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7" r:id="rId1"/>
  </p:sldMasterIdLst>
  <p:notesMasterIdLst>
    <p:notesMasterId r:id="rId25"/>
  </p:notesMasterIdLst>
  <p:sldIdLst>
    <p:sldId id="256" r:id="rId2"/>
    <p:sldId id="270" r:id="rId3"/>
    <p:sldId id="282" r:id="rId4"/>
    <p:sldId id="280" r:id="rId5"/>
    <p:sldId id="293" r:id="rId6"/>
    <p:sldId id="358" r:id="rId7"/>
    <p:sldId id="359" r:id="rId8"/>
    <p:sldId id="278" r:id="rId9"/>
    <p:sldId id="273" r:id="rId10"/>
    <p:sldId id="274" r:id="rId11"/>
    <p:sldId id="276" r:id="rId12"/>
    <p:sldId id="268" r:id="rId13"/>
    <p:sldId id="258" r:id="rId14"/>
    <p:sldId id="263" r:id="rId15"/>
    <p:sldId id="265" r:id="rId16"/>
    <p:sldId id="289" r:id="rId17"/>
    <p:sldId id="290" r:id="rId18"/>
    <p:sldId id="291" r:id="rId19"/>
    <p:sldId id="292" r:id="rId20"/>
    <p:sldId id="363" r:id="rId21"/>
    <p:sldId id="361" r:id="rId22"/>
    <p:sldId id="362" r:id="rId23"/>
    <p:sldId id="28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01FCDB-F683-9540-A11A-0C0586E53173}" type="datetimeFigureOut">
              <a:rPr lang="en-US" smtClean="0"/>
              <a:t>6/24/25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B0AF0-9F6F-5845-9E26-2F8A3B264B7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17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65AC5-B97A-2443-828D-1539E62857C8}" type="datetime1">
              <a:rPr lang="fr-FR" smtClean="0"/>
              <a:t>24/06/2025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098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FE1AF-AA7F-CD45-A465-8D178F352B4C}" type="datetime1">
              <a:rPr lang="fr-FR" smtClean="0"/>
              <a:t>24/06/2025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10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4637F-EF21-974C-8A6D-34650812E260}" type="datetime1">
              <a:rPr lang="fr-FR" smtClean="0"/>
              <a:t>24/06/2025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35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D86F8-D851-B342-91F0-7F1A6DB73732}" type="datetime1">
              <a:rPr lang="fr-FR" smtClean="0"/>
              <a:t>24/06/2025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087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ED49-DE72-6D43-BA0F-D9BFF95E1839}" type="datetime1">
              <a:rPr lang="fr-FR" smtClean="0"/>
              <a:t>24/06/2025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05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1CD2C-A760-F54E-80A7-9C50F9FE7648}" type="datetime1">
              <a:rPr lang="fr-FR" smtClean="0"/>
              <a:t>24/06/2025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17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97CCF-FDB8-5249-85CD-C0F4BE2B2569}" type="datetime1">
              <a:rPr lang="fr-FR" smtClean="0"/>
              <a:t>24/06/2025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948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8AAA6-F3D1-6645-B76B-A8B18945A4E9}" type="datetime1">
              <a:rPr lang="fr-FR" smtClean="0"/>
              <a:t>24/06/2025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936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B2E78-7A26-864C-8FE5-71CFE0FDA8BC}" type="datetime1">
              <a:rPr lang="fr-FR" smtClean="0"/>
              <a:t>24/06/2025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03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DF517-5C86-9841-8706-94B73EA14F8C}" type="datetime1">
              <a:rPr lang="fr-FR" smtClean="0"/>
              <a:t>24/06/2025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111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515FE-E7DC-F241-B7DD-4C54FD3D1A0B}" type="datetime1">
              <a:rPr lang="fr-FR" smtClean="0"/>
              <a:t>24/06/2025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25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E1819-DB79-D848-A3A1-21813DE2B032}" type="datetime1">
              <a:rPr lang="fr-FR" smtClean="0"/>
              <a:t>24/06/2025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I.Laktineh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865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7" Type="http://schemas.openxmlformats.org/officeDocument/2006/relationships/image" Target="../media/image9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85895"/>
            <a:ext cx="7772400" cy="1470025"/>
          </a:xfrm>
        </p:spPr>
        <p:txBody>
          <a:bodyPr>
            <a:normAutofit fontScale="90000"/>
          </a:bodyPr>
          <a:lstStyle/>
          <a:p>
            <a:br>
              <a:rPr lang="fr-FR" dirty="0"/>
            </a:br>
            <a:r>
              <a:rPr lang="en-GB" sz="3600" b="1" dirty="0">
                <a:solidFill>
                  <a:srgbClr val="002060"/>
                </a:solidFill>
              </a:rPr>
              <a:t>A New Readout Scheme for </a:t>
            </a:r>
            <a:br>
              <a:rPr lang="en-GB" sz="3600" b="1" dirty="0">
                <a:solidFill>
                  <a:srgbClr val="002060"/>
                </a:solidFill>
              </a:rPr>
            </a:br>
            <a:r>
              <a:rPr lang="en-GB" sz="3600" b="1" dirty="0">
                <a:solidFill>
                  <a:srgbClr val="002060"/>
                </a:solidFill>
              </a:rPr>
              <a:t>large RPC with high </a:t>
            </a:r>
            <a:r>
              <a:rPr lang="en-GB" sz="3600" b="1" dirty="0" err="1">
                <a:solidFill>
                  <a:srgbClr val="002060"/>
                </a:solidFill>
              </a:rPr>
              <a:t>granualrity</a:t>
            </a:r>
            <a:br>
              <a:rPr lang="en-GB" sz="3600" b="1" dirty="0">
                <a:solidFill>
                  <a:srgbClr val="002060"/>
                </a:solidFill>
              </a:rPr>
            </a:br>
            <a:r>
              <a:rPr lang="en-GB" sz="3600" b="1" dirty="0">
                <a:solidFill>
                  <a:srgbClr val="002060"/>
                </a:solidFill>
              </a:rPr>
              <a:t> </a:t>
            </a:r>
            <a:br>
              <a:rPr lang="en-US" dirty="0">
                <a:solidFill>
                  <a:srgbClr val="002060"/>
                </a:solidFill>
              </a:rPr>
            </a:b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Google Shape;245;p44">
            <a:extLst>
              <a:ext uri="{FF2B5EF4-FFF2-40B4-BE49-F238E27FC236}">
                <a16:creationId xmlns:a16="http://schemas.microsoft.com/office/drawing/2014/main" id="{55F8032A-80B5-A546-9537-5D24759ED495}"/>
              </a:ext>
            </a:extLst>
          </p:cNvPr>
          <p:cNvSpPr/>
          <p:nvPr/>
        </p:nvSpPr>
        <p:spPr>
          <a:xfrm>
            <a:off x="-426200" y="3205912"/>
            <a:ext cx="9996400" cy="10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br>
              <a:rPr lang="en" sz="2400" dirty="0">
                <a:latin typeface="Arial"/>
                <a:ea typeface="Arial"/>
                <a:cs typeface="Arial"/>
                <a:sym typeface="Arial"/>
              </a:rPr>
            </a:br>
            <a:r>
              <a:rPr lang="en" sz="2400" b="1" i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I.Laktineh</a:t>
            </a:r>
            <a:r>
              <a:rPr lang="en" sz="2400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Ch. </a:t>
            </a:r>
            <a:r>
              <a:rPr lang="en" sz="2400" b="1" i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Combaret</a:t>
            </a:r>
            <a:r>
              <a:rPr lang="en" sz="2400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L. </a:t>
            </a:r>
            <a:r>
              <a:rPr lang="en" sz="2400" b="1" i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Mirabito</a:t>
            </a:r>
            <a:endParaRPr lang="en" sz="2400" b="1" i="1" dirty="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/>
            <a:r>
              <a:rPr lang="en" sz="2667" dirty="0">
                <a:solidFill>
                  <a:srgbClr val="00009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IP2I, Lyon, France</a:t>
            </a:r>
            <a:endParaRPr sz="2667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Google Shape;246;p44">
            <a:extLst>
              <a:ext uri="{FF2B5EF4-FFF2-40B4-BE49-F238E27FC236}">
                <a16:creationId xmlns:a16="http://schemas.microsoft.com/office/drawing/2014/main" id="{3C9E94BA-AB77-0543-93E0-AA98C83CCB4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238665" y="4968693"/>
            <a:ext cx="2200133" cy="15574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247;p44">
            <a:extLst>
              <a:ext uri="{FF2B5EF4-FFF2-40B4-BE49-F238E27FC236}">
                <a16:creationId xmlns:a16="http://schemas.microsoft.com/office/drawing/2014/main" id="{3AF856CC-7FB5-2E4D-A19D-E277562ACE5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72759" y="5062735"/>
            <a:ext cx="2595833" cy="1369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48;p44">
            <a:extLst>
              <a:ext uri="{FF2B5EF4-FFF2-40B4-BE49-F238E27FC236}">
                <a16:creationId xmlns:a16="http://schemas.microsoft.com/office/drawing/2014/main" id="{BABA02E2-5E7C-A84E-BC24-7BA5DD210675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81063" y="4968691"/>
            <a:ext cx="1463368" cy="1463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7218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5500" y="0"/>
            <a:ext cx="4950317" cy="6858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819399" y="5499100"/>
            <a:ext cx="340673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Setup with 5 detectors equipped with the new readout scheme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16D9191-CFD1-9F48-89C9-38EFFB4DF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6D02849-4E28-AF4A-944E-D33FF2EE7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35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écran 2018-07-02 à 17.51.04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907" y="1014407"/>
            <a:ext cx="7209382" cy="5087152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968500" y="1066800"/>
            <a:ext cx="222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Threshold ≈ 80 </a:t>
            </a:r>
            <a:r>
              <a:rPr lang="en-GB" dirty="0" err="1"/>
              <a:t>fC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3124200" y="297951"/>
            <a:ext cx="2806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Efficiency </a:t>
            </a:r>
            <a:r>
              <a:rPr lang="en-GB" sz="2400" b="1" dirty="0" err="1"/>
              <a:t>vs</a:t>
            </a:r>
            <a:r>
              <a:rPr lang="en-GB" sz="2400" b="1" dirty="0"/>
              <a:t> HV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56332A2-60AC-F84B-86EA-9635E5910CDA}"/>
              </a:ext>
            </a:extLst>
          </p:cNvPr>
          <p:cNvSpPr txBox="1"/>
          <p:nvPr/>
        </p:nvSpPr>
        <p:spPr>
          <a:xfrm>
            <a:off x="4417888" y="3965825"/>
            <a:ext cx="1931541" cy="923330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TFE(93%)</a:t>
            </a:r>
          </a:p>
          <a:p>
            <a:r>
              <a:rPr lang="fr-FR" dirty="0"/>
              <a:t>CO2 (5%)</a:t>
            </a:r>
          </a:p>
          <a:p>
            <a:r>
              <a:rPr lang="fr-FR" dirty="0"/>
              <a:t>SF6 (2%)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7912D13-EC30-9F47-88E8-EB1438C69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846FA74-D0BE-F042-A37A-54B948911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11</a:t>
            </a:fld>
            <a:endParaRPr lang="en-US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66CD740-1815-3347-A7B1-762D07FF1A0A}"/>
              </a:ext>
            </a:extLst>
          </p:cNvPr>
          <p:cNvSpPr txBox="1"/>
          <p:nvPr/>
        </p:nvSpPr>
        <p:spPr>
          <a:xfrm>
            <a:off x="4572000" y="1066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Triggerless mode</a:t>
            </a:r>
          </a:p>
        </p:txBody>
      </p:sp>
    </p:spTree>
    <p:extLst>
      <p:ext uri="{BB962C8B-B14F-4D97-AF65-F5344CB8AC3E}">
        <p14:creationId xmlns:p14="http://schemas.microsoft.com/office/powerpoint/2010/main" val="2982148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Grouper 199"/>
          <p:cNvGrpSpPr/>
          <p:nvPr/>
        </p:nvGrpSpPr>
        <p:grpSpPr>
          <a:xfrm>
            <a:off x="1968500" y="1577378"/>
            <a:ext cx="4813300" cy="4609461"/>
            <a:chOff x="1701800" y="1106908"/>
            <a:chExt cx="4813300" cy="4609461"/>
          </a:xfrm>
        </p:grpSpPr>
        <p:grpSp>
          <p:nvGrpSpPr>
            <p:cNvPr id="134" name="Grouper 133"/>
            <p:cNvGrpSpPr/>
            <p:nvPr/>
          </p:nvGrpSpPr>
          <p:grpSpPr>
            <a:xfrm>
              <a:off x="1701800" y="1106908"/>
              <a:ext cx="4813300" cy="4609461"/>
              <a:chOff x="3352800" y="851396"/>
              <a:chExt cx="4813300" cy="4609461"/>
            </a:xfrm>
          </p:grpSpPr>
          <p:pic>
            <p:nvPicPr>
              <p:cNvPr id="106" name="Image 105" descr="Capture d’écran 2018-07-03 à 11.13.30.png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352800" y="851396"/>
                <a:ext cx="4813300" cy="4609461"/>
              </a:xfrm>
              <a:prstGeom prst="rect">
                <a:avLst/>
              </a:prstGeom>
            </p:spPr>
          </p:pic>
          <p:sp>
            <p:nvSpPr>
              <p:cNvPr id="120" name="ZoneTexte 119"/>
              <p:cNvSpPr txBox="1"/>
              <p:nvPr/>
            </p:nvSpPr>
            <p:spPr>
              <a:xfrm>
                <a:off x="5175469" y="4986521"/>
                <a:ext cx="7941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>
                    <a:solidFill>
                      <a:srgbClr val="660066"/>
                    </a:solidFill>
                  </a:rPr>
                  <a:t>FEB</a:t>
                </a:r>
              </a:p>
            </p:txBody>
          </p:sp>
          <p:sp>
            <p:nvSpPr>
              <p:cNvPr id="130" name="Rectangle 129"/>
              <p:cNvSpPr/>
              <p:nvPr/>
            </p:nvSpPr>
            <p:spPr>
              <a:xfrm rot="6783444">
                <a:off x="5989563" y="4621696"/>
                <a:ext cx="164217" cy="770661"/>
              </a:xfrm>
              <a:prstGeom prst="rect">
                <a:avLst/>
              </a:prstGeom>
              <a:solidFill>
                <a:srgbClr val="660066"/>
              </a:solidFill>
              <a:ln>
                <a:solidFill>
                  <a:srgbClr val="66006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6" name="Grouper 145"/>
            <p:cNvGrpSpPr/>
            <p:nvPr/>
          </p:nvGrpSpPr>
          <p:grpSpPr>
            <a:xfrm rot="5400000">
              <a:off x="2650546" y="3231681"/>
              <a:ext cx="3425928" cy="594777"/>
              <a:chOff x="1391050" y="3385618"/>
              <a:chExt cx="4921490" cy="660862"/>
            </a:xfrm>
          </p:grpSpPr>
          <p:grpSp>
            <p:nvGrpSpPr>
              <p:cNvPr id="140" name="Grouper 139"/>
              <p:cNvGrpSpPr/>
              <p:nvPr/>
            </p:nvGrpSpPr>
            <p:grpSpPr>
              <a:xfrm>
                <a:off x="1391050" y="3385618"/>
                <a:ext cx="4921490" cy="266699"/>
                <a:chOff x="1391050" y="3385618"/>
                <a:chExt cx="4921490" cy="266699"/>
              </a:xfrm>
            </p:grpSpPr>
            <p:grpSp>
              <p:nvGrpSpPr>
                <p:cNvPr id="138" name="Grouper 137"/>
                <p:cNvGrpSpPr/>
                <p:nvPr/>
              </p:nvGrpSpPr>
              <p:grpSpPr>
                <a:xfrm>
                  <a:off x="1391051" y="3385618"/>
                  <a:ext cx="4921489" cy="139700"/>
                  <a:chOff x="1391051" y="3385618"/>
                  <a:chExt cx="4921489" cy="139700"/>
                </a:xfrm>
              </p:grpSpPr>
              <p:cxnSp>
                <p:nvCxnSpPr>
                  <p:cNvPr id="137" name="Connecteur droit 136"/>
                  <p:cNvCxnSpPr/>
                  <p:nvPr/>
                </p:nvCxnSpPr>
                <p:spPr>
                  <a:xfrm rot="16200000" flipV="1">
                    <a:off x="3830780" y="1098288"/>
                    <a:ext cx="1" cy="485405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" name="Connecteur droit 135"/>
                  <p:cNvCxnSpPr/>
                  <p:nvPr/>
                </p:nvCxnSpPr>
                <p:spPr>
                  <a:xfrm rot="16200000" flipV="1">
                    <a:off x="3851795" y="924874"/>
                    <a:ext cx="1" cy="492148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9" name="Connecteur droit 138"/>
                <p:cNvCxnSpPr/>
                <p:nvPr/>
              </p:nvCxnSpPr>
              <p:spPr>
                <a:xfrm flipH="1">
                  <a:off x="1391050" y="3652317"/>
                  <a:ext cx="4781150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1" name="Grouper 140"/>
              <p:cNvGrpSpPr/>
              <p:nvPr/>
            </p:nvGrpSpPr>
            <p:grpSpPr>
              <a:xfrm>
                <a:off x="1409066" y="3765929"/>
                <a:ext cx="4716136" cy="280551"/>
                <a:chOff x="1383666" y="3397629"/>
                <a:chExt cx="4716136" cy="280551"/>
              </a:xfrm>
            </p:grpSpPr>
            <p:grpSp>
              <p:nvGrpSpPr>
                <p:cNvPr id="142" name="Grouper 141"/>
                <p:cNvGrpSpPr/>
                <p:nvPr/>
              </p:nvGrpSpPr>
              <p:grpSpPr>
                <a:xfrm>
                  <a:off x="1383666" y="3397629"/>
                  <a:ext cx="4716135" cy="127689"/>
                  <a:chOff x="1383666" y="3397629"/>
                  <a:chExt cx="4716135" cy="127689"/>
                </a:xfrm>
              </p:grpSpPr>
              <p:cxnSp>
                <p:nvCxnSpPr>
                  <p:cNvPr id="144" name="Connecteur droit 143"/>
                  <p:cNvCxnSpPr/>
                  <p:nvPr/>
                </p:nvCxnSpPr>
                <p:spPr>
                  <a:xfrm rot="16200000" flipH="1" flipV="1">
                    <a:off x="3740479" y="1040816"/>
                    <a:ext cx="2509" cy="4716135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Connecteur droit 144"/>
                  <p:cNvCxnSpPr/>
                  <p:nvPr/>
                </p:nvCxnSpPr>
                <p:spPr>
                  <a:xfrm rot="16200000" flipV="1">
                    <a:off x="3697510" y="1231557"/>
                    <a:ext cx="1" cy="4587521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43" name="Connecteur droit 142"/>
                <p:cNvCxnSpPr>
                  <a:stCxn id="130" idx="2"/>
                </p:cNvCxnSpPr>
                <p:nvPr/>
              </p:nvCxnSpPr>
              <p:spPr>
                <a:xfrm rot="16200000" flipV="1">
                  <a:off x="3732496" y="1310874"/>
                  <a:ext cx="25862" cy="470875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69" name="Grouper 168"/>
            <p:cNvGrpSpPr/>
            <p:nvPr/>
          </p:nvGrpSpPr>
          <p:grpSpPr>
            <a:xfrm>
              <a:off x="2463800" y="2908300"/>
              <a:ext cx="3431816" cy="1766966"/>
              <a:chOff x="2641600" y="2984500"/>
              <a:chExt cx="3035300" cy="1549400"/>
            </a:xfrm>
          </p:grpSpPr>
          <p:cxnSp>
            <p:nvCxnSpPr>
              <p:cNvPr id="166" name="Connecteur droit 165"/>
              <p:cNvCxnSpPr/>
              <p:nvPr/>
            </p:nvCxnSpPr>
            <p:spPr>
              <a:xfrm flipH="1">
                <a:off x="2641600" y="2984500"/>
                <a:ext cx="2959100" cy="13970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cteur droit 166"/>
              <p:cNvCxnSpPr/>
              <p:nvPr/>
            </p:nvCxnSpPr>
            <p:spPr>
              <a:xfrm flipH="1">
                <a:off x="2667000" y="3060700"/>
                <a:ext cx="2959100" cy="13970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Connecteur droit 167"/>
              <p:cNvCxnSpPr/>
              <p:nvPr/>
            </p:nvCxnSpPr>
            <p:spPr>
              <a:xfrm flipH="1">
                <a:off x="2717800" y="3136900"/>
                <a:ext cx="2959100" cy="13970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1" name="Grouper 170"/>
            <p:cNvGrpSpPr/>
            <p:nvPr/>
          </p:nvGrpSpPr>
          <p:grpSpPr>
            <a:xfrm>
              <a:off x="2565400" y="3060700"/>
              <a:ext cx="3429000" cy="1790700"/>
              <a:chOff x="2641600" y="2984500"/>
              <a:chExt cx="3035300" cy="1549400"/>
            </a:xfrm>
          </p:grpSpPr>
          <p:cxnSp>
            <p:nvCxnSpPr>
              <p:cNvPr id="172" name="Connecteur droit 171"/>
              <p:cNvCxnSpPr/>
              <p:nvPr/>
            </p:nvCxnSpPr>
            <p:spPr>
              <a:xfrm flipH="1">
                <a:off x="2641600" y="2984500"/>
                <a:ext cx="2959100" cy="13970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Connecteur droit 172"/>
              <p:cNvCxnSpPr/>
              <p:nvPr/>
            </p:nvCxnSpPr>
            <p:spPr>
              <a:xfrm flipH="1">
                <a:off x="2667000" y="3060700"/>
                <a:ext cx="2959100" cy="13970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Connecteur droit 173"/>
              <p:cNvCxnSpPr/>
              <p:nvPr/>
            </p:nvCxnSpPr>
            <p:spPr>
              <a:xfrm flipH="1">
                <a:off x="2717800" y="3136900"/>
                <a:ext cx="2959100" cy="139700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9" name="Rectangle 178"/>
            <p:cNvSpPr/>
            <p:nvPr/>
          </p:nvSpPr>
          <p:spPr>
            <a:xfrm rot="10800000">
              <a:off x="2492516" y="4307092"/>
              <a:ext cx="158968" cy="770661"/>
            </a:xfrm>
            <a:prstGeom prst="rect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1" name="Connecteur droit 180"/>
            <p:cNvCxnSpPr/>
            <p:nvPr/>
          </p:nvCxnSpPr>
          <p:spPr>
            <a:xfrm>
              <a:off x="2463800" y="2921000"/>
              <a:ext cx="3035300" cy="147499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cteur droit 182"/>
            <p:cNvCxnSpPr/>
            <p:nvPr/>
          </p:nvCxnSpPr>
          <p:spPr>
            <a:xfrm>
              <a:off x="2336800" y="2971800"/>
              <a:ext cx="3124200" cy="1504266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Connecteur droit 185"/>
            <p:cNvCxnSpPr/>
            <p:nvPr/>
          </p:nvCxnSpPr>
          <p:spPr>
            <a:xfrm>
              <a:off x="2235200" y="3022600"/>
              <a:ext cx="3225800" cy="1540366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cteur droit 191"/>
            <p:cNvCxnSpPr/>
            <p:nvPr/>
          </p:nvCxnSpPr>
          <p:spPr>
            <a:xfrm>
              <a:off x="2197100" y="3073400"/>
              <a:ext cx="3225800" cy="1540366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cteur droit 192"/>
            <p:cNvCxnSpPr/>
            <p:nvPr/>
          </p:nvCxnSpPr>
          <p:spPr>
            <a:xfrm>
              <a:off x="2108200" y="3120200"/>
              <a:ext cx="3365500" cy="1618566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cteur droit 196"/>
            <p:cNvCxnSpPr/>
            <p:nvPr/>
          </p:nvCxnSpPr>
          <p:spPr>
            <a:xfrm>
              <a:off x="2070100" y="3209100"/>
              <a:ext cx="3365500" cy="1618566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Rectangle 197"/>
            <p:cNvSpPr/>
            <p:nvPr/>
          </p:nvSpPr>
          <p:spPr>
            <a:xfrm rot="10800000">
              <a:off x="5372100" y="4307090"/>
              <a:ext cx="215900" cy="770661"/>
            </a:xfrm>
            <a:prstGeom prst="rect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0" name="ZoneTexte 99"/>
          <p:cNvSpPr txBox="1"/>
          <p:nvPr/>
        </p:nvSpPr>
        <p:spPr>
          <a:xfrm>
            <a:off x="266700" y="1141743"/>
            <a:ext cx="8877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instrument </a:t>
            </a:r>
            <a:r>
              <a:rPr lang="en-GB" dirty="0">
                <a:solidFill>
                  <a:srgbClr val="FF0000"/>
                </a:solidFill>
              </a:rPr>
              <a:t>(</a:t>
            </a:r>
            <a:r>
              <a:rPr lang="en-GB" b="1" dirty="0">
                <a:solidFill>
                  <a:srgbClr val="FF0000"/>
                </a:solidFill>
              </a:rPr>
              <a:t>very) large gaseous detectors </a:t>
            </a:r>
            <a:r>
              <a:rPr lang="en-GB" dirty="0"/>
              <a:t>the readout electronics could not be part of the PCB.   It is therefore mandatory to separate strip panels from the readout electronics.</a:t>
            </a:r>
          </a:p>
          <a:p>
            <a:endParaRPr lang="en-GB" dirty="0"/>
          </a:p>
          <a:p>
            <a:r>
              <a:rPr lang="en-GB" dirty="0"/>
              <a:t>A simple scheme is proposed: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336800" y="457200"/>
            <a:ext cx="3924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Large surface detectors</a:t>
            </a:r>
          </a:p>
        </p:txBody>
      </p:sp>
      <p:sp>
        <p:nvSpPr>
          <p:cNvPr id="3" name="Rectangle 2"/>
          <p:cNvSpPr/>
          <p:nvPr/>
        </p:nvSpPr>
        <p:spPr>
          <a:xfrm>
            <a:off x="301661" y="6022466"/>
            <a:ext cx="86073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“Well matched impedance will help to keep the signal in good shape for long distances”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F4B183B-3C5C-5C49-8FBB-DE425637D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6C4EFB5-2BF3-0B42-8FC6-425C3F940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39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Capture d’écran 2019-04-23 à 23.49.5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010" y="735056"/>
            <a:ext cx="7404100" cy="2895600"/>
          </a:xfrm>
          <a:prstGeom prst="rect">
            <a:avLst/>
          </a:prstGeom>
        </p:spPr>
      </p:pic>
      <p:pic>
        <p:nvPicPr>
          <p:cNvPr id="9" name="Image 8" descr="Capture d’écran 2019-04-19 à 13.08.00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85622" y="3158994"/>
            <a:ext cx="2764266" cy="3773490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V="1">
            <a:off x="1273175" y="1461268"/>
            <a:ext cx="2127250" cy="1269232"/>
          </a:xfrm>
          <a:prstGeom prst="straightConnector1">
            <a:avLst/>
          </a:prstGeom>
          <a:ln w="34925">
            <a:solidFill>
              <a:schemeClr val="accent2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 rot="19629519">
            <a:off x="2111375" y="2063750"/>
            <a:ext cx="857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62 cm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762500" y="4254500"/>
            <a:ext cx="34607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board hosting </a:t>
            </a:r>
          </a:p>
          <a:p>
            <a:pPr marL="285750" indent="-285750">
              <a:buFontTx/>
              <a:buChar char="-"/>
            </a:pPr>
            <a:r>
              <a:rPr lang="en-US" dirty="0"/>
              <a:t>One Hardroc2 ASIC</a:t>
            </a:r>
          </a:p>
          <a:p>
            <a:pPr marL="285750" indent="-285750">
              <a:buFontTx/>
              <a:buChar char="-"/>
            </a:pPr>
            <a:r>
              <a:rPr lang="en-US" dirty="0"/>
              <a:t>One Microcontroller </a:t>
            </a:r>
          </a:p>
          <a:p>
            <a:endParaRPr lang="en-US" dirty="0"/>
          </a:p>
          <a:p>
            <a:r>
              <a:rPr lang="en-US" dirty="0"/>
              <a:t>To be plugged directly on the back of  the  PCB, on the edge  to read out 64 woven strips (1 HR2 ASIC). </a:t>
            </a:r>
          </a:p>
          <a:p>
            <a:endParaRPr lang="en-US" dirty="0"/>
          </a:p>
        </p:txBody>
      </p:sp>
      <p:sp>
        <p:nvSpPr>
          <p:cNvPr id="13" name="ZoneTexte 12"/>
          <p:cNvSpPr txBox="1"/>
          <p:nvPr/>
        </p:nvSpPr>
        <p:spPr>
          <a:xfrm>
            <a:off x="2336800" y="304800"/>
            <a:ext cx="3924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Large surface detectors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7CDAAA3-8D8B-944B-87CF-00C73F632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AB8F0F1-7C11-5542-8F04-C28A91A51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8690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écran 2019-04-23 à 23.45.5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0146" y="2753911"/>
            <a:ext cx="4029552" cy="3048424"/>
          </a:xfrm>
          <a:prstGeom prst="rect">
            <a:avLst/>
          </a:prstGeom>
        </p:spPr>
      </p:pic>
      <p:pic>
        <p:nvPicPr>
          <p:cNvPr id="6" name="Image 5" descr="Capture d’écran 2019-04-23 à 23.46.2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5" y="3099242"/>
            <a:ext cx="3029512" cy="2580695"/>
          </a:xfrm>
          <a:prstGeom prst="rect">
            <a:avLst/>
          </a:prstGeom>
        </p:spPr>
      </p:pic>
      <p:cxnSp>
        <p:nvCxnSpPr>
          <p:cNvPr id="8" name="Connecteur droit avec flèche 7"/>
          <p:cNvCxnSpPr/>
          <p:nvPr/>
        </p:nvCxnSpPr>
        <p:spPr>
          <a:xfrm>
            <a:off x="3503829" y="4314458"/>
            <a:ext cx="70382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126406" y="999585"/>
            <a:ext cx="85603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need to build large detectors  to be used as muon system in  future experiments</a:t>
            </a:r>
          </a:p>
          <a:p>
            <a:r>
              <a:rPr lang="en-US" dirty="0"/>
              <a:t>(ILC, CEPC, FCC, </a:t>
            </a:r>
            <a:r>
              <a:rPr lang="en-US" dirty="0" err="1"/>
              <a:t>Mathusla</a:t>
            </a:r>
            <a:r>
              <a:rPr lang="en-US" dirty="0"/>
              <a:t>…) but also in the SDHCAL calorimetry concept and we propose to instrument them with the new concept.</a:t>
            </a:r>
          </a:p>
          <a:p>
            <a:endParaRPr lang="en-US" dirty="0"/>
          </a:p>
          <a:p>
            <a:r>
              <a:rPr lang="en-US" dirty="0"/>
              <a:t>For this we need to associate several PCB with no dead zone in-between.</a:t>
            </a:r>
          </a:p>
          <a:p>
            <a:endParaRPr lang="en-US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1BCE45B-6002-B44E-810C-F31DEBDD3E45}"/>
              </a:ext>
            </a:extLst>
          </p:cNvPr>
          <p:cNvSpPr txBox="1"/>
          <p:nvPr/>
        </p:nvSpPr>
        <p:spPr>
          <a:xfrm>
            <a:off x="935268" y="6025268"/>
            <a:ext cx="745871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Large detection area can be instrumented by assembling easily many PCB. 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AA7D1A0-F17F-794B-8DF7-537B62FFD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9B9F7D7-6273-E94C-9E1A-669DC0A23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14</a:t>
            </a:fld>
            <a:endParaRPr lang="en-US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1E56174-239C-8CD7-3CF0-923757946D95}"/>
              </a:ext>
            </a:extLst>
          </p:cNvPr>
          <p:cNvSpPr txBox="1"/>
          <p:nvPr/>
        </p:nvSpPr>
        <p:spPr>
          <a:xfrm>
            <a:off x="2336800" y="304800"/>
            <a:ext cx="3924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Large surface detectors</a:t>
            </a:r>
          </a:p>
        </p:txBody>
      </p:sp>
    </p:spTree>
    <p:extLst>
      <p:ext uri="{BB962C8B-B14F-4D97-AF65-F5344CB8AC3E}">
        <p14:creationId xmlns:p14="http://schemas.microsoft.com/office/powerpoint/2010/main" val="34960022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20200210_17463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79036" y="918108"/>
            <a:ext cx="3362293" cy="543025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195276" y="5602069"/>
            <a:ext cx="6967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signal loss was observed by injecting a signal on the furthest end of the first PCB and detecting it on the opposite side of the second one.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013147" y="1052319"/>
            <a:ext cx="7150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Connection of  two neighboring PCBs is made through the connectors on the backside of the PCB.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59E6187B-E11F-B048-B49B-D585185D5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F3494C1-06A2-574D-9953-6B03CADAA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15</a:t>
            </a:fld>
            <a:endParaRPr lang="en-US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DD0788A-2BD0-60C2-0C15-2AF9EA3D5A98}"/>
              </a:ext>
            </a:extLst>
          </p:cNvPr>
          <p:cNvSpPr txBox="1"/>
          <p:nvPr/>
        </p:nvSpPr>
        <p:spPr>
          <a:xfrm>
            <a:off x="2336800" y="304800"/>
            <a:ext cx="3924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Large surface detectors</a:t>
            </a:r>
          </a:p>
        </p:txBody>
      </p:sp>
    </p:spTree>
    <p:extLst>
      <p:ext uri="{BB962C8B-B14F-4D97-AF65-F5344CB8AC3E}">
        <p14:creationId xmlns:p14="http://schemas.microsoft.com/office/powerpoint/2010/main" val="12941939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EF10DC1-C44D-4C48-B71A-5B71774238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542" y="287676"/>
            <a:ext cx="5107176" cy="6570324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361C373-ADA8-B143-8568-0349EF7FDB82}"/>
              </a:ext>
            </a:extLst>
          </p:cNvPr>
          <p:cNvSpPr txBox="1"/>
          <p:nvPr/>
        </p:nvSpPr>
        <p:spPr>
          <a:xfrm>
            <a:off x="1931542" y="5260369"/>
            <a:ext cx="346239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   </a:t>
            </a:r>
            <a:r>
              <a:rPr lang="en-US" dirty="0"/>
              <a:t>We added  five of them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F21C48F-A852-8D41-ACD7-0D4F19247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50963AE-B54B-AD43-AF5C-24F425E25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62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FADD4518-8928-9D49-9118-AA33A5C158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964" y="0"/>
            <a:ext cx="4203051" cy="399337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86EB64C-1AED-C54F-BD47-BBB9BC36D0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24" y="591207"/>
            <a:ext cx="8835776" cy="567558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EC9CA99-546F-3249-AAD7-390F81CF2898}"/>
              </a:ext>
            </a:extLst>
          </p:cNvPr>
          <p:cNvSpPr txBox="1"/>
          <p:nvPr/>
        </p:nvSpPr>
        <p:spPr>
          <a:xfrm>
            <a:off x="1458930" y="3349375"/>
            <a:ext cx="1017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Probe</a:t>
            </a: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3F25677E-7037-A04E-85C0-41080980A3AC}"/>
              </a:ext>
            </a:extLst>
          </p:cNvPr>
          <p:cNvCxnSpPr/>
          <p:nvPr/>
        </p:nvCxnSpPr>
        <p:spPr>
          <a:xfrm flipH="1">
            <a:off x="1510301" y="3719245"/>
            <a:ext cx="410966" cy="4417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118DEA01-596E-D44D-A83A-BD6CEF5CDE10}"/>
              </a:ext>
            </a:extLst>
          </p:cNvPr>
          <p:cNvCxnSpPr/>
          <p:nvPr/>
        </p:nvCxnSpPr>
        <p:spPr>
          <a:xfrm>
            <a:off x="5251015" y="3626778"/>
            <a:ext cx="0" cy="11404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453127D5-CCB6-6744-A062-D01D3F498149}"/>
              </a:ext>
            </a:extLst>
          </p:cNvPr>
          <p:cNvSpPr txBox="1"/>
          <p:nvPr/>
        </p:nvSpPr>
        <p:spPr>
          <a:xfrm>
            <a:off x="4880224" y="2938409"/>
            <a:ext cx="1110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End point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D4F4AB20-821D-A844-A4DB-CD6CDFA435A0}"/>
              </a:ext>
            </a:extLst>
          </p:cNvPr>
          <p:cNvCxnSpPr>
            <a:cxnSpLocks/>
          </p:cNvCxnSpPr>
          <p:nvPr/>
        </p:nvCxnSpPr>
        <p:spPr>
          <a:xfrm flipH="1">
            <a:off x="544530" y="4931596"/>
            <a:ext cx="60617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B2F2D233-E92E-504F-8B78-6585C8FB90BF}"/>
              </a:ext>
            </a:extLst>
          </p:cNvPr>
          <p:cNvSpPr txBox="1"/>
          <p:nvPr/>
        </p:nvSpPr>
        <p:spPr>
          <a:xfrm>
            <a:off x="0" y="4746930"/>
            <a:ext cx="76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50</a:t>
            </a:r>
            <a:r>
              <a:rPr lang="fr-FR" dirty="0">
                <a:latin typeface="Symbol" pitchFamily="2" charset="2"/>
              </a:rPr>
              <a:t>W</a:t>
            </a: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8183C92-EB0B-3346-AB85-4286E4C90FF2}"/>
              </a:ext>
            </a:extLst>
          </p:cNvPr>
          <p:cNvSpPr txBox="1"/>
          <p:nvPr/>
        </p:nvSpPr>
        <p:spPr>
          <a:xfrm>
            <a:off x="4006921" y="5548045"/>
            <a:ext cx="1880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TDR measurement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3971370-9122-5443-9F91-80D1CEB47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F7E799CB-35A9-B343-AA89-453F34F9C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5910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B8BFF2D-B41C-B846-A9B9-5210D02504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545" y="0"/>
            <a:ext cx="5128909" cy="68580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ACEA1F58-3C22-0847-9E1B-A0F6B75CA123}"/>
              </a:ext>
            </a:extLst>
          </p:cNvPr>
          <p:cNvSpPr txBox="1"/>
          <p:nvPr/>
        </p:nvSpPr>
        <p:spPr>
          <a:xfrm>
            <a:off x="3133618" y="976045"/>
            <a:ext cx="270210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  </a:t>
            </a:r>
            <a:r>
              <a:rPr lang="en-US" dirty="0"/>
              <a:t>We added 10 of them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F5C7C88-C394-AB49-AF96-F92F9331F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E70E9D4-5532-6E4E-895C-CCA1DCA3D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6997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7694109-DC0D-A641-8836-EEC61F998F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73" y="871"/>
            <a:ext cx="9144000" cy="6726955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7FE0BE0-7B67-6045-BAA0-AB702B028B01}"/>
              </a:ext>
            </a:extLst>
          </p:cNvPr>
          <p:cNvSpPr txBox="1"/>
          <p:nvPr/>
        </p:nvSpPr>
        <p:spPr>
          <a:xfrm>
            <a:off x="1047964" y="5527497"/>
            <a:ext cx="7941923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The shape of a RPC-like signal injected on one end and detected on the the opposite one ( &gt; 7  m) is different but the charge loss is rather small).</a:t>
            </a:r>
          </a:p>
          <a:p>
            <a:endParaRPr lang="en-US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F29F02DA-6748-684F-B396-CA90CCE6B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DBD3815-5742-C340-8AF2-4C6C66929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18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6FA48B0-5FD5-F841-87E8-6BD9B3C2D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327" y="2617597"/>
            <a:ext cx="3773273" cy="139677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B7B06587-7B2B-FD4F-A748-17E3561137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113" y="2525133"/>
            <a:ext cx="3263900" cy="139677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4AC8852-9593-C546-9932-9940EAD21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2539" y="4484704"/>
            <a:ext cx="2867203" cy="2158835"/>
          </a:xfrm>
          <a:prstGeom prst="rect">
            <a:avLst/>
          </a:prstGeom>
        </p:spPr>
      </p:pic>
      <p:grpSp>
        <p:nvGrpSpPr>
          <p:cNvPr id="7" name="Grouper 17">
            <a:extLst>
              <a:ext uri="{FF2B5EF4-FFF2-40B4-BE49-F238E27FC236}">
                <a16:creationId xmlns:a16="http://schemas.microsoft.com/office/drawing/2014/main" id="{9036B4BF-53FF-6649-B1D6-D383BDE66246}"/>
              </a:ext>
            </a:extLst>
          </p:cNvPr>
          <p:cNvGrpSpPr/>
          <p:nvPr/>
        </p:nvGrpSpPr>
        <p:grpSpPr>
          <a:xfrm>
            <a:off x="761999" y="4453882"/>
            <a:ext cx="4564193" cy="2112801"/>
            <a:chOff x="3581400" y="457200"/>
            <a:chExt cx="5486400" cy="2438400"/>
          </a:xfrm>
        </p:grpSpPr>
        <p:pic>
          <p:nvPicPr>
            <p:cNvPr id="8" name="Picture 5">
              <a:extLst>
                <a:ext uri="{FF2B5EF4-FFF2-40B4-BE49-F238E27FC236}">
                  <a16:creationId xmlns:a16="http://schemas.microsoft.com/office/drawing/2014/main" id="{8E421944-0966-1B40-A631-EC3FF7B0F5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1400" y="457200"/>
              <a:ext cx="2667000" cy="243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9" name="Picture 4">
              <a:extLst>
                <a:ext uri="{FF2B5EF4-FFF2-40B4-BE49-F238E27FC236}">
                  <a16:creationId xmlns:a16="http://schemas.microsoft.com/office/drawing/2014/main" id="{7B64C99D-44F7-1D4D-BDEE-108E11B006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4600" y="457200"/>
              <a:ext cx="2743200" cy="243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pic>
        <p:nvPicPr>
          <p:cNvPr id="11" name="Image 10">
            <a:extLst>
              <a:ext uri="{FF2B5EF4-FFF2-40B4-BE49-F238E27FC236}">
                <a16:creationId xmlns:a16="http://schemas.microsoft.com/office/drawing/2014/main" id="{C7DEF9B5-DEF0-4248-B383-D70967371D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85128" y="4227856"/>
            <a:ext cx="1371749" cy="642095"/>
          </a:xfrm>
          <a:prstGeom prst="rect">
            <a:avLst/>
          </a:prstGeom>
        </p:spPr>
      </p:pic>
      <p:sp>
        <p:nvSpPr>
          <p:cNvPr id="12" name="Espace réservé du pied de page 11">
            <a:extLst>
              <a:ext uri="{FF2B5EF4-FFF2-40B4-BE49-F238E27FC236}">
                <a16:creationId xmlns:a16="http://schemas.microsoft.com/office/drawing/2014/main" id="{9B154FC3-4EE8-4B47-ABAE-27E0D726C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B37346CD-073E-1F43-A5E4-C184A73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2</a:t>
            </a:fld>
            <a:endParaRPr lang="en-US"/>
          </a:p>
        </p:txBody>
      </p:sp>
      <p:sp>
        <p:nvSpPr>
          <p:cNvPr id="2" name="ZoneTexte 1"/>
          <p:cNvSpPr txBox="1"/>
          <p:nvPr/>
        </p:nvSpPr>
        <p:spPr>
          <a:xfrm>
            <a:off x="251058" y="621232"/>
            <a:ext cx="9386927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                                                          Readout of RPC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/>
              <a:t>There are several ways to read out RPC:</a:t>
            </a:r>
          </a:p>
          <a:p>
            <a:endParaRPr lang="en-US" sz="1400" dirty="0"/>
          </a:p>
          <a:p>
            <a:pPr marL="285750" indent="-285750">
              <a:buFont typeface="Wingdings" charset="2"/>
              <a:buChar char="u"/>
            </a:pPr>
            <a:r>
              <a:rPr lang="en-US" sz="1400" dirty="0"/>
              <a:t> Using  </a:t>
            </a:r>
            <a:r>
              <a:rPr lang="en-US" sz="1400" b="1" dirty="0"/>
              <a:t>one-end readout</a:t>
            </a:r>
            <a:r>
              <a:rPr lang="en-US" sz="1400" dirty="0"/>
              <a:t> </a:t>
            </a:r>
            <a:r>
              <a:rPr lang="en-US" sz="1400" b="1" dirty="0"/>
              <a:t>pick-up strips </a:t>
            </a:r>
            <a:r>
              <a:rPr lang="en-US" sz="1400" dirty="0"/>
              <a:t>(either one direction on the anode side as for current CMS RPC or two directions: one on the anode and one on the cathode as for ATLAS) </a:t>
            </a:r>
          </a:p>
          <a:p>
            <a:r>
              <a:rPr lang="en-US" sz="1400" dirty="0"/>
              <a:t>      or </a:t>
            </a:r>
            <a:r>
              <a:rPr lang="en-US" sz="1400" b="1" dirty="0"/>
              <a:t>two-end readout </a:t>
            </a:r>
            <a:r>
              <a:rPr lang="en-US" sz="1400" dirty="0"/>
              <a:t>using </a:t>
            </a:r>
            <a:r>
              <a:rPr lang="en-US" sz="1400" b="1" dirty="0"/>
              <a:t>excellent time measurement </a:t>
            </a:r>
            <a:r>
              <a:rPr lang="en-US" sz="1400" dirty="0"/>
              <a:t>as the one proposed for </a:t>
            </a:r>
            <a:r>
              <a:rPr lang="en-US" sz="1400" b="1" dirty="0">
                <a:solidFill>
                  <a:srgbClr val="FF0000"/>
                </a:solidFill>
              </a:rPr>
              <a:t>CMS </a:t>
            </a:r>
            <a:r>
              <a:rPr lang="en-US" sz="1400" b="1" dirty="0" err="1">
                <a:solidFill>
                  <a:srgbClr val="FF0000"/>
                </a:solidFill>
              </a:rPr>
              <a:t>iRPC</a:t>
            </a: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dirty="0"/>
              <a:t>upgrade project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pPr marL="285750" indent="-285750">
              <a:buFont typeface="Wingdings" charset="2"/>
              <a:buChar char="u"/>
            </a:pPr>
            <a:r>
              <a:rPr lang="en-US" sz="1400" dirty="0"/>
              <a:t> Using </a:t>
            </a:r>
            <a:r>
              <a:rPr lang="en-US" sz="1400" b="1" dirty="0"/>
              <a:t>pick-up PADs  </a:t>
            </a:r>
            <a:r>
              <a:rPr lang="en-US" sz="1400" dirty="0"/>
              <a:t>as for SDHCAL (CALICE)</a:t>
            </a:r>
          </a:p>
          <a:p>
            <a:pPr marL="285750" indent="-285750">
              <a:buFont typeface="Wingdings" charset="2"/>
              <a:buChar char="u"/>
            </a:pPr>
            <a:endParaRPr lang="en-US" sz="1400" dirty="0"/>
          </a:p>
          <a:p>
            <a:pPr marL="285750" indent="-285750">
              <a:buFont typeface="Wingdings" charset="2"/>
              <a:buChar char="u"/>
            </a:pPr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51665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écran 2019-02-25 à 07.32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6829" y="1366956"/>
            <a:ext cx="3469071" cy="5135444"/>
          </a:xfrm>
          <a:prstGeom prst="rect">
            <a:avLst/>
          </a:prstGeom>
        </p:spPr>
      </p:pic>
      <p:pic>
        <p:nvPicPr>
          <p:cNvPr id="9" name="Image 8" descr="Capture d’écran 2019-02-25 à 07.34.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325" y="1366956"/>
            <a:ext cx="3680775" cy="5135444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8159D00B-C19D-5242-8D31-0BE207F24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DF0D6E5-689D-D345-AACF-C8EC6A664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20</a:t>
            </a:fld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78523E2-7286-3089-C1DC-A6326CE047F8}"/>
              </a:ext>
            </a:extLst>
          </p:cNvPr>
          <p:cNvSpPr txBox="1"/>
          <p:nvPr/>
        </p:nvSpPr>
        <p:spPr>
          <a:xfrm>
            <a:off x="2336800" y="304800"/>
            <a:ext cx="3924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Large surface detectors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BEE89EA-FF2C-C31E-A562-B97EE27BB8F7}"/>
              </a:ext>
            </a:extLst>
          </p:cNvPr>
          <p:cNvSpPr txBox="1"/>
          <p:nvPr/>
        </p:nvSpPr>
        <p:spPr>
          <a:xfrm>
            <a:off x="441435" y="832227"/>
            <a:ext cx="7178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We built several large detectors (1 m x 2 m) to test the new concept</a:t>
            </a:r>
          </a:p>
        </p:txBody>
      </p:sp>
    </p:spTree>
    <p:extLst>
      <p:ext uri="{BB962C8B-B14F-4D97-AF65-F5344CB8AC3E}">
        <p14:creationId xmlns:p14="http://schemas.microsoft.com/office/powerpoint/2010/main" val="34488128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83F9B378-C4A0-C948-9DBD-65D4B981C07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322" y="1973533"/>
            <a:ext cx="2519237" cy="3215734"/>
          </a:xfrm>
          <a:prstGeom prst="rect">
            <a:avLst/>
          </a:prstGeom>
        </p:spPr>
      </p:pic>
      <p:sp>
        <p:nvSpPr>
          <p:cNvPr id="7" name="AutoShape 2" descr="XYPM.pdf">
            <a:extLst>
              <a:ext uri="{FF2B5EF4-FFF2-40B4-BE49-F238E27FC236}">
                <a16:creationId xmlns:a16="http://schemas.microsoft.com/office/drawing/2014/main" id="{441A6F6C-AC2B-1443-B3CE-F2C3C03AA60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4" descr="XYPM.pdf">
            <a:extLst>
              <a:ext uri="{FF2B5EF4-FFF2-40B4-BE49-F238E27FC236}">
                <a16:creationId xmlns:a16="http://schemas.microsoft.com/office/drawing/2014/main" id="{84678DE5-605F-874B-B193-884AD2C9CD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690ECA0-6B39-DD4F-93DE-9B94F4E3842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9972" y="1906049"/>
            <a:ext cx="3384331" cy="3780047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612BFDF9-279E-084A-BF00-4B4B250161DC}"/>
              </a:ext>
            </a:extLst>
          </p:cNvPr>
          <p:cNvSpPr txBox="1"/>
          <p:nvPr/>
        </p:nvSpPr>
        <p:spPr>
          <a:xfrm>
            <a:off x="334322" y="910521"/>
            <a:ext cx="82035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new scheme is being tested on a large GRPC  (2m x 1 m) with several PCBs</a:t>
            </a:r>
          </a:p>
          <a:p>
            <a:r>
              <a:rPr lang="en-US" dirty="0"/>
              <a:t>Reconstruction efficiency (1 direction efficiency is not included) is around 90%. 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B5A71F3C-9642-D26E-28E8-235AB92C2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8A391D8-1E59-7738-3896-AF2BB1417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21</a:t>
            </a:fld>
            <a:endParaRPr lang="en-US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460ACAA-82CA-E377-E538-E031BDA512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46195" y="2275490"/>
            <a:ext cx="3215734" cy="261182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5C6A36B-1830-07F1-EF4E-E3E27234556F}"/>
              </a:ext>
            </a:extLst>
          </p:cNvPr>
          <p:cNvSpPr txBox="1"/>
          <p:nvPr/>
        </p:nvSpPr>
        <p:spPr>
          <a:xfrm>
            <a:off x="2336800" y="304800"/>
            <a:ext cx="3924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Large surface detectors</a:t>
            </a:r>
          </a:p>
        </p:txBody>
      </p:sp>
    </p:spTree>
    <p:extLst>
      <p:ext uri="{BB962C8B-B14F-4D97-AF65-F5344CB8AC3E}">
        <p14:creationId xmlns:p14="http://schemas.microsoft.com/office/powerpoint/2010/main" val="35274738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9400194-942D-9D4B-9326-7163D2523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22</a:t>
            </a:fld>
            <a:endParaRPr lang="en-US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1658AB9-9C3A-7947-8C66-AE1448088F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315" y="4448723"/>
            <a:ext cx="5176345" cy="190762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6C6616C-8B87-7149-936C-0E5A0595E8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730" y="2469931"/>
            <a:ext cx="5097517" cy="1781322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8910301E-83B8-9441-9265-D28DE57C8D2B}"/>
              </a:ext>
            </a:extLst>
          </p:cNvPr>
          <p:cNvSpPr txBox="1"/>
          <p:nvPr/>
        </p:nvSpPr>
        <p:spPr>
          <a:xfrm>
            <a:off x="472964" y="986201"/>
            <a:ext cx="7930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Half-hexagon PCBs were also designed and recently produced.  Triangular PCB using the same concept were also designed.  </a:t>
            </a:r>
          </a:p>
          <a:p>
            <a:r>
              <a:rPr lang="en-US" dirty="0"/>
              <a:t> Rectangular detectors could be efficiently covered.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C281288-4CCA-F7FB-CCEA-314D9CE115C1}"/>
              </a:ext>
            </a:extLst>
          </p:cNvPr>
          <p:cNvSpPr txBox="1"/>
          <p:nvPr/>
        </p:nvSpPr>
        <p:spPr>
          <a:xfrm>
            <a:off x="2336800" y="304800"/>
            <a:ext cx="3924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Large surface detectors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79AC51F-E826-76D6-16C1-1156E18D1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</p:spTree>
    <p:extLst>
      <p:ext uri="{BB962C8B-B14F-4D97-AF65-F5344CB8AC3E}">
        <p14:creationId xmlns:p14="http://schemas.microsoft.com/office/powerpoint/2010/main" val="2052947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383913" y="1074488"/>
            <a:ext cx="6707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Conclusion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770563" y="2360617"/>
            <a:ext cx="79399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/>
              <a:t> A new scheme allowing a reduced cost and reduced power consumption without  reducing the granularity is proposed to equip large RPC detectors</a:t>
            </a:r>
          </a:p>
          <a:p>
            <a:endParaRPr lang="en-US" dirty="0"/>
          </a:p>
          <a:p>
            <a:pPr marL="285750" indent="-285750">
              <a:buFont typeface="Wingdings" charset="2"/>
              <a:buChar char="q"/>
            </a:pPr>
            <a:r>
              <a:rPr lang="en-US" dirty="0"/>
              <a:t> Large detectors or several small detectors put aside could be a good option</a:t>
            </a:r>
          </a:p>
          <a:p>
            <a:pPr marL="285750" indent="-285750">
              <a:buFont typeface="Wingdings" charset="2"/>
              <a:buChar char="q"/>
            </a:pPr>
            <a:endParaRPr lang="en-US" dirty="0"/>
          </a:p>
          <a:p>
            <a:endParaRPr lang="en-US" dirty="0"/>
          </a:p>
          <a:p>
            <a:pPr marL="285750" indent="-285750">
              <a:buFont typeface="Wingdings" charset="2"/>
              <a:buChar char="q"/>
            </a:pPr>
            <a:endParaRPr lang="en-US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59CB4A2-5A9C-9E4D-BDD7-29A640EB2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F8D48E6-9BF2-0A4D-A3E4-BB4A5C431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3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79475" y="804386"/>
            <a:ext cx="7540625" cy="4431983"/>
          </a:xfrm>
          <a:prstGeom prst="rect">
            <a:avLst/>
          </a:prstGeom>
          <a:ln w="69850">
            <a:noFill/>
          </a:ln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Reducing the number of pads/pixels can lead to less spatial precision. </a:t>
            </a:r>
          </a:p>
          <a:p>
            <a:r>
              <a:rPr lang="en-GB" dirty="0"/>
              <a:t>Using (x, y) based readout  system is ok as far as limited surface detectors and low noise detectors are used.</a:t>
            </a:r>
          </a:p>
          <a:p>
            <a:endParaRPr lang="en-GB" sz="2400" dirty="0">
              <a:solidFill>
                <a:srgbClr val="FF0000"/>
              </a:solidFill>
            </a:endParaRPr>
          </a:p>
          <a:p>
            <a:r>
              <a:rPr lang="en-GB" sz="2400" dirty="0">
                <a:solidFill>
                  <a:srgbClr val="FF0000"/>
                </a:solidFill>
              </a:rPr>
              <a:t>Can we do something to save power and money while having the best possible spatial performances</a:t>
            </a:r>
          </a:p>
          <a:p>
            <a:pPr algn="ctr"/>
            <a:r>
              <a:rPr lang="en-GB" sz="4800" dirty="0">
                <a:solidFill>
                  <a:srgbClr val="FF0000"/>
                </a:solidFill>
              </a:rPr>
              <a:t>?</a:t>
            </a:r>
          </a:p>
          <a:p>
            <a:endParaRPr lang="en-GB" dirty="0"/>
          </a:p>
          <a:p>
            <a:endParaRPr lang="en-GB" dirty="0">
              <a:sym typeface="Wingdings"/>
            </a:endParaRPr>
          </a:p>
          <a:p>
            <a:endParaRPr lang="en-GB" dirty="0">
              <a:sym typeface="Wingdings"/>
            </a:endParaRP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51A3644-C580-574A-AEBA-008088A19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79F28CB-3ADF-274F-81B1-F5683A377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3</a:t>
            </a:fld>
            <a:endParaRPr lang="en-US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6385978-DEA7-374E-BC9B-D703244DE1B9}"/>
              </a:ext>
            </a:extLst>
          </p:cNvPr>
          <p:cNvSpPr txBox="1"/>
          <p:nvPr/>
        </p:nvSpPr>
        <p:spPr>
          <a:xfrm>
            <a:off x="325633" y="256854"/>
            <a:ext cx="5360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Why we need a new readout concept?</a:t>
            </a:r>
          </a:p>
        </p:txBody>
      </p:sp>
    </p:spTree>
    <p:extLst>
      <p:ext uri="{BB962C8B-B14F-4D97-AF65-F5344CB8AC3E}">
        <p14:creationId xmlns:p14="http://schemas.microsoft.com/office/powerpoint/2010/main" val="3590255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r 1"/>
          <p:cNvGrpSpPr/>
          <p:nvPr/>
        </p:nvGrpSpPr>
        <p:grpSpPr>
          <a:xfrm>
            <a:off x="1577314" y="1746309"/>
            <a:ext cx="6421313" cy="4276768"/>
            <a:chOff x="2363591" y="1776266"/>
            <a:chExt cx="4180141" cy="2713307"/>
          </a:xfrm>
        </p:grpSpPr>
        <p:grpSp>
          <p:nvGrpSpPr>
            <p:cNvPr id="3" name="Grouper 2"/>
            <p:cNvGrpSpPr/>
            <p:nvPr/>
          </p:nvGrpSpPr>
          <p:grpSpPr>
            <a:xfrm>
              <a:off x="2363591" y="2162148"/>
              <a:ext cx="4180141" cy="2327425"/>
              <a:chOff x="1362638" y="2249109"/>
              <a:chExt cx="4180141" cy="2327425"/>
            </a:xfrm>
          </p:grpSpPr>
          <p:grpSp>
            <p:nvGrpSpPr>
              <p:cNvPr id="9" name="Grouper 8"/>
              <p:cNvGrpSpPr/>
              <p:nvPr/>
            </p:nvGrpSpPr>
            <p:grpSpPr>
              <a:xfrm>
                <a:off x="1362638" y="3132920"/>
                <a:ext cx="4180141" cy="1443614"/>
                <a:chOff x="28157" y="1147441"/>
                <a:chExt cx="8601902" cy="4729780"/>
              </a:xfrm>
            </p:grpSpPr>
            <p:grpSp>
              <p:nvGrpSpPr>
                <p:cNvPr id="13" name="Grouper 12"/>
                <p:cNvGrpSpPr/>
                <p:nvPr/>
              </p:nvGrpSpPr>
              <p:grpSpPr>
                <a:xfrm>
                  <a:off x="28157" y="1659342"/>
                  <a:ext cx="8601902" cy="4217879"/>
                  <a:chOff x="0" y="2438206"/>
                  <a:chExt cx="8601902" cy="4217879"/>
                </a:xfrm>
              </p:grpSpPr>
              <p:grpSp>
                <p:nvGrpSpPr>
                  <p:cNvPr id="49" name="Grouper 48"/>
                  <p:cNvGrpSpPr/>
                  <p:nvPr/>
                </p:nvGrpSpPr>
                <p:grpSpPr>
                  <a:xfrm>
                    <a:off x="0" y="2520783"/>
                    <a:ext cx="5289063" cy="4135302"/>
                    <a:chOff x="1630522" y="1072395"/>
                    <a:chExt cx="5289063" cy="4135302"/>
                  </a:xfrm>
                </p:grpSpPr>
                <p:grpSp>
                  <p:nvGrpSpPr>
                    <p:cNvPr id="72" name="Grouper 71"/>
                    <p:cNvGrpSpPr/>
                    <p:nvPr/>
                  </p:nvGrpSpPr>
                  <p:grpSpPr>
                    <a:xfrm>
                      <a:off x="4981929" y="1072395"/>
                      <a:ext cx="1102693" cy="3631507"/>
                      <a:chOff x="4981929" y="1072395"/>
                      <a:chExt cx="1102693" cy="3631507"/>
                    </a:xfrm>
                  </p:grpSpPr>
                  <p:sp>
                    <p:nvSpPr>
                      <p:cNvPr id="100" name="Hexagone 99"/>
                      <p:cNvSpPr/>
                      <p:nvPr/>
                    </p:nvSpPr>
                    <p:spPr>
                      <a:xfrm>
                        <a:off x="4981929" y="2833231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01" name="Hexagone 100"/>
                      <p:cNvSpPr/>
                      <p:nvPr/>
                    </p:nvSpPr>
                    <p:spPr>
                      <a:xfrm>
                        <a:off x="4996008" y="198410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FF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02" name="Hexagone 101"/>
                      <p:cNvSpPr/>
                      <p:nvPr/>
                    </p:nvSpPr>
                    <p:spPr>
                      <a:xfrm>
                        <a:off x="4993674" y="1072395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03" name="Hexagone 102"/>
                      <p:cNvSpPr/>
                      <p:nvPr/>
                    </p:nvSpPr>
                    <p:spPr>
                      <a:xfrm>
                        <a:off x="5023918" y="3789502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73" name="Grouper 72"/>
                    <p:cNvGrpSpPr/>
                    <p:nvPr/>
                  </p:nvGrpSpPr>
                  <p:grpSpPr>
                    <a:xfrm>
                      <a:off x="3292393" y="1127096"/>
                      <a:ext cx="1088614" cy="3603593"/>
                      <a:chOff x="4968098" y="1072395"/>
                      <a:chExt cx="1088614" cy="3603593"/>
                    </a:xfrm>
                  </p:grpSpPr>
                  <p:sp>
                    <p:nvSpPr>
                      <p:cNvPr id="96" name="Hexagone 95"/>
                      <p:cNvSpPr/>
                      <p:nvPr/>
                    </p:nvSpPr>
                    <p:spPr>
                      <a:xfrm>
                        <a:off x="4981929" y="2833231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97" name="Hexagone 96"/>
                      <p:cNvSpPr/>
                      <p:nvPr/>
                    </p:nvSpPr>
                    <p:spPr>
                      <a:xfrm>
                        <a:off x="4996008" y="198410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FF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98" name="Hexagone 97"/>
                      <p:cNvSpPr/>
                      <p:nvPr/>
                    </p:nvSpPr>
                    <p:spPr>
                      <a:xfrm>
                        <a:off x="4993674" y="1072395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99" name="Hexagone 98"/>
                      <p:cNvSpPr/>
                      <p:nvPr/>
                    </p:nvSpPr>
                    <p:spPr>
                      <a:xfrm>
                        <a:off x="4968098" y="376158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74" name="Grouper 73"/>
                    <p:cNvGrpSpPr/>
                    <p:nvPr/>
                  </p:nvGrpSpPr>
                  <p:grpSpPr>
                    <a:xfrm>
                      <a:off x="4142419" y="1543335"/>
                      <a:ext cx="1074659" cy="2736005"/>
                      <a:chOff x="4143524" y="1534103"/>
                      <a:chExt cx="1074659" cy="2736005"/>
                    </a:xfrm>
                  </p:grpSpPr>
                  <p:sp>
                    <p:nvSpPr>
                      <p:cNvPr id="93" name="Hexagone 92"/>
                      <p:cNvSpPr/>
                      <p:nvPr/>
                    </p:nvSpPr>
                    <p:spPr>
                      <a:xfrm>
                        <a:off x="4143524" y="244130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94" name="Hexagone 93"/>
                      <p:cNvSpPr/>
                      <p:nvPr/>
                    </p:nvSpPr>
                    <p:spPr>
                      <a:xfrm>
                        <a:off x="4143524" y="1534103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95" name="Hexagone 94"/>
                      <p:cNvSpPr/>
                      <p:nvPr/>
                    </p:nvSpPr>
                    <p:spPr>
                      <a:xfrm>
                        <a:off x="4157479" y="335570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FF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75" name="Hexagone 74"/>
                    <p:cNvSpPr/>
                    <p:nvPr/>
                  </p:nvSpPr>
                  <p:spPr>
                    <a:xfrm>
                      <a:off x="4170329" y="4265383"/>
                      <a:ext cx="1060704" cy="914400"/>
                    </a:xfrm>
                    <a:prstGeom prst="hexagon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76" name="Grouper 75"/>
                    <p:cNvGrpSpPr/>
                    <p:nvPr/>
                  </p:nvGrpSpPr>
                  <p:grpSpPr>
                    <a:xfrm>
                      <a:off x="2468926" y="1585206"/>
                      <a:ext cx="1088614" cy="3622491"/>
                      <a:chOff x="2468926" y="1585206"/>
                      <a:chExt cx="1088614" cy="3622491"/>
                    </a:xfrm>
                  </p:grpSpPr>
                  <p:grpSp>
                    <p:nvGrpSpPr>
                      <p:cNvPr id="88" name="Grouper 87"/>
                      <p:cNvGrpSpPr/>
                      <p:nvPr/>
                    </p:nvGrpSpPr>
                    <p:grpSpPr>
                      <a:xfrm>
                        <a:off x="2468926" y="1585206"/>
                        <a:ext cx="1074659" cy="2736005"/>
                        <a:chOff x="4143524" y="1534103"/>
                        <a:chExt cx="1074659" cy="2736005"/>
                      </a:xfrm>
                    </p:grpSpPr>
                    <p:sp>
                      <p:nvSpPr>
                        <p:cNvPr id="90" name="Hexagone 89"/>
                        <p:cNvSpPr/>
                        <p:nvPr/>
                      </p:nvSpPr>
                      <p:spPr>
                        <a:xfrm>
                          <a:off x="4143524" y="24413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91" name="Hexagone 90"/>
                        <p:cNvSpPr/>
                        <p:nvPr/>
                      </p:nvSpPr>
                      <p:spPr>
                        <a:xfrm>
                          <a:off x="4143524" y="1534103"/>
                          <a:ext cx="1060704" cy="914400"/>
                        </a:xfrm>
                        <a:prstGeom prst="hexagon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92" name="Hexagone 91"/>
                        <p:cNvSpPr/>
                        <p:nvPr/>
                      </p:nvSpPr>
                      <p:spPr>
                        <a:xfrm>
                          <a:off x="4157479" y="33557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FF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89" name="Hexagone 88"/>
                      <p:cNvSpPr/>
                      <p:nvPr/>
                    </p:nvSpPr>
                    <p:spPr>
                      <a:xfrm>
                        <a:off x="2496836" y="4293297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77" name="Grouper 76"/>
                    <p:cNvGrpSpPr/>
                    <p:nvPr/>
                  </p:nvGrpSpPr>
                  <p:grpSpPr>
                    <a:xfrm>
                      <a:off x="5830971" y="1472429"/>
                      <a:ext cx="1088614" cy="3622491"/>
                      <a:chOff x="2468926" y="1585206"/>
                      <a:chExt cx="1088614" cy="3622491"/>
                    </a:xfrm>
                  </p:grpSpPr>
                  <p:grpSp>
                    <p:nvGrpSpPr>
                      <p:cNvPr id="83" name="Grouper 82"/>
                      <p:cNvGrpSpPr/>
                      <p:nvPr/>
                    </p:nvGrpSpPr>
                    <p:grpSpPr>
                      <a:xfrm>
                        <a:off x="2468926" y="1585206"/>
                        <a:ext cx="1074659" cy="2736005"/>
                        <a:chOff x="4143524" y="1534103"/>
                        <a:chExt cx="1074659" cy="2736005"/>
                      </a:xfrm>
                    </p:grpSpPr>
                    <p:sp>
                      <p:nvSpPr>
                        <p:cNvPr id="85" name="Hexagone 84"/>
                        <p:cNvSpPr/>
                        <p:nvPr/>
                      </p:nvSpPr>
                      <p:spPr>
                        <a:xfrm>
                          <a:off x="4143524" y="24413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6" name="Hexagone 85"/>
                        <p:cNvSpPr/>
                        <p:nvPr/>
                      </p:nvSpPr>
                      <p:spPr>
                        <a:xfrm>
                          <a:off x="4143524" y="1534103"/>
                          <a:ext cx="1060704" cy="914400"/>
                        </a:xfrm>
                        <a:prstGeom prst="hexagon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7" name="Hexagone 86"/>
                        <p:cNvSpPr/>
                        <p:nvPr/>
                      </p:nvSpPr>
                      <p:spPr>
                        <a:xfrm>
                          <a:off x="4157479" y="33557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FF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84" name="Hexagone 83"/>
                      <p:cNvSpPr/>
                      <p:nvPr/>
                    </p:nvSpPr>
                    <p:spPr>
                      <a:xfrm>
                        <a:off x="2496836" y="4293297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78" name="Grouper 77"/>
                    <p:cNvGrpSpPr/>
                    <p:nvPr/>
                  </p:nvGrpSpPr>
                  <p:grpSpPr>
                    <a:xfrm>
                      <a:off x="1630522" y="1177983"/>
                      <a:ext cx="1074783" cy="3617550"/>
                      <a:chOff x="4981929" y="1072395"/>
                      <a:chExt cx="1074783" cy="3617550"/>
                    </a:xfrm>
                  </p:grpSpPr>
                  <p:sp>
                    <p:nvSpPr>
                      <p:cNvPr id="79" name="Hexagone 78"/>
                      <p:cNvSpPr/>
                      <p:nvPr/>
                    </p:nvSpPr>
                    <p:spPr>
                      <a:xfrm>
                        <a:off x="4981929" y="2833231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80" name="Hexagone 79"/>
                      <p:cNvSpPr/>
                      <p:nvPr/>
                    </p:nvSpPr>
                    <p:spPr>
                      <a:xfrm>
                        <a:off x="4996008" y="198410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FF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81" name="Hexagone 80"/>
                      <p:cNvSpPr/>
                      <p:nvPr/>
                    </p:nvSpPr>
                    <p:spPr>
                      <a:xfrm>
                        <a:off x="4993674" y="1072395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82" name="Hexagone 81"/>
                      <p:cNvSpPr/>
                      <p:nvPr/>
                    </p:nvSpPr>
                    <p:spPr>
                      <a:xfrm>
                        <a:off x="4982053" y="3775545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50" name="Grouper 49"/>
                  <p:cNvGrpSpPr/>
                  <p:nvPr/>
                </p:nvGrpSpPr>
                <p:grpSpPr>
                  <a:xfrm>
                    <a:off x="5001391" y="2438206"/>
                    <a:ext cx="3600511" cy="4080601"/>
                    <a:chOff x="1630522" y="1127096"/>
                    <a:chExt cx="3600511" cy="4080601"/>
                  </a:xfrm>
                </p:grpSpPr>
                <p:grpSp>
                  <p:nvGrpSpPr>
                    <p:cNvPr id="51" name="Grouper 50"/>
                    <p:cNvGrpSpPr/>
                    <p:nvPr/>
                  </p:nvGrpSpPr>
                  <p:grpSpPr>
                    <a:xfrm>
                      <a:off x="3292393" y="1127096"/>
                      <a:ext cx="1088614" cy="3603593"/>
                      <a:chOff x="4968098" y="1072395"/>
                      <a:chExt cx="1088614" cy="3603593"/>
                    </a:xfrm>
                  </p:grpSpPr>
                  <p:sp>
                    <p:nvSpPr>
                      <p:cNvPr id="68" name="Hexagone 67"/>
                      <p:cNvSpPr/>
                      <p:nvPr/>
                    </p:nvSpPr>
                    <p:spPr>
                      <a:xfrm>
                        <a:off x="4981929" y="2833231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9" name="Hexagone 68"/>
                      <p:cNvSpPr/>
                      <p:nvPr/>
                    </p:nvSpPr>
                    <p:spPr>
                      <a:xfrm>
                        <a:off x="4996008" y="198410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FF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0" name="Hexagone 69"/>
                      <p:cNvSpPr/>
                      <p:nvPr/>
                    </p:nvSpPr>
                    <p:spPr>
                      <a:xfrm>
                        <a:off x="4993674" y="1072395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1" name="Hexagone 70"/>
                      <p:cNvSpPr/>
                      <p:nvPr/>
                    </p:nvSpPr>
                    <p:spPr>
                      <a:xfrm>
                        <a:off x="4968098" y="376158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52" name="Grouper 51"/>
                    <p:cNvGrpSpPr/>
                    <p:nvPr/>
                  </p:nvGrpSpPr>
                  <p:grpSpPr>
                    <a:xfrm>
                      <a:off x="4142419" y="1543335"/>
                      <a:ext cx="1074659" cy="2736005"/>
                      <a:chOff x="4143524" y="1534103"/>
                      <a:chExt cx="1074659" cy="2736005"/>
                    </a:xfrm>
                  </p:grpSpPr>
                  <p:sp>
                    <p:nvSpPr>
                      <p:cNvPr id="65" name="Hexagone 64"/>
                      <p:cNvSpPr/>
                      <p:nvPr/>
                    </p:nvSpPr>
                    <p:spPr>
                      <a:xfrm>
                        <a:off x="4143524" y="244130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6" name="Hexagone 65"/>
                      <p:cNvSpPr/>
                      <p:nvPr/>
                    </p:nvSpPr>
                    <p:spPr>
                      <a:xfrm>
                        <a:off x="4143524" y="1534103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67" name="Hexagone 66"/>
                      <p:cNvSpPr/>
                      <p:nvPr/>
                    </p:nvSpPr>
                    <p:spPr>
                      <a:xfrm>
                        <a:off x="4157479" y="335570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FF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53" name="Hexagone 52"/>
                    <p:cNvSpPr/>
                    <p:nvPr/>
                  </p:nvSpPr>
                  <p:spPr>
                    <a:xfrm>
                      <a:off x="4170329" y="4265383"/>
                      <a:ext cx="1060704" cy="914400"/>
                    </a:xfrm>
                    <a:prstGeom prst="hexagon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54" name="Grouper 53"/>
                    <p:cNvGrpSpPr/>
                    <p:nvPr/>
                  </p:nvGrpSpPr>
                  <p:grpSpPr>
                    <a:xfrm>
                      <a:off x="2468926" y="1585206"/>
                      <a:ext cx="1088614" cy="3622491"/>
                      <a:chOff x="2468926" y="1585206"/>
                      <a:chExt cx="1088614" cy="3622491"/>
                    </a:xfrm>
                  </p:grpSpPr>
                  <p:grpSp>
                    <p:nvGrpSpPr>
                      <p:cNvPr id="60" name="Grouper 59"/>
                      <p:cNvGrpSpPr/>
                      <p:nvPr/>
                    </p:nvGrpSpPr>
                    <p:grpSpPr>
                      <a:xfrm>
                        <a:off x="2468926" y="1585206"/>
                        <a:ext cx="1074659" cy="2736005"/>
                        <a:chOff x="4143524" y="1534103"/>
                        <a:chExt cx="1074659" cy="2736005"/>
                      </a:xfrm>
                    </p:grpSpPr>
                    <p:sp>
                      <p:nvSpPr>
                        <p:cNvPr id="62" name="Hexagone 61"/>
                        <p:cNvSpPr/>
                        <p:nvPr/>
                      </p:nvSpPr>
                      <p:spPr>
                        <a:xfrm>
                          <a:off x="4143524" y="24413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00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63" name="Hexagone 62"/>
                        <p:cNvSpPr/>
                        <p:nvPr/>
                      </p:nvSpPr>
                      <p:spPr>
                        <a:xfrm>
                          <a:off x="4143524" y="1534103"/>
                          <a:ext cx="1060704" cy="914400"/>
                        </a:xfrm>
                        <a:prstGeom prst="hexagon">
                          <a:avLst/>
                        </a:prstGeom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64" name="Hexagone 63"/>
                        <p:cNvSpPr/>
                        <p:nvPr/>
                      </p:nvSpPr>
                      <p:spPr>
                        <a:xfrm>
                          <a:off x="4157479" y="3355708"/>
                          <a:ext cx="1060704" cy="914400"/>
                        </a:xfrm>
                        <a:prstGeom prst="hexagon">
                          <a:avLst/>
                        </a:prstGeom>
                        <a:solidFill>
                          <a:srgbClr val="FFFF00"/>
                        </a:solidFill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sp>
                    <p:nvSpPr>
                      <p:cNvPr id="61" name="Hexagone 60"/>
                      <p:cNvSpPr/>
                      <p:nvPr/>
                    </p:nvSpPr>
                    <p:spPr>
                      <a:xfrm>
                        <a:off x="2496836" y="4293297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grpSp>
                  <p:nvGrpSpPr>
                    <p:cNvPr id="55" name="Grouper 54"/>
                    <p:cNvGrpSpPr/>
                    <p:nvPr/>
                  </p:nvGrpSpPr>
                  <p:grpSpPr>
                    <a:xfrm>
                      <a:off x="1630522" y="1177983"/>
                      <a:ext cx="1074783" cy="3617550"/>
                      <a:chOff x="4981929" y="1072395"/>
                      <a:chExt cx="1074783" cy="3617550"/>
                    </a:xfrm>
                  </p:grpSpPr>
                  <p:sp>
                    <p:nvSpPr>
                      <p:cNvPr id="56" name="Hexagone 55"/>
                      <p:cNvSpPr/>
                      <p:nvPr/>
                    </p:nvSpPr>
                    <p:spPr>
                      <a:xfrm>
                        <a:off x="4981929" y="2833231"/>
                        <a:ext cx="1060704" cy="914400"/>
                      </a:xfrm>
                      <a:prstGeom prst="hexagon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7" name="Hexagone 56"/>
                      <p:cNvSpPr/>
                      <p:nvPr/>
                    </p:nvSpPr>
                    <p:spPr>
                      <a:xfrm>
                        <a:off x="4996008" y="1984108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FF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8" name="Hexagone 57"/>
                      <p:cNvSpPr/>
                      <p:nvPr/>
                    </p:nvSpPr>
                    <p:spPr>
                      <a:xfrm>
                        <a:off x="4993674" y="1072395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9" name="Hexagone 58"/>
                      <p:cNvSpPr/>
                      <p:nvPr/>
                    </p:nvSpPr>
                    <p:spPr>
                      <a:xfrm>
                        <a:off x="4982053" y="3775545"/>
                        <a:ext cx="1060704" cy="914400"/>
                      </a:xfrm>
                      <a:prstGeom prst="hexagon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</p:grpSp>
            <p:sp>
              <p:nvSpPr>
                <p:cNvPr id="14" name="Hexagone 13"/>
                <p:cNvSpPr/>
                <p:nvPr/>
              </p:nvSpPr>
              <p:spPr>
                <a:xfrm>
                  <a:off x="4228606" y="1253029"/>
                  <a:ext cx="1060704" cy="914400"/>
                </a:xfrm>
                <a:prstGeom prst="hexagon">
                  <a:avLst/>
                </a:prstGeom>
                <a:solidFill>
                  <a:srgbClr val="FFFF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" name="Hexagone 14"/>
                <p:cNvSpPr/>
                <p:nvPr/>
              </p:nvSpPr>
              <p:spPr>
                <a:xfrm>
                  <a:off x="5867952" y="1176301"/>
                  <a:ext cx="1060704" cy="914400"/>
                </a:xfrm>
                <a:prstGeom prst="hexagon">
                  <a:avLst/>
                </a:prstGeom>
                <a:solidFill>
                  <a:srgbClr val="FFFF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Hexagone 15"/>
                <p:cNvSpPr/>
                <p:nvPr/>
              </p:nvSpPr>
              <p:spPr>
                <a:xfrm>
                  <a:off x="2540054" y="1274913"/>
                  <a:ext cx="1060704" cy="914400"/>
                </a:xfrm>
                <a:prstGeom prst="hexagon">
                  <a:avLst/>
                </a:prstGeom>
                <a:solidFill>
                  <a:srgbClr val="FFFF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Hexagone 16"/>
                <p:cNvSpPr/>
                <p:nvPr/>
              </p:nvSpPr>
              <p:spPr>
                <a:xfrm>
                  <a:off x="866561" y="1390307"/>
                  <a:ext cx="1060704" cy="914400"/>
                </a:xfrm>
                <a:prstGeom prst="hexagon">
                  <a:avLst/>
                </a:prstGeom>
                <a:solidFill>
                  <a:srgbClr val="FFFF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Hexagone 17"/>
                <p:cNvSpPr/>
                <p:nvPr/>
              </p:nvSpPr>
              <p:spPr>
                <a:xfrm>
                  <a:off x="7541445" y="1147441"/>
                  <a:ext cx="1060704" cy="914400"/>
                </a:xfrm>
                <a:prstGeom prst="hexagon">
                  <a:avLst/>
                </a:prstGeom>
                <a:solidFill>
                  <a:srgbClr val="FFFF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9" name="Connecteur en arc 18"/>
                <p:cNvCxnSpPr/>
                <p:nvPr/>
              </p:nvCxnSpPr>
              <p:spPr>
                <a:xfrm rot="5400000">
                  <a:off x="5427186" y="2828623"/>
                  <a:ext cx="1326131" cy="894738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necteur en arc 19"/>
                <p:cNvCxnSpPr/>
                <p:nvPr/>
              </p:nvCxnSpPr>
              <p:spPr>
                <a:xfrm rot="5400000">
                  <a:off x="6148484" y="4378174"/>
                  <a:ext cx="1326131" cy="894738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cteur en arc 20"/>
                <p:cNvCxnSpPr/>
                <p:nvPr/>
              </p:nvCxnSpPr>
              <p:spPr>
                <a:xfrm rot="5400000">
                  <a:off x="7137897" y="2939151"/>
                  <a:ext cx="1326131" cy="894738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Connecteur en arc 21"/>
                <p:cNvCxnSpPr/>
                <p:nvPr/>
              </p:nvCxnSpPr>
              <p:spPr>
                <a:xfrm rot="5400000">
                  <a:off x="4532447" y="4430589"/>
                  <a:ext cx="1326131" cy="894738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Connecteur en arc 22"/>
                <p:cNvCxnSpPr/>
                <p:nvPr/>
              </p:nvCxnSpPr>
              <p:spPr>
                <a:xfrm rot="5400000">
                  <a:off x="3777202" y="2853124"/>
                  <a:ext cx="1326131" cy="894738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Connecteur en arc 23"/>
                <p:cNvCxnSpPr/>
                <p:nvPr/>
              </p:nvCxnSpPr>
              <p:spPr>
                <a:xfrm rot="5400000">
                  <a:off x="2868295" y="4419114"/>
                  <a:ext cx="1326131" cy="894738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necteur en arc 24"/>
                <p:cNvCxnSpPr/>
                <p:nvPr/>
              </p:nvCxnSpPr>
              <p:spPr>
                <a:xfrm rot="5400000">
                  <a:off x="2115576" y="2915402"/>
                  <a:ext cx="1326131" cy="894738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necteur en arc 25"/>
                <p:cNvCxnSpPr/>
                <p:nvPr/>
              </p:nvCxnSpPr>
              <p:spPr>
                <a:xfrm rot="5400000">
                  <a:off x="1054872" y="4515452"/>
                  <a:ext cx="1326131" cy="894738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Connecteur en arc 26"/>
                <p:cNvCxnSpPr/>
                <p:nvPr/>
              </p:nvCxnSpPr>
              <p:spPr>
                <a:xfrm rot="5400000">
                  <a:off x="231405" y="2924030"/>
                  <a:ext cx="1326131" cy="894738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Connecteur en arc 27"/>
                <p:cNvCxnSpPr/>
                <p:nvPr/>
              </p:nvCxnSpPr>
              <p:spPr>
                <a:xfrm rot="16200000" flipH="1">
                  <a:off x="5342191" y="2341612"/>
                  <a:ext cx="1207319" cy="779287"/>
                </a:xfrm>
                <a:prstGeom prst="curvedConnector3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onnecteur en arc 28"/>
                <p:cNvCxnSpPr/>
                <p:nvPr/>
              </p:nvCxnSpPr>
              <p:spPr>
                <a:xfrm rot="16200000" flipH="1">
                  <a:off x="6965695" y="2369576"/>
                  <a:ext cx="1207319" cy="779287"/>
                </a:xfrm>
                <a:prstGeom prst="curvedConnector3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Connecteur en arc 29"/>
                <p:cNvCxnSpPr/>
                <p:nvPr/>
              </p:nvCxnSpPr>
              <p:spPr>
                <a:xfrm rot="16200000" flipH="1">
                  <a:off x="3652856" y="2285108"/>
                  <a:ext cx="1207319" cy="779287"/>
                </a:xfrm>
                <a:prstGeom prst="curvedConnector3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Connecteur en arc 30"/>
                <p:cNvCxnSpPr/>
                <p:nvPr/>
              </p:nvCxnSpPr>
              <p:spPr>
                <a:xfrm rot="16200000" flipH="1">
                  <a:off x="341948" y="2536611"/>
                  <a:ext cx="1207319" cy="779287"/>
                </a:xfrm>
                <a:prstGeom prst="curvedConnector3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Connecteur en arc 31"/>
                <p:cNvCxnSpPr/>
                <p:nvPr/>
              </p:nvCxnSpPr>
              <p:spPr>
                <a:xfrm rot="16200000" flipH="1">
                  <a:off x="2096484" y="2527998"/>
                  <a:ext cx="1207319" cy="779287"/>
                </a:xfrm>
                <a:prstGeom prst="curvedConnector3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Connecteur en arc 32"/>
                <p:cNvCxnSpPr/>
                <p:nvPr/>
              </p:nvCxnSpPr>
              <p:spPr>
                <a:xfrm rot="16200000" flipH="1">
                  <a:off x="6352906" y="3910111"/>
                  <a:ext cx="1207319" cy="779287"/>
                </a:xfrm>
                <a:prstGeom prst="curvedConnector3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Connecteur en arc 33"/>
                <p:cNvCxnSpPr/>
                <p:nvPr/>
              </p:nvCxnSpPr>
              <p:spPr>
                <a:xfrm rot="16200000" flipH="1">
                  <a:off x="4564084" y="3887636"/>
                  <a:ext cx="1207319" cy="779287"/>
                </a:xfrm>
                <a:prstGeom prst="curvedConnector3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cteur en arc 34"/>
                <p:cNvCxnSpPr/>
                <p:nvPr/>
              </p:nvCxnSpPr>
              <p:spPr>
                <a:xfrm rot="16200000" flipH="1">
                  <a:off x="3025008" y="4062511"/>
                  <a:ext cx="1207319" cy="779287"/>
                </a:xfrm>
                <a:prstGeom prst="curvedConnector3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cteur en arc 35"/>
                <p:cNvCxnSpPr/>
                <p:nvPr/>
              </p:nvCxnSpPr>
              <p:spPr>
                <a:xfrm rot="16200000" flipH="1">
                  <a:off x="1468005" y="4027511"/>
                  <a:ext cx="1207319" cy="779287"/>
                </a:xfrm>
                <a:prstGeom prst="curvedConnector3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necteur en arc 36"/>
                <p:cNvCxnSpPr/>
                <p:nvPr/>
              </p:nvCxnSpPr>
              <p:spPr>
                <a:xfrm rot="10800000">
                  <a:off x="6393042" y="1505748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necteur en arc 37"/>
                <p:cNvCxnSpPr/>
                <p:nvPr/>
              </p:nvCxnSpPr>
              <p:spPr>
                <a:xfrm rot="10800000">
                  <a:off x="4596693" y="1549971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Connecteur en arc 38"/>
                <p:cNvCxnSpPr/>
                <p:nvPr/>
              </p:nvCxnSpPr>
              <p:spPr>
                <a:xfrm rot="10800000">
                  <a:off x="3015428" y="1578472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necteur en arc 39"/>
                <p:cNvCxnSpPr/>
                <p:nvPr/>
              </p:nvCxnSpPr>
              <p:spPr>
                <a:xfrm rot="10800000">
                  <a:off x="1312540" y="1630910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necteur en arc 40"/>
                <p:cNvCxnSpPr/>
                <p:nvPr/>
              </p:nvCxnSpPr>
              <p:spPr>
                <a:xfrm rot="10800000">
                  <a:off x="5448137" y="2921835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Connecteur en arc 41"/>
                <p:cNvCxnSpPr/>
                <p:nvPr/>
              </p:nvCxnSpPr>
              <p:spPr>
                <a:xfrm rot="10800000">
                  <a:off x="3939994" y="3009377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Connecteur en arc 42"/>
                <p:cNvCxnSpPr/>
                <p:nvPr/>
              </p:nvCxnSpPr>
              <p:spPr>
                <a:xfrm rot="10800000">
                  <a:off x="1911825" y="3115504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Connecteur en arc 43"/>
                <p:cNvCxnSpPr/>
                <p:nvPr/>
              </p:nvCxnSpPr>
              <p:spPr>
                <a:xfrm rot="10800000">
                  <a:off x="260130" y="3185071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necteur en arc 44"/>
                <p:cNvCxnSpPr/>
                <p:nvPr/>
              </p:nvCxnSpPr>
              <p:spPr>
                <a:xfrm rot="10800000">
                  <a:off x="6451981" y="4214017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Connecteur en arc 45"/>
                <p:cNvCxnSpPr/>
                <p:nvPr/>
              </p:nvCxnSpPr>
              <p:spPr>
                <a:xfrm rot="10800000">
                  <a:off x="4718316" y="4341986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Connecteur en arc 46"/>
                <p:cNvCxnSpPr/>
                <p:nvPr/>
              </p:nvCxnSpPr>
              <p:spPr>
                <a:xfrm rot="10800000">
                  <a:off x="2908873" y="4449708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Connecteur en arc 47"/>
                <p:cNvCxnSpPr/>
                <p:nvPr/>
              </p:nvCxnSpPr>
              <p:spPr>
                <a:xfrm rot="10800000">
                  <a:off x="1285001" y="4514389"/>
                  <a:ext cx="1702888" cy="269035"/>
                </a:xfrm>
                <a:prstGeom prst="curvedConnector3">
                  <a:avLst/>
                </a:prstGeom>
                <a:ln>
                  <a:solidFill>
                    <a:srgbClr val="BD921B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" name="Connecteur en arc 9"/>
              <p:cNvCxnSpPr/>
              <p:nvPr/>
            </p:nvCxnSpPr>
            <p:spPr>
              <a:xfrm rot="5400000">
                <a:off x="3938720" y="2680066"/>
                <a:ext cx="1221773" cy="359860"/>
              </a:xfrm>
              <a:prstGeom prst="curvedConnector3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en arc 10"/>
              <p:cNvCxnSpPr/>
              <p:nvPr/>
            </p:nvCxnSpPr>
            <p:spPr>
              <a:xfrm rot="16200000" flipH="1">
                <a:off x="4295040" y="2670045"/>
                <a:ext cx="1162901" cy="321031"/>
              </a:xfrm>
              <a:prstGeom prst="curvedConnector3">
                <a:avLst/>
              </a:prstGeom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Ellipse 11"/>
              <p:cNvSpPr/>
              <p:nvPr/>
            </p:nvSpPr>
            <p:spPr>
              <a:xfrm>
                <a:off x="4371440" y="3363358"/>
                <a:ext cx="697749" cy="125611"/>
              </a:xfrm>
              <a:prstGeom prst="ellipse">
                <a:avLst/>
              </a:prstGeom>
              <a:pattFill prst="divot">
                <a:fgClr>
                  <a:schemeClr val="tx1"/>
                </a:fgClr>
                <a:bgClr>
                  <a:prstClr val="white"/>
                </a:bgClr>
              </a:pattFill>
              <a:ln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4" name="Connecteur en arc 3"/>
            <p:cNvCxnSpPr/>
            <p:nvPr/>
          </p:nvCxnSpPr>
          <p:spPr>
            <a:xfrm rot="16200000" flipH="1">
              <a:off x="4061349" y="3394019"/>
              <a:ext cx="1162901" cy="321031"/>
            </a:xfrm>
            <a:prstGeom prst="curvedConnector3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eur en arc 4"/>
            <p:cNvCxnSpPr/>
            <p:nvPr/>
          </p:nvCxnSpPr>
          <p:spPr>
            <a:xfrm rot="5400000">
              <a:off x="3691467" y="3391959"/>
              <a:ext cx="1221773" cy="359860"/>
            </a:xfrm>
            <a:prstGeom prst="curvedConnector3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Ellipse 5"/>
            <p:cNvSpPr/>
            <p:nvPr/>
          </p:nvSpPr>
          <p:spPr>
            <a:xfrm>
              <a:off x="4109828" y="4052243"/>
              <a:ext cx="697749" cy="231445"/>
            </a:xfrm>
            <a:prstGeom prst="ellipse">
              <a:avLst/>
            </a:prstGeom>
            <a:pattFill prst="divot">
              <a:fgClr>
                <a:schemeClr val="tx1"/>
              </a:fgClr>
              <a:bgClr>
                <a:prstClr val="white"/>
              </a:bgClr>
            </a:pattFill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Connecteur droit 7"/>
            <p:cNvCxnSpPr/>
            <p:nvPr/>
          </p:nvCxnSpPr>
          <p:spPr>
            <a:xfrm flipV="1">
              <a:off x="5716925" y="1776266"/>
              <a:ext cx="13565" cy="385884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/>
            <p:cNvCxnSpPr/>
            <p:nvPr/>
          </p:nvCxnSpPr>
          <p:spPr>
            <a:xfrm flipV="1">
              <a:off x="4482283" y="2139024"/>
              <a:ext cx="1" cy="788921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" name="ZoneTexte 103"/>
          <p:cNvSpPr txBox="1"/>
          <p:nvPr/>
        </p:nvSpPr>
        <p:spPr>
          <a:xfrm>
            <a:off x="233553" y="6086293"/>
            <a:ext cx="855440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NXN </a:t>
            </a:r>
            <a:r>
              <a:rPr lang="en-US" dirty="0">
                <a:solidFill>
                  <a:srgbClr val="000000"/>
                </a:solidFill>
                <a:sym typeface="Wingdings"/>
              </a:rPr>
              <a:t> 3N : Reduction of electronic channels, power consumption and occupancy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5" name="ZoneTexte 104"/>
          <p:cNvSpPr txBox="1"/>
          <p:nvPr/>
        </p:nvSpPr>
        <p:spPr>
          <a:xfrm>
            <a:off x="413086" y="1511955"/>
            <a:ext cx="82788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 Use pickup pads/pixels to have excellent granularity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 Connect the pads/pixels in a special way: </a:t>
            </a:r>
            <a:r>
              <a:rPr lang="en-US" b="1" dirty="0">
                <a:solidFill>
                  <a:srgbClr val="FF0000"/>
                </a:solidFill>
              </a:rPr>
              <a:t>woven strips or interconnected pads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 Two neighboring pixels are connected to two different strips of different directions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 Each strip is connected to one electronic channel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 Share the charge among a few ones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 Cross the fired strip to determine the position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384057" y="624959"/>
            <a:ext cx="34232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There is a solution 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6219879" y="630793"/>
            <a:ext cx="2119691" cy="369332"/>
          </a:xfrm>
          <a:prstGeom prst="rect">
            <a:avLst/>
          </a:prstGeom>
          <a:ln w="60325">
            <a:solidFill>
              <a:srgbClr val="FF0000">
                <a:alpha val="26000"/>
              </a:srgbClr>
            </a:solidFill>
          </a:ln>
        </p:spPr>
        <p:txBody>
          <a:bodyPr wrap="none">
            <a:spAutoFit/>
          </a:bodyPr>
          <a:lstStyle/>
          <a:p>
            <a:r>
              <a:rPr lang="fr-FR" dirty="0"/>
              <a:t>PCT/EP2018/053561 </a:t>
            </a:r>
          </a:p>
        </p:txBody>
      </p:sp>
      <p:sp>
        <p:nvSpPr>
          <p:cNvPr id="107" name="Espace réservé du pied de page 106">
            <a:extLst>
              <a:ext uri="{FF2B5EF4-FFF2-40B4-BE49-F238E27FC236}">
                <a16:creationId xmlns:a16="http://schemas.microsoft.com/office/drawing/2014/main" id="{C16CE949-9870-134E-8B6A-E807F0110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109" name="Espace réservé du numéro de diapositive 108">
            <a:extLst>
              <a:ext uri="{FF2B5EF4-FFF2-40B4-BE49-F238E27FC236}">
                <a16:creationId xmlns:a16="http://schemas.microsoft.com/office/drawing/2014/main" id="{A52BE0FF-2F12-C448-B4DB-79700D64A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371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ZoneTexte 104"/>
          <p:cNvSpPr txBox="1"/>
          <p:nvPr/>
        </p:nvSpPr>
        <p:spPr>
          <a:xfrm>
            <a:off x="413086" y="1511955"/>
            <a:ext cx="87309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 Use pickup pads/pixels to have excellent granularity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 Connect the pads/pixels in a special way: </a:t>
            </a:r>
            <a:r>
              <a:rPr lang="en-US" b="1" dirty="0">
                <a:solidFill>
                  <a:srgbClr val="FF0000"/>
                </a:solidFill>
              </a:rPr>
              <a:t>woven strips or interconnected pads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 Two neighboring pixels are connected to two different strips of different directions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 Each strip is connected to one electronic channel 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 Share the charge among a few ones</a:t>
            </a:r>
          </a:p>
          <a:p>
            <a:pPr marL="285750" indent="-285750">
              <a:buFont typeface="Wingdings" charset="2"/>
              <a:buChar char="q"/>
            </a:pPr>
            <a:r>
              <a:rPr lang="en-US" dirty="0">
                <a:solidFill>
                  <a:srgbClr val="000000"/>
                </a:solidFill>
              </a:rPr>
              <a:t> Crossing the fired strip to determine the position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384057" y="624959"/>
            <a:ext cx="34232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There is a solution 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6219879" y="630793"/>
            <a:ext cx="2119691" cy="369332"/>
          </a:xfrm>
          <a:prstGeom prst="rect">
            <a:avLst/>
          </a:prstGeom>
          <a:ln w="60325">
            <a:solidFill>
              <a:srgbClr val="FF0000">
                <a:alpha val="26000"/>
              </a:srgbClr>
            </a:solidFill>
          </a:ln>
        </p:spPr>
        <p:txBody>
          <a:bodyPr wrap="none">
            <a:spAutoFit/>
          </a:bodyPr>
          <a:lstStyle/>
          <a:p>
            <a:r>
              <a:rPr lang="fr-FR" dirty="0"/>
              <a:t>PCT/EP2018/053561 </a:t>
            </a:r>
          </a:p>
        </p:txBody>
      </p:sp>
      <p:pic>
        <p:nvPicPr>
          <p:cNvPr id="109" name="Image 108" descr="hexa2_bis.jpg">
            <a:extLst>
              <a:ext uri="{FF2B5EF4-FFF2-40B4-BE49-F238E27FC236}">
                <a16:creationId xmlns:a16="http://schemas.microsoft.com/office/drawing/2014/main" id="{713CA6B2-3CEB-AB47-82E5-99088BF3376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86" y="3357730"/>
            <a:ext cx="4991121" cy="2657662"/>
          </a:xfrm>
          <a:prstGeom prst="rect">
            <a:avLst/>
          </a:prstGeom>
        </p:spPr>
      </p:pic>
      <p:sp>
        <p:nvSpPr>
          <p:cNvPr id="107" name="Espace réservé du pied de page 106">
            <a:extLst>
              <a:ext uri="{FF2B5EF4-FFF2-40B4-BE49-F238E27FC236}">
                <a16:creationId xmlns:a16="http://schemas.microsoft.com/office/drawing/2014/main" id="{FCA4FB3A-4C75-6344-9898-4FCCDCEB0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110" name="Espace réservé du numéro de diapositive 109">
            <a:extLst>
              <a:ext uri="{FF2B5EF4-FFF2-40B4-BE49-F238E27FC236}">
                <a16:creationId xmlns:a16="http://schemas.microsoft.com/office/drawing/2014/main" id="{E8D3D130-0FF5-7945-BAA0-7AE59F552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5</a:t>
            </a:fld>
            <a:endParaRPr lang="en-US"/>
          </a:p>
        </p:txBody>
      </p:sp>
      <p:grpSp>
        <p:nvGrpSpPr>
          <p:cNvPr id="111" name="Grouper 14">
            <a:extLst>
              <a:ext uri="{FF2B5EF4-FFF2-40B4-BE49-F238E27FC236}">
                <a16:creationId xmlns:a16="http://schemas.microsoft.com/office/drawing/2014/main" id="{46F0BD30-309C-E047-8058-8A0EDBE5CC6F}"/>
              </a:ext>
            </a:extLst>
          </p:cNvPr>
          <p:cNvGrpSpPr/>
          <p:nvPr/>
        </p:nvGrpSpPr>
        <p:grpSpPr>
          <a:xfrm>
            <a:off x="5572549" y="3738567"/>
            <a:ext cx="1811584" cy="1638300"/>
            <a:chOff x="1536700" y="1549400"/>
            <a:chExt cx="2882900" cy="2844800"/>
          </a:xfrm>
        </p:grpSpPr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D9DC9815-5CDC-BE4C-A0FA-9450CF7F393E}"/>
                </a:ext>
              </a:extLst>
            </p:cNvPr>
            <p:cNvCxnSpPr/>
            <p:nvPr/>
          </p:nvCxnSpPr>
          <p:spPr>
            <a:xfrm flipH="1">
              <a:off x="1714500" y="1879600"/>
              <a:ext cx="2527300" cy="19812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8E95236A-1459-354F-8E56-F604F62D29A4}"/>
                </a:ext>
              </a:extLst>
            </p:cNvPr>
            <p:cNvCxnSpPr/>
            <p:nvPr/>
          </p:nvCxnSpPr>
          <p:spPr>
            <a:xfrm>
              <a:off x="3213100" y="1549400"/>
              <a:ext cx="0" cy="28448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2BDBEAE1-B962-034E-A0CD-61866BDE3881}"/>
                </a:ext>
              </a:extLst>
            </p:cNvPr>
            <p:cNvCxnSpPr/>
            <p:nvPr/>
          </p:nvCxnSpPr>
          <p:spPr>
            <a:xfrm flipH="1" flipV="1">
              <a:off x="1536700" y="2527300"/>
              <a:ext cx="2882900" cy="1041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5" name="ZoneTexte 114">
            <a:extLst>
              <a:ext uri="{FF2B5EF4-FFF2-40B4-BE49-F238E27FC236}">
                <a16:creationId xmlns:a16="http://schemas.microsoft.com/office/drawing/2014/main" id="{71A9B18D-907E-9C44-AA5E-9F71FCB560C4}"/>
              </a:ext>
            </a:extLst>
          </p:cNvPr>
          <p:cNvSpPr txBox="1"/>
          <p:nvPr/>
        </p:nvSpPr>
        <p:spPr>
          <a:xfrm>
            <a:off x="7384133" y="4334259"/>
            <a:ext cx="16313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intersection</a:t>
            </a:r>
          </a:p>
          <a:p>
            <a:r>
              <a:rPr lang="en-US" dirty="0"/>
              <a:t>=</a:t>
            </a:r>
          </a:p>
          <a:p>
            <a:r>
              <a:rPr lang="en-US" dirty="0"/>
              <a:t>1 “Hit”</a:t>
            </a:r>
          </a:p>
          <a:p>
            <a:endParaRPr lang="en-US" dirty="0"/>
          </a:p>
        </p:txBody>
      </p:sp>
      <p:sp>
        <p:nvSpPr>
          <p:cNvPr id="116" name="ZoneTexte 115">
            <a:extLst>
              <a:ext uri="{FF2B5EF4-FFF2-40B4-BE49-F238E27FC236}">
                <a16:creationId xmlns:a16="http://schemas.microsoft.com/office/drawing/2014/main" id="{C604448F-3BCF-AD40-88DB-7020E79BA35B}"/>
              </a:ext>
            </a:extLst>
          </p:cNvPr>
          <p:cNvSpPr txBox="1"/>
          <p:nvPr/>
        </p:nvSpPr>
        <p:spPr>
          <a:xfrm>
            <a:off x="233553" y="6086293"/>
            <a:ext cx="8554403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NXN </a:t>
            </a:r>
            <a:r>
              <a:rPr lang="en-US" dirty="0">
                <a:solidFill>
                  <a:srgbClr val="000000"/>
                </a:solidFill>
                <a:sym typeface="Wingdings"/>
              </a:rPr>
              <a:t> 3N : Reduction of electronic channels, power consumption and occupancy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256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F1BA3159-EDF6-3B4A-BC9A-C7022EFD3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C2E8484-8D1C-3643-B18B-C000F9CE3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6</a:t>
            </a:fld>
            <a:endParaRPr lang="en-US"/>
          </a:p>
        </p:txBody>
      </p:sp>
      <p:grpSp>
        <p:nvGrpSpPr>
          <p:cNvPr id="4" name="Grouper 14">
            <a:extLst>
              <a:ext uri="{FF2B5EF4-FFF2-40B4-BE49-F238E27FC236}">
                <a16:creationId xmlns:a16="http://schemas.microsoft.com/office/drawing/2014/main" id="{53522612-E08D-3E4E-9645-D52A2152CF89}"/>
              </a:ext>
            </a:extLst>
          </p:cNvPr>
          <p:cNvGrpSpPr/>
          <p:nvPr/>
        </p:nvGrpSpPr>
        <p:grpSpPr>
          <a:xfrm>
            <a:off x="1941813" y="688369"/>
            <a:ext cx="5712431" cy="5486400"/>
            <a:chOff x="1624845" y="1549400"/>
            <a:chExt cx="2882900" cy="2844800"/>
          </a:xfrm>
        </p:grpSpPr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0B70D114-5B97-8A4D-994C-FFA54D88E157}"/>
                </a:ext>
              </a:extLst>
            </p:cNvPr>
            <p:cNvCxnSpPr/>
            <p:nvPr/>
          </p:nvCxnSpPr>
          <p:spPr>
            <a:xfrm>
              <a:off x="3213100" y="1549400"/>
              <a:ext cx="0" cy="28448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BAC98135-3AF1-4241-AE77-9C78D8A37386}"/>
                </a:ext>
              </a:extLst>
            </p:cNvPr>
            <p:cNvCxnSpPr/>
            <p:nvPr/>
          </p:nvCxnSpPr>
          <p:spPr>
            <a:xfrm flipH="1" flipV="1">
              <a:off x="1624845" y="2228968"/>
              <a:ext cx="2882900" cy="1041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C79D8F3-79C0-6147-B2B3-829CEF89BC8C}"/>
              </a:ext>
            </a:extLst>
          </p:cNvPr>
          <p:cNvCxnSpPr/>
          <p:nvPr/>
        </p:nvCxnSpPr>
        <p:spPr>
          <a:xfrm flipH="1" flipV="1">
            <a:off x="1005155" y="4130395"/>
            <a:ext cx="5712431" cy="200841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A6A657-D0DD-7243-8F29-C17B634AEB67}"/>
              </a:ext>
            </a:extLst>
          </p:cNvPr>
          <p:cNvCxnSpPr/>
          <p:nvPr/>
        </p:nvCxnSpPr>
        <p:spPr>
          <a:xfrm>
            <a:off x="2950184" y="688369"/>
            <a:ext cx="0" cy="5486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llipse 10">
            <a:extLst>
              <a:ext uri="{FF2B5EF4-FFF2-40B4-BE49-F238E27FC236}">
                <a16:creationId xmlns:a16="http://schemas.microsoft.com/office/drawing/2014/main" id="{9C41CB37-C597-8C40-B089-60D70CDB40E6}"/>
              </a:ext>
            </a:extLst>
          </p:cNvPr>
          <p:cNvSpPr/>
          <p:nvPr/>
        </p:nvSpPr>
        <p:spPr>
          <a:xfrm>
            <a:off x="4777498" y="2825393"/>
            <a:ext cx="657522" cy="60360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  <a:alpha val="24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4EBE2A0-126D-9540-807D-FCCB3B646400}"/>
              </a:ext>
            </a:extLst>
          </p:cNvPr>
          <p:cNvSpPr/>
          <p:nvPr/>
        </p:nvSpPr>
        <p:spPr>
          <a:xfrm>
            <a:off x="2621423" y="4530995"/>
            <a:ext cx="657522" cy="60360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  <a:alpha val="24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3ADBC3D5-46F1-E446-8E0C-7210FF288F0B}"/>
              </a:ext>
            </a:extLst>
          </p:cNvPr>
          <p:cNvSpPr/>
          <p:nvPr/>
        </p:nvSpPr>
        <p:spPr>
          <a:xfrm>
            <a:off x="2621423" y="2084033"/>
            <a:ext cx="657522" cy="60360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  <a:alpha val="31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B1A210AA-844A-3640-A91C-AE5C8C2C9C35}"/>
              </a:ext>
            </a:extLst>
          </p:cNvPr>
          <p:cNvSpPr/>
          <p:nvPr/>
        </p:nvSpPr>
        <p:spPr>
          <a:xfrm>
            <a:off x="4777498" y="5317973"/>
            <a:ext cx="657522" cy="60360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0"/>
                  <a:lumOff val="100000"/>
                  <a:alpha val="31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806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F1BA3159-EDF6-3B4A-BC9A-C7022EFD3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C2E8484-8D1C-3643-B18B-C000F9CE3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7</a:t>
            </a:fld>
            <a:endParaRPr lang="en-US"/>
          </a:p>
        </p:txBody>
      </p:sp>
      <p:grpSp>
        <p:nvGrpSpPr>
          <p:cNvPr id="4" name="Grouper 14">
            <a:extLst>
              <a:ext uri="{FF2B5EF4-FFF2-40B4-BE49-F238E27FC236}">
                <a16:creationId xmlns:a16="http://schemas.microsoft.com/office/drawing/2014/main" id="{53522612-E08D-3E4E-9645-D52A2152CF89}"/>
              </a:ext>
            </a:extLst>
          </p:cNvPr>
          <p:cNvGrpSpPr/>
          <p:nvPr/>
        </p:nvGrpSpPr>
        <p:grpSpPr>
          <a:xfrm>
            <a:off x="1941813" y="688369"/>
            <a:ext cx="5712431" cy="5486400"/>
            <a:chOff x="1624845" y="1549400"/>
            <a:chExt cx="2882900" cy="2844800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B9CC2AFE-CF45-5149-9445-B05F895996C4}"/>
                </a:ext>
              </a:extLst>
            </p:cNvPr>
            <p:cNvCxnSpPr/>
            <p:nvPr/>
          </p:nvCxnSpPr>
          <p:spPr>
            <a:xfrm flipH="1">
              <a:off x="1714500" y="1879600"/>
              <a:ext cx="2527300" cy="19812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0B70D114-5B97-8A4D-994C-FFA54D88E157}"/>
                </a:ext>
              </a:extLst>
            </p:cNvPr>
            <p:cNvCxnSpPr/>
            <p:nvPr/>
          </p:nvCxnSpPr>
          <p:spPr>
            <a:xfrm>
              <a:off x="3213100" y="1549400"/>
              <a:ext cx="0" cy="28448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BAC98135-3AF1-4241-AE77-9C78D8A37386}"/>
                </a:ext>
              </a:extLst>
            </p:cNvPr>
            <p:cNvCxnSpPr/>
            <p:nvPr/>
          </p:nvCxnSpPr>
          <p:spPr>
            <a:xfrm flipH="1" flipV="1">
              <a:off x="1624845" y="2228968"/>
              <a:ext cx="2882900" cy="1041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C79D8F3-79C0-6147-B2B3-829CEF89BC8C}"/>
              </a:ext>
            </a:extLst>
          </p:cNvPr>
          <p:cNvCxnSpPr/>
          <p:nvPr/>
        </p:nvCxnSpPr>
        <p:spPr>
          <a:xfrm flipH="1" flipV="1">
            <a:off x="1005155" y="4130395"/>
            <a:ext cx="5712431" cy="200841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32A6A657-D0DD-7243-8F29-C17B634AEB67}"/>
              </a:ext>
            </a:extLst>
          </p:cNvPr>
          <p:cNvCxnSpPr/>
          <p:nvPr/>
        </p:nvCxnSpPr>
        <p:spPr>
          <a:xfrm>
            <a:off x="2950184" y="688369"/>
            <a:ext cx="0" cy="5486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llipse 10">
            <a:extLst>
              <a:ext uri="{FF2B5EF4-FFF2-40B4-BE49-F238E27FC236}">
                <a16:creationId xmlns:a16="http://schemas.microsoft.com/office/drawing/2014/main" id="{382D0CE6-37A9-0D46-94DF-F506E3DBFBE8}"/>
              </a:ext>
            </a:extLst>
          </p:cNvPr>
          <p:cNvSpPr/>
          <p:nvPr/>
        </p:nvSpPr>
        <p:spPr>
          <a:xfrm>
            <a:off x="4777498" y="2825393"/>
            <a:ext cx="657522" cy="60360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  <a:alpha val="24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6DE4754-EB29-5945-BB9F-EDAE3DBA5901}"/>
              </a:ext>
            </a:extLst>
          </p:cNvPr>
          <p:cNvSpPr/>
          <p:nvPr/>
        </p:nvSpPr>
        <p:spPr>
          <a:xfrm>
            <a:off x="2611149" y="4500173"/>
            <a:ext cx="657522" cy="603607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  <a:alpha val="24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565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ZoneTexte 93"/>
          <p:cNvSpPr txBox="1"/>
          <p:nvPr/>
        </p:nvSpPr>
        <p:spPr>
          <a:xfrm>
            <a:off x="495300" y="573340"/>
            <a:ext cx="8153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Important features:</a:t>
            </a:r>
          </a:p>
          <a:p>
            <a:endParaRPr lang="en-GB" dirty="0"/>
          </a:p>
          <a:p>
            <a:pPr marL="285750" indent="-285750">
              <a:buFont typeface="Wingdings" charset="2"/>
              <a:buChar char="q"/>
            </a:pPr>
            <a:r>
              <a:rPr lang="en-GB" dirty="0"/>
              <a:t>The pad/pixel size should be  slightly smaller than the charge extension to feed at least two pads/pixels. In gaseous detector this is always possible (RPC or resistive MPGD).</a:t>
            </a:r>
          </a:p>
          <a:p>
            <a:pPr marL="285750" indent="-285750">
              <a:buFont typeface="Wingdings" charset="2"/>
              <a:buChar char="q"/>
            </a:pPr>
            <a:r>
              <a:rPr lang="en-GB" dirty="0"/>
              <a:t>Having 3 or more directions allows one to eliminate ambiguities (ghost particles) </a:t>
            </a:r>
          </a:p>
          <a:p>
            <a:r>
              <a:rPr lang="en-GB" dirty="0"/>
              <a:t> </a:t>
            </a:r>
          </a:p>
        </p:txBody>
      </p:sp>
      <p:pic>
        <p:nvPicPr>
          <p:cNvPr id="4" name="Image 3" descr="Triangle-6dir.png">
            <a:extLst>
              <a:ext uri="{FF2B5EF4-FFF2-40B4-BE49-F238E27FC236}">
                <a16:creationId xmlns:a16="http://schemas.microsoft.com/office/drawing/2014/main" id="{BC264A77-8DB0-714B-B0B4-EDE6B274CD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5094" y="2406321"/>
            <a:ext cx="4206803" cy="298761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2A2D3615-233B-7548-99EA-5FF3BFE1D70C}"/>
              </a:ext>
            </a:extLst>
          </p:cNvPr>
          <p:cNvSpPr txBox="1"/>
          <p:nvPr/>
        </p:nvSpPr>
        <p:spPr>
          <a:xfrm>
            <a:off x="574299" y="5538770"/>
            <a:ext cx="8261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One can read the signal from both sides and get profit of the difference in </a:t>
            </a:r>
            <a:r>
              <a:rPr lang="en-GB" b="1" dirty="0"/>
              <a:t>time of signal arrival </a:t>
            </a:r>
            <a:r>
              <a:rPr lang="en-GB" dirty="0"/>
              <a:t>to confirm the position resolution and get the absolute time as well. 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89F1D65D-4FD7-B74B-AFC2-7CCFFAB7D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43FFF54-492A-5E4A-BA09-B17786866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697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>
            <a:extLst>
              <a:ext uri="{FF2B5EF4-FFF2-40B4-BE49-F238E27FC236}">
                <a16:creationId xmlns:a16="http://schemas.microsoft.com/office/drawing/2014/main" id="{5A255110-7962-564D-9504-FF2115E0D645}"/>
              </a:ext>
            </a:extLst>
          </p:cNvPr>
          <p:cNvGrpSpPr/>
          <p:nvPr/>
        </p:nvGrpSpPr>
        <p:grpSpPr>
          <a:xfrm>
            <a:off x="607671" y="1239036"/>
            <a:ext cx="7815067" cy="4167567"/>
            <a:chOff x="106308" y="139700"/>
            <a:chExt cx="8931384" cy="5187933"/>
          </a:xfrm>
        </p:grpSpPr>
        <p:pic>
          <p:nvPicPr>
            <p:cNvPr id="3" name="Image 2" descr="Capture d’écran 2018-06-18 à 18.27.18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14934" y="139700"/>
              <a:ext cx="4722758" cy="4075373"/>
            </a:xfrm>
            <a:prstGeom prst="rect">
              <a:avLst/>
            </a:prstGeom>
          </p:spPr>
        </p:pic>
        <p:pic>
          <p:nvPicPr>
            <p:cNvPr id="2" name="Image 1" descr="Capture d’écran 2018-06-18 à 18.33.12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308" y="139700"/>
              <a:ext cx="4256142" cy="3898900"/>
            </a:xfrm>
            <a:prstGeom prst="rect">
              <a:avLst/>
            </a:prstGeom>
          </p:spPr>
        </p:pic>
        <p:sp>
          <p:nvSpPr>
            <p:cNvPr id="5" name="ZoneTexte 4"/>
            <p:cNvSpPr txBox="1"/>
            <p:nvPr/>
          </p:nvSpPr>
          <p:spPr>
            <a:xfrm>
              <a:off x="5047403" y="2711922"/>
              <a:ext cx="3523673" cy="804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3 HR2 ASICs rather than 20 for the same surface</a:t>
              </a:r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1209616" y="4867876"/>
              <a:ext cx="2910631" cy="4597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FFFF"/>
                  </a:solidFill>
                </a:rPr>
                <a:t>High  granularity</a:t>
              </a: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2057400" y="1803400"/>
              <a:ext cx="9779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30 cm</a:t>
              </a:r>
            </a:p>
          </p:txBody>
        </p:sp>
        <p:cxnSp>
          <p:nvCxnSpPr>
            <p:cNvPr id="15" name="Connecteur droit avec flèche 14"/>
            <p:cNvCxnSpPr/>
            <p:nvPr/>
          </p:nvCxnSpPr>
          <p:spPr>
            <a:xfrm>
              <a:off x="1892300" y="685800"/>
              <a:ext cx="0" cy="2541032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ZoneTexte 15"/>
          <p:cNvSpPr txBox="1"/>
          <p:nvPr/>
        </p:nvSpPr>
        <p:spPr>
          <a:xfrm>
            <a:off x="3938855" y="6572071"/>
            <a:ext cx="340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Lozenge’s large diagonal : 8 mm 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607671" y="181049"/>
            <a:ext cx="8536327" cy="12926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</a:rPr>
              <a:t>Realization</a:t>
            </a:r>
          </a:p>
          <a:p>
            <a:r>
              <a:rPr lang="en-GB" dirty="0"/>
              <a:t>The new scheme was used to design a PCB with lozenges-based structure and </a:t>
            </a:r>
          </a:p>
          <a:p>
            <a:r>
              <a:rPr lang="en-GB" dirty="0"/>
              <a:t>3 directions. The readout electronics was set on the same PCB.  HARDROC2  ASICs (64-ch, 2-bit) conceived for SDHCAL are used.</a:t>
            </a:r>
          </a:p>
        </p:txBody>
      </p:sp>
      <p:pic>
        <p:nvPicPr>
          <p:cNvPr id="4" name="Image 3" descr="Capture d’écran 2018-06-18 à 18.28.3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2267" y="4181145"/>
            <a:ext cx="5778500" cy="2679700"/>
          </a:xfrm>
          <a:prstGeom prst="rect">
            <a:avLst/>
          </a:prstGeom>
        </p:spPr>
      </p:pic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11EC7C8-3043-0F44-86AC-73F065DF8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I.Laktineh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9028921-C717-134E-B359-C1BBC0F9A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472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29281</TotalTime>
  <Words>1004</Words>
  <Application>Microsoft Macintosh PowerPoint</Application>
  <PresentationFormat>Affichage à l'écran (4:3)</PresentationFormat>
  <Paragraphs>162</Paragraphs>
  <Slides>23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9" baseType="lpstr">
      <vt:lpstr>Arial</vt:lpstr>
      <vt:lpstr>Calibri</vt:lpstr>
      <vt:lpstr>Symbol</vt:lpstr>
      <vt:lpstr>Times New Roman</vt:lpstr>
      <vt:lpstr>Wingdings</vt:lpstr>
      <vt:lpstr>Thème Office</vt:lpstr>
      <vt:lpstr> A New Readout Scheme for  large RPC with high granualrity 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COSMICA status</dc:title>
  <dc:creator>admin admin</dc:creator>
  <cp:lastModifiedBy>laktineh imad</cp:lastModifiedBy>
  <cp:revision>81</cp:revision>
  <cp:lastPrinted>2019-04-23T21:48:04Z</cp:lastPrinted>
  <dcterms:created xsi:type="dcterms:W3CDTF">2019-04-19T11:01:44Z</dcterms:created>
  <dcterms:modified xsi:type="dcterms:W3CDTF">2025-06-24T13:33:56Z</dcterms:modified>
</cp:coreProperties>
</file>