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477" r:id="rId3"/>
    <p:sldId id="492" r:id="rId4"/>
    <p:sldId id="493" r:id="rId5"/>
    <p:sldId id="278" r:id="rId6"/>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A10B"/>
    <a:srgbClr val="FAA906"/>
    <a:srgbClr val="2D8828"/>
    <a:srgbClr val="FEF3DE"/>
    <a:srgbClr val="FAF0F9"/>
    <a:srgbClr val="0033A0"/>
    <a:srgbClr val="2F72A9"/>
    <a:srgbClr val="3B754E"/>
    <a:srgbClr val="FFFFFF"/>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92" autoAdjust="0"/>
    <p:restoredTop sz="95964" autoAdjust="0"/>
  </p:normalViewPr>
  <p:slideViewPr>
    <p:cSldViewPr>
      <p:cViewPr varScale="1">
        <p:scale>
          <a:sx n="87" d="100"/>
          <a:sy n="87" d="100"/>
        </p:scale>
        <p:origin x="246" y="9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6/25/2025</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5F38DB-CAFA-D341-B4D5-64BB60628ED1}" type="slidenum">
              <a:rPr lang="en-US" smtClean="0"/>
              <a:t>1</a:t>
            </a:fld>
            <a:endParaRPr lang="en-US"/>
          </a:p>
        </p:txBody>
      </p:sp>
    </p:spTree>
    <p:extLst>
      <p:ext uri="{BB962C8B-B14F-4D97-AF65-F5344CB8AC3E}">
        <p14:creationId xmlns:p14="http://schemas.microsoft.com/office/powerpoint/2010/main" val="4185672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5F38DB-CAFA-D341-B4D5-64BB60628ED1}" type="slidenum">
              <a:rPr lang="en-US" smtClean="0"/>
              <a:t>2</a:t>
            </a:fld>
            <a:endParaRPr lang="en-US"/>
          </a:p>
        </p:txBody>
      </p:sp>
    </p:spTree>
    <p:extLst>
      <p:ext uri="{BB962C8B-B14F-4D97-AF65-F5344CB8AC3E}">
        <p14:creationId xmlns:p14="http://schemas.microsoft.com/office/powerpoint/2010/main" val="3947019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5F38DB-CAFA-D341-B4D5-64BB60628ED1}" type="slidenum">
              <a:rPr lang="en-US" smtClean="0"/>
              <a:t>3</a:t>
            </a:fld>
            <a:endParaRPr lang="en-US"/>
          </a:p>
        </p:txBody>
      </p:sp>
    </p:spTree>
    <p:extLst>
      <p:ext uri="{BB962C8B-B14F-4D97-AF65-F5344CB8AC3E}">
        <p14:creationId xmlns:p14="http://schemas.microsoft.com/office/powerpoint/2010/main" val="2049825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5F38DB-CAFA-D341-B4D5-64BB60628ED1}" type="slidenum">
              <a:rPr lang="en-US" smtClean="0"/>
              <a:t>4</a:t>
            </a:fld>
            <a:endParaRPr lang="en-US"/>
          </a:p>
        </p:txBody>
      </p:sp>
    </p:spTree>
    <p:extLst>
      <p:ext uri="{BB962C8B-B14F-4D97-AF65-F5344CB8AC3E}">
        <p14:creationId xmlns:p14="http://schemas.microsoft.com/office/powerpoint/2010/main" val="3372383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A5F38DB-CAFA-D341-B4D5-64BB60628ED1}" type="slidenum">
              <a:rPr lang="en-US" smtClean="0"/>
              <a:t>5</a:t>
            </a:fld>
            <a:endParaRPr lang="en-US"/>
          </a:p>
        </p:txBody>
      </p:sp>
    </p:spTree>
    <p:extLst>
      <p:ext uri="{BB962C8B-B14F-4D97-AF65-F5344CB8AC3E}">
        <p14:creationId xmlns:p14="http://schemas.microsoft.com/office/powerpoint/2010/main" val="2928450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6/25/2025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6/25/2025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6/25/2025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6/25/2025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6/25/2025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6/25/2025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6/25/2025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6/25/2025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6/25/2025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3647728" y="757891"/>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pic>
        <p:nvPicPr>
          <p:cNvPr id="8" name="Picture 4">
            <a:extLst>
              <a:ext uri="{FF2B5EF4-FFF2-40B4-BE49-F238E27FC236}">
                <a16:creationId xmlns:a16="http://schemas.microsoft.com/office/drawing/2014/main" id="{9C586C67-E5AB-2148-8000-3D5AD3404719}"/>
              </a:ext>
            </a:extLst>
          </p:cNvPr>
          <p:cNvPicPr>
            <a:picLocks noChangeAspect="1" noChangeArrowheads="1"/>
          </p:cNvPicPr>
          <p:nvPr userDrawn="1"/>
        </p:nvPicPr>
        <p:blipFill>
          <a:blip r:embed="rId3">
            <a:biLevel thresh="2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990132" y="216024"/>
            <a:ext cx="2996952" cy="299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62302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6/25/2025</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6/25/2025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6/25/2025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6/25/2025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6/25/2025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6/25/2025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20"/>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50">
                <a:solidFill>
                  <a:schemeClr val="bg1"/>
                </a:solidFill>
              </a:defRPr>
            </a:lvl1pPr>
          </a:lstStyle>
          <a:p>
            <a:pPr>
              <a:defRPr/>
            </a:pPr>
            <a:fld id="{1DDD1933-E90B-7840-9B80-3952FF1C8C56}" type="datetime1">
              <a:rPr lang="en-US" smtClean="0"/>
              <a:pPr>
                <a:defRPr/>
              </a:pPr>
              <a:t>6/25/2025</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50">
                <a:solidFill>
                  <a:schemeClr val="bg1"/>
                </a:solidFill>
              </a:defRPr>
            </a:lvl1pPr>
          </a:lstStyle>
          <a:p>
            <a:pPr>
              <a:defRPr/>
            </a:pPr>
            <a:fld id="{36B5EA5A-BC32-A742-B11B-8E7414D5B535}" type="slidenum">
              <a:rPr lang="en-US" smtClean="0"/>
              <a:pPr>
                <a:defRPr/>
              </a:pPr>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400">
                <a:solidFill>
                  <a:schemeClr val="bg1"/>
                </a:solidFill>
              </a:defRPr>
            </a:lvl1pPr>
          </a:lstStyle>
          <a:p>
            <a:pPr>
              <a:defRPr/>
            </a:pPr>
            <a:r>
              <a:rPr lang="en-US"/>
              <a:t>Presenter | Presentation Title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7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6" r:id="rId16"/>
    <p:sldLayoutId id="2147483668" r:id="rId17"/>
    <p:sldLayoutId id="2147483669" r:id="rId18"/>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lstStyle/>
          <a:p>
            <a:pPr>
              <a:defRPr/>
            </a:pPr>
            <a:r>
              <a:rPr lang="en-US" dirty="0" smtClean="0"/>
              <a:t>Next steps for the dipole shielding and electronics bunker design</a:t>
            </a:r>
            <a:endParaRP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373593"/>
            <a:ext cx="11524877" cy="607135"/>
          </a:xfrm>
        </p:spPr>
        <p:txBody>
          <a:bodyPr/>
          <a:lstStyle/>
          <a:p>
            <a:r>
              <a:rPr lang="en-US" dirty="0" smtClean="0"/>
              <a:t>Arc dipole shielding – pending topics</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
        <p:nvSpPr>
          <p:cNvPr id="29" name="TextShape 6"/>
          <p:cNvSpPr txBox="1"/>
          <p:nvPr/>
        </p:nvSpPr>
        <p:spPr>
          <a:xfrm>
            <a:off x="429589" y="1196752"/>
            <a:ext cx="11527332" cy="4320480"/>
          </a:xfrm>
          <a:prstGeom prst="rect">
            <a:avLst/>
          </a:prstGeom>
          <a:noFill/>
          <a:ln>
            <a:noFill/>
          </a:ln>
        </p:spPr>
        <p:txBody>
          <a:bodyPr>
            <a:noAutofit/>
          </a:bodyPr>
          <a:lstStyle/>
          <a:p>
            <a:pPr marL="342900" lvl="1" indent="-342900">
              <a:spcAft>
                <a:spcPts val="600"/>
              </a:spcAft>
              <a:buFont typeface="Arial" panose="020B0604020202020204" pitchFamily="34" charset="0"/>
              <a:buChar char="•"/>
            </a:pPr>
            <a:r>
              <a:rPr lang="en-US" sz="2000" b="1" dirty="0" smtClean="0">
                <a:sym typeface="Wingdings" panose="05000000000000000000" pitchFamily="2" charset="2"/>
              </a:rPr>
              <a:t>Number </a:t>
            </a:r>
            <a:r>
              <a:rPr lang="en-US" sz="2000" b="1" dirty="0" smtClean="0">
                <a:sym typeface="Wingdings" panose="05000000000000000000" pitchFamily="2" charset="2"/>
              </a:rPr>
              <a:t>and placement of photon </a:t>
            </a:r>
            <a:r>
              <a:rPr lang="en-US" sz="2000" b="1" dirty="0" smtClean="0">
                <a:sym typeface="Wingdings" panose="05000000000000000000" pitchFamily="2" charset="2"/>
              </a:rPr>
              <a:t>stoppers </a:t>
            </a:r>
            <a:r>
              <a:rPr lang="en-US" sz="2000" b="1" dirty="0" smtClean="0">
                <a:sym typeface="Wingdings" panose="05000000000000000000" pitchFamily="2" charset="2"/>
              </a:rPr>
              <a:t>+ shielding units per </a:t>
            </a:r>
            <a:r>
              <a:rPr lang="en-US" sz="2000" b="1" dirty="0" smtClean="0">
                <a:sym typeface="Wingdings" panose="05000000000000000000" pitchFamily="2" charset="2"/>
              </a:rPr>
              <a:t>dipole (for </a:t>
            </a:r>
            <a:r>
              <a:rPr lang="en-US" sz="2000" b="1" u="sng" dirty="0" smtClean="0">
                <a:sym typeface="Wingdings" panose="05000000000000000000" pitchFamily="2" charset="2"/>
              </a:rPr>
              <a:t>GHC</a:t>
            </a:r>
            <a:r>
              <a:rPr lang="en-US" sz="2000" b="1" dirty="0" smtClean="0">
                <a:sym typeface="Wingdings" panose="05000000000000000000" pitchFamily="2" charset="2"/>
              </a:rPr>
              <a:t>)</a:t>
            </a:r>
            <a:endParaRPr lang="en-US" sz="2000" b="1" dirty="0" smtClean="0">
              <a:sym typeface="Wingdings" panose="05000000000000000000" pitchFamily="2" charset="2"/>
            </a:endParaRPr>
          </a:p>
          <a:p>
            <a:pPr marL="800100" lvl="2" indent="-342900">
              <a:spcAft>
                <a:spcPts val="600"/>
              </a:spcAft>
              <a:buFont typeface="Wingdings" panose="05000000000000000000" pitchFamily="2" charset="2"/>
              <a:buChar char="Ø"/>
            </a:pPr>
            <a:r>
              <a:rPr lang="en-US" sz="2000" dirty="0">
                <a:sym typeface="Wingdings" panose="05000000000000000000" pitchFamily="2" charset="2"/>
              </a:rPr>
              <a:t>C</a:t>
            </a:r>
            <a:r>
              <a:rPr lang="en-US" sz="2000" dirty="0" smtClean="0">
                <a:sym typeface="Wingdings" panose="05000000000000000000" pitchFamily="2" charset="2"/>
              </a:rPr>
              <a:t>an we move from 5 to 4 units per </a:t>
            </a:r>
            <a:r>
              <a:rPr lang="en-US" sz="2000" dirty="0" smtClean="0">
                <a:sym typeface="Wingdings" panose="05000000000000000000" pitchFamily="2" charset="2"/>
              </a:rPr>
              <a:t>dipole? (followed up by </a:t>
            </a:r>
            <a:r>
              <a:rPr lang="en-US" sz="2000" b="1" dirty="0" smtClean="0">
                <a:sym typeface="Wingdings" panose="05000000000000000000" pitchFamily="2" charset="2"/>
              </a:rPr>
              <a:t>TE/VSC</a:t>
            </a:r>
            <a:r>
              <a:rPr lang="en-US" sz="2000" b="1" dirty="0" smtClean="0">
                <a:solidFill>
                  <a:srgbClr val="FF0000"/>
                </a:solidFill>
                <a:sym typeface="Wingdings" panose="05000000000000000000" pitchFamily="2" charset="2"/>
              </a:rPr>
              <a:t>*</a:t>
            </a:r>
            <a:r>
              <a:rPr lang="en-US" sz="2000" dirty="0" smtClean="0">
                <a:sym typeface="Wingdings" panose="05000000000000000000" pitchFamily="2" charset="2"/>
              </a:rPr>
              <a:t>)</a:t>
            </a:r>
          </a:p>
          <a:p>
            <a:pPr marL="1257300" lvl="3" indent="-342900">
              <a:spcAft>
                <a:spcPts val="600"/>
              </a:spcAft>
              <a:buFont typeface="Wingdings" panose="05000000000000000000" pitchFamily="2" charset="2"/>
              <a:buChar char="v"/>
            </a:pPr>
            <a:r>
              <a:rPr lang="en-US" sz="2000" dirty="0" smtClean="0">
                <a:sym typeface="Wingdings" panose="05000000000000000000" pitchFamily="2" charset="2"/>
              </a:rPr>
              <a:t>Depends on stopper impedance, sensitivity to misalignments, etc.</a:t>
            </a:r>
            <a:endParaRPr lang="en-US" sz="2000" dirty="0" smtClean="0">
              <a:sym typeface="Wingdings" panose="05000000000000000000" pitchFamily="2" charset="2"/>
            </a:endParaRPr>
          </a:p>
          <a:p>
            <a:pPr marL="800100" lvl="2" indent="-342900">
              <a:spcAft>
                <a:spcPts val="600"/>
              </a:spcAft>
              <a:buFont typeface="Wingdings" panose="05000000000000000000" pitchFamily="2" charset="2"/>
              <a:buChar char="Ø"/>
            </a:pPr>
            <a:r>
              <a:rPr lang="en-US" sz="2000" dirty="0" smtClean="0">
                <a:sym typeface="Wingdings" panose="05000000000000000000" pitchFamily="2" charset="2"/>
              </a:rPr>
              <a:t>How will the 19-22 m dipoles split? (followed up by </a:t>
            </a:r>
            <a:r>
              <a:rPr lang="en-US" sz="2000" b="1" dirty="0" err="1" smtClean="0">
                <a:sym typeface="Wingdings" panose="05000000000000000000" pitchFamily="2" charset="2"/>
              </a:rPr>
              <a:t>Layout&amp;Optics</a:t>
            </a:r>
            <a:r>
              <a:rPr lang="en-US" sz="2000" b="1" dirty="0" smtClean="0">
                <a:sym typeface="Wingdings" panose="05000000000000000000" pitchFamily="2" charset="2"/>
              </a:rPr>
              <a:t> WG</a:t>
            </a:r>
            <a:r>
              <a:rPr lang="en-US" sz="2000" dirty="0" smtClean="0">
                <a:sym typeface="Wingdings" panose="05000000000000000000" pitchFamily="2" charset="2"/>
              </a:rPr>
              <a:t>, with input from </a:t>
            </a:r>
            <a:r>
              <a:rPr lang="en-US" sz="2000" b="1" dirty="0" smtClean="0">
                <a:sym typeface="Wingdings" panose="05000000000000000000" pitchFamily="2" charset="2"/>
              </a:rPr>
              <a:t>TE/MSC</a:t>
            </a:r>
            <a:r>
              <a:rPr lang="en-US" sz="2000" dirty="0" smtClean="0">
                <a:sym typeface="Wingdings" panose="05000000000000000000" pitchFamily="2" charset="2"/>
              </a:rPr>
              <a:t>, </a:t>
            </a:r>
            <a:r>
              <a:rPr lang="en-US" sz="2000" b="1" dirty="0" smtClean="0">
                <a:sym typeface="Wingdings" panose="05000000000000000000" pitchFamily="2" charset="2"/>
              </a:rPr>
              <a:t>TE/VSC</a:t>
            </a:r>
            <a:r>
              <a:rPr lang="en-US" sz="2000" dirty="0" smtClean="0">
                <a:sym typeface="Wingdings" panose="05000000000000000000" pitchFamily="2" charset="2"/>
              </a:rPr>
              <a:t>, etc.)</a:t>
            </a:r>
          </a:p>
          <a:p>
            <a:pPr marL="800100" lvl="2" indent="-342900">
              <a:spcAft>
                <a:spcPts val="600"/>
              </a:spcAft>
              <a:buFont typeface="Wingdings" panose="05000000000000000000" pitchFamily="2" charset="2"/>
              <a:buChar char="Ø"/>
            </a:pPr>
            <a:r>
              <a:rPr lang="en-US" sz="2000" dirty="0" smtClean="0">
                <a:sym typeface="Wingdings" panose="05000000000000000000" pitchFamily="2" charset="2"/>
              </a:rPr>
              <a:t>Impact of shielding placement on radiation levels in tunnel (followed up by </a:t>
            </a:r>
            <a:r>
              <a:rPr lang="en-US" sz="2000" b="1" dirty="0" smtClean="0">
                <a:sym typeface="Wingdings" panose="05000000000000000000" pitchFamily="2" charset="2"/>
              </a:rPr>
              <a:t>SY/STI</a:t>
            </a:r>
            <a:r>
              <a:rPr lang="en-US" sz="2000" b="1" dirty="0" smtClean="0">
                <a:solidFill>
                  <a:srgbClr val="FF0000"/>
                </a:solidFill>
                <a:sym typeface="Wingdings" panose="05000000000000000000" pitchFamily="2" charset="2"/>
              </a:rPr>
              <a:t>*</a:t>
            </a:r>
            <a:r>
              <a:rPr lang="en-US" sz="2000" dirty="0" smtClean="0">
                <a:sym typeface="Wingdings" panose="05000000000000000000" pitchFamily="2" charset="2"/>
              </a:rPr>
              <a:t>)</a:t>
            </a:r>
            <a:endParaRPr lang="en-US" sz="2000" dirty="0" smtClean="0">
              <a:sym typeface="Wingdings" panose="05000000000000000000" pitchFamily="2" charset="2"/>
            </a:endParaRPr>
          </a:p>
          <a:p>
            <a:pPr marL="342900" lvl="1" indent="-342900">
              <a:spcAft>
                <a:spcPts val="600"/>
              </a:spcAft>
              <a:buFont typeface="Arial" panose="020B0604020202020204" pitchFamily="34" charset="0"/>
              <a:buChar char="•"/>
            </a:pPr>
            <a:r>
              <a:rPr lang="en-US" sz="2000" b="1" dirty="0" smtClean="0">
                <a:sym typeface="Wingdings" panose="05000000000000000000" pitchFamily="2" charset="2"/>
              </a:rPr>
              <a:t>Simplified shielding topology and integration (</a:t>
            </a:r>
            <a:r>
              <a:rPr lang="en-US" sz="2000" b="1" dirty="0" err="1" smtClean="0">
                <a:sym typeface="Wingdings" panose="05000000000000000000" pitchFamily="2" charset="2"/>
              </a:rPr>
              <a:t>wrt</a:t>
            </a:r>
            <a:r>
              <a:rPr lang="en-US" sz="2000" b="1" dirty="0" smtClean="0">
                <a:sym typeface="Wingdings" panose="05000000000000000000" pitchFamily="2" charset="2"/>
              </a:rPr>
              <a:t> FSR)</a:t>
            </a:r>
          </a:p>
          <a:p>
            <a:pPr marL="800100" lvl="2" indent="-342900">
              <a:spcAft>
                <a:spcPts val="600"/>
              </a:spcAft>
              <a:buFont typeface="Wingdings" panose="05000000000000000000" pitchFamily="2" charset="2"/>
              <a:buChar char="Ø"/>
            </a:pPr>
            <a:r>
              <a:rPr lang="en-US" sz="2000" dirty="0" smtClean="0">
                <a:sym typeface="Wingdings" panose="05000000000000000000" pitchFamily="2" charset="2"/>
              </a:rPr>
              <a:t>Technical </a:t>
            </a:r>
            <a:r>
              <a:rPr lang="en-US" sz="2000" dirty="0">
                <a:sym typeface="Wingdings" panose="05000000000000000000" pitchFamily="2" charset="2"/>
              </a:rPr>
              <a:t>feasibility and integration of larger photon </a:t>
            </a:r>
            <a:r>
              <a:rPr lang="en-US" sz="2000" dirty="0" smtClean="0">
                <a:sym typeface="Wingdings" panose="05000000000000000000" pitchFamily="2" charset="2"/>
              </a:rPr>
              <a:t>stopper? </a:t>
            </a:r>
            <a:r>
              <a:rPr lang="en-US" sz="2000" dirty="0">
                <a:sym typeface="Wingdings" panose="05000000000000000000" pitchFamily="2" charset="2"/>
              </a:rPr>
              <a:t>(followed up by </a:t>
            </a:r>
            <a:r>
              <a:rPr lang="en-US" sz="2000" b="1" dirty="0" smtClean="0">
                <a:sym typeface="Wingdings" panose="05000000000000000000" pitchFamily="2" charset="2"/>
              </a:rPr>
              <a:t>TE/VSC</a:t>
            </a:r>
            <a:r>
              <a:rPr lang="en-US" sz="2000" dirty="0" smtClean="0">
                <a:sym typeface="Wingdings" panose="05000000000000000000" pitchFamily="2" charset="2"/>
              </a:rPr>
              <a:t>)</a:t>
            </a:r>
          </a:p>
          <a:p>
            <a:pPr marL="800100" lvl="2" indent="-342900">
              <a:spcAft>
                <a:spcPts val="600"/>
              </a:spcAft>
              <a:buFont typeface="Wingdings" panose="05000000000000000000" pitchFamily="2" charset="2"/>
              <a:buChar char="Ø"/>
            </a:pPr>
            <a:r>
              <a:rPr lang="en-US" sz="2000" dirty="0">
                <a:sym typeface="Wingdings" panose="05000000000000000000" pitchFamily="2" charset="2"/>
              </a:rPr>
              <a:t>Optimize the </a:t>
            </a:r>
            <a:r>
              <a:rPr lang="en-US" sz="2000" dirty="0" smtClean="0">
                <a:sym typeface="Wingdings" panose="05000000000000000000" pitchFamily="2" charset="2"/>
              </a:rPr>
              <a:t>shielding </a:t>
            </a:r>
            <a:r>
              <a:rPr lang="en-US" sz="2000" dirty="0">
                <a:sym typeface="Wingdings" panose="05000000000000000000" pitchFamily="2" charset="2"/>
              </a:rPr>
              <a:t>shape to reduce fabrication </a:t>
            </a:r>
            <a:r>
              <a:rPr lang="en-US" sz="2000" dirty="0" smtClean="0">
                <a:sym typeface="Wingdings" panose="05000000000000000000" pitchFamily="2" charset="2"/>
              </a:rPr>
              <a:t>costs (followed up by </a:t>
            </a:r>
            <a:r>
              <a:rPr lang="en-US" sz="2000" b="1" dirty="0" smtClean="0">
                <a:sym typeface="Wingdings" panose="05000000000000000000" pitchFamily="2" charset="2"/>
              </a:rPr>
              <a:t>SY/STI</a:t>
            </a:r>
            <a:r>
              <a:rPr lang="en-US" sz="2000" dirty="0" smtClean="0">
                <a:sym typeface="Wingdings" panose="05000000000000000000" pitchFamily="2" charset="2"/>
              </a:rPr>
              <a:t>)</a:t>
            </a:r>
          </a:p>
          <a:p>
            <a:pPr marL="342900" lvl="1" indent="-342900">
              <a:spcAft>
                <a:spcPts val="600"/>
              </a:spcAft>
              <a:buFont typeface="Arial" panose="020B0604020202020204" pitchFamily="34" charset="0"/>
              <a:buChar char="•"/>
            </a:pPr>
            <a:r>
              <a:rPr lang="en-US" sz="2000" b="1" dirty="0" smtClean="0"/>
              <a:t>Cooling </a:t>
            </a:r>
            <a:r>
              <a:rPr lang="en-US" sz="2000" b="1" dirty="0"/>
              <a:t>strategy for </a:t>
            </a:r>
            <a:r>
              <a:rPr lang="en-US" sz="2000" b="1" dirty="0" smtClean="0"/>
              <a:t>shielding</a:t>
            </a:r>
          </a:p>
          <a:p>
            <a:pPr marL="800100" lvl="2" indent="-342900">
              <a:spcAft>
                <a:spcPts val="600"/>
              </a:spcAft>
              <a:buFont typeface="Wingdings" panose="05000000000000000000" pitchFamily="2" charset="2"/>
              <a:buChar char="Ø"/>
            </a:pPr>
            <a:r>
              <a:rPr lang="en-US" sz="2000" dirty="0" smtClean="0">
                <a:sym typeface="Wingdings" panose="05000000000000000000" pitchFamily="2" charset="2"/>
              </a:rPr>
              <a:t>How much heat can we dissipate in the tunnel air? (followed by </a:t>
            </a:r>
            <a:r>
              <a:rPr lang="en-US" sz="2000" b="1" dirty="0" smtClean="0">
                <a:sym typeface="Wingdings" panose="05000000000000000000" pitchFamily="2" charset="2"/>
              </a:rPr>
              <a:t>EN/CV</a:t>
            </a:r>
            <a:r>
              <a:rPr lang="en-US" sz="2000" b="1" dirty="0" smtClean="0">
                <a:solidFill>
                  <a:srgbClr val="FF0000"/>
                </a:solidFill>
                <a:sym typeface="Wingdings" panose="05000000000000000000" pitchFamily="2" charset="2"/>
              </a:rPr>
              <a:t>*</a:t>
            </a:r>
            <a:r>
              <a:rPr lang="en-US" sz="2000" dirty="0" smtClean="0">
                <a:sym typeface="Wingdings" panose="05000000000000000000" pitchFamily="2" charset="2"/>
              </a:rPr>
              <a:t>)</a:t>
            </a:r>
            <a:endParaRPr lang="en-US" sz="2000" dirty="0">
              <a:sym typeface="Wingdings" panose="05000000000000000000" pitchFamily="2" charset="2"/>
            </a:endParaRPr>
          </a:p>
          <a:p>
            <a:pPr marL="800100" lvl="2" indent="-342900">
              <a:spcAft>
                <a:spcPts val="600"/>
              </a:spcAft>
              <a:buFont typeface="Wingdings" panose="05000000000000000000" pitchFamily="2" charset="2"/>
              <a:buChar char="Ø"/>
            </a:pPr>
            <a:r>
              <a:rPr lang="en-US" sz="2000" spc="-1" dirty="0" smtClean="0"/>
              <a:t>Shall </a:t>
            </a:r>
            <a:r>
              <a:rPr lang="en-US" sz="2000" spc="-1" dirty="0"/>
              <a:t>the shielding also remove heat from the yoke</a:t>
            </a:r>
            <a:r>
              <a:rPr lang="en-US" sz="2000" spc="-1" dirty="0" smtClean="0"/>
              <a:t>? (discussion planned between </a:t>
            </a:r>
            <a:r>
              <a:rPr lang="en-US" sz="2000" b="1" spc="-1" dirty="0" smtClean="0"/>
              <a:t>SY/STI</a:t>
            </a:r>
            <a:r>
              <a:rPr lang="en-US" sz="2000" spc="-1" dirty="0" smtClean="0"/>
              <a:t>, </a:t>
            </a:r>
            <a:r>
              <a:rPr lang="en-US" sz="2000" b="1" spc="-1" dirty="0" smtClean="0"/>
              <a:t>TE/MSC</a:t>
            </a:r>
            <a:r>
              <a:rPr lang="en-US" sz="2000" spc="-1" dirty="0" smtClean="0"/>
              <a:t> and </a:t>
            </a:r>
            <a:r>
              <a:rPr lang="en-US" sz="2000" b="1" spc="-1" dirty="0" smtClean="0"/>
              <a:t>TE/VSC</a:t>
            </a:r>
            <a:r>
              <a:rPr lang="en-US" sz="2000" spc="-1" dirty="0" smtClean="0"/>
              <a:t> on Monday 30/06)</a:t>
            </a:r>
            <a:endParaRPr lang="en-US" sz="2000" spc="-1" dirty="0"/>
          </a:p>
          <a:p>
            <a:pPr marL="800100" lvl="2" indent="-342900">
              <a:spcAft>
                <a:spcPts val="600"/>
              </a:spcAft>
              <a:buFont typeface="Wingdings" panose="05000000000000000000" pitchFamily="2" charset="2"/>
              <a:buChar char="Ø"/>
            </a:pPr>
            <a:endParaRPr lang="en-US" sz="2000" b="1" dirty="0">
              <a:sym typeface="Wingdings" panose="05000000000000000000" pitchFamily="2" charset="2"/>
            </a:endParaRPr>
          </a:p>
          <a:p>
            <a:pPr marL="800100" lvl="2" indent="-342900">
              <a:spcAft>
                <a:spcPts val="600"/>
              </a:spcAft>
              <a:buFont typeface="Wingdings" panose="05000000000000000000" pitchFamily="2" charset="2"/>
              <a:buChar char="Ø"/>
            </a:pPr>
            <a:endParaRPr lang="en-US" sz="2200" dirty="0" smtClean="0">
              <a:sym typeface="Wingdings" panose="05000000000000000000" pitchFamily="2" charset="2"/>
            </a:endParaRPr>
          </a:p>
          <a:p>
            <a:pPr marL="457200" lvl="2">
              <a:spcAft>
                <a:spcPts val="600"/>
              </a:spcAft>
            </a:pPr>
            <a:endParaRPr lang="en-US" sz="2400" dirty="0"/>
          </a:p>
          <a:p>
            <a:pPr marL="800100" lvl="2" indent="-342900">
              <a:spcAft>
                <a:spcPts val="600"/>
              </a:spcAft>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spcAft>
                <a:spcPts val="600"/>
              </a:spcAft>
              <a:buFont typeface="Arial" panose="020B0604020202020204" pitchFamily="34" charset="0"/>
              <a:buChar char="•"/>
            </a:pPr>
            <a:endParaRPr lang="en-US" dirty="0" smtClean="0">
              <a:solidFill>
                <a:schemeClr val="tx2"/>
              </a:solidFill>
              <a:latin typeface="Arial" panose="020B0604020202020204" pitchFamily="34" charset="0"/>
              <a:cs typeface="Arial" panose="020B0604020202020204" pitchFamily="34" charset="0"/>
            </a:endParaRPr>
          </a:p>
          <a:p>
            <a:pPr>
              <a:spcAft>
                <a:spcPts val="600"/>
              </a:spcAft>
            </a:pPr>
            <a:endParaRPr lang="en-US" dirty="0" smtClean="0">
              <a:solidFill>
                <a:schemeClr val="tx2"/>
              </a:solidFill>
              <a:latin typeface="Arial" panose="020B0604020202020204" pitchFamily="34" charset="0"/>
              <a:cs typeface="Arial" panose="020B0604020202020204" pitchFamily="34" charset="0"/>
            </a:endParaRPr>
          </a:p>
          <a:p>
            <a:pPr marL="342900" indent="-342900">
              <a:spcAft>
                <a:spcPts val="600"/>
              </a:spcAft>
              <a:buFont typeface="Arial" panose="020B0604020202020204" pitchFamily="34" charset="0"/>
              <a:buChar char="•"/>
            </a:pPr>
            <a:endParaRPr lang="en-US" dirty="0" smtClean="0">
              <a:solidFill>
                <a:schemeClr val="tx2"/>
              </a:solidFill>
            </a:endParaRPr>
          </a:p>
          <a:p>
            <a:pPr marL="342900" indent="-342900">
              <a:spcAft>
                <a:spcPts val="600"/>
              </a:spcAft>
              <a:buFont typeface="Arial" panose="020B0604020202020204" pitchFamily="34" charset="0"/>
              <a:buChar char="•"/>
            </a:pPr>
            <a:endParaRPr lang="en-US" sz="2000" b="1" dirty="0" smtClean="0"/>
          </a:p>
          <a:p>
            <a:pPr marL="800100" lvl="1" indent="-342900">
              <a:spcAft>
                <a:spcPts val="600"/>
              </a:spcAft>
              <a:buFont typeface="+mj-lt"/>
              <a:buAutoNum type="arabicPeriod"/>
            </a:pPr>
            <a:endParaRPr lang="en-US" spc="-1" dirty="0" smtClean="0">
              <a:solidFill>
                <a:srgbClr val="0033A0"/>
              </a:solidFill>
            </a:endParaRPr>
          </a:p>
          <a:p>
            <a:pPr marL="800100" lvl="1" indent="-342900">
              <a:spcAft>
                <a:spcPts val="600"/>
              </a:spcAft>
              <a:buFont typeface="+mj-lt"/>
              <a:buAutoNum type="arabicPeriod"/>
            </a:pPr>
            <a:endParaRPr lang="en-US" spc="-1" dirty="0" smtClean="0">
              <a:solidFill>
                <a:srgbClr val="0033A0"/>
              </a:solidFill>
            </a:endParaRPr>
          </a:p>
          <a:p>
            <a:pPr marL="342900" indent="-342900">
              <a:spcAft>
                <a:spcPts val="600"/>
              </a:spcAft>
              <a:buFont typeface="+mj-lt"/>
              <a:buAutoNum type="arabicPeriod"/>
            </a:pPr>
            <a:endParaRPr lang="en-US" b="1" spc="-1" dirty="0" smtClean="0">
              <a:solidFill>
                <a:srgbClr val="0033A0"/>
              </a:solidFill>
            </a:endParaRPr>
          </a:p>
          <a:p>
            <a:pPr marL="342900" indent="-342900">
              <a:spcAft>
                <a:spcPts val="600"/>
              </a:spcAft>
              <a:buFont typeface="+mj-lt"/>
              <a:buAutoNum type="arabicPeriod"/>
            </a:pPr>
            <a:endParaRPr lang="en-US" sz="1400" spc="-1" dirty="0">
              <a:solidFill>
                <a:srgbClr val="0F124A"/>
              </a:solidFill>
            </a:endParaRPr>
          </a:p>
          <a:p>
            <a:pPr marL="342900" indent="-342900">
              <a:spcAft>
                <a:spcPts val="600"/>
              </a:spcAft>
              <a:buFont typeface="+mj-lt"/>
              <a:buAutoNum type="arabicPeriod"/>
            </a:pPr>
            <a:endParaRPr lang="en-US" sz="1400" spc="-1" dirty="0" smtClean="0">
              <a:solidFill>
                <a:srgbClr val="0F124A"/>
              </a:solidFill>
              <a:latin typeface="Arial"/>
            </a:endParaRPr>
          </a:p>
          <a:p>
            <a:pPr marL="342900" indent="-342900">
              <a:buFont typeface="+mj-lt"/>
              <a:buAutoNum type="arabicPeriod"/>
            </a:pPr>
            <a:endParaRPr lang="en-US" sz="1400" spc="-1" dirty="0" smtClean="0">
              <a:solidFill>
                <a:schemeClr val="accent6"/>
              </a:solidFill>
              <a:latin typeface="Arial"/>
            </a:endParaRPr>
          </a:p>
          <a:p>
            <a:pPr marL="342900" indent="-342900">
              <a:lnSpc>
                <a:spcPts val="1389"/>
              </a:lnSpc>
              <a:buFont typeface="+mj-lt"/>
              <a:buAutoNum type="arabicPeriod"/>
            </a:pPr>
            <a:endParaRPr lang="en-US" sz="1400" spc="-1" dirty="0" smtClean="0">
              <a:solidFill>
                <a:srgbClr val="FF0000"/>
              </a:solidFill>
              <a:latin typeface="Arial"/>
            </a:endParaRPr>
          </a:p>
          <a:p>
            <a:pPr marL="342900" indent="-342900">
              <a:lnSpc>
                <a:spcPts val="1389"/>
              </a:lnSpc>
              <a:buFont typeface="+mj-lt"/>
              <a:buAutoNum type="arabicPeriod"/>
            </a:pPr>
            <a:endParaRPr lang="en-US" sz="1400" spc="-1" dirty="0" smtClean="0">
              <a:solidFill>
                <a:srgbClr val="0F124A"/>
              </a:solidFill>
              <a:latin typeface="Arial"/>
            </a:endParaRPr>
          </a:p>
          <a:p>
            <a:pPr marL="228600" indent="-228600">
              <a:lnSpc>
                <a:spcPts val="1389"/>
              </a:lnSpc>
              <a:buFont typeface="+mj-lt"/>
              <a:buAutoNum type="arabicPeriod"/>
            </a:pPr>
            <a:endParaRPr lang="de-DE" sz="1200" b="0" strike="noStrike" spc="-1" dirty="0">
              <a:solidFill>
                <a:srgbClr val="0F124A"/>
              </a:solidFill>
              <a:latin typeface="Arial"/>
            </a:endParaRPr>
          </a:p>
          <a:p>
            <a:pPr marL="228600" indent="-228600">
              <a:lnSpc>
                <a:spcPts val="1389"/>
              </a:lnSpc>
              <a:buFont typeface="+mj-lt"/>
              <a:buAutoNum type="arabicPeriod"/>
            </a:pPr>
            <a:endParaRPr lang="de-DE" sz="1200" b="0" strike="noStrike" spc="-1" dirty="0">
              <a:solidFill>
                <a:srgbClr val="0F124A"/>
              </a:solidFill>
              <a:latin typeface="Arial"/>
            </a:endParaRPr>
          </a:p>
        </p:txBody>
      </p:sp>
      <p:sp>
        <p:nvSpPr>
          <p:cNvPr id="4" name="TextBox 3"/>
          <p:cNvSpPr txBox="1"/>
          <p:nvPr/>
        </p:nvSpPr>
        <p:spPr bwMode="auto">
          <a:xfrm>
            <a:off x="9637537" y="5877272"/>
            <a:ext cx="1646605" cy="369332"/>
          </a:xfrm>
          <a:prstGeom prst="rect">
            <a:avLst/>
          </a:prstGeom>
          <a:noFill/>
        </p:spPr>
        <p:txBody>
          <a:bodyPr wrap="none" rtlCol="0">
            <a:spAutoFit/>
          </a:bodyPr>
          <a:lstStyle/>
          <a:p>
            <a:r>
              <a:rPr lang="en-US" b="1" dirty="0" smtClean="0">
                <a:solidFill>
                  <a:srgbClr val="FF0000"/>
                </a:solidFill>
              </a:rPr>
              <a:t>*</a:t>
            </a:r>
            <a:r>
              <a:rPr lang="en-US" dirty="0" smtClean="0"/>
              <a:t>Update today</a:t>
            </a:r>
            <a:endParaRPr lang="en-US" dirty="0"/>
          </a:p>
        </p:txBody>
      </p:sp>
    </p:spTree>
    <p:extLst>
      <p:ext uri="{BB962C8B-B14F-4D97-AF65-F5344CB8AC3E}">
        <p14:creationId xmlns:p14="http://schemas.microsoft.com/office/powerpoint/2010/main" val="3687099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373593"/>
            <a:ext cx="11524877" cy="607135"/>
          </a:xfrm>
        </p:spPr>
        <p:txBody>
          <a:bodyPr/>
          <a:lstStyle/>
          <a:p>
            <a:r>
              <a:rPr lang="en-US" dirty="0" smtClean="0"/>
              <a:t>Arc dipole shielding – pending topics</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
        <p:nvSpPr>
          <p:cNvPr id="29" name="TextShape 6"/>
          <p:cNvSpPr txBox="1"/>
          <p:nvPr/>
        </p:nvSpPr>
        <p:spPr>
          <a:xfrm>
            <a:off x="429589" y="1196752"/>
            <a:ext cx="11527332" cy="4320480"/>
          </a:xfrm>
          <a:prstGeom prst="rect">
            <a:avLst/>
          </a:prstGeom>
          <a:noFill/>
          <a:ln>
            <a:noFill/>
          </a:ln>
        </p:spPr>
        <p:txBody>
          <a:bodyPr>
            <a:noAutofit/>
          </a:bodyPr>
          <a:lstStyle/>
          <a:p>
            <a:pPr marL="342900" lvl="1" indent="-342900">
              <a:spcAft>
                <a:spcPts val="600"/>
              </a:spcAft>
              <a:buFont typeface="Arial" panose="020B0604020202020204" pitchFamily="34" charset="0"/>
              <a:buChar char="•"/>
            </a:pPr>
            <a:r>
              <a:rPr lang="en-US" sz="2000" b="1" dirty="0" smtClean="0">
                <a:sym typeface="Wingdings" panose="05000000000000000000" pitchFamily="2" charset="2"/>
              </a:rPr>
              <a:t>Mechanical design, shielding material, interfaces</a:t>
            </a:r>
            <a:endParaRPr lang="en-US" sz="2000" b="1" dirty="0" smtClean="0">
              <a:sym typeface="Wingdings" panose="05000000000000000000" pitchFamily="2" charset="2"/>
            </a:endParaRPr>
          </a:p>
          <a:p>
            <a:pPr marL="800100" lvl="2" indent="-342900">
              <a:spcAft>
                <a:spcPts val="600"/>
              </a:spcAft>
              <a:buFont typeface="Wingdings" panose="05000000000000000000" pitchFamily="2" charset="2"/>
              <a:buChar char="Ø"/>
            </a:pPr>
            <a:r>
              <a:rPr lang="en-US" sz="2000" spc="-1" dirty="0"/>
              <a:t>M</a:t>
            </a:r>
            <a:r>
              <a:rPr lang="en-US" sz="2000" spc="-1" dirty="0" smtClean="0"/>
              <a:t>aterial </a:t>
            </a:r>
            <a:r>
              <a:rPr lang="en-US" sz="2000" spc="-1" dirty="0"/>
              <a:t>choice for the </a:t>
            </a:r>
            <a:r>
              <a:rPr lang="en-US" sz="2000" spc="-1" dirty="0" smtClean="0"/>
              <a:t>shielding, need of protective casing/painting? </a:t>
            </a:r>
            <a:r>
              <a:rPr lang="en-US" sz="2000" dirty="0" smtClean="0">
                <a:sym typeface="Wingdings" panose="05000000000000000000" pitchFamily="2" charset="2"/>
              </a:rPr>
              <a:t>(followed up by </a:t>
            </a:r>
            <a:r>
              <a:rPr lang="en-US" sz="2000" b="1" dirty="0" smtClean="0">
                <a:sym typeface="Wingdings" panose="05000000000000000000" pitchFamily="2" charset="2"/>
              </a:rPr>
              <a:t>SY</a:t>
            </a:r>
            <a:r>
              <a:rPr lang="en-US" sz="2000" b="1" dirty="0" smtClean="0">
                <a:sym typeface="Wingdings" panose="05000000000000000000" pitchFamily="2" charset="2"/>
              </a:rPr>
              <a:t>/STI</a:t>
            </a:r>
            <a:r>
              <a:rPr lang="en-US" sz="2000" dirty="0" smtClean="0">
                <a:sym typeface="Wingdings" panose="05000000000000000000" pitchFamily="2" charset="2"/>
              </a:rPr>
              <a:t>)</a:t>
            </a:r>
          </a:p>
          <a:p>
            <a:pPr marL="800100" lvl="2" indent="-342900">
              <a:spcAft>
                <a:spcPts val="600"/>
              </a:spcAft>
              <a:buFont typeface="Wingdings" panose="05000000000000000000" pitchFamily="2" charset="2"/>
              <a:buChar char="Ø"/>
            </a:pPr>
            <a:r>
              <a:rPr lang="en-US" sz="2000" dirty="0" smtClean="0">
                <a:sym typeface="Wingdings" panose="05000000000000000000" pitchFamily="2" charset="2"/>
              </a:rPr>
              <a:t>Interfaces between shielding and magnets? </a:t>
            </a:r>
            <a:r>
              <a:rPr lang="en-US" sz="2000" spc="-1" dirty="0"/>
              <a:t>(discussion planned between </a:t>
            </a:r>
            <a:r>
              <a:rPr lang="en-US" sz="2000" b="1" spc="-1" dirty="0"/>
              <a:t>SY/STI</a:t>
            </a:r>
            <a:r>
              <a:rPr lang="en-US" sz="2000" spc="-1" dirty="0"/>
              <a:t>, </a:t>
            </a:r>
            <a:r>
              <a:rPr lang="en-US" sz="2000" b="1" spc="-1" dirty="0"/>
              <a:t>TE/MSC</a:t>
            </a:r>
            <a:r>
              <a:rPr lang="en-US" sz="2000" spc="-1" dirty="0"/>
              <a:t> and </a:t>
            </a:r>
            <a:r>
              <a:rPr lang="en-US" sz="2000" b="1" spc="-1" dirty="0"/>
              <a:t>TE/VSC</a:t>
            </a:r>
            <a:r>
              <a:rPr lang="en-US" sz="2000" spc="-1" dirty="0"/>
              <a:t> on Monday 30/06</a:t>
            </a:r>
            <a:r>
              <a:rPr lang="en-US" sz="2000" spc="-1" dirty="0" smtClean="0"/>
              <a:t>)</a:t>
            </a:r>
          </a:p>
          <a:p>
            <a:pPr marL="342900" lvl="1" indent="-342900">
              <a:spcAft>
                <a:spcPts val="600"/>
              </a:spcAft>
              <a:buFont typeface="Arial" panose="020B0604020202020204" pitchFamily="34" charset="0"/>
              <a:buChar char="•"/>
            </a:pPr>
            <a:r>
              <a:rPr lang="en-US" sz="2000" b="1" spc="-1" dirty="0" smtClean="0">
                <a:sym typeface="Wingdings" panose="05000000000000000000" pitchFamily="2" charset="2"/>
              </a:rPr>
              <a:t>Comparison of different lattices (GHC vs LCC) in terms of radiation</a:t>
            </a:r>
          </a:p>
          <a:p>
            <a:pPr marL="800100" lvl="2" indent="-342900">
              <a:spcAft>
                <a:spcPts val="600"/>
              </a:spcAft>
              <a:buFont typeface="Wingdings" panose="05000000000000000000" pitchFamily="2" charset="2"/>
              <a:buChar char="Ø"/>
            </a:pPr>
            <a:r>
              <a:rPr lang="en-US" sz="2000" spc="-1" dirty="0" smtClean="0">
                <a:sym typeface="Wingdings" panose="05000000000000000000" pitchFamily="2" charset="2"/>
              </a:rPr>
              <a:t>Do we expect a different shielding layout/radiation fields for LCC?</a:t>
            </a:r>
            <a:r>
              <a:rPr lang="en-US" sz="2000" spc="-1" dirty="0" smtClean="0">
                <a:sym typeface="Wingdings" panose="05000000000000000000" pitchFamily="2" charset="2"/>
              </a:rPr>
              <a:t> (inputs needed for comparison will be discussed in </a:t>
            </a:r>
            <a:r>
              <a:rPr lang="en-US" sz="2000" b="1" spc="-1" dirty="0" smtClean="0">
                <a:sym typeface="Wingdings" panose="05000000000000000000" pitchFamily="2" charset="2"/>
              </a:rPr>
              <a:t>FCC-</a:t>
            </a:r>
            <a:r>
              <a:rPr lang="en-US" sz="2000" b="1" spc="-1" dirty="0" err="1" smtClean="0">
                <a:sym typeface="Wingdings" panose="05000000000000000000" pitchFamily="2" charset="2"/>
              </a:rPr>
              <a:t>ee</a:t>
            </a:r>
            <a:r>
              <a:rPr lang="en-US" sz="2000" b="1" spc="-1" dirty="0" smtClean="0">
                <a:sym typeface="Wingdings" panose="05000000000000000000" pitchFamily="2" charset="2"/>
              </a:rPr>
              <a:t> Optics and Layout WG </a:t>
            </a:r>
            <a:r>
              <a:rPr lang="en-US" sz="2000" spc="-1" dirty="0" smtClean="0">
                <a:sym typeface="Wingdings" panose="05000000000000000000" pitchFamily="2" charset="2"/>
              </a:rPr>
              <a:t>tomorrow)</a:t>
            </a:r>
            <a:endParaRPr lang="en-US" sz="2000" dirty="0" smtClean="0">
              <a:sym typeface="Wingdings" panose="05000000000000000000" pitchFamily="2" charset="2"/>
            </a:endParaRPr>
          </a:p>
          <a:p>
            <a:pPr marL="800100" lvl="2" indent="-342900">
              <a:spcAft>
                <a:spcPts val="600"/>
              </a:spcAft>
              <a:buFont typeface="Wingdings" panose="05000000000000000000" pitchFamily="2" charset="2"/>
              <a:buChar char="Ø"/>
            </a:pPr>
            <a:endParaRPr lang="en-US" sz="2000" b="1" dirty="0">
              <a:sym typeface="Wingdings" panose="05000000000000000000" pitchFamily="2" charset="2"/>
            </a:endParaRPr>
          </a:p>
          <a:p>
            <a:pPr marL="800100" lvl="2" indent="-342900">
              <a:spcAft>
                <a:spcPts val="600"/>
              </a:spcAft>
              <a:buFont typeface="Wingdings" panose="05000000000000000000" pitchFamily="2" charset="2"/>
              <a:buChar char="Ø"/>
            </a:pPr>
            <a:endParaRPr lang="en-US" sz="2200" dirty="0" smtClean="0">
              <a:sym typeface="Wingdings" panose="05000000000000000000" pitchFamily="2" charset="2"/>
            </a:endParaRPr>
          </a:p>
          <a:p>
            <a:pPr marL="457200" lvl="2">
              <a:spcAft>
                <a:spcPts val="600"/>
              </a:spcAft>
            </a:pPr>
            <a:endParaRPr lang="en-US" sz="2400" dirty="0"/>
          </a:p>
          <a:p>
            <a:pPr marL="800100" lvl="2" indent="-342900">
              <a:spcAft>
                <a:spcPts val="600"/>
              </a:spcAft>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spcAft>
                <a:spcPts val="600"/>
              </a:spcAft>
              <a:buFont typeface="Arial" panose="020B0604020202020204" pitchFamily="34" charset="0"/>
              <a:buChar char="•"/>
            </a:pPr>
            <a:endParaRPr lang="en-US" dirty="0" smtClean="0">
              <a:solidFill>
                <a:schemeClr val="tx2"/>
              </a:solidFill>
              <a:latin typeface="Arial" panose="020B0604020202020204" pitchFamily="34" charset="0"/>
              <a:cs typeface="Arial" panose="020B0604020202020204" pitchFamily="34" charset="0"/>
            </a:endParaRPr>
          </a:p>
          <a:p>
            <a:pPr>
              <a:spcAft>
                <a:spcPts val="600"/>
              </a:spcAft>
            </a:pPr>
            <a:endParaRPr lang="en-US" dirty="0" smtClean="0">
              <a:solidFill>
                <a:schemeClr val="tx2"/>
              </a:solidFill>
              <a:latin typeface="Arial" panose="020B0604020202020204" pitchFamily="34" charset="0"/>
              <a:cs typeface="Arial" panose="020B0604020202020204" pitchFamily="34" charset="0"/>
            </a:endParaRPr>
          </a:p>
          <a:p>
            <a:pPr marL="342900" indent="-342900">
              <a:spcAft>
                <a:spcPts val="600"/>
              </a:spcAft>
              <a:buFont typeface="Arial" panose="020B0604020202020204" pitchFamily="34" charset="0"/>
              <a:buChar char="•"/>
            </a:pPr>
            <a:endParaRPr lang="en-US" dirty="0" smtClean="0">
              <a:solidFill>
                <a:schemeClr val="tx2"/>
              </a:solidFill>
            </a:endParaRPr>
          </a:p>
          <a:p>
            <a:pPr marL="342900" indent="-342900">
              <a:spcAft>
                <a:spcPts val="600"/>
              </a:spcAft>
              <a:buFont typeface="Arial" panose="020B0604020202020204" pitchFamily="34" charset="0"/>
              <a:buChar char="•"/>
            </a:pPr>
            <a:endParaRPr lang="en-US" sz="2000" b="1" dirty="0" smtClean="0"/>
          </a:p>
          <a:p>
            <a:pPr marL="800100" lvl="1" indent="-342900">
              <a:spcAft>
                <a:spcPts val="600"/>
              </a:spcAft>
              <a:buFont typeface="+mj-lt"/>
              <a:buAutoNum type="arabicPeriod"/>
            </a:pPr>
            <a:endParaRPr lang="en-US" spc="-1" dirty="0" smtClean="0">
              <a:solidFill>
                <a:srgbClr val="0033A0"/>
              </a:solidFill>
            </a:endParaRPr>
          </a:p>
          <a:p>
            <a:pPr marL="800100" lvl="1" indent="-342900">
              <a:spcAft>
                <a:spcPts val="600"/>
              </a:spcAft>
              <a:buFont typeface="+mj-lt"/>
              <a:buAutoNum type="arabicPeriod"/>
            </a:pPr>
            <a:endParaRPr lang="en-US" spc="-1" dirty="0" smtClean="0">
              <a:solidFill>
                <a:srgbClr val="0033A0"/>
              </a:solidFill>
            </a:endParaRPr>
          </a:p>
          <a:p>
            <a:pPr marL="342900" indent="-342900">
              <a:spcAft>
                <a:spcPts val="600"/>
              </a:spcAft>
              <a:buFont typeface="+mj-lt"/>
              <a:buAutoNum type="arabicPeriod"/>
            </a:pPr>
            <a:endParaRPr lang="en-US" b="1" spc="-1" dirty="0" smtClean="0">
              <a:solidFill>
                <a:srgbClr val="0033A0"/>
              </a:solidFill>
            </a:endParaRPr>
          </a:p>
          <a:p>
            <a:pPr marL="342900" indent="-342900">
              <a:spcAft>
                <a:spcPts val="600"/>
              </a:spcAft>
              <a:buFont typeface="+mj-lt"/>
              <a:buAutoNum type="arabicPeriod"/>
            </a:pPr>
            <a:endParaRPr lang="en-US" sz="1400" spc="-1" dirty="0">
              <a:solidFill>
                <a:srgbClr val="0F124A"/>
              </a:solidFill>
            </a:endParaRPr>
          </a:p>
          <a:p>
            <a:pPr marL="342900" indent="-342900">
              <a:spcAft>
                <a:spcPts val="600"/>
              </a:spcAft>
              <a:buFont typeface="+mj-lt"/>
              <a:buAutoNum type="arabicPeriod"/>
            </a:pPr>
            <a:endParaRPr lang="en-US" sz="1400" spc="-1" dirty="0" smtClean="0">
              <a:solidFill>
                <a:srgbClr val="0F124A"/>
              </a:solidFill>
              <a:latin typeface="Arial"/>
            </a:endParaRPr>
          </a:p>
          <a:p>
            <a:pPr marL="342900" indent="-342900">
              <a:buFont typeface="+mj-lt"/>
              <a:buAutoNum type="arabicPeriod"/>
            </a:pPr>
            <a:endParaRPr lang="en-US" sz="1400" spc="-1" dirty="0" smtClean="0">
              <a:solidFill>
                <a:schemeClr val="accent6"/>
              </a:solidFill>
              <a:latin typeface="Arial"/>
            </a:endParaRPr>
          </a:p>
          <a:p>
            <a:pPr marL="342900" indent="-342900">
              <a:lnSpc>
                <a:spcPts val="1389"/>
              </a:lnSpc>
              <a:buFont typeface="+mj-lt"/>
              <a:buAutoNum type="arabicPeriod"/>
            </a:pPr>
            <a:endParaRPr lang="en-US" sz="1400" spc="-1" dirty="0" smtClean="0">
              <a:solidFill>
                <a:srgbClr val="FF0000"/>
              </a:solidFill>
              <a:latin typeface="Arial"/>
            </a:endParaRPr>
          </a:p>
          <a:p>
            <a:pPr marL="342900" indent="-342900">
              <a:lnSpc>
                <a:spcPts val="1389"/>
              </a:lnSpc>
              <a:buFont typeface="+mj-lt"/>
              <a:buAutoNum type="arabicPeriod"/>
            </a:pPr>
            <a:endParaRPr lang="en-US" sz="1400" spc="-1" dirty="0" smtClean="0">
              <a:solidFill>
                <a:srgbClr val="0F124A"/>
              </a:solidFill>
              <a:latin typeface="Arial"/>
            </a:endParaRPr>
          </a:p>
          <a:p>
            <a:pPr marL="228600" indent="-228600">
              <a:lnSpc>
                <a:spcPts val="1389"/>
              </a:lnSpc>
              <a:buFont typeface="+mj-lt"/>
              <a:buAutoNum type="arabicPeriod"/>
            </a:pPr>
            <a:endParaRPr lang="de-DE" sz="1200" b="0" strike="noStrike" spc="-1" dirty="0">
              <a:solidFill>
                <a:srgbClr val="0F124A"/>
              </a:solidFill>
              <a:latin typeface="Arial"/>
            </a:endParaRPr>
          </a:p>
          <a:p>
            <a:pPr marL="228600" indent="-228600">
              <a:lnSpc>
                <a:spcPts val="1389"/>
              </a:lnSpc>
              <a:buFont typeface="+mj-lt"/>
              <a:buAutoNum type="arabicPeriod"/>
            </a:pPr>
            <a:endParaRPr lang="de-DE" sz="1200" b="0" strike="noStrike" spc="-1" dirty="0">
              <a:solidFill>
                <a:srgbClr val="0F124A"/>
              </a:solidFill>
              <a:latin typeface="Arial"/>
            </a:endParaRPr>
          </a:p>
        </p:txBody>
      </p:sp>
    </p:spTree>
    <p:extLst>
      <p:ext uri="{BB962C8B-B14F-4D97-AF65-F5344CB8AC3E}">
        <p14:creationId xmlns:p14="http://schemas.microsoft.com/office/powerpoint/2010/main" val="25605379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373593"/>
            <a:ext cx="11524877" cy="607135"/>
          </a:xfrm>
        </p:spPr>
        <p:txBody>
          <a:bodyPr/>
          <a:lstStyle/>
          <a:p>
            <a:r>
              <a:rPr lang="en-US" dirty="0" smtClean="0"/>
              <a:t>Electronics bunker – pending topics</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
        <p:nvSpPr>
          <p:cNvPr id="29" name="TextShape 6"/>
          <p:cNvSpPr txBox="1"/>
          <p:nvPr/>
        </p:nvSpPr>
        <p:spPr>
          <a:xfrm>
            <a:off x="429589" y="1196752"/>
            <a:ext cx="11527332" cy="4320480"/>
          </a:xfrm>
          <a:prstGeom prst="rect">
            <a:avLst/>
          </a:prstGeom>
          <a:noFill/>
          <a:ln>
            <a:noFill/>
          </a:ln>
        </p:spPr>
        <p:txBody>
          <a:bodyPr>
            <a:noAutofit/>
          </a:bodyPr>
          <a:lstStyle/>
          <a:p>
            <a:pPr marL="342900" lvl="1" indent="-342900">
              <a:spcAft>
                <a:spcPts val="600"/>
              </a:spcAft>
              <a:buFont typeface="Arial" panose="020B0604020202020204" pitchFamily="34" charset="0"/>
              <a:buChar char="•"/>
            </a:pPr>
            <a:r>
              <a:rPr lang="en-US" sz="2000" b="1" dirty="0" smtClean="0">
                <a:sym typeface="Wingdings" panose="05000000000000000000" pitchFamily="2" charset="2"/>
              </a:rPr>
              <a:t>Functional specifications and dimensions</a:t>
            </a:r>
            <a:endParaRPr lang="en-US" sz="2000" b="1" dirty="0" smtClean="0">
              <a:sym typeface="Wingdings" panose="05000000000000000000" pitchFamily="2" charset="2"/>
            </a:endParaRPr>
          </a:p>
          <a:p>
            <a:pPr marL="800100" lvl="2" indent="-342900">
              <a:spcAft>
                <a:spcPts val="600"/>
              </a:spcAft>
              <a:buFont typeface="Wingdings" panose="05000000000000000000" pitchFamily="2" charset="2"/>
              <a:buChar char="Ø"/>
            </a:pPr>
            <a:r>
              <a:rPr lang="en-US" sz="2000" dirty="0" smtClean="0">
                <a:sym typeface="Wingdings" panose="05000000000000000000" pitchFamily="2" charset="2"/>
              </a:rPr>
              <a:t>Still need to collect feedback from more groups concerning the equipment (electronics) which should be housed in bunker and associated requirements incl. access (aim to converge by Sept in this WG)</a:t>
            </a:r>
          </a:p>
          <a:p>
            <a:pPr marL="342900" lvl="1" indent="-342900">
              <a:spcAft>
                <a:spcPts val="600"/>
              </a:spcAft>
              <a:buFont typeface="Arial" panose="020B0604020202020204" pitchFamily="34" charset="0"/>
              <a:buChar char="•"/>
            </a:pPr>
            <a:r>
              <a:rPr lang="en-US" sz="2000" b="1" spc="-1" dirty="0" smtClean="0">
                <a:sym typeface="Wingdings" panose="05000000000000000000" pitchFamily="2" charset="2"/>
              </a:rPr>
              <a:t>Technical bunker design and integration</a:t>
            </a:r>
          </a:p>
          <a:p>
            <a:pPr marL="800100" lvl="2" indent="-342900">
              <a:spcAft>
                <a:spcPts val="600"/>
              </a:spcAft>
              <a:buFont typeface="Wingdings" panose="05000000000000000000" pitchFamily="2" charset="2"/>
              <a:buChar char="Ø"/>
            </a:pPr>
            <a:r>
              <a:rPr lang="en-US" sz="2000" dirty="0" smtClean="0">
                <a:sym typeface="Wingdings" panose="05000000000000000000" pitchFamily="2" charset="2"/>
              </a:rPr>
              <a:t>Aim to start design and integration after the summer, once the </a:t>
            </a:r>
            <a:r>
              <a:rPr lang="en-US" sz="2000" dirty="0" err="1" smtClean="0">
                <a:sym typeface="Wingdings" panose="05000000000000000000" pitchFamily="2" charset="2"/>
              </a:rPr>
              <a:t>func</a:t>
            </a:r>
            <a:r>
              <a:rPr lang="en-US" sz="2000" dirty="0" smtClean="0">
                <a:sym typeface="Wingdings" panose="05000000000000000000" pitchFamily="2" charset="2"/>
              </a:rPr>
              <a:t> specs/dimensions are clearer (with the involvement of </a:t>
            </a:r>
            <a:r>
              <a:rPr lang="en-US" sz="2000" b="1" dirty="0" smtClean="0">
                <a:sym typeface="Wingdings" panose="05000000000000000000" pitchFamily="2" charset="2"/>
              </a:rPr>
              <a:t>EN/MME, EN/ACE </a:t>
            </a:r>
            <a:r>
              <a:rPr lang="en-US" sz="2000" dirty="0" smtClean="0">
                <a:sym typeface="Wingdings" panose="05000000000000000000" pitchFamily="2" charset="2"/>
              </a:rPr>
              <a:t>for integration</a:t>
            </a:r>
            <a:r>
              <a:rPr lang="en-US" sz="2000" b="1" dirty="0" smtClean="0">
                <a:sym typeface="Wingdings" panose="05000000000000000000" pitchFamily="2" charset="2"/>
              </a:rPr>
              <a:t>, BE/CEM </a:t>
            </a:r>
            <a:r>
              <a:rPr lang="en-US" sz="2000" dirty="0" smtClean="0">
                <a:sym typeface="Wingdings" panose="05000000000000000000" pitchFamily="2" charset="2"/>
              </a:rPr>
              <a:t>for robotics etc.)</a:t>
            </a:r>
          </a:p>
          <a:p>
            <a:pPr marL="800100" lvl="2" indent="-342900">
              <a:spcAft>
                <a:spcPts val="600"/>
              </a:spcAft>
              <a:buFont typeface="Wingdings" panose="05000000000000000000" pitchFamily="2" charset="2"/>
              <a:buChar char="Ø"/>
            </a:pPr>
            <a:endParaRPr lang="en-US" sz="2000" dirty="0" smtClean="0">
              <a:sym typeface="Wingdings" panose="05000000000000000000" pitchFamily="2" charset="2"/>
            </a:endParaRPr>
          </a:p>
          <a:p>
            <a:pPr marL="800100" lvl="2" indent="-342900">
              <a:spcAft>
                <a:spcPts val="600"/>
              </a:spcAft>
              <a:buFont typeface="Wingdings" panose="05000000000000000000" pitchFamily="2" charset="2"/>
              <a:buChar char="Ø"/>
            </a:pPr>
            <a:endParaRPr lang="en-US" sz="2000" b="1" dirty="0">
              <a:sym typeface="Wingdings" panose="05000000000000000000" pitchFamily="2" charset="2"/>
            </a:endParaRPr>
          </a:p>
          <a:p>
            <a:pPr marL="800100" lvl="2" indent="-342900">
              <a:spcAft>
                <a:spcPts val="600"/>
              </a:spcAft>
              <a:buFont typeface="Wingdings" panose="05000000000000000000" pitchFamily="2" charset="2"/>
              <a:buChar char="Ø"/>
            </a:pPr>
            <a:endParaRPr lang="en-US" sz="2200" dirty="0" smtClean="0">
              <a:sym typeface="Wingdings" panose="05000000000000000000" pitchFamily="2" charset="2"/>
            </a:endParaRPr>
          </a:p>
          <a:p>
            <a:pPr marL="457200" lvl="2">
              <a:spcAft>
                <a:spcPts val="600"/>
              </a:spcAft>
            </a:pPr>
            <a:endParaRPr lang="en-US" sz="2400" dirty="0"/>
          </a:p>
          <a:p>
            <a:pPr marL="800100" lvl="2" indent="-342900">
              <a:spcAft>
                <a:spcPts val="600"/>
              </a:spcAft>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342900" indent="-342900">
              <a:spcAft>
                <a:spcPts val="600"/>
              </a:spcAft>
              <a:buFont typeface="Arial" panose="020B0604020202020204" pitchFamily="34" charset="0"/>
              <a:buChar char="•"/>
            </a:pPr>
            <a:endParaRPr lang="en-US" dirty="0" smtClean="0">
              <a:solidFill>
                <a:schemeClr val="tx2"/>
              </a:solidFill>
              <a:latin typeface="Arial" panose="020B0604020202020204" pitchFamily="34" charset="0"/>
              <a:cs typeface="Arial" panose="020B0604020202020204" pitchFamily="34" charset="0"/>
            </a:endParaRPr>
          </a:p>
          <a:p>
            <a:pPr>
              <a:spcAft>
                <a:spcPts val="600"/>
              </a:spcAft>
            </a:pPr>
            <a:endParaRPr lang="en-US" dirty="0" smtClean="0">
              <a:solidFill>
                <a:schemeClr val="tx2"/>
              </a:solidFill>
              <a:latin typeface="Arial" panose="020B0604020202020204" pitchFamily="34" charset="0"/>
              <a:cs typeface="Arial" panose="020B0604020202020204" pitchFamily="34" charset="0"/>
            </a:endParaRPr>
          </a:p>
          <a:p>
            <a:pPr marL="342900" indent="-342900">
              <a:spcAft>
                <a:spcPts val="600"/>
              </a:spcAft>
              <a:buFont typeface="Arial" panose="020B0604020202020204" pitchFamily="34" charset="0"/>
              <a:buChar char="•"/>
            </a:pPr>
            <a:endParaRPr lang="en-US" dirty="0" smtClean="0">
              <a:solidFill>
                <a:schemeClr val="tx2"/>
              </a:solidFill>
            </a:endParaRPr>
          </a:p>
          <a:p>
            <a:pPr marL="342900" indent="-342900">
              <a:spcAft>
                <a:spcPts val="600"/>
              </a:spcAft>
              <a:buFont typeface="Arial" panose="020B0604020202020204" pitchFamily="34" charset="0"/>
              <a:buChar char="•"/>
            </a:pPr>
            <a:endParaRPr lang="en-US" sz="2000" b="1" dirty="0" smtClean="0"/>
          </a:p>
          <a:p>
            <a:pPr marL="800100" lvl="1" indent="-342900">
              <a:spcAft>
                <a:spcPts val="600"/>
              </a:spcAft>
              <a:buFont typeface="+mj-lt"/>
              <a:buAutoNum type="arabicPeriod"/>
            </a:pPr>
            <a:endParaRPr lang="en-US" spc="-1" dirty="0" smtClean="0">
              <a:solidFill>
                <a:srgbClr val="0033A0"/>
              </a:solidFill>
            </a:endParaRPr>
          </a:p>
          <a:p>
            <a:pPr marL="800100" lvl="1" indent="-342900">
              <a:spcAft>
                <a:spcPts val="600"/>
              </a:spcAft>
              <a:buFont typeface="+mj-lt"/>
              <a:buAutoNum type="arabicPeriod"/>
            </a:pPr>
            <a:endParaRPr lang="en-US" spc="-1" dirty="0" smtClean="0">
              <a:solidFill>
                <a:srgbClr val="0033A0"/>
              </a:solidFill>
            </a:endParaRPr>
          </a:p>
          <a:p>
            <a:pPr marL="342900" indent="-342900">
              <a:spcAft>
                <a:spcPts val="600"/>
              </a:spcAft>
              <a:buFont typeface="+mj-lt"/>
              <a:buAutoNum type="arabicPeriod"/>
            </a:pPr>
            <a:endParaRPr lang="en-US" b="1" spc="-1" dirty="0" smtClean="0">
              <a:solidFill>
                <a:srgbClr val="0033A0"/>
              </a:solidFill>
            </a:endParaRPr>
          </a:p>
          <a:p>
            <a:pPr marL="342900" indent="-342900">
              <a:spcAft>
                <a:spcPts val="600"/>
              </a:spcAft>
              <a:buFont typeface="+mj-lt"/>
              <a:buAutoNum type="arabicPeriod"/>
            </a:pPr>
            <a:endParaRPr lang="en-US" sz="1400" spc="-1" dirty="0">
              <a:solidFill>
                <a:srgbClr val="0F124A"/>
              </a:solidFill>
            </a:endParaRPr>
          </a:p>
          <a:p>
            <a:pPr marL="342900" indent="-342900">
              <a:spcAft>
                <a:spcPts val="600"/>
              </a:spcAft>
              <a:buFont typeface="+mj-lt"/>
              <a:buAutoNum type="arabicPeriod"/>
            </a:pPr>
            <a:endParaRPr lang="en-US" sz="1400" spc="-1" dirty="0" smtClean="0">
              <a:solidFill>
                <a:srgbClr val="0F124A"/>
              </a:solidFill>
              <a:latin typeface="Arial"/>
            </a:endParaRPr>
          </a:p>
          <a:p>
            <a:pPr marL="342900" indent="-342900">
              <a:buFont typeface="+mj-lt"/>
              <a:buAutoNum type="arabicPeriod"/>
            </a:pPr>
            <a:endParaRPr lang="en-US" sz="1400" spc="-1" dirty="0" smtClean="0">
              <a:solidFill>
                <a:schemeClr val="accent6"/>
              </a:solidFill>
              <a:latin typeface="Arial"/>
            </a:endParaRPr>
          </a:p>
          <a:p>
            <a:pPr marL="342900" indent="-342900">
              <a:lnSpc>
                <a:spcPts val="1389"/>
              </a:lnSpc>
              <a:buFont typeface="+mj-lt"/>
              <a:buAutoNum type="arabicPeriod"/>
            </a:pPr>
            <a:endParaRPr lang="en-US" sz="1400" spc="-1" dirty="0" smtClean="0">
              <a:solidFill>
                <a:srgbClr val="FF0000"/>
              </a:solidFill>
              <a:latin typeface="Arial"/>
            </a:endParaRPr>
          </a:p>
          <a:p>
            <a:pPr marL="342900" indent="-342900">
              <a:lnSpc>
                <a:spcPts val="1389"/>
              </a:lnSpc>
              <a:buFont typeface="+mj-lt"/>
              <a:buAutoNum type="arabicPeriod"/>
            </a:pPr>
            <a:endParaRPr lang="en-US" sz="1400" spc="-1" dirty="0" smtClean="0">
              <a:solidFill>
                <a:srgbClr val="0F124A"/>
              </a:solidFill>
              <a:latin typeface="Arial"/>
            </a:endParaRPr>
          </a:p>
          <a:p>
            <a:pPr marL="228600" indent="-228600">
              <a:lnSpc>
                <a:spcPts val="1389"/>
              </a:lnSpc>
              <a:buFont typeface="+mj-lt"/>
              <a:buAutoNum type="arabicPeriod"/>
            </a:pPr>
            <a:endParaRPr lang="de-DE" sz="1200" b="0" strike="noStrike" spc="-1" dirty="0">
              <a:solidFill>
                <a:srgbClr val="0F124A"/>
              </a:solidFill>
              <a:latin typeface="Arial"/>
            </a:endParaRPr>
          </a:p>
          <a:p>
            <a:pPr marL="228600" indent="-228600">
              <a:lnSpc>
                <a:spcPts val="1389"/>
              </a:lnSpc>
              <a:buFont typeface="+mj-lt"/>
              <a:buAutoNum type="arabicPeriod"/>
            </a:pPr>
            <a:endParaRPr lang="de-DE" sz="1200" b="0" strike="noStrike" spc="-1" dirty="0">
              <a:solidFill>
                <a:srgbClr val="0F124A"/>
              </a:solidFill>
              <a:latin typeface="Arial"/>
            </a:endParaRPr>
          </a:p>
        </p:txBody>
      </p:sp>
      <p:sp>
        <p:nvSpPr>
          <p:cNvPr id="2" name="TextBox 1"/>
          <p:cNvSpPr txBox="1"/>
          <p:nvPr/>
        </p:nvSpPr>
        <p:spPr bwMode="auto">
          <a:xfrm>
            <a:off x="695400" y="3846107"/>
            <a:ext cx="8533105" cy="369332"/>
          </a:xfrm>
          <a:prstGeom prst="rect">
            <a:avLst/>
          </a:prstGeom>
          <a:noFill/>
        </p:spPr>
        <p:txBody>
          <a:bodyPr wrap="none" rtlCol="0">
            <a:spAutoFit/>
          </a:bodyPr>
          <a:lstStyle/>
          <a:p>
            <a:r>
              <a:rPr lang="en-US" dirty="0" smtClean="0"/>
              <a:t>Equipment ownership of bunker is still a pending point (followed up by the project)</a:t>
            </a:r>
            <a:endParaRPr lang="en-US" dirty="0"/>
          </a:p>
        </p:txBody>
      </p:sp>
      <p:pic>
        <p:nvPicPr>
          <p:cNvPr id="7" name="Picture 6">
            <a:extLst>
              <a:ext uri="{FF2B5EF4-FFF2-40B4-BE49-F238E27FC236}">
                <a16:creationId xmlns:a16="http://schemas.microsoft.com/office/drawing/2014/main" id="{CF440CF5-78E4-0EB9-B95D-7B78E27FE274}"/>
              </a:ext>
            </a:extLst>
          </p:cNvPr>
          <p:cNvPicPr>
            <a:picLocks noChangeAspect="1"/>
          </p:cNvPicPr>
          <p:nvPr/>
        </p:nvPicPr>
        <p:blipFill>
          <a:blip r:embed="rId3"/>
          <a:stretch>
            <a:fillRect/>
          </a:stretch>
        </p:blipFill>
        <p:spPr>
          <a:xfrm>
            <a:off x="695400" y="4890524"/>
            <a:ext cx="11388526" cy="842732"/>
          </a:xfrm>
          <a:prstGeom prst="rect">
            <a:avLst/>
          </a:prstGeom>
        </p:spPr>
      </p:pic>
      <p:sp>
        <p:nvSpPr>
          <p:cNvPr id="8" name="TextBox 7">
            <a:extLst>
              <a:ext uri="{FF2B5EF4-FFF2-40B4-BE49-F238E27FC236}">
                <a16:creationId xmlns:a16="http://schemas.microsoft.com/office/drawing/2014/main" id="{E09FBFB2-723C-F785-5011-98FCA51318E2}"/>
              </a:ext>
            </a:extLst>
          </p:cNvPr>
          <p:cNvSpPr txBox="1"/>
          <p:nvPr/>
        </p:nvSpPr>
        <p:spPr>
          <a:xfrm>
            <a:off x="560471" y="4981118"/>
            <a:ext cx="1144846" cy="480324"/>
          </a:xfrm>
          <a:prstGeom prst="rect">
            <a:avLst/>
          </a:prstGeom>
          <a:noFill/>
        </p:spPr>
        <p:txBody>
          <a:bodyPr wrap="square" rtlCol="0">
            <a:spAutoFit/>
          </a:bodyPr>
          <a:lstStyle/>
          <a:p>
            <a:pPr algn="r">
              <a:lnSpc>
                <a:spcPts val="3700"/>
              </a:lnSpc>
            </a:pPr>
            <a:r>
              <a:rPr lang="en-GB" sz="1100" b="1" u="sng" dirty="0">
                <a:solidFill>
                  <a:schemeClr val="accent1">
                    <a:lumMod val="75000"/>
                  </a:schemeClr>
                </a:solidFill>
              </a:rPr>
              <a:t>Collider ring</a:t>
            </a:r>
          </a:p>
        </p:txBody>
      </p:sp>
      <p:sp>
        <p:nvSpPr>
          <p:cNvPr id="9" name="TextBox 8">
            <a:extLst>
              <a:ext uri="{FF2B5EF4-FFF2-40B4-BE49-F238E27FC236}">
                <a16:creationId xmlns:a16="http://schemas.microsoft.com/office/drawing/2014/main" id="{FA7FDAE0-5AD8-26D7-E9B7-6750BA5B8F07}"/>
              </a:ext>
            </a:extLst>
          </p:cNvPr>
          <p:cNvSpPr txBox="1"/>
          <p:nvPr/>
        </p:nvSpPr>
        <p:spPr>
          <a:xfrm>
            <a:off x="273603" y="4557435"/>
            <a:ext cx="1144846" cy="480324"/>
          </a:xfrm>
          <a:prstGeom prst="rect">
            <a:avLst/>
          </a:prstGeom>
          <a:noFill/>
        </p:spPr>
        <p:txBody>
          <a:bodyPr wrap="square" rtlCol="0">
            <a:spAutoFit/>
          </a:bodyPr>
          <a:lstStyle/>
          <a:p>
            <a:pPr algn="l">
              <a:lnSpc>
                <a:spcPts val="3700"/>
              </a:lnSpc>
            </a:pPr>
            <a:r>
              <a:rPr lang="en-GB" sz="1100" b="1" u="sng" dirty="0"/>
              <a:t>Booster ring</a:t>
            </a:r>
          </a:p>
        </p:txBody>
      </p:sp>
      <p:sp>
        <p:nvSpPr>
          <p:cNvPr id="10" name="TextBox 9">
            <a:extLst>
              <a:ext uri="{FF2B5EF4-FFF2-40B4-BE49-F238E27FC236}">
                <a16:creationId xmlns:a16="http://schemas.microsoft.com/office/drawing/2014/main" id="{0FD5AC0F-E521-3E44-D57D-443176E5C721}"/>
              </a:ext>
            </a:extLst>
          </p:cNvPr>
          <p:cNvSpPr txBox="1"/>
          <p:nvPr/>
        </p:nvSpPr>
        <p:spPr>
          <a:xfrm>
            <a:off x="3439878" y="4482169"/>
            <a:ext cx="1155989" cy="430887"/>
          </a:xfrm>
          <a:prstGeom prst="rect">
            <a:avLst/>
          </a:prstGeom>
          <a:noFill/>
        </p:spPr>
        <p:txBody>
          <a:bodyPr wrap="square" rtlCol="0">
            <a:spAutoFit/>
          </a:bodyPr>
          <a:lstStyle/>
          <a:p>
            <a:pPr algn="ctr"/>
            <a:r>
              <a:rPr lang="en-US" sz="1100" dirty="0" smtClean="0"/>
              <a:t>Booster </a:t>
            </a:r>
            <a:r>
              <a:rPr lang="en-US" sz="1100" dirty="0" err="1" smtClean="0"/>
              <a:t>sextupole</a:t>
            </a:r>
            <a:endParaRPr lang="en-GB" sz="1100" dirty="0"/>
          </a:p>
        </p:txBody>
      </p:sp>
      <p:sp>
        <p:nvSpPr>
          <p:cNvPr id="11" name="TextBox 10">
            <a:extLst>
              <a:ext uri="{FF2B5EF4-FFF2-40B4-BE49-F238E27FC236}">
                <a16:creationId xmlns:a16="http://schemas.microsoft.com/office/drawing/2014/main" id="{DD4336A9-30F0-1CDF-27D7-6CE5B2E2DDA5}"/>
              </a:ext>
            </a:extLst>
          </p:cNvPr>
          <p:cNvSpPr txBox="1"/>
          <p:nvPr/>
        </p:nvSpPr>
        <p:spPr>
          <a:xfrm>
            <a:off x="2662004" y="4491619"/>
            <a:ext cx="1144848" cy="430887"/>
          </a:xfrm>
          <a:prstGeom prst="rect">
            <a:avLst/>
          </a:prstGeom>
          <a:noFill/>
        </p:spPr>
        <p:txBody>
          <a:bodyPr wrap="square" rtlCol="0">
            <a:spAutoFit/>
          </a:bodyPr>
          <a:lstStyle/>
          <a:p>
            <a:pPr algn="ctr"/>
            <a:r>
              <a:rPr lang="en-US" sz="1100" dirty="0" smtClean="0"/>
              <a:t>Booster quadrupole</a:t>
            </a:r>
            <a:endParaRPr lang="en-GB" sz="1100" dirty="0"/>
          </a:p>
        </p:txBody>
      </p:sp>
      <p:sp>
        <p:nvSpPr>
          <p:cNvPr id="12" name="TextBox 11">
            <a:extLst>
              <a:ext uri="{FF2B5EF4-FFF2-40B4-BE49-F238E27FC236}">
                <a16:creationId xmlns:a16="http://schemas.microsoft.com/office/drawing/2014/main" id="{A03E60ED-D6C9-7C5A-D5AB-D106D767153C}"/>
              </a:ext>
            </a:extLst>
          </p:cNvPr>
          <p:cNvSpPr txBox="1"/>
          <p:nvPr/>
        </p:nvSpPr>
        <p:spPr>
          <a:xfrm>
            <a:off x="5694855" y="4436003"/>
            <a:ext cx="1186615" cy="261610"/>
          </a:xfrm>
          <a:prstGeom prst="rect">
            <a:avLst/>
          </a:prstGeom>
          <a:noFill/>
        </p:spPr>
        <p:txBody>
          <a:bodyPr wrap="square" rtlCol="0">
            <a:spAutoFit/>
          </a:bodyPr>
          <a:lstStyle/>
          <a:p>
            <a:pPr algn="ctr"/>
            <a:r>
              <a:rPr lang="en-US" sz="1100" dirty="0" smtClean="0"/>
              <a:t>Booster dipoles</a:t>
            </a:r>
            <a:endParaRPr lang="en-GB" sz="1100" dirty="0"/>
          </a:p>
        </p:txBody>
      </p:sp>
      <p:cxnSp>
        <p:nvCxnSpPr>
          <p:cNvPr id="13" name="Straight Arrow Connector 12">
            <a:extLst>
              <a:ext uri="{FF2B5EF4-FFF2-40B4-BE49-F238E27FC236}">
                <a16:creationId xmlns:a16="http://schemas.microsoft.com/office/drawing/2014/main" id="{B3E772B4-9949-83D8-BECF-CF4F400143C4}"/>
              </a:ext>
            </a:extLst>
          </p:cNvPr>
          <p:cNvCxnSpPr>
            <a:cxnSpLocks/>
          </p:cNvCxnSpPr>
          <p:nvPr/>
        </p:nvCxnSpPr>
        <p:spPr>
          <a:xfrm>
            <a:off x="3458249" y="4866890"/>
            <a:ext cx="39616" cy="175042"/>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cxnSp>
        <p:nvCxnSpPr>
          <p:cNvPr id="14" name="Straight Arrow Connector 13">
            <a:extLst>
              <a:ext uri="{FF2B5EF4-FFF2-40B4-BE49-F238E27FC236}">
                <a16:creationId xmlns:a16="http://schemas.microsoft.com/office/drawing/2014/main" id="{3ADCF54E-F424-9686-F193-21C98B92D3BD}"/>
              </a:ext>
            </a:extLst>
          </p:cNvPr>
          <p:cNvCxnSpPr>
            <a:cxnSpLocks/>
            <a:stCxn id="10" idx="2"/>
          </p:cNvCxnSpPr>
          <p:nvPr/>
        </p:nvCxnSpPr>
        <p:spPr>
          <a:xfrm flipH="1">
            <a:off x="3939761" y="4913056"/>
            <a:ext cx="78112" cy="129846"/>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cxnSp>
        <p:nvCxnSpPr>
          <p:cNvPr id="15" name="Straight Arrow Connector 14">
            <a:extLst>
              <a:ext uri="{FF2B5EF4-FFF2-40B4-BE49-F238E27FC236}">
                <a16:creationId xmlns:a16="http://schemas.microsoft.com/office/drawing/2014/main" id="{E8D3A97C-A324-2C4F-56B3-03002A647904}"/>
              </a:ext>
            </a:extLst>
          </p:cNvPr>
          <p:cNvCxnSpPr>
            <a:cxnSpLocks/>
          </p:cNvCxnSpPr>
          <p:nvPr/>
        </p:nvCxnSpPr>
        <p:spPr>
          <a:xfrm flipH="1">
            <a:off x="5833851" y="4667654"/>
            <a:ext cx="305511" cy="366820"/>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cxnSp>
        <p:nvCxnSpPr>
          <p:cNvPr id="16" name="Straight Arrow Connector 15">
            <a:extLst>
              <a:ext uri="{FF2B5EF4-FFF2-40B4-BE49-F238E27FC236}">
                <a16:creationId xmlns:a16="http://schemas.microsoft.com/office/drawing/2014/main" id="{C294742D-77B1-D571-C8B1-B8B75A651B49}"/>
              </a:ext>
            </a:extLst>
          </p:cNvPr>
          <p:cNvCxnSpPr>
            <a:cxnSpLocks/>
          </p:cNvCxnSpPr>
          <p:nvPr/>
        </p:nvCxnSpPr>
        <p:spPr>
          <a:xfrm>
            <a:off x="6429013" y="4679823"/>
            <a:ext cx="342422" cy="388395"/>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sp>
        <p:nvSpPr>
          <p:cNvPr id="17" name="TextBox 16">
            <a:extLst>
              <a:ext uri="{FF2B5EF4-FFF2-40B4-BE49-F238E27FC236}">
                <a16:creationId xmlns:a16="http://schemas.microsoft.com/office/drawing/2014/main" id="{F3A76D2E-D037-421B-4123-3E1877E67B1B}"/>
              </a:ext>
            </a:extLst>
          </p:cNvPr>
          <p:cNvSpPr txBox="1"/>
          <p:nvPr/>
        </p:nvSpPr>
        <p:spPr>
          <a:xfrm>
            <a:off x="2229639" y="5785020"/>
            <a:ext cx="1527707" cy="430887"/>
          </a:xfrm>
          <a:prstGeom prst="rect">
            <a:avLst/>
          </a:prstGeom>
          <a:noFill/>
        </p:spPr>
        <p:txBody>
          <a:bodyPr wrap="square" rtlCol="0">
            <a:spAutoFit/>
          </a:bodyPr>
          <a:lstStyle/>
          <a:p>
            <a:pPr algn="ctr"/>
            <a:r>
              <a:rPr lang="en-US" sz="1100" dirty="0" smtClean="0"/>
              <a:t>Collider </a:t>
            </a:r>
          </a:p>
          <a:p>
            <a:pPr algn="ctr"/>
            <a:r>
              <a:rPr lang="en-US" sz="1100" dirty="0" err="1" smtClean="0"/>
              <a:t>sextupoles</a:t>
            </a:r>
            <a:endParaRPr lang="en-GB" sz="1100" dirty="0"/>
          </a:p>
        </p:txBody>
      </p:sp>
      <p:sp>
        <p:nvSpPr>
          <p:cNvPr id="18" name="TextBox 17">
            <a:extLst>
              <a:ext uri="{FF2B5EF4-FFF2-40B4-BE49-F238E27FC236}">
                <a16:creationId xmlns:a16="http://schemas.microsoft.com/office/drawing/2014/main" id="{A2C55E0C-05C6-720F-2C46-E719AA066A83}"/>
              </a:ext>
            </a:extLst>
          </p:cNvPr>
          <p:cNvSpPr txBox="1"/>
          <p:nvPr/>
        </p:nvSpPr>
        <p:spPr>
          <a:xfrm>
            <a:off x="1557960" y="5787637"/>
            <a:ext cx="1144848" cy="430887"/>
          </a:xfrm>
          <a:prstGeom prst="rect">
            <a:avLst/>
          </a:prstGeom>
          <a:noFill/>
        </p:spPr>
        <p:txBody>
          <a:bodyPr wrap="square" rtlCol="0">
            <a:spAutoFit/>
          </a:bodyPr>
          <a:lstStyle/>
          <a:p>
            <a:pPr algn="ctr"/>
            <a:r>
              <a:rPr lang="en-US" sz="1100" dirty="0" smtClean="0"/>
              <a:t>Collider quadrupole</a:t>
            </a:r>
            <a:endParaRPr lang="en-GB" sz="1100" dirty="0"/>
          </a:p>
        </p:txBody>
      </p:sp>
      <p:sp>
        <p:nvSpPr>
          <p:cNvPr id="19" name="TextBox 18">
            <a:extLst>
              <a:ext uri="{FF2B5EF4-FFF2-40B4-BE49-F238E27FC236}">
                <a16:creationId xmlns:a16="http://schemas.microsoft.com/office/drawing/2014/main" id="{F2B20D99-A97A-8287-51E5-C848D47087DC}"/>
              </a:ext>
            </a:extLst>
          </p:cNvPr>
          <p:cNvSpPr txBox="1"/>
          <p:nvPr/>
        </p:nvSpPr>
        <p:spPr>
          <a:xfrm>
            <a:off x="4702258" y="5786864"/>
            <a:ext cx="1186615" cy="261610"/>
          </a:xfrm>
          <a:prstGeom prst="rect">
            <a:avLst/>
          </a:prstGeom>
          <a:noFill/>
        </p:spPr>
        <p:txBody>
          <a:bodyPr wrap="square" rtlCol="0">
            <a:spAutoFit/>
          </a:bodyPr>
          <a:lstStyle/>
          <a:p>
            <a:pPr algn="ctr"/>
            <a:r>
              <a:rPr lang="en-US" sz="1100" dirty="0" smtClean="0"/>
              <a:t>Collider dipoles</a:t>
            </a:r>
            <a:endParaRPr lang="en-GB" sz="1100" dirty="0"/>
          </a:p>
        </p:txBody>
      </p:sp>
      <p:cxnSp>
        <p:nvCxnSpPr>
          <p:cNvPr id="20" name="Straight Arrow Connector 19">
            <a:extLst>
              <a:ext uri="{FF2B5EF4-FFF2-40B4-BE49-F238E27FC236}">
                <a16:creationId xmlns:a16="http://schemas.microsoft.com/office/drawing/2014/main" id="{6B96671C-D887-9220-27AE-8995949CE730}"/>
              </a:ext>
            </a:extLst>
          </p:cNvPr>
          <p:cNvCxnSpPr>
            <a:cxnSpLocks/>
          </p:cNvCxnSpPr>
          <p:nvPr/>
        </p:nvCxnSpPr>
        <p:spPr>
          <a:xfrm flipV="1">
            <a:off x="2147213" y="5343613"/>
            <a:ext cx="58226" cy="444024"/>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cxnSp>
        <p:nvCxnSpPr>
          <p:cNvPr id="21" name="Straight Arrow Connector 20">
            <a:extLst>
              <a:ext uri="{FF2B5EF4-FFF2-40B4-BE49-F238E27FC236}">
                <a16:creationId xmlns:a16="http://schemas.microsoft.com/office/drawing/2014/main" id="{769C3C88-D5A5-A47D-5088-A265548E6352}"/>
              </a:ext>
            </a:extLst>
          </p:cNvPr>
          <p:cNvCxnSpPr>
            <a:cxnSpLocks/>
          </p:cNvCxnSpPr>
          <p:nvPr/>
        </p:nvCxnSpPr>
        <p:spPr>
          <a:xfrm flipH="1" flipV="1">
            <a:off x="2767031" y="5394786"/>
            <a:ext cx="45404" cy="411745"/>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cxnSp>
        <p:nvCxnSpPr>
          <p:cNvPr id="22" name="Straight Arrow Connector 21">
            <a:extLst>
              <a:ext uri="{FF2B5EF4-FFF2-40B4-BE49-F238E27FC236}">
                <a16:creationId xmlns:a16="http://schemas.microsoft.com/office/drawing/2014/main" id="{E569CA89-7547-5F9B-4836-07A4186D3CAF}"/>
              </a:ext>
            </a:extLst>
          </p:cNvPr>
          <p:cNvCxnSpPr>
            <a:cxnSpLocks/>
          </p:cNvCxnSpPr>
          <p:nvPr/>
        </p:nvCxnSpPr>
        <p:spPr>
          <a:xfrm flipV="1">
            <a:off x="3112430" y="5393520"/>
            <a:ext cx="13379" cy="411744"/>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cxnSp>
        <p:nvCxnSpPr>
          <p:cNvPr id="23" name="Straight Arrow Connector 22">
            <a:extLst>
              <a:ext uri="{FF2B5EF4-FFF2-40B4-BE49-F238E27FC236}">
                <a16:creationId xmlns:a16="http://schemas.microsoft.com/office/drawing/2014/main" id="{43ADAEE6-9603-EEC0-9B5C-F76938B3B886}"/>
              </a:ext>
            </a:extLst>
          </p:cNvPr>
          <p:cNvCxnSpPr>
            <a:cxnSpLocks/>
          </p:cNvCxnSpPr>
          <p:nvPr/>
        </p:nvCxnSpPr>
        <p:spPr>
          <a:xfrm flipH="1" flipV="1">
            <a:off x="4998017" y="5439058"/>
            <a:ext cx="145368" cy="341865"/>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cxnSp>
        <p:nvCxnSpPr>
          <p:cNvPr id="24" name="Straight Arrow Connector 23">
            <a:extLst>
              <a:ext uri="{FF2B5EF4-FFF2-40B4-BE49-F238E27FC236}">
                <a16:creationId xmlns:a16="http://schemas.microsoft.com/office/drawing/2014/main" id="{E40A84F0-D21B-F9BB-9E18-546711DA6616}"/>
              </a:ext>
            </a:extLst>
          </p:cNvPr>
          <p:cNvCxnSpPr>
            <a:cxnSpLocks/>
          </p:cNvCxnSpPr>
          <p:nvPr/>
        </p:nvCxnSpPr>
        <p:spPr>
          <a:xfrm flipV="1">
            <a:off x="5507279" y="5429727"/>
            <a:ext cx="138810" cy="379188"/>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sp>
        <p:nvSpPr>
          <p:cNvPr id="25" name="TextBox 24">
            <a:extLst>
              <a:ext uri="{FF2B5EF4-FFF2-40B4-BE49-F238E27FC236}">
                <a16:creationId xmlns:a16="http://schemas.microsoft.com/office/drawing/2014/main" id="{0FD5AC0F-E521-3E44-D57D-443176E5C721}"/>
              </a:ext>
            </a:extLst>
          </p:cNvPr>
          <p:cNvSpPr txBox="1"/>
          <p:nvPr/>
        </p:nvSpPr>
        <p:spPr>
          <a:xfrm>
            <a:off x="8814441" y="4452210"/>
            <a:ext cx="1155989" cy="430887"/>
          </a:xfrm>
          <a:prstGeom prst="rect">
            <a:avLst/>
          </a:prstGeom>
          <a:noFill/>
        </p:spPr>
        <p:txBody>
          <a:bodyPr wrap="square" rtlCol="0">
            <a:spAutoFit/>
          </a:bodyPr>
          <a:lstStyle/>
          <a:p>
            <a:pPr algn="ctr"/>
            <a:r>
              <a:rPr lang="en-US" sz="1100" dirty="0" smtClean="0"/>
              <a:t>Booster </a:t>
            </a:r>
            <a:r>
              <a:rPr lang="en-US" sz="1100" dirty="0" err="1" smtClean="0"/>
              <a:t>sextupole</a:t>
            </a:r>
            <a:endParaRPr lang="en-GB" sz="1100" dirty="0"/>
          </a:p>
        </p:txBody>
      </p:sp>
      <p:sp>
        <p:nvSpPr>
          <p:cNvPr id="26" name="TextBox 25">
            <a:extLst>
              <a:ext uri="{FF2B5EF4-FFF2-40B4-BE49-F238E27FC236}">
                <a16:creationId xmlns:a16="http://schemas.microsoft.com/office/drawing/2014/main" id="{DD4336A9-30F0-1CDF-27D7-6CE5B2E2DDA5}"/>
              </a:ext>
            </a:extLst>
          </p:cNvPr>
          <p:cNvSpPr txBox="1"/>
          <p:nvPr/>
        </p:nvSpPr>
        <p:spPr>
          <a:xfrm>
            <a:off x="8036567" y="4461660"/>
            <a:ext cx="1144848" cy="430887"/>
          </a:xfrm>
          <a:prstGeom prst="rect">
            <a:avLst/>
          </a:prstGeom>
          <a:noFill/>
        </p:spPr>
        <p:txBody>
          <a:bodyPr wrap="square" rtlCol="0">
            <a:spAutoFit/>
          </a:bodyPr>
          <a:lstStyle/>
          <a:p>
            <a:pPr algn="ctr"/>
            <a:r>
              <a:rPr lang="en-US" sz="1100" dirty="0" smtClean="0"/>
              <a:t>Booster quadrupole</a:t>
            </a:r>
            <a:endParaRPr lang="en-GB" sz="1100" dirty="0"/>
          </a:p>
        </p:txBody>
      </p:sp>
      <p:cxnSp>
        <p:nvCxnSpPr>
          <p:cNvPr id="27" name="Straight Arrow Connector 26">
            <a:extLst>
              <a:ext uri="{FF2B5EF4-FFF2-40B4-BE49-F238E27FC236}">
                <a16:creationId xmlns:a16="http://schemas.microsoft.com/office/drawing/2014/main" id="{B3E772B4-9949-83D8-BECF-CF4F400143C4}"/>
              </a:ext>
            </a:extLst>
          </p:cNvPr>
          <p:cNvCxnSpPr>
            <a:cxnSpLocks/>
          </p:cNvCxnSpPr>
          <p:nvPr/>
        </p:nvCxnSpPr>
        <p:spPr>
          <a:xfrm>
            <a:off x="8832812" y="4836931"/>
            <a:ext cx="39616" cy="175042"/>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cxnSp>
        <p:nvCxnSpPr>
          <p:cNvPr id="28" name="Straight Arrow Connector 27">
            <a:extLst>
              <a:ext uri="{FF2B5EF4-FFF2-40B4-BE49-F238E27FC236}">
                <a16:creationId xmlns:a16="http://schemas.microsoft.com/office/drawing/2014/main" id="{3ADCF54E-F424-9686-F193-21C98B92D3BD}"/>
              </a:ext>
            </a:extLst>
          </p:cNvPr>
          <p:cNvCxnSpPr>
            <a:cxnSpLocks/>
            <a:stCxn id="25" idx="2"/>
          </p:cNvCxnSpPr>
          <p:nvPr/>
        </p:nvCxnSpPr>
        <p:spPr>
          <a:xfrm flipH="1">
            <a:off x="9314324" y="4883097"/>
            <a:ext cx="78112" cy="129846"/>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cxnSp>
        <p:nvCxnSpPr>
          <p:cNvPr id="30" name="Straight Arrow Connector 29">
            <a:extLst>
              <a:ext uri="{FF2B5EF4-FFF2-40B4-BE49-F238E27FC236}">
                <a16:creationId xmlns:a16="http://schemas.microsoft.com/office/drawing/2014/main" id="{6B96671C-D887-9220-27AE-8995949CE730}"/>
              </a:ext>
            </a:extLst>
          </p:cNvPr>
          <p:cNvCxnSpPr>
            <a:cxnSpLocks/>
          </p:cNvCxnSpPr>
          <p:nvPr/>
        </p:nvCxnSpPr>
        <p:spPr>
          <a:xfrm flipV="1">
            <a:off x="7595208" y="5406096"/>
            <a:ext cx="58226" cy="444024"/>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cxnSp>
        <p:nvCxnSpPr>
          <p:cNvPr id="31" name="Straight Arrow Connector 30">
            <a:extLst>
              <a:ext uri="{FF2B5EF4-FFF2-40B4-BE49-F238E27FC236}">
                <a16:creationId xmlns:a16="http://schemas.microsoft.com/office/drawing/2014/main" id="{769C3C88-D5A5-A47D-5088-A265548E6352}"/>
              </a:ext>
            </a:extLst>
          </p:cNvPr>
          <p:cNvCxnSpPr>
            <a:cxnSpLocks/>
          </p:cNvCxnSpPr>
          <p:nvPr/>
        </p:nvCxnSpPr>
        <p:spPr>
          <a:xfrm flipH="1" flipV="1">
            <a:off x="8215026" y="5457269"/>
            <a:ext cx="45404" cy="411745"/>
          </a:xfrm>
          <a:prstGeom prst="straightConnector1">
            <a:avLst/>
          </a:prstGeom>
          <a:ln w="12700">
            <a:solidFill>
              <a:schemeClr val="accent1">
                <a:lumMod val="75000"/>
              </a:schemeClr>
            </a:solidFill>
            <a:tailEnd type="triangle"/>
          </a:ln>
        </p:spPr>
        <p:style>
          <a:lnRef idx="1">
            <a:schemeClr val="accent4"/>
          </a:lnRef>
          <a:fillRef idx="0">
            <a:schemeClr val="accent4"/>
          </a:fillRef>
          <a:effectRef idx="0">
            <a:schemeClr val="accent4"/>
          </a:effectRef>
          <a:fontRef idx="minor">
            <a:schemeClr val="tx1"/>
          </a:fontRef>
        </p:style>
      </p:cxnSp>
      <p:sp>
        <p:nvSpPr>
          <p:cNvPr id="32" name="TextBox 31">
            <a:extLst>
              <a:ext uri="{FF2B5EF4-FFF2-40B4-BE49-F238E27FC236}">
                <a16:creationId xmlns:a16="http://schemas.microsoft.com/office/drawing/2014/main" id="{F3A76D2E-D037-421B-4123-3E1877E67B1B}"/>
              </a:ext>
            </a:extLst>
          </p:cNvPr>
          <p:cNvSpPr txBox="1"/>
          <p:nvPr/>
        </p:nvSpPr>
        <p:spPr>
          <a:xfrm>
            <a:off x="7676278" y="5839956"/>
            <a:ext cx="1527707" cy="430887"/>
          </a:xfrm>
          <a:prstGeom prst="rect">
            <a:avLst/>
          </a:prstGeom>
          <a:noFill/>
        </p:spPr>
        <p:txBody>
          <a:bodyPr wrap="square" rtlCol="0">
            <a:spAutoFit/>
          </a:bodyPr>
          <a:lstStyle/>
          <a:p>
            <a:pPr algn="ctr"/>
            <a:r>
              <a:rPr lang="en-US" sz="1100" dirty="0" smtClean="0"/>
              <a:t>Collider </a:t>
            </a:r>
          </a:p>
          <a:p>
            <a:pPr algn="ctr"/>
            <a:r>
              <a:rPr lang="en-US" sz="1100" dirty="0" err="1" smtClean="0"/>
              <a:t>sextupole</a:t>
            </a:r>
            <a:endParaRPr lang="en-GB" sz="1100" dirty="0"/>
          </a:p>
        </p:txBody>
      </p:sp>
      <p:sp>
        <p:nvSpPr>
          <p:cNvPr id="33" name="Rectangle 32"/>
          <p:cNvSpPr/>
          <p:nvPr/>
        </p:nvSpPr>
        <p:spPr>
          <a:xfrm flipV="1">
            <a:off x="6321048" y="5420796"/>
            <a:ext cx="744546" cy="14250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42738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SY PowerPoint template</Template>
  <TotalTime>64518</TotalTime>
  <Words>399</Words>
  <Application>Microsoft Office PowerPoint</Application>
  <DocSecurity>0</DocSecurity>
  <PresentationFormat>Widescreen</PresentationFormat>
  <Paragraphs>96</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Wingdings</vt:lpstr>
      <vt:lpstr>Office Theme</vt:lpstr>
      <vt:lpstr>Next steps for the dipole shielding and electronics bunker design</vt:lpstr>
      <vt:lpstr>Arc dipole shielding – pending topics</vt:lpstr>
      <vt:lpstr>Arc dipole shielding – pending topics</vt:lpstr>
      <vt:lpstr>Electronics bunker – pending topics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Marco Calviani</dc:creator>
  <cp:keywords/>
  <dc:description/>
  <cp:lastModifiedBy>Anton Lechner</cp:lastModifiedBy>
  <cp:revision>2386</cp:revision>
  <dcterms:created xsi:type="dcterms:W3CDTF">2021-11-08T12:53:02Z</dcterms:created>
  <dcterms:modified xsi:type="dcterms:W3CDTF">2025-06-25T07:36:18Z</dcterms:modified>
  <cp:category/>
  <dc:identifier/>
  <cp:contentStatus/>
  <dc:language/>
  <cp:version/>
</cp:coreProperties>
</file>