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6" r:id="rId1"/>
  </p:sldMasterIdLst>
  <p:notesMasterIdLst>
    <p:notesMasterId r:id="rId18"/>
  </p:notesMasterIdLst>
  <p:sldIdLst>
    <p:sldId id="256" r:id="rId2"/>
    <p:sldId id="257" r:id="rId3"/>
    <p:sldId id="258" r:id="rId4"/>
    <p:sldId id="262" r:id="rId5"/>
    <p:sldId id="260" r:id="rId6"/>
    <p:sldId id="268" r:id="rId7"/>
    <p:sldId id="274" r:id="rId8"/>
    <p:sldId id="269" r:id="rId9"/>
    <p:sldId id="275" r:id="rId10"/>
    <p:sldId id="272" r:id="rId11"/>
    <p:sldId id="259" r:id="rId12"/>
    <p:sldId id="277" r:id="rId13"/>
    <p:sldId id="276" r:id="rId14"/>
    <p:sldId id="278" r:id="rId15"/>
    <p:sldId id="279" r:id="rId16"/>
    <p:sldId id="28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0"/>
    <p:restoredTop sz="94643"/>
  </p:normalViewPr>
  <p:slideViewPr>
    <p:cSldViewPr snapToGrid="0">
      <p:cViewPr varScale="1">
        <p:scale>
          <a:sx n="105" d="100"/>
          <a:sy n="105" d="100"/>
        </p:scale>
        <p:origin x="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59443-828C-A043-A55D-7032A51E3F55}" type="datetimeFigureOut"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9F2A3-19D0-964A-8406-156C2908922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4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9F2A3-19D0-964A-8406-156C29089224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52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65C1-7E34-0541-8963-373CECD2A883}" type="datetime1"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8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EF1A7-F709-1443-88F1-666CC8EF69AD}" type="datetime1"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46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8C28-53F8-DA41-ACA8-F637B8CF0578}" type="datetime1"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51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D8162-BBD3-914B-83A1-21398599A8F7}" type="datetime1"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14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4A78-EF61-7547-8D11-D90EB81F65FB}" type="datetime1"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1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33AD-1A07-3341-BE29-ACACBFA04C85}" type="datetime1">
              <a:t>6/25/25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920A-672B-4B49-B265-9957E5E6B280}" type="datetime1">
              <a:t>6/25/25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16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1E7D-E679-4B41-AFB7-1CE87873EDE9}" type="datetime1">
              <a:t>6/25/25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0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C86D5-FFF7-484D-8DCC-B04512C674FF}" type="datetime1">
              <a:t>6/25/25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29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48EF-566F-AC48-A758-A72D5B6D9915}" type="datetime1">
              <a:t>6/25/25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1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C2792-F068-C747-97D4-E972227728B4}" type="datetime1">
              <a:t>6/25/25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69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F0B39-7B22-0148-854B-8BB81A66D853}" type="datetime1"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ADE29-E58F-544E-AEA3-C47544196229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1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s://indico.cern.ch/event/1561830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1391368/#1-sr-absorbers-for-collider-a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531924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hyperlink" Target="https://indico.cern.ch/event/1408515/timetable/#46-synchrotron-radiation-mana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90DE7C8-3333-FA5D-0C7B-BCB15E222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471"/>
            <a:ext cx="12192000" cy="68729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E223BA-B637-14E7-0B58-B97CF1A21C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Absorber placement</a:t>
            </a:r>
            <a:br>
              <a:rPr lang="en-US">
                <a:solidFill>
                  <a:schemeClr val="bg1"/>
                </a:solidFill>
              </a:rPr>
            </a:br>
            <a:r>
              <a:rPr lang="en-US" sz="4400">
                <a:solidFill>
                  <a:schemeClr val="bg1"/>
                </a:solidFill>
              </a:rPr>
              <a:t>Update #3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1114B2-B0D6-237B-1C0A-3D64A72109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66022"/>
            <a:ext cx="9144000" cy="1655762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15</a:t>
            </a:r>
            <a:r>
              <a:rPr lang="en-US" baseline="30000">
                <a:solidFill>
                  <a:schemeClr val="bg1"/>
                </a:solidFill>
              </a:rPr>
              <a:t>th</a:t>
            </a:r>
            <a:r>
              <a:rPr lang="en-US">
                <a:solidFill>
                  <a:schemeClr val="bg1"/>
                </a:solidFill>
              </a:rPr>
              <a:t> FCC-ee Radiation and Shielding Meeting, 25-06-2025</a:t>
            </a:r>
          </a:p>
          <a:p>
            <a:r>
              <a:rPr lang="en-US">
                <a:solidFill>
                  <a:schemeClr val="bg1"/>
                </a:solidFill>
              </a:rPr>
              <a:t>Marton Ady, Patrick Krkotic, Marco Morrone</a:t>
            </a:r>
          </a:p>
        </p:txBody>
      </p:sp>
    </p:spTree>
    <p:extLst>
      <p:ext uri="{BB962C8B-B14F-4D97-AF65-F5344CB8AC3E}">
        <p14:creationId xmlns:p14="http://schemas.microsoft.com/office/powerpoint/2010/main" val="7545355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D40C6-3D3C-B938-4591-8CBBDAEA1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568" y="156463"/>
            <a:ext cx="10317480" cy="1049147"/>
          </a:xfrm>
        </p:spPr>
        <p:txBody>
          <a:bodyPr>
            <a:normAutofit/>
          </a:bodyPr>
          <a:lstStyle/>
          <a:p>
            <a:r>
              <a:rPr lang="en-US" sz="4000"/>
              <a:t>Conclusion, May 2025: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AFAE1-5640-EA47-6C63-7BFD9B5ED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Increasing the absorber protrusion shows complete shadowing</a:t>
            </a:r>
          </a:p>
          <a:p>
            <a:r>
              <a:rPr lang="en-US"/>
              <a:t>Total power (5.3kW) – check with cooling simulations</a:t>
            </a:r>
          </a:p>
          <a:p>
            <a:r>
              <a:rPr lang="en-US"/>
              <a:t>46.5cm too long for 3D printer</a:t>
            </a:r>
          </a:p>
          <a:p>
            <a:r>
              <a:rPr lang="en-US"/>
              <a:t>Impedance validation required</a:t>
            </a:r>
          </a:p>
          <a:p>
            <a:r>
              <a:rPr lang="en-US"/>
              <a:t>If above passed, 4 absorbers/magnet feasible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7903B2-188E-B4D2-B95D-B1AE0F7C9E3F}"/>
              </a:ext>
            </a:extLst>
          </p:cNvPr>
          <p:cNvSpPr/>
          <p:nvPr/>
        </p:nvSpPr>
        <p:spPr>
          <a:xfrm>
            <a:off x="759843" y="2840854"/>
            <a:ext cx="5336158" cy="96766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246628-060E-B87E-124B-B73554771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29BFE-C972-400B-A85F-A2DEEA6EA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Impedance simulations – first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8CB9C-F0FD-9941-7D54-5EDF64C510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Patrick Krkotic, </a:t>
            </a:r>
            <a:r>
              <a:rPr lang="en-US">
                <a:hlinkClick r:id="rId2"/>
              </a:rPr>
              <a:t>8th FCC VTCM meeting</a:t>
            </a:r>
            <a:r>
              <a:rPr lang="en-US"/>
              <a:t>, 23-06-2025</a:t>
            </a:r>
          </a:p>
        </p:txBody>
      </p:sp>
      <p:pic>
        <p:nvPicPr>
          <p:cNvPr id="7" name="Picture 6" descr="A graph of a number&#10;&#10;AI-generated content may be incorrect.">
            <a:extLst>
              <a:ext uri="{FF2B5EF4-FFF2-40B4-BE49-F238E27FC236}">
                <a16:creationId xmlns:a16="http://schemas.microsoft.com/office/drawing/2014/main" id="{874B99E5-9C34-D514-C129-D5891EE5C9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023" y="2850677"/>
            <a:ext cx="2772000" cy="2772000"/>
          </a:xfrm>
          <a:prstGeom prst="rect">
            <a:avLst/>
          </a:prstGeom>
        </p:spPr>
      </p:pic>
      <p:pic>
        <p:nvPicPr>
          <p:cNvPr id="8" name="Picture 7" descr="A colorful circle with a red dot&#10;&#10;AI-generated content may be incorrect.">
            <a:extLst>
              <a:ext uri="{FF2B5EF4-FFF2-40B4-BE49-F238E27FC236}">
                <a16:creationId xmlns:a16="http://schemas.microsoft.com/office/drawing/2014/main" id="{C827F691-516E-B1AE-206D-2B03A2B888FA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823" y="3095477"/>
            <a:ext cx="4244400" cy="241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256B07-9EC6-38CF-AC44-A1B1BE3B58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6046" y="3429000"/>
            <a:ext cx="3979954" cy="18854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F12A29-B00A-E7E8-1270-35424A77B51F}"/>
              </a:ext>
            </a:extLst>
          </p:cNvPr>
          <p:cNvSpPr txBox="1"/>
          <p:nvPr/>
        </p:nvSpPr>
        <p:spPr>
          <a:xfrm>
            <a:off x="3255264" y="5848200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Electric field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4856E3-5125-8D49-325F-9000ED6A7A34}"/>
              </a:ext>
            </a:extLst>
          </p:cNvPr>
          <p:cNvSpPr txBox="1"/>
          <p:nvPr/>
        </p:nvSpPr>
        <p:spPr>
          <a:xfrm>
            <a:off x="7763143" y="5807631"/>
            <a:ext cx="947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Current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9209C-C153-E8F2-DC72-E0CBE07A2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75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9BFC1-1D98-1BC8-30AC-8E747A32B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731"/>
            <a:ext cx="10515600" cy="733184"/>
          </a:xfrm>
        </p:spPr>
        <p:txBody>
          <a:bodyPr>
            <a:normAutofit/>
          </a:bodyPr>
          <a:lstStyle/>
          <a:p>
            <a:r>
              <a:rPr lang="en-US"/>
              <a:t>New absorber placement, June 2025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81EB8A1-91F9-0E92-2329-E2814C9C8919}"/>
              </a:ext>
            </a:extLst>
          </p:cNvPr>
          <p:cNvSpPr/>
          <p:nvPr/>
        </p:nvSpPr>
        <p:spPr>
          <a:xfrm>
            <a:off x="3037451" y="2071093"/>
            <a:ext cx="3866606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904B2C-C5E1-B4A6-6698-8DA5517F4B86}"/>
              </a:ext>
            </a:extLst>
          </p:cNvPr>
          <p:cNvSpPr/>
          <p:nvPr/>
        </p:nvSpPr>
        <p:spPr>
          <a:xfrm>
            <a:off x="7082582" y="2071092"/>
            <a:ext cx="3866606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3C5DEC-D796-609B-799B-A3D727ACD87B}"/>
              </a:ext>
            </a:extLst>
          </p:cNvPr>
          <p:cNvSpPr/>
          <p:nvPr/>
        </p:nvSpPr>
        <p:spPr>
          <a:xfrm>
            <a:off x="3133245" y="2669431"/>
            <a:ext cx="3770811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2F2B39-8E37-C645-04F7-14F851216685}"/>
              </a:ext>
            </a:extLst>
          </p:cNvPr>
          <p:cNvSpPr/>
          <p:nvPr/>
        </p:nvSpPr>
        <p:spPr>
          <a:xfrm>
            <a:off x="7082582" y="2669430"/>
            <a:ext cx="3770811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E2CCA7-AAC1-BA0B-224C-6CFE92974E75}"/>
              </a:ext>
            </a:extLst>
          </p:cNvPr>
          <p:cNvSpPr/>
          <p:nvPr/>
        </p:nvSpPr>
        <p:spPr>
          <a:xfrm>
            <a:off x="3525130" y="3267771"/>
            <a:ext cx="3378925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52D1E2-971A-9556-1027-CC4171C28BDC}"/>
              </a:ext>
            </a:extLst>
          </p:cNvPr>
          <p:cNvSpPr/>
          <p:nvPr/>
        </p:nvSpPr>
        <p:spPr>
          <a:xfrm>
            <a:off x="7082582" y="3267770"/>
            <a:ext cx="3378926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86E986-EC46-E840-EAD4-286EF9133E82}"/>
              </a:ext>
            </a:extLst>
          </p:cNvPr>
          <p:cNvSpPr txBox="1"/>
          <p:nvPr/>
        </p:nvSpPr>
        <p:spPr>
          <a:xfrm>
            <a:off x="619552" y="2071092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 (22.655m)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175FE-32B9-6839-9D71-575F69F8D8D2}"/>
              </a:ext>
            </a:extLst>
          </p:cNvPr>
          <p:cNvSpPr txBox="1"/>
          <p:nvPr/>
        </p:nvSpPr>
        <p:spPr>
          <a:xfrm>
            <a:off x="619552" y="2663407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B1L (21.155m)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9F7F99-A546-F7EB-E58E-E2E5773D5E9D}"/>
              </a:ext>
            </a:extLst>
          </p:cNvPr>
          <p:cNvSpPr txBox="1"/>
          <p:nvPr/>
        </p:nvSpPr>
        <p:spPr>
          <a:xfrm>
            <a:off x="619552" y="3255722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B1S (19.7m)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1D748E-CC14-2331-AD25-6662932BCF99}"/>
              </a:ext>
            </a:extLst>
          </p:cNvPr>
          <p:cNvSpPr/>
          <p:nvPr/>
        </p:nvSpPr>
        <p:spPr>
          <a:xfrm>
            <a:off x="3045343" y="2080542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081D854C-A2EB-D077-ECA9-66B3DDBBD1AA}"/>
              </a:ext>
            </a:extLst>
          </p:cNvPr>
          <p:cNvSpPr/>
          <p:nvPr/>
        </p:nvSpPr>
        <p:spPr>
          <a:xfrm>
            <a:off x="3430053" y="233942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F1A762B6-8A94-103C-A793-CAC525C4DB75}"/>
              </a:ext>
            </a:extLst>
          </p:cNvPr>
          <p:cNvSpPr/>
          <p:nvPr/>
        </p:nvSpPr>
        <p:spPr>
          <a:xfrm>
            <a:off x="10052807" y="233942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CFA092DB-FE9F-6E58-0406-BE4C01D564DE}"/>
              </a:ext>
            </a:extLst>
          </p:cNvPr>
          <p:cNvSpPr/>
          <p:nvPr/>
        </p:nvSpPr>
        <p:spPr>
          <a:xfrm>
            <a:off x="9966784" y="2937764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410749A2-A962-5F37-294E-8DCAA1979B56}"/>
              </a:ext>
            </a:extLst>
          </p:cNvPr>
          <p:cNvSpPr/>
          <p:nvPr/>
        </p:nvSpPr>
        <p:spPr>
          <a:xfrm>
            <a:off x="9576208" y="353610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42AEC5C6-0295-241A-5930-3841941F40DF}"/>
              </a:ext>
            </a:extLst>
          </p:cNvPr>
          <p:cNvSpPr/>
          <p:nvPr/>
        </p:nvSpPr>
        <p:spPr>
          <a:xfrm>
            <a:off x="3525130" y="2937764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9FE00128-EAC0-5360-CF0B-F05C988C1697}"/>
              </a:ext>
            </a:extLst>
          </p:cNvPr>
          <p:cNvSpPr/>
          <p:nvPr/>
        </p:nvSpPr>
        <p:spPr>
          <a:xfrm>
            <a:off x="3896771" y="353610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riangle 19">
            <a:extLst>
              <a:ext uri="{FF2B5EF4-FFF2-40B4-BE49-F238E27FC236}">
                <a16:creationId xmlns:a16="http://schemas.microsoft.com/office/drawing/2014/main" id="{207B9A6D-DF76-716D-F33E-95FB44DE949E}"/>
              </a:ext>
            </a:extLst>
          </p:cNvPr>
          <p:cNvSpPr/>
          <p:nvPr/>
        </p:nvSpPr>
        <p:spPr>
          <a:xfrm>
            <a:off x="5637638" y="233942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0237E603-7BC3-9EA9-D9C3-9410103191AA}"/>
              </a:ext>
            </a:extLst>
          </p:cNvPr>
          <p:cNvSpPr/>
          <p:nvPr/>
        </p:nvSpPr>
        <p:spPr>
          <a:xfrm>
            <a:off x="7845223" y="233942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0D2E7438-E528-0586-6B2E-CDCBBB7BE153}"/>
              </a:ext>
            </a:extLst>
          </p:cNvPr>
          <p:cNvSpPr/>
          <p:nvPr/>
        </p:nvSpPr>
        <p:spPr>
          <a:xfrm>
            <a:off x="5672348" y="2937764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riangle 22">
            <a:extLst>
              <a:ext uri="{FF2B5EF4-FFF2-40B4-BE49-F238E27FC236}">
                <a16:creationId xmlns:a16="http://schemas.microsoft.com/office/drawing/2014/main" id="{CFEED424-1F0A-D9F5-B262-32A6958A5270}"/>
              </a:ext>
            </a:extLst>
          </p:cNvPr>
          <p:cNvSpPr/>
          <p:nvPr/>
        </p:nvSpPr>
        <p:spPr>
          <a:xfrm>
            <a:off x="7819566" y="2937764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5389BF95-AFEE-FECB-3FC9-A50AA802E708}"/>
              </a:ext>
            </a:extLst>
          </p:cNvPr>
          <p:cNvSpPr/>
          <p:nvPr/>
        </p:nvSpPr>
        <p:spPr>
          <a:xfrm>
            <a:off x="5789917" y="353610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5E24776F-DCBA-B6AD-DC00-9F9C8E1A256B}"/>
              </a:ext>
            </a:extLst>
          </p:cNvPr>
          <p:cNvSpPr/>
          <p:nvPr/>
        </p:nvSpPr>
        <p:spPr>
          <a:xfrm>
            <a:off x="7683063" y="353610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1A5273-18F7-316D-3C2C-4D5CDD5F8EAC}"/>
              </a:ext>
            </a:extLst>
          </p:cNvPr>
          <p:cNvSpPr/>
          <p:nvPr/>
        </p:nvSpPr>
        <p:spPr>
          <a:xfrm>
            <a:off x="3143884" y="2676215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A832498-9CF6-A5CB-A672-0B961BF8B3A2}"/>
              </a:ext>
            </a:extLst>
          </p:cNvPr>
          <p:cNvSpPr/>
          <p:nvPr/>
        </p:nvSpPr>
        <p:spPr>
          <a:xfrm>
            <a:off x="3535681" y="3278383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6A9361F-7F15-8F8A-C810-62BDDF12C852}"/>
              </a:ext>
            </a:extLst>
          </p:cNvPr>
          <p:cNvSpPr/>
          <p:nvPr/>
        </p:nvSpPr>
        <p:spPr>
          <a:xfrm flipH="1">
            <a:off x="10584063" y="2081705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C00F3B-F93A-6507-E871-7516F9368950}"/>
              </a:ext>
            </a:extLst>
          </p:cNvPr>
          <p:cNvSpPr/>
          <p:nvPr/>
        </p:nvSpPr>
        <p:spPr>
          <a:xfrm flipH="1">
            <a:off x="10488268" y="2676215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3F8441C-6F6C-0DEF-B766-121E37F1940B}"/>
              </a:ext>
            </a:extLst>
          </p:cNvPr>
          <p:cNvSpPr/>
          <p:nvPr/>
        </p:nvSpPr>
        <p:spPr>
          <a:xfrm flipH="1">
            <a:off x="10092860" y="3278383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655074-B640-EE13-94B0-54C19F2425D8}"/>
              </a:ext>
            </a:extLst>
          </p:cNvPr>
          <p:cNvSpPr txBox="1"/>
          <p:nvPr/>
        </p:nvSpPr>
        <p:spPr>
          <a:xfrm>
            <a:off x="3535681" y="3673023"/>
            <a:ext cx="6922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FC000"/>
                </a:solidFill>
              </a:rPr>
              <a:t>55cm / 75cm reserved for shielding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D0F0488-07A6-114B-7B07-F20B54A44EE6}"/>
              </a:ext>
            </a:extLst>
          </p:cNvPr>
          <p:cNvSpPr txBox="1"/>
          <p:nvPr/>
        </p:nvSpPr>
        <p:spPr>
          <a:xfrm>
            <a:off x="619550" y="4460629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 (22.655m)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7D07472-FE96-6492-91D6-7D3C0052CFD8}"/>
              </a:ext>
            </a:extLst>
          </p:cNvPr>
          <p:cNvSpPr txBox="1"/>
          <p:nvPr/>
        </p:nvSpPr>
        <p:spPr>
          <a:xfrm>
            <a:off x="619550" y="5384933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B1L (21.155m)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92DE0FB-89C8-61A5-D74C-36153DD0D342}"/>
              </a:ext>
            </a:extLst>
          </p:cNvPr>
          <p:cNvSpPr txBox="1"/>
          <p:nvPr/>
        </p:nvSpPr>
        <p:spPr>
          <a:xfrm>
            <a:off x="619550" y="5977248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B1S (19.7m)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53356F1-107B-C1A8-30D0-628D79853514}"/>
              </a:ext>
            </a:extLst>
          </p:cNvPr>
          <p:cNvSpPr/>
          <p:nvPr/>
        </p:nvSpPr>
        <p:spPr>
          <a:xfrm>
            <a:off x="7082580" y="4460630"/>
            <a:ext cx="3866606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BE48D77-6D06-56BA-D69D-2A3308060367}"/>
              </a:ext>
            </a:extLst>
          </p:cNvPr>
          <p:cNvSpPr/>
          <p:nvPr/>
        </p:nvSpPr>
        <p:spPr>
          <a:xfrm>
            <a:off x="3037449" y="4460629"/>
            <a:ext cx="3866606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C994D5-1C50-EE93-BB1B-A1F3C02C5CF8}"/>
              </a:ext>
            </a:extLst>
          </p:cNvPr>
          <p:cNvSpPr/>
          <p:nvPr/>
        </p:nvSpPr>
        <p:spPr>
          <a:xfrm>
            <a:off x="10576169" y="4470079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iangle 35">
            <a:extLst>
              <a:ext uri="{FF2B5EF4-FFF2-40B4-BE49-F238E27FC236}">
                <a16:creationId xmlns:a16="http://schemas.microsoft.com/office/drawing/2014/main" id="{E55BEBA6-38D1-BD6A-2A60-2474B84A1A70}"/>
              </a:ext>
            </a:extLst>
          </p:cNvPr>
          <p:cNvSpPr/>
          <p:nvPr/>
        </p:nvSpPr>
        <p:spPr>
          <a:xfrm>
            <a:off x="10065383" y="4728963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FA7A9A29-1CF0-4930-4605-2096D18F6C1D}"/>
              </a:ext>
            </a:extLst>
          </p:cNvPr>
          <p:cNvSpPr/>
          <p:nvPr/>
        </p:nvSpPr>
        <p:spPr>
          <a:xfrm>
            <a:off x="3442629" y="4728963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BEF336F1-53EC-B79B-7352-E191214BC8DD}"/>
              </a:ext>
            </a:extLst>
          </p:cNvPr>
          <p:cNvSpPr/>
          <p:nvPr/>
        </p:nvSpPr>
        <p:spPr>
          <a:xfrm>
            <a:off x="7115603" y="472896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F9A01D3-A098-97BB-9821-AE00E8377BCB}"/>
              </a:ext>
            </a:extLst>
          </p:cNvPr>
          <p:cNvSpPr/>
          <p:nvPr/>
        </p:nvSpPr>
        <p:spPr>
          <a:xfrm flipH="1">
            <a:off x="3037449" y="4471242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994D464C-BE4B-ADF3-0C2A-711F196E3459}"/>
              </a:ext>
            </a:extLst>
          </p:cNvPr>
          <p:cNvSpPr/>
          <p:nvPr/>
        </p:nvSpPr>
        <p:spPr>
          <a:xfrm>
            <a:off x="8583774" y="472896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FB48B369-8C00-C1C3-2828-499678652E88}"/>
              </a:ext>
            </a:extLst>
          </p:cNvPr>
          <p:cNvSpPr/>
          <p:nvPr/>
        </p:nvSpPr>
        <p:spPr>
          <a:xfrm>
            <a:off x="5367949" y="472896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CBEED85-30F2-899E-5944-D46037F25004}"/>
              </a:ext>
            </a:extLst>
          </p:cNvPr>
          <p:cNvCxnSpPr>
            <a:cxnSpLocks/>
          </p:cNvCxnSpPr>
          <p:nvPr/>
        </p:nvCxnSpPr>
        <p:spPr>
          <a:xfrm>
            <a:off x="8829375" y="4986528"/>
            <a:ext cx="1481609" cy="0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7C805C1-A665-FC3B-89CF-2C965AE7A651}"/>
              </a:ext>
            </a:extLst>
          </p:cNvPr>
          <p:cNvCxnSpPr>
            <a:cxnSpLocks/>
          </p:cNvCxnSpPr>
          <p:nvPr/>
        </p:nvCxnSpPr>
        <p:spPr>
          <a:xfrm>
            <a:off x="7290434" y="4986528"/>
            <a:ext cx="1481609" cy="0"/>
          </a:xfrm>
          <a:prstGeom prst="straightConnector1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68A201F-C298-ECB8-4829-29954E4D81A6}"/>
              </a:ext>
            </a:extLst>
          </p:cNvPr>
          <p:cNvCxnSpPr>
            <a:cxnSpLocks/>
          </p:cNvCxnSpPr>
          <p:nvPr/>
        </p:nvCxnSpPr>
        <p:spPr>
          <a:xfrm>
            <a:off x="5675868" y="4986528"/>
            <a:ext cx="1557234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A4F72FD-AE30-27C7-257F-A385280C9444}"/>
              </a:ext>
            </a:extLst>
          </p:cNvPr>
          <p:cNvCxnSpPr>
            <a:cxnSpLocks/>
          </p:cNvCxnSpPr>
          <p:nvPr/>
        </p:nvCxnSpPr>
        <p:spPr>
          <a:xfrm>
            <a:off x="3711213" y="4986528"/>
            <a:ext cx="1801982" cy="0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F26B27D-B479-9ACD-2A84-8A39967E061F}"/>
              </a:ext>
            </a:extLst>
          </p:cNvPr>
          <p:cNvSpPr txBox="1"/>
          <p:nvPr/>
        </p:nvSpPr>
        <p:spPr>
          <a:xfrm>
            <a:off x="9372049" y="498652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2">
                    <a:lumMod val="50000"/>
                    <a:lumOff val="50000"/>
                  </a:schemeClr>
                </a:solidFill>
              </a:rPr>
              <a:t>d</a:t>
            </a:r>
            <a:r>
              <a:rPr lang="en-US" baseline="-25000">
                <a:solidFill>
                  <a:schemeClr val="tx2">
                    <a:lumMod val="50000"/>
                    <a:lumOff val="50000"/>
                  </a:schemeClr>
                </a:solidFill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3D19E6D-1849-6AA7-1A8A-E17493E64F41}"/>
              </a:ext>
            </a:extLst>
          </p:cNvPr>
          <p:cNvSpPr txBox="1"/>
          <p:nvPr/>
        </p:nvSpPr>
        <p:spPr>
          <a:xfrm>
            <a:off x="7800456" y="498652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2">
                    <a:lumMod val="50000"/>
                    <a:lumOff val="50000"/>
                  </a:schemeClr>
                </a:solidFill>
              </a:rPr>
              <a:t>d</a:t>
            </a:r>
            <a:r>
              <a:rPr lang="en-US" baseline="-25000">
                <a:solidFill>
                  <a:schemeClr val="tx2">
                    <a:lumMod val="50000"/>
                    <a:lumOff val="50000"/>
                  </a:schemeClr>
                </a:solidFill>
              </a:rPr>
              <a:t>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BA3291A-D466-BDC3-D08D-C2EAD8E9E3FF}"/>
              </a:ext>
            </a:extLst>
          </p:cNvPr>
          <p:cNvSpPr txBox="1"/>
          <p:nvPr/>
        </p:nvSpPr>
        <p:spPr>
          <a:xfrm>
            <a:off x="6228863" y="498652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4">
                    <a:lumMod val="60000"/>
                    <a:lumOff val="40000"/>
                  </a:schemeClr>
                </a:solidFill>
              </a:rPr>
              <a:t>d</a:t>
            </a:r>
            <a:r>
              <a:rPr lang="en-US" baseline="-25000">
                <a:solidFill>
                  <a:schemeClr val="accent4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81BA916-CBAB-6386-1DD4-BC5356DCDBEF}"/>
              </a:ext>
            </a:extLst>
          </p:cNvPr>
          <p:cNvSpPr txBox="1"/>
          <p:nvPr/>
        </p:nvSpPr>
        <p:spPr>
          <a:xfrm>
            <a:off x="4302406" y="4986527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4">
                    <a:lumMod val="60000"/>
                    <a:lumOff val="40000"/>
                  </a:schemeClr>
                </a:solidFill>
              </a:rPr>
              <a:t>d</a:t>
            </a:r>
            <a:r>
              <a:rPr lang="en-US" baseline="-25000">
                <a:solidFill>
                  <a:schemeClr val="accent4">
                    <a:lumMod val="60000"/>
                    <a:lumOff val="40000"/>
                  </a:schemeClr>
                </a:solidFill>
              </a:rPr>
              <a:t>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E173390-3A61-22E1-E6D1-3751DA69F171}"/>
              </a:ext>
            </a:extLst>
          </p:cNvPr>
          <p:cNvSpPr/>
          <p:nvPr/>
        </p:nvSpPr>
        <p:spPr>
          <a:xfrm>
            <a:off x="7082581" y="5390957"/>
            <a:ext cx="3770811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BBC64AC-35C2-E0B2-5F48-831B8D0730C7}"/>
              </a:ext>
            </a:extLst>
          </p:cNvPr>
          <p:cNvSpPr/>
          <p:nvPr/>
        </p:nvSpPr>
        <p:spPr>
          <a:xfrm>
            <a:off x="3133244" y="5390956"/>
            <a:ext cx="3770811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51CC4DA-0DB3-CA92-2C5A-4424CF1F8DFB}"/>
              </a:ext>
            </a:extLst>
          </p:cNvPr>
          <p:cNvSpPr/>
          <p:nvPr/>
        </p:nvSpPr>
        <p:spPr>
          <a:xfrm>
            <a:off x="7082582" y="5989297"/>
            <a:ext cx="3378925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4662976-A026-1E99-E897-404185B4D832}"/>
              </a:ext>
            </a:extLst>
          </p:cNvPr>
          <p:cNvSpPr/>
          <p:nvPr/>
        </p:nvSpPr>
        <p:spPr>
          <a:xfrm>
            <a:off x="3525129" y="5989296"/>
            <a:ext cx="3378926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riangle 60">
            <a:extLst>
              <a:ext uri="{FF2B5EF4-FFF2-40B4-BE49-F238E27FC236}">
                <a16:creationId xmlns:a16="http://schemas.microsoft.com/office/drawing/2014/main" id="{FFDA8F4B-074F-958C-1E51-F690858A048C}"/>
              </a:ext>
            </a:extLst>
          </p:cNvPr>
          <p:cNvSpPr/>
          <p:nvPr/>
        </p:nvSpPr>
        <p:spPr>
          <a:xfrm>
            <a:off x="3528652" y="5659290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8F40D55C-CFF8-AD4C-8C64-23CA4BE38D9A}"/>
              </a:ext>
            </a:extLst>
          </p:cNvPr>
          <p:cNvSpPr/>
          <p:nvPr/>
        </p:nvSpPr>
        <p:spPr>
          <a:xfrm>
            <a:off x="3919228" y="6257628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1CA5B1B1-5B11-127B-76C9-C6A488D6E851}"/>
              </a:ext>
            </a:extLst>
          </p:cNvPr>
          <p:cNvSpPr/>
          <p:nvPr/>
        </p:nvSpPr>
        <p:spPr>
          <a:xfrm>
            <a:off x="9970306" y="5659290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DACD9952-C5E7-F798-CAEC-A216FAA2F563}"/>
              </a:ext>
            </a:extLst>
          </p:cNvPr>
          <p:cNvSpPr/>
          <p:nvPr/>
        </p:nvSpPr>
        <p:spPr>
          <a:xfrm>
            <a:off x="9598665" y="6257628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riangle 64">
            <a:extLst>
              <a:ext uri="{FF2B5EF4-FFF2-40B4-BE49-F238E27FC236}">
                <a16:creationId xmlns:a16="http://schemas.microsoft.com/office/drawing/2014/main" id="{2D7FD393-D0BB-6316-FF78-CEA68A895204}"/>
              </a:ext>
            </a:extLst>
          </p:cNvPr>
          <p:cNvSpPr/>
          <p:nvPr/>
        </p:nvSpPr>
        <p:spPr>
          <a:xfrm>
            <a:off x="7115602" y="565673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DE6C97F7-2620-2723-D4B5-982DE35CBE91}"/>
              </a:ext>
            </a:extLst>
          </p:cNvPr>
          <p:cNvSpPr/>
          <p:nvPr/>
        </p:nvSpPr>
        <p:spPr>
          <a:xfrm>
            <a:off x="5419386" y="5660097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riangle 66">
            <a:extLst>
              <a:ext uri="{FF2B5EF4-FFF2-40B4-BE49-F238E27FC236}">
                <a16:creationId xmlns:a16="http://schemas.microsoft.com/office/drawing/2014/main" id="{23B67F26-3DA6-2512-B5BB-2A5F024ECD02}"/>
              </a:ext>
            </a:extLst>
          </p:cNvPr>
          <p:cNvSpPr/>
          <p:nvPr/>
        </p:nvSpPr>
        <p:spPr>
          <a:xfrm>
            <a:off x="7115603" y="6253664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00C88018-9D0B-34FF-6F1D-3756ED9004A1}"/>
              </a:ext>
            </a:extLst>
          </p:cNvPr>
          <p:cNvSpPr/>
          <p:nvPr/>
        </p:nvSpPr>
        <p:spPr>
          <a:xfrm>
            <a:off x="5513195" y="625412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2F0E5B7-8095-5EA9-3F67-D7E28980BF6D}"/>
              </a:ext>
            </a:extLst>
          </p:cNvPr>
          <p:cNvSpPr/>
          <p:nvPr/>
        </p:nvSpPr>
        <p:spPr>
          <a:xfrm>
            <a:off x="10477628" y="5397741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177AC18-FAC0-BF14-9A31-4774DCE05A3B}"/>
              </a:ext>
            </a:extLst>
          </p:cNvPr>
          <p:cNvSpPr/>
          <p:nvPr/>
        </p:nvSpPr>
        <p:spPr>
          <a:xfrm>
            <a:off x="10085831" y="5999909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C2C498C-A1EE-4B90-5851-8DEC8266A524}"/>
              </a:ext>
            </a:extLst>
          </p:cNvPr>
          <p:cNvSpPr/>
          <p:nvPr/>
        </p:nvSpPr>
        <p:spPr>
          <a:xfrm flipH="1">
            <a:off x="3133244" y="5397741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B9FDF48-60CD-36CF-0713-4F9A2D0D9617}"/>
              </a:ext>
            </a:extLst>
          </p:cNvPr>
          <p:cNvSpPr/>
          <p:nvPr/>
        </p:nvSpPr>
        <p:spPr>
          <a:xfrm flipH="1">
            <a:off x="3528652" y="5999909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BBADA5AF-1A2D-6543-432F-4BB27EEF188D}"/>
              </a:ext>
            </a:extLst>
          </p:cNvPr>
          <p:cNvSpPr/>
          <p:nvPr/>
        </p:nvSpPr>
        <p:spPr>
          <a:xfrm>
            <a:off x="8542954" y="5660097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riangle 73">
            <a:extLst>
              <a:ext uri="{FF2B5EF4-FFF2-40B4-BE49-F238E27FC236}">
                <a16:creationId xmlns:a16="http://schemas.microsoft.com/office/drawing/2014/main" id="{0D092015-4BA6-21DD-0933-10275B6ADF53}"/>
              </a:ext>
            </a:extLst>
          </p:cNvPr>
          <p:cNvSpPr/>
          <p:nvPr/>
        </p:nvSpPr>
        <p:spPr>
          <a:xfrm>
            <a:off x="8363729" y="6250071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riangle 74">
            <a:extLst>
              <a:ext uri="{FF2B5EF4-FFF2-40B4-BE49-F238E27FC236}">
                <a16:creationId xmlns:a16="http://schemas.microsoft.com/office/drawing/2014/main" id="{49CDADD4-A41E-E6B9-143C-B12ADE74A2BF}"/>
              </a:ext>
            </a:extLst>
          </p:cNvPr>
          <p:cNvSpPr/>
          <p:nvPr/>
        </p:nvSpPr>
        <p:spPr>
          <a:xfrm>
            <a:off x="10061577" y="4662770"/>
            <a:ext cx="495007" cy="178966"/>
          </a:xfrm>
          <a:prstGeom prst="triangle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26D13779-B774-43D6-06D4-A36DBBBBE198}"/>
              </a:ext>
            </a:extLst>
          </p:cNvPr>
          <p:cNvSpPr/>
          <p:nvPr/>
        </p:nvSpPr>
        <p:spPr>
          <a:xfrm>
            <a:off x="9966481" y="5595169"/>
            <a:ext cx="495007" cy="178966"/>
          </a:xfrm>
          <a:prstGeom prst="triangle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riangle 76">
            <a:extLst>
              <a:ext uri="{FF2B5EF4-FFF2-40B4-BE49-F238E27FC236}">
                <a16:creationId xmlns:a16="http://schemas.microsoft.com/office/drawing/2014/main" id="{37A6A4B7-E8F0-C25A-9BAF-18E3B7B1496A}"/>
              </a:ext>
            </a:extLst>
          </p:cNvPr>
          <p:cNvSpPr/>
          <p:nvPr/>
        </p:nvSpPr>
        <p:spPr>
          <a:xfrm>
            <a:off x="9599385" y="6193507"/>
            <a:ext cx="495007" cy="178966"/>
          </a:xfrm>
          <a:prstGeom prst="triangle">
            <a:avLst/>
          </a:prstGeo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ight Arrow 78">
            <a:extLst>
              <a:ext uri="{FF2B5EF4-FFF2-40B4-BE49-F238E27FC236}">
                <a16:creationId xmlns:a16="http://schemas.microsoft.com/office/drawing/2014/main" id="{0136A764-4FD2-89A2-1636-4A7736324205}"/>
              </a:ext>
            </a:extLst>
          </p:cNvPr>
          <p:cNvSpPr/>
          <p:nvPr/>
        </p:nvSpPr>
        <p:spPr>
          <a:xfrm>
            <a:off x="4947921" y="1364425"/>
            <a:ext cx="4269318" cy="52753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beam direction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B6338C5-FA66-522E-DFB0-C9BF114C0296}"/>
              </a:ext>
            </a:extLst>
          </p:cNvPr>
          <p:cNvSpPr/>
          <p:nvPr/>
        </p:nvSpPr>
        <p:spPr>
          <a:xfrm>
            <a:off x="468923" y="1891963"/>
            <a:ext cx="11383108" cy="21503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7A067DD-0DAE-C85D-661F-7792FE9B19A7}"/>
              </a:ext>
            </a:extLst>
          </p:cNvPr>
          <p:cNvSpPr txBox="1"/>
          <p:nvPr/>
        </p:nvSpPr>
        <p:spPr>
          <a:xfrm>
            <a:off x="468923" y="1601765"/>
            <a:ext cx="1725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original (4/dipole)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49C00E-EA45-9B93-1BD9-2D815675B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7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9" grpId="0"/>
      <p:bldP spid="60" grpId="0"/>
      <p:bldP spid="32" grpId="0" animBg="1"/>
      <p:bldP spid="33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51" grpId="0"/>
      <p:bldP spid="52" grpId="0"/>
      <p:bldP spid="53" grpId="0"/>
      <p:bldP spid="54" grpId="0"/>
      <p:bldP spid="55" grpId="0" animBg="1"/>
      <p:bldP spid="56" grpId="0" animBg="1"/>
      <p:bldP spid="57" grpId="0" animBg="1"/>
      <p:bldP spid="58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1" animBg="1"/>
      <p:bldP spid="7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88933-5D88-A5F8-DB57-4B476E254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277"/>
            <a:ext cx="10515600" cy="709913"/>
          </a:xfrm>
        </p:spPr>
        <p:txBody>
          <a:bodyPr>
            <a:normAutofit/>
          </a:bodyPr>
          <a:lstStyle/>
          <a:p>
            <a:r>
              <a:rPr lang="en-US"/>
              <a:t>Working solutions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739A0F-D6B8-40F7-DE4C-C1F6A415D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1010" y="961639"/>
            <a:ext cx="2436240" cy="5167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D8E532-93F2-B659-2C36-33FECE402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961639"/>
            <a:ext cx="2957244" cy="51673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1482C9-66BE-9BE6-CFD2-977371DFD3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444" y="961639"/>
            <a:ext cx="1633264" cy="51673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F75670-6E0A-DA73-5DBB-AEFC9E376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7249" y="961639"/>
            <a:ext cx="2176551" cy="51673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82EC1A7-11AD-5883-C790-666C41DC91CA}"/>
              </a:ext>
            </a:extLst>
          </p:cNvPr>
          <p:cNvSpPr txBox="1"/>
          <p:nvPr/>
        </p:nvSpPr>
        <p:spPr>
          <a:xfrm>
            <a:off x="1260389" y="6287400"/>
            <a:ext cx="3696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4 or 5 absorbers/dipole (total 22)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0416F5-E778-AA1E-ED6F-323E6495BE6B}"/>
              </a:ext>
            </a:extLst>
          </p:cNvPr>
          <p:cNvSpPr txBox="1"/>
          <p:nvPr/>
        </p:nvSpPr>
        <p:spPr>
          <a:xfrm>
            <a:off x="7235408" y="6287400"/>
            <a:ext cx="32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5 absorbers/dipole (total 25)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4B500A-4260-0F7E-6819-981AB33C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96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0525F-7E58-D907-D47A-ED72B904B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070" y="215251"/>
            <a:ext cx="4302211" cy="722270"/>
          </a:xfrm>
        </p:spPr>
        <p:txBody>
          <a:bodyPr>
            <a:normAutofit/>
          </a:bodyPr>
          <a:lstStyle/>
          <a:p>
            <a:r>
              <a:rPr lang="en-US"/>
              <a:t>Cooling analysis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BF244F-FA2B-72B8-E226-062DF7675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781" y="1065750"/>
            <a:ext cx="1978777" cy="5206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46733C-C7CB-DA07-C948-4A4AB90AB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9536" y="1065750"/>
            <a:ext cx="2509555" cy="567294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4072D7-9C1C-AB8F-9081-0ADB39C2F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7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1EEF7-8745-BB97-027E-0C601F364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case against the long drifts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A80A762-BF25-72DC-F2E8-0AC825A3C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83978" y="2047567"/>
            <a:ext cx="4466560" cy="4351338"/>
          </a:xfrm>
          <a:prstGeom prst="roundRect">
            <a:avLst>
              <a:gd name="adj" fmla="val 7078"/>
            </a:avLst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0F69F6-2363-3F31-32B5-6E8BC70737CF}"/>
              </a:ext>
            </a:extLst>
          </p:cNvPr>
          <p:cNvCxnSpPr/>
          <p:nvPr/>
        </p:nvCxnSpPr>
        <p:spPr>
          <a:xfrm flipH="1">
            <a:off x="6981567" y="3286898"/>
            <a:ext cx="1248033" cy="172994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A66CA33-781F-8DD7-AD6F-23DAEB87FDE8}"/>
              </a:ext>
            </a:extLst>
          </p:cNvPr>
          <p:cNvSpPr txBox="1"/>
          <p:nvPr/>
        </p:nvSpPr>
        <p:spPr>
          <a:xfrm rot="18137827">
            <a:off x="7154561" y="3778576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7.6m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EF7954-0151-A610-A4A8-71C0E00BE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480" y="4552435"/>
            <a:ext cx="3444965" cy="21572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Content Placeholder 4" descr="A screenshot of a table&#10;&#10;AI-generated content may be incorrect.">
            <a:extLst>
              <a:ext uri="{FF2B5EF4-FFF2-40B4-BE49-F238E27FC236}">
                <a16:creationId xmlns:a16="http://schemas.microsoft.com/office/drawing/2014/main" id="{0E6F8E6B-7C9E-4ECF-69D4-8B7D54BF2A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7625" r="61885" b="238"/>
          <a:stretch>
            <a:fillRect/>
          </a:stretch>
        </p:blipFill>
        <p:spPr>
          <a:xfrm>
            <a:off x="1695245" y="1902597"/>
            <a:ext cx="2838902" cy="10647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Content Placeholder 4" descr="A screenshot of a table&#10;&#10;AI-generated content may be incorrect.">
            <a:extLst>
              <a:ext uri="{FF2B5EF4-FFF2-40B4-BE49-F238E27FC236}">
                <a16:creationId xmlns:a16="http://schemas.microsoft.com/office/drawing/2014/main" id="{53CA06DF-579C-8B42-FE31-F5296DDD07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1110" r="54009" b="15807"/>
          <a:stretch>
            <a:fillRect/>
          </a:stretch>
        </p:blipFill>
        <p:spPr>
          <a:xfrm>
            <a:off x="1695245" y="3116954"/>
            <a:ext cx="2844225" cy="9530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8FABB45-01AF-3AD0-DAAD-9DC5ECB944E8}"/>
              </a:ext>
            </a:extLst>
          </p:cNvPr>
          <p:cNvSpPr txBox="1"/>
          <p:nvPr/>
        </p:nvSpPr>
        <p:spPr>
          <a:xfrm>
            <a:off x="4051771" y="4293620"/>
            <a:ext cx="964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Power (W)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CE5D9F-10BA-627C-1D19-5FD6AEF17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31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52820-E9EC-F6E2-9659-4269BFAF7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CD2BC-EF01-EA8A-BB47-B2947D518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4715"/>
            <a:ext cx="10515600" cy="4948160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Two working, periodic solutions</a:t>
            </a:r>
          </a:p>
          <a:p>
            <a:pPr lvl="1"/>
            <a:r>
              <a:rPr lang="en-US"/>
              <a:t>One for least amount of absorbers (22 / 130m)</a:t>
            </a:r>
          </a:p>
          <a:p>
            <a:pPr lvl="1"/>
            <a:r>
              <a:rPr lang="en-US"/>
              <a:t>One for standard amount of absorbers / dipole (25 / 130m)</a:t>
            </a:r>
          </a:p>
          <a:p>
            <a:r>
              <a:rPr lang="en-US"/>
              <a:t>Shadowing long drifts requires wider absorbers</a:t>
            </a:r>
          </a:p>
          <a:p>
            <a:pPr lvl="1"/>
            <a:r>
              <a:rPr lang="en-US"/>
              <a:t>Impedance increases</a:t>
            </a:r>
          </a:p>
          <a:p>
            <a:pPr lvl="1"/>
            <a:r>
              <a:rPr lang="en-US"/>
              <a:t>Zero misalignment tolerance in outward direction</a:t>
            </a:r>
          </a:p>
          <a:p>
            <a:pPr lvl="1"/>
            <a:r>
              <a:rPr lang="en-US"/>
              <a:t>Can we manufacture?</a:t>
            </a:r>
          </a:p>
          <a:p>
            <a:pPr lvl="1"/>
            <a:r>
              <a:rPr lang="en-US"/>
              <a:t>Can the new optics have shorter drifts?</a:t>
            </a:r>
          </a:p>
          <a:p>
            <a:r>
              <a:rPr lang="en-US"/>
              <a:t>Limitations of this study</a:t>
            </a:r>
          </a:p>
          <a:p>
            <a:pPr lvl="1"/>
            <a:r>
              <a:rPr lang="en-US"/>
              <a:t>One configuration studied of possible 8</a:t>
            </a:r>
          </a:p>
          <a:p>
            <a:r>
              <a:rPr lang="en-US"/>
              <a:t>Future actions</a:t>
            </a:r>
          </a:p>
          <a:p>
            <a:pPr lvl="1"/>
            <a:r>
              <a:rPr lang="en-US"/>
              <a:t>Cooling simulations</a:t>
            </a:r>
          </a:p>
          <a:p>
            <a:pPr lvl="1"/>
            <a:r>
              <a:rPr lang="en-US"/>
              <a:t>Impedance calculations</a:t>
            </a:r>
          </a:p>
          <a:p>
            <a:pPr lvl="1"/>
            <a:r>
              <a:rPr lang="en-US"/>
              <a:t>Complete misalignment study</a:t>
            </a:r>
          </a:p>
          <a:p>
            <a:pPr lvl="1"/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CD9A4D-3030-2F23-AE1D-C717A6F9F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40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D9AA1-3332-DF62-7484-06997BB4A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54444"/>
          </a:xfrm>
        </p:spPr>
        <p:txBody>
          <a:bodyPr>
            <a:normAutofit/>
          </a:bodyPr>
          <a:lstStyle/>
          <a:p>
            <a:r>
              <a:rPr lang="en-US"/>
              <a:t>Roberto Kersevan’s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325BB-E80D-C69B-936B-FC26DCCFE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89" y="1052658"/>
            <a:ext cx="7909560" cy="37722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400">
                <a:hlinkClick r:id="rId2"/>
              </a:rPr>
              <a:t>3rd FCC-ee Radiation and Shielding Meeting</a:t>
            </a:r>
            <a:r>
              <a:rPr lang="en-US" sz="2400"/>
              <a:t>, 13-03-2024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29EFE7-D490-993D-15EF-DEF17AE52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9" y="1541205"/>
            <a:ext cx="7909560" cy="45561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ACD6ED3-2CD2-A448-70BD-41633D288811}"/>
              </a:ext>
            </a:extLst>
          </p:cNvPr>
          <p:cNvSpPr/>
          <p:nvPr/>
        </p:nvSpPr>
        <p:spPr>
          <a:xfrm>
            <a:off x="56389" y="4055556"/>
            <a:ext cx="3215640" cy="10119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FA2695-00CA-72BA-EB9F-F1C761347CA2}"/>
              </a:ext>
            </a:extLst>
          </p:cNvPr>
          <p:cNvSpPr txBox="1"/>
          <p:nvPr/>
        </p:nvSpPr>
        <p:spPr>
          <a:xfrm>
            <a:off x="8180832" y="1429880"/>
            <a:ext cx="37596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130m/5m spacing: 26 absorbers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Avoids quadrupoles and sextupoles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Absorber positions independent of dipoles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One absorber placed in 6.35m drift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Several absorbers at start/end of dipoles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1A8EF6-44C6-506C-5A10-0EE981D0A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59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CFC2D-AB34-C0CC-27D1-D6DD23D97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Early 2025: New absorber layout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05890-0FE7-411A-C35A-02DBE1919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Repeat Roberto’s simulations with updated sawtooth model</a:t>
            </a:r>
          </a:p>
          <a:p>
            <a:r>
              <a:rPr lang="en-US"/>
              <a:t>Make positions dipole-dependent (periodic)</a:t>
            </a:r>
          </a:p>
          <a:p>
            <a:pPr lvl="1"/>
            <a:r>
              <a:rPr lang="en-US"/>
              <a:t>Respect gap in the middle</a:t>
            </a:r>
          </a:p>
          <a:p>
            <a:pPr lvl="1"/>
            <a:r>
              <a:rPr lang="en-US"/>
              <a:t>Respect space reserved for shielding (start/end)</a:t>
            </a:r>
          </a:p>
          <a:p>
            <a:r>
              <a:rPr lang="en-US"/>
              <a:t>Can we place 4 absorbers per dipole?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5AEB8-F492-E0F6-84E8-EC3783E79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992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table&#10;&#10;AI-generated content may be incorrect.">
            <a:extLst>
              <a:ext uri="{FF2B5EF4-FFF2-40B4-BE49-F238E27FC236}">
                <a16:creationId xmlns:a16="http://schemas.microsoft.com/office/drawing/2014/main" id="{87428171-AD84-C9BD-FFB6-8CCC93FDD2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b="237"/>
          <a:stretch/>
        </p:blipFill>
        <p:spPr>
          <a:xfrm>
            <a:off x="6349512" y="91396"/>
            <a:ext cx="5723040" cy="6724945"/>
          </a:xfrm>
          <a:ln>
            <a:solidFill>
              <a:schemeClr val="tx1"/>
            </a:solidFill>
          </a:ln>
        </p:spPr>
      </p:pic>
      <p:pic>
        <p:nvPicPr>
          <p:cNvPr id="7" name="Picture 6" descr="A screenshot of a data sheet&#10;&#10;AI-generated content may be incorrect.">
            <a:extLst>
              <a:ext uri="{FF2B5EF4-FFF2-40B4-BE49-F238E27FC236}">
                <a16:creationId xmlns:a16="http://schemas.microsoft.com/office/drawing/2014/main" id="{4D993912-0B1B-1781-E399-270595835A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868" b="1033"/>
          <a:stretch/>
        </p:blipFill>
        <p:spPr>
          <a:xfrm>
            <a:off x="119448" y="936877"/>
            <a:ext cx="5582258" cy="458149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B82B4E2-6BBA-52EF-6015-923FB67F9BDB}"/>
              </a:ext>
            </a:extLst>
          </p:cNvPr>
          <p:cNvCxnSpPr>
            <a:cxnSpLocks/>
          </p:cNvCxnSpPr>
          <p:nvPr/>
        </p:nvCxnSpPr>
        <p:spPr>
          <a:xfrm flipH="1">
            <a:off x="5701706" y="409242"/>
            <a:ext cx="647806" cy="812089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A67CBB1-7A68-CD25-A9C8-4EAFC785F6C4}"/>
              </a:ext>
            </a:extLst>
          </p:cNvPr>
          <p:cNvCxnSpPr>
            <a:cxnSpLocks/>
          </p:cNvCxnSpPr>
          <p:nvPr/>
        </p:nvCxnSpPr>
        <p:spPr>
          <a:xfrm flipH="1">
            <a:off x="5701706" y="1087049"/>
            <a:ext cx="647806" cy="35808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B30265-8D65-971F-C763-A4BC7B05328D}"/>
              </a:ext>
            </a:extLst>
          </p:cNvPr>
          <p:cNvCxnSpPr>
            <a:cxnSpLocks/>
          </p:cNvCxnSpPr>
          <p:nvPr/>
        </p:nvCxnSpPr>
        <p:spPr>
          <a:xfrm flipH="1">
            <a:off x="5701706" y="2244436"/>
            <a:ext cx="647806" cy="338904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8C7D19B-0BCA-8DC9-2DED-BDC1DB9E31E2}"/>
              </a:ext>
            </a:extLst>
          </p:cNvPr>
          <p:cNvCxnSpPr>
            <a:cxnSpLocks/>
          </p:cNvCxnSpPr>
          <p:nvPr/>
        </p:nvCxnSpPr>
        <p:spPr>
          <a:xfrm flipH="1" flipV="1">
            <a:off x="5701706" y="2807144"/>
            <a:ext cx="647806" cy="121494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20533D0-F079-0B65-E9A9-B87B2BBA8AE6}"/>
              </a:ext>
            </a:extLst>
          </p:cNvPr>
          <p:cNvCxnSpPr>
            <a:cxnSpLocks/>
          </p:cNvCxnSpPr>
          <p:nvPr/>
        </p:nvCxnSpPr>
        <p:spPr>
          <a:xfrm flipH="1" flipV="1">
            <a:off x="5701706" y="3030948"/>
            <a:ext cx="647806" cy="12788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A24E75D-96EA-2EE3-AA87-075EB30AAA6D}"/>
              </a:ext>
            </a:extLst>
          </p:cNvPr>
          <p:cNvCxnSpPr>
            <a:cxnSpLocks/>
            <a:endCxn id="7" idx="3"/>
          </p:cNvCxnSpPr>
          <p:nvPr/>
        </p:nvCxnSpPr>
        <p:spPr>
          <a:xfrm flipH="1" flipV="1">
            <a:off x="5701706" y="3227625"/>
            <a:ext cx="647806" cy="62180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9714F0F-B482-E211-C2C1-507E4AE9AD36}"/>
              </a:ext>
            </a:extLst>
          </p:cNvPr>
          <p:cNvCxnSpPr>
            <a:cxnSpLocks/>
          </p:cNvCxnSpPr>
          <p:nvPr/>
        </p:nvCxnSpPr>
        <p:spPr>
          <a:xfrm flipH="1" flipV="1">
            <a:off x="5691021" y="4143575"/>
            <a:ext cx="658491" cy="396453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A9DE92D-7C5C-D4CD-DCBD-2D2DE5268E4A}"/>
              </a:ext>
            </a:extLst>
          </p:cNvPr>
          <p:cNvCxnSpPr>
            <a:cxnSpLocks/>
          </p:cNvCxnSpPr>
          <p:nvPr/>
        </p:nvCxnSpPr>
        <p:spPr>
          <a:xfrm flipH="1" flipV="1">
            <a:off x="5701706" y="4392957"/>
            <a:ext cx="647806" cy="80868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D01C8A-33DA-788E-F189-46B9DC5CB3F8}"/>
              </a:ext>
            </a:extLst>
          </p:cNvPr>
          <p:cNvCxnSpPr>
            <a:cxnSpLocks/>
          </p:cNvCxnSpPr>
          <p:nvPr/>
        </p:nvCxnSpPr>
        <p:spPr>
          <a:xfrm flipH="1" flipV="1">
            <a:off x="5701706" y="4616761"/>
            <a:ext cx="647806" cy="850155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17A2BFC-AF03-76F6-7FD3-6B21839EBAC6}"/>
              </a:ext>
            </a:extLst>
          </p:cNvPr>
          <p:cNvCxnSpPr>
            <a:cxnSpLocks/>
          </p:cNvCxnSpPr>
          <p:nvPr/>
        </p:nvCxnSpPr>
        <p:spPr>
          <a:xfrm flipH="1" flipV="1">
            <a:off x="5701706" y="4840565"/>
            <a:ext cx="658491" cy="1294772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2B2C6FC-8274-4AE6-00EB-C703D05789BC}"/>
              </a:ext>
            </a:extLst>
          </p:cNvPr>
          <p:cNvSpPr txBox="1"/>
          <p:nvPr/>
        </p:nvSpPr>
        <p:spPr>
          <a:xfrm>
            <a:off x="1051983" y="6365965"/>
            <a:ext cx="331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Lattice functions kept the same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565168-728C-4063-EB36-F36C6197BDFE}"/>
              </a:ext>
            </a:extLst>
          </p:cNvPr>
          <p:cNvSpPr txBox="1"/>
          <p:nvPr/>
        </p:nvSpPr>
        <p:spPr>
          <a:xfrm>
            <a:off x="539755" y="29183"/>
            <a:ext cx="5302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First step: manually edit magnets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CF92E7-AD88-7B30-26DE-631370DC667B}"/>
              </a:ext>
            </a:extLst>
          </p:cNvPr>
          <p:cNvSpPr txBox="1"/>
          <p:nvPr/>
        </p:nvSpPr>
        <p:spPr>
          <a:xfrm>
            <a:off x="18787" y="698239"/>
            <a:ext cx="31877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130.2m 5-cell pattern in OpticsBuilder: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FAB74-857A-14BE-A2D3-B3909289F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5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7AC98-46B5-2018-D827-6A36211A3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792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/>
              <a:t>First attempt:</a:t>
            </a:r>
            <a:br>
              <a:rPr lang="en-US"/>
            </a:br>
            <a:r>
              <a:rPr lang="en-US" sz="3200"/>
              <a:t>4 absorbers per dipole + 1 per long drift</a:t>
            </a:r>
            <a:br>
              <a:rPr lang="en-US" sz="3200"/>
            </a:br>
            <a:r>
              <a:rPr lang="en-US" sz="2700">
                <a:hlinkClick r:id="rId2"/>
              </a:rPr>
              <a:t>ATDC meeting #20</a:t>
            </a:r>
            <a:r>
              <a:rPr lang="en-US" sz="2700"/>
              <a:t>, 03-04-2025</a:t>
            </a: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A39BFE2-501A-ECAA-BE86-F00CCC3C3A71}"/>
              </a:ext>
            </a:extLst>
          </p:cNvPr>
          <p:cNvSpPr/>
          <p:nvPr/>
        </p:nvSpPr>
        <p:spPr>
          <a:xfrm>
            <a:off x="3159371" y="1888213"/>
            <a:ext cx="3866606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23273E-A98C-5A23-0964-6D507EF1CB8F}"/>
              </a:ext>
            </a:extLst>
          </p:cNvPr>
          <p:cNvSpPr/>
          <p:nvPr/>
        </p:nvSpPr>
        <p:spPr>
          <a:xfrm>
            <a:off x="7204502" y="1888212"/>
            <a:ext cx="3866606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00A424-588E-EC1F-3A8F-05E5605649EF}"/>
              </a:ext>
            </a:extLst>
          </p:cNvPr>
          <p:cNvSpPr/>
          <p:nvPr/>
        </p:nvSpPr>
        <p:spPr>
          <a:xfrm>
            <a:off x="3255165" y="2486551"/>
            <a:ext cx="3770811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4D3013-6197-77EE-545A-A6198BD0C49D}"/>
              </a:ext>
            </a:extLst>
          </p:cNvPr>
          <p:cNvSpPr/>
          <p:nvPr/>
        </p:nvSpPr>
        <p:spPr>
          <a:xfrm>
            <a:off x="7204502" y="2486550"/>
            <a:ext cx="3770811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4DFBBA-03EB-2D5D-3F53-D057F7477EE1}"/>
              </a:ext>
            </a:extLst>
          </p:cNvPr>
          <p:cNvSpPr/>
          <p:nvPr/>
        </p:nvSpPr>
        <p:spPr>
          <a:xfrm>
            <a:off x="3647050" y="3084891"/>
            <a:ext cx="3378925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F0DB27-F487-8B55-26C5-047E211C2892}"/>
              </a:ext>
            </a:extLst>
          </p:cNvPr>
          <p:cNvSpPr/>
          <p:nvPr/>
        </p:nvSpPr>
        <p:spPr>
          <a:xfrm>
            <a:off x="7204502" y="3084890"/>
            <a:ext cx="3378926" cy="3831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907A84-8B1C-A09B-D6BF-29B3500FAC90}"/>
              </a:ext>
            </a:extLst>
          </p:cNvPr>
          <p:cNvSpPr txBox="1"/>
          <p:nvPr/>
        </p:nvSpPr>
        <p:spPr>
          <a:xfrm>
            <a:off x="741472" y="1888212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 (22.655m)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86E156-77E8-E36D-2F79-8488D15DBA85}"/>
              </a:ext>
            </a:extLst>
          </p:cNvPr>
          <p:cNvSpPr txBox="1"/>
          <p:nvPr/>
        </p:nvSpPr>
        <p:spPr>
          <a:xfrm>
            <a:off x="741472" y="2480527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B1L (21.155m)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9C35C3-330F-47E2-DB84-43997FEDF1C8}"/>
              </a:ext>
            </a:extLst>
          </p:cNvPr>
          <p:cNvSpPr txBox="1"/>
          <p:nvPr/>
        </p:nvSpPr>
        <p:spPr>
          <a:xfrm>
            <a:off x="741472" y="3072842"/>
            <a:ext cx="13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B1S (19.7m)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B7989F-867B-6E9B-FC39-9BEE04024D64}"/>
              </a:ext>
            </a:extLst>
          </p:cNvPr>
          <p:cNvSpPr/>
          <p:nvPr/>
        </p:nvSpPr>
        <p:spPr>
          <a:xfrm>
            <a:off x="3167263" y="1897662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76A7268F-ECEC-57A7-F398-BA5D4A3AC093}"/>
              </a:ext>
            </a:extLst>
          </p:cNvPr>
          <p:cNvSpPr/>
          <p:nvPr/>
        </p:nvSpPr>
        <p:spPr>
          <a:xfrm>
            <a:off x="3551973" y="215654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B1F81881-9DE5-5425-B1C5-6EF9952186B8}"/>
              </a:ext>
            </a:extLst>
          </p:cNvPr>
          <p:cNvSpPr/>
          <p:nvPr/>
        </p:nvSpPr>
        <p:spPr>
          <a:xfrm>
            <a:off x="10174727" y="215654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0405E54E-5829-189B-C730-535BF938209E}"/>
              </a:ext>
            </a:extLst>
          </p:cNvPr>
          <p:cNvSpPr/>
          <p:nvPr/>
        </p:nvSpPr>
        <p:spPr>
          <a:xfrm>
            <a:off x="10088704" y="2754884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3BD9B75A-E2B9-1E27-0881-7347F063EC47}"/>
              </a:ext>
            </a:extLst>
          </p:cNvPr>
          <p:cNvSpPr/>
          <p:nvPr/>
        </p:nvSpPr>
        <p:spPr>
          <a:xfrm>
            <a:off x="9698128" y="335322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69CB85B2-86AA-A717-A171-8EF1B3EEF218}"/>
              </a:ext>
            </a:extLst>
          </p:cNvPr>
          <p:cNvSpPr/>
          <p:nvPr/>
        </p:nvSpPr>
        <p:spPr>
          <a:xfrm>
            <a:off x="3647050" y="2754884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D2D3F865-C7F8-31E7-8CA5-703F1A982075}"/>
              </a:ext>
            </a:extLst>
          </p:cNvPr>
          <p:cNvSpPr/>
          <p:nvPr/>
        </p:nvSpPr>
        <p:spPr>
          <a:xfrm>
            <a:off x="4018691" y="335322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riangle 19">
            <a:extLst>
              <a:ext uri="{FF2B5EF4-FFF2-40B4-BE49-F238E27FC236}">
                <a16:creationId xmlns:a16="http://schemas.microsoft.com/office/drawing/2014/main" id="{5A0DBBCC-1312-BBE0-C424-BEA8E96D9625}"/>
              </a:ext>
            </a:extLst>
          </p:cNvPr>
          <p:cNvSpPr/>
          <p:nvPr/>
        </p:nvSpPr>
        <p:spPr>
          <a:xfrm>
            <a:off x="5759558" y="215654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70852298-EC7C-DC68-6430-F563A5972C95}"/>
              </a:ext>
            </a:extLst>
          </p:cNvPr>
          <p:cNvSpPr/>
          <p:nvPr/>
        </p:nvSpPr>
        <p:spPr>
          <a:xfrm>
            <a:off x="7967143" y="2156546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4D4C4FA0-6711-EB33-AC83-8F001EB8D83B}"/>
              </a:ext>
            </a:extLst>
          </p:cNvPr>
          <p:cNvSpPr/>
          <p:nvPr/>
        </p:nvSpPr>
        <p:spPr>
          <a:xfrm>
            <a:off x="5794268" y="2754884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riangle 22">
            <a:extLst>
              <a:ext uri="{FF2B5EF4-FFF2-40B4-BE49-F238E27FC236}">
                <a16:creationId xmlns:a16="http://schemas.microsoft.com/office/drawing/2014/main" id="{24E76633-1948-AC58-21F0-152F960B000C}"/>
              </a:ext>
            </a:extLst>
          </p:cNvPr>
          <p:cNvSpPr/>
          <p:nvPr/>
        </p:nvSpPr>
        <p:spPr>
          <a:xfrm>
            <a:off x="7941486" y="2754884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96BA8598-2341-17D9-7E34-02C0172B9216}"/>
              </a:ext>
            </a:extLst>
          </p:cNvPr>
          <p:cNvSpPr/>
          <p:nvPr/>
        </p:nvSpPr>
        <p:spPr>
          <a:xfrm>
            <a:off x="5911837" y="335322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03E0C345-39D5-42BA-7E6E-548BEA52FA47}"/>
              </a:ext>
            </a:extLst>
          </p:cNvPr>
          <p:cNvSpPr/>
          <p:nvPr/>
        </p:nvSpPr>
        <p:spPr>
          <a:xfrm>
            <a:off x="7804983" y="3353222"/>
            <a:ext cx="491201" cy="11484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BD5FF68-7FDD-1EF1-B715-04E177058FC9}"/>
              </a:ext>
            </a:extLst>
          </p:cNvPr>
          <p:cNvSpPr/>
          <p:nvPr/>
        </p:nvSpPr>
        <p:spPr>
          <a:xfrm>
            <a:off x="3265804" y="2493335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6D2400A-EDF2-062A-FE68-20B3B0D98631}"/>
              </a:ext>
            </a:extLst>
          </p:cNvPr>
          <p:cNvSpPr/>
          <p:nvPr/>
        </p:nvSpPr>
        <p:spPr>
          <a:xfrm>
            <a:off x="3657601" y="3095503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442DEE1-2DDE-BDDD-3516-D2300648CBEB}"/>
              </a:ext>
            </a:extLst>
          </p:cNvPr>
          <p:cNvSpPr/>
          <p:nvPr/>
        </p:nvSpPr>
        <p:spPr>
          <a:xfrm flipH="1">
            <a:off x="10705983" y="1898825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FC709BF-8258-6AC9-8024-AE58267CA522}"/>
              </a:ext>
            </a:extLst>
          </p:cNvPr>
          <p:cNvSpPr/>
          <p:nvPr/>
        </p:nvSpPr>
        <p:spPr>
          <a:xfrm flipH="1">
            <a:off x="10610188" y="2493335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ABEB93-C615-3692-ABCE-DA9712A6F266}"/>
              </a:ext>
            </a:extLst>
          </p:cNvPr>
          <p:cNvSpPr/>
          <p:nvPr/>
        </p:nvSpPr>
        <p:spPr>
          <a:xfrm flipH="1">
            <a:off x="10214780" y="3095503"/>
            <a:ext cx="365125" cy="361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A2FD13-38E6-D43A-FEF1-6F7F6B54015A}"/>
              </a:ext>
            </a:extLst>
          </p:cNvPr>
          <p:cNvSpPr txBox="1"/>
          <p:nvPr/>
        </p:nvSpPr>
        <p:spPr>
          <a:xfrm>
            <a:off x="3657601" y="3490143"/>
            <a:ext cx="6922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FC000"/>
                </a:solidFill>
              </a:rPr>
              <a:t>55cm / 75cm reserved for shielding</a:t>
            </a:r>
          </a:p>
        </p:txBody>
      </p:sp>
      <p:pic>
        <p:nvPicPr>
          <p:cNvPr id="32" name="Content Placeholder 4" descr="A screenshot of a table&#10;&#10;AI-generated content may be incorrect.">
            <a:extLst>
              <a:ext uri="{FF2B5EF4-FFF2-40B4-BE49-F238E27FC236}">
                <a16:creationId xmlns:a16="http://schemas.microsoft.com/office/drawing/2014/main" id="{E4306413-A211-B7EE-C3F1-C1DBC53573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7625" r="61885" b="238"/>
          <a:stretch>
            <a:fillRect/>
          </a:stretch>
        </p:blipFill>
        <p:spPr>
          <a:xfrm>
            <a:off x="320469" y="4130307"/>
            <a:ext cx="2838902" cy="10647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Content Placeholder 4" descr="A screenshot of a table&#10;&#10;AI-generated content may be incorrect.">
            <a:extLst>
              <a:ext uri="{FF2B5EF4-FFF2-40B4-BE49-F238E27FC236}">
                <a16:creationId xmlns:a16="http://schemas.microsoft.com/office/drawing/2014/main" id="{A164020F-5454-D732-9BA2-68D980C20D9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1110" r="54009" b="15807"/>
          <a:stretch>
            <a:fillRect/>
          </a:stretch>
        </p:blipFill>
        <p:spPr>
          <a:xfrm>
            <a:off x="320469" y="5344664"/>
            <a:ext cx="2844225" cy="9530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Picture 33" descr="A rainbow colored flag on a black surface&#10;&#10;AI-generated content may be incorrect.">
            <a:extLst>
              <a:ext uri="{FF2B5EF4-FFF2-40B4-BE49-F238E27FC236}">
                <a16:creationId xmlns:a16="http://schemas.microsoft.com/office/drawing/2014/main" id="{BE8C025C-C5DB-ABC1-7C38-A33E32D35C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0440" y="4214749"/>
            <a:ext cx="2720041" cy="1990958"/>
          </a:xfrm>
          <a:prstGeom prst="round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46A5C0D-678F-6A43-53DF-380F722D62CC}"/>
              </a:ext>
            </a:extLst>
          </p:cNvPr>
          <p:cNvSpPr txBox="1"/>
          <p:nvPr/>
        </p:nvSpPr>
        <p:spPr>
          <a:xfrm>
            <a:off x="2255541" y="6447315"/>
            <a:ext cx="1230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Long drifts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F7DCD8-6BFE-4159-50C2-E48239FC2445}"/>
              </a:ext>
            </a:extLst>
          </p:cNvPr>
          <p:cNvSpPr/>
          <p:nvPr/>
        </p:nvSpPr>
        <p:spPr>
          <a:xfrm>
            <a:off x="207264" y="3974592"/>
            <a:ext cx="5888736" cy="284205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Graphic 74">
            <a:extLst>
              <a:ext uri="{FF2B5EF4-FFF2-40B4-BE49-F238E27FC236}">
                <a16:creationId xmlns:a16="http://schemas.microsoft.com/office/drawing/2014/main" id="{EACF0EB8-8DA2-3B75-6C33-038B08AF8C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04502" y="3928071"/>
            <a:ext cx="4780234" cy="298553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23A6C8-A699-2747-C42C-D59CBF042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8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5" grpId="0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94B36-D997-495C-CB54-1116DA37D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81" y="-1228"/>
            <a:ext cx="7312959" cy="878728"/>
          </a:xfrm>
        </p:spPr>
        <p:txBody>
          <a:bodyPr>
            <a:normAutofit fontScale="90000"/>
          </a:bodyPr>
          <a:lstStyle/>
          <a:p>
            <a:r>
              <a:rPr lang="en-US"/>
              <a:t>Addressing long drifts (in theory)</a:t>
            </a:r>
          </a:p>
        </p:txBody>
      </p:sp>
      <p:pic>
        <p:nvPicPr>
          <p:cNvPr id="5" name="Picture 4" descr="A black curved road with colorful lines&#10;&#10;AI-generated content may be incorrect.">
            <a:extLst>
              <a:ext uri="{FF2B5EF4-FFF2-40B4-BE49-F238E27FC236}">
                <a16:creationId xmlns:a16="http://schemas.microsoft.com/office/drawing/2014/main" id="{B94DBB00-EA60-C011-E0B1-1B400BB7E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0612"/>
            <a:ext cx="2588801" cy="5997388"/>
          </a:xfrm>
          <a:prstGeom prst="rect">
            <a:avLst/>
          </a:prstGeom>
        </p:spPr>
      </p:pic>
      <p:pic>
        <p:nvPicPr>
          <p:cNvPr id="7" name="Picture 6" descr="A rainbow colored squares on a black surface&#10;&#10;AI-generated content may be incorrect.">
            <a:extLst>
              <a:ext uri="{FF2B5EF4-FFF2-40B4-BE49-F238E27FC236}">
                <a16:creationId xmlns:a16="http://schemas.microsoft.com/office/drawing/2014/main" id="{3121A873-E8D3-F1C4-3353-1243F8DAD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782" y="860612"/>
            <a:ext cx="3968418" cy="2104464"/>
          </a:xfrm>
          <a:prstGeom prst="roundRect">
            <a:avLst/>
          </a:prstGeom>
        </p:spPr>
      </p:pic>
      <p:pic>
        <p:nvPicPr>
          <p:cNvPr id="9" name="Picture 8" descr="A colorful rectangular object with a black background&#10;&#10;AI-generated content may be incorrect.">
            <a:extLst>
              <a:ext uri="{FF2B5EF4-FFF2-40B4-BE49-F238E27FC236}">
                <a16:creationId xmlns:a16="http://schemas.microsoft.com/office/drawing/2014/main" id="{73EE0CD3-92FE-0595-ABE7-457675FF5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784" y="4804723"/>
            <a:ext cx="3156399" cy="1689100"/>
          </a:xfrm>
          <a:prstGeom prst="roundRect">
            <a:avLst/>
          </a:prstGeom>
        </p:spPr>
      </p:pic>
      <p:pic>
        <p:nvPicPr>
          <p:cNvPr id="11" name="Picture 10" descr="A rainbow colored square on a black background&#10;&#10;AI-generated content may be incorrect.">
            <a:extLst>
              <a:ext uri="{FF2B5EF4-FFF2-40B4-BE49-F238E27FC236}">
                <a16:creationId xmlns:a16="http://schemas.microsoft.com/office/drawing/2014/main" id="{065FC011-91B3-AD6D-E3BF-63BD0296F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0032" y="3092075"/>
            <a:ext cx="3200400" cy="1689100"/>
          </a:xfrm>
          <a:prstGeom prst="round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B8AC5F3-8097-73F6-CD0F-39B370737E47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1136342" y="1912844"/>
            <a:ext cx="2965011" cy="4417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4437F45-65D1-E711-36A3-237452C08971}"/>
              </a:ext>
            </a:extLst>
          </p:cNvPr>
          <p:cNvCxnSpPr>
            <a:cxnSpLocks/>
          </p:cNvCxnSpPr>
          <p:nvPr/>
        </p:nvCxnSpPr>
        <p:spPr>
          <a:xfrm flipV="1">
            <a:off x="1828800" y="5116606"/>
            <a:ext cx="1337980" cy="14186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B5D4D318-E9D4-DE48-D881-EF51A4E98D5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" r="629" b="44681"/>
          <a:stretch/>
        </p:blipFill>
        <p:spPr>
          <a:xfrm>
            <a:off x="4576003" y="6265518"/>
            <a:ext cx="2664769" cy="29669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888ADB9-7446-B407-E054-FDBE5643C9FA}"/>
              </a:ext>
            </a:extLst>
          </p:cNvPr>
          <p:cNvSpPr txBox="1"/>
          <p:nvPr/>
        </p:nvSpPr>
        <p:spPr>
          <a:xfrm>
            <a:off x="8237073" y="24550"/>
            <a:ext cx="3612336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“Algorithm” so far for</a:t>
            </a:r>
          </a:p>
          <a:p>
            <a:r>
              <a:rPr lang="en-US"/>
              <a:t>absorber start positions:</a:t>
            </a:r>
          </a:p>
          <a:p>
            <a:endParaRPr lang="en-US"/>
          </a:p>
          <a:p>
            <a:r>
              <a:rPr lang="en-US" b="1"/>
              <a:t>B1S</a:t>
            </a:r>
            <a:r>
              <a:rPr lang="en-US"/>
              <a:t> (19.7m)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0.75m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6.69m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12.63m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18.57m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 b="1"/>
              <a:t>B1L</a:t>
            </a:r>
            <a:r>
              <a:rPr lang="en-US"/>
              <a:t> (21.155m)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0.75m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7.175m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13.6m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20.025m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 b="1"/>
              <a:t>B1</a:t>
            </a:r>
            <a:r>
              <a:rPr lang="en-US"/>
              <a:t> (22.655m)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1.95m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8.475m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21.525m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/>
              <a:t>+drift&gt;6m:</a:t>
            </a:r>
          </a:p>
          <a:p>
            <a:r>
              <a:rPr lang="en-US"/>
              <a:t>Add as close to middle as possible</a:t>
            </a:r>
          </a:p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5407AF-756B-475C-E209-314E1EAE0F75}"/>
              </a:ext>
            </a:extLst>
          </p:cNvPr>
          <p:cNvSpPr txBox="1"/>
          <p:nvPr/>
        </p:nvSpPr>
        <p:spPr>
          <a:xfrm>
            <a:off x="8237073" y="6527709"/>
            <a:ext cx="3093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20kW -&gt; 17.1kW downstream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1094FB-6493-2183-D1E9-29705C7CA562}"/>
              </a:ext>
            </a:extLst>
          </p:cNvPr>
          <p:cNvSpPr/>
          <p:nvPr/>
        </p:nvSpPr>
        <p:spPr>
          <a:xfrm>
            <a:off x="3034988" y="818707"/>
            <a:ext cx="4205784" cy="21903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F5C5EAB-4DE2-E3C6-4B6D-E4227AF9D448}"/>
              </a:ext>
            </a:extLst>
          </p:cNvPr>
          <p:cNvSpPr/>
          <p:nvPr/>
        </p:nvSpPr>
        <p:spPr>
          <a:xfrm>
            <a:off x="3034988" y="3065138"/>
            <a:ext cx="4205784" cy="34701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734BB6-0120-0693-BED1-A6EED4029891}"/>
              </a:ext>
            </a:extLst>
          </p:cNvPr>
          <p:cNvSpPr/>
          <p:nvPr/>
        </p:nvSpPr>
        <p:spPr>
          <a:xfrm>
            <a:off x="8114190" y="5663953"/>
            <a:ext cx="3639845" cy="82987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65DED45-6431-00F7-5168-150E76E6E865}"/>
              </a:ext>
            </a:extLst>
          </p:cNvPr>
          <p:cNvSpPr/>
          <p:nvPr/>
        </p:nvSpPr>
        <p:spPr>
          <a:xfrm>
            <a:off x="342591" y="2063594"/>
            <a:ext cx="793751" cy="58195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C56D42A-D8B1-C0CB-1A89-C5CC1D6A9B11}"/>
              </a:ext>
            </a:extLst>
          </p:cNvPr>
          <p:cNvSpPr/>
          <p:nvPr/>
        </p:nvSpPr>
        <p:spPr>
          <a:xfrm>
            <a:off x="1244936" y="963776"/>
            <a:ext cx="793751" cy="58195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B6D5D2D-E695-F69C-02AF-384712960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66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CB144-74A7-0A73-C990-766367AD3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1832"/>
          </a:xfrm>
        </p:spPr>
        <p:txBody>
          <a:bodyPr/>
          <a:lstStyle/>
          <a:p>
            <a:r>
              <a:rPr lang="en-US"/>
              <a:t>Conclusion, March 2025: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62DC72-0DF1-8E21-DC7C-57699CDFB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1832"/>
            <a:ext cx="10515600" cy="5916168"/>
          </a:xfrm>
        </p:spPr>
        <p:txBody>
          <a:bodyPr>
            <a:normAutofit/>
          </a:bodyPr>
          <a:lstStyle/>
          <a:p>
            <a:r>
              <a:rPr lang="en-US"/>
              <a:t>Reducing the number of absorbers from 5 to 4 creates two issues</a:t>
            </a:r>
          </a:p>
          <a:p>
            <a:pPr lvl="1"/>
            <a:r>
              <a:rPr lang="en-US"/>
              <a:t>Pushing the limits: 6 absorbers receive between 4 and 4.5kW power</a:t>
            </a:r>
          </a:p>
          <a:p>
            <a:pPr lvl="1"/>
            <a:r>
              <a:rPr lang="en-US"/>
              <a:t>Large (&gt;6m) drifts/quadrupoles require additional absorber</a:t>
            </a:r>
          </a:p>
          <a:p>
            <a:pPr lvl="2"/>
            <a:r>
              <a:rPr lang="en-US"/>
              <a:t>We can unite these with the first absorbers of the next magnet on a case by case basis</a:t>
            </a:r>
          </a:p>
          <a:p>
            <a:pPr lvl="2"/>
            <a:r>
              <a:rPr lang="en-US"/>
              <a:t>If this is not mechanically possible, we need to fall back to 5 absorbers</a:t>
            </a:r>
          </a:p>
          <a:p>
            <a:r>
              <a:rPr lang="en-US"/>
              <a:t>Current 6.525m spacing doesn’t provide perfect shading on curved walls</a:t>
            </a:r>
          </a:p>
          <a:p>
            <a:pPr lvl="1"/>
            <a:r>
              <a:rPr lang="en-US"/>
              <a:t>Further analysis (PSD) if we can just live with this</a:t>
            </a:r>
          </a:p>
          <a:p>
            <a:pPr lvl="1"/>
            <a:r>
              <a:rPr lang="en-US"/>
              <a:t>Or the absorber shape needs to be modified</a:t>
            </a:r>
          </a:p>
          <a:p>
            <a:pPr lvl="1"/>
            <a:r>
              <a:rPr lang="en-US"/>
              <a:t>Or we fall back to 5 absorbers per cell</a:t>
            </a:r>
          </a:p>
          <a:p>
            <a:r>
              <a:rPr lang="en-US"/>
              <a:t>ATDC discussion: can we simply make the absorbers larger?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CA86198-86BE-6FCF-852D-4AB8B8F80391}"/>
              </a:ext>
            </a:extLst>
          </p:cNvPr>
          <p:cNvSpPr/>
          <p:nvPr/>
        </p:nvSpPr>
        <p:spPr>
          <a:xfrm>
            <a:off x="1230358" y="1766656"/>
            <a:ext cx="8490691" cy="44388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9A643BC-0FCD-5B2B-E4A9-742B1D7AE456}"/>
              </a:ext>
            </a:extLst>
          </p:cNvPr>
          <p:cNvSpPr/>
          <p:nvPr/>
        </p:nvSpPr>
        <p:spPr>
          <a:xfrm>
            <a:off x="1230358" y="4527612"/>
            <a:ext cx="5472283" cy="44388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B7D2126-AC46-0FE7-D485-FD17E5F92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03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F0B78-BEA3-F033-B71B-3B5DDEE72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856" y="133477"/>
            <a:ext cx="10515600" cy="962265"/>
          </a:xfrm>
        </p:spPr>
        <p:txBody>
          <a:bodyPr>
            <a:normAutofit fontScale="90000"/>
          </a:bodyPr>
          <a:lstStyle/>
          <a:p>
            <a:r>
              <a:rPr lang="en-US"/>
              <a:t>Second attempt (</a:t>
            </a:r>
            <a:r>
              <a:rPr lang="en-US">
                <a:hlinkClick r:id="rId2"/>
              </a:rPr>
              <a:t>FCC week</a:t>
            </a:r>
            <a:r>
              <a:rPr lang="en-US"/>
              <a:t>, 21-05-2025):</a:t>
            </a:r>
            <a:br>
              <a:rPr lang="en-US"/>
            </a:br>
            <a:r>
              <a:rPr lang="en-US" sz="3600"/>
              <a:t>4 large absorbers</a:t>
            </a:r>
            <a:endParaRPr lang="en-US"/>
          </a:p>
        </p:txBody>
      </p:sp>
      <p:pic>
        <p:nvPicPr>
          <p:cNvPr id="7" name="Content Placeholder 14" descr="A close-up of a device&#10;&#10;AI-generated content may be incorrect.">
            <a:extLst>
              <a:ext uri="{FF2B5EF4-FFF2-40B4-BE49-F238E27FC236}">
                <a16:creationId xmlns:a16="http://schemas.microsoft.com/office/drawing/2014/main" id="{D58AA478-9865-2D64-4658-096D7855AB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7579" y="4342021"/>
            <a:ext cx="3736565" cy="2196891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8E89AB-51DA-0265-E0DF-219AC6AFFD14}"/>
              </a:ext>
            </a:extLst>
          </p:cNvPr>
          <p:cNvSpPr txBox="1"/>
          <p:nvPr/>
        </p:nvSpPr>
        <p:spPr>
          <a:xfrm>
            <a:off x="0" y="1152968"/>
            <a:ext cx="12179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Original sawtooth absorber model (F. Santangelo)</a:t>
            </a:r>
          </a:p>
        </p:txBody>
      </p:sp>
      <p:pic>
        <p:nvPicPr>
          <p:cNvPr id="5" name="Picture 4" descr="A drawing of a red object&#10;&#10;AI-generated content may be incorrect.">
            <a:extLst>
              <a:ext uri="{FF2B5EF4-FFF2-40B4-BE49-F238E27FC236}">
                <a16:creationId xmlns:a16="http://schemas.microsoft.com/office/drawing/2014/main" id="{DBD13EC3-C6F9-93F3-433E-9A4F108EE2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814423" y="1193535"/>
            <a:ext cx="3354643" cy="2812027"/>
          </a:xfrm>
          <a:prstGeom prst="rect">
            <a:avLst/>
          </a:prstGeom>
        </p:spPr>
      </p:pic>
      <p:pic>
        <p:nvPicPr>
          <p:cNvPr id="8" name="Picture 7" descr="A white object with a hole&#10;&#10;AI-generated content may be incorrect.">
            <a:extLst>
              <a:ext uri="{FF2B5EF4-FFF2-40B4-BE49-F238E27FC236}">
                <a16:creationId xmlns:a16="http://schemas.microsoft.com/office/drawing/2014/main" id="{EF029146-EC0F-D067-4372-D582A5B48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579" y="1579526"/>
            <a:ext cx="3675465" cy="2016136"/>
          </a:xfrm>
          <a:prstGeom prst="rect">
            <a:avLst/>
          </a:prstGeom>
        </p:spPr>
      </p:pic>
      <p:pic>
        <p:nvPicPr>
          <p:cNvPr id="9" name="Picture 8" descr="A drawing of a piece of metal&#10;&#10;AI-generated content may be incorrect.">
            <a:extLst>
              <a:ext uri="{FF2B5EF4-FFF2-40B4-BE49-F238E27FC236}">
                <a16:creationId xmlns:a16="http://schemas.microsoft.com/office/drawing/2014/main" id="{2A0ADE07-0CD1-5CD5-17C2-51DA43D43F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6234" y="1601416"/>
            <a:ext cx="4871123" cy="19942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2498FA-506B-5E9D-44F0-8D5EC0567DE5}"/>
              </a:ext>
            </a:extLst>
          </p:cNvPr>
          <p:cNvSpPr txBox="1"/>
          <p:nvPr/>
        </p:nvSpPr>
        <p:spPr>
          <a:xfrm>
            <a:off x="-2" y="3938559"/>
            <a:ext cx="12192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Modification (preliminary, partial sawtooth)</a:t>
            </a:r>
          </a:p>
        </p:txBody>
      </p:sp>
      <p:pic>
        <p:nvPicPr>
          <p:cNvPr id="11" name="Picture 10" descr="A drawing of a grey object&#10;&#10;AI-generated content may be incorrect.">
            <a:extLst>
              <a:ext uri="{FF2B5EF4-FFF2-40B4-BE49-F238E27FC236}">
                <a16:creationId xmlns:a16="http://schemas.microsoft.com/office/drawing/2014/main" id="{A2637B5A-03F4-A29E-B5A1-4FA164836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6235" y="4550978"/>
            <a:ext cx="4765888" cy="1866385"/>
          </a:xfrm>
          <a:prstGeom prst="rect">
            <a:avLst/>
          </a:prstGeom>
        </p:spPr>
      </p:pic>
      <p:pic>
        <p:nvPicPr>
          <p:cNvPr id="12" name="Picture 11" descr="A drawing of a kite&#10;&#10;AI-generated content may be incorrect.">
            <a:extLst>
              <a:ext uri="{FF2B5EF4-FFF2-40B4-BE49-F238E27FC236}">
                <a16:creationId xmlns:a16="http://schemas.microsoft.com/office/drawing/2014/main" id="{8648CFDF-B8BC-4D15-A59B-256B0F7378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1878" y="4087951"/>
            <a:ext cx="3496298" cy="25488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6279CF-C606-D0D0-136E-71AC326F2DC0}"/>
              </a:ext>
            </a:extLst>
          </p:cNvPr>
          <p:cNvSpPr txBox="1"/>
          <p:nvPr/>
        </p:nvSpPr>
        <p:spPr>
          <a:xfrm rot="2870799">
            <a:off x="8788632" y="3384769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L=38cm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A44260-F5A9-76D6-373D-7EF7C42EDD57}"/>
              </a:ext>
            </a:extLst>
          </p:cNvPr>
          <p:cNvSpPr txBox="1"/>
          <p:nvPr/>
        </p:nvSpPr>
        <p:spPr>
          <a:xfrm rot="1977494">
            <a:off x="8939349" y="6039411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L=46.5cm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7B6E4F6-6113-C23C-4FD2-81C303538C55}"/>
              </a:ext>
            </a:extLst>
          </p:cNvPr>
          <p:cNvCxnSpPr/>
          <p:nvPr/>
        </p:nvCxnSpPr>
        <p:spPr>
          <a:xfrm>
            <a:off x="8754214" y="5507768"/>
            <a:ext cx="1817010" cy="11404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3B829B-0388-286D-7CAA-58526B905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8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232C5BA-1C4D-7488-7CFF-C2C63C83BB85}"/>
              </a:ext>
            </a:extLst>
          </p:cNvPr>
          <p:cNvSpPr/>
          <p:nvPr/>
        </p:nvSpPr>
        <p:spPr>
          <a:xfrm>
            <a:off x="0" y="1095742"/>
            <a:ext cx="12179646" cy="28428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836B01D8-EC7B-41BB-63D2-68F96FC70362}"/>
              </a:ext>
            </a:extLst>
          </p:cNvPr>
          <p:cNvSpPr/>
          <p:nvPr/>
        </p:nvSpPr>
        <p:spPr>
          <a:xfrm flipH="1">
            <a:off x="44386" y="5003623"/>
            <a:ext cx="481551" cy="5998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/>
              <a:t>+4mm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172BECB-7A75-54BA-D29F-398CFE8F2786}"/>
              </a:ext>
            </a:extLst>
          </p:cNvPr>
          <p:cNvSpPr/>
          <p:nvPr/>
        </p:nvSpPr>
        <p:spPr>
          <a:xfrm>
            <a:off x="0" y="3949990"/>
            <a:ext cx="12179646" cy="28428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9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black and yellow curved object with a white tip&#10;&#10;AI-generated content may be incorrect.">
            <a:extLst>
              <a:ext uri="{FF2B5EF4-FFF2-40B4-BE49-F238E27FC236}">
                <a16:creationId xmlns:a16="http://schemas.microsoft.com/office/drawing/2014/main" id="{3B5A3ACF-623F-8D57-1BAE-65E392D20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852" y="1975460"/>
            <a:ext cx="5835948" cy="4710516"/>
          </a:xfrm>
          <a:prstGeom prst="roundRect">
            <a:avLst>
              <a:gd name="adj" fmla="val 5610"/>
            </a:avLst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52F385-59ED-499B-04AF-C04168DAD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4 larger absorbers per dipole:</a:t>
            </a:r>
            <a:br>
              <a:rPr lang="en-US"/>
            </a:br>
            <a:r>
              <a:rPr lang="en-US"/>
              <a:t>Negligible direct hits on outer walls</a:t>
            </a:r>
          </a:p>
        </p:txBody>
      </p:sp>
      <p:pic>
        <p:nvPicPr>
          <p:cNvPr id="5" name="Content Placeholder 4" descr="A close-up of a curved object&#10;&#10;AI-generated content may be incorrect.">
            <a:extLst>
              <a:ext uri="{FF2B5EF4-FFF2-40B4-BE49-F238E27FC236}">
                <a16:creationId xmlns:a16="http://schemas.microsoft.com/office/drawing/2014/main" id="{B82938B8-871E-490D-B443-D288210E51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4593" y="1975461"/>
            <a:ext cx="5349766" cy="4734902"/>
          </a:xfrm>
          <a:prstGeom prst="roundRect">
            <a:avLst>
              <a:gd name="adj" fmla="val 4014"/>
            </a:avLst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581590-FE22-CB84-9508-41F2E5B67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3876" y="2019602"/>
            <a:ext cx="3699641" cy="4210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733980-FD0F-D679-66FC-D182BFB8B0B9}"/>
              </a:ext>
            </a:extLst>
          </p:cNvPr>
          <p:cNvSpPr txBox="1"/>
          <p:nvPr/>
        </p:nvSpPr>
        <p:spPr>
          <a:xfrm>
            <a:off x="8918066" y="2433275"/>
            <a:ext cx="85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W/cm</a:t>
            </a:r>
            <a:r>
              <a:rPr lang="en-US" baseline="3000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8E1A14-B0AE-9CCA-47BD-229B1BAA5734}"/>
              </a:ext>
            </a:extLst>
          </p:cNvPr>
          <p:cNvSpPr txBox="1"/>
          <p:nvPr/>
        </p:nvSpPr>
        <p:spPr>
          <a:xfrm>
            <a:off x="5843751" y="6308209"/>
            <a:ext cx="2168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Total on wall: </a:t>
            </a:r>
            <a:r>
              <a:rPr lang="en-US">
                <a:solidFill>
                  <a:schemeClr val="accent6">
                    <a:lumMod val="60000"/>
                    <a:lumOff val="40000"/>
                  </a:schemeClr>
                </a:solidFill>
              </a:rPr>
              <a:t>0.22W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BA9FA9-1AFC-521E-5F70-A9D132E0B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ADE29-E58F-544E-AEA3-C47544196229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00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185</TotalTime>
  <Words>628</Words>
  <Application>Microsoft Macintosh PowerPoint</Application>
  <PresentationFormat>Widescreen</PresentationFormat>
  <Paragraphs>133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Arial</vt:lpstr>
      <vt:lpstr>Calibri</vt:lpstr>
      <vt:lpstr>Cambria</vt:lpstr>
      <vt:lpstr>Office 2013 - 2022 Theme</vt:lpstr>
      <vt:lpstr>Absorber placement Update #3</vt:lpstr>
      <vt:lpstr>Roberto Kersevan’s work</vt:lpstr>
      <vt:lpstr>Early 2025: New absorber layout goals</vt:lpstr>
      <vt:lpstr>PowerPoint Presentation</vt:lpstr>
      <vt:lpstr>First attempt: 4 absorbers per dipole + 1 per long drift ATDC meeting #20, 03-04-2025</vt:lpstr>
      <vt:lpstr>Addressing long drifts (in theory)</vt:lpstr>
      <vt:lpstr>Conclusion, March 2025:</vt:lpstr>
      <vt:lpstr>Second attempt (FCC week, 21-05-2025): 4 large absorbers</vt:lpstr>
      <vt:lpstr>4 larger absorbers per dipole: Negligible direct hits on outer walls</vt:lpstr>
      <vt:lpstr>Conclusion, May 2025:</vt:lpstr>
      <vt:lpstr>Impedance simulations – first results</vt:lpstr>
      <vt:lpstr>New absorber placement, June 2025</vt:lpstr>
      <vt:lpstr>Working solutions</vt:lpstr>
      <vt:lpstr>Cooling analysis</vt:lpstr>
      <vt:lpstr>The case against the long drifts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Márton Ady</dc:creator>
  <cp:lastModifiedBy>Márton Ady</cp:lastModifiedBy>
  <cp:revision>27</cp:revision>
  <dcterms:created xsi:type="dcterms:W3CDTF">2025-06-24T13:16:00Z</dcterms:created>
  <dcterms:modified xsi:type="dcterms:W3CDTF">2025-06-25T08:12:21Z</dcterms:modified>
</cp:coreProperties>
</file>