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41" r:id="rId2"/>
    <p:sldId id="352" r:id="rId3"/>
    <p:sldId id="363" r:id="rId4"/>
    <p:sldId id="354" r:id="rId5"/>
    <p:sldId id="362" r:id="rId6"/>
    <p:sldId id="364" r:id="rId7"/>
    <p:sldId id="356" r:id="rId8"/>
    <p:sldId id="357" r:id="rId9"/>
    <p:sldId id="365" r:id="rId10"/>
    <p:sldId id="358" r:id="rId11"/>
    <p:sldId id="360" r:id="rId12"/>
    <p:sldId id="366" r:id="rId13"/>
    <p:sldId id="361" r:id="rId14"/>
    <p:sldId id="367" r:id="rId15"/>
    <p:sldId id="278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8828"/>
    <a:srgbClr val="3B754E"/>
    <a:srgbClr val="DFF3F6"/>
    <a:srgbClr val="E6E6E6"/>
    <a:srgbClr val="0033A0"/>
    <a:srgbClr val="B9F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34" autoAdjust="0"/>
    <p:restoredTop sz="97505"/>
  </p:normalViewPr>
  <p:slideViewPr>
    <p:cSldViewPr>
      <p:cViewPr varScale="1">
        <p:scale>
          <a:sx n="63" d="100"/>
          <a:sy n="63" d="100"/>
        </p:scale>
        <p:origin x="284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5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25/06/2025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15th Radiation &amp; Shielding WG Meeting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2CAB-5EBF-A19B-BA54-010681CA7F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Update on the SR shielding studies for FCC-ee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C2BD60-83BB-2B91-3905-A66E56CC7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17232"/>
            <a:ext cx="11376026" cy="803787"/>
          </a:xfrm>
        </p:spPr>
        <p:txBody>
          <a:bodyPr/>
          <a:lstStyle/>
          <a:p>
            <a:r>
              <a:rPr lang="en-GB" noProof="0" dirty="0"/>
              <a:t>B. Humann, A. Lechner </a:t>
            </a:r>
          </a:p>
        </p:txBody>
      </p:sp>
    </p:spTree>
    <p:extLst>
      <p:ext uri="{BB962C8B-B14F-4D97-AF65-F5344CB8AC3E}">
        <p14:creationId xmlns:p14="http://schemas.microsoft.com/office/powerpoint/2010/main" val="1323277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0F74C-42C7-F110-E8EA-545D6F568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Dose levels in the tunnel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B478D-8ABE-DF85-D26A-4229FB90D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A4020-1C77-BA9E-A2D9-6D86DB66A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C2CB9-5AC6-D616-6C16-CFB9A168B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10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C9E0BA-14A3-C53D-5600-D783128CD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2687" y="1304171"/>
            <a:ext cx="3135319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F52A6D-79A8-06CB-B538-E0AD2A5DEC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619" b="4038"/>
          <a:stretch/>
        </p:blipFill>
        <p:spPr>
          <a:xfrm>
            <a:off x="4006182" y="1295142"/>
            <a:ext cx="3213639" cy="2160000"/>
          </a:xfrm>
          <a:prstGeom prst="rect">
            <a:avLst/>
          </a:prstGeom>
        </p:spPr>
      </p:pic>
      <p:pic>
        <p:nvPicPr>
          <p:cNvPr id="11" name="Picture 10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AC62ED8C-4863-F63A-52B8-89B0E6F6CF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512" y="96213"/>
            <a:ext cx="1338232" cy="134312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BF140D7-7E7A-ECB1-05B7-D253481CF993}"/>
              </a:ext>
            </a:extLst>
          </p:cNvPr>
          <p:cNvSpPr/>
          <p:nvPr/>
        </p:nvSpPr>
        <p:spPr>
          <a:xfrm>
            <a:off x="10748317" y="799015"/>
            <a:ext cx="1224136" cy="8153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BBFF0A-D15D-E7CD-01F2-F08F078D99F7}"/>
              </a:ext>
            </a:extLst>
          </p:cNvPr>
          <p:cNvCxnSpPr/>
          <p:nvPr/>
        </p:nvCxnSpPr>
        <p:spPr>
          <a:xfrm>
            <a:off x="11373628" y="273244"/>
            <a:ext cx="0" cy="4945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phic 13" descr="Eye with solid fill">
            <a:extLst>
              <a:ext uri="{FF2B5EF4-FFF2-40B4-BE49-F238E27FC236}">
                <a16:creationId xmlns:a16="http://schemas.microsoft.com/office/drawing/2014/main" id="{88BBEF95-49A6-80BB-2F74-5FB3F5A8B8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90926" y="397310"/>
            <a:ext cx="180000" cy="18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B92145-11F1-B53A-A321-18B31A279B6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233"/>
          <a:stretch/>
        </p:blipFill>
        <p:spPr>
          <a:xfrm>
            <a:off x="5793399" y="2683511"/>
            <a:ext cx="2282864" cy="17504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CD5F3A-4675-E1AB-0177-D2418513C1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49121" y="2632486"/>
            <a:ext cx="2223543" cy="17496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13B33F3D-CAD7-79B4-5687-F28EC29B8EE2}"/>
              </a:ext>
            </a:extLst>
          </p:cNvPr>
          <p:cNvSpPr/>
          <p:nvPr/>
        </p:nvSpPr>
        <p:spPr>
          <a:xfrm>
            <a:off x="4721242" y="1912376"/>
            <a:ext cx="216024" cy="61704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E5D46D-B61D-1A89-091F-CDCB86F68DE2}"/>
              </a:ext>
            </a:extLst>
          </p:cNvPr>
          <p:cNvCxnSpPr>
            <a:cxnSpLocks/>
          </p:cNvCxnSpPr>
          <p:nvPr/>
        </p:nvCxnSpPr>
        <p:spPr>
          <a:xfrm>
            <a:off x="4916176" y="2436121"/>
            <a:ext cx="1282003" cy="95900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DC49811-8B9E-9BA3-06C2-D1C146F4B914}"/>
              </a:ext>
            </a:extLst>
          </p:cNvPr>
          <p:cNvSpPr/>
          <p:nvPr/>
        </p:nvSpPr>
        <p:spPr>
          <a:xfrm>
            <a:off x="8819682" y="1912376"/>
            <a:ext cx="172997" cy="64807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4B8349-F221-60F4-385E-241E2F2CF8F7}"/>
              </a:ext>
            </a:extLst>
          </p:cNvPr>
          <p:cNvCxnSpPr>
            <a:stCxn id="19" idx="5"/>
          </p:cNvCxnSpPr>
          <p:nvPr/>
        </p:nvCxnSpPr>
        <p:spPr>
          <a:xfrm>
            <a:off x="8967344" y="2465540"/>
            <a:ext cx="1265158" cy="95900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968375F-0CCA-FFC7-9DA7-3562C06BF6F4}"/>
              </a:ext>
            </a:extLst>
          </p:cNvPr>
          <p:cNvSpPr txBox="1"/>
          <p:nvPr/>
        </p:nvSpPr>
        <p:spPr bwMode="auto">
          <a:xfrm>
            <a:off x="5446342" y="150205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FF00"/>
                </a:solidFill>
              </a:rPr>
              <a:t>30cm </a:t>
            </a:r>
            <a:r>
              <a:rPr lang="de-AT" b="1" dirty="0" err="1">
                <a:solidFill>
                  <a:srgbClr val="FFFF00"/>
                </a:solidFill>
              </a:rPr>
              <a:t>gap</a:t>
            </a:r>
            <a:endParaRPr lang="de-AT" b="1" dirty="0">
              <a:solidFill>
                <a:srgbClr val="FFFF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CD44C3-4D8A-13EF-E4F2-FF938FB96B8D}"/>
              </a:ext>
            </a:extLst>
          </p:cNvPr>
          <p:cNvSpPr txBox="1"/>
          <p:nvPr/>
        </p:nvSpPr>
        <p:spPr bwMode="auto">
          <a:xfrm>
            <a:off x="8776009" y="151921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FF00"/>
                </a:solidFill>
              </a:rPr>
              <a:t>FCC Week 2025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75D775-24B6-7FA9-F4B6-EC1DBD5AFB38}"/>
              </a:ext>
            </a:extLst>
          </p:cNvPr>
          <p:cNvSpPr txBox="1"/>
          <p:nvPr/>
        </p:nvSpPr>
        <p:spPr bwMode="auto">
          <a:xfrm>
            <a:off x="131897" y="1406032"/>
            <a:ext cx="38087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/>
              <a:t>Slight </a:t>
            </a:r>
            <a:r>
              <a:rPr lang="en-GB" sz="2000" b="1" dirty="0">
                <a:solidFill>
                  <a:schemeClr val="accent3"/>
                </a:solidFill>
              </a:rPr>
              <a:t>increase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/>
              <a:t>in the overall </a:t>
            </a:r>
            <a:r>
              <a:rPr lang="en-GB" sz="2000" b="1" dirty="0">
                <a:solidFill>
                  <a:schemeClr val="accent3"/>
                </a:solidFill>
              </a:rPr>
              <a:t>radiation load </a:t>
            </a:r>
            <a:r>
              <a:rPr lang="en-GB" sz="2000" dirty="0"/>
              <a:t>with higher leakage for the asymmetric layout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/>
              <a:t>Shielding is more efficient with aligned photon stopper positions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B0FDD9D-F5DE-428A-34EA-372F4342F6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819" y="4269842"/>
            <a:ext cx="2575040" cy="1773731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F006AEB-7215-119E-81A7-1043ED533329}"/>
              </a:ext>
            </a:extLst>
          </p:cNvPr>
          <p:cNvCxnSpPr>
            <a:cxnSpLocks/>
            <a:stCxn id="17" idx="4"/>
          </p:cNvCxnSpPr>
          <p:nvPr/>
        </p:nvCxnSpPr>
        <p:spPr>
          <a:xfrm flipH="1">
            <a:off x="2225537" y="2529417"/>
            <a:ext cx="2603717" cy="210988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B6672CE3-C819-38B2-28FF-60C5DA35CB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30391" y="4541262"/>
            <a:ext cx="1980286" cy="167385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DFFCEE-0424-B631-E285-8414E696A5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37882" y="4518941"/>
            <a:ext cx="1953638" cy="167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6E2E08F-8E76-2AB8-D2A5-687EBB00748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40028" y="4541262"/>
            <a:ext cx="1905302" cy="1674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F522A92-03DF-BE69-E22B-2B2B8962F322}"/>
              </a:ext>
            </a:extLst>
          </p:cNvPr>
          <p:cNvSpPr txBox="1"/>
          <p:nvPr/>
        </p:nvSpPr>
        <p:spPr bwMode="auto">
          <a:xfrm>
            <a:off x="4225600" y="472772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FF00"/>
                </a:solidFill>
              </a:rPr>
              <a:t>total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5DF294-0754-3CE4-8AD0-5C6E822AD531}"/>
              </a:ext>
            </a:extLst>
          </p:cNvPr>
          <p:cNvSpPr txBox="1"/>
          <p:nvPr/>
        </p:nvSpPr>
        <p:spPr bwMode="auto">
          <a:xfrm>
            <a:off x="6695022" y="472772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FF00"/>
                </a:solidFill>
              </a:rPr>
              <a:t>B1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138A7A-897E-BCCA-8B88-92742595BA25}"/>
              </a:ext>
            </a:extLst>
          </p:cNvPr>
          <p:cNvSpPr txBox="1"/>
          <p:nvPr/>
        </p:nvSpPr>
        <p:spPr bwMode="auto">
          <a:xfrm>
            <a:off x="8340064" y="470385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FF00"/>
                </a:solidFill>
              </a:rPr>
              <a:t>B2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5AC76C5-7A96-2AA2-C55F-BA8EF29B97E2}"/>
              </a:ext>
            </a:extLst>
          </p:cNvPr>
          <p:cNvSpPr txBox="1"/>
          <p:nvPr/>
        </p:nvSpPr>
        <p:spPr bwMode="auto">
          <a:xfrm>
            <a:off x="5318564" y="515670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/>
              <a:t>=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FBAC5AA-77D7-8243-B453-60E5FDB0F0C4}"/>
              </a:ext>
            </a:extLst>
          </p:cNvPr>
          <p:cNvSpPr txBox="1"/>
          <p:nvPr/>
        </p:nvSpPr>
        <p:spPr bwMode="auto">
          <a:xfrm>
            <a:off x="7624717" y="515670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61692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8B5B1B-F12D-4A4B-0EDF-687A6CC6D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noProof="0" dirty="0">
                <a:solidFill>
                  <a:schemeClr val="accent3"/>
                </a:solidFill>
              </a:rPr>
              <a:t>Generally: several disadvantages if shielding structure not located aligned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Weight distribution (~350kg/shielding structure)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Placement of supports and subsequently the electronics bunker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Leakage of dose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Radiation loads profit from symmetric shielding placement as they also shield each other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If no symmetric layout can be found, possibly shielding material required to go over central part of dipole</a:t>
            </a:r>
            <a:br>
              <a:rPr lang="en-GB" sz="2000" noProof="0" dirty="0">
                <a:solidFill>
                  <a:schemeClr val="tx1"/>
                </a:solidFill>
              </a:rPr>
            </a:br>
            <a:endParaRPr lang="en-GB" sz="20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Currently running symmetric</a:t>
            </a:r>
            <a:r>
              <a:rPr lang="en-GB" sz="2400" b="0" dirty="0">
                <a:solidFill>
                  <a:schemeClr val="tx1"/>
                </a:solidFill>
              </a:rPr>
              <a:t> 3+2 shielding placement</a:t>
            </a:r>
            <a:endParaRPr lang="en-GB" sz="2400" b="0" noProof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A24254-D9F1-E4AE-DFD4-34A187191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 on the asymmetric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4BBAD-168A-F01A-D441-B4014E5A4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AAFFF-1833-8951-C97B-68A59BEC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68AA0-34E7-3C93-3B71-29F0B2DAD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68644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CF16E-F6F3-40CC-12C4-17DA5E4A4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91C96C-3FDA-7AF7-DDD3-853E12317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i="0" noProof="0" dirty="0">
                <a:solidFill>
                  <a:schemeClr val="bg2"/>
                </a:solidFill>
                <a:effectLst/>
              </a:rPr>
              <a:t>Splitting of dipoles</a:t>
            </a:r>
            <a:br>
              <a:rPr lang="en-GB" sz="2400" i="0" noProof="0" dirty="0">
                <a:solidFill>
                  <a:schemeClr val="bg2"/>
                </a:solidFill>
                <a:effectLst/>
              </a:rPr>
            </a:br>
            <a:endParaRPr lang="en-GB" sz="2400" i="0" noProof="0" dirty="0">
              <a:solidFill>
                <a:schemeClr val="bg2"/>
              </a:solidFill>
              <a:effectLst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bg2"/>
                </a:solidFill>
              </a:rPr>
              <a:t>Power load and power density</a:t>
            </a:r>
            <a:br>
              <a:rPr lang="en-GB" sz="2400" noProof="0" dirty="0">
                <a:solidFill>
                  <a:schemeClr val="bg2"/>
                </a:solidFill>
              </a:rPr>
            </a:br>
            <a:endParaRPr lang="en-GB" sz="2400" noProof="0" dirty="0">
              <a:solidFill>
                <a:schemeClr val="bg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bg2"/>
                </a:solidFill>
              </a:rPr>
              <a:t>Dose levels in the tunnel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240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/>
                </a:solidFill>
              </a:rPr>
              <a:t>Future steps</a:t>
            </a:r>
            <a:endParaRPr lang="en-GB" sz="2400" noProof="0" dirty="0">
              <a:solidFill>
                <a:schemeClr val="tx1"/>
              </a:solidFill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Simplify shielding structure</a:t>
            </a:r>
            <a:endParaRPr lang="en-GB" sz="2000" i="0" noProof="0" dirty="0">
              <a:solidFill>
                <a:schemeClr val="tx1"/>
              </a:solidFill>
              <a:effectLst/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LCC</a:t>
            </a:r>
            <a:r>
              <a:rPr lang="en-GB" sz="2000" dirty="0">
                <a:solidFill>
                  <a:schemeClr val="tx1"/>
                </a:solidFill>
              </a:rPr>
              <a:t> vs </a:t>
            </a:r>
            <a:r>
              <a:rPr lang="en-GB" sz="2000" noProof="0" dirty="0">
                <a:solidFill>
                  <a:schemeClr val="tx1"/>
                </a:solidFill>
              </a:rPr>
              <a:t>GHC optics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E2E797-F343-AB25-00A9-F7C0738B9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996A1-E55A-B4E5-1225-52B7A974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9996A-3AD3-187D-FB2A-1CFC8B09E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E43C9-DF4B-FD18-D499-ABCA87076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22359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8BDA6F-E2FD-075C-438D-FDF91F490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The current shielding design contains </a:t>
            </a:r>
            <a:r>
              <a:rPr lang="en-GB" sz="2400" noProof="0" dirty="0">
                <a:solidFill>
                  <a:schemeClr val="accent3"/>
                </a:solidFill>
              </a:rPr>
              <a:t>several </a:t>
            </a:r>
            <a:r>
              <a:rPr lang="en-GB" sz="2400" dirty="0">
                <a:solidFill>
                  <a:schemeClr val="accent3"/>
                </a:solidFill>
              </a:rPr>
              <a:t>steps </a:t>
            </a:r>
            <a:r>
              <a:rPr lang="en-GB" sz="2400" b="0" dirty="0">
                <a:solidFill>
                  <a:schemeClr val="tx1"/>
                </a:solidFill>
              </a:rPr>
              <a:t>to provide </a:t>
            </a:r>
            <a:r>
              <a:rPr lang="en-GB" sz="2400" b="0" dirty="0">
                <a:solidFill>
                  <a:schemeClr val="accent3"/>
                </a:solidFill>
              </a:rPr>
              <a:t>various shielding thickness</a:t>
            </a:r>
            <a:r>
              <a:rPr lang="en-GB" sz="2400" b="0" dirty="0">
                <a:solidFill>
                  <a:schemeClr val="tx1"/>
                </a:solidFill>
              </a:rPr>
              <a:t> around the absorber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dirty="0">
                <a:solidFill>
                  <a:schemeClr val="tx1"/>
                </a:solidFill>
              </a:rPr>
              <a:t>Simplify the design to a more </a:t>
            </a:r>
            <a:r>
              <a:rPr lang="en-GB" sz="2400" dirty="0">
                <a:solidFill>
                  <a:srgbClr val="2D8828"/>
                </a:solidFill>
              </a:rPr>
              <a:t>uniform layout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Possibly higher weight due to increase of shielding material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Save cost thanks to easier manufacturing process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DA9A49-ACC2-78BC-99A0-7AFF0F866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Future steps: simplification of the shielding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76BA5-46E9-2D2B-19C4-B62F29263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D75DE-E069-7F07-62D7-68132F51D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1CCC3-595E-98CF-E2B2-4CA8058C5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13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B2EA9D-948E-B6A6-561E-785D18C8D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2348880"/>
            <a:ext cx="7632848" cy="237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07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173BB-D942-C4E1-5E33-4021B64A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245411-0E31-C394-F4BC-F8E4D718D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noProof="0" dirty="0">
                <a:solidFill>
                  <a:schemeClr val="tx1"/>
                </a:solidFill>
              </a:rPr>
              <a:t>Request from the FCC-ee Layout and Optics Design WG to study radiation load for the LCC optics as well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Perform simulations with same shielding with LCC optics to provide </a:t>
            </a:r>
            <a:r>
              <a:rPr lang="en-GB" sz="2400" b="0" dirty="0">
                <a:solidFill>
                  <a:schemeClr val="tx1"/>
                </a:solidFill>
              </a:rPr>
              <a:t>values for comparison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0" dirty="0">
                <a:solidFill>
                  <a:schemeClr val="tx1"/>
                </a:solidFill>
              </a:rPr>
              <a:t>Currently various input still needed (optics file, magnet split of 30m long dipoles, photon stopper locations)</a:t>
            </a:r>
            <a:endParaRPr lang="en-GB" sz="2400" b="0" noProof="0" dirty="0">
              <a:solidFill>
                <a:schemeClr val="tx1"/>
              </a:solidFill>
            </a:endParaRPr>
          </a:p>
          <a:p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6AAFA1-ECB2-33A1-06CE-F6A376802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Future steps: GHC vs LCC optics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1E01B-E83C-B629-44F3-E873B3BB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5ED6D-B3E6-9929-1C51-FCE44BBEA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EBF6E-30E3-8939-14A8-6A08E265E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14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E4D4E7-531E-A921-8D6C-6C334A78C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40" y="4293096"/>
            <a:ext cx="10801200" cy="168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8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E75C68-93EB-4FCF-45DB-974359276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i="0" noProof="0" dirty="0">
                <a:solidFill>
                  <a:schemeClr val="tx1"/>
                </a:solidFill>
                <a:effectLst/>
              </a:rPr>
              <a:t>Splitting of dipoles</a:t>
            </a:r>
            <a:br>
              <a:rPr lang="en-GB" sz="2400" i="0" noProof="0" dirty="0">
                <a:solidFill>
                  <a:schemeClr val="tx1"/>
                </a:solidFill>
                <a:effectLst/>
              </a:rPr>
            </a:br>
            <a:endParaRPr lang="en-GB" sz="2400" i="0" noProof="0" dirty="0">
              <a:solidFill>
                <a:schemeClr val="tx1"/>
              </a:solidFill>
              <a:effectLst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tx1"/>
                </a:solidFill>
              </a:rPr>
              <a:t>Power load and power density</a:t>
            </a:r>
            <a:br>
              <a:rPr lang="en-GB" sz="2400" noProof="0" dirty="0">
                <a:solidFill>
                  <a:schemeClr val="tx1"/>
                </a:solidFill>
              </a:rPr>
            </a:br>
            <a:endParaRPr lang="en-GB" sz="240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/>
                </a:solidFill>
              </a:rPr>
              <a:t>Dose levels in the tunnel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240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/>
                </a:solidFill>
              </a:rPr>
              <a:t>Future steps</a:t>
            </a:r>
            <a:endParaRPr lang="en-GB" sz="2400" noProof="0" dirty="0">
              <a:solidFill>
                <a:schemeClr val="tx1"/>
              </a:solidFill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Simplify shielding structure</a:t>
            </a:r>
            <a:endParaRPr lang="en-GB" sz="2000" i="0" noProof="0" dirty="0">
              <a:solidFill>
                <a:schemeClr val="tx1"/>
              </a:solidFill>
              <a:effectLst/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LCC</a:t>
            </a:r>
            <a:r>
              <a:rPr lang="en-GB" sz="2000" dirty="0">
                <a:solidFill>
                  <a:schemeClr val="tx1"/>
                </a:solidFill>
              </a:rPr>
              <a:t> vs </a:t>
            </a:r>
            <a:r>
              <a:rPr lang="en-GB" sz="2000" noProof="0" dirty="0">
                <a:solidFill>
                  <a:schemeClr val="tx1"/>
                </a:solidFill>
              </a:rPr>
              <a:t>GHC optics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245C0C-F9A4-E8E8-CE0E-6C591112E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65119-2A3F-5E24-43E0-11FD7DEEC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189D3-5341-EE1F-7707-CFC6CC93F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A697F-7F56-570F-7369-95A40BE7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0790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EFA7F-1A45-0094-CE3E-C8544E08E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A4ED43-A5FB-4567-2AB9-E81E546C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i="0" noProof="0" dirty="0">
                <a:solidFill>
                  <a:schemeClr val="tx1"/>
                </a:solidFill>
                <a:effectLst/>
              </a:rPr>
              <a:t>Splitting of dipoles</a:t>
            </a:r>
            <a:br>
              <a:rPr lang="en-GB" sz="2400" i="0" noProof="0" dirty="0">
                <a:solidFill>
                  <a:schemeClr val="tx1"/>
                </a:solidFill>
                <a:effectLst/>
              </a:rPr>
            </a:br>
            <a:endParaRPr lang="en-GB" sz="2400" i="0" noProof="0" dirty="0">
              <a:solidFill>
                <a:schemeClr val="tx1"/>
              </a:solidFill>
              <a:effectLst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bg2"/>
                </a:solidFill>
              </a:rPr>
              <a:t>Power load and power density</a:t>
            </a:r>
            <a:br>
              <a:rPr lang="en-GB" sz="2400" noProof="0" dirty="0">
                <a:solidFill>
                  <a:schemeClr val="bg2"/>
                </a:solidFill>
              </a:rPr>
            </a:br>
            <a:endParaRPr lang="en-GB" sz="2400" noProof="0" dirty="0">
              <a:solidFill>
                <a:schemeClr val="bg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bg2"/>
                </a:solidFill>
              </a:rPr>
              <a:t>Dose levels in the tunnel</a:t>
            </a:r>
            <a:br>
              <a:rPr lang="en-GB" sz="2400" dirty="0">
                <a:solidFill>
                  <a:schemeClr val="bg2"/>
                </a:solidFill>
              </a:rPr>
            </a:br>
            <a:endParaRPr lang="en-GB" sz="2400" noProof="0" dirty="0">
              <a:solidFill>
                <a:schemeClr val="bg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bg2"/>
                </a:solidFill>
              </a:rPr>
              <a:t>Future steps</a:t>
            </a:r>
            <a:endParaRPr lang="en-GB" sz="2400" noProof="0" dirty="0">
              <a:solidFill>
                <a:schemeClr val="bg2"/>
              </a:solidFill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bg2"/>
                </a:solidFill>
              </a:rPr>
              <a:t>Simplify shielding structure</a:t>
            </a:r>
            <a:endParaRPr lang="en-GB" sz="2000" i="0" noProof="0" dirty="0">
              <a:solidFill>
                <a:schemeClr val="bg2"/>
              </a:solidFill>
              <a:effectLst/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bg2"/>
                </a:solidFill>
              </a:rPr>
              <a:t>LCC</a:t>
            </a:r>
            <a:r>
              <a:rPr lang="en-GB" sz="2000" dirty="0">
                <a:solidFill>
                  <a:schemeClr val="bg2"/>
                </a:solidFill>
              </a:rPr>
              <a:t> vs </a:t>
            </a:r>
            <a:r>
              <a:rPr lang="en-GB" sz="2000" noProof="0" dirty="0">
                <a:solidFill>
                  <a:schemeClr val="bg2"/>
                </a:solidFill>
              </a:rPr>
              <a:t>GHC optics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E7FF6F-7EC7-EEA8-5D40-8418AE85A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0B99E-66B7-F080-3B5F-86BBCF1C0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82DD1-9926-24A5-9DDC-F71796207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2E8E1-293F-E054-59A7-3785CA250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053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64B88E-4261-F19E-9208-6F319FA8C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9058"/>
            <a:ext cx="11376024" cy="4921717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tx1"/>
                </a:solidFill>
              </a:rPr>
              <a:t>So far (FCC Week 2025): </a:t>
            </a:r>
            <a:r>
              <a:rPr lang="en-GB" sz="2400" b="0" noProof="0" dirty="0">
                <a:solidFill>
                  <a:schemeClr val="tx1"/>
                </a:solidFill>
              </a:rPr>
              <a:t>19m/21m/22m long dipoles with 5 equidistantly placed photon stoppers per beam (130cm including shielding). </a:t>
            </a:r>
            <a:br>
              <a:rPr lang="en-GB" sz="2400" b="0" noProof="0" dirty="0">
                <a:solidFill>
                  <a:schemeClr val="tx1"/>
                </a:solidFill>
              </a:rPr>
            </a:br>
            <a:br>
              <a:rPr lang="en-GB" sz="2400" b="0" noProof="0" dirty="0">
                <a:solidFill>
                  <a:schemeClr val="tx1"/>
                </a:solidFill>
              </a:rPr>
            </a:br>
            <a:endParaRPr lang="en-GB" sz="2400" b="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For various reasons (transport, vacuum chamber length,…) shorter magnets with a maximum length of 12m are required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rgbClr val="2D8828"/>
                </a:solidFill>
              </a:rPr>
              <a:t>Current conceptual solution: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b="0" noProof="0" dirty="0">
                <a:solidFill>
                  <a:schemeClr val="tx1"/>
                </a:solidFill>
              </a:rPr>
              <a:t>Splitting the dipole into </a:t>
            </a:r>
            <a:r>
              <a:rPr lang="en-GB" sz="2000" b="1" noProof="0" dirty="0">
                <a:solidFill>
                  <a:schemeClr val="tx1"/>
                </a:solidFill>
              </a:rPr>
              <a:t>two halves with a 30cm gap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Placement of the photon stoppers asymmetrically, which has the disadvantage of an </a:t>
            </a:r>
            <a:r>
              <a:rPr lang="en-GB" sz="2000" b="1" noProof="0" dirty="0">
                <a:solidFill>
                  <a:schemeClr val="tx1"/>
                </a:solidFill>
              </a:rPr>
              <a:t>uneven weight distribution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125571-0612-9035-7A23-37663BA23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Splitting the dipoles (</a:t>
            </a:r>
            <a:r>
              <a:rPr lang="en-GB" noProof="0" dirty="0" err="1"/>
              <a:t>i</a:t>
            </a:r>
            <a:r>
              <a:rPr lang="en-GB" noProof="0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9466C-4BC1-99B1-EC65-AE5DBB01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5C832-6DA2-7D74-70CF-CA11D7E12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B054E-7C39-F46A-80A4-0F78E284E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4</a:t>
            </a:fld>
            <a:endParaRPr lang="en-GB" noProof="0" dirty="0"/>
          </a:p>
        </p:txBody>
      </p:sp>
      <p:pic>
        <p:nvPicPr>
          <p:cNvPr id="10" name="Picture 9" descr="A green and yellow rectangle with black stripes&#10;&#10;AI-generated content may be incorrect.">
            <a:extLst>
              <a:ext uri="{FF2B5EF4-FFF2-40B4-BE49-F238E27FC236}">
                <a16:creationId xmlns:a16="http://schemas.microsoft.com/office/drawing/2014/main" id="{65B819BA-66BE-F06E-6B6C-D33C41BA8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783478"/>
            <a:ext cx="7143044" cy="1039843"/>
          </a:xfrm>
          <a:prstGeom prst="rect">
            <a:avLst/>
          </a:prstGeom>
        </p:spPr>
      </p:pic>
      <p:pic>
        <p:nvPicPr>
          <p:cNvPr id="12" name="Picture 11" descr="A green and yellow squares&#10;&#10;AI-generated content may be incorrect.">
            <a:extLst>
              <a:ext uri="{FF2B5EF4-FFF2-40B4-BE49-F238E27FC236}">
                <a16:creationId xmlns:a16="http://schemas.microsoft.com/office/drawing/2014/main" id="{4AA7701E-DB55-9A83-9033-182228F03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28" y="5223775"/>
            <a:ext cx="7143044" cy="9536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A6F38C2-0311-E34C-B888-1A66F4D78CB8}"/>
              </a:ext>
            </a:extLst>
          </p:cNvPr>
          <p:cNvGrpSpPr>
            <a:grpSpLocks noChangeAspect="1"/>
          </p:cNvGrpSpPr>
          <p:nvPr/>
        </p:nvGrpSpPr>
        <p:grpSpPr>
          <a:xfrm>
            <a:off x="7628353" y="5049321"/>
            <a:ext cx="4320000" cy="1334770"/>
            <a:chOff x="251520" y="3567324"/>
            <a:chExt cx="4693498" cy="130868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C89B604-D258-C990-0F25-02001DD88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520" y="3626814"/>
              <a:ext cx="4690800" cy="889152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F0346AE-C1D6-5589-0635-095C52F47F4E}"/>
                </a:ext>
              </a:extLst>
            </p:cNvPr>
            <p:cNvCxnSpPr>
              <a:cxnSpLocks/>
            </p:cNvCxnSpPr>
            <p:nvPr/>
          </p:nvCxnSpPr>
          <p:spPr>
            <a:xfrm>
              <a:off x="2599350" y="3567324"/>
              <a:ext cx="0" cy="1058891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B405FC8-9154-AFBE-F830-01B4A57F9087}"/>
                </a:ext>
              </a:extLst>
            </p:cNvPr>
            <p:cNvCxnSpPr>
              <a:cxnSpLocks/>
            </p:cNvCxnSpPr>
            <p:nvPr/>
          </p:nvCxnSpPr>
          <p:spPr>
            <a:xfrm>
              <a:off x="2555775" y="3567324"/>
              <a:ext cx="0" cy="1058891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1E3B53-9B3E-1F07-1377-6CF64123C326}"/>
                </a:ext>
              </a:extLst>
            </p:cNvPr>
            <p:cNvSpPr txBox="1"/>
            <p:nvPr/>
          </p:nvSpPr>
          <p:spPr>
            <a:xfrm>
              <a:off x="1890496" y="4599007"/>
              <a:ext cx="1412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noProof="0" dirty="0">
                  <a:solidFill>
                    <a:srgbClr val="FF0000"/>
                  </a:solidFill>
                </a:rPr>
                <a:t>30cm (virtual) gap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1090582-9C2D-4DD0-8AF8-BA6E84B27E16}"/>
                </a:ext>
              </a:extLst>
            </p:cNvPr>
            <p:cNvCxnSpPr>
              <a:cxnSpLocks/>
            </p:cNvCxnSpPr>
            <p:nvPr/>
          </p:nvCxnSpPr>
          <p:spPr>
            <a:xfrm>
              <a:off x="251520" y="3917537"/>
              <a:ext cx="432048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2D4CBA3-AA88-4EA7-E6B2-8360924622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3018" y="4205569"/>
              <a:ext cx="43200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B8776CD-A9A0-2253-8786-0686B73675D0}"/>
                </a:ext>
              </a:extLst>
            </p:cNvPr>
            <p:cNvSpPr txBox="1"/>
            <p:nvPr/>
          </p:nvSpPr>
          <p:spPr>
            <a:xfrm>
              <a:off x="488329" y="3640538"/>
              <a:ext cx="3209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noProof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e-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6C799E7-EFE5-D067-EEAA-E2F393E45D76}"/>
                </a:ext>
              </a:extLst>
            </p:cNvPr>
            <p:cNvSpPr txBox="1"/>
            <p:nvPr/>
          </p:nvSpPr>
          <p:spPr>
            <a:xfrm>
              <a:off x="4393288" y="4180972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noProof="0" dirty="0">
                  <a:ln w="0"/>
                  <a:solidFill>
                    <a:schemeClr val="accent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e+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82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612D8-7C77-ACDE-CDB1-CA1FF3A4A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D14A51-8B84-B425-1F80-6CD428A96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9058"/>
            <a:ext cx="11376024" cy="4921717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tx1"/>
                </a:solidFill>
              </a:rPr>
              <a:t>So far (FCC Week 2025): </a:t>
            </a:r>
            <a:r>
              <a:rPr lang="en-GB" sz="2400" b="0" noProof="0" dirty="0">
                <a:solidFill>
                  <a:schemeClr val="tx1"/>
                </a:solidFill>
              </a:rPr>
              <a:t>19m/21m/22m long dipoles with 5 equidistantly placed photon stoppers per beam (130cm including shielding). </a:t>
            </a:r>
            <a:br>
              <a:rPr lang="en-GB" sz="2400" b="0" noProof="0" dirty="0">
                <a:solidFill>
                  <a:schemeClr val="tx1"/>
                </a:solidFill>
              </a:rPr>
            </a:br>
            <a:br>
              <a:rPr lang="en-GB" sz="2400" b="0" noProof="0" dirty="0">
                <a:solidFill>
                  <a:schemeClr val="tx1"/>
                </a:solidFill>
              </a:rPr>
            </a:br>
            <a:endParaRPr lang="en-GB" sz="2400" b="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b="0" noProof="0" dirty="0">
                <a:solidFill>
                  <a:schemeClr val="tx1"/>
                </a:solidFill>
              </a:rPr>
              <a:t>For various reasons (transport, vacuum chamber length,…) shorter magnets with a maximum length of 12m are required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tx1"/>
                </a:solidFill>
              </a:rPr>
              <a:t>Potential conceptual solution: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Reducing the number of photon stoppers from </a:t>
            </a:r>
            <a:r>
              <a:rPr lang="en-GB" sz="2000" b="1" noProof="0" dirty="0">
                <a:solidFill>
                  <a:schemeClr val="tx1"/>
                </a:solidFill>
              </a:rPr>
              <a:t>5 to 4</a:t>
            </a:r>
            <a:r>
              <a:rPr lang="en-GB" sz="2000" noProof="0" dirty="0">
                <a:solidFill>
                  <a:schemeClr val="tx1"/>
                </a:solidFill>
              </a:rPr>
              <a:t> while increasing their length, allowing for a </a:t>
            </a:r>
            <a:r>
              <a:rPr lang="en-GB" sz="2000" b="1" noProof="0" dirty="0">
                <a:solidFill>
                  <a:schemeClr val="tx1"/>
                </a:solidFill>
              </a:rPr>
              <a:t>symmetric layout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tx1"/>
                </a:solidFill>
              </a:rPr>
              <a:t>Requires photon stoppers to reach into circular part of VC, possibly increasing </a:t>
            </a:r>
            <a:r>
              <a:rPr lang="en-GB" sz="2000" b="1" noProof="0" dirty="0">
                <a:solidFill>
                  <a:schemeClr val="tx1"/>
                </a:solidFill>
              </a:rPr>
              <a:t>impedance</a:t>
            </a:r>
            <a:r>
              <a:rPr lang="en-GB" sz="2000" noProof="0" dirty="0">
                <a:solidFill>
                  <a:schemeClr val="tx1"/>
                </a:solidFill>
              </a:rPr>
              <a:t> to unacceptable levels 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b="0" noProof="0" dirty="0">
                <a:solidFill>
                  <a:schemeClr val="tx1"/>
                </a:solidFill>
              </a:rPr>
              <a:t>Currently under stu</a:t>
            </a:r>
            <a:r>
              <a:rPr lang="en-GB" sz="2000" noProof="0" dirty="0">
                <a:solidFill>
                  <a:schemeClr val="tx1"/>
                </a:solidFill>
              </a:rPr>
              <a:t>dy by </a:t>
            </a:r>
            <a:r>
              <a:rPr lang="en-GB" sz="2000" b="1" noProof="0" dirty="0">
                <a:solidFill>
                  <a:schemeClr val="tx1"/>
                </a:solidFill>
              </a:rPr>
              <a:t>TE/VSC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b="0" noProof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4C8315-4BE7-E222-FA93-6BB004584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Splitting the dipoles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71E94-8F34-6CA4-6450-B155CFFD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12852-7BA6-BF9A-6934-8ACBFE0FE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318FF-EE5E-1C7A-2D9D-1834E8A5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5</a:t>
            </a:fld>
            <a:endParaRPr lang="en-GB" noProof="0" dirty="0"/>
          </a:p>
        </p:txBody>
      </p:sp>
      <p:pic>
        <p:nvPicPr>
          <p:cNvPr id="8" name="Picture 7" descr="A green and yellow squares&#10;&#10;AI-generated content may be incorrect.">
            <a:extLst>
              <a:ext uri="{FF2B5EF4-FFF2-40B4-BE49-F238E27FC236}">
                <a16:creationId xmlns:a16="http://schemas.microsoft.com/office/drawing/2014/main" id="{07A10940-3BDD-0EFA-CE89-85180475C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856" y="5232510"/>
            <a:ext cx="7143044" cy="953625"/>
          </a:xfrm>
          <a:prstGeom prst="rect">
            <a:avLst/>
          </a:prstGeom>
        </p:spPr>
      </p:pic>
      <p:pic>
        <p:nvPicPr>
          <p:cNvPr id="10" name="Picture 9" descr="A green and yellow rectangle with black stripes&#10;&#10;AI-generated content may be incorrect.">
            <a:extLst>
              <a:ext uri="{FF2B5EF4-FFF2-40B4-BE49-F238E27FC236}">
                <a16:creationId xmlns:a16="http://schemas.microsoft.com/office/drawing/2014/main" id="{6446A588-874E-7889-8A5D-53E29CDF6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1772816"/>
            <a:ext cx="7143044" cy="103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24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AE482-0FB4-58BA-FB74-45EDF2599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4DDF9D-98E5-5169-D381-C1E871E31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i="0" noProof="0" dirty="0">
                <a:solidFill>
                  <a:schemeClr val="bg2"/>
                </a:solidFill>
                <a:effectLst/>
              </a:rPr>
              <a:t>Splitting of dipoles</a:t>
            </a:r>
            <a:br>
              <a:rPr lang="en-GB" sz="2400" i="0" noProof="0" dirty="0">
                <a:solidFill>
                  <a:schemeClr val="tx1"/>
                </a:solidFill>
                <a:effectLst/>
              </a:rPr>
            </a:br>
            <a:endParaRPr lang="en-GB" sz="2400" i="0" noProof="0" dirty="0">
              <a:solidFill>
                <a:schemeClr val="tx1"/>
              </a:solidFill>
              <a:effectLst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tx1"/>
                </a:solidFill>
              </a:rPr>
              <a:t>Power load and power density</a:t>
            </a:r>
            <a:br>
              <a:rPr lang="en-GB" sz="2400" noProof="0" dirty="0">
                <a:solidFill>
                  <a:schemeClr val="tx1"/>
                </a:solidFill>
              </a:rPr>
            </a:br>
            <a:endParaRPr lang="en-GB" sz="240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bg2"/>
                </a:solidFill>
              </a:rPr>
              <a:t>Dose levels in the tunnel</a:t>
            </a:r>
            <a:br>
              <a:rPr lang="en-GB" sz="2400" dirty="0">
                <a:solidFill>
                  <a:schemeClr val="bg2"/>
                </a:solidFill>
              </a:rPr>
            </a:br>
            <a:endParaRPr lang="en-GB" sz="2400" noProof="0" dirty="0">
              <a:solidFill>
                <a:schemeClr val="bg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bg2"/>
                </a:solidFill>
              </a:rPr>
              <a:t>Future steps</a:t>
            </a:r>
            <a:endParaRPr lang="en-GB" sz="2400" noProof="0" dirty="0">
              <a:solidFill>
                <a:schemeClr val="bg2"/>
              </a:solidFill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bg2"/>
                </a:solidFill>
              </a:rPr>
              <a:t>Simplify shielding structure</a:t>
            </a:r>
            <a:endParaRPr lang="en-GB" sz="2000" i="0" noProof="0" dirty="0">
              <a:solidFill>
                <a:schemeClr val="bg2"/>
              </a:solidFill>
              <a:effectLst/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bg2"/>
                </a:solidFill>
              </a:rPr>
              <a:t>LCC</a:t>
            </a:r>
            <a:r>
              <a:rPr lang="en-GB" sz="2000" dirty="0">
                <a:solidFill>
                  <a:schemeClr val="bg2"/>
                </a:solidFill>
              </a:rPr>
              <a:t> vs </a:t>
            </a:r>
            <a:r>
              <a:rPr lang="en-GB" sz="2000" noProof="0" dirty="0">
                <a:solidFill>
                  <a:schemeClr val="bg2"/>
                </a:solidFill>
              </a:rPr>
              <a:t>GHC optics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2AA117-1A96-0B69-C70C-FAF736B01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16B2B-46C5-E643-B562-4DD959FAC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D4E4E-EC00-ECFB-BBD4-250466774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A03DA-D1EB-A4D7-41C4-777BDBC8C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4159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83DB9D-C7DB-5C92-971D-AD2C4434E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Power load on the components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2153B-2D93-34CA-75C6-16394CC4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B7FA0-B2A1-D389-BC68-1A6170236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ACC0C-E5AD-5129-AC06-C116D1408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7</a:t>
            </a:fld>
            <a:endParaRPr lang="en-GB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2A6A666-0F0D-D4EA-6715-81D031ADF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8527"/>
              </p:ext>
            </p:extLst>
          </p:nvPr>
        </p:nvGraphicFramePr>
        <p:xfrm>
          <a:off x="1938700" y="1182828"/>
          <a:ext cx="7819708" cy="2377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02205">
                  <a:extLst>
                    <a:ext uri="{9D8B030D-6E8A-4147-A177-3AD203B41FA5}">
                      <a16:colId xmlns:a16="http://schemas.microsoft.com/office/drawing/2014/main" val="4008025662"/>
                    </a:ext>
                  </a:extLst>
                </a:gridCol>
                <a:gridCol w="1119505">
                  <a:extLst>
                    <a:ext uri="{9D8B030D-6E8A-4147-A177-3AD203B41FA5}">
                      <a16:colId xmlns:a16="http://schemas.microsoft.com/office/drawing/2014/main" val="17916809"/>
                    </a:ext>
                  </a:extLst>
                </a:gridCol>
                <a:gridCol w="2138680">
                  <a:extLst>
                    <a:ext uri="{9D8B030D-6E8A-4147-A177-3AD203B41FA5}">
                      <a16:colId xmlns:a16="http://schemas.microsoft.com/office/drawing/2014/main" val="1958882289"/>
                    </a:ext>
                  </a:extLst>
                </a:gridCol>
                <a:gridCol w="2159318">
                  <a:extLst>
                    <a:ext uri="{9D8B030D-6E8A-4147-A177-3AD203B41FA5}">
                      <a16:colId xmlns:a16="http://schemas.microsoft.com/office/drawing/2014/main" val="3516425639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pPr algn="l"/>
                      <a:endParaRPr lang="en-GB" sz="2000" b="0" i="1" noProof="0" dirty="0"/>
                    </a:p>
                  </a:txBody>
                  <a:tcPr anchor="b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noProof="0" dirty="0"/>
                        <a:t>30cm gap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FCC-Week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898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Photon stoppers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noProof="0" dirty="0"/>
                        <a:t>80.7%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noProof="0" dirty="0"/>
                        <a:t>~2.7kW/stopper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noProof="0" dirty="0"/>
                        <a:t>80.7%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379302"/>
                  </a:ext>
                </a:extLst>
              </a:tr>
              <a:tr h="137970"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Radiation shielding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/>
                        <a:t>4.5%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/>
                        <a:t>~154W/shielding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noProof="0" dirty="0"/>
                        <a:t>3.7%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58309"/>
                  </a:ext>
                </a:extLst>
              </a:tr>
              <a:tr h="121202"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Vacuum chambers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5.1%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65.11W/m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5.2%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59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noProof="0" dirty="0"/>
                        <a:t>9.6%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noProof="0" dirty="0"/>
                        <a:t>147.35W/m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noProof="0" dirty="0"/>
                        <a:t>10.1%</a:t>
                      </a:r>
                      <a:endParaRPr lang="en-GB" sz="2000" b="1" i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782884"/>
                  </a:ext>
                </a:extLst>
              </a:tr>
              <a:tr h="142906">
                <a:tc>
                  <a:txBody>
                    <a:bodyPr/>
                    <a:lstStyle/>
                    <a:p>
                      <a:r>
                        <a:rPr lang="en-GB" sz="2000" noProof="0" dirty="0"/>
                        <a:t>Environment</a:t>
                      </a:r>
                      <a:endParaRPr lang="en-GB" sz="20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noProof="0" dirty="0"/>
                        <a:t>&lt;0.05%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noProof="0" dirty="0"/>
                        <a:t>0.62W/m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noProof="0" dirty="0"/>
                        <a:t>&lt;0.05%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8024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7FED9EA-7A6D-9973-7567-4ED5FE5A1646}"/>
              </a:ext>
            </a:extLst>
          </p:cNvPr>
          <p:cNvSpPr txBox="1"/>
          <p:nvPr/>
        </p:nvSpPr>
        <p:spPr bwMode="auto">
          <a:xfrm>
            <a:off x="1456066" y="3717032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noProof="0" dirty="0"/>
              <a:t>Overall similar power distribution </a:t>
            </a:r>
            <a:r>
              <a:rPr lang="en-GB" sz="2000" noProof="0" dirty="0"/>
              <a:t>on the accelerator components and the tunnel environment</a:t>
            </a:r>
            <a:br>
              <a:rPr lang="en-GB" sz="2000" noProof="0" dirty="0"/>
            </a:b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noProof="0" dirty="0"/>
              <a:t>Slightly less impact on the dipole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noProof="0" dirty="0"/>
              <a:t>Possible further reduction if changing busbars to copper</a:t>
            </a:r>
          </a:p>
          <a:p>
            <a:pPr lvl="1"/>
            <a:endParaRPr lang="en-GB" sz="2000" noProof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/>
              <a:t>22m long magnet: </a:t>
            </a:r>
            <a:r>
              <a:rPr lang="en-GB" sz="2000" b="1" dirty="0"/>
              <a:t>3.24kW</a:t>
            </a:r>
            <a:r>
              <a:rPr lang="en-GB" sz="2000" dirty="0"/>
              <a:t> on the yoke (~147.35W/m)</a:t>
            </a:r>
          </a:p>
          <a:p>
            <a:endParaRPr lang="en-GB" sz="2000" dirty="0"/>
          </a:p>
          <a:p>
            <a:pPr lvl="1"/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3575658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83E8044-2D16-86F5-EBED-1407FC5112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4989"/>
          <a:stretch/>
        </p:blipFill>
        <p:spPr>
          <a:xfrm>
            <a:off x="1301368" y="4499721"/>
            <a:ext cx="4653221" cy="1800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3755FBA-7E8A-3748-2357-EDF06728D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Power density on the yoke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80CDF-E5E0-A602-B97C-6E4DA7C68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78A56B-9BAC-3817-65FE-2EC5C2109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08568-8B22-DB0C-3769-C5BCE5E72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8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0AF930-81BA-A2BF-27BA-AE58E9FE93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5" r="5518" b="3414"/>
          <a:stretch/>
        </p:blipFill>
        <p:spPr>
          <a:xfrm>
            <a:off x="1333398" y="1058917"/>
            <a:ext cx="4762602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574583-EEA5-78D0-47A0-F64455BE7E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37" y="1196752"/>
            <a:ext cx="613256" cy="46651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6309A9-AD6E-0798-A03F-20DCCE4C50C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456" b="1174"/>
          <a:stretch/>
        </p:blipFill>
        <p:spPr>
          <a:xfrm>
            <a:off x="1301368" y="2951442"/>
            <a:ext cx="9753600" cy="1440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9438E4D-5D2E-7E3C-9B79-08B180D3C109}"/>
              </a:ext>
            </a:extLst>
          </p:cNvPr>
          <p:cNvCxnSpPr>
            <a:cxnSpLocks/>
          </p:cNvCxnSpPr>
          <p:nvPr/>
        </p:nvCxnSpPr>
        <p:spPr>
          <a:xfrm>
            <a:off x="1415480" y="2420888"/>
            <a:ext cx="4176464" cy="125055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878AF3F-07CF-EFCB-E850-AE14653BDDE1}"/>
              </a:ext>
            </a:extLst>
          </p:cNvPr>
          <p:cNvCxnSpPr>
            <a:cxnSpLocks/>
          </p:cNvCxnSpPr>
          <p:nvPr/>
        </p:nvCxnSpPr>
        <p:spPr>
          <a:xfrm flipV="1">
            <a:off x="3866357" y="3671442"/>
            <a:ext cx="2371056" cy="84397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0B9C30-D5C1-F23C-7CC2-522AD322FC86}"/>
              </a:ext>
            </a:extLst>
          </p:cNvPr>
          <p:cNvCxnSpPr>
            <a:cxnSpLocks/>
          </p:cNvCxnSpPr>
          <p:nvPr/>
        </p:nvCxnSpPr>
        <p:spPr>
          <a:xfrm>
            <a:off x="5879976" y="2827463"/>
            <a:ext cx="142643" cy="2414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D1D085E-6D4D-FD61-8FE5-4EBFBA0F5C00}"/>
              </a:ext>
            </a:extLst>
          </p:cNvPr>
          <p:cNvCxnSpPr>
            <a:cxnSpLocks/>
          </p:cNvCxnSpPr>
          <p:nvPr/>
        </p:nvCxnSpPr>
        <p:spPr>
          <a:xfrm flipV="1">
            <a:off x="5879976" y="4149080"/>
            <a:ext cx="864096" cy="175446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21632DA-237C-D66E-C3E7-0DE55379C630}"/>
              </a:ext>
            </a:extLst>
          </p:cNvPr>
          <p:cNvCxnSpPr>
            <a:cxnSpLocks/>
          </p:cNvCxnSpPr>
          <p:nvPr/>
        </p:nvCxnSpPr>
        <p:spPr>
          <a:xfrm>
            <a:off x="941328" y="3356992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CB628EA-EC22-CFDD-82C9-C05584E6CBA8}"/>
              </a:ext>
            </a:extLst>
          </p:cNvPr>
          <p:cNvCxnSpPr>
            <a:cxnSpLocks/>
          </p:cNvCxnSpPr>
          <p:nvPr/>
        </p:nvCxnSpPr>
        <p:spPr>
          <a:xfrm flipH="1">
            <a:off x="11064552" y="3933056"/>
            <a:ext cx="360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C28841B-FB6E-93F1-9749-85A826309714}"/>
              </a:ext>
            </a:extLst>
          </p:cNvPr>
          <p:cNvSpPr txBox="1"/>
          <p:nvPr/>
        </p:nvSpPr>
        <p:spPr bwMode="auto">
          <a:xfrm>
            <a:off x="867947" y="3088146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B1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CC94655-044A-0F4F-E508-7B7E7F64EE32}"/>
              </a:ext>
            </a:extLst>
          </p:cNvPr>
          <p:cNvSpPr txBox="1"/>
          <p:nvPr/>
        </p:nvSpPr>
        <p:spPr bwMode="auto">
          <a:xfrm>
            <a:off x="11064552" y="3671442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B2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CB84420-48C6-5F26-F502-D64901174593}"/>
              </a:ext>
            </a:extLst>
          </p:cNvPr>
          <p:cNvSpPr txBox="1"/>
          <p:nvPr/>
        </p:nvSpPr>
        <p:spPr bwMode="auto">
          <a:xfrm>
            <a:off x="6640787" y="1019450"/>
            <a:ext cx="48214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noProof="0" dirty="0"/>
              <a:t>Power density strongly localized around photon stoppers</a:t>
            </a:r>
            <a:br>
              <a:rPr lang="en-GB" sz="2000" noProof="0" dirty="0"/>
            </a:br>
            <a:endParaRPr lang="en-GB" sz="2000" noProof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noProof="0" dirty="0"/>
              <a:t>Up to </a:t>
            </a:r>
            <a:r>
              <a:rPr lang="en-GB" sz="2000" b="1" noProof="0" dirty="0"/>
              <a:t>700mW/cm</a:t>
            </a:r>
            <a:r>
              <a:rPr lang="en-GB" sz="2000" b="1" baseline="30000" noProof="0" dirty="0"/>
              <a:t>3</a:t>
            </a:r>
            <a:r>
              <a:rPr lang="en-GB" sz="2000" b="1" noProof="0" dirty="0"/>
              <a:t> </a:t>
            </a:r>
            <a:r>
              <a:rPr lang="en-GB" sz="2000" noProof="0" dirty="0"/>
              <a:t>around photon stopper location</a:t>
            </a:r>
            <a:endParaRPr lang="en-GB" sz="2000" dirty="0"/>
          </a:p>
          <a:p>
            <a:pPr lvl="1"/>
            <a:endParaRPr lang="en-GB" sz="2000" noProof="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085D143-2684-C2C5-FA2B-374E2E5001F0}"/>
              </a:ext>
            </a:extLst>
          </p:cNvPr>
          <p:cNvSpPr txBox="1"/>
          <p:nvPr/>
        </p:nvSpPr>
        <p:spPr bwMode="auto">
          <a:xfrm>
            <a:off x="6583691" y="4778196"/>
            <a:ext cx="51621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noProof="0" dirty="0"/>
              <a:t>So far, no active cooling of dipole yoke</a:t>
            </a:r>
            <a:br>
              <a:rPr lang="en-GB" sz="2000" noProof="0" dirty="0"/>
            </a:br>
            <a:endParaRPr lang="en-GB" sz="2000" noProof="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/>
              <a:t>Some </a:t>
            </a:r>
            <a:r>
              <a:rPr lang="en-GB" sz="2000" b="1" dirty="0">
                <a:solidFill>
                  <a:schemeClr val="accent3"/>
                </a:solidFill>
              </a:rPr>
              <a:t>cooling required (?) </a:t>
            </a:r>
            <a:r>
              <a:rPr lang="en-GB" sz="2000" dirty="0"/>
              <a:t>as heat will go into tunnel air otherwise</a:t>
            </a:r>
          </a:p>
          <a:p>
            <a:pPr lvl="1"/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711771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38838-CE52-9225-78B4-3C7297926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8AA63A-D090-88CE-3DE7-1E9021C86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i="0" noProof="0" dirty="0">
                <a:solidFill>
                  <a:schemeClr val="bg2"/>
                </a:solidFill>
                <a:effectLst/>
              </a:rPr>
              <a:t>Splitting of dipoles</a:t>
            </a:r>
            <a:br>
              <a:rPr lang="en-GB" sz="2400" i="0" noProof="0" dirty="0">
                <a:solidFill>
                  <a:schemeClr val="bg2"/>
                </a:solidFill>
                <a:effectLst/>
              </a:rPr>
            </a:br>
            <a:endParaRPr lang="en-GB" sz="2400" i="0" noProof="0" dirty="0">
              <a:solidFill>
                <a:schemeClr val="bg2"/>
              </a:solidFill>
              <a:effectLst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noProof="0" dirty="0">
                <a:solidFill>
                  <a:schemeClr val="bg2"/>
                </a:solidFill>
              </a:rPr>
              <a:t>Power load and power density</a:t>
            </a:r>
            <a:br>
              <a:rPr lang="en-GB" sz="2400" noProof="0" dirty="0">
                <a:solidFill>
                  <a:schemeClr val="tx1"/>
                </a:solidFill>
              </a:rPr>
            </a:br>
            <a:endParaRPr lang="en-GB" sz="240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tx1"/>
                </a:solidFill>
              </a:rPr>
              <a:t>Dose levels in the tunnel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2400" noProof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chemeClr val="bg2"/>
                </a:solidFill>
              </a:rPr>
              <a:t>Future steps</a:t>
            </a:r>
            <a:endParaRPr lang="en-GB" sz="2400" noProof="0" dirty="0">
              <a:solidFill>
                <a:schemeClr val="bg2"/>
              </a:solidFill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bg2"/>
                </a:solidFill>
              </a:rPr>
              <a:t>Simplify shielding structure</a:t>
            </a:r>
            <a:endParaRPr lang="en-GB" sz="2000" i="0" noProof="0" dirty="0">
              <a:solidFill>
                <a:schemeClr val="bg2"/>
              </a:solidFill>
              <a:effectLst/>
            </a:endParaRP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2000" noProof="0" dirty="0">
                <a:solidFill>
                  <a:schemeClr val="bg2"/>
                </a:solidFill>
              </a:rPr>
              <a:t>LCC</a:t>
            </a:r>
            <a:r>
              <a:rPr lang="en-GB" sz="2000" dirty="0">
                <a:solidFill>
                  <a:schemeClr val="bg2"/>
                </a:solidFill>
              </a:rPr>
              <a:t> vs </a:t>
            </a:r>
            <a:r>
              <a:rPr lang="en-GB" sz="2000" noProof="0" dirty="0">
                <a:solidFill>
                  <a:schemeClr val="bg2"/>
                </a:solidFill>
              </a:rPr>
              <a:t>GHC optics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35384F-CDBF-EE3D-6F33-7EA2E3A34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34B72-2D50-6445-59F0-1D60E9799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25/06/2025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0905D-3838-32DF-79BA-C237726A4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/>
              <a:t>15th Radiation &amp; Shielding WG Meeting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E6D96-F541-94F4-757B-D4F55558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GB" noProof="0" smtClean="0"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59340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59447</TotalTime>
  <Words>806</Words>
  <Application>Microsoft Office PowerPoint</Application>
  <DocSecurity>0</DocSecurity>
  <PresentationFormat>Widescreen</PresentationFormat>
  <Paragraphs>159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Update on the SR shielding studies for FCC-ee</vt:lpstr>
      <vt:lpstr>Introduction</vt:lpstr>
      <vt:lpstr>Introduction</vt:lpstr>
      <vt:lpstr>Splitting the dipoles (i)</vt:lpstr>
      <vt:lpstr>Splitting the dipoles (ii)</vt:lpstr>
      <vt:lpstr>Introduction</vt:lpstr>
      <vt:lpstr>Power load on the components </vt:lpstr>
      <vt:lpstr>Power density on the yoke</vt:lpstr>
      <vt:lpstr>Introduction</vt:lpstr>
      <vt:lpstr>Dose levels in the tunnel</vt:lpstr>
      <vt:lpstr>Conclusion on the asymmetric layout</vt:lpstr>
      <vt:lpstr>Introduction</vt:lpstr>
      <vt:lpstr>Future steps: simplification of the shielding structure</vt:lpstr>
      <vt:lpstr>Future steps: GHC vs LCC optics comparison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Barbara Humann</cp:lastModifiedBy>
  <cp:revision>1473</cp:revision>
  <dcterms:created xsi:type="dcterms:W3CDTF">2021-11-08T12:53:02Z</dcterms:created>
  <dcterms:modified xsi:type="dcterms:W3CDTF">2025-06-25T07:25:11Z</dcterms:modified>
  <cp:category/>
  <dc:identifier/>
  <cp:contentStatus/>
  <dc:language/>
  <cp:version/>
</cp:coreProperties>
</file>