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9" r:id="rId2"/>
    <p:sldId id="263" r:id="rId3"/>
    <p:sldId id="258" r:id="rId4"/>
    <p:sldId id="261" r:id="rId5"/>
    <p:sldId id="264" r:id="rId6"/>
    <p:sldId id="265" r:id="rId7"/>
    <p:sldId id="267" r:id="rId8"/>
    <p:sldId id="269" r:id="rId9"/>
    <p:sldId id="268" r:id="rId10"/>
    <p:sldId id="262" r:id="rId11"/>
    <p:sldId id="260" r:id="rId12"/>
    <p:sldId id="257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A6FDDC07-CFAE-41A3-9DC4-EC23399EA27B}">
          <p14:sldIdLst>
            <p14:sldId id="259"/>
            <p14:sldId id="263"/>
            <p14:sldId id="258"/>
            <p14:sldId id="261"/>
            <p14:sldId id="264"/>
            <p14:sldId id="265"/>
            <p14:sldId id="267"/>
            <p14:sldId id="269"/>
            <p14:sldId id="268"/>
          </p14:sldIdLst>
        </p14:section>
        <p14:section name="Backup" id="{69698AB5-5982-44AB-912C-DD3401936F5C}">
          <p14:sldIdLst>
            <p14:sldId id="262"/>
            <p14:sldId id="260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C84B"/>
    <a:srgbClr val="FF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12" autoAdjust="0"/>
    <p:restoredTop sz="93690" autoAdjust="0"/>
  </p:normalViewPr>
  <p:slideViewPr>
    <p:cSldViewPr snapToGrid="0">
      <p:cViewPr varScale="1">
        <p:scale>
          <a:sx n="61" d="100"/>
          <a:sy n="61" d="100"/>
        </p:scale>
        <p:origin x="644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AA084-321C-4153-BA42-9EAF963CE548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602F10-AE83-4247-97CE-D3D74CEC9B8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21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02F10-AE83-4247-97CE-D3D74CEC9B8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194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02F10-AE83-4247-97CE-D3D74CEC9B8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271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326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079873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400351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431984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590341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3209551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39893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49159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87639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BE852666-874F-A297-BDD1-598A6DD9D1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0" y="0"/>
            <a:ext cx="5305156" cy="6858000"/>
          </a:xfrm>
          <a:custGeom>
            <a:avLst/>
            <a:gdLst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5047259 w 5305156"/>
              <a:gd name="connsiteY16" fmla="*/ 6343650 h 6858000"/>
              <a:gd name="connsiteX17" fmla="*/ 5047259 w 5305156"/>
              <a:gd name="connsiteY17" fmla="*/ 6707250 h 6858000"/>
              <a:gd name="connsiteX18" fmla="*/ 4683659 w 5305156"/>
              <a:gd name="connsiteY18" fmla="*/ 6707250 h 6858000"/>
              <a:gd name="connsiteX19" fmla="*/ 4683659 w 5305156"/>
              <a:gd name="connsiteY19" fmla="*/ 6343650 h 6858000"/>
              <a:gd name="connsiteX20" fmla="*/ 985394 w 5305156"/>
              <a:gd name="connsiteY20" fmla="*/ 5786939 h 6858000"/>
              <a:gd name="connsiteX21" fmla="*/ 777500 w 5305156"/>
              <a:gd name="connsiteY21" fmla="*/ 5968308 h 6858000"/>
              <a:gd name="connsiteX22" fmla="*/ 663017 w 5305156"/>
              <a:gd name="connsiteY22" fmla="*/ 6067667 h 6858000"/>
              <a:gd name="connsiteX23" fmla="*/ 663017 w 5305156"/>
              <a:gd name="connsiteY23" fmla="*/ 6413845 h 6858000"/>
              <a:gd name="connsiteX24" fmla="*/ 901815 w 5305156"/>
              <a:gd name="connsiteY24" fmla="*/ 6206454 h 6858000"/>
              <a:gd name="connsiteX25" fmla="*/ 985394 w 5305156"/>
              <a:gd name="connsiteY25" fmla="*/ 6133906 h 6858000"/>
              <a:gd name="connsiteX26" fmla="*/ 985394 w 5305156"/>
              <a:gd name="connsiteY26" fmla="*/ 5786939 h 6858000"/>
              <a:gd name="connsiteX27" fmla="*/ 1549380 w 5305156"/>
              <a:gd name="connsiteY27" fmla="*/ 5671020 h 6858000"/>
              <a:gd name="connsiteX28" fmla="*/ 1537440 w 5305156"/>
              <a:gd name="connsiteY28" fmla="*/ 5677328 h 6858000"/>
              <a:gd name="connsiteX29" fmla="*/ 1549380 w 5305156"/>
              <a:gd name="connsiteY29" fmla="*/ 5671020 h 6858000"/>
              <a:gd name="connsiteX30" fmla="*/ 1325331 w 5305156"/>
              <a:gd name="connsiteY30" fmla="*/ 5495959 h 6858000"/>
              <a:gd name="connsiteX31" fmla="*/ 1000847 w 5305156"/>
              <a:gd name="connsiteY31" fmla="*/ 5779053 h 6858000"/>
              <a:gd name="connsiteX32" fmla="*/ 1326033 w 5305156"/>
              <a:gd name="connsiteY32" fmla="*/ 6056627 h 6858000"/>
              <a:gd name="connsiteX33" fmla="*/ 1650518 w 5305156"/>
              <a:gd name="connsiteY33" fmla="*/ 5773533 h 6858000"/>
              <a:gd name="connsiteX34" fmla="*/ 1537440 w 5305156"/>
              <a:gd name="connsiteY34" fmla="*/ 5677328 h 6858000"/>
              <a:gd name="connsiteX35" fmla="*/ 1325331 w 5305156"/>
              <a:gd name="connsiteY35" fmla="*/ 5495959 h 6858000"/>
              <a:gd name="connsiteX36" fmla="*/ 320271 w 5305156"/>
              <a:gd name="connsiteY36" fmla="*/ 4847761 h 6858000"/>
              <a:gd name="connsiteX37" fmla="*/ 0 w 5305156"/>
              <a:gd name="connsiteY37" fmla="*/ 5126124 h 6858000"/>
              <a:gd name="connsiteX38" fmla="*/ 325188 w 5305156"/>
              <a:gd name="connsiteY38" fmla="*/ 5403697 h 6858000"/>
              <a:gd name="connsiteX39" fmla="*/ 433349 w 5305156"/>
              <a:gd name="connsiteY39" fmla="*/ 5309070 h 6858000"/>
              <a:gd name="connsiteX40" fmla="*/ 439670 w 5305156"/>
              <a:gd name="connsiteY40" fmla="*/ 5320898 h 6858000"/>
              <a:gd name="connsiteX41" fmla="*/ 330807 w 5305156"/>
              <a:gd name="connsiteY41" fmla="*/ 5415526 h 6858000"/>
              <a:gd name="connsiteX42" fmla="*/ 330807 w 5305156"/>
              <a:gd name="connsiteY42" fmla="*/ 5761705 h 6858000"/>
              <a:gd name="connsiteX43" fmla="*/ 563986 w 5305156"/>
              <a:gd name="connsiteY43" fmla="*/ 5559044 h 6858000"/>
              <a:gd name="connsiteX44" fmla="*/ 570307 w 5305156"/>
              <a:gd name="connsiteY44" fmla="*/ 5571661 h 6858000"/>
              <a:gd name="connsiteX45" fmla="*/ 332211 w 5305156"/>
              <a:gd name="connsiteY45" fmla="*/ 5779053 h 6858000"/>
              <a:gd name="connsiteX46" fmla="*/ 657398 w 5305156"/>
              <a:gd name="connsiteY46" fmla="*/ 6056627 h 6858000"/>
              <a:gd name="connsiteX47" fmla="*/ 771178 w 5305156"/>
              <a:gd name="connsiteY47" fmla="*/ 5957268 h 6858000"/>
              <a:gd name="connsiteX48" fmla="*/ 777500 w 5305156"/>
              <a:gd name="connsiteY48" fmla="*/ 5968308 h 6858000"/>
              <a:gd name="connsiteX49" fmla="*/ 771881 w 5305156"/>
              <a:gd name="connsiteY49" fmla="*/ 5956479 h 6858000"/>
              <a:gd name="connsiteX50" fmla="*/ 981883 w 5305156"/>
              <a:gd name="connsiteY50" fmla="*/ 5773533 h 6858000"/>
              <a:gd name="connsiteX51" fmla="*/ 656696 w 5305156"/>
              <a:gd name="connsiteY51" fmla="*/ 5495959 h 6858000"/>
              <a:gd name="connsiteX52" fmla="*/ 571010 w 5305156"/>
              <a:gd name="connsiteY52" fmla="*/ 5570873 h 6858000"/>
              <a:gd name="connsiteX53" fmla="*/ 563986 w 5305156"/>
              <a:gd name="connsiteY53" fmla="*/ 5558256 h 6858000"/>
              <a:gd name="connsiteX54" fmla="*/ 653184 w 5305156"/>
              <a:gd name="connsiteY54" fmla="*/ 5480976 h 6858000"/>
              <a:gd name="connsiteX55" fmla="*/ 653184 w 5305156"/>
              <a:gd name="connsiteY55" fmla="*/ 5134798 h 6858000"/>
              <a:gd name="connsiteX56" fmla="*/ 439670 w 5305156"/>
              <a:gd name="connsiteY56" fmla="*/ 5320110 h 6858000"/>
              <a:gd name="connsiteX57" fmla="*/ 434052 w 5305156"/>
              <a:gd name="connsiteY57" fmla="*/ 5309070 h 6858000"/>
              <a:gd name="connsiteX58" fmla="*/ 645458 w 5305156"/>
              <a:gd name="connsiteY58" fmla="*/ 5125335 h 6858000"/>
              <a:gd name="connsiteX59" fmla="*/ 320271 w 5305156"/>
              <a:gd name="connsiteY59" fmla="*/ 4847761 h 6858000"/>
              <a:gd name="connsiteX60" fmla="*/ 985394 w 5305156"/>
              <a:gd name="connsiteY60" fmla="*/ 4487388 h 6858000"/>
              <a:gd name="connsiteX61" fmla="*/ 763453 w 5305156"/>
              <a:gd name="connsiteY61" fmla="*/ 4680586 h 6858000"/>
              <a:gd name="connsiteX62" fmla="*/ 756430 w 5305156"/>
              <a:gd name="connsiteY62" fmla="*/ 4670335 h 6858000"/>
              <a:gd name="connsiteX63" fmla="*/ 762750 w 5305156"/>
              <a:gd name="connsiteY63" fmla="*/ 4680586 h 6858000"/>
              <a:gd name="connsiteX64" fmla="*/ 663017 w 5305156"/>
              <a:gd name="connsiteY64" fmla="*/ 4768116 h 6858000"/>
              <a:gd name="connsiteX65" fmla="*/ 663017 w 5305156"/>
              <a:gd name="connsiteY65" fmla="*/ 5114295 h 6858000"/>
              <a:gd name="connsiteX66" fmla="*/ 906029 w 5305156"/>
              <a:gd name="connsiteY66" fmla="*/ 4902960 h 6858000"/>
              <a:gd name="connsiteX67" fmla="*/ 913053 w 5305156"/>
              <a:gd name="connsiteY67" fmla="*/ 4913212 h 6858000"/>
              <a:gd name="connsiteX68" fmla="*/ 906732 w 5305156"/>
              <a:gd name="connsiteY68" fmla="*/ 4902172 h 6858000"/>
              <a:gd name="connsiteX69" fmla="*/ 985394 w 5305156"/>
              <a:gd name="connsiteY69" fmla="*/ 4833567 h 6858000"/>
              <a:gd name="connsiteX70" fmla="*/ 985394 w 5305156"/>
              <a:gd name="connsiteY70" fmla="*/ 4487388 h 6858000"/>
              <a:gd name="connsiteX71" fmla="*/ 656696 w 5305156"/>
              <a:gd name="connsiteY71" fmla="*/ 4196409 h 6858000"/>
              <a:gd name="connsiteX72" fmla="*/ 332211 w 5305156"/>
              <a:gd name="connsiteY72" fmla="*/ 4478714 h 6858000"/>
              <a:gd name="connsiteX73" fmla="*/ 657398 w 5305156"/>
              <a:gd name="connsiteY73" fmla="*/ 4756288 h 6858000"/>
              <a:gd name="connsiteX74" fmla="*/ 756430 w 5305156"/>
              <a:gd name="connsiteY74" fmla="*/ 4670335 h 6858000"/>
              <a:gd name="connsiteX75" fmla="*/ 981883 w 5305156"/>
              <a:gd name="connsiteY75" fmla="*/ 4473983 h 6858000"/>
              <a:gd name="connsiteX76" fmla="*/ 656696 w 5305156"/>
              <a:gd name="connsiteY76" fmla="*/ 4196409 h 6858000"/>
              <a:gd name="connsiteX77" fmla="*/ 993120 w 5305156"/>
              <a:gd name="connsiteY77" fmla="*/ 3544268 h 6858000"/>
              <a:gd name="connsiteX78" fmla="*/ 668636 w 5305156"/>
              <a:gd name="connsiteY78" fmla="*/ 3826573 h 6858000"/>
              <a:gd name="connsiteX79" fmla="*/ 993823 w 5305156"/>
              <a:gd name="connsiteY79" fmla="*/ 4104935 h 6858000"/>
              <a:gd name="connsiteX80" fmla="*/ 1318308 w 5305156"/>
              <a:gd name="connsiteY80" fmla="*/ 3821842 h 6858000"/>
              <a:gd name="connsiteX81" fmla="*/ 1002251 w 5305156"/>
              <a:gd name="connsiteY81" fmla="*/ 3552154 h 6858000"/>
              <a:gd name="connsiteX82" fmla="*/ 993120 w 5305156"/>
              <a:gd name="connsiteY82" fmla="*/ 3544268 h 6858000"/>
              <a:gd name="connsiteX83" fmla="*/ 1318308 w 5305156"/>
              <a:gd name="connsiteY83" fmla="*/ 2538851 h 6858000"/>
              <a:gd name="connsiteX84" fmla="*/ 1110412 w 5305156"/>
              <a:gd name="connsiteY84" fmla="*/ 2719432 h 6858000"/>
              <a:gd name="connsiteX85" fmla="*/ 1104092 w 5305156"/>
              <a:gd name="connsiteY85" fmla="*/ 2708392 h 6858000"/>
              <a:gd name="connsiteX86" fmla="*/ 1109710 w 5305156"/>
              <a:gd name="connsiteY86" fmla="*/ 2720221 h 6858000"/>
              <a:gd name="connsiteX87" fmla="*/ 995930 w 5305156"/>
              <a:gd name="connsiteY87" fmla="*/ 2819579 h 6858000"/>
              <a:gd name="connsiteX88" fmla="*/ 995930 w 5305156"/>
              <a:gd name="connsiteY88" fmla="*/ 3165758 h 6858000"/>
              <a:gd name="connsiteX89" fmla="*/ 1234025 w 5305156"/>
              <a:gd name="connsiteY89" fmla="*/ 2958366 h 6858000"/>
              <a:gd name="connsiteX90" fmla="*/ 1240347 w 5305156"/>
              <a:gd name="connsiteY90" fmla="*/ 2969406 h 6858000"/>
              <a:gd name="connsiteX91" fmla="*/ 1234728 w 5305156"/>
              <a:gd name="connsiteY91" fmla="*/ 2957578 h 6858000"/>
              <a:gd name="connsiteX92" fmla="*/ 1318308 w 5305156"/>
              <a:gd name="connsiteY92" fmla="*/ 2885030 h 6858000"/>
              <a:gd name="connsiteX93" fmla="*/ 1318308 w 5305156"/>
              <a:gd name="connsiteY93" fmla="*/ 2538851 h 6858000"/>
              <a:gd name="connsiteX94" fmla="*/ 652482 w 5305156"/>
              <a:gd name="connsiteY94" fmla="*/ 1598885 h 6858000"/>
              <a:gd name="connsiteX95" fmla="*/ 332211 w 5305156"/>
              <a:gd name="connsiteY95" fmla="*/ 1878036 h 6858000"/>
              <a:gd name="connsiteX96" fmla="*/ 657398 w 5305156"/>
              <a:gd name="connsiteY96" fmla="*/ 2155610 h 6858000"/>
              <a:gd name="connsiteX97" fmla="*/ 766262 w 5305156"/>
              <a:gd name="connsiteY97" fmla="*/ 2060983 h 6858000"/>
              <a:gd name="connsiteX98" fmla="*/ 771881 w 5305156"/>
              <a:gd name="connsiteY98" fmla="*/ 2072022 h 6858000"/>
              <a:gd name="connsiteX99" fmla="*/ 663017 w 5305156"/>
              <a:gd name="connsiteY99" fmla="*/ 2166650 h 6858000"/>
              <a:gd name="connsiteX100" fmla="*/ 663017 w 5305156"/>
              <a:gd name="connsiteY100" fmla="*/ 2513617 h 6858000"/>
              <a:gd name="connsiteX101" fmla="*/ 896196 w 5305156"/>
              <a:gd name="connsiteY101" fmla="*/ 2310168 h 6858000"/>
              <a:gd name="connsiteX102" fmla="*/ 902517 w 5305156"/>
              <a:gd name="connsiteY102" fmla="*/ 2322785 h 6858000"/>
              <a:gd name="connsiteX103" fmla="*/ 665124 w 5305156"/>
              <a:gd name="connsiteY103" fmla="*/ 2530177 h 6858000"/>
              <a:gd name="connsiteX104" fmla="*/ 990311 w 5305156"/>
              <a:gd name="connsiteY104" fmla="*/ 2807751 h 6858000"/>
              <a:gd name="connsiteX105" fmla="*/ 1104092 w 5305156"/>
              <a:gd name="connsiteY105" fmla="*/ 2708392 h 6858000"/>
              <a:gd name="connsiteX106" fmla="*/ 1314093 w 5305156"/>
              <a:gd name="connsiteY106" fmla="*/ 2525446 h 6858000"/>
              <a:gd name="connsiteX107" fmla="*/ 988907 w 5305156"/>
              <a:gd name="connsiteY107" fmla="*/ 2247872 h 6858000"/>
              <a:gd name="connsiteX108" fmla="*/ 903220 w 5305156"/>
              <a:gd name="connsiteY108" fmla="*/ 2322785 h 6858000"/>
              <a:gd name="connsiteX109" fmla="*/ 896899 w 5305156"/>
              <a:gd name="connsiteY109" fmla="*/ 2310168 h 6858000"/>
              <a:gd name="connsiteX110" fmla="*/ 985394 w 5305156"/>
              <a:gd name="connsiteY110" fmla="*/ 2232889 h 6858000"/>
              <a:gd name="connsiteX111" fmla="*/ 985394 w 5305156"/>
              <a:gd name="connsiteY111" fmla="*/ 1885922 h 6858000"/>
              <a:gd name="connsiteX112" fmla="*/ 772583 w 5305156"/>
              <a:gd name="connsiteY112" fmla="*/ 2072022 h 6858000"/>
              <a:gd name="connsiteX113" fmla="*/ 766262 w 5305156"/>
              <a:gd name="connsiteY113" fmla="*/ 2060194 h 6858000"/>
              <a:gd name="connsiteX114" fmla="*/ 977669 w 5305156"/>
              <a:gd name="connsiteY114" fmla="*/ 1876459 h 6858000"/>
              <a:gd name="connsiteX115" fmla="*/ 652482 w 5305156"/>
              <a:gd name="connsiteY115" fmla="*/ 1598885 h 6858000"/>
              <a:gd name="connsiteX116" fmla="*/ 1318308 w 5305156"/>
              <a:gd name="connsiteY116" fmla="*/ 1238512 h 6858000"/>
              <a:gd name="connsiteX117" fmla="*/ 1095663 w 5305156"/>
              <a:gd name="connsiteY117" fmla="*/ 1432499 h 6858000"/>
              <a:gd name="connsiteX118" fmla="*/ 995930 w 5305156"/>
              <a:gd name="connsiteY118" fmla="*/ 1519240 h 6858000"/>
              <a:gd name="connsiteX119" fmla="*/ 995930 w 5305156"/>
              <a:gd name="connsiteY119" fmla="*/ 1865419 h 6858000"/>
              <a:gd name="connsiteX120" fmla="*/ 1238240 w 5305156"/>
              <a:gd name="connsiteY120" fmla="*/ 1654085 h 6858000"/>
              <a:gd name="connsiteX121" fmla="*/ 1245264 w 5305156"/>
              <a:gd name="connsiteY121" fmla="*/ 1665124 h 6858000"/>
              <a:gd name="connsiteX122" fmla="*/ 1000847 w 5305156"/>
              <a:gd name="connsiteY122" fmla="*/ 1878036 h 6858000"/>
              <a:gd name="connsiteX123" fmla="*/ 1326033 w 5305156"/>
              <a:gd name="connsiteY123" fmla="*/ 2155610 h 6858000"/>
              <a:gd name="connsiteX124" fmla="*/ 1477038 w 5305156"/>
              <a:gd name="connsiteY124" fmla="*/ 2023920 h 6858000"/>
              <a:gd name="connsiteX125" fmla="*/ 1646304 w 5305156"/>
              <a:gd name="connsiteY125" fmla="*/ 1876459 h 6858000"/>
              <a:gd name="connsiteX126" fmla="*/ 1321116 w 5305156"/>
              <a:gd name="connsiteY126" fmla="*/ 1598885 h 6858000"/>
              <a:gd name="connsiteX127" fmla="*/ 1245965 w 5305156"/>
              <a:gd name="connsiteY127" fmla="*/ 1664336 h 6858000"/>
              <a:gd name="connsiteX128" fmla="*/ 1238942 w 5305156"/>
              <a:gd name="connsiteY128" fmla="*/ 1654085 h 6858000"/>
              <a:gd name="connsiteX129" fmla="*/ 1318308 w 5305156"/>
              <a:gd name="connsiteY129" fmla="*/ 1585480 h 6858000"/>
              <a:gd name="connsiteX130" fmla="*/ 1318308 w 5305156"/>
              <a:gd name="connsiteY130" fmla="*/ 1238512 h 6858000"/>
              <a:gd name="connsiteX131" fmla="*/ 988907 w 5305156"/>
              <a:gd name="connsiteY131" fmla="*/ 947533 h 6858000"/>
              <a:gd name="connsiteX132" fmla="*/ 665124 w 5305156"/>
              <a:gd name="connsiteY132" fmla="*/ 1230627 h 6858000"/>
              <a:gd name="connsiteX133" fmla="*/ 990311 w 5305156"/>
              <a:gd name="connsiteY133" fmla="*/ 1508201 h 6858000"/>
              <a:gd name="connsiteX134" fmla="*/ 1088639 w 5305156"/>
              <a:gd name="connsiteY134" fmla="*/ 1422247 h 6858000"/>
              <a:gd name="connsiteX135" fmla="*/ 1095663 w 5305156"/>
              <a:gd name="connsiteY135" fmla="*/ 1432499 h 6858000"/>
              <a:gd name="connsiteX136" fmla="*/ 1089342 w 5305156"/>
              <a:gd name="connsiteY136" fmla="*/ 1421459 h 6858000"/>
              <a:gd name="connsiteX137" fmla="*/ 1314093 w 5305156"/>
              <a:gd name="connsiteY137" fmla="*/ 1225107 h 6858000"/>
              <a:gd name="connsiteX138" fmla="*/ 988907 w 5305156"/>
              <a:gd name="connsiteY138" fmla="*/ 947533 h 6858000"/>
              <a:gd name="connsiteX139" fmla="*/ 1325331 w 5305156"/>
              <a:gd name="connsiteY139" fmla="*/ 296181 h 6858000"/>
              <a:gd name="connsiteX140" fmla="*/ 1000847 w 5305156"/>
              <a:gd name="connsiteY140" fmla="*/ 578486 h 6858000"/>
              <a:gd name="connsiteX141" fmla="*/ 1326033 w 5305156"/>
              <a:gd name="connsiteY141" fmla="*/ 856060 h 6858000"/>
              <a:gd name="connsiteX142" fmla="*/ 1650518 w 5305156"/>
              <a:gd name="connsiteY142" fmla="*/ 573754 h 6858000"/>
              <a:gd name="connsiteX143" fmla="*/ 1334462 w 5305156"/>
              <a:gd name="connsiteY143" fmla="*/ 304066 h 6858000"/>
              <a:gd name="connsiteX144" fmla="*/ 1325331 w 5305156"/>
              <a:gd name="connsiteY144" fmla="*/ 296181 h 6858000"/>
              <a:gd name="connsiteX145" fmla="*/ 1226725 w 5305156"/>
              <a:gd name="connsiteY145" fmla="*/ 0 h 6858000"/>
              <a:gd name="connsiteX146" fmla="*/ 748180 w 5305156"/>
              <a:gd name="connsiteY146" fmla="*/ 0 h 6858000"/>
              <a:gd name="connsiteX147" fmla="*/ 763540 w 5305156"/>
              <a:gd name="connsiteY147" fmla="*/ 13087 h 6858000"/>
              <a:gd name="connsiteX148" fmla="*/ 990311 w 5305156"/>
              <a:gd name="connsiteY148" fmla="*/ 206284 h 6858000"/>
              <a:gd name="connsiteX149" fmla="*/ 1159227 w 5305156"/>
              <a:gd name="connsiteY149" fmla="*/ 58896 h 6858000"/>
              <a:gd name="connsiteX150" fmla="*/ 1318308 w 5305156"/>
              <a:gd name="connsiteY150" fmla="*/ 0 h 6858000"/>
              <a:gd name="connsiteX151" fmla="*/ 1245701 w 5305156"/>
              <a:gd name="connsiteY151" fmla="*/ 0 h 6858000"/>
              <a:gd name="connsiteX152" fmla="*/ 1228232 w 5305156"/>
              <a:gd name="connsiteY152" fmla="*/ 15255 h 6858000"/>
              <a:gd name="connsiteX153" fmla="*/ 995930 w 5305156"/>
              <a:gd name="connsiteY153" fmla="*/ 218113 h 6858000"/>
              <a:gd name="connsiteX154" fmla="*/ 995930 w 5305156"/>
              <a:gd name="connsiteY154" fmla="*/ 564292 h 6858000"/>
              <a:gd name="connsiteX155" fmla="*/ 1318308 w 5305156"/>
              <a:gd name="connsiteY155" fmla="*/ 283564 h 6858000"/>
              <a:gd name="connsiteX156" fmla="*/ 1318308 w 5305156"/>
              <a:gd name="connsiteY156" fmla="*/ 84404 h 6858000"/>
              <a:gd name="connsiteX157" fmla="*/ 5305156 w 5305156"/>
              <a:gd name="connsiteY157" fmla="*/ 0 h 6858000"/>
              <a:gd name="connsiteX158" fmla="*/ 1329545 w 5305156"/>
              <a:gd name="connsiteY158" fmla="*/ 0 h 6858000"/>
              <a:gd name="connsiteX159" fmla="*/ 1329545 w 5305156"/>
              <a:gd name="connsiteY159" fmla="*/ 1953 h 6858000"/>
              <a:gd name="connsiteX160" fmla="*/ 1329545 w 5305156"/>
              <a:gd name="connsiteY160" fmla="*/ 283564 h 6858000"/>
              <a:gd name="connsiteX161" fmla="*/ 1343592 w 5305156"/>
              <a:gd name="connsiteY161" fmla="*/ 295392 h 6858000"/>
              <a:gd name="connsiteX162" fmla="*/ 1334462 w 5305156"/>
              <a:gd name="connsiteY162" fmla="*/ 304066 h 6858000"/>
              <a:gd name="connsiteX163" fmla="*/ 1344294 w 5305156"/>
              <a:gd name="connsiteY163" fmla="*/ 295392 h 6858000"/>
              <a:gd name="connsiteX164" fmla="*/ 1665970 w 5305156"/>
              <a:gd name="connsiteY164" fmla="*/ 570600 h 6858000"/>
              <a:gd name="connsiteX165" fmla="*/ 1665970 w 5305156"/>
              <a:gd name="connsiteY165" fmla="*/ 589526 h 6858000"/>
              <a:gd name="connsiteX166" fmla="*/ 1654030 w 5305156"/>
              <a:gd name="connsiteY166" fmla="*/ 599777 h 6858000"/>
              <a:gd name="connsiteX167" fmla="*/ 1654030 w 5305156"/>
              <a:gd name="connsiteY167" fmla="*/ 587160 h 6858000"/>
              <a:gd name="connsiteX168" fmla="*/ 1332355 w 5305156"/>
              <a:gd name="connsiteY168" fmla="*/ 867888 h 6858000"/>
              <a:gd name="connsiteX169" fmla="*/ 1332355 w 5305156"/>
              <a:gd name="connsiteY169" fmla="*/ 1214067 h 6858000"/>
              <a:gd name="connsiteX170" fmla="*/ 1654030 w 5305156"/>
              <a:gd name="connsiteY170" fmla="*/ 933339 h 6858000"/>
              <a:gd name="connsiteX171" fmla="*/ 1654030 w 5305156"/>
              <a:gd name="connsiteY171" fmla="*/ 600566 h 6858000"/>
              <a:gd name="connsiteX172" fmla="*/ 1665970 w 5305156"/>
              <a:gd name="connsiteY172" fmla="*/ 590314 h 6858000"/>
              <a:gd name="connsiteX173" fmla="*/ 1665970 w 5305156"/>
              <a:gd name="connsiteY173" fmla="*/ 938859 h 6858000"/>
              <a:gd name="connsiteX174" fmla="*/ 1998180 w 5305156"/>
              <a:gd name="connsiteY174" fmla="*/ 1221952 h 6858000"/>
              <a:gd name="connsiteX175" fmla="*/ 1998180 w 5305156"/>
              <a:gd name="connsiteY175" fmla="*/ 1591788 h 6858000"/>
              <a:gd name="connsiteX176" fmla="*/ 1680718 w 5305156"/>
              <a:gd name="connsiteY176" fmla="*/ 1867785 h 6858000"/>
              <a:gd name="connsiteX177" fmla="*/ 1680718 w 5305156"/>
              <a:gd name="connsiteY177" fmla="*/ 1851225 h 6858000"/>
              <a:gd name="connsiteX178" fmla="*/ 1986942 w 5305156"/>
              <a:gd name="connsiteY178" fmla="*/ 1585480 h 6858000"/>
              <a:gd name="connsiteX179" fmla="*/ 1986942 w 5305156"/>
              <a:gd name="connsiteY179" fmla="*/ 1238512 h 6858000"/>
              <a:gd name="connsiteX180" fmla="*/ 1680718 w 5305156"/>
              <a:gd name="connsiteY180" fmla="*/ 1505046 h 6858000"/>
              <a:gd name="connsiteX181" fmla="*/ 1680718 w 5305156"/>
              <a:gd name="connsiteY181" fmla="*/ 1488487 h 6858000"/>
              <a:gd name="connsiteX182" fmla="*/ 1982728 w 5305156"/>
              <a:gd name="connsiteY182" fmla="*/ 1225107 h 6858000"/>
              <a:gd name="connsiteX183" fmla="*/ 1657541 w 5305156"/>
              <a:gd name="connsiteY183" fmla="*/ 947533 h 6858000"/>
              <a:gd name="connsiteX184" fmla="*/ 1333056 w 5305156"/>
              <a:gd name="connsiteY184" fmla="*/ 1230627 h 6858000"/>
              <a:gd name="connsiteX185" fmla="*/ 1658244 w 5305156"/>
              <a:gd name="connsiteY185" fmla="*/ 1508201 h 6858000"/>
              <a:gd name="connsiteX186" fmla="*/ 1680017 w 5305156"/>
              <a:gd name="connsiteY186" fmla="*/ 1489275 h 6858000"/>
              <a:gd name="connsiteX187" fmla="*/ 1680017 w 5305156"/>
              <a:gd name="connsiteY187" fmla="*/ 1505835 h 6858000"/>
              <a:gd name="connsiteX188" fmla="*/ 1664565 w 5305156"/>
              <a:gd name="connsiteY188" fmla="*/ 1519240 h 6858000"/>
              <a:gd name="connsiteX189" fmla="*/ 1664565 w 5305156"/>
              <a:gd name="connsiteY189" fmla="*/ 1865419 h 6858000"/>
              <a:gd name="connsiteX190" fmla="*/ 1680017 w 5305156"/>
              <a:gd name="connsiteY190" fmla="*/ 1852014 h 6858000"/>
              <a:gd name="connsiteX191" fmla="*/ 1680017 w 5305156"/>
              <a:gd name="connsiteY191" fmla="*/ 1868573 h 6858000"/>
              <a:gd name="connsiteX192" fmla="*/ 1665970 w 5305156"/>
              <a:gd name="connsiteY192" fmla="*/ 1881190 h 6858000"/>
              <a:gd name="connsiteX193" fmla="*/ 1665970 w 5305156"/>
              <a:gd name="connsiteY193" fmla="*/ 2058617 h 6858000"/>
              <a:gd name="connsiteX194" fmla="*/ 1654030 w 5305156"/>
              <a:gd name="connsiteY194" fmla="*/ 2060194 h 6858000"/>
              <a:gd name="connsiteX195" fmla="*/ 1654030 w 5305156"/>
              <a:gd name="connsiteY195" fmla="*/ 1885922 h 6858000"/>
              <a:gd name="connsiteX196" fmla="*/ 1484061 w 5305156"/>
              <a:gd name="connsiteY196" fmla="*/ 2034172 h 6858000"/>
              <a:gd name="connsiteX197" fmla="*/ 1477038 w 5305156"/>
              <a:gd name="connsiteY197" fmla="*/ 2023920 h 6858000"/>
              <a:gd name="connsiteX198" fmla="*/ 1484061 w 5305156"/>
              <a:gd name="connsiteY198" fmla="*/ 2034960 h 6858000"/>
              <a:gd name="connsiteX199" fmla="*/ 1332355 w 5305156"/>
              <a:gd name="connsiteY199" fmla="*/ 2166650 h 6858000"/>
              <a:gd name="connsiteX200" fmla="*/ 1332355 w 5305156"/>
              <a:gd name="connsiteY200" fmla="*/ 2513617 h 6858000"/>
              <a:gd name="connsiteX201" fmla="*/ 1654030 w 5305156"/>
              <a:gd name="connsiteY201" fmla="*/ 2232889 h 6858000"/>
              <a:gd name="connsiteX202" fmla="*/ 1654030 w 5305156"/>
              <a:gd name="connsiteY202" fmla="*/ 2060983 h 6858000"/>
              <a:gd name="connsiteX203" fmla="*/ 1665970 w 5305156"/>
              <a:gd name="connsiteY203" fmla="*/ 2059405 h 6858000"/>
              <a:gd name="connsiteX204" fmla="*/ 1665970 w 5305156"/>
              <a:gd name="connsiteY204" fmla="*/ 2238409 h 6858000"/>
              <a:gd name="connsiteX205" fmla="*/ 1881590 w 5305156"/>
              <a:gd name="connsiteY205" fmla="*/ 2422144 h 6858000"/>
              <a:gd name="connsiteX206" fmla="*/ 1869650 w 5305156"/>
              <a:gd name="connsiteY206" fmla="*/ 2428452 h 6858000"/>
              <a:gd name="connsiteX207" fmla="*/ 1657541 w 5305156"/>
              <a:gd name="connsiteY207" fmla="*/ 2247872 h 6858000"/>
              <a:gd name="connsiteX208" fmla="*/ 1333056 w 5305156"/>
              <a:gd name="connsiteY208" fmla="*/ 2530177 h 6858000"/>
              <a:gd name="connsiteX209" fmla="*/ 1658244 w 5305156"/>
              <a:gd name="connsiteY209" fmla="*/ 2807751 h 6858000"/>
              <a:gd name="connsiteX210" fmla="*/ 1982728 w 5305156"/>
              <a:gd name="connsiteY210" fmla="*/ 2525446 h 6858000"/>
              <a:gd name="connsiteX211" fmla="*/ 1870353 w 5305156"/>
              <a:gd name="connsiteY211" fmla="*/ 2429241 h 6858000"/>
              <a:gd name="connsiteX212" fmla="*/ 1882293 w 5305156"/>
              <a:gd name="connsiteY212" fmla="*/ 2422933 h 6858000"/>
              <a:gd name="connsiteX213" fmla="*/ 1998180 w 5305156"/>
              <a:gd name="connsiteY213" fmla="*/ 2522291 h 6858000"/>
              <a:gd name="connsiteX214" fmla="*/ 1998180 w 5305156"/>
              <a:gd name="connsiteY214" fmla="*/ 2773054 h 6858000"/>
              <a:gd name="connsiteX215" fmla="*/ 1986942 w 5305156"/>
              <a:gd name="connsiteY215" fmla="*/ 2778574 h 6858000"/>
              <a:gd name="connsiteX216" fmla="*/ 1986942 w 5305156"/>
              <a:gd name="connsiteY216" fmla="*/ 2538851 h 6858000"/>
              <a:gd name="connsiteX217" fmla="*/ 1664565 w 5305156"/>
              <a:gd name="connsiteY217" fmla="*/ 2819579 h 6858000"/>
              <a:gd name="connsiteX218" fmla="*/ 1664565 w 5305156"/>
              <a:gd name="connsiteY218" fmla="*/ 3165758 h 6858000"/>
              <a:gd name="connsiteX219" fmla="*/ 1986942 w 5305156"/>
              <a:gd name="connsiteY219" fmla="*/ 2885030 h 6858000"/>
              <a:gd name="connsiteX220" fmla="*/ 1986942 w 5305156"/>
              <a:gd name="connsiteY220" fmla="*/ 2779363 h 6858000"/>
              <a:gd name="connsiteX221" fmla="*/ 1998180 w 5305156"/>
              <a:gd name="connsiteY221" fmla="*/ 2773843 h 6858000"/>
              <a:gd name="connsiteX222" fmla="*/ 1998180 w 5305156"/>
              <a:gd name="connsiteY222" fmla="*/ 2891339 h 6858000"/>
              <a:gd name="connsiteX223" fmla="*/ 1658946 w 5305156"/>
              <a:gd name="connsiteY223" fmla="*/ 3187049 h 6858000"/>
              <a:gd name="connsiteX224" fmla="*/ 1321116 w 5305156"/>
              <a:gd name="connsiteY224" fmla="*/ 2899224 h 6858000"/>
              <a:gd name="connsiteX225" fmla="*/ 1240347 w 5305156"/>
              <a:gd name="connsiteY225" fmla="*/ 2969406 h 6858000"/>
              <a:gd name="connsiteX226" fmla="*/ 997334 w 5305156"/>
              <a:gd name="connsiteY226" fmla="*/ 3180741 h 6858000"/>
              <a:gd name="connsiteX227" fmla="*/ 997334 w 5305156"/>
              <a:gd name="connsiteY227" fmla="*/ 3519034 h 6858000"/>
              <a:gd name="connsiteX228" fmla="*/ 985394 w 5305156"/>
              <a:gd name="connsiteY228" fmla="*/ 3519034 h 6858000"/>
              <a:gd name="connsiteX229" fmla="*/ 985394 w 5305156"/>
              <a:gd name="connsiteY229" fmla="*/ 3500109 h 6858000"/>
              <a:gd name="connsiteX230" fmla="*/ 985394 w 5305156"/>
              <a:gd name="connsiteY230" fmla="*/ 3186261 h 6858000"/>
              <a:gd name="connsiteX231" fmla="*/ 663017 w 5305156"/>
              <a:gd name="connsiteY231" fmla="*/ 3466989 h 6858000"/>
              <a:gd name="connsiteX232" fmla="*/ 663017 w 5305156"/>
              <a:gd name="connsiteY232" fmla="*/ 3495377 h 6858000"/>
              <a:gd name="connsiteX233" fmla="*/ 663017 w 5305156"/>
              <a:gd name="connsiteY233" fmla="*/ 3812379 h 6858000"/>
              <a:gd name="connsiteX234" fmla="*/ 985394 w 5305156"/>
              <a:gd name="connsiteY234" fmla="*/ 3532439 h 6858000"/>
              <a:gd name="connsiteX235" fmla="*/ 985394 w 5305156"/>
              <a:gd name="connsiteY235" fmla="*/ 3519822 h 6858000"/>
              <a:gd name="connsiteX236" fmla="*/ 997334 w 5305156"/>
              <a:gd name="connsiteY236" fmla="*/ 3519822 h 6858000"/>
              <a:gd name="connsiteX237" fmla="*/ 997334 w 5305156"/>
              <a:gd name="connsiteY237" fmla="*/ 3531651 h 6858000"/>
              <a:gd name="connsiteX238" fmla="*/ 1011381 w 5305156"/>
              <a:gd name="connsiteY238" fmla="*/ 3543479 h 6858000"/>
              <a:gd name="connsiteX239" fmla="*/ 1002251 w 5305156"/>
              <a:gd name="connsiteY239" fmla="*/ 3552154 h 6858000"/>
              <a:gd name="connsiteX240" fmla="*/ 1012084 w 5305156"/>
              <a:gd name="connsiteY240" fmla="*/ 3544268 h 6858000"/>
              <a:gd name="connsiteX241" fmla="*/ 1333759 w 5305156"/>
              <a:gd name="connsiteY241" fmla="*/ 3818688 h 6858000"/>
              <a:gd name="connsiteX242" fmla="*/ 1333759 w 5305156"/>
              <a:gd name="connsiteY242" fmla="*/ 3838402 h 6858000"/>
              <a:gd name="connsiteX243" fmla="*/ 1321819 w 5305156"/>
              <a:gd name="connsiteY243" fmla="*/ 3848653 h 6858000"/>
              <a:gd name="connsiteX244" fmla="*/ 1321819 w 5305156"/>
              <a:gd name="connsiteY244" fmla="*/ 3835248 h 6858000"/>
              <a:gd name="connsiteX245" fmla="*/ 999441 w 5305156"/>
              <a:gd name="connsiteY245" fmla="*/ 4115975 h 6858000"/>
              <a:gd name="connsiteX246" fmla="*/ 999441 w 5305156"/>
              <a:gd name="connsiteY246" fmla="*/ 4462154 h 6858000"/>
              <a:gd name="connsiteX247" fmla="*/ 1321819 w 5305156"/>
              <a:gd name="connsiteY247" fmla="*/ 4182215 h 6858000"/>
              <a:gd name="connsiteX248" fmla="*/ 1321819 w 5305156"/>
              <a:gd name="connsiteY248" fmla="*/ 3849441 h 6858000"/>
              <a:gd name="connsiteX249" fmla="*/ 1333759 w 5305156"/>
              <a:gd name="connsiteY249" fmla="*/ 3839190 h 6858000"/>
              <a:gd name="connsiteX250" fmla="*/ 1333759 w 5305156"/>
              <a:gd name="connsiteY250" fmla="*/ 4186946 h 6858000"/>
              <a:gd name="connsiteX251" fmla="*/ 1665970 w 5305156"/>
              <a:gd name="connsiteY251" fmla="*/ 4470828 h 6858000"/>
              <a:gd name="connsiteX252" fmla="*/ 1665970 w 5305156"/>
              <a:gd name="connsiteY252" fmla="*/ 4839875 h 6858000"/>
              <a:gd name="connsiteX253" fmla="*/ 1348509 w 5305156"/>
              <a:gd name="connsiteY253" fmla="*/ 5116661 h 6858000"/>
              <a:gd name="connsiteX254" fmla="*/ 1348509 w 5305156"/>
              <a:gd name="connsiteY254" fmla="*/ 5100101 h 6858000"/>
              <a:gd name="connsiteX255" fmla="*/ 1654030 w 5305156"/>
              <a:gd name="connsiteY255" fmla="*/ 4833567 h 6858000"/>
              <a:gd name="connsiteX256" fmla="*/ 1654030 w 5305156"/>
              <a:gd name="connsiteY256" fmla="*/ 4487388 h 6858000"/>
              <a:gd name="connsiteX257" fmla="*/ 1348509 w 5305156"/>
              <a:gd name="connsiteY257" fmla="*/ 4753134 h 6858000"/>
              <a:gd name="connsiteX258" fmla="*/ 1348509 w 5305156"/>
              <a:gd name="connsiteY258" fmla="*/ 4737362 h 6858000"/>
              <a:gd name="connsiteX259" fmla="*/ 1650518 w 5305156"/>
              <a:gd name="connsiteY259" fmla="*/ 4473983 h 6858000"/>
              <a:gd name="connsiteX260" fmla="*/ 1325331 w 5305156"/>
              <a:gd name="connsiteY260" fmla="*/ 4196409 h 6858000"/>
              <a:gd name="connsiteX261" fmla="*/ 1000847 w 5305156"/>
              <a:gd name="connsiteY261" fmla="*/ 4478714 h 6858000"/>
              <a:gd name="connsiteX262" fmla="*/ 1326033 w 5305156"/>
              <a:gd name="connsiteY262" fmla="*/ 4756288 h 6858000"/>
              <a:gd name="connsiteX263" fmla="*/ 1347806 w 5305156"/>
              <a:gd name="connsiteY263" fmla="*/ 4737362 h 6858000"/>
              <a:gd name="connsiteX264" fmla="*/ 1347806 w 5305156"/>
              <a:gd name="connsiteY264" fmla="*/ 4753922 h 6858000"/>
              <a:gd name="connsiteX265" fmla="*/ 1331652 w 5305156"/>
              <a:gd name="connsiteY265" fmla="*/ 4768116 h 6858000"/>
              <a:gd name="connsiteX266" fmla="*/ 1331652 w 5305156"/>
              <a:gd name="connsiteY266" fmla="*/ 5114295 h 6858000"/>
              <a:gd name="connsiteX267" fmla="*/ 1347806 w 5305156"/>
              <a:gd name="connsiteY267" fmla="*/ 5100101 h 6858000"/>
              <a:gd name="connsiteX268" fmla="*/ 1347806 w 5305156"/>
              <a:gd name="connsiteY268" fmla="*/ 5116661 h 6858000"/>
              <a:gd name="connsiteX269" fmla="*/ 1333759 w 5305156"/>
              <a:gd name="connsiteY269" fmla="*/ 5129278 h 6858000"/>
              <a:gd name="connsiteX270" fmla="*/ 1333759 w 5305156"/>
              <a:gd name="connsiteY270" fmla="*/ 5306704 h 6858000"/>
              <a:gd name="connsiteX271" fmla="*/ 1321819 w 5305156"/>
              <a:gd name="connsiteY271" fmla="*/ 5309070 h 6858000"/>
              <a:gd name="connsiteX272" fmla="*/ 1321819 w 5305156"/>
              <a:gd name="connsiteY272" fmla="*/ 5134798 h 6858000"/>
              <a:gd name="connsiteX273" fmla="*/ 1151851 w 5305156"/>
              <a:gd name="connsiteY273" fmla="*/ 5283047 h 6858000"/>
              <a:gd name="connsiteX274" fmla="*/ 1144827 w 5305156"/>
              <a:gd name="connsiteY274" fmla="*/ 5272008 h 6858000"/>
              <a:gd name="connsiteX275" fmla="*/ 1314093 w 5305156"/>
              <a:gd name="connsiteY275" fmla="*/ 5125335 h 6858000"/>
              <a:gd name="connsiteX276" fmla="*/ 988907 w 5305156"/>
              <a:gd name="connsiteY276" fmla="*/ 4847761 h 6858000"/>
              <a:gd name="connsiteX277" fmla="*/ 913053 w 5305156"/>
              <a:gd name="connsiteY277" fmla="*/ 4913212 h 6858000"/>
              <a:gd name="connsiteX278" fmla="*/ 668636 w 5305156"/>
              <a:gd name="connsiteY278" fmla="*/ 5126124 h 6858000"/>
              <a:gd name="connsiteX279" fmla="*/ 993823 w 5305156"/>
              <a:gd name="connsiteY279" fmla="*/ 5403697 h 6858000"/>
              <a:gd name="connsiteX280" fmla="*/ 1144827 w 5305156"/>
              <a:gd name="connsiteY280" fmla="*/ 5272796 h 6858000"/>
              <a:gd name="connsiteX281" fmla="*/ 1151149 w 5305156"/>
              <a:gd name="connsiteY281" fmla="*/ 5283047 h 6858000"/>
              <a:gd name="connsiteX282" fmla="*/ 999441 w 5305156"/>
              <a:gd name="connsiteY282" fmla="*/ 5415526 h 6858000"/>
              <a:gd name="connsiteX283" fmla="*/ 999441 w 5305156"/>
              <a:gd name="connsiteY283" fmla="*/ 5761705 h 6858000"/>
              <a:gd name="connsiteX284" fmla="*/ 1321819 w 5305156"/>
              <a:gd name="connsiteY284" fmla="*/ 5480976 h 6858000"/>
              <a:gd name="connsiteX285" fmla="*/ 1321819 w 5305156"/>
              <a:gd name="connsiteY285" fmla="*/ 5309858 h 6858000"/>
              <a:gd name="connsiteX286" fmla="*/ 1333759 w 5305156"/>
              <a:gd name="connsiteY286" fmla="*/ 5307493 h 6858000"/>
              <a:gd name="connsiteX287" fmla="*/ 1333759 w 5305156"/>
              <a:gd name="connsiteY287" fmla="*/ 5487285 h 6858000"/>
              <a:gd name="connsiteX288" fmla="*/ 1549380 w 5305156"/>
              <a:gd name="connsiteY288" fmla="*/ 5671020 h 6858000"/>
              <a:gd name="connsiteX289" fmla="*/ 1665970 w 5305156"/>
              <a:gd name="connsiteY289" fmla="*/ 5770379 h 6858000"/>
              <a:gd name="connsiteX290" fmla="*/ 1665970 w 5305156"/>
              <a:gd name="connsiteY290" fmla="*/ 6021141 h 6858000"/>
              <a:gd name="connsiteX291" fmla="*/ 1654030 w 5305156"/>
              <a:gd name="connsiteY291" fmla="*/ 6026661 h 6858000"/>
              <a:gd name="connsiteX292" fmla="*/ 1654030 w 5305156"/>
              <a:gd name="connsiteY292" fmla="*/ 5786939 h 6858000"/>
              <a:gd name="connsiteX293" fmla="*/ 1331652 w 5305156"/>
              <a:gd name="connsiteY293" fmla="*/ 6067667 h 6858000"/>
              <a:gd name="connsiteX294" fmla="*/ 1331652 w 5305156"/>
              <a:gd name="connsiteY294" fmla="*/ 6413845 h 6858000"/>
              <a:gd name="connsiteX295" fmla="*/ 1654030 w 5305156"/>
              <a:gd name="connsiteY295" fmla="*/ 6133906 h 6858000"/>
              <a:gd name="connsiteX296" fmla="*/ 1654030 w 5305156"/>
              <a:gd name="connsiteY296" fmla="*/ 6027450 h 6858000"/>
              <a:gd name="connsiteX297" fmla="*/ 1665970 w 5305156"/>
              <a:gd name="connsiteY297" fmla="*/ 6021930 h 6858000"/>
              <a:gd name="connsiteX298" fmla="*/ 1665970 w 5305156"/>
              <a:gd name="connsiteY298" fmla="*/ 6140214 h 6858000"/>
              <a:gd name="connsiteX299" fmla="*/ 1326033 w 5305156"/>
              <a:gd name="connsiteY299" fmla="*/ 6435925 h 6858000"/>
              <a:gd name="connsiteX300" fmla="*/ 988907 w 5305156"/>
              <a:gd name="connsiteY300" fmla="*/ 6147311 h 6858000"/>
              <a:gd name="connsiteX301" fmla="*/ 908136 w 5305156"/>
              <a:gd name="connsiteY301" fmla="*/ 6217493 h 6858000"/>
              <a:gd name="connsiteX302" fmla="*/ 901815 w 5305156"/>
              <a:gd name="connsiteY302" fmla="*/ 6206454 h 6858000"/>
              <a:gd name="connsiteX303" fmla="*/ 907434 w 5305156"/>
              <a:gd name="connsiteY303" fmla="*/ 6218282 h 6858000"/>
              <a:gd name="connsiteX304" fmla="*/ 665124 w 5305156"/>
              <a:gd name="connsiteY304" fmla="*/ 6429617 h 6858000"/>
              <a:gd name="connsiteX305" fmla="*/ 665124 w 5305156"/>
              <a:gd name="connsiteY305" fmla="*/ 6784470 h 6858000"/>
              <a:gd name="connsiteX306" fmla="*/ 722014 w 5305156"/>
              <a:gd name="connsiteY306" fmla="*/ 6833040 h 6858000"/>
              <a:gd name="connsiteX307" fmla="*/ 751249 w 5305156"/>
              <a:gd name="connsiteY307" fmla="*/ 6858000 h 6858000"/>
              <a:gd name="connsiteX308" fmla="*/ 5305156 w 5305156"/>
              <a:gd name="connsiteY30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5305156" h="6858000">
                <a:moveTo>
                  <a:pt x="657398" y="6793932"/>
                </a:moveTo>
                <a:cubicBezTo>
                  <a:pt x="657398" y="6793932"/>
                  <a:pt x="657398" y="6793932"/>
                  <a:pt x="585057" y="6857017"/>
                </a:cubicBezTo>
                <a:lnTo>
                  <a:pt x="583930" y="6858000"/>
                </a:lnTo>
                <a:lnTo>
                  <a:pt x="732294" y="6858000"/>
                </a:lnTo>
                <a:lnTo>
                  <a:pt x="725614" y="6852286"/>
                </a:lnTo>
                <a:cubicBezTo>
                  <a:pt x="709021" y="6838092"/>
                  <a:pt x="686897" y="6819166"/>
                  <a:pt x="657398" y="6793932"/>
                </a:cubicBezTo>
                <a:close/>
                <a:moveTo>
                  <a:pt x="653184" y="6434348"/>
                </a:moveTo>
                <a:cubicBezTo>
                  <a:pt x="653184" y="6434348"/>
                  <a:pt x="653184" y="6434348"/>
                  <a:pt x="330807" y="6715076"/>
                </a:cubicBezTo>
                <a:cubicBezTo>
                  <a:pt x="330807" y="6715076"/>
                  <a:pt x="330807" y="6715076"/>
                  <a:pt x="330807" y="6799592"/>
                </a:cubicBezTo>
                <a:lnTo>
                  <a:pt x="330807" y="6858000"/>
                </a:lnTo>
                <a:lnTo>
                  <a:pt x="564153" y="6858000"/>
                </a:lnTo>
                <a:lnTo>
                  <a:pt x="568902" y="6853863"/>
                </a:lnTo>
                <a:cubicBezTo>
                  <a:pt x="573818" y="6854652"/>
                  <a:pt x="579438" y="6856229"/>
                  <a:pt x="585057" y="6857017"/>
                </a:cubicBezTo>
                <a:cubicBezTo>
                  <a:pt x="579438" y="6855440"/>
                  <a:pt x="574521" y="6854652"/>
                  <a:pt x="569605" y="6853075"/>
                </a:cubicBezTo>
                <a:cubicBezTo>
                  <a:pt x="569605" y="6853075"/>
                  <a:pt x="569605" y="6853075"/>
                  <a:pt x="653184" y="6780527"/>
                </a:cubicBezTo>
                <a:cubicBezTo>
                  <a:pt x="653184" y="6780527"/>
                  <a:pt x="653184" y="6780527"/>
                  <a:pt x="653184" y="6434348"/>
                </a:cubicBezTo>
                <a:close/>
                <a:moveTo>
                  <a:pt x="5047259" y="6343650"/>
                </a:moveTo>
                <a:lnTo>
                  <a:pt x="5047259" y="6707250"/>
                </a:lnTo>
                <a:lnTo>
                  <a:pt x="4683659" y="6707250"/>
                </a:lnTo>
                <a:lnTo>
                  <a:pt x="4683659" y="6343650"/>
                </a:lnTo>
                <a:close/>
                <a:moveTo>
                  <a:pt x="985394" y="5786939"/>
                </a:moveTo>
                <a:cubicBezTo>
                  <a:pt x="985394" y="5786939"/>
                  <a:pt x="985394" y="5786939"/>
                  <a:pt x="777500" y="5968308"/>
                </a:cubicBezTo>
                <a:cubicBezTo>
                  <a:pt x="777500" y="5968308"/>
                  <a:pt x="777500" y="5968308"/>
                  <a:pt x="663017" y="6067667"/>
                </a:cubicBezTo>
                <a:cubicBezTo>
                  <a:pt x="663017" y="6067667"/>
                  <a:pt x="663017" y="6067667"/>
                  <a:pt x="663017" y="6413845"/>
                </a:cubicBezTo>
                <a:cubicBezTo>
                  <a:pt x="663017" y="6413845"/>
                  <a:pt x="663017" y="6413845"/>
                  <a:pt x="901815" y="6206454"/>
                </a:cubicBezTo>
                <a:cubicBezTo>
                  <a:pt x="901815" y="6206454"/>
                  <a:pt x="901815" y="6206454"/>
                  <a:pt x="985394" y="6133906"/>
                </a:cubicBezTo>
                <a:cubicBezTo>
                  <a:pt x="985394" y="6133906"/>
                  <a:pt x="985394" y="6133906"/>
                  <a:pt x="985394" y="5786939"/>
                </a:cubicBezTo>
                <a:close/>
                <a:moveTo>
                  <a:pt x="1549380" y="5671020"/>
                </a:moveTo>
                <a:cubicBezTo>
                  <a:pt x="1537440" y="5677328"/>
                  <a:pt x="1537440" y="5677328"/>
                  <a:pt x="1537440" y="5677328"/>
                </a:cubicBezTo>
                <a:cubicBezTo>
                  <a:pt x="1549380" y="5671020"/>
                  <a:pt x="1549380" y="5671020"/>
                  <a:pt x="1549380" y="5671020"/>
                </a:cubicBezTo>
                <a:close/>
                <a:moveTo>
                  <a:pt x="1325331" y="5495959"/>
                </a:moveTo>
                <a:cubicBezTo>
                  <a:pt x="1325331" y="5495959"/>
                  <a:pt x="1325331" y="5495959"/>
                  <a:pt x="1000847" y="5779053"/>
                </a:cubicBezTo>
                <a:cubicBezTo>
                  <a:pt x="1000847" y="5779053"/>
                  <a:pt x="1000847" y="5779053"/>
                  <a:pt x="1326033" y="6056627"/>
                </a:cubicBezTo>
                <a:cubicBezTo>
                  <a:pt x="1326033" y="6056627"/>
                  <a:pt x="1326033" y="6056627"/>
                  <a:pt x="1650518" y="5773533"/>
                </a:cubicBezTo>
                <a:cubicBezTo>
                  <a:pt x="1650518" y="5773533"/>
                  <a:pt x="1650518" y="5773533"/>
                  <a:pt x="1537440" y="5677328"/>
                </a:cubicBezTo>
                <a:cubicBezTo>
                  <a:pt x="1537440" y="5677328"/>
                  <a:pt x="1537440" y="5677328"/>
                  <a:pt x="1325331" y="5495959"/>
                </a:cubicBezTo>
                <a:close/>
                <a:moveTo>
                  <a:pt x="320271" y="4847761"/>
                </a:moveTo>
                <a:cubicBezTo>
                  <a:pt x="320271" y="4847761"/>
                  <a:pt x="320271" y="4847761"/>
                  <a:pt x="0" y="5126124"/>
                </a:cubicBezTo>
                <a:cubicBezTo>
                  <a:pt x="0" y="5126124"/>
                  <a:pt x="0" y="5126124"/>
                  <a:pt x="325188" y="5403697"/>
                </a:cubicBezTo>
                <a:cubicBezTo>
                  <a:pt x="325188" y="5403697"/>
                  <a:pt x="325188" y="5403697"/>
                  <a:pt x="433349" y="5309070"/>
                </a:cubicBezTo>
                <a:cubicBezTo>
                  <a:pt x="433349" y="5309070"/>
                  <a:pt x="433349" y="5309070"/>
                  <a:pt x="439670" y="5320898"/>
                </a:cubicBezTo>
                <a:cubicBezTo>
                  <a:pt x="439670" y="5320898"/>
                  <a:pt x="439670" y="5320898"/>
                  <a:pt x="330807" y="5415526"/>
                </a:cubicBezTo>
                <a:cubicBezTo>
                  <a:pt x="330807" y="5415526"/>
                  <a:pt x="330807" y="5415526"/>
                  <a:pt x="330807" y="5761705"/>
                </a:cubicBezTo>
                <a:cubicBezTo>
                  <a:pt x="330807" y="5761705"/>
                  <a:pt x="330807" y="5761705"/>
                  <a:pt x="563986" y="5559044"/>
                </a:cubicBezTo>
                <a:cubicBezTo>
                  <a:pt x="563986" y="5559044"/>
                  <a:pt x="563986" y="5559044"/>
                  <a:pt x="570307" y="5571661"/>
                </a:cubicBezTo>
                <a:cubicBezTo>
                  <a:pt x="570307" y="5571661"/>
                  <a:pt x="570307" y="5571661"/>
                  <a:pt x="332211" y="5779053"/>
                </a:cubicBezTo>
                <a:cubicBezTo>
                  <a:pt x="332211" y="5779053"/>
                  <a:pt x="332211" y="5779053"/>
                  <a:pt x="657398" y="6056627"/>
                </a:cubicBezTo>
                <a:cubicBezTo>
                  <a:pt x="657398" y="6056627"/>
                  <a:pt x="657398" y="6056627"/>
                  <a:pt x="771178" y="5957268"/>
                </a:cubicBezTo>
                <a:cubicBezTo>
                  <a:pt x="771178" y="5957268"/>
                  <a:pt x="771178" y="5957268"/>
                  <a:pt x="777500" y="5968308"/>
                </a:cubicBezTo>
                <a:cubicBezTo>
                  <a:pt x="777500" y="5968308"/>
                  <a:pt x="777500" y="5968308"/>
                  <a:pt x="771881" y="5956479"/>
                </a:cubicBezTo>
                <a:cubicBezTo>
                  <a:pt x="771881" y="5956479"/>
                  <a:pt x="771881" y="5956479"/>
                  <a:pt x="981883" y="5773533"/>
                </a:cubicBezTo>
                <a:cubicBezTo>
                  <a:pt x="981883" y="5773533"/>
                  <a:pt x="981883" y="5773533"/>
                  <a:pt x="656696" y="5495959"/>
                </a:cubicBezTo>
                <a:cubicBezTo>
                  <a:pt x="656696" y="5495959"/>
                  <a:pt x="656696" y="5495959"/>
                  <a:pt x="571010" y="5570873"/>
                </a:cubicBezTo>
                <a:cubicBezTo>
                  <a:pt x="571010" y="5570873"/>
                  <a:pt x="571010" y="5570873"/>
                  <a:pt x="563986" y="5558256"/>
                </a:cubicBezTo>
                <a:cubicBezTo>
                  <a:pt x="563986" y="5558256"/>
                  <a:pt x="563986" y="5558256"/>
                  <a:pt x="653184" y="5480976"/>
                </a:cubicBezTo>
                <a:cubicBezTo>
                  <a:pt x="653184" y="5480976"/>
                  <a:pt x="653184" y="5480976"/>
                  <a:pt x="653184" y="5134798"/>
                </a:cubicBezTo>
                <a:cubicBezTo>
                  <a:pt x="653184" y="5134798"/>
                  <a:pt x="653184" y="5134798"/>
                  <a:pt x="439670" y="5320110"/>
                </a:cubicBezTo>
                <a:cubicBezTo>
                  <a:pt x="439670" y="5320110"/>
                  <a:pt x="439670" y="5320110"/>
                  <a:pt x="434052" y="5309070"/>
                </a:cubicBezTo>
                <a:cubicBezTo>
                  <a:pt x="434052" y="5309070"/>
                  <a:pt x="434052" y="5309070"/>
                  <a:pt x="645458" y="5125335"/>
                </a:cubicBezTo>
                <a:cubicBezTo>
                  <a:pt x="645458" y="5125335"/>
                  <a:pt x="645458" y="5125335"/>
                  <a:pt x="320271" y="4847761"/>
                </a:cubicBezTo>
                <a:close/>
                <a:moveTo>
                  <a:pt x="985394" y="4487388"/>
                </a:moveTo>
                <a:cubicBezTo>
                  <a:pt x="985394" y="4487388"/>
                  <a:pt x="985394" y="4487388"/>
                  <a:pt x="763453" y="4680586"/>
                </a:cubicBezTo>
                <a:cubicBezTo>
                  <a:pt x="763453" y="4680586"/>
                  <a:pt x="763453" y="4680586"/>
                  <a:pt x="756430" y="4670335"/>
                </a:cubicBezTo>
                <a:cubicBezTo>
                  <a:pt x="756430" y="4670335"/>
                  <a:pt x="756430" y="4670335"/>
                  <a:pt x="762750" y="4680586"/>
                </a:cubicBezTo>
                <a:cubicBezTo>
                  <a:pt x="762750" y="4680586"/>
                  <a:pt x="762750" y="4680586"/>
                  <a:pt x="663017" y="4768116"/>
                </a:cubicBezTo>
                <a:cubicBezTo>
                  <a:pt x="663017" y="4768116"/>
                  <a:pt x="663017" y="4768116"/>
                  <a:pt x="663017" y="5114295"/>
                </a:cubicBezTo>
                <a:cubicBezTo>
                  <a:pt x="663017" y="5114295"/>
                  <a:pt x="663017" y="5114295"/>
                  <a:pt x="906029" y="4902960"/>
                </a:cubicBezTo>
                <a:cubicBezTo>
                  <a:pt x="906029" y="4902960"/>
                  <a:pt x="906029" y="4902960"/>
                  <a:pt x="913053" y="4913212"/>
                </a:cubicBezTo>
                <a:cubicBezTo>
                  <a:pt x="913053" y="4913212"/>
                  <a:pt x="913053" y="4913212"/>
                  <a:pt x="906732" y="4902172"/>
                </a:cubicBezTo>
                <a:cubicBezTo>
                  <a:pt x="906732" y="4902172"/>
                  <a:pt x="906732" y="4902172"/>
                  <a:pt x="985394" y="4833567"/>
                </a:cubicBezTo>
                <a:cubicBezTo>
                  <a:pt x="985394" y="4833567"/>
                  <a:pt x="985394" y="4833567"/>
                  <a:pt x="985394" y="4487388"/>
                </a:cubicBezTo>
                <a:close/>
                <a:moveTo>
                  <a:pt x="656696" y="4196409"/>
                </a:moveTo>
                <a:cubicBezTo>
                  <a:pt x="656696" y="4196409"/>
                  <a:pt x="656696" y="4196409"/>
                  <a:pt x="332211" y="4478714"/>
                </a:cubicBezTo>
                <a:cubicBezTo>
                  <a:pt x="332211" y="4478714"/>
                  <a:pt x="332211" y="4478714"/>
                  <a:pt x="657398" y="4756288"/>
                </a:cubicBezTo>
                <a:cubicBezTo>
                  <a:pt x="657398" y="4756288"/>
                  <a:pt x="657398" y="4756288"/>
                  <a:pt x="756430" y="4670335"/>
                </a:cubicBezTo>
                <a:cubicBezTo>
                  <a:pt x="756430" y="4670335"/>
                  <a:pt x="756430" y="4670335"/>
                  <a:pt x="981883" y="4473983"/>
                </a:cubicBezTo>
                <a:cubicBezTo>
                  <a:pt x="981883" y="4473983"/>
                  <a:pt x="981883" y="4473983"/>
                  <a:pt x="656696" y="4196409"/>
                </a:cubicBezTo>
                <a:close/>
                <a:moveTo>
                  <a:pt x="993120" y="3544268"/>
                </a:moveTo>
                <a:cubicBezTo>
                  <a:pt x="993120" y="3544268"/>
                  <a:pt x="993120" y="3544268"/>
                  <a:pt x="668636" y="3826573"/>
                </a:cubicBezTo>
                <a:cubicBezTo>
                  <a:pt x="668636" y="3826573"/>
                  <a:pt x="668636" y="3826573"/>
                  <a:pt x="993823" y="4104935"/>
                </a:cubicBezTo>
                <a:cubicBezTo>
                  <a:pt x="993823" y="4104935"/>
                  <a:pt x="993823" y="4104935"/>
                  <a:pt x="1318308" y="3821842"/>
                </a:cubicBezTo>
                <a:cubicBezTo>
                  <a:pt x="1318308" y="3821842"/>
                  <a:pt x="1318308" y="3821842"/>
                  <a:pt x="1002251" y="3552154"/>
                </a:cubicBezTo>
                <a:cubicBezTo>
                  <a:pt x="1002251" y="3552154"/>
                  <a:pt x="1002251" y="3552154"/>
                  <a:pt x="993120" y="3544268"/>
                </a:cubicBezTo>
                <a:close/>
                <a:moveTo>
                  <a:pt x="1318308" y="2538851"/>
                </a:moveTo>
                <a:cubicBezTo>
                  <a:pt x="1318308" y="2538851"/>
                  <a:pt x="1318308" y="2538851"/>
                  <a:pt x="1110412" y="2719432"/>
                </a:cubicBezTo>
                <a:cubicBezTo>
                  <a:pt x="1110412" y="2719432"/>
                  <a:pt x="1110412" y="2719432"/>
                  <a:pt x="1104092" y="2708392"/>
                </a:cubicBezTo>
                <a:cubicBezTo>
                  <a:pt x="1104092" y="2708392"/>
                  <a:pt x="1104092" y="2708392"/>
                  <a:pt x="1109710" y="2720221"/>
                </a:cubicBezTo>
                <a:cubicBezTo>
                  <a:pt x="1109710" y="2720221"/>
                  <a:pt x="1109710" y="2720221"/>
                  <a:pt x="995930" y="2819579"/>
                </a:cubicBezTo>
                <a:cubicBezTo>
                  <a:pt x="995930" y="2819579"/>
                  <a:pt x="995930" y="2819579"/>
                  <a:pt x="995930" y="3165758"/>
                </a:cubicBezTo>
                <a:cubicBezTo>
                  <a:pt x="995930" y="3165758"/>
                  <a:pt x="995930" y="3165758"/>
                  <a:pt x="1234025" y="2958366"/>
                </a:cubicBezTo>
                <a:cubicBezTo>
                  <a:pt x="1234025" y="2958366"/>
                  <a:pt x="1234025" y="2958366"/>
                  <a:pt x="1240347" y="2969406"/>
                </a:cubicBezTo>
                <a:cubicBezTo>
                  <a:pt x="1240347" y="2969406"/>
                  <a:pt x="1240347" y="2969406"/>
                  <a:pt x="1234728" y="2957578"/>
                </a:cubicBezTo>
                <a:cubicBezTo>
                  <a:pt x="1234728" y="2957578"/>
                  <a:pt x="1234728" y="2957578"/>
                  <a:pt x="1318308" y="2885030"/>
                </a:cubicBezTo>
                <a:cubicBezTo>
                  <a:pt x="1318308" y="2885030"/>
                  <a:pt x="1318308" y="2885030"/>
                  <a:pt x="1318308" y="2538851"/>
                </a:cubicBezTo>
                <a:close/>
                <a:moveTo>
                  <a:pt x="652482" y="1598885"/>
                </a:moveTo>
                <a:cubicBezTo>
                  <a:pt x="652482" y="1598885"/>
                  <a:pt x="652482" y="1598885"/>
                  <a:pt x="332211" y="1878036"/>
                </a:cubicBezTo>
                <a:cubicBezTo>
                  <a:pt x="332211" y="1878036"/>
                  <a:pt x="332211" y="1878036"/>
                  <a:pt x="657398" y="2155610"/>
                </a:cubicBezTo>
                <a:cubicBezTo>
                  <a:pt x="657398" y="2155610"/>
                  <a:pt x="657398" y="2155610"/>
                  <a:pt x="766262" y="2060983"/>
                </a:cubicBezTo>
                <a:cubicBezTo>
                  <a:pt x="766262" y="2060983"/>
                  <a:pt x="766262" y="2060983"/>
                  <a:pt x="771881" y="2072022"/>
                </a:cubicBezTo>
                <a:cubicBezTo>
                  <a:pt x="771881" y="2072022"/>
                  <a:pt x="771881" y="2072022"/>
                  <a:pt x="663017" y="2166650"/>
                </a:cubicBezTo>
                <a:cubicBezTo>
                  <a:pt x="663017" y="2166650"/>
                  <a:pt x="663017" y="2166650"/>
                  <a:pt x="663017" y="2513617"/>
                </a:cubicBezTo>
                <a:cubicBezTo>
                  <a:pt x="663017" y="2513617"/>
                  <a:pt x="663017" y="2513617"/>
                  <a:pt x="896196" y="2310168"/>
                </a:cubicBezTo>
                <a:cubicBezTo>
                  <a:pt x="896196" y="2310168"/>
                  <a:pt x="896196" y="2310168"/>
                  <a:pt x="902517" y="2322785"/>
                </a:cubicBezTo>
                <a:cubicBezTo>
                  <a:pt x="902517" y="2322785"/>
                  <a:pt x="902517" y="2322785"/>
                  <a:pt x="665124" y="2530177"/>
                </a:cubicBezTo>
                <a:cubicBezTo>
                  <a:pt x="665124" y="2530177"/>
                  <a:pt x="665124" y="2530177"/>
                  <a:pt x="990311" y="2807751"/>
                </a:cubicBezTo>
                <a:cubicBezTo>
                  <a:pt x="990311" y="2807751"/>
                  <a:pt x="990311" y="2807751"/>
                  <a:pt x="1104092" y="2708392"/>
                </a:cubicBezTo>
                <a:cubicBezTo>
                  <a:pt x="1104092" y="2708392"/>
                  <a:pt x="1104092" y="2708392"/>
                  <a:pt x="1314093" y="2525446"/>
                </a:cubicBezTo>
                <a:cubicBezTo>
                  <a:pt x="1314093" y="2525446"/>
                  <a:pt x="1314093" y="2525446"/>
                  <a:pt x="988907" y="2247872"/>
                </a:cubicBezTo>
                <a:cubicBezTo>
                  <a:pt x="988907" y="2247872"/>
                  <a:pt x="988907" y="2247872"/>
                  <a:pt x="903220" y="2322785"/>
                </a:cubicBezTo>
                <a:cubicBezTo>
                  <a:pt x="903220" y="2322785"/>
                  <a:pt x="903220" y="2322785"/>
                  <a:pt x="896899" y="2310168"/>
                </a:cubicBezTo>
                <a:cubicBezTo>
                  <a:pt x="896899" y="2310168"/>
                  <a:pt x="896899" y="2310168"/>
                  <a:pt x="985394" y="2232889"/>
                </a:cubicBezTo>
                <a:cubicBezTo>
                  <a:pt x="985394" y="2232889"/>
                  <a:pt x="985394" y="2232889"/>
                  <a:pt x="985394" y="1885922"/>
                </a:cubicBezTo>
                <a:cubicBezTo>
                  <a:pt x="985394" y="1885922"/>
                  <a:pt x="985394" y="1885922"/>
                  <a:pt x="772583" y="2072022"/>
                </a:cubicBezTo>
                <a:cubicBezTo>
                  <a:pt x="772583" y="2072022"/>
                  <a:pt x="772583" y="2072022"/>
                  <a:pt x="766262" y="2060194"/>
                </a:cubicBezTo>
                <a:cubicBezTo>
                  <a:pt x="766262" y="2060194"/>
                  <a:pt x="766262" y="2060194"/>
                  <a:pt x="977669" y="1876459"/>
                </a:cubicBezTo>
                <a:cubicBezTo>
                  <a:pt x="977669" y="1876459"/>
                  <a:pt x="977669" y="1876459"/>
                  <a:pt x="652482" y="1598885"/>
                </a:cubicBezTo>
                <a:close/>
                <a:moveTo>
                  <a:pt x="1318308" y="1238512"/>
                </a:moveTo>
                <a:cubicBezTo>
                  <a:pt x="1318308" y="1238512"/>
                  <a:pt x="1318308" y="1238512"/>
                  <a:pt x="1095663" y="1432499"/>
                </a:cubicBezTo>
                <a:cubicBezTo>
                  <a:pt x="1095663" y="1432499"/>
                  <a:pt x="1095663" y="1432499"/>
                  <a:pt x="995930" y="1519240"/>
                </a:cubicBezTo>
                <a:cubicBezTo>
                  <a:pt x="995930" y="1519240"/>
                  <a:pt x="995930" y="1519240"/>
                  <a:pt x="995930" y="1865419"/>
                </a:cubicBezTo>
                <a:cubicBezTo>
                  <a:pt x="995930" y="1865419"/>
                  <a:pt x="995930" y="1865419"/>
                  <a:pt x="1238240" y="1654085"/>
                </a:cubicBezTo>
                <a:cubicBezTo>
                  <a:pt x="1238240" y="1654085"/>
                  <a:pt x="1238240" y="1654085"/>
                  <a:pt x="1245264" y="1665124"/>
                </a:cubicBezTo>
                <a:cubicBezTo>
                  <a:pt x="1245264" y="1665124"/>
                  <a:pt x="1245264" y="1665124"/>
                  <a:pt x="1000847" y="1878036"/>
                </a:cubicBezTo>
                <a:cubicBezTo>
                  <a:pt x="1000847" y="1878036"/>
                  <a:pt x="1000847" y="1878036"/>
                  <a:pt x="1326033" y="2155610"/>
                </a:cubicBezTo>
                <a:cubicBezTo>
                  <a:pt x="1326033" y="2155610"/>
                  <a:pt x="1326033" y="2155610"/>
                  <a:pt x="1477038" y="2023920"/>
                </a:cubicBezTo>
                <a:cubicBezTo>
                  <a:pt x="1477038" y="2023920"/>
                  <a:pt x="1477038" y="2023920"/>
                  <a:pt x="1646304" y="1876459"/>
                </a:cubicBezTo>
                <a:cubicBezTo>
                  <a:pt x="1646304" y="1876459"/>
                  <a:pt x="1646304" y="1876459"/>
                  <a:pt x="1321116" y="1598885"/>
                </a:cubicBezTo>
                <a:cubicBezTo>
                  <a:pt x="1321116" y="1598885"/>
                  <a:pt x="1321116" y="1598885"/>
                  <a:pt x="1245965" y="1664336"/>
                </a:cubicBezTo>
                <a:cubicBezTo>
                  <a:pt x="1245965" y="1664336"/>
                  <a:pt x="1245965" y="1664336"/>
                  <a:pt x="1238942" y="1654085"/>
                </a:cubicBezTo>
                <a:cubicBezTo>
                  <a:pt x="1238942" y="1654085"/>
                  <a:pt x="1238942" y="1654085"/>
                  <a:pt x="1318308" y="1585480"/>
                </a:cubicBezTo>
                <a:cubicBezTo>
                  <a:pt x="1318308" y="1585480"/>
                  <a:pt x="1318308" y="1585480"/>
                  <a:pt x="1318308" y="1238512"/>
                </a:cubicBezTo>
                <a:close/>
                <a:moveTo>
                  <a:pt x="988907" y="947533"/>
                </a:moveTo>
                <a:cubicBezTo>
                  <a:pt x="988907" y="947533"/>
                  <a:pt x="988907" y="947533"/>
                  <a:pt x="665124" y="1230627"/>
                </a:cubicBezTo>
                <a:cubicBezTo>
                  <a:pt x="665124" y="1230627"/>
                  <a:pt x="665124" y="1230627"/>
                  <a:pt x="990311" y="1508201"/>
                </a:cubicBezTo>
                <a:cubicBezTo>
                  <a:pt x="990311" y="1508201"/>
                  <a:pt x="990311" y="1508201"/>
                  <a:pt x="1088639" y="1422247"/>
                </a:cubicBezTo>
                <a:cubicBezTo>
                  <a:pt x="1088639" y="1422247"/>
                  <a:pt x="1088639" y="1422247"/>
                  <a:pt x="1095663" y="1432499"/>
                </a:cubicBezTo>
                <a:cubicBezTo>
                  <a:pt x="1095663" y="1432499"/>
                  <a:pt x="1095663" y="1432499"/>
                  <a:pt x="1089342" y="1421459"/>
                </a:cubicBezTo>
                <a:cubicBezTo>
                  <a:pt x="1089342" y="1421459"/>
                  <a:pt x="1089342" y="1421459"/>
                  <a:pt x="1314093" y="1225107"/>
                </a:cubicBezTo>
                <a:cubicBezTo>
                  <a:pt x="1314093" y="1225107"/>
                  <a:pt x="1314093" y="1225107"/>
                  <a:pt x="988907" y="947533"/>
                </a:cubicBezTo>
                <a:close/>
                <a:moveTo>
                  <a:pt x="1325331" y="296181"/>
                </a:moveTo>
                <a:cubicBezTo>
                  <a:pt x="1325331" y="296181"/>
                  <a:pt x="1325331" y="296181"/>
                  <a:pt x="1000847" y="578486"/>
                </a:cubicBezTo>
                <a:cubicBezTo>
                  <a:pt x="1000847" y="578486"/>
                  <a:pt x="1000847" y="578486"/>
                  <a:pt x="1326033" y="856060"/>
                </a:cubicBezTo>
                <a:cubicBezTo>
                  <a:pt x="1326033" y="856060"/>
                  <a:pt x="1326033" y="856060"/>
                  <a:pt x="1650518" y="573754"/>
                </a:cubicBezTo>
                <a:cubicBezTo>
                  <a:pt x="1650518" y="573754"/>
                  <a:pt x="1650518" y="573754"/>
                  <a:pt x="1334462" y="304066"/>
                </a:cubicBezTo>
                <a:cubicBezTo>
                  <a:pt x="1334462" y="304066"/>
                  <a:pt x="1334462" y="304066"/>
                  <a:pt x="1325331" y="296181"/>
                </a:cubicBezTo>
                <a:close/>
                <a:moveTo>
                  <a:pt x="1226725" y="0"/>
                </a:moveTo>
                <a:lnTo>
                  <a:pt x="748180" y="0"/>
                </a:lnTo>
                <a:lnTo>
                  <a:pt x="763540" y="13087"/>
                </a:lnTo>
                <a:cubicBezTo>
                  <a:pt x="795936" y="40686"/>
                  <a:pt x="860728" y="95886"/>
                  <a:pt x="990311" y="206284"/>
                </a:cubicBezTo>
                <a:cubicBezTo>
                  <a:pt x="990311" y="206284"/>
                  <a:pt x="990311" y="206284"/>
                  <a:pt x="1159227" y="58896"/>
                </a:cubicBezTo>
                <a:close/>
                <a:moveTo>
                  <a:pt x="1318308" y="0"/>
                </a:moveTo>
                <a:lnTo>
                  <a:pt x="1245701" y="0"/>
                </a:lnTo>
                <a:lnTo>
                  <a:pt x="1228232" y="15255"/>
                </a:lnTo>
                <a:cubicBezTo>
                  <a:pt x="1195046" y="44235"/>
                  <a:pt x="1128673" y="102194"/>
                  <a:pt x="995930" y="218113"/>
                </a:cubicBezTo>
                <a:cubicBezTo>
                  <a:pt x="995930" y="218113"/>
                  <a:pt x="995930" y="218113"/>
                  <a:pt x="995930" y="564292"/>
                </a:cubicBezTo>
                <a:cubicBezTo>
                  <a:pt x="995930" y="564292"/>
                  <a:pt x="995930" y="564292"/>
                  <a:pt x="1318308" y="283564"/>
                </a:cubicBezTo>
                <a:cubicBezTo>
                  <a:pt x="1318308" y="283564"/>
                  <a:pt x="1318308" y="283564"/>
                  <a:pt x="1318308" y="84404"/>
                </a:cubicBezTo>
                <a:close/>
                <a:moveTo>
                  <a:pt x="5305156" y="0"/>
                </a:moveTo>
                <a:lnTo>
                  <a:pt x="1329545" y="0"/>
                </a:lnTo>
                <a:lnTo>
                  <a:pt x="1329545" y="1953"/>
                </a:lnTo>
                <a:cubicBezTo>
                  <a:pt x="1329545" y="28082"/>
                  <a:pt x="1329545" y="97759"/>
                  <a:pt x="1329545" y="283564"/>
                </a:cubicBezTo>
                <a:cubicBezTo>
                  <a:pt x="1329545" y="283564"/>
                  <a:pt x="1329545" y="283564"/>
                  <a:pt x="1343592" y="295392"/>
                </a:cubicBezTo>
                <a:cubicBezTo>
                  <a:pt x="1343592" y="295392"/>
                  <a:pt x="1343592" y="295392"/>
                  <a:pt x="1334462" y="304066"/>
                </a:cubicBezTo>
                <a:cubicBezTo>
                  <a:pt x="1334462" y="304066"/>
                  <a:pt x="1334462" y="304066"/>
                  <a:pt x="1344294" y="295392"/>
                </a:cubicBezTo>
                <a:cubicBezTo>
                  <a:pt x="1344294" y="295392"/>
                  <a:pt x="1344294" y="295392"/>
                  <a:pt x="1665970" y="570600"/>
                </a:cubicBezTo>
                <a:cubicBezTo>
                  <a:pt x="1665970" y="570600"/>
                  <a:pt x="1665970" y="570600"/>
                  <a:pt x="1665970" y="589526"/>
                </a:cubicBezTo>
                <a:cubicBezTo>
                  <a:pt x="1665970" y="589526"/>
                  <a:pt x="1665970" y="589526"/>
                  <a:pt x="1654030" y="599777"/>
                </a:cubicBezTo>
                <a:cubicBezTo>
                  <a:pt x="1654030" y="599777"/>
                  <a:pt x="1654030" y="599777"/>
                  <a:pt x="1654030" y="587160"/>
                </a:cubicBezTo>
                <a:cubicBezTo>
                  <a:pt x="1654030" y="587160"/>
                  <a:pt x="1654030" y="587160"/>
                  <a:pt x="1332355" y="867888"/>
                </a:cubicBezTo>
                <a:cubicBezTo>
                  <a:pt x="1332355" y="867888"/>
                  <a:pt x="1332355" y="867888"/>
                  <a:pt x="1332355" y="1214067"/>
                </a:cubicBezTo>
                <a:cubicBezTo>
                  <a:pt x="1332355" y="1214067"/>
                  <a:pt x="1332355" y="1214067"/>
                  <a:pt x="1654030" y="933339"/>
                </a:cubicBezTo>
                <a:cubicBezTo>
                  <a:pt x="1654030" y="933339"/>
                  <a:pt x="1654030" y="933339"/>
                  <a:pt x="1654030" y="600566"/>
                </a:cubicBezTo>
                <a:cubicBezTo>
                  <a:pt x="1654030" y="600566"/>
                  <a:pt x="1654030" y="600566"/>
                  <a:pt x="1665970" y="590314"/>
                </a:cubicBezTo>
                <a:cubicBezTo>
                  <a:pt x="1665970" y="590314"/>
                  <a:pt x="1665970" y="590314"/>
                  <a:pt x="1665970" y="938859"/>
                </a:cubicBezTo>
                <a:cubicBezTo>
                  <a:pt x="1665970" y="938859"/>
                  <a:pt x="1665970" y="938859"/>
                  <a:pt x="1998180" y="1221952"/>
                </a:cubicBezTo>
                <a:cubicBezTo>
                  <a:pt x="1998180" y="1221952"/>
                  <a:pt x="1998180" y="1221952"/>
                  <a:pt x="1998180" y="1591788"/>
                </a:cubicBezTo>
                <a:cubicBezTo>
                  <a:pt x="1998180" y="1591788"/>
                  <a:pt x="1998180" y="1591788"/>
                  <a:pt x="1680718" y="1867785"/>
                </a:cubicBezTo>
                <a:cubicBezTo>
                  <a:pt x="1680718" y="1867785"/>
                  <a:pt x="1680718" y="1867785"/>
                  <a:pt x="1680718" y="1851225"/>
                </a:cubicBezTo>
                <a:lnTo>
                  <a:pt x="1986942" y="1585480"/>
                </a:lnTo>
                <a:cubicBezTo>
                  <a:pt x="1986942" y="1585480"/>
                  <a:pt x="1986942" y="1585480"/>
                  <a:pt x="1986942" y="1238512"/>
                </a:cubicBezTo>
                <a:cubicBezTo>
                  <a:pt x="1986942" y="1238512"/>
                  <a:pt x="1986942" y="1238512"/>
                  <a:pt x="1680718" y="1505046"/>
                </a:cubicBezTo>
                <a:cubicBezTo>
                  <a:pt x="1680718" y="1505046"/>
                  <a:pt x="1680718" y="1505046"/>
                  <a:pt x="1680718" y="1488487"/>
                </a:cubicBezTo>
                <a:cubicBezTo>
                  <a:pt x="1680718" y="1488487"/>
                  <a:pt x="1680718" y="1488487"/>
                  <a:pt x="1982728" y="1225107"/>
                </a:cubicBezTo>
                <a:cubicBezTo>
                  <a:pt x="1982728" y="1225107"/>
                  <a:pt x="1982728" y="1225107"/>
                  <a:pt x="1657541" y="947533"/>
                </a:cubicBezTo>
                <a:cubicBezTo>
                  <a:pt x="1657541" y="947533"/>
                  <a:pt x="1657541" y="947533"/>
                  <a:pt x="1333056" y="1230627"/>
                </a:cubicBezTo>
                <a:cubicBezTo>
                  <a:pt x="1333056" y="1230627"/>
                  <a:pt x="1333056" y="1230627"/>
                  <a:pt x="1658244" y="1508201"/>
                </a:cubicBezTo>
                <a:cubicBezTo>
                  <a:pt x="1658244" y="1508201"/>
                  <a:pt x="1658244" y="1508201"/>
                  <a:pt x="1680017" y="1489275"/>
                </a:cubicBezTo>
                <a:cubicBezTo>
                  <a:pt x="1680017" y="1489275"/>
                  <a:pt x="1680017" y="1489275"/>
                  <a:pt x="1680017" y="1505835"/>
                </a:cubicBezTo>
                <a:cubicBezTo>
                  <a:pt x="1680017" y="1505835"/>
                  <a:pt x="1680017" y="1505835"/>
                  <a:pt x="1664565" y="1519240"/>
                </a:cubicBezTo>
                <a:cubicBezTo>
                  <a:pt x="1664565" y="1519240"/>
                  <a:pt x="1664565" y="1519240"/>
                  <a:pt x="1664565" y="1865419"/>
                </a:cubicBezTo>
                <a:cubicBezTo>
                  <a:pt x="1664565" y="1865419"/>
                  <a:pt x="1664565" y="1865419"/>
                  <a:pt x="1680017" y="1852014"/>
                </a:cubicBezTo>
                <a:cubicBezTo>
                  <a:pt x="1680017" y="1852014"/>
                  <a:pt x="1680017" y="1852014"/>
                  <a:pt x="1680017" y="1868573"/>
                </a:cubicBezTo>
                <a:cubicBezTo>
                  <a:pt x="1680017" y="1868573"/>
                  <a:pt x="1680017" y="1868573"/>
                  <a:pt x="1665970" y="1881190"/>
                </a:cubicBezTo>
                <a:cubicBezTo>
                  <a:pt x="1665970" y="1881190"/>
                  <a:pt x="1665970" y="1881190"/>
                  <a:pt x="1665970" y="2058617"/>
                </a:cubicBezTo>
                <a:cubicBezTo>
                  <a:pt x="1665970" y="2058617"/>
                  <a:pt x="1665970" y="2058617"/>
                  <a:pt x="1654030" y="2060194"/>
                </a:cubicBezTo>
                <a:cubicBezTo>
                  <a:pt x="1654030" y="2060194"/>
                  <a:pt x="1654030" y="2060194"/>
                  <a:pt x="1654030" y="1885922"/>
                </a:cubicBezTo>
                <a:cubicBezTo>
                  <a:pt x="1654030" y="1885922"/>
                  <a:pt x="1654030" y="1885922"/>
                  <a:pt x="1484061" y="2034172"/>
                </a:cubicBezTo>
                <a:cubicBezTo>
                  <a:pt x="1484061" y="2034172"/>
                  <a:pt x="1484061" y="2034172"/>
                  <a:pt x="1477038" y="2023920"/>
                </a:cubicBezTo>
                <a:cubicBezTo>
                  <a:pt x="1477038" y="2023920"/>
                  <a:pt x="1477038" y="2023920"/>
                  <a:pt x="1484061" y="2034960"/>
                </a:cubicBezTo>
                <a:cubicBezTo>
                  <a:pt x="1484061" y="2034960"/>
                  <a:pt x="1484061" y="2034960"/>
                  <a:pt x="1332355" y="2166650"/>
                </a:cubicBezTo>
                <a:cubicBezTo>
                  <a:pt x="1332355" y="2166650"/>
                  <a:pt x="1332355" y="2166650"/>
                  <a:pt x="1332355" y="2513617"/>
                </a:cubicBezTo>
                <a:cubicBezTo>
                  <a:pt x="1332355" y="2513617"/>
                  <a:pt x="1332355" y="2513617"/>
                  <a:pt x="1654030" y="2232889"/>
                </a:cubicBezTo>
                <a:cubicBezTo>
                  <a:pt x="1654030" y="2232889"/>
                  <a:pt x="1654030" y="2232889"/>
                  <a:pt x="1654030" y="2060983"/>
                </a:cubicBezTo>
                <a:cubicBezTo>
                  <a:pt x="1654030" y="2060983"/>
                  <a:pt x="1654030" y="2060983"/>
                  <a:pt x="1665970" y="2059405"/>
                </a:cubicBezTo>
                <a:cubicBezTo>
                  <a:pt x="1665970" y="2059405"/>
                  <a:pt x="1665970" y="2059405"/>
                  <a:pt x="1665970" y="2238409"/>
                </a:cubicBezTo>
                <a:cubicBezTo>
                  <a:pt x="1665970" y="2238409"/>
                  <a:pt x="1665970" y="2238409"/>
                  <a:pt x="1881590" y="2422144"/>
                </a:cubicBezTo>
                <a:cubicBezTo>
                  <a:pt x="1881590" y="2422144"/>
                  <a:pt x="1881590" y="2422144"/>
                  <a:pt x="1869650" y="2428452"/>
                </a:cubicBezTo>
                <a:cubicBezTo>
                  <a:pt x="1869650" y="2428452"/>
                  <a:pt x="1869650" y="2428452"/>
                  <a:pt x="1657541" y="2247872"/>
                </a:cubicBezTo>
                <a:cubicBezTo>
                  <a:pt x="1657541" y="2247872"/>
                  <a:pt x="1657541" y="2247872"/>
                  <a:pt x="1333056" y="2530177"/>
                </a:cubicBezTo>
                <a:cubicBezTo>
                  <a:pt x="1333056" y="2530177"/>
                  <a:pt x="1333056" y="2530177"/>
                  <a:pt x="1658244" y="2807751"/>
                </a:cubicBezTo>
                <a:cubicBezTo>
                  <a:pt x="1658244" y="2807751"/>
                  <a:pt x="1658244" y="2807751"/>
                  <a:pt x="1982728" y="2525446"/>
                </a:cubicBezTo>
                <a:cubicBezTo>
                  <a:pt x="1982728" y="2525446"/>
                  <a:pt x="1982728" y="2525446"/>
                  <a:pt x="1870353" y="2429241"/>
                </a:cubicBezTo>
                <a:cubicBezTo>
                  <a:pt x="1870353" y="2429241"/>
                  <a:pt x="1870353" y="2429241"/>
                  <a:pt x="1882293" y="2422933"/>
                </a:cubicBezTo>
                <a:cubicBezTo>
                  <a:pt x="1882293" y="2422933"/>
                  <a:pt x="1882293" y="2422933"/>
                  <a:pt x="1998180" y="2522291"/>
                </a:cubicBezTo>
                <a:cubicBezTo>
                  <a:pt x="1998180" y="2522291"/>
                  <a:pt x="1998180" y="2522291"/>
                  <a:pt x="1998180" y="2773054"/>
                </a:cubicBezTo>
                <a:cubicBezTo>
                  <a:pt x="1998180" y="2773054"/>
                  <a:pt x="1998180" y="2773054"/>
                  <a:pt x="1986942" y="2778574"/>
                </a:cubicBezTo>
                <a:cubicBezTo>
                  <a:pt x="1986942" y="2778574"/>
                  <a:pt x="1986942" y="2778574"/>
                  <a:pt x="1986942" y="2538851"/>
                </a:cubicBezTo>
                <a:cubicBezTo>
                  <a:pt x="1986942" y="2538851"/>
                  <a:pt x="1986942" y="2538851"/>
                  <a:pt x="1664565" y="2819579"/>
                </a:cubicBezTo>
                <a:cubicBezTo>
                  <a:pt x="1664565" y="2819579"/>
                  <a:pt x="1664565" y="2819579"/>
                  <a:pt x="1664565" y="3165758"/>
                </a:cubicBezTo>
                <a:cubicBezTo>
                  <a:pt x="1664565" y="3165758"/>
                  <a:pt x="1664565" y="3165758"/>
                  <a:pt x="1986942" y="2885030"/>
                </a:cubicBezTo>
                <a:cubicBezTo>
                  <a:pt x="1986942" y="2885030"/>
                  <a:pt x="1986942" y="2885030"/>
                  <a:pt x="1986942" y="2779363"/>
                </a:cubicBezTo>
                <a:cubicBezTo>
                  <a:pt x="1986942" y="2779363"/>
                  <a:pt x="1986942" y="2779363"/>
                  <a:pt x="1998180" y="2773843"/>
                </a:cubicBezTo>
                <a:cubicBezTo>
                  <a:pt x="1998180" y="2773843"/>
                  <a:pt x="1998180" y="2773843"/>
                  <a:pt x="1998180" y="2891339"/>
                </a:cubicBezTo>
                <a:cubicBezTo>
                  <a:pt x="1998180" y="2891339"/>
                  <a:pt x="1998180" y="2891339"/>
                  <a:pt x="1658946" y="3187049"/>
                </a:cubicBezTo>
                <a:cubicBezTo>
                  <a:pt x="1658946" y="3187049"/>
                  <a:pt x="1658946" y="3187049"/>
                  <a:pt x="1321116" y="2899224"/>
                </a:cubicBezTo>
                <a:cubicBezTo>
                  <a:pt x="1321116" y="2899224"/>
                  <a:pt x="1321116" y="2899224"/>
                  <a:pt x="1240347" y="2969406"/>
                </a:cubicBezTo>
                <a:cubicBezTo>
                  <a:pt x="1240347" y="2969406"/>
                  <a:pt x="1240347" y="2969406"/>
                  <a:pt x="997334" y="3180741"/>
                </a:cubicBezTo>
                <a:cubicBezTo>
                  <a:pt x="997334" y="3180741"/>
                  <a:pt x="997334" y="3180741"/>
                  <a:pt x="997334" y="3519034"/>
                </a:cubicBezTo>
                <a:cubicBezTo>
                  <a:pt x="997334" y="3519034"/>
                  <a:pt x="997334" y="3519034"/>
                  <a:pt x="985394" y="3519034"/>
                </a:cubicBezTo>
                <a:cubicBezTo>
                  <a:pt x="985394" y="3519034"/>
                  <a:pt x="985394" y="3519034"/>
                  <a:pt x="985394" y="3500109"/>
                </a:cubicBezTo>
                <a:cubicBezTo>
                  <a:pt x="985394" y="3500109"/>
                  <a:pt x="985394" y="3500109"/>
                  <a:pt x="985394" y="3186261"/>
                </a:cubicBezTo>
                <a:cubicBezTo>
                  <a:pt x="985394" y="3186261"/>
                  <a:pt x="985394" y="3186261"/>
                  <a:pt x="663017" y="3466989"/>
                </a:cubicBezTo>
                <a:cubicBezTo>
                  <a:pt x="663017" y="3466989"/>
                  <a:pt x="663017" y="3466989"/>
                  <a:pt x="663017" y="3495377"/>
                </a:cubicBezTo>
                <a:cubicBezTo>
                  <a:pt x="663017" y="3495377"/>
                  <a:pt x="663017" y="3495377"/>
                  <a:pt x="663017" y="3812379"/>
                </a:cubicBezTo>
                <a:cubicBezTo>
                  <a:pt x="663017" y="3812379"/>
                  <a:pt x="663017" y="3812379"/>
                  <a:pt x="985394" y="3532439"/>
                </a:cubicBezTo>
                <a:cubicBezTo>
                  <a:pt x="985394" y="3532439"/>
                  <a:pt x="985394" y="3532439"/>
                  <a:pt x="985394" y="3519822"/>
                </a:cubicBezTo>
                <a:cubicBezTo>
                  <a:pt x="985394" y="3519822"/>
                  <a:pt x="985394" y="3519822"/>
                  <a:pt x="997334" y="3519822"/>
                </a:cubicBezTo>
                <a:cubicBezTo>
                  <a:pt x="997334" y="3519822"/>
                  <a:pt x="997334" y="3519822"/>
                  <a:pt x="997334" y="3531651"/>
                </a:cubicBezTo>
                <a:cubicBezTo>
                  <a:pt x="997334" y="3531651"/>
                  <a:pt x="997334" y="3531651"/>
                  <a:pt x="1011381" y="3543479"/>
                </a:cubicBezTo>
                <a:cubicBezTo>
                  <a:pt x="1011381" y="3543479"/>
                  <a:pt x="1011381" y="3543479"/>
                  <a:pt x="1002251" y="3552154"/>
                </a:cubicBezTo>
                <a:cubicBezTo>
                  <a:pt x="1002251" y="3552154"/>
                  <a:pt x="1002251" y="3552154"/>
                  <a:pt x="1012084" y="3544268"/>
                </a:cubicBezTo>
                <a:cubicBezTo>
                  <a:pt x="1012084" y="3544268"/>
                  <a:pt x="1012084" y="3544268"/>
                  <a:pt x="1333759" y="3818688"/>
                </a:cubicBezTo>
                <a:cubicBezTo>
                  <a:pt x="1333759" y="3818688"/>
                  <a:pt x="1333759" y="3818688"/>
                  <a:pt x="1333759" y="3838402"/>
                </a:cubicBezTo>
                <a:cubicBezTo>
                  <a:pt x="1333759" y="3838402"/>
                  <a:pt x="1333759" y="3838402"/>
                  <a:pt x="1321819" y="3848653"/>
                </a:cubicBezTo>
                <a:cubicBezTo>
                  <a:pt x="1321819" y="3848653"/>
                  <a:pt x="1321819" y="3848653"/>
                  <a:pt x="1321819" y="3835248"/>
                </a:cubicBezTo>
                <a:cubicBezTo>
                  <a:pt x="1321819" y="3835248"/>
                  <a:pt x="1321819" y="3835248"/>
                  <a:pt x="999441" y="4115975"/>
                </a:cubicBezTo>
                <a:cubicBezTo>
                  <a:pt x="999441" y="4115975"/>
                  <a:pt x="999441" y="4115975"/>
                  <a:pt x="999441" y="4462154"/>
                </a:cubicBezTo>
                <a:cubicBezTo>
                  <a:pt x="999441" y="4462154"/>
                  <a:pt x="999441" y="4462154"/>
                  <a:pt x="1321819" y="4182215"/>
                </a:cubicBezTo>
                <a:cubicBezTo>
                  <a:pt x="1321819" y="4182215"/>
                  <a:pt x="1321819" y="4182215"/>
                  <a:pt x="1321819" y="3849441"/>
                </a:cubicBezTo>
                <a:cubicBezTo>
                  <a:pt x="1321819" y="3849441"/>
                  <a:pt x="1321819" y="3849441"/>
                  <a:pt x="1333759" y="3839190"/>
                </a:cubicBezTo>
                <a:cubicBezTo>
                  <a:pt x="1333759" y="3839190"/>
                  <a:pt x="1333759" y="3839190"/>
                  <a:pt x="1333759" y="4186946"/>
                </a:cubicBezTo>
                <a:cubicBezTo>
                  <a:pt x="1333759" y="4186946"/>
                  <a:pt x="1333759" y="4186946"/>
                  <a:pt x="1665970" y="4470828"/>
                </a:cubicBezTo>
                <a:cubicBezTo>
                  <a:pt x="1665970" y="4470828"/>
                  <a:pt x="1665970" y="4470828"/>
                  <a:pt x="1665970" y="4839875"/>
                </a:cubicBezTo>
                <a:cubicBezTo>
                  <a:pt x="1665970" y="4839875"/>
                  <a:pt x="1665970" y="4839875"/>
                  <a:pt x="1348509" y="5116661"/>
                </a:cubicBezTo>
                <a:cubicBezTo>
                  <a:pt x="1348509" y="5116661"/>
                  <a:pt x="1348509" y="5116661"/>
                  <a:pt x="1348509" y="5100101"/>
                </a:cubicBezTo>
                <a:cubicBezTo>
                  <a:pt x="1348509" y="5100101"/>
                  <a:pt x="1348509" y="5100101"/>
                  <a:pt x="1654030" y="4833567"/>
                </a:cubicBezTo>
                <a:cubicBezTo>
                  <a:pt x="1654030" y="4833567"/>
                  <a:pt x="1654030" y="4833567"/>
                  <a:pt x="1654030" y="4487388"/>
                </a:cubicBezTo>
                <a:cubicBezTo>
                  <a:pt x="1654030" y="4487388"/>
                  <a:pt x="1654030" y="4487388"/>
                  <a:pt x="1348509" y="4753134"/>
                </a:cubicBezTo>
                <a:cubicBezTo>
                  <a:pt x="1348509" y="4753134"/>
                  <a:pt x="1348509" y="4753134"/>
                  <a:pt x="1348509" y="4737362"/>
                </a:cubicBezTo>
                <a:cubicBezTo>
                  <a:pt x="1348509" y="4737362"/>
                  <a:pt x="1348509" y="4737362"/>
                  <a:pt x="1650518" y="4473983"/>
                </a:cubicBezTo>
                <a:cubicBezTo>
                  <a:pt x="1650518" y="4473983"/>
                  <a:pt x="1650518" y="4473983"/>
                  <a:pt x="1325331" y="4196409"/>
                </a:cubicBezTo>
                <a:cubicBezTo>
                  <a:pt x="1325331" y="4196409"/>
                  <a:pt x="1325331" y="4196409"/>
                  <a:pt x="1000847" y="4478714"/>
                </a:cubicBezTo>
                <a:cubicBezTo>
                  <a:pt x="1000847" y="4478714"/>
                  <a:pt x="1000847" y="4478714"/>
                  <a:pt x="1326033" y="4756288"/>
                </a:cubicBezTo>
                <a:cubicBezTo>
                  <a:pt x="1326033" y="4756288"/>
                  <a:pt x="1326033" y="4756288"/>
                  <a:pt x="1347806" y="4737362"/>
                </a:cubicBezTo>
                <a:cubicBezTo>
                  <a:pt x="1347806" y="4737362"/>
                  <a:pt x="1347806" y="4737362"/>
                  <a:pt x="1347806" y="4753922"/>
                </a:cubicBezTo>
                <a:cubicBezTo>
                  <a:pt x="1347806" y="4753922"/>
                  <a:pt x="1347806" y="4753922"/>
                  <a:pt x="1331652" y="4768116"/>
                </a:cubicBezTo>
                <a:cubicBezTo>
                  <a:pt x="1331652" y="4768116"/>
                  <a:pt x="1331652" y="4768116"/>
                  <a:pt x="1331652" y="5114295"/>
                </a:cubicBezTo>
                <a:cubicBezTo>
                  <a:pt x="1331652" y="5114295"/>
                  <a:pt x="1331652" y="5114295"/>
                  <a:pt x="1347806" y="5100101"/>
                </a:cubicBezTo>
                <a:cubicBezTo>
                  <a:pt x="1347806" y="5100101"/>
                  <a:pt x="1347806" y="5100101"/>
                  <a:pt x="1347806" y="5116661"/>
                </a:cubicBezTo>
                <a:cubicBezTo>
                  <a:pt x="1347806" y="5116661"/>
                  <a:pt x="1347806" y="5116661"/>
                  <a:pt x="1333759" y="5129278"/>
                </a:cubicBezTo>
                <a:cubicBezTo>
                  <a:pt x="1333759" y="5129278"/>
                  <a:pt x="1333759" y="5129278"/>
                  <a:pt x="1333759" y="5306704"/>
                </a:cubicBezTo>
                <a:cubicBezTo>
                  <a:pt x="1333759" y="5306704"/>
                  <a:pt x="1333759" y="5306704"/>
                  <a:pt x="1321819" y="5309070"/>
                </a:cubicBezTo>
                <a:cubicBezTo>
                  <a:pt x="1321819" y="5309070"/>
                  <a:pt x="1321819" y="5309070"/>
                  <a:pt x="1321819" y="5134798"/>
                </a:cubicBezTo>
                <a:cubicBezTo>
                  <a:pt x="1321819" y="5134798"/>
                  <a:pt x="1321819" y="5134798"/>
                  <a:pt x="1151851" y="5283047"/>
                </a:cubicBezTo>
                <a:cubicBezTo>
                  <a:pt x="1151851" y="5283047"/>
                  <a:pt x="1151851" y="5283047"/>
                  <a:pt x="1144827" y="5272008"/>
                </a:cubicBezTo>
                <a:cubicBezTo>
                  <a:pt x="1144827" y="5272008"/>
                  <a:pt x="1144827" y="5272008"/>
                  <a:pt x="1314093" y="5125335"/>
                </a:cubicBezTo>
                <a:cubicBezTo>
                  <a:pt x="1314093" y="5125335"/>
                  <a:pt x="1314093" y="5125335"/>
                  <a:pt x="988907" y="4847761"/>
                </a:cubicBezTo>
                <a:cubicBezTo>
                  <a:pt x="988907" y="4847761"/>
                  <a:pt x="988907" y="4847761"/>
                  <a:pt x="913053" y="4913212"/>
                </a:cubicBezTo>
                <a:cubicBezTo>
                  <a:pt x="913053" y="4913212"/>
                  <a:pt x="913053" y="4913212"/>
                  <a:pt x="668636" y="5126124"/>
                </a:cubicBezTo>
                <a:cubicBezTo>
                  <a:pt x="668636" y="5126124"/>
                  <a:pt x="668636" y="5126124"/>
                  <a:pt x="993823" y="5403697"/>
                </a:cubicBezTo>
                <a:cubicBezTo>
                  <a:pt x="993823" y="5403697"/>
                  <a:pt x="993823" y="5403697"/>
                  <a:pt x="1144827" y="5272796"/>
                </a:cubicBezTo>
                <a:cubicBezTo>
                  <a:pt x="1144827" y="5272796"/>
                  <a:pt x="1144827" y="5272796"/>
                  <a:pt x="1151149" y="5283047"/>
                </a:cubicBezTo>
                <a:cubicBezTo>
                  <a:pt x="1151149" y="5283047"/>
                  <a:pt x="1151149" y="5283047"/>
                  <a:pt x="999441" y="5415526"/>
                </a:cubicBezTo>
                <a:cubicBezTo>
                  <a:pt x="999441" y="5415526"/>
                  <a:pt x="999441" y="5415526"/>
                  <a:pt x="999441" y="5761705"/>
                </a:cubicBezTo>
                <a:cubicBezTo>
                  <a:pt x="999441" y="5761705"/>
                  <a:pt x="999441" y="5761705"/>
                  <a:pt x="1321819" y="5480976"/>
                </a:cubicBezTo>
                <a:cubicBezTo>
                  <a:pt x="1321819" y="5480976"/>
                  <a:pt x="1321819" y="5480976"/>
                  <a:pt x="1321819" y="5309858"/>
                </a:cubicBezTo>
                <a:cubicBezTo>
                  <a:pt x="1321819" y="5309858"/>
                  <a:pt x="1321819" y="5309858"/>
                  <a:pt x="1333759" y="5307493"/>
                </a:cubicBezTo>
                <a:cubicBezTo>
                  <a:pt x="1333759" y="5307493"/>
                  <a:pt x="1333759" y="5307493"/>
                  <a:pt x="1333759" y="5487285"/>
                </a:cubicBezTo>
                <a:cubicBezTo>
                  <a:pt x="1333759" y="5487285"/>
                  <a:pt x="1333759" y="5487285"/>
                  <a:pt x="1549380" y="5671020"/>
                </a:cubicBezTo>
                <a:cubicBezTo>
                  <a:pt x="1549380" y="5671020"/>
                  <a:pt x="1549380" y="5671020"/>
                  <a:pt x="1665970" y="5770379"/>
                </a:cubicBezTo>
                <a:cubicBezTo>
                  <a:pt x="1665970" y="5770379"/>
                  <a:pt x="1665970" y="5770379"/>
                  <a:pt x="1665970" y="6021141"/>
                </a:cubicBezTo>
                <a:cubicBezTo>
                  <a:pt x="1665970" y="6021141"/>
                  <a:pt x="1665970" y="6021141"/>
                  <a:pt x="1654030" y="6026661"/>
                </a:cubicBezTo>
                <a:cubicBezTo>
                  <a:pt x="1654030" y="6026661"/>
                  <a:pt x="1654030" y="6026661"/>
                  <a:pt x="1654030" y="5786939"/>
                </a:cubicBezTo>
                <a:cubicBezTo>
                  <a:pt x="1654030" y="5786939"/>
                  <a:pt x="1654030" y="5786939"/>
                  <a:pt x="1331652" y="6067667"/>
                </a:cubicBezTo>
                <a:cubicBezTo>
                  <a:pt x="1331652" y="6067667"/>
                  <a:pt x="1331652" y="6067667"/>
                  <a:pt x="1331652" y="6413845"/>
                </a:cubicBezTo>
                <a:cubicBezTo>
                  <a:pt x="1331652" y="6413845"/>
                  <a:pt x="1331652" y="6413845"/>
                  <a:pt x="1654030" y="6133906"/>
                </a:cubicBezTo>
                <a:cubicBezTo>
                  <a:pt x="1654030" y="6133906"/>
                  <a:pt x="1654030" y="6133906"/>
                  <a:pt x="1654030" y="6027450"/>
                </a:cubicBezTo>
                <a:cubicBezTo>
                  <a:pt x="1654030" y="6027450"/>
                  <a:pt x="1654030" y="6027450"/>
                  <a:pt x="1665970" y="6021930"/>
                </a:cubicBezTo>
                <a:cubicBezTo>
                  <a:pt x="1665970" y="6021930"/>
                  <a:pt x="1665970" y="6021930"/>
                  <a:pt x="1665970" y="6140214"/>
                </a:cubicBezTo>
                <a:cubicBezTo>
                  <a:pt x="1665970" y="6140214"/>
                  <a:pt x="1665970" y="6140214"/>
                  <a:pt x="1326033" y="6435925"/>
                </a:cubicBezTo>
                <a:cubicBezTo>
                  <a:pt x="1326033" y="6435925"/>
                  <a:pt x="1326033" y="6435925"/>
                  <a:pt x="988907" y="6147311"/>
                </a:cubicBezTo>
                <a:cubicBezTo>
                  <a:pt x="988907" y="6147311"/>
                  <a:pt x="988907" y="6147311"/>
                  <a:pt x="908136" y="6217493"/>
                </a:cubicBezTo>
                <a:cubicBezTo>
                  <a:pt x="908136" y="6217493"/>
                  <a:pt x="908136" y="6217493"/>
                  <a:pt x="901815" y="6206454"/>
                </a:cubicBezTo>
                <a:cubicBezTo>
                  <a:pt x="901815" y="6206454"/>
                  <a:pt x="901815" y="6206454"/>
                  <a:pt x="907434" y="6218282"/>
                </a:cubicBezTo>
                <a:cubicBezTo>
                  <a:pt x="907434" y="6218282"/>
                  <a:pt x="907434" y="6218282"/>
                  <a:pt x="665124" y="6429617"/>
                </a:cubicBezTo>
                <a:cubicBezTo>
                  <a:pt x="665124" y="6429617"/>
                  <a:pt x="665124" y="6429617"/>
                  <a:pt x="665124" y="6784470"/>
                </a:cubicBezTo>
                <a:cubicBezTo>
                  <a:pt x="665124" y="6784470"/>
                  <a:pt x="665124" y="6784470"/>
                  <a:pt x="722014" y="6833040"/>
                </a:cubicBezTo>
                <a:lnTo>
                  <a:pt x="751249" y="6858000"/>
                </a:lnTo>
                <a:lnTo>
                  <a:pt x="5305156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</p:spTree>
    <p:extLst>
      <p:ext uri="{BB962C8B-B14F-4D97-AF65-F5344CB8AC3E}">
        <p14:creationId xmlns:p14="http://schemas.microsoft.com/office/powerpoint/2010/main" val="10691241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-35541" y="-27742"/>
            <a:ext cx="12125939" cy="2408374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9132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50" y="726022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1007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3855"/>
            <a:ext cx="11765693" cy="2356998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3339400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77130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438204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890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1678415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Exemple de pied de page (A modifier dans l'onglet "Insertion"/"En-tête/Pied"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5436202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6543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38912256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23820285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926312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8" y="71647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336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4269072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8282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75062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982700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97212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33" y="720978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6293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8210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75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1898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14" y="726066"/>
            <a:ext cx="3757027" cy="17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284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isas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059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4115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6604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149026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205553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864665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1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735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orient="horz" pos="3861">
          <p15:clr>
            <a:srgbClr val="F26B43"/>
          </p15:clr>
        </p15:guide>
        <p15:guide id="3" pos="461">
          <p15:clr>
            <a:srgbClr val="F26B43"/>
          </p15:clr>
        </p15:guide>
        <p15:guide id="4" pos="7219">
          <p15:clr>
            <a:srgbClr val="F26B43"/>
          </p15:clr>
        </p15:guide>
        <p15:guide id="7" orient="horz" pos="37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64.png"/><Relationship Id="rId7" Type="http://schemas.openxmlformats.org/officeDocument/2006/relationships/image" Target="../media/image1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9.png"/><Relationship Id="rId7" Type="http://schemas.openxmlformats.org/officeDocument/2006/relationships/image" Target="../media/image16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50.png"/><Relationship Id="rId11" Type="http://schemas.openxmlformats.org/officeDocument/2006/relationships/image" Target="../media/image200.png"/><Relationship Id="rId5" Type="http://schemas.openxmlformats.org/officeDocument/2006/relationships/image" Target="../media/image18.png"/><Relationship Id="rId10" Type="http://schemas.openxmlformats.org/officeDocument/2006/relationships/image" Target="../media/image190.png"/><Relationship Id="rId4" Type="http://schemas.openxmlformats.org/officeDocument/2006/relationships/image" Target="../media/image15.png"/><Relationship Id="rId9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2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18.png"/><Relationship Id="rId9" Type="http://schemas.openxmlformats.org/officeDocument/2006/relationships/image" Target="../media/image4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2.png"/><Relationship Id="rId5" Type="http://schemas.openxmlformats.org/officeDocument/2006/relationships/image" Target="../media/image15.png"/><Relationship Id="rId4" Type="http://schemas.openxmlformats.org/officeDocument/2006/relationships/image" Target="../media/image5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5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5.png"/><Relationship Id="rId5" Type="http://schemas.openxmlformats.org/officeDocument/2006/relationships/image" Target="../media/image18.png"/><Relationship Id="rId4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F3863E98-92C6-4A50-ACE1-7466216AD93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64747" y="4697902"/>
                <a:ext cx="10728325" cy="5021703"/>
              </a:xfrm>
            </p:spPr>
            <p:txBody>
              <a:bodyPr>
                <a:normAutofit/>
              </a:bodyPr>
              <a:lstStyle/>
              <a:p>
                <a:r>
                  <a:rPr lang="en-US" sz="1600" dirty="0"/>
                  <a:t>A misaligned quadrupole causes dipole kick	 		</a:t>
                </a:r>
                <a:r>
                  <a:rPr lang="en-US" sz="1600" dirty="0">
                    <a:solidFill>
                      <a:srgbClr val="222222"/>
                    </a:solidFill>
                    <a:latin typeface="Arial" panose="020B0604020202020204" pitchFamily="34" charset="0"/>
                  </a:rPr>
                  <a:t>(</a:t>
                </a:r>
                <a:r>
                  <a:rPr lang="en-US" sz="1600" b="0" i="0" dirty="0">
                    <a:solidFill>
                      <a:srgbClr val="222222"/>
                    </a:solidFill>
                    <a:effectLst/>
                    <a:latin typeface="Arial" panose="020B0604020202020204" pitchFamily="34" charset="0"/>
                  </a:rPr>
                  <a:t>Latina 2016</a:t>
                </a:r>
                <a:r>
                  <a:rPr lang="en-US" sz="1600" dirty="0">
                    <a:solidFill>
                      <a:srgbClr val="222222"/>
                    </a:solidFill>
                    <a:latin typeface="Arial" panose="020B0604020202020204" pitchFamily="34" charset="0"/>
                  </a:rPr>
                  <a:t>)			</a:t>
                </a:r>
                <a:endParaRPr lang="en-US" sz="1600" dirty="0"/>
              </a:p>
              <a:p>
                <a:pPr marL="4171950" lvl="8" indent="-285750"/>
                <a:r>
                  <a:rPr lang="en-US" sz="1600" dirty="0"/>
                  <a:t>                       	                                 (See appendix)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If every particles get the same amount of kick</a:t>
                </a:r>
                <a:r>
                  <a:rPr lang="fr-FR" sz="1600" b="0" dirty="0"/>
                  <a:t> </a:t>
                </a:r>
                <a14:m>
                  <m:oMath xmlns:m="http://schemas.openxmlformats.org/officeDocument/2006/math">
                    <m:r>
                      <a:rPr lang="fr-FR" sz="1600">
                        <a:latin typeface="Cambria Math" panose="02040503050406030204" pitchFamily="18" charset="0"/>
                      </a:rPr>
                      <m:t>&lt;</m:t>
                    </m:r>
                    <m:r>
                      <m:rPr>
                        <m:sty m:val="p"/>
                      </m:rPr>
                      <a:rPr lang="fr-FR" sz="1600" b="0" i="0" smtClean="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&gt; =</m:t>
                    </m:r>
                    <m:r>
                      <m:rPr>
                        <m:sty m:val="p"/>
                      </m:rPr>
                      <a:rPr lang="fr-FR" sz="160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m:rPr>
                        <m:sty m:val="p"/>
                      </m:rPr>
                      <a:rPr lang="fr-FR" sz="16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𝑚𝑖𝑠𝑎𝑙𝑖𝑔𝑛</m:t>
                        </m:r>
                      </m:sub>
                    </m:sSub>
                    <m:r>
                      <a:rPr lang="fr-FR" sz="1600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600" dirty="0"/>
                  <a:t> then the above implies that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6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fr-FR" sz="1600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misalignment not only causes the </a:t>
                </a:r>
                <a:r>
                  <a:rPr lang="en-US" sz="1600" dirty="0">
                    <a:solidFill>
                      <a:schemeClr val="tx2"/>
                    </a:solidFill>
                  </a:rPr>
                  <a:t>kicks</a:t>
                </a:r>
                <a:r>
                  <a:rPr lang="en-US" sz="1600" dirty="0"/>
                  <a:t> but also the </a:t>
                </a:r>
                <a:r>
                  <a:rPr lang="en-US" sz="1600" dirty="0">
                    <a:solidFill>
                      <a:schemeClr val="tx2"/>
                    </a:solidFill>
                  </a:rPr>
                  <a:t>dispersion</a:t>
                </a:r>
                <a:r>
                  <a:rPr lang="en-US" sz="1600" dirty="0"/>
                  <a:t> and </a:t>
                </a:r>
                <a:r>
                  <a:rPr lang="en-US" sz="1600" dirty="0" err="1">
                    <a:solidFill>
                      <a:schemeClr val="tx2"/>
                    </a:solidFill>
                  </a:rPr>
                  <a:t>betatron</a:t>
                </a:r>
                <a:r>
                  <a:rPr lang="en-US" sz="1600" dirty="0">
                    <a:solidFill>
                      <a:schemeClr val="tx2"/>
                    </a:solidFill>
                  </a:rPr>
                  <a:t> oscillation excitation </a:t>
                </a:r>
                <a:r>
                  <a:rPr lang="en-US" sz="1600" dirty="0">
                    <a:solidFill>
                      <a:srgbClr val="222222"/>
                    </a:solidFill>
                    <a:latin typeface="Arial" panose="020B0604020202020204" pitchFamily="34" charset="0"/>
                  </a:rPr>
                  <a:t>(</a:t>
                </a:r>
                <a:r>
                  <a:rPr lang="en-US" sz="1600" b="0" i="0" dirty="0">
                    <a:solidFill>
                      <a:srgbClr val="222222"/>
                    </a:solidFill>
                    <a:effectLst/>
                    <a:latin typeface="Arial" panose="020B0604020202020204" pitchFamily="34" charset="0"/>
                  </a:rPr>
                  <a:t>Latina 2016</a:t>
                </a:r>
                <a:r>
                  <a:rPr lang="en-US" sz="1600" dirty="0">
                    <a:solidFill>
                      <a:srgbClr val="222222"/>
                    </a:solidFill>
                    <a:latin typeface="Arial" panose="020B0604020202020204" pitchFamily="34" charset="0"/>
                  </a:rPr>
                  <a:t>)</a:t>
                </a:r>
                <a:r>
                  <a:rPr lang="en-US" sz="1600" dirty="0"/>
                  <a:t>.</a:t>
                </a:r>
              </a:p>
              <a:p>
                <a:endParaRPr lang="en-US" sz="1600" dirty="0"/>
              </a:p>
            </p:txBody>
          </p:sp>
        </mc:Choice>
        <mc:Fallback xmlns=""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F3863E98-92C6-4A50-ACE1-7466216AD9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64747" y="4697902"/>
                <a:ext cx="10728325" cy="5021703"/>
              </a:xfrm>
              <a:blipFill>
                <a:blip r:embed="rId2"/>
                <a:stretch>
                  <a:fillRect l="-1136" t="-365" r="-4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E91B705-1491-4669-8663-7B25C1840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EEF9281-6AFB-4182-99C8-B7689123E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DC1630E5-B522-4D4F-98A0-9E931AF16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935" y="3304079"/>
            <a:ext cx="10866604" cy="406118"/>
          </a:xfrm>
        </p:spPr>
        <p:txBody>
          <a:bodyPr>
            <a:noAutofit/>
          </a:bodyPr>
          <a:lstStyle/>
          <a:p>
            <a:r>
              <a:rPr lang="en-US" sz="2400" dirty="0"/>
              <a:t>Transverse beam dynamics of a misaligned quadrupoles magnet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2F82E4F-871F-4280-8E8B-C9609E5CB7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043" y="3730017"/>
            <a:ext cx="2255203" cy="25486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D471BB4B-F163-483E-BACC-2EAFD87DCC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3813" y="4737543"/>
            <a:ext cx="1826856" cy="299862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C2E84588-E6BD-4819-802E-63F9503F54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9643" y="5059903"/>
            <a:ext cx="905001" cy="295316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18968F97-8325-405F-ABAD-EE1AA76C94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7387" y="5061517"/>
            <a:ext cx="6601746" cy="276264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45ED930F-B5BB-4336-9C03-1092940C92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7571" y="4040585"/>
            <a:ext cx="5982535" cy="65731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85C235-9851-4978-ADBF-C322CA1815FE}"/>
              </a:ext>
            </a:extLst>
          </p:cNvPr>
          <p:cNvSpPr/>
          <p:nvPr/>
        </p:nvSpPr>
        <p:spPr>
          <a:xfrm>
            <a:off x="964747" y="4011710"/>
            <a:ext cx="2821805" cy="3591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7" name="Titre 5">
            <a:extLst>
              <a:ext uri="{FF2B5EF4-FFF2-40B4-BE49-F238E27FC236}">
                <a16:creationId xmlns:a16="http://schemas.microsoft.com/office/drawing/2014/main" id="{C98AB418-CA01-7ACB-8631-C43AEF76B298}"/>
              </a:ext>
            </a:extLst>
          </p:cNvPr>
          <p:cNvSpPr txBox="1">
            <a:spLocks/>
          </p:cNvSpPr>
          <p:nvPr/>
        </p:nvSpPr>
        <p:spPr>
          <a:xfrm>
            <a:off x="357935" y="170098"/>
            <a:ext cx="10866604" cy="406118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Introduction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FBA59E-207F-B2B1-760C-07186CE0E1CC}"/>
              </a:ext>
            </a:extLst>
          </p:cNvPr>
          <p:cNvSpPr txBox="1"/>
          <p:nvPr/>
        </p:nvSpPr>
        <p:spPr>
          <a:xfrm>
            <a:off x="357935" y="576216"/>
            <a:ext cx="1114480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Study the change in emittance and other beam parameters due to the vibration impact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vibration is simulated from the experimental data of LHC tunnel using 2D Inverse Fourier Transform which considers both absolute and relative motions of magnets elements.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Analytical calculations for a simple case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emittance growth in a periodic FODO lattice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Element by element tracking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Multiturn tracking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D776C42-AAC8-81E0-07BC-71EE48A30ECD}"/>
              </a:ext>
            </a:extLst>
          </p:cNvPr>
          <p:cNvSpPr txBox="1"/>
          <p:nvPr/>
        </p:nvSpPr>
        <p:spPr>
          <a:xfrm>
            <a:off x="285198" y="1563921"/>
            <a:ext cx="61462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Outlines</a:t>
            </a:r>
          </a:p>
        </p:txBody>
      </p:sp>
    </p:spTree>
    <p:extLst>
      <p:ext uri="{BB962C8B-B14F-4D97-AF65-F5344CB8AC3E}">
        <p14:creationId xmlns:p14="http://schemas.microsoft.com/office/powerpoint/2010/main" val="773452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DBE8B52-C213-4A65-A391-51A91A1D7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9FEB4BE-28B2-42FF-96D2-A2382F6F7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10</a:t>
            </a:fld>
            <a:endParaRPr lang="fr-FR"/>
          </a:p>
        </p:txBody>
      </p:sp>
      <p:sp>
        <p:nvSpPr>
          <p:cNvPr id="10" name="Espace réservé du contenu 1">
            <a:extLst>
              <a:ext uri="{FF2B5EF4-FFF2-40B4-BE49-F238E27FC236}">
                <a16:creationId xmlns:a16="http://schemas.microsoft.com/office/drawing/2014/main" id="{2B4D874F-C7BF-4CF1-B9C6-07857CCF9182}"/>
              </a:ext>
            </a:extLst>
          </p:cNvPr>
          <p:cNvSpPr txBox="1">
            <a:spLocks/>
          </p:cNvSpPr>
          <p:nvPr/>
        </p:nvSpPr>
        <p:spPr>
          <a:xfrm>
            <a:off x="264720" y="481891"/>
            <a:ext cx="12001135" cy="12408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222"/>
                </a:solidFill>
                <a:latin typeface="Arial" panose="020B0604020202020204" pitchFamily="34" charset="0"/>
              </a:rPr>
              <a:t>Latina, A., 2016. Effects of Element Misalignments on Accelerator Performance. </a:t>
            </a:r>
            <a:r>
              <a:rPr lang="en-US" sz="1600" i="1" dirty="0">
                <a:solidFill>
                  <a:srgbClr val="222222"/>
                </a:solidFill>
                <a:latin typeface="Arial" panose="020B0604020202020204" pitchFamily="34" charset="0"/>
              </a:rPr>
              <a:t>PowerPoint. URl: https://indico. </a:t>
            </a:r>
            <a:r>
              <a:rPr lang="en-US" sz="1600" i="1" dirty="0" err="1">
                <a:solidFill>
                  <a:srgbClr val="222222"/>
                </a:solidFill>
                <a:latin typeface="Arial" panose="020B0604020202020204" pitchFamily="34" charset="0"/>
              </a:rPr>
              <a:t>cern</a:t>
            </a:r>
            <a:r>
              <a:rPr lang="en-US" sz="1600" i="1" dirty="0">
                <a:solidFill>
                  <a:srgbClr val="222222"/>
                </a:solidFill>
                <a:latin typeface="Arial" panose="020B0604020202020204" pitchFamily="34" charset="0"/>
              </a:rPr>
              <a:t>. </a:t>
            </a:r>
            <a:r>
              <a:rPr lang="en-US" sz="1600" i="1" dirty="0" err="1">
                <a:solidFill>
                  <a:srgbClr val="222222"/>
                </a:solidFill>
                <a:latin typeface="Arial" panose="020B0604020202020204" pitchFamily="34" charset="0"/>
              </a:rPr>
              <a:t>ch</a:t>
            </a:r>
            <a:r>
              <a:rPr lang="en-US" sz="1600" i="1" dirty="0">
                <a:solidFill>
                  <a:srgbClr val="222222"/>
                </a:solidFill>
                <a:latin typeface="Arial" panose="020B0604020202020204" pitchFamily="34" charset="0"/>
              </a:rPr>
              <a:t>/event/458671/contributions/2187799/attachments/1289619/1920127/Presentation. pdf. (accessed: 28.07. 2025)</a:t>
            </a:r>
            <a:r>
              <a:rPr lang="en-US" sz="1600" dirty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  <a:endParaRPr lang="en-US" sz="1600" dirty="0"/>
          </a:p>
        </p:txBody>
      </p:sp>
      <p:sp>
        <p:nvSpPr>
          <p:cNvPr id="11" name="Titre 5">
            <a:extLst>
              <a:ext uri="{FF2B5EF4-FFF2-40B4-BE49-F238E27FC236}">
                <a16:creationId xmlns:a16="http://schemas.microsoft.com/office/drawing/2014/main" id="{FDC5D966-F0F2-421D-8864-73E410B3F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120" y="120205"/>
            <a:ext cx="10728325" cy="407859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References</a:t>
            </a:r>
          </a:p>
        </p:txBody>
      </p:sp>
      <p:sp>
        <p:nvSpPr>
          <p:cNvPr id="12" name="Titre 5">
            <a:extLst>
              <a:ext uri="{FF2B5EF4-FFF2-40B4-BE49-F238E27FC236}">
                <a16:creationId xmlns:a16="http://schemas.microsoft.com/office/drawing/2014/main" id="{667E3073-0586-420E-8105-A0CEDDE906E3}"/>
              </a:ext>
            </a:extLst>
          </p:cNvPr>
          <p:cNvSpPr txBox="1">
            <a:spLocks/>
          </p:cNvSpPr>
          <p:nvPr/>
        </p:nvSpPr>
        <p:spPr>
          <a:xfrm>
            <a:off x="290120" y="1381618"/>
            <a:ext cx="10728325" cy="407859"/>
          </a:xfrm>
          <a:prstGeom prst="rect">
            <a:avLst/>
          </a:prstGeom>
        </p:spPr>
        <p:txBody>
          <a:bodyPr vert="horz" lIns="0" tIns="45720" rIns="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Appendix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7F7CE96-1244-42EB-B93A-EB9094902F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120" y="1818202"/>
            <a:ext cx="5596581" cy="66254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F46A457-B18F-4B2A-B772-8AA6EFA5AC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120" y="2576253"/>
            <a:ext cx="5207268" cy="54379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64BD29C3-AE58-4272-889B-64644E5D1A7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1490"/>
          <a:stretch/>
        </p:blipFill>
        <p:spPr>
          <a:xfrm>
            <a:off x="290120" y="3110572"/>
            <a:ext cx="6304549" cy="596427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477A23AD-303C-459A-B21D-5F98432C09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720" y="4377251"/>
            <a:ext cx="5831280" cy="830958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F679AE60-8DCA-492E-97D3-DACED65461A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0000"/>
          <a:stretch/>
        </p:blipFill>
        <p:spPr>
          <a:xfrm>
            <a:off x="409764" y="3742712"/>
            <a:ext cx="5476937" cy="67272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E9A257E-D603-441F-B2D8-D68BF7A24D4E}"/>
              </a:ext>
            </a:extLst>
          </p:cNvPr>
          <p:cNvSpPr/>
          <p:nvPr/>
        </p:nvSpPr>
        <p:spPr>
          <a:xfrm>
            <a:off x="5518911" y="4128217"/>
            <a:ext cx="314960" cy="23490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FEA8D7F-040E-4AD7-97D0-89C2B5AACF0D}"/>
              </a:ext>
            </a:extLst>
          </p:cNvPr>
          <p:cNvSpPr/>
          <p:nvPr/>
        </p:nvSpPr>
        <p:spPr>
          <a:xfrm>
            <a:off x="11666383" y="4008083"/>
            <a:ext cx="314960" cy="23490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F08CC72-3F3F-45E0-9A84-C48F802E4AD0}"/>
              </a:ext>
            </a:extLst>
          </p:cNvPr>
          <p:cNvSpPr txBox="1"/>
          <p:nvPr/>
        </p:nvSpPr>
        <p:spPr>
          <a:xfrm>
            <a:off x="6265287" y="1249842"/>
            <a:ext cx="5207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With the dispersion taken into account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FE288FF0-64D8-4AE0-B05A-09D50F4327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5287" y="1627557"/>
            <a:ext cx="5851620" cy="2138191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AADC05EF-BABE-4E3E-94A1-B71735500A1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20092"/>
          <a:stretch/>
        </p:blipFill>
        <p:spPr>
          <a:xfrm>
            <a:off x="6305301" y="3978209"/>
            <a:ext cx="5886699" cy="285595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CE7FEA4D-663E-4BCC-8DFC-579354599960}"/>
              </a:ext>
            </a:extLst>
          </p:cNvPr>
          <p:cNvSpPr/>
          <p:nvPr/>
        </p:nvSpPr>
        <p:spPr>
          <a:xfrm>
            <a:off x="11546908" y="3553917"/>
            <a:ext cx="314960" cy="23490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AF4D8C-AA69-43FB-93C4-D9F831AC4174}"/>
              </a:ext>
            </a:extLst>
          </p:cNvPr>
          <p:cNvSpPr/>
          <p:nvPr/>
        </p:nvSpPr>
        <p:spPr>
          <a:xfrm>
            <a:off x="11796712" y="6565548"/>
            <a:ext cx="314960" cy="23490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080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A84D6AF-BEF0-4C7F-B838-2DC00AF41C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660" y="3978000"/>
            <a:ext cx="4574437" cy="288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E9A7C81-1D55-4895-B1D4-498BDE677E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057" y="3978000"/>
            <a:ext cx="4171574" cy="288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E20F0A0-7487-454A-825F-F8EF00050B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878" y="1167714"/>
            <a:ext cx="3929925" cy="2772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DF69210-31E8-4F67-BD2D-E38638AE21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9" y="1167714"/>
            <a:ext cx="3929925" cy="2772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636F7CF-A32E-4161-BFC9-D14D425A20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744" y="1206000"/>
            <a:ext cx="4120540" cy="2772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9E29590-47C2-44A6-9A2F-0DE934E89E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56431" y="785997"/>
            <a:ext cx="2695951" cy="32389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C95CB38-DCD8-4A70-9F57-62F396236E8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7109" y="785997"/>
            <a:ext cx="3822635" cy="42000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14E5D681-67C6-49F1-90D5-17C0E220B392}"/>
              </a:ext>
            </a:extLst>
          </p:cNvPr>
          <p:cNvSpPr txBox="1"/>
          <p:nvPr/>
        </p:nvSpPr>
        <p:spPr>
          <a:xfrm>
            <a:off x="0" y="378379"/>
            <a:ext cx="4485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Coupling Effects to the horizontal direction</a:t>
            </a:r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13010622-190E-4E74-EA60-9509D6885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43" y="106170"/>
            <a:ext cx="7447521" cy="334639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FCC-ee Element by element tracking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68842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 39">
            <a:extLst>
              <a:ext uri="{FF2B5EF4-FFF2-40B4-BE49-F238E27FC236}">
                <a16:creationId xmlns:a16="http://schemas.microsoft.com/office/drawing/2014/main" id="{AEA980E3-ACD7-42B9-91DF-F0E6249F62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318" y="1292317"/>
            <a:ext cx="2983066" cy="5094242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06908C0F-8858-48CE-ADE5-C6C6B74D98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050" y="1292317"/>
            <a:ext cx="2983066" cy="509424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159C5FD-841B-44C2-8E73-53DCCDC023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4849" y="471441"/>
            <a:ext cx="5982535" cy="65731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1E511BE-2774-40C6-9C79-F2CA2DFE49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6552" y="638151"/>
            <a:ext cx="2695951" cy="3238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DD66A7D5-1DDD-470F-B7C7-5450C68CB638}"/>
                  </a:ext>
                </a:extLst>
              </p:cNvPr>
              <p:cNvSpPr txBox="1"/>
              <p:nvPr/>
            </p:nvSpPr>
            <p:spPr>
              <a:xfrm>
                <a:off x="7977409" y="1585621"/>
                <a:ext cx="55871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DD66A7D5-1DDD-470F-B7C7-5450C68CB6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7409" y="1585621"/>
                <a:ext cx="558715" cy="369332"/>
              </a:xfrm>
              <a:prstGeom prst="rect">
                <a:avLst/>
              </a:prstGeom>
              <a:blipFill>
                <a:blip r:embed="rId6"/>
                <a:stretch>
                  <a:fillRect r="-87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BA5C042E-771A-404D-912E-A27E6A490CA7}"/>
                  </a:ext>
                </a:extLst>
              </p:cNvPr>
              <p:cNvSpPr txBox="1"/>
              <p:nvPr/>
            </p:nvSpPr>
            <p:spPr>
              <a:xfrm>
                <a:off x="10979421" y="1585621"/>
                <a:ext cx="55871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BA5C042E-771A-404D-912E-A27E6A490C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9421" y="1585621"/>
                <a:ext cx="558715" cy="369332"/>
              </a:xfrm>
              <a:prstGeom prst="rect">
                <a:avLst/>
              </a:prstGeom>
              <a:blipFill>
                <a:blip r:embed="rId7"/>
                <a:stretch>
                  <a:fillRect r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" name="Image 41">
            <a:extLst>
              <a:ext uri="{FF2B5EF4-FFF2-40B4-BE49-F238E27FC236}">
                <a16:creationId xmlns:a16="http://schemas.microsoft.com/office/drawing/2014/main" id="{486F0BD7-56DB-4E87-8CD2-E0D00DB36D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8758"/>
            <a:ext cx="3078841" cy="5257799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10BDA9D0-79B0-4DB6-9C1E-FEAC526648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884" y="1128758"/>
            <a:ext cx="3078841" cy="5257799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BE989BA-6D37-4AA2-8321-B5E889455D28}"/>
              </a:ext>
            </a:extLst>
          </p:cNvPr>
          <p:cNvCxnSpPr>
            <a:cxnSpLocks/>
          </p:cNvCxnSpPr>
          <p:nvPr/>
        </p:nvCxnSpPr>
        <p:spPr>
          <a:xfrm>
            <a:off x="6138236" y="0"/>
            <a:ext cx="0" cy="6845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2065FA59-6EA9-47A4-B1A8-8E550DACC04E}"/>
                  </a:ext>
                </a:extLst>
              </p:cNvPr>
              <p:cNvSpPr txBox="1"/>
              <p:nvPr/>
            </p:nvSpPr>
            <p:spPr>
              <a:xfrm>
                <a:off x="1881188" y="1400955"/>
                <a:ext cx="55871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2065FA59-6EA9-47A4-B1A8-8E550DACC0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1188" y="1400955"/>
                <a:ext cx="558715" cy="369332"/>
              </a:xfrm>
              <a:prstGeom prst="rect">
                <a:avLst/>
              </a:prstGeom>
              <a:blipFill>
                <a:blip r:embed="rId10"/>
                <a:stretch>
                  <a:fillRect r="-87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ZoneTexte 47">
                <a:extLst>
                  <a:ext uri="{FF2B5EF4-FFF2-40B4-BE49-F238E27FC236}">
                    <a16:creationId xmlns:a16="http://schemas.microsoft.com/office/drawing/2014/main" id="{FC21B217-6A03-452A-81A3-E19D6E6F1D05}"/>
                  </a:ext>
                </a:extLst>
              </p:cNvPr>
              <p:cNvSpPr txBox="1"/>
              <p:nvPr/>
            </p:nvSpPr>
            <p:spPr>
              <a:xfrm>
                <a:off x="4883200" y="1400955"/>
                <a:ext cx="55871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8" name="ZoneTexte 47">
                <a:extLst>
                  <a:ext uri="{FF2B5EF4-FFF2-40B4-BE49-F238E27FC236}">
                    <a16:creationId xmlns:a16="http://schemas.microsoft.com/office/drawing/2014/main" id="{FC21B217-6A03-452A-81A3-E19D6E6F1D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3200" y="1400955"/>
                <a:ext cx="558715" cy="369332"/>
              </a:xfrm>
              <a:prstGeom prst="rect">
                <a:avLst/>
              </a:prstGeom>
              <a:blipFill>
                <a:blip r:embed="rId11"/>
                <a:stretch>
                  <a:fillRect r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5">
            <a:extLst>
              <a:ext uri="{FF2B5EF4-FFF2-40B4-BE49-F238E27FC236}">
                <a16:creationId xmlns:a16="http://schemas.microsoft.com/office/drawing/2014/main" id="{BF2AE4CE-962D-BB20-3611-DF7A0D3C9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43" y="106170"/>
            <a:ext cx="7447521" cy="334639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FCC-ee Multiturn tracking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55926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80D8F347-2552-4E0B-8318-F2FC8390B9B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7878" y="149225"/>
                <a:ext cx="10728325" cy="6559550"/>
              </a:xfrm>
            </p:spPr>
            <p:txBody>
              <a:bodyPr>
                <a:normAutofit fontScale="92500" lnSpcReduction="10000"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Dispersion caused by the misaligned of quads deflects the particles’ angles and positions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Particles’ positions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Particles’  angles: </a:t>
                </a:r>
                <a:endParaRPr lang="en-US" sz="1600" u="sng" dirty="0"/>
              </a:p>
              <a:p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Assume no correlation between the longitudinal and transversal parameters</a:t>
                </a:r>
              </a:p>
              <a:p>
                <a:r>
                  <a:rPr lang="en-US" sz="1600" dirty="0"/>
                  <a:t>That is to say 				(See appendix)</a:t>
                </a:r>
                <a:endParaRPr lang="en-US" sz="1600" u="sng" dirty="0"/>
              </a:p>
              <a:p>
                <a:endParaRPr lang="en-US" sz="1600" u="sng" dirty="0"/>
              </a:p>
              <a:p>
                <a:r>
                  <a:rPr lang="en-US" sz="1600" u="sng" dirty="0"/>
                  <a:t>The effective emittance (including centroid motion)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Similar as before the emittance with a dipole kick is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With the assumption that every particles get the same amount of kick</a:t>
                </a:r>
                <a:r>
                  <a:rPr lang="fr-FR" sz="1600" b="0" dirty="0"/>
                  <a:t> the change in </a:t>
                </a:r>
                <a:r>
                  <a:rPr lang="fr-FR" sz="1600" b="0" dirty="0" err="1"/>
                  <a:t>emittance</a:t>
                </a:r>
                <a:r>
                  <a:rPr lang="fr-FR" sz="1600" b="0" dirty="0"/>
                  <a:t> </a:t>
                </a:r>
                <a:r>
                  <a:rPr lang="fr-FR" sz="1600" b="0" dirty="0" err="1"/>
                  <a:t>is</a:t>
                </a:r>
                <a:r>
                  <a:rPr lang="fr-FR" sz="1600" b="0" dirty="0"/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sz="1600" dirty="0"/>
              </a:p>
              <a:p>
                <a:r>
                  <a:rPr lang="fr-FR" dirty="0" err="1"/>
                  <a:t>which</a:t>
                </a:r>
                <a:r>
                  <a:rPr lang="fr-FR" dirty="0"/>
                  <a:t> </a:t>
                </a:r>
                <a:r>
                  <a:rPr lang="fr-FR" dirty="0" err="1"/>
                  <a:t>is</a:t>
                </a:r>
                <a:r>
                  <a:rPr lang="fr-FR" dirty="0"/>
                  <a:t> positive</a:t>
                </a:r>
                <a:r>
                  <a:rPr lang="fr-FR" dirty="0">
                    <a:solidFill>
                      <a:schemeClr val="tx2"/>
                    </a:solidFill>
                  </a:rPr>
                  <a:t>, </a:t>
                </a:r>
                <a:r>
                  <a:rPr lang="fr-FR" dirty="0" err="1">
                    <a:solidFill>
                      <a:schemeClr val="tx2"/>
                    </a:solidFill>
                  </a:rPr>
                  <a:t>when</a:t>
                </a:r>
                <a:r>
                  <a:rPr lang="fr-FR" dirty="0">
                    <a:solidFill>
                      <a:schemeClr val="tx2"/>
                    </a:solidFill>
                  </a:rPr>
                  <a:t> the offset </a:t>
                </a:r>
                <a:r>
                  <a:rPr lang="fr-FR" dirty="0" err="1">
                    <a:solidFill>
                      <a:schemeClr val="tx2"/>
                    </a:solidFill>
                  </a:rPr>
                  <a:t>is</a:t>
                </a:r>
                <a:r>
                  <a:rPr lang="fr-FR" dirty="0">
                    <a:solidFill>
                      <a:schemeClr val="tx2"/>
                    </a:solidFill>
                  </a:rPr>
                  <a:t> </a:t>
                </a:r>
                <a:r>
                  <a:rPr lang="fr-FR" dirty="0" err="1">
                    <a:solidFill>
                      <a:schemeClr val="tx2"/>
                    </a:solidFill>
                  </a:rPr>
                  <a:t>small</a:t>
                </a:r>
                <a:r>
                  <a:rPr lang="fr-FR" dirty="0"/>
                  <a:t>: </a:t>
                </a:r>
                <a:endParaRPr lang="en-US" dirty="0"/>
              </a:p>
              <a:p>
                <a:endParaRPr lang="en-US" dirty="0"/>
              </a:p>
              <a:p>
                <a:r>
                  <a:rPr lang="en-US" sz="1600" u="sng" dirty="0"/>
                  <a:t>The beam size</a:t>
                </a:r>
              </a:p>
              <a:p>
                <a:pPr lvl="1"/>
                <a:r>
                  <a:rPr lang="en-US" sz="1600" dirty="0"/>
                  <a:t>From</a:t>
                </a:r>
                <a:r>
                  <a:rPr lang="en-US" sz="1600" b="0" i="0" dirty="0">
                    <a:solidFill>
                      <a:srgbClr val="222222"/>
                    </a:solidFill>
                    <a:effectLst/>
                    <a:latin typeface="Arial" panose="020B0604020202020204" pitchFamily="34" charset="0"/>
                  </a:rPr>
                  <a:t> Latina (2016):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endParaRPr lang="fr-FR" sz="1600" b="0" dirty="0"/>
              </a:p>
              <a:p>
                <a:pPr lvl="2"/>
                <a14:m>
                  <m:oMath xmlns:m="http://schemas.openxmlformats.org/officeDocument/2006/math">
                    <m:sSubSup>
                      <m:sSubSup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sub>
                      <m:sup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              </m:t>
                    </m:r>
                    <m:r>
                      <m:rPr>
                        <m:sty m:val="p"/>
                      </m:rPr>
                      <a:rPr lang="fr-FR" sz="16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</m:sub>
                          <m:sup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endParaRPr lang="fr-FR" sz="1600" b="0" dirty="0"/>
              </a:p>
              <a:p>
                <a:endParaRPr lang="en-US" sz="1600" dirty="0"/>
              </a:p>
            </p:txBody>
          </p:sp>
        </mc:Choice>
        <mc:Fallback xmlns=""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80D8F347-2552-4E0B-8318-F2FC8390B9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7878" y="149225"/>
                <a:ext cx="10728325" cy="6559550"/>
              </a:xfrm>
              <a:blipFill>
                <a:blip r:embed="rId2"/>
                <a:stretch>
                  <a:fillRect l="-1193" t="-4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CF68B19-F35B-422E-89DD-00635A20D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B8FA35C-36DC-44C5-83F8-FD7FF4F61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1CD6829-251E-4D32-B590-B085D39A2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9009" y="3072519"/>
            <a:ext cx="5935133" cy="2067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B054AF9-BB5B-4FC7-AB5B-91C23576C9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8855" y="2641267"/>
            <a:ext cx="2695951" cy="32389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3AD0882-507E-4D28-9385-3BE989D960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0711" y="3660287"/>
            <a:ext cx="5339110" cy="63098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45CEE90-B76F-43FC-9BF1-D72B877EF491}"/>
              </a:ext>
            </a:extLst>
          </p:cNvPr>
          <p:cNvSpPr/>
          <p:nvPr/>
        </p:nvSpPr>
        <p:spPr>
          <a:xfrm>
            <a:off x="5236143" y="562561"/>
            <a:ext cx="2810551" cy="3424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10C9079-7995-4D02-8CFC-85955BCCDD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02302" y="4342829"/>
            <a:ext cx="3696216" cy="71447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85EB0A1-CF2B-4621-9602-0917719C1D4D}"/>
              </a:ext>
            </a:extLst>
          </p:cNvPr>
          <p:cNvSpPr/>
          <p:nvPr/>
        </p:nvSpPr>
        <p:spPr>
          <a:xfrm>
            <a:off x="3094372" y="6023021"/>
            <a:ext cx="1106905" cy="53901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pic>
        <p:nvPicPr>
          <p:cNvPr id="41" name="Image 40">
            <a:extLst>
              <a:ext uri="{FF2B5EF4-FFF2-40B4-BE49-F238E27FC236}">
                <a16:creationId xmlns:a16="http://schemas.microsoft.com/office/drawing/2014/main" id="{498E140A-5CC6-4529-AF2A-2B5D848237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51461" y="795598"/>
            <a:ext cx="1596515" cy="312362"/>
          </a:xfrm>
          <a:prstGeom prst="rect">
            <a:avLst/>
          </a:prstGeom>
        </p:spPr>
      </p:pic>
      <p:cxnSp>
        <p:nvCxnSpPr>
          <p:cNvPr id="6" name="Connecteur droit avec flèche 12">
            <a:extLst>
              <a:ext uri="{FF2B5EF4-FFF2-40B4-BE49-F238E27FC236}">
                <a16:creationId xmlns:a16="http://schemas.microsoft.com/office/drawing/2014/main" id="{F6DDE317-0143-4930-8555-768539674D62}"/>
              </a:ext>
            </a:extLst>
          </p:cNvPr>
          <p:cNvCxnSpPr/>
          <p:nvPr/>
        </p:nvCxnSpPr>
        <p:spPr>
          <a:xfrm flipV="1">
            <a:off x="3226679" y="1081521"/>
            <a:ext cx="138094" cy="2374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ABC819D5-3D58-48BB-A692-648A86666ADF}"/>
              </a:ext>
            </a:extLst>
          </p:cNvPr>
          <p:cNvCxnSpPr>
            <a:cxnSpLocks/>
          </p:cNvCxnSpPr>
          <p:nvPr/>
        </p:nvCxnSpPr>
        <p:spPr>
          <a:xfrm flipH="1" flipV="1">
            <a:off x="4106454" y="1081522"/>
            <a:ext cx="189647" cy="1970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F39ADCFC-0282-4FC2-934B-978E132664C8}"/>
              </a:ext>
            </a:extLst>
          </p:cNvPr>
          <p:cNvSpPr txBox="1"/>
          <p:nvPr/>
        </p:nvSpPr>
        <p:spPr>
          <a:xfrm>
            <a:off x="1249128" y="1225969"/>
            <a:ext cx="2707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Same for every particles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E3FFA219-1CEE-4DD4-ACF6-A7924BE8C640}"/>
                  </a:ext>
                </a:extLst>
              </p:cNvPr>
              <p:cNvSpPr txBox="1"/>
              <p:nvPr/>
            </p:nvSpPr>
            <p:spPr>
              <a:xfrm>
                <a:off x="4042769" y="1225969"/>
                <a:ext cx="270764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Depends on particle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E3FFA219-1CEE-4DD4-ACF6-A7924BE8C6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2769" y="1225969"/>
                <a:ext cx="2707641" cy="338554"/>
              </a:xfrm>
              <a:prstGeom prst="rect">
                <a:avLst/>
              </a:prstGeom>
              <a:blipFill>
                <a:blip r:embed="rId8"/>
                <a:stretch>
                  <a:fillRect l="-1126"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Image 31">
            <a:extLst>
              <a:ext uri="{FF2B5EF4-FFF2-40B4-BE49-F238E27FC236}">
                <a16:creationId xmlns:a16="http://schemas.microsoft.com/office/drawing/2014/main" id="{1F24B6A0-490B-4CCE-B335-535977F6624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79821" y="1650394"/>
            <a:ext cx="3734321" cy="581106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9F2BF223-18C8-4EBA-A199-C69CBD86994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68971" y="1896590"/>
            <a:ext cx="3115110" cy="342948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D5F3BC0E-5D00-4FD5-9EF9-B49F95FBA27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35783" y="431122"/>
            <a:ext cx="929809" cy="30993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9A29EE3-2E92-C416-5291-1A9CE0FCCE04}"/>
              </a:ext>
            </a:extLst>
          </p:cNvPr>
          <p:cNvCxnSpPr/>
          <p:nvPr/>
        </p:nvCxnSpPr>
        <p:spPr>
          <a:xfrm>
            <a:off x="163551" y="5174166"/>
            <a:ext cx="118648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4100065-F2B2-9B4E-3362-95C9E1C62612}"/>
              </a:ext>
            </a:extLst>
          </p:cNvPr>
          <p:cNvCxnSpPr/>
          <p:nvPr/>
        </p:nvCxnSpPr>
        <p:spPr>
          <a:xfrm>
            <a:off x="163551" y="2442117"/>
            <a:ext cx="118648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592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614B3BC7-9FB3-400F-94F1-7C948E2C0DDC}"/>
              </a:ext>
            </a:extLst>
          </p:cNvPr>
          <p:cNvSpPr txBox="1"/>
          <p:nvPr/>
        </p:nvSpPr>
        <p:spPr>
          <a:xfrm>
            <a:off x="278427" y="219603"/>
            <a:ext cx="103189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dirty="0">
                <a:solidFill>
                  <a:srgbClr val="E50019"/>
                </a:solidFill>
                <a:latin typeface="Arial Black"/>
              </a:rPr>
              <a:t>Emittance </a:t>
            </a:r>
            <a:r>
              <a:rPr lang="en-US" sz="2000" dirty="0">
                <a:solidFill>
                  <a:srgbClr val="E50019"/>
                </a:solidFill>
                <a:latin typeface="Arial Black"/>
              </a:rPr>
              <a:t>Growth</a:t>
            </a:r>
            <a:r>
              <a:rPr lang="fr-FR" sz="2000" dirty="0">
                <a:solidFill>
                  <a:srgbClr val="E50019"/>
                </a:solidFill>
                <a:latin typeface="Arial Black"/>
              </a:rPr>
              <a:t> in </a:t>
            </a:r>
            <a:r>
              <a:rPr lang="en-US" sz="2000" noProof="0" dirty="0">
                <a:solidFill>
                  <a:srgbClr val="E50019"/>
                </a:solidFill>
                <a:latin typeface="Arial Black"/>
              </a:rPr>
              <a:t>hypothetical</a:t>
            </a:r>
            <a:r>
              <a:rPr lang="fr-FR" sz="2000" dirty="0">
                <a:solidFill>
                  <a:srgbClr val="E50019"/>
                </a:solidFill>
                <a:latin typeface="Arial Black"/>
              </a:rPr>
              <a:t> </a:t>
            </a:r>
            <a:r>
              <a:rPr lang="en-US" sz="2000" dirty="0">
                <a:solidFill>
                  <a:srgbClr val="E50019"/>
                </a:solidFill>
                <a:latin typeface="Arial Black"/>
              </a:rPr>
              <a:t>periodic</a:t>
            </a:r>
            <a:r>
              <a:rPr lang="fr-FR" sz="2000" dirty="0">
                <a:solidFill>
                  <a:srgbClr val="E50019"/>
                </a:solidFill>
                <a:latin typeface="Arial Black"/>
              </a:rPr>
              <a:t> FODO </a:t>
            </a:r>
            <a:r>
              <a:rPr lang="fr-FR" sz="2000" dirty="0" err="1">
                <a:solidFill>
                  <a:srgbClr val="E50019"/>
                </a:solidFill>
                <a:latin typeface="Arial Black"/>
              </a:rPr>
              <a:t>lattice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 Black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9DD204B-A43E-4E24-9DA2-CCB748FF98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2125" y="681322"/>
            <a:ext cx="3510912" cy="21402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77B8A962-8B53-485D-B7CB-65EBC5A53B12}"/>
                  </a:ext>
                </a:extLst>
              </p:cNvPr>
              <p:cNvSpPr txBox="1"/>
              <p:nvPr/>
            </p:nvSpPr>
            <p:spPr>
              <a:xfrm>
                <a:off x="504023" y="725188"/>
                <a:ext cx="9575800" cy="41686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u="sng" dirty="0"/>
                  <a:t>The FODO structure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Drift 2.5 [m]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Focusing Quadrupole 1.5 [m], k1 = 0.02 [m^-2]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Drift 5 [m]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Defocusing Quadrupole 1.5 [m], k1 = - 0.02 [m^-2]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Drift 2.5 [m]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r>
                  <a:rPr lang="en-US" sz="1600" u="sng" dirty="0"/>
                  <a:t>Initial condition of the beam (similar parameters to the particles in the lattice V24 with cavity mode z)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reference particle: p0c=45.6e9 eV, q0=1, mass0 = electron mass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1600" b="0" dirty="0"/>
                  <a:t>Geometric</a:t>
                </a:r>
                <a:r>
                  <a:rPr lang="fr-FR" sz="1600" dirty="0"/>
                  <a:t> initial </a:t>
                </a:r>
                <a:r>
                  <a:rPr lang="fr-FR" sz="1600" dirty="0" err="1"/>
                  <a:t>beam</a:t>
                </a:r>
                <a:r>
                  <a:rPr lang="fr-FR" sz="1600" dirty="0"/>
                  <a:t> </a:t>
                </a:r>
                <a:r>
                  <a:rPr lang="fr-FR" sz="1600" dirty="0" err="1"/>
                  <a:t>emittance</a:t>
                </a:r>
                <a:r>
                  <a:rPr lang="fr-FR" sz="1600" dirty="0"/>
                  <a:t>:</a:t>
                </a:r>
                <a:r>
                  <a:rPr lang="fr-FR" sz="16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0;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600">
                        <a:latin typeface="Cambria Math" panose="02040503050406030204" pitchFamily="18" charset="0"/>
                      </a:rPr>
                      <m:t>8.81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−1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m:rPr>
                        <m:sty m:val="p"/>
                      </m:rPr>
                      <a:rPr lang="fr-FR" sz="160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;    </m:t>
                    </m:r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0;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1.76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  <m:r>
                      <a:rPr lang="fr-FR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1600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fr-FR" sz="1600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&lt;</m:t>
                    </m:r>
                    <m:sSubSup>
                      <m:sSubSup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&gt; =</m:t>
                    </m:r>
                    <m:sSub>
                      <m:sSub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0;</m:t>
                        </m:r>
                        <m:sSub>
                          <m:sSubPr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0;</m:t>
                        </m:r>
                        <m:sSub>
                          <m:sSubPr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&lt;</m:t>
                    </m:r>
                    <m:sSubSup>
                      <m:sSubSup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p>
                          <m:sSupPr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&gt; =</m:t>
                    </m:r>
                    <m:sSub>
                      <m:sSub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0;</m:t>
                        </m:r>
                        <m:sSub>
                          <m:sSubPr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0;</m:t>
                        </m:r>
                        <m:sSub>
                          <m:sSubPr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 &lt;</m:t>
                    </m:r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Sup>
                      <m:sSubSup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&gt; =−</m:t>
                    </m:r>
                    <m:sSub>
                      <m:sSubPr>
                        <m:ctrlPr>
                          <a:rPr lang="fr-FR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0;</m:t>
                        </m:r>
                        <m:sSub>
                          <m:sSubPr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0;</m:t>
                        </m:r>
                        <m:sSub>
                          <m:sSubPr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</m:oMath>
                </a14:m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0.0024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3;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   </m:t>
                    </m:r>
                    <m:sSub>
                      <m:sSub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=3.82×</m:t>
                    </m:r>
                    <m:sSup>
                      <m:sSup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fr-FR" sz="160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000 </m:t>
                    </m:r>
                  </m:oMath>
                </a14:m>
                <a:r>
                  <a:rPr lang="en-US" sz="1600" dirty="0"/>
                  <a:t>particles</a:t>
                </a:r>
              </a:p>
              <a:p>
                <a:r>
                  <a:rPr lang="en-US" sz="1600" u="sng" dirty="0"/>
                  <a:t>Periodic FODO lattice</a:t>
                </a:r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77B8A962-8B53-485D-B7CB-65EBC5A53B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23" y="725188"/>
                <a:ext cx="9575800" cy="4168642"/>
              </a:xfrm>
              <a:prstGeom prst="rect">
                <a:avLst/>
              </a:prstGeom>
              <a:blipFill>
                <a:blip r:embed="rId3"/>
                <a:stretch>
                  <a:fillRect l="-382" t="-4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Image 22">
            <a:extLst>
              <a:ext uri="{FF2B5EF4-FFF2-40B4-BE49-F238E27FC236}">
                <a16:creationId xmlns:a16="http://schemas.microsoft.com/office/drawing/2014/main" id="{DDA65055-EA5E-43EE-8B1F-CF0613BF64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58" y="4999306"/>
            <a:ext cx="2212045" cy="1348438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80DE59D8-8AD5-441C-8094-E9205CE968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946" y="4999306"/>
            <a:ext cx="2212045" cy="1348438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99303CD0-071B-4C5E-A13D-0AD1BC26B7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734" y="4999306"/>
            <a:ext cx="2212045" cy="1348438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A4D90EE2-C387-4A18-A46B-3BC2121AAA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9869" y="4999306"/>
            <a:ext cx="2212045" cy="1348438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C687D2DE-F8BD-4336-8FC1-02985CCC6789}"/>
              </a:ext>
            </a:extLst>
          </p:cNvPr>
          <p:cNvSpPr txBox="1"/>
          <p:nvPr/>
        </p:nvSpPr>
        <p:spPr>
          <a:xfrm>
            <a:off x="1069200" y="6347744"/>
            <a:ext cx="1424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FODO = 1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DB17017-53C2-46DA-8BFF-7D1B5683110A}"/>
              </a:ext>
            </a:extLst>
          </p:cNvPr>
          <p:cNvSpPr txBox="1"/>
          <p:nvPr/>
        </p:nvSpPr>
        <p:spPr>
          <a:xfrm>
            <a:off x="3468180" y="6347744"/>
            <a:ext cx="1424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FODO = 2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DEA7C84-517D-4FCF-94CA-2EE997370941}"/>
              </a:ext>
            </a:extLst>
          </p:cNvPr>
          <p:cNvSpPr txBox="1"/>
          <p:nvPr/>
        </p:nvSpPr>
        <p:spPr>
          <a:xfrm>
            <a:off x="6017811" y="6347744"/>
            <a:ext cx="1424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FODO = 3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CE3B4D3F-DC3F-4B76-8424-3B471701BDCA}"/>
              </a:ext>
            </a:extLst>
          </p:cNvPr>
          <p:cNvSpPr txBox="1"/>
          <p:nvPr/>
        </p:nvSpPr>
        <p:spPr>
          <a:xfrm>
            <a:off x="9367554" y="6347744"/>
            <a:ext cx="1424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FODO = n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908B0145-5BD5-49CB-8F11-9587AA897A69}"/>
              </a:ext>
            </a:extLst>
          </p:cNvPr>
          <p:cNvSpPr txBox="1"/>
          <p:nvPr/>
        </p:nvSpPr>
        <p:spPr>
          <a:xfrm>
            <a:off x="8302471" y="5379349"/>
            <a:ext cx="571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727373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">
            <a:extLst>
              <a:ext uri="{FF2B5EF4-FFF2-40B4-BE49-F238E27FC236}">
                <a16:creationId xmlns:a16="http://schemas.microsoft.com/office/drawing/2014/main" id="{E9938C6B-0885-4DE2-8F02-6602C2FF70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406" y="279641"/>
            <a:ext cx="11327527" cy="6425959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Without the displacement being applied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The emittance and the effective emittance is about constant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Both formulars give almost the same values.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 indent="0">
              <a:buNone/>
            </a:pPr>
            <a:endParaRPr lang="en-US" sz="1600" dirty="0"/>
          </a:p>
          <a:p>
            <a:pPr lvl="1" indent="0">
              <a:buNone/>
            </a:pPr>
            <a:endParaRPr lang="en-US" sz="1600" dirty="0"/>
          </a:p>
          <a:p>
            <a:pPr lvl="1" indent="0">
              <a:buNone/>
            </a:pPr>
            <a:endParaRPr lang="en-US" sz="1600" dirty="0"/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Centroid motion</a:t>
            </a:r>
          </a:p>
          <a:p>
            <a:pPr marL="827088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The centroid of the beam</a:t>
            </a:r>
          </a:p>
          <a:p>
            <a:pPr lvl="2" indent="0">
              <a:buNone/>
            </a:pPr>
            <a:r>
              <a:rPr lang="en-US" sz="1600" dirty="0"/>
              <a:t>form small ellipses that doesn’t</a:t>
            </a:r>
          </a:p>
          <a:p>
            <a:pPr lvl="2" indent="0">
              <a:buNone/>
            </a:pPr>
            <a:r>
              <a:rPr lang="en-US" sz="1600" dirty="0"/>
              <a:t>change their size over the increase</a:t>
            </a:r>
          </a:p>
          <a:p>
            <a:pPr lvl="2" indent="0">
              <a:buNone/>
            </a:pPr>
            <a:r>
              <a:rPr lang="en-US" sz="1600" dirty="0"/>
              <a:t>In longitudinal coordinate s.</a:t>
            </a:r>
          </a:p>
          <a:p>
            <a:pPr lvl="2" indent="0">
              <a:buNone/>
            </a:pPr>
            <a:endParaRPr lang="en-US" sz="1600" dirty="0"/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6750E64A-B698-46E6-8A30-1216F1FD61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172" y="1303648"/>
            <a:ext cx="3788166" cy="265844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37D523F-FD0B-4B9A-8B66-9F28BB97A06E}"/>
              </a:ext>
            </a:extLst>
          </p:cNvPr>
          <p:cNvSpPr/>
          <p:nvPr/>
        </p:nvSpPr>
        <p:spPr>
          <a:xfrm>
            <a:off x="2660859" y="1303648"/>
            <a:ext cx="1413213" cy="18051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09564585-CC75-4665-9B9A-62E8B07F749C}"/>
              </a:ext>
            </a:extLst>
          </p:cNvPr>
          <p:cNvSpPr txBox="1"/>
          <p:nvPr/>
        </p:nvSpPr>
        <p:spPr>
          <a:xfrm>
            <a:off x="4651601" y="1737373"/>
            <a:ext cx="1343737" cy="246221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Negligible changes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A0C47A0A-ADD3-4176-988D-54557BA3A6FC}"/>
              </a:ext>
            </a:extLst>
          </p:cNvPr>
          <p:cNvCxnSpPr>
            <a:cxnSpLocks/>
            <a:stCxn id="33" idx="1"/>
            <a:endCxn id="12" idx="3"/>
          </p:cNvCxnSpPr>
          <p:nvPr/>
        </p:nvCxnSpPr>
        <p:spPr>
          <a:xfrm flipH="1" flipV="1">
            <a:off x="4074072" y="1393905"/>
            <a:ext cx="577529" cy="46657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Image 30">
            <a:extLst>
              <a:ext uri="{FF2B5EF4-FFF2-40B4-BE49-F238E27FC236}">
                <a16:creationId xmlns:a16="http://schemas.microsoft.com/office/drawing/2014/main" id="{828DE2BB-54FF-4D55-9644-83CA14E076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462" y="1303648"/>
            <a:ext cx="3636642" cy="2594920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E156796E-D964-4AE5-A944-3B90EDD6D3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7751" y="3962094"/>
            <a:ext cx="3764742" cy="2642008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E50DBE94-A232-449C-BCA5-CFD3AF27DF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549" y="3962094"/>
            <a:ext cx="3636642" cy="2618571"/>
          </a:xfrm>
          <a:prstGeom prst="rect">
            <a:avLst/>
          </a:prstGeom>
        </p:spPr>
      </p:pic>
      <p:sp>
        <p:nvSpPr>
          <p:cNvPr id="45" name="ZoneTexte 44">
            <a:extLst>
              <a:ext uri="{FF2B5EF4-FFF2-40B4-BE49-F238E27FC236}">
                <a16:creationId xmlns:a16="http://schemas.microsoft.com/office/drawing/2014/main" id="{62E43F03-E54F-444C-8CD1-ECCF9973CEC4}"/>
              </a:ext>
            </a:extLst>
          </p:cNvPr>
          <p:cNvSpPr txBox="1"/>
          <p:nvPr/>
        </p:nvSpPr>
        <p:spPr>
          <a:xfrm rot="16200000">
            <a:off x="6031405" y="2053095"/>
            <a:ext cx="5369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[m]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0292F249-CE00-4CBD-AE81-8683ECF08C25}"/>
              </a:ext>
            </a:extLst>
          </p:cNvPr>
          <p:cNvSpPr txBox="1"/>
          <p:nvPr/>
        </p:nvSpPr>
        <p:spPr>
          <a:xfrm rot="16200000">
            <a:off x="2044122" y="2136019"/>
            <a:ext cx="5369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[m]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B7DBB8-F4CE-4951-9728-45ADA9AA4EE1}"/>
              </a:ext>
            </a:extLst>
          </p:cNvPr>
          <p:cNvSpPr/>
          <p:nvPr/>
        </p:nvSpPr>
        <p:spPr>
          <a:xfrm>
            <a:off x="6553456" y="1303648"/>
            <a:ext cx="1398475" cy="18051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CCE53898-5336-4772-80D3-59664E4F2C1B}"/>
              </a:ext>
            </a:extLst>
          </p:cNvPr>
          <p:cNvCxnSpPr>
            <a:cxnSpLocks/>
            <a:stCxn id="33" idx="3"/>
            <a:endCxn id="27" idx="1"/>
          </p:cNvCxnSpPr>
          <p:nvPr/>
        </p:nvCxnSpPr>
        <p:spPr>
          <a:xfrm flipV="1">
            <a:off x="5995338" y="1393905"/>
            <a:ext cx="558118" cy="46657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792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2FA0E531-AF64-438B-B123-A3ED86703D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15900" y="116104"/>
                <a:ext cx="10793631" cy="6741895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With quadrupoles being displace by gaussian distribution with standard deviation of 0.1 micron in both horizontal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1600" dirty="0"/>
                  <a:t> and vertical directions</a:t>
                </a:r>
              </a:p>
              <a:p>
                <a:pPr marL="5524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centroid drifts off the center increasing the size of ellipse as the number of FODO increase. The diverge oscillation of the results effective emittance to increase</a:t>
                </a:r>
              </a:p>
              <a:p>
                <a:pPr marL="552450" lvl="1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552450" lvl="1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552450" lvl="1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552450" lvl="1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552450" lvl="1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552450" lvl="1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552450" lvl="1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552450" lvl="1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5524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emittance			    increases monotonically. The slope depend on the energy spread.</a:t>
                </a:r>
              </a:p>
              <a:p>
                <a:pPr marL="5524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effective emittance 				also shows signs of increasing, but not monotonically.</a:t>
                </a:r>
              </a:p>
              <a:p>
                <a:pPr marL="552450" lvl="1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5524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vertical beam size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sub>
                    </m:sSub>
                  </m:oMath>
                </a14:m>
                <a:r>
                  <a:rPr lang="en-US" sz="1600" dirty="0"/>
                  <a:t> = 0 [m] fluctuates</a:t>
                </a:r>
              </a:p>
              <a:p>
                <a:pPr lvl="1" indent="0">
                  <a:buNone/>
                </a:pPr>
                <a:r>
                  <a:rPr lang="en-US" sz="1600" dirty="0"/>
                  <a:t>from 1.10e-5 [m] to 1.13e-5 [m], but doesn’t show</a:t>
                </a:r>
              </a:p>
              <a:p>
                <a:pPr lvl="1" indent="0">
                  <a:buNone/>
                </a:pPr>
                <a:r>
                  <a:rPr lang="en-US" sz="1600" dirty="0"/>
                  <a:t>Any signs of increase.</a:t>
                </a:r>
              </a:p>
              <a:p>
                <a:pPr marL="5524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vertical beam size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sub>
                    </m:sSub>
                  </m:oMath>
                </a14:m>
                <a:r>
                  <a:rPr lang="en-US" sz="1600" dirty="0"/>
                  <a:t> = 0 [m] also</a:t>
                </a:r>
              </a:p>
              <a:p>
                <a:pPr lvl="1" indent="0">
                  <a:buNone/>
                </a:pPr>
                <a:r>
                  <a:rPr lang="en-US" sz="1600" dirty="0"/>
                  <a:t>fluctuates but increases over the longitudinal</a:t>
                </a:r>
              </a:p>
              <a:p>
                <a:pPr lvl="1" indent="0">
                  <a:buNone/>
                </a:pPr>
                <a:r>
                  <a:rPr lang="en-US" sz="1600" dirty="0"/>
                  <a:t>coordinate.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2FA0E531-AF64-438B-B123-A3ED86703D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5900" y="116104"/>
                <a:ext cx="10793631" cy="6741895"/>
              </a:xfrm>
              <a:blipFill>
                <a:blip r:embed="rId2"/>
                <a:stretch>
                  <a:fillRect l="-960" t="-271" r="-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age 8">
            <a:extLst>
              <a:ext uri="{FF2B5EF4-FFF2-40B4-BE49-F238E27FC236}">
                <a16:creationId xmlns:a16="http://schemas.microsoft.com/office/drawing/2014/main" id="{8DFCB6D6-B955-4FC0-86ED-232278B63F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728" y="1295386"/>
            <a:ext cx="3279386" cy="234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EED5BA-3DAB-44C5-AC12-8984EE99A7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96" y="1295386"/>
            <a:ext cx="3279386" cy="234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FAD211-B9E7-4915-8294-FEC05EF9FD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614" y="4441647"/>
            <a:ext cx="3443194" cy="2416353"/>
          </a:xfrm>
          <a:prstGeom prst="rect">
            <a:avLst/>
          </a:prstGeom>
        </p:spPr>
      </p:pic>
      <p:grpSp>
        <p:nvGrpSpPr>
          <p:cNvPr id="15" name="Groupe 14">
            <a:extLst>
              <a:ext uri="{FF2B5EF4-FFF2-40B4-BE49-F238E27FC236}">
                <a16:creationId xmlns:a16="http://schemas.microsoft.com/office/drawing/2014/main" id="{B862387C-8AB8-4AFB-BE25-5B593DB941EA}"/>
              </a:ext>
            </a:extLst>
          </p:cNvPr>
          <p:cNvGrpSpPr/>
          <p:nvPr/>
        </p:nvGrpSpPr>
        <p:grpSpPr>
          <a:xfrm>
            <a:off x="4542425" y="1187348"/>
            <a:ext cx="3183560" cy="2448038"/>
            <a:chOff x="6148287" y="1597961"/>
            <a:chExt cx="3183560" cy="2448038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422D0837-14EF-4DD7-9863-9FDE469DB561}"/>
                </a:ext>
              </a:extLst>
            </p:cNvPr>
            <p:cNvSpPr txBox="1"/>
            <p:nvPr/>
          </p:nvSpPr>
          <p:spPr>
            <a:xfrm>
              <a:off x="6408950" y="1597961"/>
              <a:ext cx="29228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Centroid motion: y-</a:t>
              </a:r>
              <a:r>
                <a:rPr lang="en-US" sz="1600" dirty="0" err="1"/>
                <a:t>py</a:t>
              </a:r>
              <a:r>
                <a:rPr lang="en-US" sz="1600" dirty="0"/>
                <a:t>	</a:t>
              </a:r>
            </a:p>
          </p:txBody>
        </p:sp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A3BF3A82-665B-4270-82C6-35FAB452F2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48287" y="1885114"/>
              <a:ext cx="3079164" cy="2160885"/>
            </a:xfrm>
            <a:prstGeom prst="rect">
              <a:avLst/>
            </a:prstGeom>
          </p:spPr>
        </p:pic>
        <p:sp>
          <p:nvSpPr>
            <p:cNvPr id="13" name="Forme libre : forme 12">
              <a:extLst>
                <a:ext uri="{FF2B5EF4-FFF2-40B4-BE49-F238E27FC236}">
                  <a16:creationId xmlns:a16="http://schemas.microsoft.com/office/drawing/2014/main" id="{E8187E0B-8AB0-452B-8C77-1EFC2D563E5B}"/>
                </a:ext>
              </a:extLst>
            </p:cNvPr>
            <p:cNvSpPr/>
            <p:nvPr/>
          </p:nvSpPr>
          <p:spPr>
            <a:xfrm>
              <a:off x="7696318" y="2858702"/>
              <a:ext cx="83238" cy="91037"/>
            </a:xfrm>
            <a:custGeom>
              <a:avLst/>
              <a:gdLst>
                <a:gd name="connsiteX0" fmla="*/ 15504 w 83238"/>
                <a:gd name="connsiteY0" fmla="*/ 91037 h 91037"/>
                <a:gd name="connsiteX1" fmla="*/ 11271 w 83238"/>
                <a:gd name="connsiteY1" fmla="*/ 52937 h 91037"/>
                <a:gd name="connsiteX2" fmla="*/ 7038 w 83238"/>
                <a:gd name="connsiteY2" fmla="*/ 23304 h 91037"/>
                <a:gd name="connsiteX3" fmla="*/ 2804 w 83238"/>
                <a:gd name="connsiteY3" fmla="*/ 6370 h 91037"/>
                <a:gd name="connsiteX4" fmla="*/ 688 w 83238"/>
                <a:gd name="connsiteY4" fmla="*/ 20 h 91037"/>
                <a:gd name="connsiteX5" fmla="*/ 28204 w 83238"/>
                <a:gd name="connsiteY5" fmla="*/ 10604 h 91037"/>
                <a:gd name="connsiteX6" fmla="*/ 38788 w 83238"/>
                <a:gd name="connsiteY6" fmla="*/ 19070 h 91037"/>
                <a:gd name="connsiteX7" fmla="*/ 59954 w 83238"/>
                <a:gd name="connsiteY7" fmla="*/ 23304 h 91037"/>
                <a:gd name="connsiteX8" fmla="*/ 83238 w 83238"/>
                <a:gd name="connsiteY8" fmla="*/ 29654 h 9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238" h="91037">
                  <a:moveTo>
                    <a:pt x="15504" y="91037"/>
                  </a:moveTo>
                  <a:cubicBezTo>
                    <a:pt x="10430" y="60581"/>
                    <a:pt x="16837" y="101174"/>
                    <a:pt x="11271" y="52937"/>
                  </a:cubicBezTo>
                  <a:cubicBezTo>
                    <a:pt x="10127" y="43025"/>
                    <a:pt x="8823" y="33121"/>
                    <a:pt x="7038" y="23304"/>
                  </a:cubicBezTo>
                  <a:cubicBezTo>
                    <a:pt x="5997" y="17579"/>
                    <a:pt x="4335" y="11983"/>
                    <a:pt x="2804" y="6370"/>
                  </a:cubicBezTo>
                  <a:cubicBezTo>
                    <a:pt x="2217" y="4218"/>
                    <a:pt x="-1513" y="-347"/>
                    <a:pt x="688" y="20"/>
                  </a:cubicBezTo>
                  <a:cubicBezTo>
                    <a:pt x="10381" y="1636"/>
                    <a:pt x="19032" y="7076"/>
                    <a:pt x="28204" y="10604"/>
                  </a:cubicBezTo>
                  <a:cubicBezTo>
                    <a:pt x="31732" y="13426"/>
                    <a:pt x="34593" y="17392"/>
                    <a:pt x="38788" y="19070"/>
                  </a:cubicBezTo>
                  <a:cubicBezTo>
                    <a:pt x="45468" y="21742"/>
                    <a:pt x="52974" y="21559"/>
                    <a:pt x="59954" y="23304"/>
                  </a:cubicBezTo>
                  <a:cubicBezTo>
                    <a:pt x="79053" y="28078"/>
                    <a:pt x="71368" y="25697"/>
                    <a:pt x="83238" y="29654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6A15BF12-235E-47BC-8002-D059C2B92BDA}"/>
                </a:ext>
              </a:extLst>
            </p:cNvPr>
            <p:cNvSpPr/>
            <p:nvPr/>
          </p:nvSpPr>
          <p:spPr>
            <a:xfrm rot="20260907">
              <a:off x="8111290" y="3106188"/>
              <a:ext cx="83238" cy="91037"/>
            </a:xfrm>
            <a:custGeom>
              <a:avLst/>
              <a:gdLst>
                <a:gd name="connsiteX0" fmla="*/ 15504 w 83238"/>
                <a:gd name="connsiteY0" fmla="*/ 91037 h 91037"/>
                <a:gd name="connsiteX1" fmla="*/ 11271 w 83238"/>
                <a:gd name="connsiteY1" fmla="*/ 52937 h 91037"/>
                <a:gd name="connsiteX2" fmla="*/ 7038 w 83238"/>
                <a:gd name="connsiteY2" fmla="*/ 23304 h 91037"/>
                <a:gd name="connsiteX3" fmla="*/ 2804 w 83238"/>
                <a:gd name="connsiteY3" fmla="*/ 6370 h 91037"/>
                <a:gd name="connsiteX4" fmla="*/ 688 w 83238"/>
                <a:gd name="connsiteY4" fmla="*/ 20 h 91037"/>
                <a:gd name="connsiteX5" fmla="*/ 28204 w 83238"/>
                <a:gd name="connsiteY5" fmla="*/ 10604 h 91037"/>
                <a:gd name="connsiteX6" fmla="*/ 38788 w 83238"/>
                <a:gd name="connsiteY6" fmla="*/ 19070 h 91037"/>
                <a:gd name="connsiteX7" fmla="*/ 59954 w 83238"/>
                <a:gd name="connsiteY7" fmla="*/ 23304 h 91037"/>
                <a:gd name="connsiteX8" fmla="*/ 83238 w 83238"/>
                <a:gd name="connsiteY8" fmla="*/ 29654 h 9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238" h="91037">
                  <a:moveTo>
                    <a:pt x="15504" y="91037"/>
                  </a:moveTo>
                  <a:cubicBezTo>
                    <a:pt x="10430" y="60581"/>
                    <a:pt x="16837" y="101174"/>
                    <a:pt x="11271" y="52937"/>
                  </a:cubicBezTo>
                  <a:cubicBezTo>
                    <a:pt x="10127" y="43025"/>
                    <a:pt x="8823" y="33121"/>
                    <a:pt x="7038" y="23304"/>
                  </a:cubicBezTo>
                  <a:cubicBezTo>
                    <a:pt x="5997" y="17579"/>
                    <a:pt x="4335" y="11983"/>
                    <a:pt x="2804" y="6370"/>
                  </a:cubicBezTo>
                  <a:cubicBezTo>
                    <a:pt x="2217" y="4218"/>
                    <a:pt x="-1513" y="-347"/>
                    <a:pt x="688" y="20"/>
                  </a:cubicBezTo>
                  <a:cubicBezTo>
                    <a:pt x="10381" y="1636"/>
                    <a:pt x="19032" y="7076"/>
                    <a:pt x="28204" y="10604"/>
                  </a:cubicBezTo>
                  <a:cubicBezTo>
                    <a:pt x="31732" y="13426"/>
                    <a:pt x="34593" y="17392"/>
                    <a:pt x="38788" y="19070"/>
                  </a:cubicBezTo>
                  <a:cubicBezTo>
                    <a:pt x="45468" y="21742"/>
                    <a:pt x="52974" y="21559"/>
                    <a:pt x="59954" y="23304"/>
                  </a:cubicBezTo>
                  <a:cubicBezTo>
                    <a:pt x="79053" y="28078"/>
                    <a:pt x="71368" y="25697"/>
                    <a:pt x="83238" y="29654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Image 16">
            <a:extLst>
              <a:ext uri="{FF2B5EF4-FFF2-40B4-BE49-F238E27FC236}">
                <a16:creationId xmlns:a16="http://schemas.microsoft.com/office/drawing/2014/main" id="{56F9130E-CCD4-42BB-806F-3709C32DB6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987" y="4441647"/>
            <a:ext cx="3495627" cy="241635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E8247056-7397-488C-9BF4-EBE503CC3C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22061" y="3635386"/>
            <a:ext cx="2786880" cy="38661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68BFFEC6-B709-4EA2-A931-240F5525AD1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7922"/>
          <a:stretch/>
        </p:blipFill>
        <p:spPr>
          <a:xfrm>
            <a:off x="2869266" y="4022005"/>
            <a:ext cx="2596014" cy="375100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A4CD8FAD-1D66-4B3E-AC19-6BF5F041A55D}"/>
              </a:ext>
            </a:extLst>
          </p:cNvPr>
          <p:cNvSpPr txBox="1"/>
          <p:nvPr/>
        </p:nvSpPr>
        <p:spPr>
          <a:xfrm rot="16200000">
            <a:off x="794896" y="1977710"/>
            <a:ext cx="5369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[m]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E99C644-D6A1-4C96-8DBD-C8EB5238900D}"/>
              </a:ext>
            </a:extLst>
          </p:cNvPr>
          <p:cNvSpPr txBox="1"/>
          <p:nvPr/>
        </p:nvSpPr>
        <p:spPr>
          <a:xfrm rot="16200000">
            <a:off x="7834807" y="1935175"/>
            <a:ext cx="5369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[m]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4AB766E3-4DF0-4387-8301-5A806949D3EE}"/>
                  </a:ext>
                </a:extLst>
              </p:cNvPr>
              <p:cNvSpPr txBox="1"/>
              <p:nvPr/>
            </p:nvSpPr>
            <p:spPr>
              <a:xfrm>
                <a:off x="6602834" y="5014167"/>
                <a:ext cx="1196481" cy="369332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sub>
                    </m:sSub>
                  </m:oMath>
                </a14:m>
                <a:r>
                  <a:rPr lang="en-US" dirty="0"/>
                  <a:t> = 0 [m]</a:t>
                </a:r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4AB766E3-4DF0-4387-8301-5A806949D3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834" y="5014167"/>
                <a:ext cx="1196481" cy="369332"/>
              </a:xfrm>
              <a:prstGeom prst="rect">
                <a:avLst/>
              </a:prstGeom>
              <a:blipFill>
                <a:blip r:embed="rId10"/>
                <a:stretch>
                  <a:fillRect t="-10000" r="-4592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172FCB67-9225-4CC0-9D12-5A37CA641EB1}"/>
                  </a:ext>
                </a:extLst>
              </p:cNvPr>
              <p:cNvSpPr txBox="1"/>
              <p:nvPr/>
            </p:nvSpPr>
            <p:spPr>
              <a:xfrm>
                <a:off x="9203676" y="5006000"/>
                <a:ext cx="2091266" cy="369332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sub>
                    </m:sSub>
                  </m:oMath>
                </a14:m>
                <a:r>
                  <a:rPr lang="en-US" dirty="0"/>
                  <a:t> = 0.000382 [m]</a:t>
                </a:r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172FCB67-9225-4CC0-9D12-5A37CA641E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3676" y="5006000"/>
                <a:ext cx="2091266" cy="369332"/>
              </a:xfrm>
              <a:prstGeom prst="rect">
                <a:avLst/>
              </a:prstGeom>
              <a:blipFill>
                <a:blip r:embed="rId11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ZoneTexte 25">
            <a:extLst>
              <a:ext uri="{FF2B5EF4-FFF2-40B4-BE49-F238E27FC236}">
                <a16:creationId xmlns:a16="http://schemas.microsoft.com/office/drawing/2014/main" id="{A82EE4D0-05CA-45A0-BCC0-F705A42A299F}"/>
              </a:ext>
            </a:extLst>
          </p:cNvPr>
          <p:cNvSpPr txBox="1"/>
          <p:nvPr/>
        </p:nvSpPr>
        <p:spPr>
          <a:xfrm rot="16200000">
            <a:off x="4978296" y="5186250"/>
            <a:ext cx="5369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[m]</a:t>
            </a:r>
          </a:p>
        </p:txBody>
      </p:sp>
    </p:spTree>
    <p:extLst>
      <p:ext uri="{BB962C8B-B14F-4D97-AF65-F5344CB8AC3E}">
        <p14:creationId xmlns:p14="http://schemas.microsoft.com/office/powerpoint/2010/main" val="4231735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BD928C-820E-B3DF-944F-898B7F83C4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9433" y="6022566"/>
            <a:ext cx="1016000" cy="365125"/>
          </a:xfrm>
        </p:spPr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76AF85-1D8B-12B8-2173-C7B241F81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82167" y="6022566"/>
            <a:ext cx="693738" cy="365125"/>
          </a:xfrm>
        </p:spPr>
        <p:txBody>
          <a:bodyPr/>
          <a:lstStyle/>
          <a:p>
            <a:fld id="{0CBC77A0-1F4E-42FF-9FFC-F45C3A64AF90}" type="slidenum">
              <a:rPr lang="fr-FR" smtClean="0"/>
              <a:t>6</a:t>
            </a:fld>
            <a:endParaRPr lang="fr-FR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DFAADC3-3799-7149-BEE6-18016B9F8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43" y="106104"/>
            <a:ext cx="10993424" cy="334706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Element by element tracking lattice V24 with Cavities mode z </a:t>
            </a:r>
            <a:endParaRPr lang="en-GB" sz="2400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817C699-4711-4E25-927F-054393D06C7A}"/>
              </a:ext>
            </a:extLst>
          </p:cNvPr>
          <p:cNvSpPr txBox="1">
            <a:spLocks/>
          </p:cNvSpPr>
          <p:nvPr/>
        </p:nvSpPr>
        <p:spPr>
          <a:xfrm>
            <a:off x="338108" y="564225"/>
            <a:ext cx="6091989" cy="103307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>
                <a:solidFill>
                  <a:schemeClr val="accent1"/>
                </a:solidFill>
              </a:rPr>
              <a:t>for </a:t>
            </a:r>
            <a:r>
              <a:rPr lang="en-US" sz="1400" dirty="0" err="1">
                <a:solidFill>
                  <a:schemeClr val="accent1"/>
                </a:solidFill>
              </a:rPr>
              <a:t>ele</a:t>
            </a:r>
            <a:r>
              <a:rPr lang="en-US" sz="1400" dirty="0">
                <a:solidFill>
                  <a:schemeClr val="accent1"/>
                </a:solidFill>
              </a:rPr>
              <a:t> in range(0, …):</a:t>
            </a:r>
          </a:p>
          <a:p>
            <a:pPr>
              <a:spcBef>
                <a:spcPts val="0"/>
              </a:spcBef>
            </a:pPr>
            <a:r>
              <a:rPr lang="en-US" sz="1400" dirty="0">
                <a:solidFill>
                  <a:schemeClr val="accent1"/>
                </a:solidFill>
              </a:rPr>
              <a:t>	…</a:t>
            </a:r>
          </a:p>
          <a:p>
            <a:pPr>
              <a:spcBef>
                <a:spcPts val="0"/>
              </a:spcBef>
            </a:pPr>
            <a:r>
              <a:rPr lang="en-US" sz="1400" dirty="0">
                <a:solidFill>
                  <a:schemeClr val="accent1"/>
                </a:solidFill>
              </a:rPr>
              <a:t>	</a:t>
            </a:r>
            <a:r>
              <a:rPr lang="pt-BR" sz="1400" dirty="0">
                <a:solidFill>
                  <a:schemeClr val="accent1"/>
                </a:solidFill>
              </a:rPr>
              <a:t>line.track(particles, ele_start=ele, ele_stop=ele+1)</a:t>
            </a:r>
          </a:p>
          <a:p>
            <a:pPr>
              <a:spcBef>
                <a:spcPts val="0"/>
              </a:spcBef>
            </a:pPr>
            <a:r>
              <a:rPr lang="pt-BR" sz="1400" dirty="0">
                <a:solidFill>
                  <a:schemeClr val="accent1"/>
                </a:solidFill>
              </a:rPr>
              <a:t>	...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B4048B5-F1BD-4BBA-B7EB-20F3FD3330FA}"/>
              </a:ext>
            </a:extLst>
          </p:cNvPr>
          <p:cNvSpPr txBox="1"/>
          <p:nvPr/>
        </p:nvSpPr>
        <p:spPr>
          <a:xfrm>
            <a:off x="252732" y="1767230"/>
            <a:ext cx="80078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Initial beam is matched to the distorted lattice using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the matched gaussian bunch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lattice is distorted by vibration in the vertical direction with</a:t>
            </a:r>
          </a:p>
          <a:p>
            <a:r>
              <a:rPr lang="en-US" sz="1600" dirty="0">
                <a:solidFill>
                  <a:srgbClr val="FF0000"/>
                </a:solidFill>
              </a:rPr>
              <a:t>technical noises </a:t>
            </a:r>
            <a:r>
              <a:rPr lang="en-US" sz="1600" dirty="0"/>
              <a:t>and </a:t>
            </a:r>
            <a:r>
              <a:rPr lang="en-US" sz="1600" dirty="0">
                <a:solidFill>
                  <a:srgbClr val="FF0000"/>
                </a:solidFill>
              </a:rPr>
              <a:t>the mechanical support </a:t>
            </a:r>
            <a:r>
              <a:rPr lang="en-US" sz="1600" dirty="0"/>
              <a:t>being considered (1 seed)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D34817E-70C6-4255-9494-D7E25F624C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502" y="554790"/>
            <a:ext cx="4263480" cy="29920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22BA185-438B-A926-EF6B-2E26C560FEEC}"/>
              </a:ext>
            </a:extLst>
          </p:cNvPr>
          <p:cNvSpPr txBox="1"/>
          <p:nvPr/>
        </p:nvSpPr>
        <p:spPr>
          <a:xfrm>
            <a:off x="228440" y="3278721"/>
            <a:ext cx="61495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Emittance is calculated by</a:t>
            </a:r>
          </a:p>
        </p:txBody>
      </p:sp>
      <p:pic>
        <p:nvPicPr>
          <p:cNvPr id="11" name="Image 13">
            <a:extLst>
              <a:ext uri="{FF2B5EF4-FFF2-40B4-BE49-F238E27FC236}">
                <a16:creationId xmlns:a16="http://schemas.microsoft.com/office/drawing/2014/main" id="{1303C3B8-17D0-4F96-A03E-2D0318ABC0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5105" y="3809502"/>
            <a:ext cx="2695951" cy="323895"/>
          </a:xfrm>
          <a:prstGeom prst="rect">
            <a:avLst/>
          </a:prstGeom>
        </p:spPr>
      </p:pic>
      <p:pic>
        <p:nvPicPr>
          <p:cNvPr id="12" name="Image 4">
            <a:extLst>
              <a:ext uri="{FF2B5EF4-FFF2-40B4-BE49-F238E27FC236}">
                <a16:creationId xmlns:a16="http://schemas.microsoft.com/office/drawing/2014/main" id="{816C04CF-7094-4C06-A476-3131A739A4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713" y="3313311"/>
            <a:ext cx="4013514" cy="2700000"/>
          </a:xfrm>
          <a:prstGeom prst="rect">
            <a:avLst/>
          </a:prstGeom>
        </p:spPr>
      </p:pic>
      <p:pic>
        <p:nvPicPr>
          <p:cNvPr id="16" name="Image 22">
            <a:extLst>
              <a:ext uri="{FF2B5EF4-FFF2-40B4-BE49-F238E27FC236}">
                <a16:creationId xmlns:a16="http://schemas.microsoft.com/office/drawing/2014/main" id="{7C517E8B-81A2-4587-B0DF-86EDC0BE02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264" y="4158000"/>
            <a:ext cx="3764377" cy="2700000"/>
          </a:xfrm>
          <a:prstGeom prst="rect">
            <a:avLst/>
          </a:prstGeom>
        </p:spPr>
      </p:pic>
      <p:pic>
        <p:nvPicPr>
          <p:cNvPr id="17" name="Image 26">
            <a:extLst>
              <a:ext uri="{FF2B5EF4-FFF2-40B4-BE49-F238E27FC236}">
                <a16:creationId xmlns:a16="http://schemas.microsoft.com/office/drawing/2014/main" id="{FFD0F218-0E34-412B-8789-F6B8BF5F9E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58000"/>
            <a:ext cx="3949912" cy="2700000"/>
          </a:xfrm>
          <a:prstGeom prst="rect">
            <a:avLst/>
          </a:prstGeom>
        </p:spPr>
      </p:pic>
      <p:pic>
        <p:nvPicPr>
          <p:cNvPr id="18" name="Image 29">
            <a:extLst>
              <a:ext uri="{FF2B5EF4-FFF2-40B4-BE49-F238E27FC236}">
                <a16:creationId xmlns:a16="http://schemas.microsoft.com/office/drawing/2014/main" id="{CAD2416C-3C87-4DFF-9675-4BB23979B8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3648053"/>
            <a:ext cx="4169573" cy="4581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35">
                <a:extLst>
                  <a:ext uri="{FF2B5EF4-FFF2-40B4-BE49-F238E27FC236}">
                    <a16:creationId xmlns:a16="http://schemas.microsoft.com/office/drawing/2014/main" id="{9E658655-FB77-4145-8939-42A9571935E5}"/>
                  </a:ext>
                </a:extLst>
              </p:cNvPr>
              <p:cNvSpPr txBox="1"/>
              <p:nvPr/>
            </p:nvSpPr>
            <p:spPr>
              <a:xfrm>
                <a:off x="3948887" y="5976420"/>
                <a:ext cx="4221340" cy="862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𝑛𝑜𝑟𝑚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; 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𝑛𝑜𝑟𝑚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rad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′+</m:t>
                      </m:r>
                      <m:f>
                        <m:f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sz="1600" dirty="0"/>
              </a:p>
              <a:p>
                <a:endParaRPr lang="en-US" sz="1600" dirty="0"/>
              </a:p>
            </p:txBody>
          </p:sp>
        </mc:Choice>
        <mc:Fallback xmlns="">
          <p:sp>
            <p:nvSpPr>
              <p:cNvPr id="19" name="ZoneTexte 35">
                <a:extLst>
                  <a:ext uri="{FF2B5EF4-FFF2-40B4-BE49-F238E27FC236}">
                    <a16:creationId xmlns:a16="http://schemas.microsoft.com/office/drawing/2014/main" id="{9E658655-FB77-4145-8939-42A9571935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8887" y="5976420"/>
                <a:ext cx="4221340" cy="86273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22D2ABFB-7CFB-0BC0-623C-4D4144DC41EC}"/>
              </a:ext>
            </a:extLst>
          </p:cNvPr>
          <p:cNvSpPr txBox="1"/>
          <p:nvPr/>
        </p:nvSpPr>
        <p:spPr>
          <a:xfrm>
            <a:off x="4472474" y="5766509"/>
            <a:ext cx="7728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(IP2)</a:t>
            </a:r>
          </a:p>
        </p:txBody>
      </p:sp>
    </p:spTree>
    <p:extLst>
      <p:ext uri="{BB962C8B-B14F-4D97-AF65-F5344CB8AC3E}">
        <p14:creationId xmlns:p14="http://schemas.microsoft.com/office/powerpoint/2010/main" val="3602672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F1724451-EA90-42E3-8123-23385D2CB86B}"/>
              </a:ext>
            </a:extLst>
          </p:cNvPr>
          <p:cNvSpPr txBox="1"/>
          <p:nvPr/>
        </p:nvSpPr>
        <p:spPr>
          <a:xfrm>
            <a:off x="226550" y="688259"/>
            <a:ext cx="1158199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Beta-beating and Dispersion from </a:t>
            </a:r>
            <a:r>
              <a:rPr lang="en-US" dirty="0" err="1"/>
              <a:t>twis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Observation and comparison to the results from the periodic FODO lattice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emittance remains almost the same (small dispersion)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centroid motion doesn’t grow as in the periodic FODO lattice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change in the effective emittance dominates by the centroid motion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9269092-22B0-42A0-B5B8-0B6A24BBA4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21" y="1264069"/>
            <a:ext cx="4495599" cy="282702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12A96BB-D28A-4E88-933D-3D6031DC8B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766" y="1264068"/>
            <a:ext cx="4532796" cy="282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566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211C78-C881-2F1C-D501-FFA8AD4D8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AB0964-2639-1F5E-12B5-800F133FD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8</a:t>
            </a:fld>
            <a:endParaRPr lang="fr-FR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DEBF060B-BF32-0A8F-98DB-293BBC781A26}"/>
              </a:ext>
            </a:extLst>
          </p:cNvPr>
          <p:cNvSpPr txBox="1">
            <a:spLocks/>
          </p:cNvSpPr>
          <p:nvPr/>
        </p:nvSpPr>
        <p:spPr>
          <a:xfrm>
            <a:off x="364330" y="57646"/>
            <a:ext cx="8821711" cy="411017"/>
          </a:xfrm>
          <a:prstGeom prst="rect">
            <a:avLst/>
          </a:prstGeom>
        </p:spPr>
        <p:txBody>
          <a:bodyPr vert="horz" lIns="0" tIns="45720" rIns="0" bIns="45720" rtlCol="0" anchor="t"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FCC-</a:t>
            </a:r>
            <a:r>
              <a:rPr lang="en-US" sz="2400" dirty="0" err="1"/>
              <a:t>ee</a:t>
            </a:r>
            <a:r>
              <a:rPr lang="en-US" sz="2400" dirty="0"/>
              <a:t> Multiturn tracking lattice V24 with Cavities mode z</a:t>
            </a:r>
            <a:endParaRPr lang="en-GB" sz="24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1539591-BC37-4003-B3F6-7C63F80CF15D}"/>
              </a:ext>
            </a:extLst>
          </p:cNvPr>
          <p:cNvSpPr txBox="1"/>
          <p:nvPr/>
        </p:nvSpPr>
        <p:spPr>
          <a:xfrm>
            <a:off x="364329" y="440809"/>
            <a:ext cx="488255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Input misalignment error</a:t>
            </a:r>
          </a:p>
          <a:p>
            <a:r>
              <a:rPr lang="en-US" sz="1400" dirty="0"/>
              <a:t>The seeds of the displacement were control more strictly by: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FF"/>
                </a:solidFill>
              </a:rPr>
              <a:t>No technical noise (NTN)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High technical noise (HTN) </a:t>
            </a:r>
            <a:r>
              <a:rPr lang="en-US" sz="1400" dirty="0"/>
              <a:t>= </a:t>
            </a:r>
            <a:r>
              <a:rPr lang="en-US" sz="1400" dirty="0">
                <a:solidFill>
                  <a:srgbClr val="0000FF"/>
                </a:solidFill>
              </a:rPr>
              <a:t>NTN</a:t>
            </a:r>
            <a:r>
              <a:rPr lang="en-US" sz="1400" dirty="0"/>
              <a:t> + </a:t>
            </a:r>
            <a:r>
              <a:rPr lang="en-US" sz="1400" dirty="0">
                <a:solidFill>
                  <a:srgbClr val="FF0000"/>
                </a:solidFill>
              </a:rPr>
              <a:t>technical noise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C84B"/>
                </a:solidFill>
              </a:rPr>
              <a:t>High technical noise with the mechanical support (HTN &amp; MS)</a:t>
            </a:r>
            <a:r>
              <a:rPr lang="en-US" sz="1400" dirty="0"/>
              <a:t> = </a:t>
            </a:r>
            <a:r>
              <a:rPr lang="en-US" sz="1400" dirty="0">
                <a:solidFill>
                  <a:srgbClr val="0000FF"/>
                </a:solidFill>
              </a:rPr>
              <a:t>NTN</a:t>
            </a:r>
            <a:r>
              <a:rPr lang="en-US" sz="1400" dirty="0"/>
              <a:t> + (</a:t>
            </a:r>
            <a:r>
              <a:rPr lang="en-US" sz="1400" dirty="0">
                <a:solidFill>
                  <a:srgbClr val="FF0000"/>
                </a:solidFill>
              </a:rPr>
              <a:t>technical noise</a:t>
            </a:r>
            <a:r>
              <a:rPr lang="en-US" sz="1400" dirty="0"/>
              <a:t>)*(</a:t>
            </a:r>
            <a:r>
              <a:rPr lang="en-US" sz="1400" dirty="0">
                <a:solidFill>
                  <a:srgbClr val="00C84B"/>
                </a:solidFill>
              </a:rPr>
              <a:t>mechanical support transfer function</a:t>
            </a:r>
            <a:r>
              <a:rPr lang="en-US" sz="1400" dirty="0"/>
              <a:t>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Initial beam is matched to the distorted lattice using the matched gaussian bunch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8" name="Image 4">
            <a:extLst>
              <a:ext uri="{FF2B5EF4-FFF2-40B4-BE49-F238E27FC236}">
                <a16:creationId xmlns:a16="http://schemas.microsoft.com/office/drawing/2014/main" id="{71C2BDC8-451F-4EAB-AA62-9852441231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459" y="2659996"/>
            <a:ext cx="3662944" cy="291324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62D0AE67-0D2B-4C48-845A-E082AC233152}"/>
              </a:ext>
            </a:extLst>
          </p:cNvPr>
          <p:cNvSpPr txBox="1"/>
          <p:nvPr/>
        </p:nvSpPr>
        <p:spPr>
          <a:xfrm>
            <a:off x="1393371" y="6597602"/>
            <a:ext cx="10540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The simulations </a:t>
            </a:r>
            <a:r>
              <a:rPr lang="fr-FR" sz="1200" dirty="0" err="1"/>
              <a:t>with</a:t>
            </a:r>
            <a:r>
              <a:rPr lang="fr-FR" sz="1200" dirty="0"/>
              <a:t> the </a:t>
            </a:r>
            <a:r>
              <a:rPr lang="fr-FR" sz="1200" dirty="0" err="1"/>
              <a:t>distorted</a:t>
            </a:r>
            <a:r>
              <a:rPr lang="fr-FR" sz="1200" dirty="0"/>
              <a:t> </a:t>
            </a:r>
            <a:r>
              <a:rPr lang="fr-FR" sz="1200" dirty="0" err="1"/>
              <a:t>lattice</a:t>
            </a:r>
            <a:r>
              <a:rPr lang="fr-FR" sz="1200" dirty="0"/>
              <a:t> shows </a:t>
            </a:r>
            <a:r>
              <a:rPr lang="fr-FR" sz="1200" dirty="0" err="1"/>
              <a:t>means</a:t>
            </a:r>
            <a:r>
              <a:rPr lang="fr-FR" sz="1200" dirty="0"/>
              <a:t> over 100 </a:t>
            </a:r>
            <a:r>
              <a:rPr lang="fr-FR" sz="1200" dirty="0" err="1"/>
              <a:t>seeds</a:t>
            </a:r>
            <a:r>
              <a:rPr lang="fr-FR" sz="1200" dirty="0"/>
              <a:t> </a:t>
            </a:r>
            <a:r>
              <a:rPr lang="fr-FR" sz="1200" dirty="0" err="1"/>
              <a:t>with</a:t>
            </a:r>
            <a:r>
              <a:rPr lang="fr-FR" sz="1200" dirty="0"/>
              <a:t> </a:t>
            </a:r>
            <a:r>
              <a:rPr lang="fr-FR" sz="1200" dirty="0" err="1"/>
              <a:t>different</a:t>
            </a:r>
            <a:r>
              <a:rPr lang="fr-FR" sz="1200" dirty="0"/>
              <a:t> </a:t>
            </a:r>
            <a:r>
              <a:rPr lang="fr-FR" sz="1200" dirty="0" err="1"/>
              <a:t>displacements</a:t>
            </a:r>
            <a:r>
              <a:rPr lang="fr-FR" sz="1200" dirty="0"/>
              <a:t> </a:t>
            </a:r>
            <a:r>
              <a:rPr lang="fr-FR" sz="1200" dirty="0" err="1"/>
              <a:t>being</a:t>
            </a:r>
            <a:r>
              <a:rPr lang="fr-FR" sz="1200" dirty="0"/>
              <a:t> </a:t>
            </a:r>
            <a:r>
              <a:rPr lang="fr-FR" sz="1200" dirty="0" err="1"/>
              <a:t>applied</a:t>
            </a:r>
            <a:r>
              <a:rPr lang="fr-FR" sz="1200" dirty="0"/>
              <a:t>, all </a:t>
            </a:r>
            <a:r>
              <a:rPr lang="fr-FR" sz="1200" dirty="0" err="1"/>
              <a:t>starting</a:t>
            </a:r>
            <a:r>
              <a:rPr lang="fr-FR" sz="1200" dirty="0"/>
              <a:t> </a:t>
            </a:r>
            <a:r>
              <a:rPr lang="fr-FR" sz="1200" dirty="0" err="1"/>
              <a:t>from</a:t>
            </a:r>
            <a:r>
              <a:rPr lang="fr-FR" sz="1200" dirty="0"/>
              <a:t> 1000 </a:t>
            </a:r>
            <a:r>
              <a:rPr lang="fr-FR" sz="1200" dirty="0" err="1"/>
              <a:t>particles</a:t>
            </a:r>
            <a:r>
              <a:rPr lang="fr-FR" sz="1200" dirty="0"/>
              <a:t>.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F219970-8C54-4E14-8ACB-6A87EA54DF46}"/>
              </a:ext>
            </a:extLst>
          </p:cNvPr>
          <p:cNvSpPr txBox="1"/>
          <p:nvPr/>
        </p:nvSpPr>
        <p:spPr>
          <a:xfrm>
            <a:off x="9849412" y="2180653"/>
            <a:ext cx="99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Vertical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185595D-000C-47E7-AC09-303CA6A08E6D}"/>
              </a:ext>
            </a:extLst>
          </p:cNvPr>
          <p:cNvSpPr txBox="1"/>
          <p:nvPr/>
        </p:nvSpPr>
        <p:spPr>
          <a:xfrm>
            <a:off x="6754060" y="2176481"/>
            <a:ext cx="1308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Horizontal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A18129C-4D1C-4156-BACB-EBECD75976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163"/>
          <a:stretch/>
        </p:blipFill>
        <p:spPr>
          <a:xfrm>
            <a:off x="6002069" y="2609313"/>
            <a:ext cx="2860972" cy="2632621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923CB3E6-D06E-47B9-99E6-6FF8F3C961C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673"/>
          <a:stretch/>
        </p:blipFill>
        <p:spPr>
          <a:xfrm>
            <a:off x="8863041" y="2672813"/>
            <a:ext cx="2830031" cy="263262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ECF0F9B2-7BE6-4A75-A0C2-F237C3AAC4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82"/>
          <a:stretch/>
        </p:blipFill>
        <p:spPr>
          <a:xfrm>
            <a:off x="6038762" y="5268395"/>
            <a:ext cx="2826671" cy="59278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D57E8AE0-356A-40E1-95A7-0AEC2139D4A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70"/>
          <a:stretch/>
        </p:blipFill>
        <p:spPr>
          <a:xfrm>
            <a:off x="8863041" y="5307673"/>
            <a:ext cx="2610833" cy="553504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77F51475-DAAB-4ECD-A6BC-7B8199BBA4C9}"/>
              </a:ext>
            </a:extLst>
          </p:cNvPr>
          <p:cNvSpPr txBox="1"/>
          <p:nvPr/>
        </p:nvSpPr>
        <p:spPr>
          <a:xfrm>
            <a:off x="5875136" y="1798091"/>
            <a:ext cx="5405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results from the previous presentation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E1859B3B-0ED8-484E-8B70-01A8BB141A29}"/>
              </a:ext>
            </a:extLst>
          </p:cNvPr>
          <p:cNvGrpSpPr/>
          <p:nvPr/>
        </p:nvGrpSpPr>
        <p:grpSpPr>
          <a:xfrm>
            <a:off x="5472333" y="325067"/>
            <a:ext cx="6220739" cy="6018583"/>
            <a:chOff x="-7274421" y="5168343"/>
            <a:chExt cx="6220739" cy="6018583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87D462FE-5881-47DF-89CC-D370458BD8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7165841" y="5168343"/>
              <a:ext cx="6112159" cy="671559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F2B78A48-3181-4958-A6BD-8CE58F88FB4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176526" y="5861177"/>
              <a:ext cx="3122844" cy="5325749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657F13E9-880C-4F51-A2E6-E327C6C1FFD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274421" y="5903726"/>
              <a:ext cx="3097895" cy="5283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962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AD04BAE0-EC41-48CD-B338-E6092F18DBCC}"/>
              </a:ext>
            </a:extLst>
          </p:cNvPr>
          <p:cNvSpPr txBox="1"/>
          <p:nvPr/>
        </p:nvSpPr>
        <p:spPr>
          <a:xfrm>
            <a:off x="255393" y="360279"/>
            <a:ext cx="4100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Centroid Motion computed at IP2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CAA0EE69-64EC-498A-B189-B86F53136A9B}"/>
                  </a:ext>
                </a:extLst>
              </p:cNvPr>
              <p:cNvSpPr txBox="1"/>
              <p:nvPr/>
            </p:nvSpPr>
            <p:spPr>
              <a:xfrm>
                <a:off x="0" y="838200"/>
                <a:ext cx="5257800" cy="16268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𝑛𝑜𝑟𝑚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;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𝑖𝑝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;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𝑖𝑝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fr-FR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𝑛𝑜𝑟𝑚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ad>
                            <m:radPr>
                              <m:degHide m:val="on"/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;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𝑖𝑝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rad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𝑖𝑝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;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𝑖𝑝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;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𝑖𝑝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;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𝑖𝑝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CAA0EE69-64EC-498A-B189-B86F53136A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38200"/>
                <a:ext cx="5257800" cy="162685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Image 20">
            <a:extLst>
              <a:ext uri="{FF2B5EF4-FFF2-40B4-BE49-F238E27FC236}">
                <a16:creationId xmlns:a16="http://schemas.microsoft.com/office/drawing/2014/main" id="{3C263005-7661-4C40-9D06-42542734A1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36" y="2368765"/>
            <a:ext cx="4590593" cy="365103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33C028C6-3401-44F1-A4BF-4B9EC1DC3A27}"/>
              </a:ext>
            </a:extLst>
          </p:cNvPr>
          <p:cNvSpPr txBox="1"/>
          <p:nvPr/>
        </p:nvSpPr>
        <p:spPr>
          <a:xfrm>
            <a:off x="1393371" y="6597602"/>
            <a:ext cx="10540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The simulations </a:t>
            </a:r>
            <a:r>
              <a:rPr lang="fr-FR" sz="1200" dirty="0" err="1"/>
              <a:t>with</a:t>
            </a:r>
            <a:r>
              <a:rPr lang="fr-FR" sz="1200" dirty="0"/>
              <a:t> the </a:t>
            </a:r>
            <a:r>
              <a:rPr lang="fr-FR" sz="1200" dirty="0" err="1"/>
              <a:t>distorted</a:t>
            </a:r>
            <a:r>
              <a:rPr lang="fr-FR" sz="1200" dirty="0"/>
              <a:t> </a:t>
            </a:r>
            <a:r>
              <a:rPr lang="fr-FR" sz="1200" dirty="0" err="1"/>
              <a:t>lattice</a:t>
            </a:r>
            <a:r>
              <a:rPr lang="fr-FR" sz="1200" dirty="0"/>
              <a:t> shows </a:t>
            </a:r>
            <a:r>
              <a:rPr lang="fr-FR" sz="1200" dirty="0" err="1"/>
              <a:t>means</a:t>
            </a:r>
            <a:r>
              <a:rPr lang="fr-FR" sz="1200" dirty="0"/>
              <a:t> over 100 </a:t>
            </a:r>
            <a:r>
              <a:rPr lang="fr-FR" sz="1200" dirty="0" err="1"/>
              <a:t>seeds</a:t>
            </a:r>
            <a:r>
              <a:rPr lang="fr-FR" sz="1200" dirty="0"/>
              <a:t> </a:t>
            </a:r>
            <a:r>
              <a:rPr lang="fr-FR" sz="1200" dirty="0" err="1"/>
              <a:t>with</a:t>
            </a:r>
            <a:r>
              <a:rPr lang="fr-FR" sz="1200" dirty="0"/>
              <a:t> </a:t>
            </a:r>
            <a:r>
              <a:rPr lang="fr-FR" sz="1200" dirty="0" err="1"/>
              <a:t>different</a:t>
            </a:r>
            <a:r>
              <a:rPr lang="fr-FR" sz="1200" dirty="0"/>
              <a:t> </a:t>
            </a:r>
            <a:r>
              <a:rPr lang="fr-FR" sz="1200" dirty="0" err="1"/>
              <a:t>displacements</a:t>
            </a:r>
            <a:r>
              <a:rPr lang="fr-FR" sz="1200" dirty="0"/>
              <a:t> </a:t>
            </a:r>
            <a:r>
              <a:rPr lang="fr-FR" sz="1200" dirty="0" err="1"/>
              <a:t>being</a:t>
            </a:r>
            <a:r>
              <a:rPr lang="fr-FR" sz="1200" dirty="0"/>
              <a:t> </a:t>
            </a:r>
            <a:r>
              <a:rPr lang="fr-FR" sz="1200" dirty="0" err="1"/>
              <a:t>applied</a:t>
            </a:r>
            <a:r>
              <a:rPr lang="fr-FR" sz="1200" dirty="0"/>
              <a:t>, all </a:t>
            </a:r>
            <a:r>
              <a:rPr lang="fr-FR" sz="1200" dirty="0" err="1"/>
              <a:t>starting</a:t>
            </a:r>
            <a:r>
              <a:rPr lang="fr-FR" sz="1200" dirty="0"/>
              <a:t> </a:t>
            </a:r>
            <a:r>
              <a:rPr lang="fr-FR" sz="1200" dirty="0" err="1"/>
              <a:t>from</a:t>
            </a:r>
            <a:r>
              <a:rPr lang="fr-FR" sz="1200" dirty="0"/>
              <a:t> 1000 </a:t>
            </a:r>
            <a:r>
              <a:rPr lang="fr-FR" sz="1200" dirty="0" err="1"/>
              <a:t>particles</a:t>
            </a:r>
            <a:r>
              <a:rPr lang="fr-FR" sz="1200" dirty="0"/>
              <a:t>.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5ECA83B-E5C5-46F3-A61C-0AC8843D4A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2457" y="279943"/>
            <a:ext cx="2695951" cy="323895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C95EE9A-75F4-4C1C-8CC5-562F68F20EDC}"/>
              </a:ext>
            </a:extLst>
          </p:cNvPr>
          <p:cNvSpPr txBox="1"/>
          <p:nvPr/>
        </p:nvSpPr>
        <p:spPr>
          <a:xfrm>
            <a:off x="5783081" y="279943"/>
            <a:ext cx="2992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Effective Emittance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44CEE5A-3979-4EB6-920D-A5B1D7F58B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219" y="690960"/>
            <a:ext cx="3458788" cy="590664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C6068DE-8726-49ED-B0E8-B295BACF7F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5007" y="690957"/>
            <a:ext cx="3458789" cy="5906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29727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5.potx" id="{8CEE0DFF-1C06-4716-850E-804B5EEE4D0F}" vid="{3A69881D-C6CB-41F7-A0C0-1CB4B9E5CEE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4167</TotalTime>
  <Words>1021</Words>
  <Application>Microsoft Office PowerPoint</Application>
  <PresentationFormat>Grand écran</PresentationFormat>
  <Paragraphs>191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Calibri</vt:lpstr>
      <vt:lpstr>Cambria Math</vt:lpstr>
      <vt:lpstr>1_Thème Office</vt:lpstr>
      <vt:lpstr>Transverse beam dynamics of a misaligned quadrupoles magnet</vt:lpstr>
      <vt:lpstr>Présentation PowerPoint</vt:lpstr>
      <vt:lpstr>Présentation PowerPoint</vt:lpstr>
      <vt:lpstr>Présentation PowerPoint</vt:lpstr>
      <vt:lpstr>Présentation PowerPoint</vt:lpstr>
      <vt:lpstr>Element by element tracking lattice V24 with Cavities mode z </vt:lpstr>
      <vt:lpstr>Présentation PowerPoint</vt:lpstr>
      <vt:lpstr>Présentation PowerPoint</vt:lpstr>
      <vt:lpstr>Présentation PowerPoint</vt:lpstr>
      <vt:lpstr>References</vt:lpstr>
      <vt:lpstr>FCC-ee Element by element tracking</vt:lpstr>
      <vt:lpstr>FCC-ee Multiturn tracking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LERSNIMITTHUM Purinut</dc:creator>
  <cp:lastModifiedBy>LERSNIMITTHUM Purinut</cp:lastModifiedBy>
  <cp:revision>64</cp:revision>
  <dcterms:created xsi:type="dcterms:W3CDTF">2025-07-28T07:42:46Z</dcterms:created>
  <dcterms:modified xsi:type="dcterms:W3CDTF">2025-08-05T08:27:12Z</dcterms:modified>
</cp:coreProperties>
</file>