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9"/>
  </p:notesMasterIdLst>
  <p:handoutMasterIdLst>
    <p:handoutMasterId r:id="rId20"/>
  </p:handoutMasterIdLst>
  <p:sldIdLst>
    <p:sldId id="431" r:id="rId2"/>
    <p:sldId id="446" r:id="rId3"/>
    <p:sldId id="432" r:id="rId4"/>
    <p:sldId id="438" r:id="rId5"/>
    <p:sldId id="444" r:id="rId6"/>
    <p:sldId id="433" r:id="rId7"/>
    <p:sldId id="441" r:id="rId8"/>
    <p:sldId id="450" r:id="rId9"/>
    <p:sldId id="451" r:id="rId10"/>
    <p:sldId id="436" r:id="rId11"/>
    <p:sldId id="445" r:id="rId12"/>
    <p:sldId id="434" r:id="rId13"/>
    <p:sldId id="452" r:id="rId14"/>
    <p:sldId id="443" r:id="rId15"/>
    <p:sldId id="448" r:id="rId16"/>
    <p:sldId id="449" r:id="rId17"/>
    <p:sldId id="440" r:id="rId18"/>
  </p:sldIdLst>
  <p:sldSz cx="12192000" cy="6858000"/>
  <p:notesSz cx="68580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C6600"/>
    <a:srgbClr val="FFCCCC"/>
    <a:srgbClr val="F8E678"/>
    <a:srgbClr val="FDDF8B"/>
    <a:srgbClr val="AFDBBD"/>
    <a:srgbClr val="FEEDBE"/>
    <a:srgbClr val="FFCC99"/>
    <a:srgbClr val="89C99D"/>
    <a:srgbClr val="38946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734" autoAdjust="0"/>
    <p:restoredTop sz="77907" autoAdjust="0"/>
  </p:normalViewPr>
  <p:slideViewPr>
    <p:cSldViewPr>
      <p:cViewPr varScale="1">
        <p:scale>
          <a:sx n="99" d="100"/>
          <a:sy n="99" d="100"/>
        </p:scale>
        <p:origin x="1044" y="72"/>
      </p:cViewPr>
      <p:guideLst>
        <p:guide orient="horz" pos="2160"/>
        <p:guide pos="3840"/>
      </p:guideLst>
    </p:cSldViewPr>
  </p:slideViewPr>
  <p:outlineViewPr>
    <p:cViewPr>
      <p:scale>
        <a:sx n="33" d="100"/>
        <a:sy n="33" d="100"/>
      </p:scale>
      <p:origin x="0" y="-1142"/>
    </p:cViewPr>
  </p:outlineViewPr>
  <p:notesTextViewPr>
    <p:cViewPr>
      <p:scale>
        <a:sx n="100" d="100"/>
        <a:sy n="100" d="100"/>
      </p:scale>
      <p:origin x="0" y="0"/>
    </p:cViewPr>
  </p:notesTextViewPr>
  <p:sorterViewPr>
    <p:cViewPr>
      <p:scale>
        <a:sx n="100" d="100"/>
        <a:sy n="100" d="100"/>
      </p:scale>
      <p:origin x="0" y="-3139"/>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3"/>
            <a:ext cx="2971800" cy="464819"/>
          </a:xfrm>
          <a:prstGeom prst="rect">
            <a:avLst/>
          </a:prstGeom>
        </p:spPr>
        <p:txBody>
          <a:bodyPr vert="horz" lIns="91406" tIns="45703" rIns="91406" bIns="45703" rtlCol="0"/>
          <a:lstStyle>
            <a:lvl1pPr algn="l">
              <a:defRPr sz="1200"/>
            </a:lvl1pPr>
          </a:lstStyle>
          <a:p>
            <a:endParaRPr lang="fr-FR"/>
          </a:p>
        </p:txBody>
      </p:sp>
      <p:sp>
        <p:nvSpPr>
          <p:cNvPr id="3" name="Date Placeholder 2"/>
          <p:cNvSpPr>
            <a:spLocks noGrp="1"/>
          </p:cNvSpPr>
          <p:nvPr>
            <p:ph type="dt" sz="quarter" idx="1"/>
          </p:nvPr>
        </p:nvSpPr>
        <p:spPr>
          <a:xfrm>
            <a:off x="3884616" y="3"/>
            <a:ext cx="2971800" cy="464819"/>
          </a:xfrm>
          <a:prstGeom prst="rect">
            <a:avLst/>
          </a:prstGeom>
        </p:spPr>
        <p:txBody>
          <a:bodyPr vert="horz" lIns="91406" tIns="45703" rIns="91406" bIns="45703" rtlCol="0"/>
          <a:lstStyle>
            <a:lvl1pPr algn="r">
              <a:defRPr sz="1200"/>
            </a:lvl1pPr>
          </a:lstStyle>
          <a:p>
            <a:fld id="{BF920B89-97DA-4001-9605-08981F620726}" type="datetimeFigureOut">
              <a:rPr lang="fr-FR" smtClean="0"/>
              <a:pPr/>
              <a:t>19/06/2025</a:t>
            </a:fld>
            <a:endParaRPr lang="fr-FR"/>
          </a:p>
        </p:txBody>
      </p:sp>
      <p:sp>
        <p:nvSpPr>
          <p:cNvPr id="4" name="Footer Placeholder 3"/>
          <p:cNvSpPr>
            <a:spLocks noGrp="1"/>
          </p:cNvSpPr>
          <p:nvPr>
            <p:ph type="ftr" sz="quarter" idx="2"/>
          </p:nvPr>
        </p:nvSpPr>
        <p:spPr>
          <a:xfrm>
            <a:off x="0" y="8829972"/>
            <a:ext cx="2971800" cy="464819"/>
          </a:xfrm>
          <a:prstGeom prst="rect">
            <a:avLst/>
          </a:prstGeom>
        </p:spPr>
        <p:txBody>
          <a:bodyPr vert="horz" lIns="91406" tIns="45703" rIns="91406" bIns="45703" rtlCol="0" anchor="b"/>
          <a:lstStyle>
            <a:lvl1pPr algn="l">
              <a:defRPr sz="1200"/>
            </a:lvl1pPr>
          </a:lstStyle>
          <a:p>
            <a:endParaRPr lang="fr-FR"/>
          </a:p>
        </p:txBody>
      </p:sp>
      <p:sp>
        <p:nvSpPr>
          <p:cNvPr id="5" name="Slide Number Placeholder 4"/>
          <p:cNvSpPr>
            <a:spLocks noGrp="1"/>
          </p:cNvSpPr>
          <p:nvPr>
            <p:ph type="sldNum" sz="quarter" idx="3"/>
          </p:nvPr>
        </p:nvSpPr>
        <p:spPr>
          <a:xfrm>
            <a:off x="3884616" y="8829972"/>
            <a:ext cx="2971800" cy="464819"/>
          </a:xfrm>
          <a:prstGeom prst="rect">
            <a:avLst/>
          </a:prstGeom>
        </p:spPr>
        <p:txBody>
          <a:bodyPr vert="horz" lIns="91406" tIns="45703" rIns="91406" bIns="45703" rtlCol="0" anchor="b"/>
          <a:lstStyle>
            <a:lvl1pPr algn="r">
              <a:defRPr sz="1200"/>
            </a:lvl1pPr>
          </a:lstStyle>
          <a:p>
            <a:fld id="{5A4A8356-1037-4667-9953-5CF87F1CCEAE}" type="slidenum">
              <a:rPr lang="fr-FR" smtClean="0"/>
              <a:pPr/>
              <a:t>‹#›</a:t>
            </a:fld>
            <a:endParaRPr lang="fr-FR"/>
          </a:p>
        </p:txBody>
      </p:sp>
    </p:spTree>
    <p:extLst>
      <p:ext uri="{BB962C8B-B14F-4D97-AF65-F5344CB8AC3E}">
        <p14:creationId xmlns:p14="http://schemas.microsoft.com/office/powerpoint/2010/main" val="15205578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4" y="4"/>
            <a:ext cx="2971836" cy="465795"/>
          </a:xfrm>
          <a:prstGeom prst="rect">
            <a:avLst/>
          </a:prstGeom>
        </p:spPr>
        <p:txBody>
          <a:bodyPr vert="horz" lIns="90963" tIns="45481" rIns="90963" bIns="45481" rtlCol="0"/>
          <a:lstStyle>
            <a:lvl1pPr algn="l">
              <a:defRPr sz="1200"/>
            </a:lvl1pPr>
          </a:lstStyle>
          <a:p>
            <a:endParaRPr lang="en-GB"/>
          </a:p>
        </p:txBody>
      </p:sp>
      <p:sp>
        <p:nvSpPr>
          <p:cNvPr id="3" name="Date Placeholder 2"/>
          <p:cNvSpPr>
            <a:spLocks noGrp="1"/>
          </p:cNvSpPr>
          <p:nvPr>
            <p:ph type="dt" idx="1"/>
          </p:nvPr>
        </p:nvSpPr>
        <p:spPr>
          <a:xfrm>
            <a:off x="3885073" y="4"/>
            <a:ext cx="2971836" cy="465795"/>
          </a:xfrm>
          <a:prstGeom prst="rect">
            <a:avLst/>
          </a:prstGeom>
        </p:spPr>
        <p:txBody>
          <a:bodyPr vert="horz" lIns="90963" tIns="45481" rIns="90963" bIns="45481" rtlCol="0"/>
          <a:lstStyle>
            <a:lvl1pPr algn="r">
              <a:defRPr sz="1200"/>
            </a:lvl1pPr>
          </a:lstStyle>
          <a:p>
            <a:fld id="{14514947-2AE9-475A-81E1-4CFA1C9A8E61}" type="datetimeFigureOut">
              <a:rPr lang="en-GB" smtClean="0"/>
              <a:t>19/06/2025</a:t>
            </a:fld>
            <a:endParaRPr lang="en-GB"/>
          </a:p>
        </p:txBody>
      </p:sp>
      <p:sp>
        <p:nvSpPr>
          <p:cNvPr id="4" name="Slide Image Placeholder 3"/>
          <p:cNvSpPr>
            <a:spLocks noGrp="1" noRot="1" noChangeAspect="1"/>
          </p:cNvSpPr>
          <p:nvPr>
            <p:ph type="sldImg" idx="2"/>
          </p:nvPr>
        </p:nvSpPr>
        <p:spPr>
          <a:xfrm>
            <a:off x="331788" y="698500"/>
            <a:ext cx="6194425" cy="3484563"/>
          </a:xfrm>
          <a:prstGeom prst="rect">
            <a:avLst/>
          </a:prstGeom>
          <a:noFill/>
          <a:ln w="12700">
            <a:solidFill>
              <a:prstClr val="black"/>
            </a:solidFill>
          </a:ln>
        </p:spPr>
        <p:txBody>
          <a:bodyPr vert="horz" lIns="90963" tIns="45481" rIns="90963" bIns="45481" rtlCol="0" anchor="ctr"/>
          <a:lstStyle/>
          <a:p>
            <a:endParaRPr lang="en-GB"/>
          </a:p>
        </p:txBody>
      </p:sp>
      <p:sp>
        <p:nvSpPr>
          <p:cNvPr id="5" name="Notes Placeholder 4"/>
          <p:cNvSpPr>
            <a:spLocks noGrp="1"/>
          </p:cNvSpPr>
          <p:nvPr>
            <p:ph type="body" sz="quarter" idx="3"/>
          </p:nvPr>
        </p:nvSpPr>
        <p:spPr>
          <a:xfrm>
            <a:off x="685473" y="4415305"/>
            <a:ext cx="5487058" cy="4183489"/>
          </a:xfrm>
          <a:prstGeom prst="rect">
            <a:avLst/>
          </a:prstGeom>
        </p:spPr>
        <p:txBody>
          <a:bodyPr vert="horz" lIns="90963" tIns="45481" rIns="90963" bIns="4548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4" y="8830609"/>
            <a:ext cx="2971836" cy="463628"/>
          </a:xfrm>
          <a:prstGeom prst="rect">
            <a:avLst/>
          </a:prstGeom>
        </p:spPr>
        <p:txBody>
          <a:bodyPr vert="horz" lIns="90963" tIns="45481" rIns="90963" bIns="45481" rtlCol="0" anchor="b"/>
          <a:lstStyle>
            <a:lvl1pPr algn="l">
              <a:defRPr sz="1200"/>
            </a:lvl1pPr>
          </a:lstStyle>
          <a:p>
            <a:endParaRPr lang="en-GB"/>
          </a:p>
        </p:txBody>
      </p:sp>
      <p:sp>
        <p:nvSpPr>
          <p:cNvPr id="7" name="Slide Number Placeholder 6"/>
          <p:cNvSpPr>
            <a:spLocks noGrp="1"/>
          </p:cNvSpPr>
          <p:nvPr>
            <p:ph type="sldNum" sz="quarter" idx="5"/>
          </p:nvPr>
        </p:nvSpPr>
        <p:spPr>
          <a:xfrm>
            <a:off x="3885073" y="8830609"/>
            <a:ext cx="2971836" cy="463628"/>
          </a:xfrm>
          <a:prstGeom prst="rect">
            <a:avLst/>
          </a:prstGeom>
        </p:spPr>
        <p:txBody>
          <a:bodyPr vert="horz" lIns="90963" tIns="45481" rIns="90963" bIns="45481" rtlCol="0" anchor="b"/>
          <a:lstStyle>
            <a:lvl1pPr algn="r">
              <a:defRPr sz="1200"/>
            </a:lvl1pPr>
          </a:lstStyle>
          <a:p>
            <a:fld id="{F6AD12DE-2BAA-41CA-B12C-44DB2D3C27EB}" type="slidenum">
              <a:rPr lang="en-GB" smtClean="0"/>
              <a:t>‹#›</a:t>
            </a:fld>
            <a:endParaRPr lang="en-GB"/>
          </a:p>
        </p:txBody>
      </p:sp>
    </p:spTree>
    <p:extLst>
      <p:ext uri="{BB962C8B-B14F-4D97-AF65-F5344CB8AC3E}">
        <p14:creationId xmlns:p14="http://schemas.microsoft.com/office/powerpoint/2010/main" val="3439843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6AD12DE-2BAA-41CA-B12C-44DB2D3C27EB}" type="slidenum">
              <a:rPr lang="en-GB" smtClean="0"/>
              <a:t>1</a:t>
            </a:fld>
            <a:endParaRPr lang="en-GB"/>
          </a:p>
        </p:txBody>
      </p:sp>
    </p:spTree>
    <p:extLst>
      <p:ext uri="{BB962C8B-B14F-4D97-AF65-F5344CB8AC3E}">
        <p14:creationId xmlns:p14="http://schemas.microsoft.com/office/powerpoint/2010/main" val="25012584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6AD12DE-2BAA-41CA-B12C-44DB2D3C27EB}" type="slidenum">
              <a:rPr lang="en-GB" smtClean="0"/>
              <a:t>10</a:t>
            </a:fld>
            <a:endParaRPr lang="en-GB"/>
          </a:p>
        </p:txBody>
      </p:sp>
    </p:spTree>
    <p:extLst>
      <p:ext uri="{BB962C8B-B14F-4D97-AF65-F5344CB8AC3E}">
        <p14:creationId xmlns:p14="http://schemas.microsoft.com/office/powerpoint/2010/main" val="24854828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6AD12DE-2BAA-41CA-B12C-44DB2D3C27EB}" type="slidenum">
              <a:rPr lang="en-GB" smtClean="0"/>
              <a:t>11</a:t>
            </a:fld>
            <a:endParaRPr lang="en-GB"/>
          </a:p>
        </p:txBody>
      </p:sp>
    </p:spTree>
    <p:extLst>
      <p:ext uri="{BB962C8B-B14F-4D97-AF65-F5344CB8AC3E}">
        <p14:creationId xmlns:p14="http://schemas.microsoft.com/office/powerpoint/2010/main" val="9464027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6AD12DE-2BAA-41CA-B12C-44DB2D3C27EB}" type="slidenum">
              <a:rPr lang="en-GB" smtClean="0"/>
              <a:t>12</a:t>
            </a:fld>
            <a:endParaRPr lang="en-GB"/>
          </a:p>
        </p:txBody>
      </p:sp>
    </p:spTree>
    <p:extLst>
      <p:ext uri="{BB962C8B-B14F-4D97-AF65-F5344CB8AC3E}">
        <p14:creationId xmlns:p14="http://schemas.microsoft.com/office/powerpoint/2010/main" val="148850817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6AD12DE-2BAA-41CA-B12C-44DB2D3C27EB}" type="slidenum">
              <a:rPr lang="en-GB" smtClean="0"/>
              <a:t>13</a:t>
            </a:fld>
            <a:endParaRPr lang="en-GB"/>
          </a:p>
        </p:txBody>
      </p:sp>
    </p:spTree>
    <p:extLst>
      <p:ext uri="{BB962C8B-B14F-4D97-AF65-F5344CB8AC3E}">
        <p14:creationId xmlns:p14="http://schemas.microsoft.com/office/powerpoint/2010/main" val="8550265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6AD12DE-2BAA-41CA-B12C-44DB2D3C27EB}" type="slidenum">
              <a:rPr lang="en-GB" smtClean="0"/>
              <a:t>14</a:t>
            </a:fld>
            <a:endParaRPr lang="en-GB"/>
          </a:p>
        </p:txBody>
      </p:sp>
    </p:spTree>
    <p:extLst>
      <p:ext uri="{BB962C8B-B14F-4D97-AF65-F5344CB8AC3E}">
        <p14:creationId xmlns:p14="http://schemas.microsoft.com/office/powerpoint/2010/main" val="20991235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F6AD12DE-2BAA-41CA-B12C-44DB2D3C27EB}" type="slidenum">
              <a:rPr lang="en-GB" smtClean="0"/>
              <a:t>15</a:t>
            </a:fld>
            <a:endParaRPr lang="en-GB"/>
          </a:p>
        </p:txBody>
      </p:sp>
    </p:spTree>
    <p:extLst>
      <p:ext uri="{BB962C8B-B14F-4D97-AF65-F5344CB8AC3E}">
        <p14:creationId xmlns:p14="http://schemas.microsoft.com/office/powerpoint/2010/main" val="7911292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6AD12DE-2BAA-41CA-B12C-44DB2D3C27EB}" type="slidenum">
              <a:rPr lang="en-GB" smtClean="0"/>
              <a:t>16</a:t>
            </a:fld>
            <a:endParaRPr lang="en-GB"/>
          </a:p>
        </p:txBody>
      </p:sp>
    </p:spTree>
    <p:extLst>
      <p:ext uri="{BB962C8B-B14F-4D97-AF65-F5344CB8AC3E}">
        <p14:creationId xmlns:p14="http://schemas.microsoft.com/office/powerpoint/2010/main" val="30492657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6AD12DE-2BAA-41CA-B12C-44DB2D3C27EB}" type="slidenum">
              <a:rPr lang="en-GB" smtClean="0"/>
              <a:t>17</a:t>
            </a:fld>
            <a:endParaRPr lang="en-GB"/>
          </a:p>
        </p:txBody>
      </p:sp>
    </p:spTree>
    <p:extLst>
      <p:ext uri="{BB962C8B-B14F-4D97-AF65-F5344CB8AC3E}">
        <p14:creationId xmlns:p14="http://schemas.microsoft.com/office/powerpoint/2010/main" val="19661065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6AD12DE-2BAA-41CA-B12C-44DB2D3C27EB}" type="slidenum">
              <a:rPr lang="en-GB" smtClean="0"/>
              <a:t>2</a:t>
            </a:fld>
            <a:endParaRPr lang="en-GB"/>
          </a:p>
        </p:txBody>
      </p:sp>
    </p:spTree>
    <p:extLst>
      <p:ext uri="{BB962C8B-B14F-4D97-AF65-F5344CB8AC3E}">
        <p14:creationId xmlns:p14="http://schemas.microsoft.com/office/powerpoint/2010/main" val="24353615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6AD12DE-2BAA-41CA-B12C-44DB2D3C27EB}" type="slidenum">
              <a:rPr lang="en-GB" smtClean="0"/>
              <a:t>3</a:t>
            </a:fld>
            <a:endParaRPr lang="en-GB"/>
          </a:p>
        </p:txBody>
      </p:sp>
    </p:spTree>
    <p:extLst>
      <p:ext uri="{BB962C8B-B14F-4D97-AF65-F5344CB8AC3E}">
        <p14:creationId xmlns:p14="http://schemas.microsoft.com/office/powerpoint/2010/main" val="41944768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800" b="0" kern="100" dirty="0">
              <a:effectLst/>
              <a:latin typeface="Aptos" panose="020B0004020202020204" pitchFamily="34" charset="0"/>
              <a:ea typeface="Aptos" panose="020B0004020202020204" pitchFamily="34" charset="0"/>
              <a:cs typeface="Times New Roman" panose="02020603050405020304" pitchFamily="18" charset="0"/>
            </a:endParaRPr>
          </a:p>
          <a:p>
            <a:endParaRPr lang="en-GB" dirty="0"/>
          </a:p>
        </p:txBody>
      </p:sp>
      <p:sp>
        <p:nvSpPr>
          <p:cNvPr id="4" name="Slide Number Placeholder 3"/>
          <p:cNvSpPr>
            <a:spLocks noGrp="1"/>
          </p:cNvSpPr>
          <p:nvPr>
            <p:ph type="sldNum" sz="quarter" idx="5"/>
          </p:nvPr>
        </p:nvSpPr>
        <p:spPr/>
        <p:txBody>
          <a:bodyPr/>
          <a:lstStyle/>
          <a:p>
            <a:fld id="{F6AD12DE-2BAA-41CA-B12C-44DB2D3C27EB}" type="slidenum">
              <a:rPr lang="en-GB" smtClean="0"/>
              <a:t>4</a:t>
            </a:fld>
            <a:endParaRPr lang="en-GB"/>
          </a:p>
        </p:txBody>
      </p:sp>
    </p:spTree>
    <p:extLst>
      <p:ext uri="{BB962C8B-B14F-4D97-AF65-F5344CB8AC3E}">
        <p14:creationId xmlns:p14="http://schemas.microsoft.com/office/powerpoint/2010/main" val="5452202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6AD12DE-2BAA-41CA-B12C-44DB2D3C27EB}" type="slidenum">
              <a:rPr lang="en-GB" smtClean="0"/>
              <a:t>5</a:t>
            </a:fld>
            <a:endParaRPr lang="en-GB"/>
          </a:p>
        </p:txBody>
      </p:sp>
    </p:spTree>
    <p:extLst>
      <p:ext uri="{BB962C8B-B14F-4D97-AF65-F5344CB8AC3E}">
        <p14:creationId xmlns:p14="http://schemas.microsoft.com/office/powerpoint/2010/main" val="6256347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6AD12DE-2BAA-41CA-B12C-44DB2D3C27EB}" type="slidenum">
              <a:rPr lang="en-GB" smtClean="0"/>
              <a:t>6</a:t>
            </a:fld>
            <a:endParaRPr lang="en-GB"/>
          </a:p>
        </p:txBody>
      </p:sp>
    </p:spTree>
    <p:extLst>
      <p:ext uri="{BB962C8B-B14F-4D97-AF65-F5344CB8AC3E}">
        <p14:creationId xmlns:p14="http://schemas.microsoft.com/office/powerpoint/2010/main" val="29056585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6AD12DE-2BAA-41CA-B12C-44DB2D3C27EB}" type="slidenum">
              <a:rPr lang="en-GB" smtClean="0"/>
              <a:t>7</a:t>
            </a:fld>
            <a:endParaRPr lang="en-GB"/>
          </a:p>
        </p:txBody>
      </p:sp>
    </p:spTree>
    <p:extLst>
      <p:ext uri="{BB962C8B-B14F-4D97-AF65-F5344CB8AC3E}">
        <p14:creationId xmlns:p14="http://schemas.microsoft.com/office/powerpoint/2010/main" val="36699016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6AD12DE-2BAA-41CA-B12C-44DB2D3C27EB}" type="slidenum">
              <a:rPr lang="en-GB" smtClean="0"/>
              <a:t>8</a:t>
            </a:fld>
            <a:endParaRPr lang="en-GB"/>
          </a:p>
        </p:txBody>
      </p:sp>
    </p:spTree>
    <p:extLst>
      <p:ext uri="{BB962C8B-B14F-4D97-AF65-F5344CB8AC3E}">
        <p14:creationId xmlns:p14="http://schemas.microsoft.com/office/powerpoint/2010/main" val="2371989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6AD12DE-2BAA-41CA-B12C-44DB2D3C27EB}" type="slidenum">
              <a:rPr lang="en-GB" smtClean="0"/>
              <a:t>9</a:t>
            </a:fld>
            <a:endParaRPr lang="en-GB"/>
          </a:p>
        </p:txBody>
      </p:sp>
    </p:spTree>
    <p:extLst>
      <p:ext uri="{BB962C8B-B14F-4D97-AF65-F5344CB8AC3E}">
        <p14:creationId xmlns:p14="http://schemas.microsoft.com/office/powerpoint/2010/main" val="8387516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e de titr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429920" y="2999946"/>
            <a:ext cx="1470128" cy="1091515"/>
          </a:xfrm>
          <a:prstGeom prst="rect">
            <a:avLst/>
          </a:prstGeom>
        </p:spPr>
      </p:pic>
    </p:spTree>
    <p:extLst>
      <p:ext uri="{BB962C8B-B14F-4D97-AF65-F5344CB8AC3E}">
        <p14:creationId xmlns:p14="http://schemas.microsoft.com/office/powerpoint/2010/main" val="683760395"/>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2_Diapositive de titre">
    <p:bg>
      <p:bgRef idx="1001">
        <a:schemeClr val="bg1"/>
      </p:bgRef>
    </p:bg>
    <p:spTree>
      <p:nvGrpSpPr>
        <p:cNvPr id="1" name=""/>
        <p:cNvGrpSpPr/>
        <p:nvPr/>
      </p:nvGrpSpPr>
      <p:grpSpPr>
        <a:xfrm>
          <a:off x="0" y="0"/>
          <a:ext cx="0" cy="0"/>
          <a:chOff x="0" y="0"/>
          <a:chExt cx="0" cy="0"/>
        </a:xfrm>
      </p:grpSpPr>
      <p:pic>
        <p:nvPicPr>
          <p:cNvPr id="5" name="Image 4" descr="logoBadgeWeb.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70787" y="2878269"/>
            <a:ext cx="1629261" cy="1535841"/>
          </a:xfrm>
          <a:prstGeom prst="rect">
            <a:avLst/>
          </a:prstGeom>
        </p:spPr>
      </p:pic>
    </p:spTree>
    <p:extLst>
      <p:ext uri="{BB962C8B-B14F-4D97-AF65-F5344CB8AC3E}">
        <p14:creationId xmlns:p14="http://schemas.microsoft.com/office/powerpoint/2010/main" val="37663010"/>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188640"/>
            <a:ext cx="10969139" cy="531212"/>
          </a:xfrm>
        </p:spPr>
        <p:txBody>
          <a:bodyPr>
            <a:normAutofit/>
          </a:bodyPr>
          <a:lstStyle>
            <a:lvl1pPr algn="l">
              <a:defRPr sz="3200"/>
            </a:lvl1pPr>
          </a:lstStyle>
          <a:p>
            <a:r>
              <a:rPr kumimoji="0" lang="en-US" dirty="0"/>
              <a:t>Click to edit Master title style</a:t>
            </a:r>
          </a:p>
        </p:txBody>
      </p:sp>
      <p:sp>
        <p:nvSpPr>
          <p:cNvPr id="3" name="Espace réservé du contenu 2"/>
          <p:cNvSpPr>
            <a:spLocks noGrp="1"/>
          </p:cNvSpPr>
          <p:nvPr>
            <p:ph idx="1"/>
          </p:nvPr>
        </p:nvSpPr>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6" name="TextBox 5"/>
          <p:cNvSpPr txBox="1"/>
          <p:nvPr userDrawn="1"/>
        </p:nvSpPr>
        <p:spPr>
          <a:xfrm>
            <a:off x="11568608" y="6433592"/>
            <a:ext cx="402674" cy="307777"/>
          </a:xfrm>
          <a:prstGeom prst="rect">
            <a:avLst/>
          </a:prstGeom>
          <a:noFill/>
        </p:spPr>
        <p:txBody>
          <a:bodyPr wrap="none" rtlCol="0">
            <a:spAutoFit/>
          </a:bodyPr>
          <a:lstStyle/>
          <a:p>
            <a:fld id="{1A25350D-DA85-4DE4-9B66-6CC937FB9F23}" type="slidenum">
              <a:rPr lang="fr-CH" sz="1400" smtClean="0">
                <a:solidFill>
                  <a:schemeClr val="bg1"/>
                </a:solidFill>
              </a:rPr>
              <a:t>‹#›</a:t>
            </a:fld>
            <a:endParaRPr lang="en-GB" sz="1400" dirty="0">
              <a:solidFill>
                <a:schemeClr val="bg1"/>
              </a:solidFill>
            </a:endParaRPr>
          </a:p>
        </p:txBody>
      </p:sp>
      <p:sp>
        <p:nvSpPr>
          <p:cNvPr id="4" name="TextBox 3">
            <a:extLst>
              <a:ext uri="{FF2B5EF4-FFF2-40B4-BE49-F238E27FC236}">
                <a16:creationId xmlns:a16="http://schemas.microsoft.com/office/drawing/2014/main" id="{77EDCF12-B762-AAFA-6719-B6B8ACF3A27D}"/>
              </a:ext>
            </a:extLst>
          </p:cNvPr>
          <p:cNvSpPr txBox="1"/>
          <p:nvPr userDrawn="1"/>
        </p:nvSpPr>
        <p:spPr>
          <a:xfrm>
            <a:off x="911424" y="6449785"/>
            <a:ext cx="10513168" cy="261610"/>
          </a:xfrm>
          <a:prstGeom prst="rect">
            <a:avLst/>
          </a:prstGeom>
          <a:noFill/>
        </p:spPr>
        <p:txBody>
          <a:bodyPr wrap="square" rtlCol="0">
            <a:spAutoFit/>
          </a:bodyPr>
          <a:lstStyle/>
          <a:p>
            <a:pPr algn="ctr"/>
            <a:r>
              <a:rPr lang="en-US" sz="1100" dirty="0">
                <a:solidFill>
                  <a:schemeClr val="bg1"/>
                </a:solidFill>
              </a:rPr>
              <a:t>Melanie Albeck     19.06.2025</a:t>
            </a:r>
            <a:endParaRPr lang="en-GB" sz="1100" dirty="0">
              <a:solidFill>
                <a:schemeClr val="bg1"/>
              </a:solidFill>
            </a:endParaRPr>
          </a:p>
        </p:txBody>
      </p:sp>
    </p:spTree>
    <p:extLst>
      <p:ext uri="{BB962C8B-B14F-4D97-AF65-F5344CB8AC3E}">
        <p14:creationId xmlns:p14="http://schemas.microsoft.com/office/powerpoint/2010/main" val="832082017"/>
      </p:ext>
    </p:extLst>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Slide Number Placeholder 3"/>
          <p:cNvSpPr>
            <a:spLocks noGrp="1"/>
          </p:cNvSpPr>
          <p:nvPr>
            <p:ph type="sldNum" sz="quarter" idx="10"/>
          </p:nvPr>
        </p:nvSpPr>
        <p:spPr>
          <a:xfrm>
            <a:off x="11582400" y="6428186"/>
            <a:ext cx="609600" cy="313184"/>
          </a:xfrm>
          <a:prstGeom prst="rect">
            <a:avLst/>
          </a:prstGeom>
        </p:spPr>
        <p:txBody>
          <a:bodyPr/>
          <a:lstStyle>
            <a:lvl1pPr>
              <a:defRPr>
                <a:solidFill>
                  <a:schemeClr val="bg1"/>
                </a:solidFill>
              </a:defRPr>
            </a:lvl1pPr>
          </a:lstStyle>
          <a:p>
            <a:pPr>
              <a:defRPr/>
            </a:pPr>
            <a:fld id="{B2464017-C2BC-4FB1-8210-8983A0034684}" type="slidenum">
              <a:rPr lang="fr-FR" smtClean="0"/>
              <a:pPr>
                <a:defRPr/>
              </a:pPr>
              <a:t>‹#›</a:t>
            </a:fld>
            <a:endParaRPr lang="fr-FR" dirty="0"/>
          </a:p>
        </p:txBody>
      </p:sp>
      <p:sp>
        <p:nvSpPr>
          <p:cNvPr id="4" name="Titre 1"/>
          <p:cNvSpPr>
            <a:spLocks noGrp="1"/>
          </p:cNvSpPr>
          <p:nvPr>
            <p:ph type="title"/>
          </p:nvPr>
        </p:nvSpPr>
        <p:spPr>
          <a:xfrm>
            <a:off x="609600" y="188640"/>
            <a:ext cx="10969139" cy="531212"/>
          </a:xfrm>
        </p:spPr>
        <p:txBody>
          <a:bodyPr>
            <a:noAutofit/>
          </a:bodyPr>
          <a:lstStyle>
            <a:lvl1pPr algn="l">
              <a:defRPr sz="4000"/>
            </a:lvl1pPr>
          </a:lstStyle>
          <a:p>
            <a:r>
              <a:rPr kumimoji="0" lang="en-US" dirty="0"/>
              <a:t>Click to edit Master title style</a:t>
            </a:r>
          </a:p>
        </p:txBody>
      </p:sp>
    </p:spTree>
    <p:extLst>
      <p:ext uri="{BB962C8B-B14F-4D97-AF65-F5344CB8AC3E}">
        <p14:creationId xmlns:p14="http://schemas.microsoft.com/office/powerpoint/2010/main" val="34885490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61088" y="908721"/>
            <a:ext cx="11021312" cy="1080120"/>
          </a:xfrm>
        </p:spPr>
        <p:txBody>
          <a:bodyPr tIns="0" bIns="0" anchor="t"/>
          <a:lstStyle>
            <a:lvl1pPr algn="l">
              <a:buNone/>
              <a:defRPr kumimoji="0" lang="en-US" sz="460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dirty="0"/>
              <a:t>Click to edit Master title style</a:t>
            </a:r>
          </a:p>
        </p:txBody>
      </p:sp>
      <p:sp>
        <p:nvSpPr>
          <p:cNvPr id="3" name="Espace réservé du texte 2"/>
          <p:cNvSpPr>
            <a:spLocks noGrp="1"/>
          </p:cNvSpPr>
          <p:nvPr>
            <p:ph type="body" idx="1"/>
          </p:nvPr>
        </p:nvSpPr>
        <p:spPr>
          <a:xfrm>
            <a:off x="623392" y="2564904"/>
            <a:ext cx="88392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
        <p:nvSpPr>
          <p:cNvPr id="4" name="Slide Number Placeholder 3"/>
          <p:cNvSpPr>
            <a:spLocks noGrp="1"/>
          </p:cNvSpPr>
          <p:nvPr>
            <p:ph type="sldNum" sz="quarter" idx="10"/>
          </p:nvPr>
        </p:nvSpPr>
        <p:spPr>
          <a:xfrm>
            <a:off x="11582400" y="6428186"/>
            <a:ext cx="609600" cy="313184"/>
          </a:xfrm>
          <a:prstGeom prst="rect">
            <a:avLst/>
          </a:prstGeom>
        </p:spPr>
        <p:txBody>
          <a:bodyPr/>
          <a:lstStyle>
            <a:lvl1pPr>
              <a:defRPr sz="1100">
                <a:solidFill>
                  <a:schemeClr val="bg1"/>
                </a:solidFill>
              </a:defRPr>
            </a:lvl1pPr>
          </a:lstStyle>
          <a:p>
            <a:pPr>
              <a:defRPr/>
            </a:pPr>
            <a:fld id="{B2464017-C2BC-4FB1-8210-8983A0034684}" type="slidenum">
              <a:rPr lang="fr-FR" smtClean="0"/>
              <a:pPr>
                <a:defRPr/>
              </a:pPr>
              <a:t>‹#›</a:t>
            </a:fld>
            <a:endParaRPr lang="fr-FR" dirty="0"/>
          </a:p>
        </p:txBody>
      </p:sp>
      <p:sp>
        <p:nvSpPr>
          <p:cNvPr id="5" name="TextBox 4">
            <a:extLst>
              <a:ext uri="{FF2B5EF4-FFF2-40B4-BE49-F238E27FC236}">
                <a16:creationId xmlns:a16="http://schemas.microsoft.com/office/drawing/2014/main" id="{24AF39A8-D39C-32CA-699B-3E9DB5099FEC}"/>
              </a:ext>
            </a:extLst>
          </p:cNvPr>
          <p:cNvSpPr txBox="1"/>
          <p:nvPr userDrawn="1"/>
        </p:nvSpPr>
        <p:spPr>
          <a:xfrm>
            <a:off x="911424" y="6449785"/>
            <a:ext cx="10513168" cy="261610"/>
          </a:xfrm>
          <a:prstGeom prst="rect">
            <a:avLst/>
          </a:prstGeom>
          <a:noFill/>
        </p:spPr>
        <p:txBody>
          <a:bodyPr wrap="square" rtlCol="0">
            <a:spAutoFit/>
          </a:bodyPr>
          <a:lstStyle/>
          <a:p>
            <a:pPr algn="ctr"/>
            <a:r>
              <a:rPr lang="en-US" sz="1100" dirty="0">
                <a:solidFill>
                  <a:schemeClr val="bg1"/>
                </a:solidFill>
              </a:rPr>
              <a:t>Melanie Albeck     19.06.2025</a:t>
            </a:r>
            <a:endParaRPr lang="en-GB" sz="1100" dirty="0">
              <a:solidFill>
                <a:schemeClr val="bg1"/>
              </a:solidFill>
            </a:endParaRPr>
          </a:p>
        </p:txBody>
      </p:sp>
    </p:spTree>
    <p:extLst>
      <p:ext uri="{BB962C8B-B14F-4D97-AF65-F5344CB8AC3E}">
        <p14:creationId xmlns:p14="http://schemas.microsoft.com/office/powerpoint/2010/main" val="1445935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Slide Number Placeholder 3"/>
          <p:cNvSpPr>
            <a:spLocks noGrp="1"/>
          </p:cNvSpPr>
          <p:nvPr>
            <p:ph type="sldNum" sz="quarter" idx="10"/>
          </p:nvPr>
        </p:nvSpPr>
        <p:spPr>
          <a:xfrm>
            <a:off x="11582400" y="6428186"/>
            <a:ext cx="609600" cy="313184"/>
          </a:xfrm>
          <a:prstGeom prst="rect">
            <a:avLst/>
          </a:prstGeom>
        </p:spPr>
        <p:txBody>
          <a:bodyPr/>
          <a:lstStyle>
            <a:lvl1pPr>
              <a:defRPr>
                <a:solidFill>
                  <a:schemeClr val="bg1"/>
                </a:solidFill>
              </a:defRPr>
            </a:lvl1pPr>
          </a:lstStyle>
          <a:p>
            <a:pPr>
              <a:defRPr/>
            </a:pPr>
            <a:fld id="{B2464017-C2BC-4FB1-8210-8983A0034684}" type="slidenum">
              <a:rPr lang="fr-FR" smtClean="0"/>
              <a:pPr>
                <a:defRPr/>
              </a:pPr>
              <a:t>‹#›</a:t>
            </a:fld>
            <a:endParaRPr lang="fr-FR" dirty="0"/>
          </a:p>
        </p:txBody>
      </p:sp>
    </p:spTree>
    <p:extLst>
      <p:ext uri="{BB962C8B-B14F-4D97-AF65-F5344CB8AC3E}">
        <p14:creationId xmlns:p14="http://schemas.microsoft.com/office/powerpoint/2010/main" val="18838181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p:cSld name="3_Diapositive de titr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28357" y="2703285"/>
            <a:ext cx="1563273" cy="1467041"/>
          </a:xfrm>
          <a:prstGeom prst="rect">
            <a:avLst/>
          </a:prstGeom>
        </p:spPr>
      </p:pic>
    </p:spTree>
    <p:extLst>
      <p:ext uri="{BB962C8B-B14F-4D97-AF65-F5344CB8AC3E}">
        <p14:creationId xmlns:p14="http://schemas.microsoft.com/office/powerpoint/2010/main" val="3380985351"/>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609600" y="233493"/>
            <a:ext cx="10969139"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609600" y="1325607"/>
            <a:ext cx="10969139" cy="4667421"/>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pic>
        <p:nvPicPr>
          <p:cNvPr id="5" name="Image 4" descr="bande-01.eps"/>
          <p:cNvPicPr>
            <a:picLocks noChangeAspect="1"/>
          </p:cNvPicPr>
          <p:nvPr/>
        </p:nvPicPr>
        <p:blipFill rotWithShape="1">
          <a:blip r:embed="rId9" cstate="print">
            <a:extLst>
              <a:ext uri="{28A0092B-C50C-407E-A947-70E740481C1C}">
                <a14:useLocalDpi xmlns:a14="http://schemas.microsoft.com/office/drawing/2010/main" val="0"/>
              </a:ext>
            </a:extLst>
          </a:blip>
          <a:srcRect l="6817"/>
          <a:stretch/>
        </p:blipFill>
        <p:spPr>
          <a:xfrm>
            <a:off x="0" y="6309320"/>
            <a:ext cx="12192000" cy="546674"/>
          </a:xfrm>
          <a:prstGeom prst="rect">
            <a:avLst/>
          </a:prstGeom>
        </p:spPr>
      </p:pic>
      <p:pic>
        <p:nvPicPr>
          <p:cNvPr id="6" name="Image 4" descr="bande-01.eps"/>
          <p:cNvPicPr>
            <a:picLocks noChangeAspect="1"/>
          </p:cNvPicPr>
          <p:nvPr userDrawn="1"/>
        </p:nvPicPr>
        <p:blipFill rotWithShape="1">
          <a:blip r:embed="rId9" cstate="print">
            <a:extLst>
              <a:ext uri="{28A0092B-C50C-407E-A947-70E740481C1C}">
                <a14:useLocalDpi xmlns:a14="http://schemas.microsoft.com/office/drawing/2010/main" val="0"/>
              </a:ext>
            </a:extLst>
          </a:blip>
          <a:srcRect r="92616"/>
          <a:stretch/>
        </p:blipFill>
        <p:spPr>
          <a:xfrm>
            <a:off x="-15654" y="6309320"/>
            <a:ext cx="698452" cy="548680"/>
          </a:xfrm>
          <a:prstGeom prst="rect">
            <a:avLst/>
          </a:prstGeom>
        </p:spPr>
      </p:pic>
    </p:spTree>
    <p:extLst>
      <p:ext uri="{BB962C8B-B14F-4D97-AF65-F5344CB8AC3E}">
        <p14:creationId xmlns:p14="http://schemas.microsoft.com/office/powerpoint/2010/main" val="4175383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86" r:id="rId4"/>
    <p:sldLayoutId id="2147483676" r:id="rId5"/>
    <p:sldLayoutId id="2147483680" r:id="rId6"/>
    <p:sldLayoutId id="2147483685" r:id="rId7"/>
  </p:sldLayoutIdLst>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3.xml"/><Relationship Id="rId5" Type="http://schemas.openxmlformats.org/officeDocument/2006/relationships/image" Target="../media/image23.png"/><Relationship Id="rId4" Type="http://schemas.openxmlformats.org/officeDocument/2006/relationships/image" Target="../media/image22.png"/></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3.xml"/><Relationship Id="rId5" Type="http://schemas.openxmlformats.org/officeDocument/2006/relationships/image" Target="../media/image32.png"/><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7.emf"/><Relationship Id="rId4" Type="http://schemas.openxmlformats.org/officeDocument/2006/relationships/package" Target="../embeddings/Microsoft_Word_Document.docx"/></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20.png"/><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pPr>
              <a:defRPr/>
            </a:pPr>
            <a:fld id="{B2464017-C2BC-4FB1-8210-8983A0034684}" type="slidenum">
              <a:rPr lang="fr-FR" smtClean="0"/>
              <a:pPr>
                <a:defRPr/>
              </a:pPr>
              <a:t>1</a:t>
            </a:fld>
            <a:endParaRPr lang="fr-FR" dirty="0"/>
          </a:p>
        </p:txBody>
      </p:sp>
      <p:sp>
        <p:nvSpPr>
          <p:cNvPr id="7" name="Title 1">
            <a:extLst>
              <a:ext uri="{FF2B5EF4-FFF2-40B4-BE49-F238E27FC236}">
                <a16:creationId xmlns:a16="http://schemas.microsoft.com/office/drawing/2014/main" id="{CAC481FE-9DC7-DE21-DF4B-32F6EAD0336D}"/>
              </a:ext>
            </a:extLst>
          </p:cNvPr>
          <p:cNvSpPr txBox="1">
            <a:spLocks/>
          </p:cNvSpPr>
          <p:nvPr/>
        </p:nvSpPr>
        <p:spPr>
          <a:xfrm>
            <a:off x="1829526" y="2348880"/>
            <a:ext cx="8532948" cy="1080120"/>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pPr algn="ctr"/>
            <a:r>
              <a:rPr lang="en-US" sz="3600" b="1" dirty="0"/>
              <a:t>Processability, thermomechanical properties and radiation hardness of silicones and polyurethanes</a:t>
            </a:r>
            <a:endParaRPr lang="en-GB" sz="3600" dirty="0"/>
          </a:p>
          <a:p>
            <a:pPr algn="ctr"/>
            <a:endParaRPr lang="en-GB" sz="3600" dirty="0"/>
          </a:p>
        </p:txBody>
      </p:sp>
      <p:sp>
        <p:nvSpPr>
          <p:cNvPr id="2" name="TextBox 1">
            <a:extLst>
              <a:ext uri="{FF2B5EF4-FFF2-40B4-BE49-F238E27FC236}">
                <a16:creationId xmlns:a16="http://schemas.microsoft.com/office/drawing/2014/main" id="{87DC563B-3EAF-91BD-860C-0D69CD8804BF}"/>
              </a:ext>
            </a:extLst>
          </p:cNvPr>
          <p:cNvSpPr txBox="1"/>
          <p:nvPr/>
        </p:nvSpPr>
        <p:spPr>
          <a:xfrm>
            <a:off x="3827748" y="4077072"/>
            <a:ext cx="4536504" cy="646331"/>
          </a:xfrm>
          <a:prstGeom prst="rect">
            <a:avLst/>
          </a:prstGeom>
          <a:noFill/>
        </p:spPr>
        <p:txBody>
          <a:bodyPr wrap="square" rtlCol="0">
            <a:spAutoFit/>
          </a:bodyPr>
          <a:lstStyle/>
          <a:p>
            <a:pPr algn="ctr"/>
            <a:r>
              <a:rPr lang="en-US" dirty="0"/>
              <a:t>Melanie Albeck </a:t>
            </a:r>
          </a:p>
          <a:p>
            <a:pPr algn="ctr"/>
            <a:r>
              <a:rPr lang="en-US" dirty="0"/>
              <a:t>19.06.2025</a:t>
            </a:r>
            <a:endParaRPr lang="en-GB" dirty="0"/>
          </a:p>
        </p:txBody>
      </p:sp>
    </p:spTree>
    <p:extLst>
      <p:ext uri="{BB962C8B-B14F-4D97-AF65-F5344CB8AC3E}">
        <p14:creationId xmlns:p14="http://schemas.microsoft.com/office/powerpoint/2010/main" val="40240582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C4C6DD-400E-8793-172C-653425B99E8E}"/>
            </a:ext>
          </a:extLst>
        </p:cNvPr>
        <p:cNvGrpSpPr/>
        <p:nvPr/>
      </p:nvGrpSpPr>
      <p:grpSpPr>
        <a:xfrm>
          <a:off x="0" y="0"/>
          <a:ext cx="0" cy="0"/>
          <a:chOff x="0" y="0"/>
          <a:chExt cx="0" cy="0"/>
        </a:xfrm>
      </p:grpSpPr>
      <p:sp>
        <p:nvSpPr>
          <p:cNvPr id="11" name="Title 1">
            <a:extLst>
              <a:ext uri="{FF2B5EF4-FFF2-40B4-BE49-F238E27FC236}">
                <a16:creationId xmlns:a16="http://schemas.microsoft.com/office/drawing/2014/main" id="{8A626C1A-7265-AB46-D55F-803731967B7C}"/>
              </a:ext>
            </a:extLst>
          </p:cNvPr>
          <p:cNvSpPr txBox="1">
            <a:spLocks/>
          </p:cNvSpPr>
          <p:nvPr/>
        </p:nvSpPr>
        <p:spPr>
          <a:xfrm>
            <a:off x="695400" y="264282"/>
            <a:ext cx="10969139" cy="531212"/>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sz="3000" b="1" dirty="0"/>
              <a:t>Viscosity measurement</a:t>
            </a:r>
            <a:endParaRPr lang="en-GB" sz="3000" dirty="0"/>
          </a:p>
        </p:txBody>
      </p:sp>
      <p:pic>
        <p:nvPicPr>
          <p:cNvPr id="5" name="Picture 4">
            <a:extLst>
              <a:ext uri="{FF2B5EF4-FFF2-40B4-BE49-F238E27FC236}">
                <a16:creationId xmlns:a16="http://schemas.microsoft.com/office/drawing/2014/main" id="{AB7ED656-2F98-C337-E6A5-946036C52965}"/>
              </a:ext>
            </a:extLst>
          </p:cNvPr>
          <p:cNvPicPr>
            <a:picLocks noChangeAspect="1"/>
          </p:cNvPicPr>
          <p:nvPr/>
        </p:nvPicPr>
        <p:blipFill>
          <a:blip r:embed="rId3"/>
          <a:stretch>
            <a:fillRect/>
          </a:stretch>
        </p:blipFill>
        <p:spPr>
          <a:xfrm>
            <a:off x="6710642" y="254091"/>
            <a:ext cx="4392488" cy="2719333"/>
          </a:xfrm>
          <a:prstGeom prst="rect">
            <a:avLst/>
          </a:prstGeom>
        </p:spPr>
      </p:pic>
      <p:sp>
        <p:nvSpPr>
          <p:cNvPr id="9" name="TextBox 8">
            <a:extLst>
              <a:ext uri="{FF2B5EF4-FFF2-40B4-BE49-F238E27FC236}">
                <a16:creationId xmlns:a16="http://schemas.microsoft.com/office/drawing/2014/main" id="{000A37B2-F868-5B91-F75E-7BE9B2D9B579}"/>
              </a:ext>
            </a:extLst>
          </p:cNvPr>
          <p:cNvSpPr txBox="1"/>
          <p:nvPr/>
        </p:nvSpPr>
        <p:spPr>
          <a:xfrm>
            <a:off x="839416" y="1009878"/>
            <a:ext cx="5616624" cy="2031325"/>
          </a:xfrm>
          <a:prstGeom prst="rect">
            <a:avLst/>
          </a:prstGeom>
          <a:noFill/>
        </p:spPr>
        <p:txBody>
          <a:bodyPr wrap="square" rtlCol="0">
            <a:spAutoFit/>
          </a:bodyPr>
          <a:lstStyle/>
          <a:p>
            <a:pPr marL="285750" indent="-285750" algn="just">
              <a:buFont typeface="Wingdings" panose="05000000000000000000" pitchFamily="2" charset="2"/>
              <a:buChar char="Ø"/>
            </a:pPr>
            <a:r>
              <a:rPr lang="en-US" sz="1400" dirty="0"/>
              <a:t>The two silicones have higher viscosity at room temperature and viscosity increases with increasing temperature.</a:t>
            </a:r>
          </a:p>
          <a:p>
            <a:pPr marL="285750" indent="-285750" algn="just">
              <a:buFont typeface="Wingdings" panose="05000000000000000000" pitchFamily="2" charset="2"/>
              <a:buChar char="Ø"/>
            </a:pPr>
            <a:r>
              <a:rPr lang="en-US" sz="1400" dirty="0"/>
              <a:t>In contrast, the viscosity of the polyurethanes decreases with increasing temperature.</a:t>
            </a:r>
          </a:p>
          <a:p>
            <a:pPr marL="285750" indent="-285750" algn="just">
              <a:buFont typeface="Wingdings" panose="05000000000000000000" pitchFamily="2" charset="2"/>
              <a:buChar char="Ø"/>
            </a:pPr>
            <a:r>
              <a:rPr lang="en-US" sz="1400" dirty="0"/>
              <a:t>At 60°C, the viscosity of the three polyurethanes tested is about 1000 </a:t>
            </a:r>
            <a:r>
              <a:rPr lang="en-US" sz="1400" dirty="0" err="1"/>
              <a:t>cP.</a:t>
            </a:r>
            <a:endParaRPr lang="en-US" sz="1400" dirty="0"/>
          </a:p>
          <a:p>
            <a:pPr marL="285750" indent="-285750" algn="just">
              <a:buFont typeface="Wingdings" panose="05000000000000000000" pitchFamily="2" charset="2"/>
              <a:buChar char="Ø"/>
            </a:pPr>
            <a:r>
              <a:rPr lang="en-GB" sz="1400" kern="0" dirty="0">
                <a:effectLst/>
                <a:latin typeface="+mj-lt"/>
                <a:ea typeface="SimSun" panose="02010600030101010101" pitchFamily="2" charset="-122"/>
                <a:cs typeface="Times New Roman" panose="02020603050405020304" pitchFamily="18" charset="0"/>
              </a:rPr>
              <a:t>The lowest viscosity is measured for the RE700+RE106 polyurethane, which reaches a minimum viscosity of </a:t>
            </a:r>
            <a:r>
              <a:rPr lang="en-GB" sz="1400" kern="0" dirty="0">
                <a:latin typeface="+mj-lt"/>
                <a:ea typeface="SimSun" panose="02010600030101010101" pitchFamily="2" charset="-122"/>
                <a:cs typeface="Times New Roman" panose="02020603050405020304" pitchFamily="18" charset="0"/>
              </a:rPr>
              <a:t>550</a:t>
            </a:r>
            <a:r>
              <a:rPr lang="en-GB" sz="1400" kern="0" dirty="0">
                <a:effectLst/>
                <a:latin typeface="+mj-lt"/>
                <a:ea typeface="SimSun" panose="02010600030101010101" pitchFamily="2" charset="-122"/>
                <a:cs typeface="Times New Roman" panose="02020603050405020304" pitchFamily="18" charset="0"/>
              </a:rPr>
              <a:t> </a:t>
            </a:r>
            <a:r>
              <a:rPr lang="en-GB" sz="1400" kern="0" dirty="0" err="1">
                <a:effectLst/>
                <a:latin typeface="+mj-lt"/>
                <a:ea typeface="SimSun" panose="02010600030101010101" pitchFamily="2" charset="-122"/>
                <a:cs typeface="Times New Roman" panose="02020603050405020304" pitchFamily="18" charset="0"/>
              </a:rPr>
              <a:t>cP</a:t>
            </a:r>
            <a:r>
              <a:rPr lang="en-GB" sz="1400" kern="0" dirty="0">
                <a:effectLst/>
                <a:latin typeface="+mj-lt"/>
                <a:ea typeface="SimSun" panose="02010600030101010101" pitchFamily="2" charset="-122"/>
                <a:cs typeface="Times New Roman" panose="02020603050405020304" pitchFamily="18" charset="0"/>
              </a:rPr>
              <a:t> at </a:t>
            </a:r>
            <a:r>
              <a:rPr lang="en-GB" sz="1400" kern="0" dirty="0">
                <a:latin typeface="+mj-lt"/>
                <a:ea typeface="SimSun" panose="02010600030101010101" pitchFamily="2" charset="-122"/>
                <a:cs typeface="Times New Roman" panose="02020603050405020304" pitchFamily="18" charset="0"/>
              </a:rPr>
              <a:t>25</a:t>
            </a:r>
            <a:r>
              <a:rPr lang="en-GB" sz="1400" kern="0" dirty="0">
                <a:effectLst/>
                <a:latin typeface="+mj-lt"/>
                <a:ea typeface="SimSun" panose="02010600030101010101" pitchFamily="2" charset="-122"/>
                <a:cs typeface="Times New Roman" panose="02020603050405020304" pitchFamily="18" charset="0"/>
              </a:rPr>
              <a:t>°C</a:t>
            </a:r>
            <a:r>
              <a:rPr lang="en-GB" sz="1400" kern="0" dirty="0">
                <a:effectLst/>
                <a:latin typeface="Palatino Linotype" panose="02040502050505030304" pitchFamily="18" charset="0"/>
                <a:ea typeface="SimSun" panose="02010600030101010101" pitchFamily="2" charset="-122"/>
                <a:cs typeface="Times New Roman" panose="02020603050405020304" pitchFamily="18" charset="0"/>
              </a:rPr>
              <a:t>. </a:t>
            </a:r>
            <a:endParaRPr lang="en-US" sz="1400" dirty="0"/>
          </a:p>
        </p:txBody>
      </p:sp>
      <p:sp>
        <p:nvSpPr>
          <p:cNvPr id="12" name="TextBox 11">
            <a:extLst>
              <a:ext uri="{FF2B5EF4-FFF2-40B4-BE49-F238E27FC236}">
                <a16:creationId xmlns:a16="http://schemas.microsoft.com/office/drawing/2014/main" id="{D62D63CB-8C3F-F631-C1A3-BC13F9B1E9FB}"/>
              </a:ext>
            </a:extLst>
          </p:cNvPr>
          <p:cNvSpPr txBox="1"/>
          <p:nvPr/>
        </p:nvSpPr>
        <p:spPr>
          <a:xfrm>
            <a:off x="1098977" y="5797220"/>
            <a:ext cx="4752528" cy="584775"/>
          </a:xfrm>
          <a:prstGeom prst="rect">
            <a:avLst/>
          </a:prstGeom>
          <a:noFill/>
        </p:spPr>
        <p:txBody>
          <a:bodyPr wrap="square">
            <a:spAutoFit/>
          </a:bodyPr>
          <a:lstStyle/>
          <a:p>
            <a:pPr algn="ctr">
              <a:buClr>
                <a:schemeClr val="tx2"/>
              </a:buClr>
            </a:pPr>
            <a:r>
              <a:rPr lang="en-US" sz="1000" b="1" dirty="0"/>
              <a:t>Viscosity as a function of duration of different silicones and polyurethanes at </a:t>
            </a:r>
            <a:r>
              <a:rPr lang="fr-FR" sz="1000" b="1" dirty="0"/>
              <a:t>20°C (</a:t>
            </a:r>
            <a:r>
              <a:rPr lang="fr-FR" sz="1000" b="1" i="0" dirty="0">
                <a:effectLst/>
                <a:latin typeface="+mj-lt"/>
              </a:rPr>
              <a:t>RE700-4 </a:t>
            </a:r>
            <a:r>
              <a:rPr lang="fr-FR" sz="1000" b="1" i="0" dirty="0" err="1">
                <a:effectLst/>
                <a:latin typeface="+mj-lt"/>
              </a:rPr>
              <a:t>curve</a:t>
            </a:r>
            <a:r>
              <a:rPr lang="fr-FR" sz="1000" b="1" i="0" dirty="0">
                <a:effectLst/>
                <a:latin typeface="+mj-lt"/>
              </a:rPr>
              <a:t> </a:t>
            </a:r>
            <a:r>
              <a:rPr lang="fr-FR" sz="1000" b="1" i="0" dirty="0" err="1">
                <a:effectLst/>
                <a:latin typeface="+mj-lt"/>
              </a:rPr>
              <a:t>courtesy</a:t>
            </a:r>
            <a:r>
              <a:rPr lang="fr-FR" sz="1000" b="1" i="0" dirty="0">
                <a:effectLst/>
                <a:latin typeface="+mj-lt"/>
              </a:rPr>
              <a:t> C. </a:t>
            </a:r>
            <a:r>
              <a:rPr lang="fr-FR" sz="1000" b="1" i="0" dirty="0" err="1">
                <a:effectLst/>
                <a:latin typeface="+mj-lt"/>
              </a:rPr>
              <a:t>Urscheler</a:t>
            </a:r>
            <a:r>
              <a:rPr lang="fr-FR" sz="1000" b="1" i="0" dirty="0">
                <a:effectLst/>
                <a:latin typeface="+mj-lt"/>
              </a:rPr>
              <a:t>)</a:t>
            </a:r>
            <a:endParaRPr lang="en-GB" sz="1000" b="1" dirty="0">
              <a:latin typeface="+mj-lt"/>
            </a:endParaRPr>
          </a:p>
          <a:p>
            <a:pPr algn="ctr">
              <a:buClr>
                <a:schemeClr val="tx2"/>
              </a:buClr>
            </a:pPr>
            <a:endParaRPr lang="en-GB" sz="1200" dirty="0"/>
          </a:p>
        </p:txBody>
      </p:sp>
      <p:sp>
        <p:nvSpPr>
          <p:cNvPr id="13" name="TextBox 12">
            <a:extLst>
              <a:ext uri="{FF2B5EF4-FFF2-40B4-BE49-F238E27FC236}">
                <a16:creationId xmlns:a16="http://schemas.microsoft.com/office/drawing/2014/main" id="{5549D74A-9CCD-0268-5628-695FFD4B5198}"/>
              </a:ext>
            </a:extLst>
          </p:cNvPr>
          <p:cNvSpPr txBox="1"/>
          <p:nvPr/>
        </p:nvSpPr>
        <p:spPr>
          <a:xfrm>
            <a:off x="6816080" y="2834173"/>
            <a:ext cx="4601182" cy="584775"/>
          </a:xfrm>
          <a:prstGeom prst="rect">
            <a:avLst/>
          </a:prstGeom>
          <a:noFill/>
        </p:spPr>
        <p:txBody>
          <a:bodyPr wrap="square">
            <a:spAutoFit/>
          </a:bodyPr>
          <a:lstStyle/>
          <a:p>
            <a:pPr algn="ctr">
              <a:buClr>
                <a:schemeClr val="tx2"/>
              </a:buClr>
            </a:pPr>
            <a:r>
              <a:rPr lang="en-US" sz="1000" b="1" dirty="0"/>
              <a:t>Viscosity as a function of temperature of different silicones and polyurethanes with a 9°C/min temperature ramp</a:t>
            </a:r>
            <a:endParaRPr lang="en-GB" sz="1000" b="1" dirty="0"/>
          </a:p>
          <a:p>
            <a:pPr algn="ctr">
              <a:buClr>
                <a:schemeClr val="tx2"/>
              </a:buClr>
            </a:pPr>
            <a:endParaRPr lang="en-GB" sz="1200" dirty="0"/>
          </a:p>
        </p:txBody>
      </p:sp>
      <p:sp>
        <p:nvSpPr>
          <p:cNvPr id="14" name="TextBox 13">
            <a:extLst>
              <a:ext uri="{FF2B5EF4-FFF2-40B4-BE49-F238E27FC236}">
                <a16:creationId xmlns:a16="http://schemas.microsoft.com/office/drawing/2014/main" id="{C5CB55E5-61A2-B48C-EE93-F419FC76B639}"/>
              </a:ext>
            </a:extLst>
          </p:cNvPr>
          <p:cNvSpPr txBox="1"/>
          <p:nvPr/>
        </p:nvSpPr>
        <p:spPr>
          <a:xfrm>
            <a:off x="6816080" y="5797219"/>
            <a:ext cx="4680520" cy="584775"/>
          </a:xfrm>
          <a:prstGeom prst="rect">
            <a:avLst/>
          </a:prstGeom>
          <a:noFill/>
        </p:spPr>
        <p:txBody>
          <a:bodyPr wrap="square">
            <a:spAutoFit/>
          </a:bodyPr>
          <a:lstStyle/>
          <a:p>
            <a:pPr algn="ctr">
              <a:buClr>
                <a:schemeClr val="tx2"/>
              </a:buClr>
            </a:pPr>
            <a:r>
              <a:rPr lang="en-US" sz="1000" b="1" dirty="0"/>
              <a:t>Viscosity as a function of duration of polyurethanes at constant temperature of 60°C</a:t>
            </a:r>
            <a:endParaRPr lang="en-GB" sz="1000" b="1" dirty="0"/>
          </a:p>
          <a:p>
            <a:pPr algn="ctr">
              <a:buClr>
                <a:schemeClr val="tx2"/>
              </a:buClr>
            </a:pPr>
            <a:endParaRPr lang="en-GB" sz="1200" dirty="0"/>
          </a:p>
        </p:txBody>
      </p:sp>
      <p:pic>
        <p:nvPicPr>
          <p:cNvPr id="3" name="Picture 2">
            <a:extLst>
              <a:ext uri="{FF2B5EF4-FFF2-40B4-BE49-F238E27FC236}">
                <a16:creationId xmlns:a16="http://schemas.microsoft.com/office/drawing/2014/main" id="{FBB0E482-6F10-8759-6B8D-13C8EAB7FFFD}"/>
              </a:ext>
            </a:extLst>
          </p:cNvPr>
          <p:cNvPicPr>
            <a:picLocks noChangeAspect="1"/>
          </p:cNvPicPr>
          <p:nvPr/>
        </p:nvPicPr>
        <p:blipFill>
          <a:blip r:embed="rId4"/>
          <a:stretch>
            <a:fillRect/>
          </a:stretch>
        </p:blipFill>
        <p:spPr>
          <a:xfrm>
            <a:off x="6958032" y="3179539"/>
            <a:ext cx="4141742" cy="2643446"/>
          </a:xfrm>
          <a:prstGeom prst="rect">
            <a:avLst/>
          </a:prstGeom>
        </p:spPr>
      </p:pic>
      <p:pic>
        <p:nvPicPr>
          <p:cNvPr id="2" name="Picture 1" descr="A graph of different colored lines&#10;&#10;AI-generated content may be incorrect.">
            <a:extLst>
              <a:ext uri="{FF2B5EF4-FFF2-40B4-BE49-F238E27FC236}">
                <a16:creationId xmlns:a16="http://schemas.microsoft.com/office/drawing/2014/main" id="{D615AF92-BDA8-6DF7-789E-484367D68380}"/>
              </a:ext>
            </a:extLst>
          </p:cNvPr>
          <p:cNvPicPr>
            <a:picLocks noChangeAspect="1"/>
          </p:cNvPicPr>
          <p:nvPr/>
        </p:nvPicPr>
        <p:blipFill>
          <a:blip r:embed="rId5"/>
          <a:stretch>
            <a:fillRect/>
          </a:stretch>
        </p:blipFill>
        <p:spPr>
          <a:xfrm>
            <a:off x="1343472" y="3153773"/>
            <a:ext cx="3997146" cy="2643446"/>
          </a:xfrm>
          <a:prstGeom prst="rect">
            <a:avLst/>
          </a:prstGeom>
        </p:spPr>
      </p:pic>
    </p:spTree>
    <p:extLst>
      <p:ext uri="{BB962C8B-B14F-4D97-AF65-F5344CB8AC3E}">
        <p14:creationId xmlns:p14="http://schemas.microsoft.com/office/powerpoint/2010/main" val="38228792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37BFD5-E43D-DB09-0FAC-3F60D9B1CC8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796C9F0-6CB8-563F-500C-7A4AFAC30D5D}"/>
              </a:ext>
            </a:extLst>
          </p:cNvPr>
          <p:cNvSpPr>
            <a:spLocks noGrp="1"/>
          </p:cNvSpPr>
          <p:nvPr>
            <p:ph type="title"/>
          </p:nvPr>
        </p:nvSpPr>
        <p:spPr>
          <a:xfrm>
            <a:off x="452153" y="183401"/>
            <a:ext cx="10969139" cy="1008112"/>
          </a:xfrm>
        </p:spPr>
        <p:txBody>
          <a:bodyPr>
            <a:noAutofit/>
          </a:bodyPr>
          <a:lstStyle/>
          <a:p>
            <a:r>
              <a:rPr lang="en-US" sz="3200" b="1" dirty="0"/>
              <a:t>Viscoelastic properties of the cured resins</a:t>
            </a:r>
            <a:endParaRPr lang="en-GB" sz="3000" dirty="0"/>
          </a:p>
        </p:txBody>
      </p:sp>
      <p:pic>
        <p:nvPicPr>
          <p:cNvPr id="3" name="Picture 2" descr="A graph of different colors&#10;&#10;AI-generated content may be incorrect.">
            <a:extLst>
              <a:ext uri="{FF2B5EF4-FFF2-40B4-BE49-F238E27FC236}">
                <a16:creationId xmlns:a16="http://schemas.microsoft.com/office/drawing/2014/main" id="{6782D57E-4F0B-9B1F-B617-40D179A1E437}"/>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55439" y="1331377"/>
            <a:ext cx="4881283" cy="3096344"/>
          </a:xfrm>
          <a:prstGeom prst="rect">
            <a:avLst/>
          </a:prstGeom>
          <a:noFill/>
        </p:spPr>
      </p:pic>
      <p:pic>
        <p:nvPicPr>
          <p:cNvPr id="4" name="Picture 3" descr="A graph of different colored lines&#10;&#10;AI-generated content may be incorrect.">
            <a:extLst>
              <a:ext uri="{FF2B5EF4-FFF2-40B4-BE49-F238E27FC236}">
                <a16:creationId xmlns:a16="http://schemas.microsoft.com/office/drawing/2014/main" id="{27C0FC03-7F3F-47E2-F18F-B2AEEFA959E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55761" y="1365034"/>
            <a:ext cx="4881283" cy="3100496"/>
          </a:xfrm>
          <a:prstGeom prst="rect">
            <a:avLst/>
          </a:prstGeom>
          <a:noFill/>
        </p:spPr>
      </p:pic>
      <p:sp>
        <p:nvSpPr>
          <p:cNvPr id="5" name="Rectangle 1">
            <a:extLst>
              <a:ext uri="{FF2B5EF4-FFF2-40B4-BE49-F238E27FC236}">
                <a16:creationId xmlns:a16="http://schemas.microsoft.com/office/drawing/2014/main" id="{5188B2D3-0EC8-BD86-8B8A-7E1940D92F08}"/>
              </a:ext>
            </a:extLst>
          </p:cNvPr>
          <p:cNvSpPr>
            <a:spLocks noChangeArrowheads="1"/>
          </p:cNvSpPr>
          <p:nvPr/>
        </p:nvSpPr>
        <p:spPr bwMode="auto">
          <a:xfrm>
            <a:off x="695400" y="4877413"/>
            <a:ext cx="11128561" cy="12311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marR="0" lvl="0" indent="-28575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fr-FR" sz="1400" b="0" i="0" u="none" strike="noStrike" cap="none" normalizeH="0" baseline="0" dirty="0">
                <a:ln>
                  <a:noFill/>
                </a:ln>
                <a:solidFill>
                  <a:schemeClr val="tx1"/>
                </a:solidFill>
                <a:effectLst/>
                <a:latin typeface="Arial" panose="020B0604020202020204" pitchFamily="34" charset="0"/>
              </a:rPr>
              <a:t>All the tested materials have a glass transition temperature below room temperature.</a:t>
            </a:r>
            <a:endParaRPr kumimoji="0" lang="fr-FR" altLang="fr-FR" sz="1400" b="0" i="0" u="none" strike="noStrike" cap="none" normalizeH="0" baseline="0" dirty="0">
              <a:ln>
                <a:noFill/>
              </a:ln>
              <a:solidFill>
                <a:schemeClr val="tx1"/>
              </a:solidFill>
              <a:effectLst/>
              <a:latin typeface="Arial" panose="020B0604020202020204" pitchFamily="34" charset="0"/>
            </a:endParaRPr>
          </a:p>
          <a:p>
            <a:pPr marL="285750" marR="0" lvl="0" indent="-285750" algn="just"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fr-FR" altLang="fr-FR" sz="1400" b="0" i="0" u="none" strike="noStrike" cap="none" normalizeH="0" baseline="0" dirty="0">
                <a:ln>
                  <a:noFill/>
                </a:ln>
                <a:solidFill>
                  <a:schemeClr val="tx1"/>
                </a:solidFill>
                <a:effectLst/>
                <a:latin typeface="Arial" panose="020B0604020202020204" pitchFamily="34" charset="0"/>
              </a:rPr>
              <a:t>The PU Sika RE700-04 </a:t>
            </a:r>
            <a:r>
              <a:rPr kumimoji="0" lang="fr-FR" altLang="fr-FR" sz="1400" b="0" i="0" u="none" strike="noStrike" cap="none" normalizeH="0" baseline="0" dirty="0" err="1">
                <a:ln>
                  <a:noFill/>
                </a:ln>
                <a:solidFill>
                  <a:schemeClr val="tx1"/>
                </a:solidFill>
                <a:effectLst/>
                <a:latin typeface="Arial" panose="020B0604020202020204" pitchFamily="34" charset="0"/>
              </a:rPr>
              <a:t>exhibits</a:t>
            </a:r>
            <a:r>
              <a:rPr kumimoji="0" lang="fr-FR" altLang="fr-FR" sz="1400" b="0" i="0" u="none" strike="noStrike" cap="none" normalizeH="0" baseline="0" dirty="0">
                <a:ln>
                  <a:noFill/>
                </a:ln>
                <a:solidFill>
                  <a:schemeClr val="tx1"/>
                </a:solidFill>
                <a:effectLst/>
                <a:latin typeface="Arial" panose="020B0604020202020204" pitchFamily="34" charset="0"/>
              </a:rPr>
              <a:t> the </a:t>
            </a:r>
            <a:r>
              <a:rPr kumimoji="0" lang="fr-FR" altLang="fr-FR" sz="1400" b="0" i="0" u="none" strike="noStrike" cap="none" normalizeH="0" baseline="0" dirty="0" err="1">
                <a:ln>
                  <a:noFill/>
                </a:ln>
                <a:solidFill>
                  <a:schemeClr val="tx1"/>
                </a:solidFill>
                <a:effectLst/>
                <a:latin typeface="Arial" panose="020B0604020202020204" pitchFamily="34" charset="0"/>
              </a:rPr>
              <a:t>highest</a:t>
            </a:r>
            <a:r>
              <a:rPr kumimoji="0" lang="fr-FR" altLang="fr-FR" sz="1400" b="0" i="0" u="none" strike="noStrike" cap="none" normalizeH="0" baseline="0" dirty="0">
                <a:ln>
                  <a:noFill/>
                </a:ln>
                <a:solidFill>
                  <a:schemeClr val="tx1"/>
                </a:solidFill>
                <a:effectLst/>
                <a:latin typeface="Arial" panose="020B0604020202020204" pitchFamily="34" charset="0"/>
              </a:rPr>
              <a:t> glass transition </a:t>
            </a:r>
            <a:r>
              <a:rPr kumimoji="0" lang="fr-FR" altLang="fr-FR" sz="1400" b="0" i="0" u="none" strike="noStrike" cap="none" normalizeH="0" baseline="0" dirty="0" err="1">
                <a:ln>
                  <a:noFill/>
                </a:ln>
                <a:solidFill>
                  <a:schemeClr val="tx1"/>
                </a:solidFill>
                <a:effectLst/>
                <a:latin typeface="Arial" panose="020B0604020202020204" pitchFamily="34" charset="0"/>
              </a:rPr>
              <a:t>temperature</a:t>
            </a:r>
            <a:r>
              <a:rPr kumimoji="0" lang="fr-FR" altLang="fr-FR" sz="1400" b="0" i="0" u="none" strike="noStrike" cap="none" normalizeH="0" baseline="0" dirty="0">
                <a:ln>
                  <a:noFill/>
                </a:ln>
                <a:solidFill>
                  <a:schemeClr val="tx1"/>
                </a:solidFill>
                <a:effectLst/>
                <a:latin typeface="Arial" panose="020B0604020202020204" pitchFamily="34" charset="0"/>
              </a:rPr>
              <a:t>, </a:t>
            </a:r>
            <a:r>
              <a:rPr kumimoji="0" lang="fr-FR" altLang="fr-FR" sz="1400" b="0" i="0" u="none" strike="noStrike" cap="none" normalizeH="0" baseline="0" dirty="0" err="1">
                <a:ln>
                  <a:noFill/>
                </a:ln>
                <a:solidFill>
                  <a:schemeClr val="tx1"/>
                </a:solidFill>
                <a:effectLst/>
                <a:latin typeface="Arial" panose="020B0604020202020204" pitchFamily="34" charset="0"/>
              </a:rPr>
              <a:t>with</a:t>
            </a:r>
            <a:r>
              <a:rPr kumimoji="0" lang="fr-FR" altLang="fr-FR" sz="1400" b="0" i="0" u="none" strike="noStrike" cap="none" normalizeH="0" baseline="0" dirty="0">
                <a:ln>
                  <a:noFill/>
                </a:ln>
                <a:solidFill>
                  <a:schemeClr val="tx1"/>
                </a:solidFill>
                <a:effectLst/>
                <a:latin typeface="Arial" panose="020B0604020202020204" pitchFamily="34" charset="0"/>
              </a:rPr>
              <a:t> a Tg of -5 °C. In </a:t>
            </a:r>
            <a:r>
              <a:rPr kumimoji="0" lang="fr-FR" altLang="fr-FR" sz="1400" b="0" i="0" u="none" strike="noStrike" cap="none" normalizeH="0" baseline="0" dirty="0" err="1">
                <a:ln>
                  <a:noFill/>
                </a:ln>
                <a:solidFill>
                  <a:schemeClr val="tx1"/>
                </a:solidFill>
                <a:effectLst/>
                <a:latin typeface="Arial" panose="020B0604020202020204" pitchFamily="34" charset="0"/>
              </a:rPr>
              <a:t>comparison</a:t>
            </a:r>
            <a:r>
              <a:rPr kumimoji="0" lang="fr-FR" altLang="fr-FR" sz="1400" b="0" i="0" u="none" strike="noStrike" cap="none" normalizeH="0" baseline="0" dirty="0">
                <a:ln>
                  <a:noFill/>
                </a:ln>
                <a:solidFill>
                  <a:schemeClr val="tx1"/>
                </a:solidFill>
                <a:effectLst/>
                <a:latin typeface="Arial" panose="020B0604020202020204" pitchFamily="34" charset="0"/>
              </a:rPr>
              <a:t>, the silicones have </a:t>
            </a:r>
            <a:r>
              <a:rPr kumimoji="0" lang="fr-FR" altLang="fr-FR" sz="1400" b="0" i="0" u="none" strike="noStrike" cap="none" normalizeH="0" baseline="0" dirty="0" err="1">
                <a:ln>
                  <a:noFill/>
                </a:ln>
                <a:solidFill>
                  <a:schemeClr val="tx1"/>
                </a:solidFill>
                <a:effectLst/>
                <a:latin typeface="Arial" panose="020B0604020202020204" pitchFamily="34" charset="0"/>
              </a:rPr>
              <a:t>rubbery</a:t>
            </a:r>
            <a:r>
              <a:rPr kumimoji="0" lang="fr-FR" altLang="fr-FR" sz="1400" b="0" i="0" u="none" strike="noStrike" cap="none" normalizeH="0" baseline="0" dirty="0">
                <a:ln>
                  <a:noFill/>
                </a:ln>
                <a:solidFill>
                  <a:schemeClr val="tx1"/>
                </a:solidFill>
                <a:effectLst/>
                <a:latin typeface="Arial" panose="020B0604020202020204" pitchFamily="34" charset="0"/>
              </a:rPr>
              <a:t> </a:t>
            </a:r>
            <a:r>
              <a:rPr kumimoji="0" lang="fr-FR" altLang="fr-FR" sz="1400" b="0" i="0" u="none" strike="noStrike" cap="none" normalizeH="0" baseline="0" dirty="0" err="1">
                <a:ln>
                  <a:noFill/>
                </a:ln>
                <a:solidFill>
                  <a:schemeClr val="tx1"/>
                </a:solidFill>
                <a:effectLst/>
                <a:latin typeface="Arial" panose="020B0604020202020204" pitchFamily="34" charset="0"/>
              </a:rPr>
              <a:t>moduli</a:t>
            </a:r>
            <a:r>
              <a:rPr kumimoji="0" lang="fr-FR" altLang="fr-FR" sz="1400" b="0" i="0" u="none" strike="noStrike" cap="none" normalizeH="0" baseline="0" dirty="0">
                <a:ln>
                  <a:noFill/>
                </a:ln>
                <a:solidFill>
                  <a:schemeClr val="tx1"/>
                </a:solidFill>
                <a:effectLst/>
                <a:latin typeface="Arial" panose="020B0604020202020204" pitchFamily="34" charset="0"/>
              </a:rPr>
              <a:t> (</a:t>
            </a:r>
            <a:r>
              <a:rPr kumimoji="0" lang="fr-FR" altLang="fr-FR" sz="1400" b="0" i="0" u="none" strike="noStrike" cap="none" normalizeH="0" baseline="0" dirty="0" err="1">
                <a:ln>
                  <a:noFill/>
                </a:ln>
                <a:solidFill>
                  <a:schemeClr val="tx1"/>
                </a:solidFill>
                <a:effectLst/>
                <a:latin typeface="Arial" panose="020B0604020202020204" pitchFamily="34" charset="0"/>
              </a:rPr>
              <a:t>G’rubbery</a:t>
            </a:r>
            <a:r>
              <a:rPr kumimoji="0" lang="fr-FR" altLang="fr-FR" sz="1400" b="0" i="0" u="none" strike="noStrike" cap="none" normalizeH="0" baseline="0" dirty="0">
                <a:ln>
                  <a:noFill/>
                </a:ln>
                <a:solidFill>
                  <a:schemeClr val="tx1"/>
                </a:solidFill>
                <a:effectLst/>
                <a:latin typeface="Arial" panose="020B0604020202020204" pitchFamily="34" charset="0"/>
              </a:rPr>
              <a:t>) </a:t>
            </a:r>
            <a:r>
              <a:rPr kumimoji="0" lang="fr-FR" altLang="fr-FR" sz="1400" b="0" i="0" u="none" strike="noStrike" cap="none" normalizeH="0" baseline="0" dirty="0" err="1">
                <a:ln>
                  <a:noFill/>
                </a:ln>
                <a:solidFill>
                  <a:schemeClr val="tx1"/>
                </a:solidFill>
                <a:effectLst/>
                <a:latin typeface="Arial" panose="020B0604020202020204" pitchFamily="34" charset="0"/>
              </a:rPr>
              <a:t>below</a:t>
            </a:r>
            <a:r>
              <a:rPr kumimoji="0" lang="fr-FR" altLang="fr-FR" sz="1400" b="0" i="0" u="none" strike="noStrike" cap="none" normalizeH="0" baseline="0" dirty="0">
                <a:ln>
                  <a:noFill/>
                </a:ln>
                <a:solidFill>
                  <a:schemeClr val="tx1"/>
                </a:solidFill>
                <a:effectLst/>
                <a:latin typeface="Arial" panose="020B0604020202020204" pitchFamily="34" charset="0"/>
              </a:rPr>
              <a:t> 1 M</a:t>
            </a:r>
            <a:r>
              <a:rPr lang="fr-FR" altLang="fr-FR" sz="1400" dirty="0">
                <a:latin typeface="Arial" panose="020B0604020202020204" pitchFamily="34" charset="0"/>
              </a:rPr>
              <a:t>P</a:t>
            </a:r>
            <a:r>
              <a:rPr kumimoji="0" lang="fr-FR" altLang="fr-FR" sz="1400" b="0" i="0" u="none" strike="noStrike" cap="none" normalizeH="0" baseline="0" dirty="0">
                <a:ln>
                  <a:noFill/>
                </a:ln>
                <a:solidFill>
                  <a:schemeClr val="tx1"/>
                </a:solidFill>
                <a:effectLst/>
                <a:latin typeface="Arial" panose="020B0604020202020204" pitchFamily="34" charset="0"/>
              </a:rPr>
              <a:t>a, </a:t>
            </a:r>
            <a:r>
              <a:rPr lang="en-GB" sz="1400" dirty="0"/>
              <a:t>which indicates a low crosslink density.</a:t>
            </a:r>
            <a:endParaRPr kumimoji="0" lang="fr-FR" altLang="fr-FR" sz="1400" b="0" i="0" u="none" strike="noStrike" cap="none" normalizeH="0" baseline="0" dirty="0">
              <a:ln>
                <a:noFill/>
              </a:ln>
              <a:solidFill>
                <a:schemeClr val="tx1"/>
              </a:solidFill>
              <a:effectLst/>
              <a:latin typeface="Arial" panose="020B0604020202020204" pitchFamily="34" charset="0"/>
            </a:endParaRPr>
          </a:p>
          <a:p>
            <a:pPr marL="285750" lvl="0" indent="-285750" algn="just" eaLnBrk="0" fontAlgn="base" hangingPunct="0">
              <a:spcBef>
                <a:spcPct val="0"/>
              </a:spcBef>
              <a:spcAft>
                <a:spcPct val="0"/>
              </a:spcAft>
              <a:buFont typeface="Wingdings" panose="05000000000000000000" pitchFamily="2" charset="2"/>
              <a:buChar char="Ø"/>
            </a:pPr>
            <a:r>
              <a:rPr lang="en-US" sz="1400" dirty="0"/>
              <a:t>PU, on the other hand, exhibit </a:t>
            </a:r>
            <a:r>
              <a:rPr lang="en-US" sz="1400" dirty="0" err="1"/>
              <a:t>G’rubbery</a:t>
            </a:r>
            <a:r>
              <a:rPr lang="en-US" sz="1400" dirty="0"/>
              <a:t> moduli around 10 MPa, indicating a higher degree of crosslinking.</a:t>
            </a:r>
            <a:endParaRPr kumimoji="0" lang="fr-FR" altLang="fr-FR" sz="1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9" name="TextBox 8">
            <a:extLst>
              <a:ext uri="{FF2B5EF4-FFF2-40B4-BE49-F238E27FC236}">
                <a16:creationId xmlns:a16="http://schemas.microsoft.com/office/drawing/2014/main" id="{7FAA36AB-79EE-AD84-D7C0-46BAAC1323AE}"/>
              </a:ext>
            </a:extLst>
          </p:cNvPr>
          <p:cNvSpPr txBox="1"/>
          <p:nvPr/>
        </p:nvSpPr>
        <p:spPr>
          <a:xfrm>
            <a:off x="2459596" y="4521762"/>
            <a:ext cx="7272808" cy="261610"/>
          </a:xfrm>
          <a:prstGeom prst="rect">
            <a:avLst/>
          </a:prstGeom>
          <a:noFill/>
        </p:spPr>
        <p:txBody>
          <a:bodyPr wrap="square">
            <a:spAutoFit/>
          </a:bodyPr>
          <a:lstStyle/>
          <a:p>
            <a:r>
              <a:rPr lang="en-GB" sz="1100" b="1" i="0" dirty="0">
                <a:effectLst/>
                <a:latin typeface="+mj-lt"/>
              </a:rPr>
              <a:t>Storage modulus (G’) and loss modulus (G’’) of silicones and polyurethanes as a function of temperature.</a:t>
            </a:r>
            <a:endParaRPr lang="en-GB" sz="1100" b="1" dirty="0">
              <a:latin typeface="+mj-lt"/>
            </a:endParaRPr>
          </a:p>
        </p:txBody>
      </p:sp>
    </p:spTree>
    <p:extLst>
      <p:ext uri="{BB962C8B-B14F-4D97-AF65-F5344CB8AC3E}">
        <p14:creationId xmlns:p14="http://schemas.microsoft.com/office/powerpoint/2010/main" val="36701748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B68432CB-280D-E30E-C45B-E7CFE41DD567}"/>
              </a:ext>
            </a:extLst>
          </p:cNvPr>
          <p:cNvSpPr txBox="1"/>
          <p:nvPr/>
        </p:nvSpPr>
        <p:spPr>
          <a:xfrm>
            <a:off x="685634" y="4478144"/>
            <a:ext cx="5419692" cy="446276"/>
          </a:xfrm>
          <a:prstGeom prst="rect">
            <a:avLst/>
          </a:prstGeom>
          <a:noFill/>
        </p:spPr>
        <p:txBody>
          <a:bodyPr wrap="square">
            <a:spAutoFit/>
          </a:bodyPr>
          <a:lstStyle/>
          <a:p>
            <a:pPr algn="ctr">
              <a:buClr>
                <a:schemeClr val="tx2"/>
              </a:buClr>
            </a:pPr>
            <a:r>
              <a:rPr lang="en-US" sz="1100" b="1" dirty="0"/>
              <a:t>Stress as a function of strain of different silicones and polyurethanes at 0 </a:t>
            </a:r>
            <a:r>
              <a:rPr lang="en-US" sz="1100" b="1" dirty="0" err="1"/>
              <a:t>MGy</a:t>
            </a:r>
            <a:endParaRPr lang="en-GB" sz="1100" b="1" dirty="0"/>
          </a:p>
          <a:p>
            <a:pPr algn="ctr">
              <a:buClr>
                <a:schemeClr val="tx2"/>
              </a:buClr>
            </a:pPr>
            <a:endParaRPr lang="en-GB" sz="1200" dirty="0"/>
          </a:p>
        </p:txBody>
      </p:sp>
      <p:sp>
        <p:nvSpPr>
          <p:cNvPr id="8" name="TextBox 7">
            <a:extLst>
              <a:ext uri="{FF2B5EF4-FFF2-40B4-BE49-F238E27FC236}">
                <a16:creationId xmlns:a16="http://schemas.microsoft.com/office/drawing/2014/main" id="{5FE675A4-4F1F-758F-C977-24CABC864C36}"/>
              </a:ext>
            </a:extLst>
          </p:cNvPr>
          <p:cNvSpPr txBox="1"/>
          <p:nvPr/>
        </p:nvSpPr>
        <p:spPr>
          <a:xfrm>
            <a:off x="6312024" y="4485658"/>
            <a:ext cx="5731550" cy="446276"/>
          </a:xfrm>
          <a:prstGeom prst="rect">
            <a:avLst/>
          </a:prstGeom>
          <a:noFill/>
        </p:spPr>
        <p:txBody>
          <a:bodyPr wrap="square">
            <a:spAutoFit/>
          </a:bodyPr>
          <a:lstStyle/>
          <a:p>
            <a:pPr algn="ctr">
              <a:buClr>
                <a:schemeClr val="tx2"/>
              </a:buClr>
            </a:pPr>
            <a:r>
              <a:rPr lang="en-US" sz="1100" b="1" dirty="0"/>
              <a:t>Stress as a function of strain of different silicones and polyurethanes after 1.6 </a:t>
            </a:r>
            <a:r>
              <a:rPr lang="en-US" sz="1100" b="1" dirty="0" err="1"/>
              <a:t>MGy</a:t>
            </a:r>
            <a:endParaRPr lang="en-GB" sz="1100" b="1" dirty="0"/>
          </a:p>
          <a:p>
            <a:pPr algn="ctr">
              <a:buClr>
                <a:schemeClr val="tx2"/>
              </a:buClr>
            </a:pPr>
            <a:endParaRPr lang="en-GB" sz="1200" dirty="0"/>
          </a:p>
        </p:txBody>
      </p:sp>
      <p:sp>
        <p:nvSpPr>
          <p:cNvPr id="11" name="Title 1">
            <a:extLst>
              <a:ext uri="{FF2B5EF4-FFF2-40B4-BE49-F238E27FC236}">
                <a16:creationId xmlns:a16="http://schemas.microsoft.com/office/drawing/2014/main" id="{6CAD3304-56B0-AA48-9E85-EAF29D9BEC02}"/>
              </a:ext>
            </a:extLst>
          </p:cNvPr>
          <p:cNvSpPr txBox="1">
            <a:spLocks/>
          </p:cNvSpPr>
          <p:nvPr/>
        </p:nvSpPr>
        <p:spPr>
          <a:xfrm>
            <a:off x="609598" y="360477"/>
            <a:ext cx="10969139" cy="531212"/>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sz="3000" b="1" dirty="0"/>
              <a:t>Tensile properties at RT before and after 1.6 </a:t>
            </a:r>
            <a:r>
              <a:rPr lang="en-US" sz="3000" b="1" dirty="0" err="1"/>
              <a:t>MGy</a:t>
            </a:r>
            <a:r>
              <a:rPr lang="en-US" sz="3000" b="1" dirty="0"/>
              <a:t> gamma irradiation</a:t>
            </a:r>
            <a:endParaRPr lang="en-GB" sz="3000" dirty="0"/>
          </a:p>
        </p:txBody>
      </p:sp>
      <p:sp>
        <p:nvSpPr>
          <p:cNvPr id="12" name="TextBox 11">
            <a:extLst>
              <a:ext uri="{FF2B5EF4-FFF2-40B4-BE49-F238E27FC236}">
                <a16:creationId xmlns:a16="http://schemas.microsoft.com/office/drawing/2014/main" id="{74E6CF73-4337-F019-CFD7-3877FC675A0D}"/>
              </a:ext>
            </a:extLst>
          </p:cNvPr>
          <p:cNvSpPr txBox="1"/>
          <p:nvPr/>
        </p:nvSpPr>
        <p:spPr>
          <a:xfrm>
            <a:off x="513548" y="4976318"/>
            <a:ext cx="11161240" cy="1169551"/>
          </a:xfrm>
          <a:prstGeom prst="rect">
            <a:avLst/>
          </a:prstGeom>
          <a:noFill/>
        </p:spPr>
        <p:txBody>
          <a:bodyPr wrap="square" rtlCol="0">
            <a:spAutoFit/>
          </a:bodyPr>
          <a:lstStyle/>
          <a:p>
            <a:pPr marL="285750" indent="-285750" algn="just">
              <a:buFont typeface="Wingdings" panose="05000000000000000000" pitchFamily="2" charset="2"/>
              <a:buChar char="Ø"/>
            </a:pPr>
            <a:r>
              <a:rPr lang="en-US" sz="1400" dirty="0"/>
              <a:t>Radiation damage can be assessed from the degradation of the strain at rupture.</a:t>
            </a:r>
          </a:p>
          <a:p>
            <a:pPr marL="285750" indent="-285750" algn="just">
              <a:buFont typeface="Wingdings" panose="05000000000000000000" pitchFamily="2" charset="2"/>
              <a:buChar char="Ø"/>
            </a:pPr>
            <a:r>
              <a:rPr lang="en-US" sz="1400" dirty="0"/>
              <a:t>The polyurethanes have a higher strain after irradiation compared to the silicones.</a:t>
            </a:r>
          </a:p>
          <a:p>
            <a:pPr marL="285750" indent="-285750" algn="just">
              <a:buFont typeface="Wingdings" panose="05000000000000000000" pitchFamily="2" charset="2"/>
              <a:buChar char="Ø"/>
            </a:pPr>
            <a:r>
              <a:rPr lang="en-US" sz="1400" dirty="0"/>
              <a:t>The PU RE700 is the least affected (strain at fracture is reduced of about 40%).</a:t>
            </a:r>
          </a:p>
          <a:p>
            <a:pPr marL="285750" indent="-285750" algn="just">
              <a:buFont typeface="Wingdings" panose="05000000000000000000" pitchFamily="2" charset="2"/>
              <a:buChar char="Ø"/>
            </a:pPr>
            <a:r>
              <a:rPr lang="en-US" sz="1400" dirty="0"/>
              <a:t>The Young’s moduli of the two silicones are lower than the polyurethane for the non irradiated samples.</a:t>
            </a:r>
          </a:p>
          <a:p>
            <a:pPr marL="285750" indent="-285750">
              <a:buFont typeface="Wingdings" panose="05000000000000000000" pitchFamily="2" charset="2"/>
              <a:buChar char="Ø"/>
            </a:pPr>
            <a:endParaRPr lang="en-US" sz="1400" dirty="0"/>
          </a:p>
        </p:txBody>
      </p:sp>
      <p:pic>
        <p:nvPicPr>
          <p:cNvPr id="17" name="Picture 16">
            <a:extLst>
              <a:ext uri="{FF2B5EF4-FFF2-40B4-BE49-F238E27FC236}">
                <a16:creationId xmlns:a16="http://schemas.microsoft.com/office/drawing/2014/main" id="{482594E5-A172-8D3E-79EE-AB25DFDB4AB8}"/>
              </a:ext>
            </a:extLst>
          </p:cNvPr>
          <p:cNvPicPr>
            <a:picLocks noChangeAspect="1"/>
          </p:cNvPicPr>
          <p:nvPr/>
        </p:nvPicPr>
        <p:blipFill>
          <a:blip r:embed="rId3"/>
          <a:stretch>
            <a:fillRect/>
          </a:stretch>
        </p:blipFill>
        <p:spPr>
          <a:xfrm>
            <a:off x="6456040" y="1096253"/>
            <a:ext cx="4928982" cy="3415900"/>
          </a:xfrm>
          <a:prstGeom prst="rect">
            <a:avLst/>
          </a:prstGeom>
        </p:spPr>
      </p:pic>
      <p:pic>
        <p:nvPicPr>
          <p:cNvPr id="3" name="Picture 2">
            <a:extLst>
              <a:ext uri="{FF2B5EF4-FFF2-40B4-BE49-F238E27FC236}">
                <a16:creationId xmlns:a16="http://schemas.microsoft.com/office/drawing/2014/main" id="{333E9A9D-B8AF-74A1-0606-A3A11599A261}"/>
              </a:ext>
            </a:extLst>
          </p:cNvPr>
          <p:cNvPicPr>
            <a:picLocks noChangeAspect="1"/>
          </p:cNvPicPr>
          <p:nvPr/>
        </p:nvPicPr>
        <p:blipFill>
          <a:blip r:embed="rId4"/>
          <a:stretch>
            <a:fillRect/>
          </a:stretch>
        </p:blipFill>
        <p:spPr>
          <a:xfrm>
            <a:off x="1055440" y="1096253"/>
            <a:ext cx="4928982" cy="3450749"/>
          </a:xfrm>
          <a:prstGeom prst="rect">
            <a:avLst/>
          </a:prstGeom>
        </p:spPr>
      </p:pic>
    </p:spTree>
    <p:extLst>
      <p:ext uri="{BB962C8B-B14F-4D97-AF65-F5344CB8AC3E}">
        <p14:creationId xmlns:p14="http://schemas.microsoft.com/office/powerpoint/2010/main" val="6997128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6E3802-B1ED-0D0F-26CF-A1D6A41315D6}"/>
            </a:ext>
          </a:extLst>
        </p:cNvPr>
        <p:cNvGrpSpPr/>
        <p:nvPr/>
      </p:nvGrpSpPr>
      <p:grpSpPr>
        <a:xfrm>
          <a:off x="0" y="0"/>
          <a:ext cx="0" cy="0"/>
          <a:chOff x="0" y="0"/>
          <a:chExt cx="0" cy="0"/>
        </a:xfrm>
      </p:grpSpPr>
      <p:sp>
        <p:nvSpPr>
          <p:cNvPr id="11" name="Title 1">
            <a:extLst>
              <a:ext uri="{FF2B5EF4-FFF2-40B4-BE49-F238E27FC236}">
                <a16:creationId xmlns:a16="http://schemas.microsoft.com/office/drawing/2014/main" id="{BD027C61-8E2F-BAB8-B939-0636207382E9}"/>
              </a:ext>
            </a:extLst>
          </p:cNvPr>
          <p:cNvSpPr txBox="1">
            <a:spLocks/>
          </p:cNvSpPr>
          <p:nvPr/>
        </p:nvSpPr>
        <p:spPr>
          <a:xfrm>
            <a:off x="658188" y="476672"/>
            <a:ext cx="10969139" cy="531212"/>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sz="3000" b="1" dirty="0"/>
              <a:t>Effect of 1.6 </a:t>
            </a:r>
            <a:r>
              <a:rPr lang="en-US" sz="3000" b="1" dirty="0" err="1"/>
              <a:t>MGy</a:t>
            </a:r>
            <a:r>
              <a:rPr lang="en-US" sz="3000" b="1" dirty="0"/>
              <a:t> gamma irradiation on the flexural properties at 77K</a:t>
            </a:r>
            <a:endParaRPr lang="en-GB" sz="3000" dirty="0"/>
          </a:p>
        </p:txBody>
      </p:sp>
      <p:pic>
        <p:nvPicPr>
          <p:cNvPr id="2" name="Picture 1" descr="A graph of different colors and sizes&#10;&#10;AI-generated content may be incorrect.">
            <a:extLst>
              <a:ext uri="{FF2B5EF4-FFF2-40B4-BE49-F238E27FC236}">
                <a16:creationId xmlns:a16="http://schemas.microsoft.com/office/drawing/2014/main" id="{08ACEABB-8D6B-24B5-AAD1-87747ABBB48A}"/>
              </a:ext>
            </a:extLst>
          </p:cNvPr>
          <p:cNvPicPr>
            <a:picLocks noChangeAspect="1"/>
          </p:cNvPicPr>
          <p:nvPr/>
        </p:nvPicPr>
        <p:blipFill>
          <a:blip r:embed="rId3"/>
          <a:stretch>
            <a:fillRect/>
          </a:stretch>
        </p:blipFill>
        <p:spPr>
          <a:xfrm>
            <a:off x="1847527" y="1395947"/>
            <a:ext cx="4392488" cy="3031180"/>
          </a:xfrm>
          <a:prstGeom prst="roundRect">
            <a:avLst/>
          </a:prstGeom>
        </p:spPr>
      </p:pic>
      <p:pic>
        <p:nvPicPr>
          <p:cNvPr id="6" name="Image 4">
            <a:extLst>
              <a:ext uri="{FF2B5EF4-FFF2-40B4-BE49-F238E27FC236}">
                <a16:creationId xmlns:a16="http://schemas.microsoft.com/office/drawing/2014/main" id="{53A92DBC-693E-F693-9E18-AA7FCA922816}"/>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240015" y="1273411"/>
            <a:ext cx="4464496" cy="3276253"/>
          </a:xfrm>
          <a:prstGeom prst="rect">
            <a:avLst/>
          </a:prstGeom>
          <a:noFill/>
        </p:spPr>
      </p:pic>
      <p:sp>
        <p:nvSpPr>
          <p:cNvPr id="3" name="Rectangle 1">
            <a:extLst>
              <a:ext uri="{FF2B5EF4-FFF2-40B4-BE49-F238E27FC236}">
                <a16:creationId xmlns:a16="http://schemas.microsoft.com/office/drawing/2014/main" id="{9ECC1CE9-495E-2457-96DA-551C40298DCB}"/>
              </a:ext>
            </a:extLst>
          </p:cNvPr>
          <p:cNvSpPr>
            <a:spLocks noChangeArrowheads="1"/>
          </p:cNvSpPr>
          <p:nvPr/>
        </p:nvSpPr>
        <p:spPr bwMode="auto">
          <a:xfrm>
            <a:off x="767408" y="5249802"/>
            <a:ext cx="10657183"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fr-FR" altLang="fr-FR" sz="1400" b="0" i="0" u="none" strike="noStrike" cap="none" normalizeH="0" baseline="0" dirty="0">
                <a:ln>
                  <a:noFill/>
                </a:ln>
                <a:solidFill>
                  <a:schemeClr val="tx1"/>
                </a:solidFill>
                <a:effectLst/>
                <a:latin typeface="Arial" panose="020B0604020202020204" pitchFamily="34" charset="0"/>
              </a:rPr>
              <a:t>The non-</a:t>
            </a:r>
            <a:r>
              <a:rPr kumimoji="0" lang="fr-FR" altLang="fr-FR" sz="1400" b="0" i="0" u="none" strike="noStrike" cap="none" normalizeH="0" baseline="0" dirty="0" err="1">
                <a:ln>
                  <a:noFill/>
                </a:ln>
                <a:solidFill>
                  <a:schemeClr val="tx1"/>
                </a:solidFill>
                <a:effectLst/>
                <a:latin typeface="Arial" panose="020B0604020202020204" pitchFamily="34" charset="0"/>
              </a:rPr>
              <a:t>irradiated</a:t>
            </a:r>
            <a:r>
              <a:rPr kumimoji="0" lang="fr-FR" altLang="fr-FR" sz="1400" b="0" i="0" u="none" strike="noStrike" cap="none" normalizeH="0" baseline="0" dirty="0">
                <a:ln>
                  <a:noFill/>
                </a:ln>
                <a:solidFill>
                  <a:schemeClr val="tx1"/>
                </a:solidFill>
                <a:effectLst/>
                <a:latin typeface="Arial" panose="020B0604020202020204" pitchFamily="34" charset="0"/>
              </a:rPr>
              <a:t> silicones and </a:t>
            </a:r>
            <a:r>
              <a:rPr kumimoji="0" lang="fr-FR" altLang="fr-FR" sz="1400" b="0" i="0" u="none" strike="noStrike" cap="none" normalizeH="0" baseline="0" dirty="0" err="1">
                <a:ln>
                  <a:noFill/>
                </a:ln>
                <a:solidFill>
                  <a:schemeClr val="tx1"/>
                </a:solidFill>
                <a:effectLst/>
                <a:latin typeface="Arial" panose="020B0604020202020204" pitchFamily="34" charset="0"/>
              </a:rPr>
              <a:t>polyurethanes</a:t>
            </a:r>
            <a:r>
              <a:rPr kumimoji="0" lang="fr-FR" altLang="fr-FR" sz="1400" b="0" i="0" u="none" strike="noStrike" cap="none" normalizeH="0" baseline="0" dirty="0">
                <a:ln>
                  <a:noFill/>
                </a:ln>
                <a:solidFill>
                  <a:schemeClr val="tx1"/>
                </a:solidFill>
                <a:effectLst/>
                <a:latin typeface="Arial" panose="020B0604020202020204" pitchFamily="34" charset="0"/>
              </a:rPr>
              <a:t> </a:t>
            </a:r>
            <a:r>
              <a:rPr kumimoji="0" lang="fr-FR" altLang="fr-FR" sz="1400" b="0" i="0" u="none" strike="noStrike" cap="none" normalizeH="0" baseline="0" dirty="0" err="1">
                <a:ln>
                  <a:noFill/>
                </a:ln>
                <a:solidFill>
                  <a:schemeClr val="tx1"/>
                </a:solidFill>
                <a:effectLst/>
                <a:latin typeface="Arial" panose="020B0604020202020204" pitchFamily="34" charset="0"/>
              </a:rPr>
              <a:t>exhibit</a:t>
            </a:r>
            <a:r>
              <a:rPr kumimoji="0" lang="fr-FR" altLang="fr-FR" sz="1400" b="0" i="0" u="none" strike="noStrike" cap="none" normalizeH="0" baseline="0" dirty="0">
                <a:ln>
                  <a:noFill/>
                </a:ln>
                <a:solidFill>
                  <a:schemeClr val="tx1"/>
                </a:solidFill>
                <a:effectLst/>
                <a:latin typeface="Arial" panose="020B0604020202020204" pitchFamily="34" charset="0"/>
              </a:rPr>
              <a:t> </a:t>
            </a:r>
            <a:r>
              <a:rPr kumimoji="0" lang="fr-FR" altLang="fr-FR" sz="1400" b="0" i="0" u="none" strike="noStrike" cap="none" normalizeH="0" baseline="0" dirty="0" err="1">
                <a:ln>
                  <a:noFill/>
                </a:ln>
                <a:solidFill>
                  <a:schemeClr val="tx1"/>
                </a:solidFill>
                <a:effectLst/>
                <a:latin typeface="Arial" panose="020B0604020202020204" pitchFamily="34" charset="0"/>
              </a:rPr>
              <a:t>similar</a:t>
            </a:r>
            <a:r>
              <a:rPr kumimoji="0" lang="fr-FR" altLang="fr-FR" sz="1400" b="0" i="0" u="none" strike="noStrike" cap="none" normalizeH="0" baseline="0" dirty="0">
                <a:ln>
                  <a:noFill/>
                </a:ln>
                <a:solidFill>
                  <a:schemeClr val="tx1"/>
                </a:solidFill>
                <a:effectLst/>
                <a:latin typeface="Arial" panose="020B0604020202020204" pitchFamily="34" charset="0"/>
              </a:rPr>
              <a:t> </a:t>
            </a:r>
            <a:r>
              <a:rPr kumimoji="0" lang="fr-FR" altLang="fr-FR" sz="1400" b="0" i="0" u="none" strike="noStrike" cap="none" normalizeH="0" baseline="0" dirty="0" err="1">
                <a:ln>
                  <a:noFill/>
                </a:ln>
                <a:solidFill>
                  <a:schemeClr val="tx1"/>
                </a:solidFill>
                <a:effectLst/>
                <a:latin typeface="Arial" panose="020B0604020202020204" pitchFamily="34" charset="0"/>
              </a:rPr>
              <a:t>elastic</a:t>
            </a:r>
            <a:r>
              <a:rPr kumimoji="0" lang="fr-FR" altLang="fr-FR" sz="1400" b="0" i="0" u="none" strike="noStrike" cap="none" normalizeH="0" baseline="0" dirty="0">
                <a:ln>
                  <a:noFill/>
                </a:ln>
                <a:solidFill>
                  <a:schemeClr val="tx1"/>
                </a:solidFill>
                <a:effectLst/>
                <a:latin typeface="Arial" panose="020B0604020202020204" pitchFamily="34" charset="0"/>
              </a:rPr>
              <a:t> </a:t>
            </a:r>
            <a:r>
              <a:rPr kumimoji="0" lang="fr-FR" altLang="fr-FR" sz="1400" b="0" i="0" u="none" strike="noStrike" cap="none" normalizeH="0" baseline="0" dirty="0" err="1">
                <a:ln>
                  <a:noFill/>
                </a:ln>
                <a:solidFill>
                  <a:schemeClr val="tx1"/>
                </a:solidFill>
                <a:effectLst/>
                <a:latin typeface="Arial" panose="020B0604020202020204" pitchFamily="34" charset="0"/>
              </a:rPr>
              <a:t>moduli</a:t>
            </a:r>
            <a:r>
              <a:rPr kumimoji="0" lang="fr-FR" altLang="fr-FR" sz="1400" b="0" i="0" u="none" strike="noStrike" cap="none" normalizeH="0" baseline="0" dirty="0">
                <a:ln>
                  <a:noFill/>
                </a:ln>
                <a:solidFill>
                  <a:schemeClr val="tx1"/>
                </a:solidFill>
                <a:effectLst/>
                <a:latin typeface="Arial" panose="020B0604020202020204" pitchFamily="34" charset="0"/>
              </a:rPr>
              <a:t>, on the </a:t>
            </a:r>
            <a:r>
              <a:rPr kumimoji="0" lang="fr-FR" altLang="fr-FR" sz="1400" b="0" i="0" u="none" strike="noStrike" cap="none" normalizeH="0" baseline="0" dirty="0" err="1">
                <a:ln>
                  <a:noFill/>
                </a:ln>
                <a:solidFill>
                  <a:schemeClr val="tx1"/>
                </a:solidFill>
                <a:effectLst/>
                <a:latin typeface="Arial" panose="020B0604020202020204" pitchFamily="34" charset="0"/>
              </a:rPr>
              <a:t>order</a:t>
            </a:r>
            <a:r>
              <a:rPr kumimoji="0" lang="fr-FR" altLang="fr-FR" sz="1400" b="0" i="0" u="none" strike="noStrike" cap="none" normalizeH="0" baseline="0" dirty="0">
                <a:ln>
                  <a:noFill/>
                </a:ln>
                <a:solidFill>
                  <a:schemeClr val="tx1"/>
                </a:solidFill>
                <a:effectLst/>
                <a:latin typeface="Arial" panose="020B0604020202020204" pitchFamily="34" charset="0"/>
              </a:rPr>
              <a:t> of 6 </a:t>
            </a:r>
            <a:r>
              <a:rPr kumimoji="0" lang="fr-FR" altLang="fr-FR" sz="1400" b="0" i="0" u="none" strike="noStrike" cap="none" normalizeH="0" baseline="0" dirty="0" err="1">
                <a:ln>
                  <a:noFill/>
                </a:ln>
                <a:solidFill>
                  <a:schemeClr val="tx1"/>
                </a:solidFill>
                <a:effectLst/>
                <a:latin typeface="Arial" panose="020B0604020202020204" pitchFamily="34" charset="0"/>
              </a:rPr>
              <a:t>GPa</a:t>
            </a:r>
            <a:r>
              <a:rPr kumimoji="0" lang="fr-FR" altLang="fr-FR" sz="1400" b="0" i="0" u="none" strike="noStrike" cap="none" normalizeH="0" baseline="0" dirty="0">
                <a:ln>
                  <a:noFill/>
                </a:ln>
                <a:solidFill>
                  <a:schemeClr val="tx1"/>
                </a:solidFill>
                <a:effectLst/>
                <a:latin typeface="Arial" panose="020B0604020202020204" pitchFamily="34" charset="0"/>
              </a:rPr>
              <a:t>.</a:t>
            </a: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Ø"/>
              <a:tabLst/>
            </a:pPr>
            <a:r>
              <a:rPr kumimoji="0" lang="en-US" altLang="fr-FR" sz="1400" b="0" i="0" u="none" strike="noStrike" cap="none" normalizeH="0" baseline="0" dirty="0">
                <a:ln>
                  <a:noFill/>
                </a:ln>
                <a:solidFill>
                  <a:schemeClr val="tx1"/>
                </a:solidFill>
                <a:effectLst/>
                <a:latin typeface="Arial" panose="020B0604020202020204" pitchFamily="34" charset="0"/>
              </a:rPr>
              <a:t>In this glassy state, the stiffness of the materials is primarily influenced by intermolecular interactions, such as Van der Waals forces, which limit chain mobility.</a:t>
            </a:r>
            <a:endParaRPr kumimoji="0" lang="fr-FR" altLang="fr-FR" sz="14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fr-FR" altLang="fr-FR" sz="1800" b="0" i="0" u="none" strike="noStrike" cap="none" normalizeH="0" baseline="0" dirty="0">
              <a:ln>
                <a:noFill/>
              </a:ln>
              <a:solidFill>
                <a:schemeClr val="tx1"/>
              </a:solidFill>
              <a:effectLst/>
              <a:latin typeface="Arial" panose="020B0604020202020204" pitchFamily="34" charset="0"/>
            </a:endParaRPr>
          </a:p>
        </p:txBody>
      </p:sp>
      <p:sp>
        <p:nvSpPr>
          <p:cNvPr id="5" name="TextBox 4">
            <a:extLst>
              <a:ext uri="{FF2B5EF4-FFF2-40B4-BE49-F238E27FC236}">
                <a16:creationId xmlns:a16="http://schemas.microsoft.com/office/drawing/2014/main" id="{DB8CC54A-8E28-8CBB-082F-6ADDDEF32003}"/>
              </a:ext>
            </a:extLst>
          </p:cNvPr>
          <p:cNvSpPr txBox="1"/>
          <p:nvPr/>
        </p:nvSpPr>
        <p:spPr>
          <a:xfrm>
            <a:off x="1775520" y="4601659"/>
            <a:ext cx="8568952" cy="261610"/>
          </a:xfrm>
          <a:prstGeom prst="rect">
            <a:avLst/>
          </a:prstGeom>
          <a:noFill/>
        </p:spPr>
        <p:txBody>
          <a:bodyPr wrap="square">
            <a:spAutoFit/>
          </a:bodyPr>
          <a:lstStyle/>
          <a:p>
            <a:pPr algn="ctr"/>
            <a:r>
              <a:rPr lang="en-GB" sz="1100" b="1" dirty="0"/>
              <a:t>Stress-strain curves in flexion at 77 K for silicones and polyurethanes before and after gamma irradiation of 1.6 </a:t>
            </a:r>
            <a:r>
              <a:rPr lang="en-GB" sz="1100" b="1" dirty="0" err="1"/>
              <a:t>MGy</a:t>
            </a:r>
            <a:r>
              <a:rPr lang="en-GB" sz="1100" b="1" dirty="0"/>
              <a:t>.</a:t>
            </a:r>
          </a:p>
        </p:txBody>
      </p:sp>
    </p:spTree>
    <p:extLst>
      <p:ext uri="{BB962C8B-B14F-4D97-AF65-F5344CB8AC3E}">
        <p14:creationId xmlns:p14="http://schemas.microsoft.com/office/powerpoint/2010/main" val="30314720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A2B4EDC-1872-848C-499E-C9F9C1EEA86C}"/>
            </a:ext>
          </a:extLst>
        </p:cNvPr>
        <p:cNvGrpSpPr/>
        <p:nvPr/>
      </p:nvGrpSpPr>
      <p:grpSpPr>
        <a:xfrm>
          <a:off x="0" y="0"/>
          <a:ext cx="0" cy="0"/>
          <a:chOff x="0" y="0"/>
          <a:chExt cx="0" cy="0"/>
        </a:xfrm>
      </p:grpSpPr>
      <p:sp>
        <p:nvSpPr>
          <p:cNvPr id="11" name="Title 1">
            <a:extLst>
              <a:ext uri="{FF2B5EF4-FFF2-40B4-BE49-F238E27FC236}">
                <a16:creationId xmlns:a16="http://schemas.microsoft.com/office/drawing/2014/main" id="{6D85549F-5069-A2D6-981B-99C9431B8738}"/>
              </a:ext>
            </a:extLst>
          </p:cNvPr>
          <p:cNvSpPr txBox="1">
            <a:spLocks/>
          </p:cNvSpPr>
          <p:nvPr/>
        </p:nvSpPr>
        <p:spPr>
          <a:xfrm>
            <a:off x="656471" y="476672"/>
            <a:ext cx="10969139" cy="531212"/>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sz="3000" b="1" dirty="0"/>
              <a:t>Comparison of Silicone RTV-4250-S results</a:t>
            </a:r>
            <a:endParaRPr lang="en-GB" sz="3000" dirty="0"/>
          </a:p>
        </p:txBody>
      </p:sp>
      <p:pic>
        <p:nvPicPr>
          <p:cNvPr id="7" name="Picture 6" descr="A graph of a graph showing the temperature of a substance&#10;&#10;AI-generated content may be incorrect.">
            <a:extLst>
              <a:ext uri="{FF2B5EF4-FFF2-40B4-BE49-F238E27FC236}">
                <a16:creationId xmlns:a16="http://schemas.microsoft.com/office/drawing/2014/main" id="{E7DA357F-BB4F-79A5-62D8-E2C4A88BA841}"/>
              </a:ext>
            </a:extLst>
          </p:cNvPr>
          <p:cNvPicPr>
            <a:picLocks noChangeAspect="1"/>
          </p:cNvPicPr>
          <p:nvPr/>
        </p:nvPicPr>
        <p:blipFill>
          <a:blip r:embed="rId3"/>
          <a:stretch>
            <a:fillRect/>
          </a:stretch>
        </p:blipFill>
        <p:spPr>
          <a:xfrm>
            <a:off x="605601" y="1827663"/>
            <a:ext cx="3470913" cy="2376264"/>
          </a:xfrm>
          <a:prstGeom prst="rect">
            <a:avLst/>
          </a:prstGeom>
        </p:spPr>
      </p:pic>
      <p:pic>
        <p:nvPicPr>
          <p:cNvPr id="8" name="Picture 7" descr="A graph with a blue line&#10;&#10;AI-generated content may be incorrect.">
            <a:extLst>
              <a:ext uri="{FF2B5EF4-FFF2-40B4-BE49-F238E27FC236}">
                <a16:creationId xmlns:a16="http://schemas.microsoft.com/office/drawing/2014/main" id="{65723856-169D-4D14-E0AE-E532A979C5AF}"/>
              </a:ext>
            </a:extLst>
          </p:cNvPr>
          <p:cNvPicPr>
            <a:picLocks noChangeAspect="1"/>
          </p:cNvPicPr>
          <p:nvPr/>
        </p:nvPicPr>
        <p:blipFill>
          <a:blip r:embed="rId4"/>
          <a:stretch>
            <a:fillRect/>
          </a:stretch>
        </p:blipFill>
        <p:spPr>
          <a:xfrm>
            <a:off x="4223792" y="1856005"/>
            <a:ext cx="3367960" cy="2520280"/>
          </a:xfrm>
          <a:prstGeom prst="rect">
            <a:avLst/>
          </a:prstGeom>
        </p:spPr>
      </p:pic>
      <p:pic>
        <p:nvPicPr>
          <p:cNvPr id="9" name="Picture 8" descr="A graph with a line and a blue line&#10;&#10;AI-generated content may be incorrect.">
            <a:extLst>
              <a:ext uri="{FF2B5EF4-FFF2-40B4-BE49-F238E27FC236}">
                <a16:creationId xmlns:a16="http://schemas.microsoft.com/office/drawing/2014/main" id="{211D79C8-3CBB-4DCB-4A08-7DEBF314C250}"/>
              </a:ext>
            </a:extLst>
          </p:cNvPr>
          <p:cNvPicPr>
            <a:picLocks noChangeAspect="1"/>
          </p:cNvPicPr>
          <p:nvPr/>
        </p:nvPicPr>
        <p:blipFill>
          <a:blip r:embed="rId5"/>
          <a:stretch>
            <a:fillRect/>
          </a:stretch>
        </p:blipFill>
        <p:spPr>
          <a:xfrm>
            <a:off x="7896200" y="1862716"/>
            <a:ext cx="3458600" cy="2592288"/>
          </a:xfrm>
          <a:prstGeom prst="rect">
            <a:avLst/>
          </a:prstGeom>
        </p:spPr>
      </p:pic>
      <p:sp>
        <p:nvSpPr>
          <p:cNvPr id="4" name="ZoneTexte 3">
            <a:extLst>
              <a:ext uri="{FF2B5EF4-FFF2-40B4-BE49-F238E27FC236}">
                <a16:creationId xmlns:a16="http://schemas.microsoft.com/office/drawing/2014/main" id="{72C1048F-C332-BEFD-79E5-C5CF6081C1C5}"/>
              </a:ext>
            </a:extLst>
          </p:cNvPr>
          <p:cNvSpPr txBox="1"/>
          <p:nvPr/>
        </p:nvSpPr>
        <p:spPr>
          <a:xfrm>
            <a:off x="656471" y="5228466"/>
            <a:ext cx="10801200" cy="523220"/>
          </a:xfrm>
          <a:prstGeom prst="rect">
            <a:avLst/>
          </a:prstGeom>
          <a:noFill/>
        </p:spPr>
        <p:txBody>
          <a:bodyPr wrap="square">
            <a:spAutoFit/>
          </a:bodyPr>
          <a:lstStyle/>
          <a:p>
            <a:r>
              <a:rPr lang="en-US" sz="1400" dirty="0"/>
              <a:t>A particular behavior was observed in the silicones: despite the increase in </a:t>
            </a:r>
            <a:r>
              <a:rPr lang="en-US" sz="1400" dirty="0" err="1"/>
              <a:t>G’rubbery</a:t>
            </a:r>
            <a:r>
              <a:rPr lang="en-US" sz="1400" dirty="0"/>
              <a:t> after irradiation, these materials maintain better mechanical stability and a higher flexural resistance at 77 K.</a:t>
            </a:r>
            <a:endParaRPr lang="fr-FR" sz="1400" dirty="0"/>
          </a:p>
        </p:txBody>
      </p:sp>
      <p:sp>
        <p:nvSpPr>
          <p:cNvPr id="5" name="Rectangle 1">
            <a:extLst>
              <a:ext uri="{FF2B5EF4-FFF2-40B4-BE49-F238E27FC236}">
                <a16:creationId xmlns:a16="http://schemas.microsoft.com/office/drawing/2014/main" id="{2444CAB7-A65D-3B6C-832B-B0304A7F29C8}"/>
              </a:ext>
            </a:extLst>
          </p:cNvPr>
          <p:cNvSpPr>
            <a:spLocks noChangeArrowheads="1"/>
          </p:cNvSpPr>
          <p:nvPr/>
        </p:nvSpPr>
        <p:spPr bwMode="auto">
          <a:xfrm>
            <a:off x="8085536" y="4363794"/>
            <a:ext cx="3079928" cy="8771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100" b="1" i="0" u="none" strike="noStrike" cap="none" normalizeH="0" baseline="0" dirty="0">
                <a:ln>
                  <a:noFill/>
                </a:ln>
                <a:solidFill>
                  <a:schemeClr val="tx1"/>
                </a:solidFill>
                <a:effectLst/>
                <a:latin typeface="Arial" panose="020B0604020202020204" pitchFamily="34" charset="0"/>
              </a:rPr>
              <a:t>stress-strain curves in flexion at 77 K before and after gamma irradiation of 1.6 </a:t>
            </a:r>
            <a:r>
              <a:rPr kumimoji="0" lang="en-US" altLang="en-US" sz="1100" b="1" i="0" u="none" strike="noStrike" cap="none" normalizeH="0" baseline="0" dirty="0" err="1">
                <a:ln>
                  <a:noFill/>
                </a:ln>
                <a:solidFill>
                  <a:schemeClr val="tx1"/>
                </a:solidFill>
                <a:effectLst/>
                <a:latin typeface="Arial" panose="020B0604020202020204" pitchFamily="34" charset="0"/>
              </a:rPr>
              <a:t>MGy</a:t>
            </a:r>
            <a:r>
              <a:rPr kumimoji="0" lang="en-US" altLang="en-US" sz="1100" b="1" i="0" u="none" strike="noStrike" cap="none" normalizeH="0" baseline="0" dirty="0">
                <a:ln>
                  <a:noFill/>
                </a:ln>
                <a:solidFill>
                  <a:schemeClr val="tx1"/>
                </a:solidFill>
                <a:effectLst/>
                <a:latin typeface="Arial" panose="020B0604020202020204" pitchFamily="34" charset="0"/>
              </a:rPr>
              <a:t>.</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10" name="TextBox 9">
            <a:extLst>
              <a:ext uri="{FF2B5EF4-FFF2-40B4-BE49-F238E27FC236}">
                <a16:creationId xmlns:a16="http://schemas.microsoft.com/office/drawing/2014/main" id="{96D197E4-39F6-106D-95E1-55F32CBFBDDC}"/>
              </a:ext>
            </a:extLst>
          </p:cNvPr>
          <p:cNvSpPr txBox="1"/>
          <p:nvPr/>
        </p:nvSpPr>
        <p:spPr>
          <a:xfrm>
            <a:off x="690347" y="4395117"/>
            <a:ext cx="3717086" cy="261610"/>
          </a:xfrm>
          <a:prstGeom prst="rect">
            <a:avLst/>
          </a:prstGeom>
          <a:noFill/>
        </p:spPr>
        <p:txBody>
          <a:bodyPr wrap="square">
            <a:spAutoFit/>
          </a:bodyPr>
          <a:lstStyle/>
          <a:p>
            <a:r>
              <a:rPr kumimoji="0" lang="en-US" altLang="en-US" sz="1100" b="1" i="0" u="none" strike="noStrike" cap="none" normalizeH="0" baseline="0" dirty="0">
                <a:ln>
                  <a:noFill/>
                </a:ln>
                <a:solidFill>
                  <a:schemeClr val="tx1"/>
                </a:solidFill>
                <a:effectLst/>
                <a:latin typeface="Arial" panose="020B0604020202020204" pitchFamily="34" charset="0"/>
              </a:rPr>
              <a:t>G’(T) before and after gamma irradiation of 1.6 </a:t>
            </a:r>
            <a:r>
              <a:rPr kumimoji="0" lang="en-US" altLang="en-US" sz="1100" b="1" i="0" u="none" strike="noStrike" cap="none" normalizeH="0" baseline="0" dirty="0" err="1">
                <a:ln>
                  <a:noFill/>
                </a:ln>
                <a:solidFill>
                  <a:schemeClr val="tx1"/>
                </a:solidFill>
                <a:effectLst/>
                <a:latin typeface="Arial" panose="020B0604020202020204" pitchFamily="34" charset="0"/>
              </a:rPr>
              <a:t>MGy</a:t>
            </a:r>
            <a:r>
              <a:rPr kumimoji="0" lang="en-US" altLang="en-US" sz="1100" b="1" i="0" u="none" strike="noStrike" cap="none" normalizeH="0" baseline="0" dirty="0">
                <a:ln>
                  <a:noFill/>
                </a:ln>
                <a:solidFill>
                  <a:schemeClr val="tx1"/>
                </a:solidFill>
                <a:effectLst/>
                <a:latin typeface="Arial" panose="020B0604020202020204" pitchFamily="34" charset="0"/>
              </a:rPr>
              <a:t>  </a:t>
            </a:r>
            <a:endParaRPr lang="en-GB" sz="1100" dirty="0"/>
          </a:p>
        </p:txBody>
      </p:sp>
      <p:sp>
        <p:nvSpPr>
          <p:cNvPr id="13" name="TextBox 12">
            <a:extLst>
              <a:ext uri="{FF2B5EF4-FFF2-40B4-BE49-F238E27FC236}">
                <a16:creationId xmlns:a16="http://schemas.microsoft.com/office/drawing/2014/main" id="{6AF2EBD7-B3B5-9708-ED5F-7700BE6FFECF}"/>
              </a:ext>
            </a:extLst>
          </p:cNvPr>
          <p:cNvSpPr txBox="1"/>
          <p:nvPr/>
        </p:nvSpPr>
        <p:spPr>
          <a:xfrm>
            <a:off x="4570606" y="4334907"/>
            <a:ext cx="2992060" cy="600164"/>
          </a:xfrm>
          <a:prstGeom prst="rect">
            <a:avLst/>
          </a:prstGeom>
          <a:noFill/>
        </p:spPr>
        <p:txBody>
          <a:bodyPr wrap="square">
            <a:spAutoFit/>
          </a:bodyPr>
          <a:lstStyle/>
          <a:p>
            <a:pPr algn="ctr"/>
            <a:r>
              <a:rPr kumimoji="0" lang="en-US" altLang="en-US" sz="1100" b="1" i="0" u="none" strike="noStrike" cap="none" normalizeH="0" baseline="0" dirty="0">
                <a:ln>
                  <a:noFill/>
                </a:ln>
                <a:solidFill>
                  <a:schemeClr val="tx1"/>
                </a:solidFill>
                <a:effectLst/>
                <a:latin typeface="Arial" panose="020B0604020202020204" pitchFamily="34" charset="0"/>
              </a:rPr>
              <a:t>stress-strain curves in uniaxial tension at room temperature before and after gamma irradiation of 1.6 </a:t>
            </a:r>
            <a:r>
              <a:rPr kumimoji="0" lang="en-US" altLang="en-US" sz="1100" b="1" i="0" u="none" strike="noStrike" cap="none" normalizeH="0" baseline="0" dirty="0" err="1">
                <a:ln>
                  <a:noFill/>
                </a:ln>
                <a:solidFill>
                  <a:schemeClr val="tx1"/>
                </a:solidFill>
                <a:effectLst/>
                <a:latin typeface="Arial" panose="020B0604020202020204" pitchFamily="34" charset="0"/>
              </a:rPr>
              <a:t>MGy</a:t>
            </a:r>
            <a:r>
              <a:rPr kumimoji="0" lang="en-US" altLang="en-US" sz="1100" b="1" i="0" u="none" strike="noStrike" cap="none" normalizeH="0" baseline="0" dirty="0">
                <a:ln>
                  <a:noFill/>
                </a:ln>
                <a:solidFill>
                  <a:schemeClr val="tx1"/>
                </a:solidFill>
                <a:effectLst/>
                <a:latin typeface="Arial" panose="020B0604020202020204" pitchFamily="34" charset="0"/>
              </a:rPr>
              <a:t> </a:t>
            </a:r>
            <a:endParaRPr lang="en-GB" sz="1100" dirty="0"/>
          </a:p>
        </p:txBody>
      </p:sp>
    </p:spTree>
    <p:extLst>
      <p:ext uri="{BB962C8B-B14F-4D97-AF65-F5344CB8AC3E}">
        <p14:creationId xmlns:p14="http://schemas.microsoft.com/office/powerpoint/2010/main" val="37819808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EC4821D-1FEE-E045-242D-CB3ED806BE6F}"/>
            </a:ext>
          </a:extLst>
        </p:cNvPr>
        <p:cNvGrpSpPr/>
        <p:nvPr/>
      </p:nvGrpSpPr>
      <p:grpSpPr>
        <a:xfrm>
          <a:off x="0" y="0"/>
          <a:ext cx="0" cy="0"/>
          <a:chOff x="0" y="0"/>
          <a:chExt cx="0" cy="0"/>
        </a:xfrm>
      </p:grpSpPr>
      <p:sp>
        <p:nvSpPr>
          <p:cNvPr id="11" name="Title 1">
            <a:extLst>
              <a:ext uri="{FF2B5EF4-FFF2-40B4-BE49-F238E27FC236}">
                <a16:creationId xmlns:a16="http://schemas.microsoft.com/office/drawing/2014/main" id="{A9772458-16E7-BA59-59EE-2890A816D5DF}"/>
              </a:ext>
            </a:extLst>
          </p:cNvPr>
          <p:cNvSpPr txBox="1">
            <a:spLocks/>
          </p:cNvSpPr>
          <p:nvPr/>
        </p:nvSpPr>
        <p:spPr>
          <a:xfrm>
            <a:off x="658188" y="476672"/>
            <a:ext cx="11198452" cy="531212"/>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sz="3000" b="1" dirty="0"/>
              <a:t>Effect of 1.6 </a:t>
            </a:r>
            <a:r>
              <a:rPr lang="en-US" sz="3000" b="1" dirty="0" err="1"/>
              <a:t>MGy</a:t>
            </a:r>
            <a:r>
              <a:rPr lang="en-US" sz="3000" b="1" dirty="0"/>
              <a:t> gamma irradiation on the impact properties at 77K</a:t>
            </a:r>
            <a:endParaRPr lang="en-GB" sz="3000" dirty="0"/>
          </a:p>
        </p:txBody>
      </p:sp>
      <p:pic>
        <p:nvPicPr>
          <p:cNvPr id="2" name="Image 6">
            <a:extLst>
              <a:ext uri="{FF2B5EF4-FFF2-40B4-BE49-F238E27FC236}">
                <a16:creationId xmlns:a16="http://schemas.microsoft.com/office/drawing/2014/main" id="{6B2BEC8C-9C83-BC09-2DC4-2B1926E1D0B4}"/>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75920" y="1772816"/>
            <a:ext cx="5631194" cy="3312368"/>
          </a:xfrm>
          <a:prstGeom prst="rect">
            <a:avLst/>
          </a:prstGeom>
          <a:noFill/>
        </p:spPr>
      </p:pic>
      <p:sp>
        <p:nvSpPr>
          <p:cNvPr id="4" name="TextBox 3">
            <a:extLst>
              <a:ext uri="{FF2B5EF4-FFF2-40B4-BE49-F238E27FC236}">
                <a16:creationId xmlns:a16="http://schemas.microsoft.com/office/drawing/2014/main" id="{99D6296F-53C9-5649-8996-A98A79B5D4A0}"/>
              </a:ext>
            </a:extLst>
          </p:cNvPr>
          <p:cNvSpPr txBox="1"/>
          <p:nvPr/>
        </p:nvSpPr>
        <p:spPr>
          <a:xfrm>
            <a:off x="679406" y="1674674"/>
            <a:ext cx="4120450" cy="3970318"/>
          </a:xfrm>
          <a:prstGeom prst="rect">
            <a:avLst/>
          </a:prstGeom>
          <a:noFill/>
        </p:spPr>
        <p:txBody>
          <a:bodyPr wrap="square">
            <a:spAutoFit/>
          </a:bodyPr>
          <a:lstStyle/>
          <a:p>
            <a:pPr marL="285750" indent="-285750" algn="just">
              <a:buFont typeface="Wingdings" panose="05000000000000000000" pitchFamily="2" charset="2"/>
              <a:buChar char="Ø"/>
            </a:pPr>
            <a:r>
              <a:rPr lang="en-GB" sz="1400" dirty="0"/>
              <a:t>Only the two tested silicones show an improvement in their impact resistance at 77 K after an irradiation of 1.6 </a:t>
            </a:r>
            <a:r>
              <a:rPr lang="en-GB" sz="1400" dirty="0" err="1"/>
              <a:t>MGy</a:t>
            </a:r>
            <a:r>
              <a:rPr lang="en-GB" sz="1400" dirty="0"/>
              <a:t>, due to irradiation-induced crosslinking, their energy absorbed during impact increases from 4 kJ/mm² to approximately 8 kJ/mm²</a:t>
            </a:r>
          </a:p>
          <a:p>
            <a:pPr algn="just"/>
            <a:endParaRPr lang="en-GB" sz="1400" dirty="0"/>
          </a:p>
          <a:p>
            <a:pPr marL="285750" indent="-285750" algn="just">
              <a:buFont typeface="Wingdings" panose="05000000000000000000" pitchFamily="2" charset="2"/>
              <a:buChar char="Ø"/>
            </a:pPr>
            <a:r>
              <a:rPr lang="en-GB" sz="1400" dirty="0"/>
              <a:t>In contrary, after irradiation, the PUs exhibit lower impact resistance. Some PUs, such as UR350 and HPE70A, are particularly degraded after irradiation due to molecular chain scission. They become too brittle and disintegrate in liquid nitrogen.</a:t>
            </a:r>
          </a:p>
          <a:p>
            <a:pPr marL="285750" indent="-285750" algn="just">
              <a:buFont typeface="Wingdings" panose="05000000000000000000" pitchFamily="2" charset="2"/>
              <a:buChar char="Ø"/>
            </a:pPr>
            <a:endParaRPr lang="en-GB" sz="1400" dirty="0"/>
          </a:p>
          <a:p>
            <a:pPr marL="285750" indent="-285750" algn="just">
              <a:buFont typeface="Wingdings" panose="05000000000000000000" pitchFamily="2" charset="2"/>
              <a:buChar char="Ø"/>
            </a:pPr>
            <a:r>
              <a:rPr lang="en-GB" sz="1400" dirty="0"/>
              <a:t>PU RE700-4 stands out as the material with the highest impact resistance, reaching a value of 24 kJ/mm² at 77 K before irradiation.</a:t>
            </a:r>
          </a:p>
          <a:p>
            <a:pPr marL="285750" indent="-285750" algn="just">
              <a:buFont typeface="Wingdings" panose="05000000000000000000" pitchFamily="2" charset="2"/>
              <a:buChar char="Ø"/>
            </a:pPr>
            <a:endParaRPr lang="en-GB" sz="1400" dirty="0"/>
          </a:p>
        </p:txBody>
      </p:sp>
      <p:sp>
        <p:nvSpPr>
          <p:cNvPr id="8" name="TextBox 7">
            <a:extLst>
              <a:ext uri="{FF2B5EF4-FFF2-40B4-BE49-F238E27FC236}">
                <a16:creationId xmlns:a16="http://schemas.microsoft.com/office/drawing/2014/main" id="{25CA9911-716C-9C41-9CE4-5874B099C31B}"/>
              </a:ext>
            </a:extLst>
          </p:cNvPr>
          <p:cNvSpPr txBox="1"/>
          <p:nvPr/>
        </p:nvSpPr>
        <p:spPr>
          <a:xfrm>
            <a:off x="6257414" y="5085184"/>
            <a:ext cx="4591114" cy="261610"/>
          </a:xfrm>
          <a:prstGeom prst="rect">
            <a:avLst/>
          </a:prstGeom>
          <a:noFill/>
        </p:spPr>
        <p:txBody>
          <a:bodyPr wrap="square">
            <a:spAutoFit/>
          </a:bodyPr>
          <a:lstStyle/>
          <a:p>
            <a:r>
              <a:rPr lang="en-GB" sz="1100" b="1" dirty="0"/>
              <a:t>Impact resistance before and after gamma irradiation of 1,6 </a:t>
            </a:r>
            <a:r>
              <a:rPr lang="en-GB" sz="1100" b="1" dirty="0" err="1"/>
              <a:t>MGy</a:t>
            </a:r>
            <a:r>
              <a:rPr lang="en-GB" sz="1100" dirty="0"/>
              <a:t>.</a:t>
            </a:r>
          </a:p>
        </p:txBody>
      </p:sp>
    </p:spTree>
    <p:extLst>
      <p:ext uri="{BB962C8B-B14F-4D97-AF65-F5344CB8AC3E}">
        <p14:creationId xmlns:p14="http://schemas.microsoft.com/office/powerpoint/2010/main" val="38968640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E16105-947D-00C9-4D83-188035762AA8}"/>
            </a:ext>
          </a:extLst>
        </p:cNvPr>
        <p:cNvGrpSpPr/>
        <p:nvPr/>
      </p:nvGrpSpPr>
      <p:grpSpPr>
        <a:xfrm>
          <a:off x="0" y="0"/>
          <a:ext cx="0" cy="0"/>
          <a:chOff x="0" y="0"/>
          <a:chExt cx="0" cy="0"/>
        </a:xfrm>
      </p:grpSpPr>
      <p:sp>
        <p:nvSpPr>
          <p:cNvPr id="11" name="Title 1">
            <a:extLst>
              <a:ext uri="{FF2B5EF4-FFF2-40B4-BE49-F238E27FC236}">
                <a16:creationId xmlns:a16="http://schemas.microsoft.com/office/drawing/2014/main" id="{C5F73ADC-A42A-9116-B0C4-CEEA142B69DB}"/>
              </a:ext>
            </a:extLst>
          </p:cNvPr>
          <p:cNvSpPr txBox="1">
            <a:spLocks/>
          </p:cNvSpPr>
          <p:nvPr/>
        </p:nvSpPr>
        <p:spPr>
          <a:xfrm>
            <a:off x="407368" y="476672"/>
            <a:ext cx="11533812" cy="531212"/>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sz="3000" b="1" dirty="0"/>
              <a:t>Effect of 1.6 </a:t>
            </a:r>
            <a:r>
              <a:rPr lang="en-US" sz="3000" b="1" dirty="0" err="1"/>
              <a:t>MGy</a:t>
            </a:r>
            <a:r>
              <a:rPr lang="en-US" sz="3000" b="1" dirty="0"/>
              <a:t> gamma irradiation on the </a:t>
            </a:r>
            <a:r>
              <a:rPr lang="en-GB" b="1" dirty="0"/>
              <a:t>t</a:t>
            </a:r>
            <a:r>
              <a:rPr lang="en-GB" sz="3200" b="1" dirty="0"/>
              <a:t>hermogravimetric </a:t>
            </a:r>
            <a:r>
              <a:rPr lang="en-US" sz="3000" b="1" dirty="0"/>
              <a:t>properties at 77K</a:t>
            </a:r>
            <a:endParaRPr lang="en-GB" sz="3000" dirty="0"/>
          </a:p>
        </p:txBody>
      </p:sp>
      <p:pic>
        <p:nvPicPr>
          <p:cNvPr id="2" name="Picture 14">
            <a:extLst>
              <a:ext uri="{FF2B5EF4-FFF2-40B4-BE49-F238E27FC236}">
                <a16:creationId xmlns:a16="http://schemas.microsoft.com/office/drawing/2014/main" id="{6DCA6079-ED70-0C3B-8D75-3E3664A4394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391"/>
          <a:stretch/>
        </p:blipFill>
        <p:spPr bwMode="auto">
          <a:xfrm>
            <a:off x="6784784" y="1327462"/>
            <a:ext cx="2284730" cy="1671320"/>
          </a:xfrm>
          <a:prstGeom prst="rect">
            <a:avLst/>
          </a:prstGeom>
          <a:noFill/>
          <a:ln>
            <a:noFill/>
          </a:ln>
          <a:extLst>
            <a:ext uri="{53640926-AAD7-44D8-BBD7-CCE9431645EC}">
              <a14:shadowObscured xmlns:a14="http://schemas.microsoft.com/office/drawing/2010/main"/>
            </a:ext>
          </a:extLst>
        </p:spPr>
      </p:pic>
      <p:pic>
        <p:nvPicPr>
          <p:cNvPr id="4" name="Picture 15">
            <a:extLst>
              <a:ext uri="{FF2B5EF4-FFF2-40B4-BE49-F238E27FC236}">
                <a16:creationId xmlns:a16="http://schemas.microsoft.com/office/drawing/2014/main" id="{0AF6BEF9-0AB7-83F5-58A9-EF94967FBAA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213"/>
          <a:stretch/>
        </p:blipFill>
        <p:spPr bwMode="auto">
          <a:xfrm>
            <a:off x="9099085" y="1332542"/>
            <a:ext cx="2251075" cy="1666240"/>
          </a:xfrm>
          <a:prstGeom prst="rect">
            <a:avLst/>
          </a:prstGeom>
          <a:noFill/>
          <a:ln>
            <a:noFill/>
          </a:ln>
          <a:extLst>
            <a:ext uri="{53640926-AAD7-44D8-BBD7-CCE9431645EC}">
              <a14:shadowObscured xmlns:a14="http://schemas.microsoft.com/office/drawing/2010/main"/>
            </a:ext>
          </a:extLst>
        </p:spPr>
      </p:pic>
      <p:pic>
        <p:nvPicPr>
          <p:cNvPr id="5" name="Picture 16">
            <a:extLst>
              <a:ext uri="{FF2B5EF4-FFF2-40B4-BE49-F238E27FC236}">
                <a16:creationId xmlns:a16="http://schemas.microsoft.com/office/drawing/2014/main" id="{8862FAB4-ADBC-3CF9-0BDC-902716D1432A}"/>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03834" y="2998782"/>
            <a:ext cx="2265680" cy="1694815"/>
          </a:xfrm>
          <a:prstGeom prst="rect">
            <a:avLst/>
          </a:prstGeom>
          <a:noFill/>
        </p:spPr>
      </p:pic>
      <p:pic>
        <p:nvPicPr>
          <p:cNvPr id="6" name="Picture 17" descr="Une image contenant texte, ligne, Tracé, diagramme&#10;&#10;Le contenu généré par l’IA peut être incorrect.">
            <a:extLst>
              <a:ext uri="{FF2B5EF4-FFF2-40B4-BE49-F238E27FC236}">
                <a16:creationId xmlns:a16="http://schemas.microsoft.com/office/drawing/2014/main" id="{313C485E-E38E-F5C1-96B3-90DAAF7EB9A8}"/>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9116865" y="3022277"/>
            <a:ext cx="2233295" cy="1671320"/>
          </a:xfrm>
          <a:prstGeom prst="rect">
            <a:avLst/>
          </a:prstGeom>
          <a:noFill/>
        </p:spPr>
      </p:pic>
      <p:sp>
        <p:nvSpPr>
          <p:cNvPr id="8" name="TextBox 7">
            <a:extLst>
              <a:ext uri="{FF2B5EF4-FFF2-40B4-BE49-F238E27FC236}">
                <a16:creationId xmlns:a16="http://schemas.microsoft.com/office/drawing/2014/main" id="{6F3C1E73-E26D-C202-F5CD-208385A170D9}"/>
              </a:ext>
            </a:extLst>
          </p:cNvPr>
          <p:cNvSpPr txBox="1"/>
          <p:nvPr/>
        </p:nvSpPr>
        <p:spPr>
          <a:xfrm>
            <a:off x="677227" y="5010213"/>
            <a:ext cx="10669941" cy="1169551"/>
          </a:xfrm>
          <a:prstGeom prst="rect">
            <a:avLst/>
          </a:prstGeom>
          <a:noFill/>
        </p:spPr>
        <p:txBody>
          <a:bodyPr wrap="square">
            <a:spAutoFit/>
          </a:bodyPr>
          <a:lstStyle/>
          <a:p>
            <a:pPr marL="285750" indent="-285750" algn="just">
              <a:buFont typeface="Wingdings" panose="05000000000000000000" pitchFamily="2" charset="2"/>
              <a:buChar char="Ø"/>
            </a:pPr>
            <a:r>
              <a:rPr lang="en-GB" sz="1400" dirty="0"/>
              <a:t>Silicones are the materials that exhibit the lowest mass losses during the temperature increase. In particular, silicone RTV 4234-T4 shows a mass loss limited to about 20% of its initial mass.</a:t>
            </a:r>
          </a:p>
          <a:p>
            <a:pPr marL="285750" indent="-285750" algn="just">
              <a:buFont typeface="Wingdings" panose="05000000000000000000" pitchFamily="2" charset="2"/>
              <a:buChar char="Ø"/>
            </a:pPr>
            <a:r>
              <a:rPr lang="en-GB" sz="1400" dirty="0"/>
              <a:t>The degradation temperatures of silicones are high, around 400 °C, which indicates good thermal stability compared to polyurethanes.</a:t>
            </a:r>
          </a:p>
          <a:p>
            <a:pPr marL="285750" indent="-285750" algn="just">
              <a:buFont typeface="Wingdings" panose="05000000000000000000" pitchFamily="2" charset="2"/>
              <a:buChar char="Ø"/>
            </a:pPr>
            <a:r>
              <a:rPr lang="en-GB" sz="1400" dirty="0"/>
              <a:t>Samples irradiated at 1.6 </a:t>
            </a:r>
            <a:r>
              <a:rPr lang="en-GB" sz="1400" dirty="0" err="1"/>
              <a:t>MGy</a:t>
            </a:r>
            <a:r>
              <a:rPr lang="en-GB" sz="1400" dirty="0"/>
              <a:t> were also tested using TGA, and they did not show significant differences between them.</a:t>
            </a:r>
          </a:p>
        </p:txBody>
      </p:sp>
      <p:sp>
        <p:nvSpPr>
          <p:cNvPr id="10" name="TextBox 9">
            <a:extLst>
              <a:ext uri="{FF2B5EF4-FFF2-40B4-BE49-F238E27FC236}">
                <a16:creationId xmlns:a16="http://schemas.microsoft.com/office/drawing/2014/main" id="{DCEDE0A0-113F-0956-CDEE-BFB11130DADB}"/>
              </a:ext>
            </a:extLst>
          </p:cNvPr>
          <p:cNvSpPr txBox="1"/>
          <p:nvPr/>
        </p:nvSpPr>
        <p:spPr>
          <a:xfrm>
            <a:off x="1847528" y="4693597"/>
            <a:ext cx="3990148" cy="261610"/>
          </a:xfrm>
          <a:prstGeom prst="rect">
            <a:avLst/>
          </a:prstGeom>
          <a:noFill/>
        </p:spPr>
        <p:txBody>
          <a:bodyPr wrap="square">
            <a:spAutoFit/>
          </a:bodyPr>
          <a:lstStyle/>
          <a:p>
            <a:r>
              <a:rPr lang="en-GB" sz="1100" b="1" dirty="0"/>
              <a:t>Mass loss as a function of temperature before irradiation</a:t>
            </a:r>
          </a:p>
        </p:txBody>
      </p:sp>
      <p:sp>
        <p:nvSpPr>
          <p:cNvPr id="12" name="TextBox 11">
            <a:extLst>
              <a:ext uri="{FF2B5EF4-FFF2-40B4-BE49-F238E27FC236}">
                <a16:creationId xmlns:a16="http://schemas.microsoft.com/office/drawing/2014/main" id="{8A90CD42-FD98-8216-115E-532DE29CCA21}"/>
              </a:ext>
            </a:extLst>
          </p:cNvPr>
          <p:cNvSpPr txBox="1"/>
          <p:nvPr/>
        </p:nvSpPr>
        <p:spPr>
          <a:xfrm>
            <a:off x="6784784" y="4668956"/>
            <a:ext cx="4696279" cy="430887"/>
          </a:xfrm>
          <a:prstGeom prst="rect">
            <a:avLst/>
          </a:prstGeom>
          <a:noFill/>
        </p:spPr>
        <p:txBody>
          <a:bodyPr wrap="square">
            <a:spAutoFit/>
          </a:bodyPr>
          <a:lstStyle/>
          <a:p>
            <a:pPr algn="ctr"/>
            <a:r>
              <a:rPr lang="en-GB" sz="1100" b="1" dirty="0"/>
              <a:t>Mass loss as a function of temperature before and after irradiation at 1,6 </a:t>
            </a:r>
            <a:r>
              <a:rPr lang="en-GB" sz="1100" b="1" dirty="0" err="1"/>
              <a:t>MGy</a:t>
            </a:r>
            <a:endParaRPr lang="en-GB" sz="1100" b="1" dirty="0"/>
          </a:p>
        </p:txBody>
      </p:sp>
      <p:pic>
        <p:nvPicPr>
          <p:cNvPr id="13" name="Image 8">
            <a:extLst>
              <a:ext uri="{FF2B5EF4-FFF2-40B4-BE49-F238E27FC236}">
                <a16:creationId xmlns:a16="http://schemas.microsoft.com/office/drawing/2014/main" id="{AA272D0E-94B1-EF01-2360-A06D6FFAACAB}"/>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346548" y="1477231"/>
            <a:ext cx="4660911" cy="3090912"/>
          </a:xfrm>
          <a:prstGeom prst="rect">
            <a:avLst/>
          </a:prstGeom>
          <a:noFill/>
        </p:spPr>
      </p:pic>
    </p:spTree>
    <p:extLst>
      <p:ext uri="{BB962C8B-B14F-4D97-AF65-F5344CB8AC3E}">
        <p14:creationId xmlns:p14="http://schemas.microsoft.com/office/powerpoint/2010/main" val="28193327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C788C6-A05D-851F-904C-56C19AAB99D1}"/>
            </a:ext>
          </a:extLst>
        </p:cNvPr>
        <p:cNvGrpSpPr/>
        <p:nvPr/>
      </p:nvGrpSpPr>
      <p:grpSpPr>
        <a:xfrm>
          <a:off x="0" y="0"/>
          <a:ext cx="0" cy="0"/>
          <a:chOff x="0" y="0"/>
          <a:chExt cx="0" cy="0"/>
        </a:xfrm>
      </p:grpSpPr>
      <p:sp>
        <p:nvSpPr>
          <p:cNvPr id="11" name="Title 1">
            <a:extLst>
              <a:ext uri="{FF2B5EF4-FFF2-40B4-BE49-F238E27FC236}">
                <a16:creationId xmlns:a16="http://schemas.microsoft.com/office/drawing/2014/main" id="{F674E032-932B-2B75-6EDA-D098F41E05B6}"/>
              </a:ext>
            </a:extLst>
          </p:cNvPr>
          <p:cNvSpPr txBox="1">
            <a:spLocks/>
          </p:cNvSpPr>
          <p:nvPr/>
        </p:nvSpPr>
        <p:spPr>
          <a:xfrm>
            <a:off x="609598" y="360477"/>
            <a:ext cx="10969139" cy="531212"/>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sz="3000" b="1" dirty="0"/>
              <a:t>Conclusion and outlook</a:t>
            </a:r>
            <a:endParaRPr lang="en-GB" sz="3000" dirty="0"/>
          </a:p>
        </p:txBody>
      </p:sp>
      <p:sp>
        <p:nvSpPr>
          <p:cNvPr id="6" name="Rectangle 2">
            <a:extLst>
              <a:ext uri="{FF2B5EF4-FFF2-40B4-BE49-F238E27FC236}">
                <a16:creationId xmlns:a16="http://schemas.microsoft.com/office/drawing/2014/main" id="{A0669DE8-91B3-A0EA-0927-F811E7D036D2}"/>
              </a:ext>
            </a:extLst>
          </p:cNvPr>
          <p:cNvSpPr>
            <a:spLocks noChangeArrowheads="1"/>
          </p:cNvSpPr>
          <p:nvPr/>
        </p:nvSpPr>
        <p:spPr bwMode="auto">
          <a:xfrm>
            <a:off x="609598" y="1340768"/>
            <a:ext cx="10441160" cy="2431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marR="0" lvl="0" indent="-285750" algn="l" defTabSz="914400" rtl="0" eaLnBrk="0" fontAlgn="base" latinLnBrk="0" hangingPunct="0">
              <a:lnSpc>
                <a:spcPct val="100000"/>
              </a:lnSpc>
              <a:spcBef>
                <a:spcPts val="600"/>
              </a:spcBef>
              <a:spcAft>
                <a:spcPts val="600"/>
              </a:spcAft>
              <a:buClrTx/>
              <a:buSzTx/>
              <a:buFont typeface="Wingdings" panose="05000000000000000000" pitchFamily="2" charset="2"/>
              <a:buChar char="Ø"/>
              <a:tabLst/>
            </a:pPr>
            <a:r>
              <a:rPr kumimoji="0" lang="en-US" altLang="en-US" sz="1400" b="0" i="0" u="none" strike="noStrike" cap="none" normalizeH="0" baseline="0" dirty="0">
                <a:ln>
                  <a:noFill/>
                </a:ln>
                <a:solidFill>
                  <a:schemeClr val="tx1"/>
                </a:solidFill>
                <a:effectLst/>
                <a:latin typeface="Arial" panose="020B0604020202020204" pitchFamily="34" charset="0"/>
              </a:rPr>
              <a:t>The study examines viscosity, mechanical properties, and radiation resistance of various polyurethane and silicone resins for superconducting coil impregnation.</a:t>
            </a:r>
          </a:p>
          <a:p>
            <a:pPr marL="285750" marR="0" lvl="0" indent="-285750" algn="l" defTabSz="914400" rtl="0" eaLnBrk="0" fontAlgn="base" latinLnBrk="0" hangingPunct="0">
              <a:lnSpc>
                <a:spcPct val="100000"/>
              </a:lnSpc>
              <a:spcBef>
                <a:spcPts val="600"/>
              </a:spcBef>
              <a:spcAft>
                <a:spcPts val="600"/>
              </a:spcAft>
              <a:buClrTx/>
              <a:buSzTx/>
              <a:buFont typeface="Wingdings" panose="05000000000000000000" pitchFamily="2" charset="2"/>
              <a:buChar char="Ø"/>
              <a:tabLst/>
            </a:pPr>
            <a:r>
              <a:rPr lang="en-US" altLang="en-US" sz="1400" dirty="0">
                <a:latin typeface="Arial" panose="020B0604020202020204" pitchFamily="34" charset="0"/>
              </a:rPr>
              <a:t>P</a:t>
            </a:r>
            <a:r>
              <a:rPr kumimoji="0" lang="en-US" altLang="en-US" sz="1400" b="0" i="0" u="none" strike="noStrike" cap="none" normalizeH="0" baseline="0" dirty="0">
                <a:ln>
                  <a:noFill/>
                </a:ln>
                <a:solidFill>
                  <a:schemeClr val="tx1"/>
                </a:solidFill>
                <a:effectLst/>
                <a:latin typeface="Arial" panose="020B0604020202020204" pitchFamily="34" charset="0"/>
              </a:rPr>
              <a:t>olyurethanes have too high viscosity before curing; the RE700-4+RE106 system has low initial viscosity but a relatively short pot life. It also have excellent mechanical properties after curing, resisting doses up to about 1.6 </a:t>
            </a:r>
            <a:r>
              <a:rPr kumimoji="0" lang="en-US" altLang="en-US" sz="1400" b="0" i="0" u="none" strike="noStrike" cap="none" normalizeH="0" baseline="0" dirty="0" err="1">
                <a:ln>
                  <a:noFill/>
                </a:ln>
                <a:solidFill>
                  <a:schemeClr val="tx1"/>
                </a:solidFill>
                <a:effectLst/>
                <a:latin typeface="Arial" panose="020B0604020202020204" pitchFamily="34" charset="0"/>
              </a:rPr>
              <a:t>MGy</a:t>
            </a:r>
            <a:r>
              <a:rPr kumimoji="0" lang="en-US" altLang="en-US" sz="1400" b="0" i="0" u="none" strike="noStrike" cap="none" normalizeH="0" baseline="0" dirty="0">
                <a:ln>
                  <a:noFill/>
                </a:ln>
                <a:solidFill>
                  <a:schemeClr val="tx1"/>
                </a:solidFill>
                <a:effectLst/>
                <a:latin typeface="Arial" panose="020B0604020202020204" pitchFamily="34" charset="0"/>
              </a:rPr>
              <a:t>.</a:t>
            </a:r>
          </a:p>
          <a:p>
            <a:pPr marL="285750" marR="0" lvl="0" indent="-285750" algn="l" defTabSz="914400" rtl="0" eaLnBrk="0" fontAlgn="base" latinLnBrk="0" hangingPunct="0">
              <a:lnSpc>
                <a:spcPct val="100000"/>
              </a:lnSpc>
              <a:spcBef>
                <a:spcPts val="600"/>
              </a:spcBef>
              <a:spcAft>
                <a:spcPts val="600"/>
              </a:spcAft>
              <a:buClrTx/>
              <a:buSzTx/>
              <a:buFont typeface="Wingdings" panose="05000000000000000000" pitchFamily="2" charset="2"/>
              <a:buChar char="Ø"/>
              <a:tabLst/>
            </a:pPr>
            <a:r>
              <a:rPr kumimoji="0" lang="en-US" altLang="en-US" sz="1400" b="0" i="0" u="none" strike="noStrike" cap="none" normalizeH="0" baseline="0" dirty="0">
                <a:ln>
                  <a:noFill/>
                </a:ln>
                <a:solidFill>
                  <a:schemeClr val="tx1"/>
                </a:solidFill>
                <a:effectLst/>
                <a:latin typeface="Arial" panose="020B0604020202020204" pitchFamily="34" charset="0"/>
              </a:rPr>
              <a:t>Irradiation improves mechanical properties (rubbery modulus G′ and Young’s modulus at room temperature) in some silicones </a:t>
            </a:r>
          </a:p>
          <a:p>
            <a:pPr marL="285750" marR="0" lvl="0" indent="-285750" algn="l" defTabSz="914400" rtl="0" eaLnBrk="0" fontAlgn="base" latinLnBrk="0" hangingPunct="0">
              <a:lnSpc>
                <a:spcPct val="100000"/>
              </a:lnSpc>
              <a:spcBef>
                <a:spcPts val="600"/>
              </a:spcBef>
              <a:spcAft>
                <a:spcPts val="600"/>
              </a:spcAft>
              <a:buClrTx/>
              <a:buSzTx/>
              <a:buFont typeface="Wingdings" panose="05000000000000000000" pitchFamily="2" charset="2"/>
              <a:buChar char="Ø"/>
              <a:tabLst/>
            </a:pPr>
            <a:r>
              <a:rPr kumimoji="0" lang="en-US" altLang="en-US" sz="1400" b="0" i="0" u="none" strike="noStrike" cap="none" normalizeH="0" baseline="0" dirty="0">
                <a:ln>
                  <a:noFill/>
                </a:ln>
                <a:solidFill>
                  <a:schemeClr val="tx1"/>
                </a:solidFill>
                <a:effectLst/>
                <a:latin typeface="Arial" panose="020B0604020202020204" pitchFamily="34" charset="0"/>
              </a:rPr>
              <a:t>This makes RE700-4+RE106 a promising candidate for superconducting coil impregnation.</a:t>
            </a:r>
          </a:p>
          <a:p>
            <a:pPr marL="285750" marR="0" lvl="0" indent="-285750" algn="l" defTabSz="914400" rtl="0" eaLnBrk="0" fontAlgn="base" latinLnBrk="0" hangingPunct="0">
              <a:lnSpc>
                <a:spcPct val="100000"/>
              </a:lnSpc>
              <a:spcBef>
                <a:spcPts val="600"/>
              </a:spcBef>
              <a:spcAft>
                <a:spcPts val="600"/>
              </a:spcAft>
              <a:buClrTx/>
              <a:buSzTx/>
              <a:buFont typeface="Wingdings" panose="05000000000000000000" pitchFamily="2" charset="2"/>
              <a:buChar char="Ø"/>
              <a:tabLst/>
            </a:pPr>
            <a:r>
              <a:rPr kumimoji="0" lang="en-US" altLang="en-US" sz="1400" b="0" i="0" u="none" strike="noStrike" cap="none" normalizeH="0" baseline="0" dirty="0">
                <a:ln>
                  <a:noFill/>
                </a:ln>
                <a:solidFill>
                  <a:schemeClr val="tx1"/>
                </a:solidFill>
                <a:effectLst/>
                <a:latin typeface="Arial" panose="020B0604020202020204" pitchFamily="34" charset="0"/>
              </a:rPr>
              <a:t>Further studies are suggested on other low-viscosity polyurethanes, varying irradiation doses, and irradiation in liquid helium to better define dose limits.</a:t>
            </a:r>
          </a:p>
        </p:txBody>
      </p:sp>
    </p:spTree>
    <p:extLst>
      <p:ext uri="{BB962C8B-B14F-4D97-AF65-F5344CB8AC3E}">
        <p14:creationId xmlns:p14="http://schemas.microsoft.com/office/powerpoint/2010/main" val="22948444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D75D25-ACC2-B50F-7963-28A8A4AFCC7A}"/>
            </a:ext>
          </a:extLst>
        </p:cNvPr>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545E5A34-05C4-8EEA-BEFB-DEAE57A48015}"/>
              </a:ext>
            </a:extLst>
          </p:cNvPr>
          <p:cNvSpPr>
            <a:spLocks noGrp="1"/>
          </p:cNvSpPr>
          <p:nvPr>
            <p:ph type="sldNum" sz="quarter" idx="10"/>
          </p:nvPr>
        </p:nvSpPr>
        <p:spPr/>
        <p:txBody>
          <a:bodyPr/>
          <a:lstStyle/>
          <a:p>
            <a:pPr>
              <a:defRPr/>
            </a:pPr>
            <a:fld id="{B2464017-C2BC-4FB1-8210-8983A0034684}" type="slidenum">
              <a:rPr lang="fr-FR" smtClean="0"/>
              <a:pPr>
                <a:defRPr/>
              </a:pPr>
              <a:t>2</a:t>
            </a:fld>
            <a:endParaRPr lang="fr-FR" dirty="0"/>
          </a:p>
        </p:txBody>
      </p:sp>
      <p:sp>
        <p:nvSpPr>
          <p:cNvPr id="3" name="Title 1">
            <a:extLst>
              <a:ext uri="{FF2B5EF4-FFF2-40B4-BE49-F238E27FC236}">
                <a16:creationId xmlns:a16="http://schemas.microsoft.com/office/drawing/2014/main" id="{BC41CDE6-EDBA-3FB5-A352-96AB26BFB9F8}"/>
              </a:ext>
            </a:extLst>
          </p:cNvPr>
          <p:cNvSpPr txBox="1">
            <a:spLocks/>
          </p:cNvSpPr>
          <p:nvPr/>
        </p:nvSpPr>
        <p:spPr>
          <a:xfrm>
            <a:off x="609599" y="404664"/>
            <a:ext cx="10969139" cy="531212"/>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sz="3000" b="1" dirty="0"/>
              <a:t>Introduction</a:t>
            </a:r>
            <a:endParaRPr lang="en-GB" sz="3000" dirty="0"/>
          </a:p>
        </p:txBody>
      </p:sp>
      <p:sp>
        <p:nvSpPr>
          <p:cNvPr id="9" name="TextBox 8">
            <a:extLst>
              <a:ext uri="{FF2B5EF4-FFF2-40B4-BE49-F238E27FC236}">
                <a16:creationId xmlns:a16="http://schemas.microsoft.com/office/drawing/2014/main" id="{84554ED5-F572-9AFC-A07C-28C35D16032C}"/>
              </a:ext>
            </a:extLst>
          </p:cNvPr>
          <p:cNvSpPr txBox="1"/>
          <p:nvPr/>
        </p:nvSpPr>
        <p:spPr>
          <a:xfrm>
            <a:off x="619305" y="1412776"/>
            <a:ext cx="4766321" cy="3754874"/>
          </a:xfrm>
          <a:prstGeom prst="rect">
            <a:avLst/>
          </a:prstGeom>
          <a:noFill/>
        </p:spPr>
        <p:txBody>
          <a:bodyPr wrap="square" rtlCol="0">
            <a:spAutoFit/>
          </a:bodyPr>
          <a:lstStyle/>
          <a:p>
            <a:pPr marL="285750" indent="-285750" algn="just">
              <a:buClr>
                <a:schemeClr val="tx2"/>
              </a:buClr>
              <a:buFont typeface="Wingdings" panose="05000000000000000000" pitchFamily="2" charset="2"/>
              <a:buChar char="Ø"/>
            </a:pPr>
            <a:r>
              <a:rPr lang="en-GB" sz="1400" dirty="0"/>
              <a:t>Polymers are necessary in superconducting magnets for dielectric insulation and for the impregnation of magnet coils made of fragile conductors.</a:t>
            </a:r>
          </a:p>
          <a:p>
            <a:pPr marL="285750" indent="-285750" algn="just">
              <a:buClr>
                <a:schemeClr val="tx2"/>
              </a:buClr>
              <a:buFont typeface="Wingdings" panose="05000000000000000000" pitchFamily="2" charset="2"/>
              <a:buChar char="Ø"/>
            </a:pPr>
            <a:endParaRPr lang="en-GB" sz="1400" dirty="0"/>
          </a:p>
          <a:p>
            <a:pPr marL="285750" indent="-285750" algn="just">
              <a:buClr>
                <a:schemeClr val="tx2"/>
              </a:buClr>
              <a:buFont typeface="Wingdings" panose="05000000000000000000" pitchFamily="2" charset="2"/>
              <a:buChar char="Ø"/>
            </a:pPr>
            <a:r>
              <a:rPr lang="en-GB" sz="1400" dirty="0"/>
              <a:t>The processability of the uncured resin mixtures, the thermomechanical properties of the cured resin, and their resistance to ionizing radiation were studied.</a:t>
            </a:r>
          </a:p>
          <a:p>
            <a:pPr marL="285750" indent="-285750" algn="just">
              <a:buClr>
                <a:schemeClr val="tx2"/>
              </a:buClr>
              <a:buFont typeface="Wingdings" panose="05000000000000000000" pitchFamily="2" charset="2"/>
              <a:buChar char="Ø"/>
            </a:pPr>
            <a:endParaRPr lang="en-GB" sz="1400" dirty="0"/>
          </a:p>
          <a:p>
            <a:pPr marL="285750" indent="-285750" algn="just">
              <a:buClr>
                <a:schemeClr val="tx2"/>
              </a:buClr>
              <a:buFont typeface="Wingdings" panose="05000000000000000000" pitchFamily="2" charset="2"/>
              <a:buChar char="Ø"/>
            </a:pPr>
            <a:r>
              <a:rPr lang="en-GB" sz="1400" dirty="0"/>
              <a:t>Viscosity was measured as a function of temperature and time at constant temperature. Dynamic mechanical analysis (DMA) was performed to measure the viscoelastic properties of the cured samples as a function of temperature. Irradiation-induced aging of different polyurethanes and silicones was evaluated through tensile tests at room temperature, as well as bending and impact tests in liquid nitrogen.</a:t>
            </a:r>
          </a:p>
        </p:txBody>
      </p:sp>
      <p:pic>
        <p:nvPicPr>
          <p:cNvPr id="8" name="Picture 7" descr="A close-up of a circular object&#10;&#10;AI-generated content may be incorrect.">
            <a:extLst>
              <a:ext uri="{FF2B5EF4-FFF2-40B4-BE49-F238E27FC236}">
                <a16:creationId xmlns:a16="http://schemas.microsoft.com/office/drawing/2014/main" id="{E9E67F17-C3B2-2C99-9ACF-35DF2760D1EA}"/>
              </a:ext>
            </a:extLst>
          </p:cNvPr>
          <p:cNvPicPr>
            <a:picLocks noChangeAspect="1"/>
          </p:cNvPicPr>
          <p:nvPr/>
        </p:nvPicPr>
        <p:blipFill>
          <a:blip r:embed="rId3" cstate="print">
            <a:extLst>
              <a:ext uri="{28A0092B-C50C-407E-A947-70E740481C1C}">
                <a14:useLocalDpi xmlns:a14="http://schemas.microsoft.com/office/drawing/2010/main" val="0"/>
              </a:ext>
            </a:extLst>
          </a:blip>
          <a:srcRect l="28330" r="18575"/>
          <a:stretch/>
        </p:blipFill>
        <p:spPr>
          <a:xfrm>
            <a:off x="7320136" y="939870"/>
            <a:ext cx="3240360" cy="4577263"/>
          </a:xfrm>
          <a:prstGeom prst="rect">
            <a:avLst/>
          </a:prstGeom>
        </p:spPr>
      </p:pic>
      <p:cxnSp>
        <p:nvCxnSpPr>
          <p:cNvPr id="11" name="Straight Arrow Connector 10">
            <a:extLst>
              <a:ext uri="{FF2B5EF4-FFF2-40B4-BE49-F238E27FC236}">
                <a16:creationId xmlns:a16="http://schemas.microsoft.com/office/drawing/2014/main" id="{FB5AEBF3-43F5-4EF5-FD5B-7D4900DD9E87}"/>
              </a:ext>
            </a:extLst>
          </p:cNvPr>
          <p:cNvCxnSpPr/>
          <p:nvPr/>
        </p:nvCxnSpPr>
        <p:spPr>
          <a:xfrm flipV="1">
            <a:off x="8256240" y="4581128"/>
            <a:ext cx="216024" cy="288032"/>
          </a:xfrm>
          <a:prstGeom prst="straightConnector1">
            <a:avLst/>
          </a:prstGeom>
          <a:ln>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2A6554ED-7332-7B87-A745-2ABE11B962BD}"/>
              </a:ext>
            </a:extLst>
          </p:cNvPr>
          <p:cNvSpPr txBox="1"/>
          <p:nvPr/>
        </p:nvSpPr>
        <p:spPr>
          <a:xfrm>
            <a:off x="7896200" y="4869160"/>
            <a:ext cx="1008112" cy="307777"/>
          </a:xfrm>
          <a:prstGeom prst="rect">
            <a:avLst/>
          </a:prstGeom>
          <a:solidFill>
            <a:srgbClr val="000000">
              <a:alpha val="40000"/>
            </a:srgbClr>
          </a:solidFill>
        </p:spPr>
        <p:txBody>
          <a:bodyPr wrap="square" rtlCol="0">
            <a:spAutoFit/>
          </a:bodyPr>
          <a:lstStyle/>
          <a:p>
            <a:r>
              <a:rPr lang="fr-CH" sz="1400" dirty="0">
                <a:solidFill>
                  <a:schemeClr val="bg1"/>
                </a:solidFill>
              </a:rPr>
              <a:t>Insulation</a:t>
            </a:r>
            <a:endParaRPr lang="en-GB" sz="1400" dirty="0">
              <a:solidFill>
                <a:schemeClr val="bg1"/>
              </a:solidFill>
            </a:endParaRPr>
          </a:p>
        </p:txBody>
      </p:sp>
      <p:sp>
        <p:nvSpPr>
          <p:cNvPr id="13" name="TextBox 12">
            <a:extLst>
              <a:ext uri="{FF2B5EF4-FFF2-40B4-BE49-F238E27FC236}">
                <a16:creationId xmlns:a16="http://schemas.microsoft.com/office/drawing/2014/main" id="{4FB023CF-A87F-C5CE-F2D7-E94AB3CF43BF}"/>
              </a:ext>
            </a:extLst>
          </p:cNvPr>
          <p:cNvSpPr txBox="1"/>
          <p:nvPr/>
        </p:nvSpPr>
        <p:spPr>
          <a:xfrm>
            <a:off x="6541278" y="5673127"/>
            <a:ext cx="5037460" cy="245003"/>
          </a:xfrm>
          <a:prstGeom prst="rect">
            <a:avLst/>
          </a:prstGeom>
          <a:noFill/>
        </p:spPr>
        <p:txBody>
          <a:bodyPr wrap="square">
            <a:spAutoFit/>
          </a:bodyPr>
          <a:lstStyle/>
          <a:p>
            <a:pPr algn="ctr">
              <a:lnSpc>
                <a:spcPct val="107000"/>
              </a:lnSpc>
              <a:spcAft>
                <a:spcPts val="800"/>
              </a:spcAft>
            </a:pPr>
            <a:r>
              <a:rPr lang="en-GB" sz="1000" b="1" dirty="0"/>
              <a:t>Magnet coil</a:t>
            </a:r>
            <a:endParaRPr lang="en-GB" sz="1000" b="1" dirty="0">
              <a:effectLst/>
              <a:latin typeface="+mj-lt"/>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275618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987CAA32-297F-00BB-3CC4-DB70B7118E41}"/>
              </a:ext>
            </a:extLst>
          </p:cNvPr>
          <p:cNvSpPr txBox="1">
            <a:spLocks/>
          </p:cNvSpPr>
          <p:nvPr/>
        </p:nvSpPr>
        <p:spPr>
          <a:xfrm>
            <a:off x="609599" y="404664"/>
            <a:ext cx="10969139" cy="531212"/>
          </a:xfrm>
          <a:prstGeom prst="rect">
            <a:avLst/>
          </a:prstGeom>
        </p:spPr>
        <p:txBody>
          <a:bodyPr vert="horz" lIns="45720" rIns="45720" anchor="ctr">
            <a:noAutofit/>
          </a:bodyPr>
          <a:lstStyle>
            <a:lvl1pPr algn="l" rtl="0" eaLnBrk="1" latinLnBrk="0" hangingPunct="1">
              <a:spcBef>
                <a:spcPct val="0"/>
              </a:spcBef>
              <a:buNone/>
              <a:defRPr kumimoji="0" sz="3200" kern="1200">
                <a:solidFill>
                  <a:schemeClr val="tx1"/>
                </a:solidFill>
                <a:latin typeface="+mj-lt"/>
                <a:ea typeface="+mj-ea"/>
                <a:cs typeface="+mj-cs"/>
              </a:defRPr>
            </a:lvl1pPr>
          </a:lstStyle>
          <a:p>
            <a:r>
              <a:rPr lang="en-US" sz="3000" b="1" dirty="0"/>
              <a:t>Samples and irradiation</a:t>
            </a:r>
            <a:endParaRPr lang="en-GB" sz="3000" dirty="0"/>
          </a:p>
        </p:txBody>
      </p:sp>
      <p:pic>
        <p:nvPicPr>
          <p:cNvPr id="9" name="Picture 8" descr="A row of black white and yellow and black plastic strips&#10;&#10;AI-generated content may be incorrect.">
            <a:extLst>
              <a:ext uri="{FF2B5EF4-FFF2-40B4-BE49-F238E27FC236}">
                <a16:creationId xmlns:a16="http://schemas.microsoft.com/office/drawing/2014/main" id="{FCC95F20-2970-EC13-7C0A-166F40BA0C7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90763" y="497188"/>
            <a:ext cx="4853718" cy="4036949"/>
          </a:xfrm>
          <a:prstGeom prst="rect">
            <a:avLst/>
          </a:prstGeom>
        </p:spPr>
      </p:pic>
      <p:graphicFrame>
        <p:nvGraphicFramePr>
          <p:cNvPr id="3" name="Object 2">
            <a:extLst>
              <a:ext uri="{FF2B5EF4-FFF2-40B4-BE49-F238E27FC236}">
                <a16:creationId xmlns:a16="http://schemas.microsoft.com/office/drawing/2014/main" id="{B18B2524-EB10-F325-3FAE-A2B242F1EFC9}"/>
              </a:ext>
            </a:extLst>
          </p:cNvPr>
          <p:cNvGraphicFramePr>
            <a:graphicFrameLocks noChangeAspect="1"/>
          </p:cNvGraphicFramePr>
          <p:nvPr>
            <p:extLst>
              <p:ext uri="{D42A27DB-BD31-4B8C-83A1-F6EECF244321}">
                <p14:modId xmlns:p14="http://schemas.microsoft.com/office/powerpoint/2010/main" val="4031724625"/>
              </p:ext>
            </p:extLst>
          </p:nvPr>
        </p:nvGraphicFramePr>
        <p:xfrm>
          <a:off x="701675" y="1057275"/>
          <a:ext cx="5800725" cy="5140325"/>
        </p:xfrm>
        <a:graphic>
          <a:graphicData uri="http://schemas.openxmlformats.org/presentationml/2006/ole">
            <mc:AlternateContent xmlns:mc="http://schemas.openxmlformats.org/markup-compatibility/2006">
              <mc:Choice xmlns:v="urn:schemas-microsoft-com:vml" Requires="v">
                <p:oleObj name="Document" r:id="rId4" imgW="6120457" imgH="5424675" progId="Word.Document.12">
                  <p:embed/>
                </p:oleObj>
              </mc:Choice>
              <mc:Fallback>
                <p:oleObj name="Document" r:id="rId4" imgW="6120457" imgH="5424675" progId="Word.Document.12">
                  <p:embed/>
                  <p:pic>
                    <p:nvPicPr>
                      <p:cNvPr id="0" name=""/>
                      <p:cNvPicPr/>
                      <p:nvPr/>
                    </p:nvPicPr>
                    <p:blipFill>
                      <a:blip r:embed="rId5"/>
                      <a:stretch>
                        <a:fillRect/>
                      </a:stretch>
                    </p:blipFill>
                    <p:spPr>
                      <a:xfrm>
                        <a:off x="701675" y="1057275"/>
                        <a:ext cx="5800725" cy="5140325"/>
                      </a:xfrm>
                      <a:prstGeom prst="rect">
                        <a:avLst/>
                      </a:prstGeom>
                    </p:spPr>
                  </p:pic>
                </p:oleObj>
              </mc:Fallback>
            </mc:AlternateContent>
          </a:graphicData>
        </a:graphic>
      </p:graphicFrame>
      <p:sp>
        <p:nvSpPr>
          <p:cNvPr id="5" name="TextBox 4">
            <a:extLst>
              <a:ext uri="{FF2B5EF4-FFF2-40B4-BE49-F238E27FC236}">
                <a16:creationId xmlns:a16="http://schemas.microsoft.com/office/drawing/2014/main" id="{7252F5B2-CEEF-5373-0037-C79BF1DF435D}"/>
              </a:ext>
            </a:extLst>
          </p:cNvPr>
          <p:cNvSpPr txBox="1"/>
          <p:nvPr/>
        </p:nvSpPr>
        <p:spPr>
          <a:xfrm>
            <a:off x="6731642" y="4626661"/>
            <a:ext cx="5037460" cy="409664"/>
          </a:xfrm>
          <a:prstGeom prst="rect">
            <a:avLst/>
          </a:prstGeom>
          <a:noFill/>
        </p:spPr>
        <p:txBody>
          <a:bodyPr wrap="square">
            <a:spAutoFit/>
          </a:bodyPr>
          <a:lstStyle/>
          <a:p>
            <a:pPr algn="ctr">
              <a:lnSpc>
                <a:spcPct val="107000"/>
              </a:lnSpc>
              <a:spcAft>
                <a:spcPts val="800"/>
              </a:spcAft>
            </a:pPr>
            <a:r>
              <a:rPr lang="en-GB" sz="1000" b="1" dirty="0"/>
              <a:t>Photograph of the 4 mm thick tensile samples of the 2 silicones and 6 polyurethanes.</a:t>
            </a:r>
            <a:endParaRPr lang="en-GB" sz="1000" b="1" dirty="0">
              <a:effectLst/>
              <a:latin typeface="+mj-lt"/>
              <a:ea typeface="Times New Roman" panose="02020603050405020304" pitchFamily="18" charset="0"/>
              <a:cs typeface="Times New Roman" panose="02020603050405020304" pitchFamily="18" charset="0"/>
            </a:endParaRPr>
          </a:p>
        </p:txBody>
      </p:sp>
      <p:sp>
        <p:nvSpPr>
          <p:cNvPr id="7" name="TextBox 6">
            <a:extLst>
              <a:ext uri="{FF2B5EF4-FFF2-40B4-BE49-F238E27FC236}">
                <a16:creationId xmlns:a16="http://schemas.microsoft.com/office/drawing/2014/main" id="{56829DC8-ACC2-165F-FC60-A7F4E0AB137B}"/>
              </a:ext>
            </a:extLst>
          </p:cNvPr>
          <p:cNvSpPr txBox="1"/>
          <p:nvPr/>
        </p:nvSpPr>
        <p:spPr>
          <a:xfrm>
            <a:off x="6705268" y="5229200"/>
            <a:ext cx="5037460" cy="738664"/>
          </a:xfrm>
          <a:prstGeom prst="rect">
            <a:avLst/>
          </a:prstGeom>
          <a:noFill/>
        </p:spPr>
        <p:txBody>
          <a:bodyPr wrap="square">
            <a:spAutoFit/>
          </a:bodyPr>
          <a:lstStyle/>
          <a:p>
            <a:pPr algn="just"/>
            <a:r>
              <a:rPr lang="en-GB" sz="1400" dirty="0"/>
              <a:t>The materials were exposed to high-energy gamma rays from a cobalt-60 source. Irradiation was performed in air at 20–25 °C with a dose rate of about 2 </a:t>
            </a:r>
            <a:r>
              <a:rPr lang="en-GB" sz="1400" dirty="0" err="1"/>
              <a:t>kGy</a:t>
            </a:r>
            <a:r>
              <a:rPr lang="en-GB" sz="1400" dirty="0"/>
              <a:t>/h.</a:t>
            </a:r>
          </a:p>
        </p:txBody>
      </p:sp>
    </p:spTree>
    <p:extLst>
      <p:ext uri="{BB962C8B-B14F-4D97-AF65-F5344CB8AC3E}">
        <p14:creationId xmlns:p14="http://schemas.microsoft.com/office/powerpoint/2010/main" val="4562666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795717-316A-6DE8-6269-C3DC6A12B766}"/>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D8CA628-5B6C-BF3D-E30C-F5EE0945C568}"/>
              </a:ext>
            </a:extLst>
          </p:cNvPr>
          <p:cNvSpPr>
            <a:spLocks noGrp="1"/>
          </p:cNvSpPr>
          <p:nvPr>
            <p:ph type="title"/>
          </p:nvPr>
        </p:nvSpPr>
        <p:spPr>
          <a:xfrm>
            <a:off x="609599" y="404664"/>
            <a:ext cx="10969139" cy="531212"/>
          </a:xfrm>
        </p:spPr>
        <p:txBody>
          <a:bodyPr>
            <a:noAutofit/>
          </a:bodyPr>
          <a:lstStyle/>
          <a:p>
            <a:r>
              <a:rPr lang="en-US" sz="3200" b="1"/>
              <a:t>Viscosity test</a:t>
            </a:r>
            <a:endParaRPr lang="en-GB" sz="3000" dirty="0"/>
          </a:p>
        </p:txBody>
      </p:sp>
      <p:sp>
        <p:nvSpPr>
          <p:cNvPr id="9" name="TextBox 8">
            <a:extLst>
              <a:ext uri="{FF2B5EF4-FFF2-40B4-BE49-F238E27FC236}">
                <a16:creationId xmlns:a16="http://schemas.microsoft.com/office/drawing/2014/main" id="{13DEEFD2-B339-F977-5068-14567EAFE930}"/>
              </a:ext>
            </a:extLst>
          </p:cNvPr>
          <p:cNvSpPr txBox="1"/>
          <p:nvPr/>
        </p:nvSpPr>
        <p:spPr>
          <a:xfrm>
            <a:off x="598203" y="1340768"/>
            <a:ext cx="3769605" cy="3754874"/>
          </a:xfrm>
          <a:prstGeom prst="rect">
            <a:avLst/>
          </a:prstGeom>
          <a:noFill/>
        </p:spPr>
        <p:txBody>
          <a:bodyPr wrap="square" rtlCol="0">
            <a:spAutoFit/>
          </a:bodyPr>
          <a:lstStyle/>
          <a:p>
            <a:pPr algn="just">
              <a:buClr>
                <a:schemeClr val="tx2"/>
              </a:buClr>
            </a:pPr>
            <a:r>
              <a:rPr lang="en-US" sz="1400" b="1" dirty="0"/>
              <a:t>Viscosity is assessed by measuring the flow resistance of a liquid as a function of time</a:t>
            </a:r>
          </a:p>
          <a:p>
            <a:pPr marL="285750" indent="-285750">
              <a:buClr>
                <a:schemeClr val="tx2"/>
              </a:buClr>
              <a:buFont typeface="Arial" panose="020B0604020202020204" pitchFamily="34" charset="0"/>
              <a:buChar char="•"/>
            </a:pPr>
            <a:endParaRPr lang="en-GB" sz="1400" dirty="0"/>
          </a:p>
          <a:p>
            <a:pPr marL="285750" indent="-285750" algn="just">
              <a:buClr>
                <a:schemeClr val="tx2"/>
              </a:buClr>
              <a:buFont typeface="Wingdings" panose="05000000000000000000" pitchFamily="2" charset="2"/>
              <a:buChar char="Ø"/>
            </a:pPr>
            <a:r>
              <a:rPr lang="en-GB" sz="1400" dirty="0"/>
              <a:t>Lamy Rheology CP2000 plus cone-plate viscometer operated in speed control</a:t>
            </a:r>
          </a:p>
          <a:p>
            <a:pPr marL="285750" indent="-285750" algn="just">
              <a:buClr>
                <a:schemeClr val="tx2"/>
              </a:buClr>
              <a:buFont typeface="Wingdings" panose="05000000000000000000" pitchFamily="2" charset="2"/>
              <a:buChar char="Ø"/>
            </a:pPr>
            <a:r>
              <a:rPr lang="en-GB" sz="1400" dirty="0"/>
              <a:t>The viscosity is measured with a 40 mm diameter tool (CP4005)</a:t>
            </a:r>
          </a:p>
          <a:p>
            <a:pPr marL="285750" indent="-285750" algn="just">
              <a:buClr>
                <a:schemeClr val="tx2"/>
              </a:buClr>
              <a:buFont typeface="Wingdings" panose="05000000000000000000" pitchFamily="2" charset="2"/>
              <a:buChar char="Ø"/>
            </a:pPr>
            <a:r>
              <a:rPr lang="en-GB" sz="1400" dirty="0"/>
              <a:t>Shear rate of 120 s-1</a:t>
            </a:r>
          </a:p>
          <a:p>
            <a:pPr marL="285750" indent="-285750" algn="just">
              <a:buClr>
                <a:schemeClr val="tx2"/>
              </a:buClr>
              <a:buFont typeface="Wingdings" panose="05000000000000000000" pitchFamily="2" charset="2"/>
              <a:buChar char="Ø"/>
            </a:pPr>
            <a:r>
              <a:rPr lang="en-GB" sz="1400" dirty="0"/>
              <a:t>Data acquisition with </a:t>
            </a:r>
            <a:r>
              <a:rPr lang="en-GB" sz="1400" dirty="0" err="1"/>
              <a:t>RheoTex</a:t>
            </a:r>
            <a:r>
              <a:rPr lang="en-GB" sz="1400" dirty="0"/>
              <a:t> software</a:t>
            </a:r>
          </a:p>
          <a:p>
            <a:pPr marL="285750" indent="-285750" algn="just">
              <a:buClr>
                <a:schemeClr val="tx2"/>
              </a:buClr>
              <a:buFont typeface="Wingdings" panose="05000000000000000000" pitchFamily="2" charset="2"/>
              <a:buChar char="Ø"/>
            </a:pPr>
            <a:r>
              <a:rPr lang="en-GB" sz="1400" dirty="0"/>
              <a:t>Two types of measurements </a:t>
            </a:r>
            <a:r>
              <a:rPr lang="fr-CH" sz="1400" dirty="0"/>
              <a:t>: </a:t>
            </a:r>
            <a:r>
              <a:rPr lang="en-GB" sz="1400" dirty="0"/>
              <a:t> </a:t>
            </a:r>
          </a:p>
          <a:p>
            <a:pPr marL="742950" lvl="1" indent="-285750" algn="just">
              <a:buClr>
                <a:schemeClr val="tx2"/>
              </a:buClr>
              <a:buFont typeface="Courier New" panose="02070309020205020404" pitchFamily="49" charset="0"/>
              <a:buChar char="o"/>
            </a:pPr>
            <a:r>
              <a:rPr lang="en-GB" sz="1400" dirty="0"/>
              <a:t>Viscosity as a function of duration at 20°C and at 60°C</a:t>
            </a:r>
          </a:p>
          <a:p>
            <a:pPr marL="742950" lvl="1" indent="-285750" algn="just">
              <a:buClr>
                <a:schemeClr val="tx2"/>
              </a:buClr>
              <a:buFont typeface="Courier New" panose="02070309020205020404" pitchFamily="49" charset="0"/>
              <a:buChar char="o"/>
            </a:pPr>
            <a:r>
              <a:rPr lang="en-GB" sz="1400" dirty="0"/>
              <a:t>Viscosity as a function of temperature with a ramp rate of 9°C/min</a:t>
            </a:r>
          </a:p>
          <a:p>
            <a:pPr algn="just">
              <a:buClr>
                <a:schemeClr val="tx2"/>
              </a:buClr>
            </a:pPr>
            <a:r>
              <a:rPr lang="en-GB" sz="1400" dirty="0"/>
              <a:t> </a:t>
            </a:r>
          </a:p>
        </p:txBody>
      </p:sp>
      <p:pic>
        <p:nvPicPr>
          <p:cNvPr id="4" name="Picture 3" descr="A machine with a screen on it&#10;&#10;AI-generated content may be incorrect.">
            <a:extLst>
              <a:ext uri="{FF2B5EF4-FFF2-40B4-BE49-F238E27FC236}">
                <a16:creationId xmlns:a16="http://schemas.microsoft.com/office/drawing/2014/main" id="{7A4FD3A6-5B60-E119-8D58-5D961FAC902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4322438" y="1464143"/>
            <a:ext cx="4395405" cy="3296554"/>
          </a:xfrm>
          <a:prstGeom prst="rect">
            <a:avLst/>
          </a:prstGeom>
        </p:spPr>
      </p:pic>
      <p:pic>
        <p:nvPicPr>
          <p:cNvPr id="20" name="Picture 19" descr="A machine with a screwdriver&#10;&#10;AI-generated content may be incorrect.">
            <a:extLst>
              <a:ext uri="{FF2B5EF4-FFF2-40B4-BE49-F238E27FC236}">
                <a16:creationId xmlns:a16="http://schemas.microsoft.com/office/drawing/2014/main" id="{8CD0731E-E93E-1681-0F7F-43AF7C194CD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7818929" y="1477161"/>
            <a:ext cx="4395408" cy="3296554"/>
          </a:xfrm>
          <a:prstGeom prst="rect">
            <a:avLst/>
          </a:prstGeom>
        </p:spPr>
      </p:pic>
      <p:sp>
        <p:nvSpPr>
          <p:cNvPr id="3" name="TextBox 2">
            <a:extLst>
              <a:ext uri="{FF2B5EF4-FFF2-40B4-BE49-F238E27FC236}">
                <a16:creationId xmlns:a16="http://schemas.microsoft.com/office/drawing/2014/main" id="{551CC9F6-7209-F67B-9029-3DF8BAA4DAE6}"/>
              </a:ext>
            </a:extLst>
          </p:cNvPr>
          <p:cNvSpPr txBox="1"/>
          <p:nvPr/>
        </p:nvSpPr>
        <p:spPr>
          <a:xfrm>
            <a:off x="4899546" y="5499379"/>
            <a:ext cx="6793047" cy="430887"/>
          </a:xfrm>
          <a:prstGeom prst="rect">
            <a:avLst/>
          </a:prstGeom>
          <a:noFill/>
        </p:spPr>
        <p:txBody>
          <a:bodyPr wrap="square">
            <a:spAutoFit/>
          </a:bodyPr>
          <a:lstStyle/>
          <a:p>
            <a:pPr algn="ctr">
              <a:buClr>
                <a:schemeClr val="tx2"/>
              </a:buClr>
            </a:pPr>
            <a:r>
              <a:rPr lang="en-US" sz="1000" b="1" dirty="0">
                <a:latin typeface="+mj-lt"/>
              </a:rPr>
              <a:t>Lamy Rheology CP2000 plus cone</a:t>
            </a:r>
            <a:r>
              <a:rPr lang="fr-CH" sz="1000" b="1" dirty="0">
                <a:latin typeface="+mj-lt"/>
              </a:rPr>
              <a:t>-plate </a:t>
            </a:r>
            <a:r>
              <a:rPr lang="fr-CH" sz="1000" b="1" dirty="0" err="1">
                <a:latin typeface="+mj-lt"/>
              </a:rPr>
              <a:t>viscometer</a:t>
            </a:r>
            <a:r>
              <a:rPr lang="fr-CH" sz="1000" b="1" dirty="0">
                <a:latin typeface="+mj-lt"/>
              </a:rPr>
              <a:t> </a:t>
            </a:r>
            <a:r>
              <a:rPr lang="fr-CH" sz="1000" b="1" dirty="0" err="1">
                <a:latin typeface="+mj-lt"/>
              </a:rPr>
              <a:t>with</a:t>
            </a:r>
            <a:r>
              <a:rPr lang="fr-CH" sz="1000" b="1" dirty="0">
                <a:latin typeface="+mj-lt"/>
              </a:rPr>
              <a:t> the CP4005 </a:t>
            </a:r>
            <a:r>
              <a:rPr lang="fr-CH" sz="1000" b="1" dirty="0" err="1">
                <a:latin typeface="+mj-lt"/>
              </a:rPr>
              <a:t>tool</a:t>
            </a:r>
            <a:endParaRPr lang="en-GB" sz="1000" b="1" dirty="0">
              <a:latin typeface="+mj-lt"/>
            </a:endParaRPr>
          </a:p>
          <a:p>
            <a:pPr algn="ctr">
              <a:buClr>
                <a:schemeClr val="tx2"/>
              </a:buClr>
            </a:pPr>
            <a:endParaRPr lang="en-GB" sz="1200" dirty="0"/>
          </a:p>
        </p:txBody>
      </p:sp>
    </p:spTree>
    <p:extLst>
      <p:ext uri="{BB962C8B-B14F-4D97-AF65-F5344CB8AC3E}">
        <p14:creationId xmlns:p14="http://schemas.microsoft.com/office/powerpoint/2010/main" val="21393258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8AFF33-0541-C1CC-DA46-524A7D31DA9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BFEA5649-3DD2-B75B-247A-6AFE9443D411}"/>
              </a:ext>
            </a:extLst>
          </p:cNvPr>
          <p:cNvSpPr>
            <a:spLocks noGrp="1"/>
          </p:cNvSpPr>
          <p:nvPr>
            <p:ph type="title"/>
          </p:nvPr>
        </p:nvSpPr>
        <p:spPr>
          <a:xfrm>
            <a:off x="609599" y="404664"/>
            <a:ext cx="10969139" cy="531212"/>
          </a:xfrm>
        </p:spPr>
        <p:txBody>
          <a:bodyPr>
            <a:noAutofit/>
          </a:bodyPr>
          <a:lstStyle/>
          <a:p>
            <a:r>
              <a:rPr lang="en-US" sz="3200" b="1" dirty="0"/>
              <a:t>DMA tests</a:t>
            </a:r>
            <a:endParaRPr lang="en-GB" sz="3000" dirty="0"/>
          </a:p>
        </p:txBody>
      </p:sp>
      <p:pic>
        <p:nvPicPr>
          <p:cNvPr id="3" name="Picture 2" descr="A close up of a machine&#10;&#10;Description automatically generated">
            <a:extLst>
              <a:ext uri="{FF2B5EF4-FFF2-40B4-BE49-F238E27FC236}">
                <a16:creationId xmlns:a16="http://schemas.microsoft.com/office/drawing/2014/main" id="{FE24F8FC-ABE7-4984-B7E2-ADD49A508F9A}"/>
              </a:ext>
            </a:extLst>
          </p:cNvPr>
          <p:cNvPicPr>
            <a:picLocks noChangeAspect="1"/>
          </p:cNvPicPr>
          <p:nvPr/>
        </p:nvPicPr>
        <p:blipFill>
          <a:blip r:embed="rId3"/>
          <a:stretch>
            <a:fillRect/>
          </a:stretch>
        </p:blipFill>
        <p:spPr>
          <a:xfrm>
            <a:off x="5447928" y="935876"/>
            <a:ext cx="6251997" cy="3001451"/>
          </a:xfrm>
          <a:prstGeom prst="rect">
            <a:avLst/>
          </a:prstGeom>
        </p:spPr>
      </p:pic>
      <p:sp>
        <p:nvSpPr>
          <p:cNvPr id="11" name="TextBox 10">
            <a:extLst>
              <a:ext uri="{FF2B5EF4-FFF2-40B4-BE49-F238E27FC236}">
                <a16:creationId xmlns:a16="http://schemas.microsoft.com/office/drawing/2014/main" id="{630E4CB3-5A0B-05F1-7CF6-B6B280796AB3}"/>
              </a:ext>
            </a:extLst>
          </p:cNvPr>
          <p:cNvSpPr txBox="1"/>
          <p:nvPr/>
        </p:nvSpPr>
        <p:spPr>
          <a:xfrm>
            <a:off x="5159896" y="4526877"/>
            <a:ext cx="6581917" cy="1384995"/>
          </a:xfrm>
          <a:prstGeom prst="rect">
            <a:avLst/>
          </a:prstGeom>
          <a:noFill/>
        </p:spPr>
        <p:txBody>
          <a:bodyPr wrap="square">
            <a:spAutoFit/>
          </a:bodyPr>
          <a:lstStyle/>
          <a:p>
            <a:r>
              <a:rPr lang="en-GB" sz="1400" b="1" dirty="0"/>
              <a:t>G’</a:t>
            </a:r>
            <a:r>
              <a:rPr lang="en-GB" sz="1400" dirty="0"/>
              <a:t> : storage modulus, represent the stiffness of a viscoelastic material</a:t>
            </a:r>
          </a:p>
          <a:p>
            <a:r>
              <a:rPr lang="en-GB" sz="1400" b="1" dirty="0"/>
              <a:t>G’ rubbery : </a:t>
            </a:r>
            <a:r>
              <a:rPr lang="en-GB" sz="1400" dirty="0"/>
              <a:t>storage modulus at the rubbery plateau, where the temperature range is above the glass transition temperature (</a:t>
            </a:r>
            <a:r>
              <a:rPr lang="en-GB" sz="1400" dirty="0" err="1"/>
              <a:t>Tg</a:t>
            </a:r>
            <a:r>
              <a:rPr lang="en-GB" sz="1400" dirty="0"/>
              <a:t>)</a:t>
            </a:r>
          </a:p>
          <a:p>
            <a:r>
              <a:rPr lang="en-GB" sz="1400" b="1" dirty="0"/>
              <a:t>G’’ : </a:t>
            </a:r>
            <a:r>
              <a:rPr lang="en-GB" sz="1400" dirty="0"/>
              <a:t>loss modulus, represent the viscous behaviour of a material</a:t>
            </a:r>
          </a:p>
          <a:p>
            <a:r>
              <a:rPr lang="en-GB" sz="1400" b="1" dirty="0"/>
              <a:t>tan delta : </a:t>
            </a:r>
            <a:r>
              <a:rPr lang="en-GB" sz="1400" dirty="0"/>
              <a:t>ratio of loss modulus to storage modulus, it is a measure of the energy lost</a:t>
            </a:r>
            <a:endParaRPr lang="en-GB" sz="1400" b="1" dirty="0"/>
          </a:p>
        </p:txBody>
      </p:sp>
      <p:pic>
        <p:nvPicPr>
          <p:cNvPr id="4" name="Picture 1">
            <a:extLst>
              <a:ext uri="{FF2B5EF4-FFF2-40B4-BE49-F238E27FC236}">
                <a16:creationId xmlns:a16="http://schemas.microsoft.com/office/drawing/2014/main" id="{FCA53E29-42A2-85CE-B568-B9E6630C1531}"/>
              </a:ext>
            </a:extLst>
          </p:cNvPr>
          <p:cNvPicPr>
            <a:picLocks noChangeAspect="1"/>
          </p:cNvPicPr>
          <p:nvPr/>
        </p:nvPicPr>
        <p:blipFill>
          <a:blip r:embed="rId4"/>
          <a:stretch>
            <a:fillRect/>
          </a:stretch>
        </p:blipFill>
        <p:spPr>
          <a:xfrm>
            <a:off x="874462" y="3861048"/>
            <a:ext cx="3774252" cy="1944216"/>
          </a:xfrm>
          <a:prstGeom prst="rect">
            <a:avLst/>
          </a:prstGeom>
        </p:spPr>
      </p:pic>
      <p:sp>
        <p:nvSpPr>
          <p:cNvPr id="7" name="TextBox 6">
            <a:extLst>
              <a:ext uri="{FF2B5EF4-FFF2-40B4-BE49-F238E27FC236}">
                <a16:creationId xmlns:a16="http://schemas.microsoft.com/office/drawing/2014/main" id="{ADEAD358-AC17-599D-4D0D-2CBB77B6D6A5}"/>
              </a:ext>
            </a:extLst>
          </p:cNvPr>
          <p:cNvSpPr txBox="1"/>
          <p:nvPr/>
        </p:nvSpPr>
        <p:spPr>
          <a:xfrm>
            <a:off x="479376" y="1369511"/>
            <a:ext cx="4680520" cy="2246769"/>
          </a:xfrm>
          <a:prstGeom prst="rect">
            <a:avLst/>
          </a:prstGeom>
          <a:noFill/>
        </p:spPr>
        <p:txBody>
          <a:bodyPr wrap="square">
            <a:spAutoFit/>
          </a:bodyPr>
          <a:lstStyle/>
          <a:p>
            <a:pPr marL="285750" indent="-285750">
              <a:buFont typeface="Wingdings" panose="05000000000000000000" pitchFamily="2" charset="2"/>
              <a:buChar char="Ø"/>
            </a:pPr>
            <a:r>
              <a:rPr lang="en-GB" sz="1400" dirty="0"/>
              <a:t>DMA MCR702e Anton Paar</a:t>
            </a:r>
          </a:p>
          <a:p>
            <a:pPr marL="285750" indent="-285750">
              <a:buFont typeface="Wingdings" panose="05000000000000000000" pitchFamily="2" charset="2"/>
              <a:buChar char="Ø"/>
            </a:pPr>
            <a:r>
              <a:rPr lang="en-GB" sz="1400" dirty="0"/>
              <a:t>DMA measurements were carried out over a temperature range from -150 °C to +200 °C. </a:t>
            </a:r>
          </a:p>
          <a:p>
            <a:pPr marL="285750" indent="-285750">
              <a:buFont typeface="Wingdings" panose="05000000000000000000" pitchFamily="2" charset="2"/>
              <a:buChar char="Ø"/>
            </a:pPr>
            <a:r>
              <a:rPr lang="en-GB" sz="1400" dirty="0"/>
              <a:t>Tests between -150 °C and room temperature were performed using a liquid nitrogen cooling unit in order to reach the glass transition temperature (</a:t>
            </a:r>
            <a:r>
              <a:rPr lang="en-GB" sz="1400" dirty="0" err="1"/>
              <a:t>Tg</a:t>
            </a:r>
            <a:r>
              <a:rPr lang="en-GB" sz="1400" dirty="0"/>
              <a:t>) of silicones and PU</a:t>
            </a:r>
          </a:p>
          <a:p>
            <a:pPr marL="285750" indent="-285750">
              <a:buFont typeface="Wingdings" panose="05000000000000000000" pitchFamily="2" charset="2"/>
              <a:buChar char="Ø"/>
            </a:pPr>
            <a:r>
              <a:rPr lang="en-GB" sz="1400" dirty="0"/>
              <a:t>The </a:t>
            </a:r>
            <a:r>
              <a:rPr lang="en-GB" sz="1400" dirty="0" err="1"/>
              <a:t>Tg</a:t>
            </a:r>
            <a:r>
              <a:rPr lang="en-GB" sz="1400" dirty="0"/>
              <a:t> were determined according to ASTM D4065, at a frequency of 1 Hz and with a temperature ramp of 2 K/min.</a:t>
            </a:r>
          </a:p>
        </p:txBody>
      </p:sp>
      <p:sp>
        <p:nvSpPr>
          <p:cNvPr id="9" name="TextBox 8">
            <a:extLst>
              <a:ext uri="{FF2B5EF4-FFF2-40B4-BE49-F238E27FC236}">
                <a16:creationId xmlns:a16="http://schemas.microsoft.com/office/drawing/2014/main" id="{34E7326B-30D5-5CF3-A513-B175A12DBE27}"/>
              </a:ext>
            </a:extLst>
          </p:cNvPr>
          <p:cNvSpPr txBox="1"/>
          <p:nvPr/>
        </p:nvSpPr>
        <p:spPr>
          <a:xfrm>
            <a:off x="7896200" y="3985880"/>
            <a:ext cx="1872208" cy="246221"/>
          </a:xfrm>
          <a:prstGeom prst="rect">
            <a:avLst/>
          </a:prstGeom>
          <a:noFill/>
        </p:spPr>
        <p:txBody>
          <a:bodyPr wrap="square">
            <a:spAutoFit/>
          </a:bodyPr>
          <a:lstStyle/>
          <a:p>
            <a:r>
              <a:rPr lang="en-GB" sz="1000" b="1" dirty="0"/>
              <a:t>DMA MCR702e Anton Paar</a:t>
            </a:r>
          </a:p>
        </p:txBody>
      </p:sp>
      <p:sp>
        <p:nvSpPr>
          <p:cNvPr id="12" name="TextBox 11">
            <a:extLst>
              <a:ext uri="{FF2B5EF4-FFF2-40B4-BE49-F238E27FC236}">
                <a16:creationId xmlns:a16="http://schemas.microsoft.com/office/drawing/2014/main" id="{F734F06C-E33C-D48C-30F7-1FFE44B65B7F}"/>
              </a:ext>
            </a:extLst>
          </p:cNvPr>
          <p:cNvSpPr txBox="1"/>
          <p:nvPr/>
        </p:nvSpPr>
        <p:spPr>
          <a:xfrm>
            <a:off x="1011352" y="5805264"/>
            <a:ext cx="3637362" cy="246221"/>
          </a:xfrm>
          <a:prstGeom prst="rect">
            <a:avLst/>
          </a:prstGeom>
          <a:noFill/>
        </p:spPr>
        <p:txBody>
          <a:bodyPr wrap="square">
            <a:spAutoFit/>
          </a:bodyPr>
          <a:lstStyle/>
          <a:p>
            <a:r>
              <a:rPr lang="en-GB" sz="1000" b="1" dirty="0"/>
              <a:t>Diagram of typical DMA curves of an amorphous polymer</a:t>
            </a:r>
          </a:p>
        </p:txBody>
      </p:sp>
    </p:spTree>
    <p:extLst>
      <p:ext uri="{BB962C8B-B14F-4D97-AF65-F5344CB8AC3E}">
        <p14:creationId xmlns:p14="http://schemas.microsoft.com/office/powerpoint/2010/main" val="14974004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BA621-B2E4-2F90-15FE-F9964268A26B}"/>
              </a:ext>
            </a:extLst>
          </p:cNvPr>
          <p:cNvSpPr>
            <a:spLocks noGrp="1"/>
          </p:cNvSpPr>
          <p:nvPr>
            <p:ph type="title"/>
          </p:nvPr>
        </p:nvSpPr>
        <p:spPr>
          <a:xfrm>
            <a:off x="609599" y="404664"/>
            <a:ext cx="10969139" cy="531212"/>
          </a:xfrm>
        </p:spPr>
        <p:txBody>
          <a:bodyPr>
            <a:noAutofit/>
          </a:bodyPr>
          <a:lstStyle/>
          <a:p>
            <a:r>
              <a:rPr lang="en-US" sz="3200" b="1" dirty="0"/>
              <a:t>Tensile stress-strain measurement</a:t>
            </a:r>
            <a:endParaRPr lang="en-GB" sz="3000" dirty="0"/>
          </a:p>
        </p:txBody>
      </p:sp>
      <p:sp>
        <p:nvSpPr>
          <p:cNvPr id="9" name="TextBox 8">
            <a:extLst>
              <a:ext uri="{FF2B5EF4-FFF2-40B4-BE49-F238E27FC236}">
                <a16:creationId xmlns:a16="http://schemas.microsoft.com/office/drawing/2014/main" id="{DA097E4E-D919-898F-DD98-D29936C8D4C9}"/>
              </a:ext>
            </a:extLst>
          </p:cNvPr>
          <p:cNvSpPr txBox="1"/>
          <p:nvPr/>
        </p:nvSpPr>
        <p:spPr>
          <a:xfrm>
            <a:off x="594557" y="1423789"/>
            <a:ext cx="4558827" cy="3323987"/>
          </a:xfrm>
          <a:prstGeom prst="rect">
            <a:avLst/>
          </a:prstGeom>
          <a:noFill/>
        </p:spPr>
        <p:txBody>
          <a:bodyPr wrap="square" rtlCol="0">
            <a:spAutoFit/>
          </a:bodyPr>
          <a:lstStyle/>
          <a:p>
            <a:pPr algn="just">
              <a:buClr>
                <a:schemeClr val="tx2"/>
              </a:buClr>
            </a:pPr>
            <a:r>
              <a:rPr lang="en-US" sz="1400" b="1" dirty="0"/>
              <a:t>Radiation damage is assessed by measuring the tensile stress at fracture in tensile configuration as a function of strain.</a:t>
            </a:r>
          </a:p>
          <a:p>
            <a:pPr marL="285750" indent="-285750">
              <a:buClr>
                <a:schemeClr val="tx2"/>
              </a:buClr>
              <a:buFont typeface="Arial" panose="020B0604020202020204" pitchFamily="34" charset="0"/>
              <a:buChar char="•"/>
            </a:pPr>
            <a:endParaRPr lang="en-GB" sz="1400" dirty="0"/>
          </a:p>
          <a:p>
            <a:pPr marL="285750" indent="-285750" algn="just">
              <a:buClr>
                <a:schemeClr val="tx2"/>
              </a:buClr>
              <a:buFont typeface="Wingdings" panose="05000000000000000000" pitchFamily="2" charset="2"/>
              <a:buChar char="Ø"/>
            </a:pPr>
            <a:r>
              <a:rPr lang="en-GB" sz="1400" dirty="0"/>
              <a:t>Tinius Olsen H5kT universal test machine</a:t>
            </a:r>
          </a:p>
          <a:p>
            <a:pPr marL="285750" indent="-285750" algn="just">
              <a:buClr>
                <a:schemeClr val="tx2"/>
              </a:buClr>
              <a:buFont typeface="Wingdings" panose="05000000000000000000" pitchFamily="2" charset="2"/>
              <a:buChar char="Ø"/>
            </a:pPr>
            <a:r>
              <a:rPr lang="en-GB" sz="1400" dirty="0"/>
              <a:t>The strain is measured with an extensometer with a gauge length of 10 mm</a:t>
            </a:r>
          </a:p>
          <a:p>
            <a:pPr marL="285750" indent="-285750" algn="just">
              <a:buClr>
                <a:schemeClr val="tx2"/>
              </a:buClr>
              <a:buFont typeface="Wingdings" panose="05000000000000000000" pitchFamily="2" charset="2"/>
              <a:buChar char="Ø"/>
            </a:pPr>
            <a:r>
              <a:rPr lang="en-GB" sz="1400" dirty="0"/>
              <a:t>Constant crosshead speed of 100 mm/min </a:t>
            </a:r>
          </a:p>
          <a:p>
            <a:pPr marL="285750" indent="-285750" algn="just">
              <a:buClr>
                <a:schemeClr val="tx2"/>
              </a:buClr>
              <a:buFont typeface="Wingdings" panose="05000000000000000000" pitchFamily="2" charset="2"/>
              <a:buChar char="Ø"/>
            </a:pPr>
            <a:r>
              <a:rPr lang="en-GB" sz="1400" dirty="0"/>
              <a:t>Data acquisition with Tinius Olsen Horizon software according to “ISO 37 : Tensile test of elastomers”</a:t>
            </a:r>
          </a:p>
          <a:p>
            <a:pPr marL="285750" indent="-285750" algn="just">
              <a:buClr>
                <a:schemeClr val="tx2"/>
              </a:buClr>
              <a:buFont typeface="Wingdings" panose="05000000000000000000" pitchFamily="2" charset="2"/>
              <a:buChar char="Ø"/>
            </a:pPr>
            <a:r>
              <a:rPr lang="en-GB" sz="1400" dirty="0"/>
              <a:t>Preload of -2 N</a:t>
            </a:r>
          </a:p>
          <a:p>
            <a:pPr marL="285750" indent="-285750" algn="just">
              <a:buClr>
                <a:schemeClr val="tx2"/>
              </a:buClr>
              <a:buFont typeface="Wingdings" panose="05000000000000000000" pitchFamily="2" charset="2"/>
              <a:buChar char="Ø"/>
            </a:pPr>
            <a:r>
              <a:rPr lang="en-GB" sz="1400" dirty="0"/>
              <a:t>The engineering stress is calculated from the cross section of the unloaded samples</a:t>
            </a:r>
          </a:p>
          <a:p>
            <a:pPr marL="285750" indent="-285750" algn="just">
              <a:buClr>
                <a:schemeClr val="tx2"/>
              </a:buClr>
              <a:buFont typeface="Wingdings" panose="05000000000000000000" pitchFamily="2" charset="2"/>
              <a:buChar char="Ø"/>
            </a:pPr>
            <a:r>
              <a:rPr lang="en-GB" sz="1400" dirty="0"/>
              <a:t>The true stress at fracture is much higher than the engineering stress</a:t>
            </a:r>
          </a:p>
        </p:txBody>
      </p:sp>
      <p:grpSp>
        <p:nvGrpSpPr>
          <p:cNvPr id="6" name="Group 5">
            <a:extLst>
              <a:ext uri="{FF2B5EF4-FFF2-40B4-BE49-F238E27FC236}">
                <a16:creationId xmlns:a16="http://schemas.microsoft.com/office/drawing/2014/main" id="{67449B4B-DF28-78B2-584D-6D20AB82A631}"/>
              </a:ext>
            </a:extLst>
          </p:cNvPr>
          <p:cNvGrpSpPr/>
          <p:nvPr/>
        </p:nvGrpSpPr>
        <p:grpSpPr>
          <a:xfrm>
            <a:off x="8184232" y="1113973"/>
            <a:ext cx="3495065" cy="4630054"/>
            <a:chOff x="7248128" y="476672"/>
            <a:chExt cx="4083918" cy="5445224"/>
          </a:xfrm>
        </p:grpSpPr>
        <p:pic>
          <p:nvPicPr>
            <p:cNvPr id="7" name="Picture 6" descr="A machine with two small green boxes&#10;&#10;AI-generated content may be incorrect.">
              <a:extLst>
                <a:ext uri="{FF2B5EF4-FFF2-40B4-BE49-F238E27FC236}">
                  <a16:creationId xmlns:a16="http://schemas.microsoft.com/office/drawing/2014/main" id="{E54103CD-B38D-6B57-7ED0-6416FA54A00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6567475" y="1157325"/>
              <a:ext cx="5445224" cy="4083918"/>
            </a:xfrm>
            <a:prstGeom prst="rect">
              <a:avLst/>
            </a:prstGeom>
          </p:spPr>
        </p:pic>
        <p:cxnSp>
          <p:nvCxnSpPr>
            <p:cNvPr id="8" name="Straight Arrow Connector 7">
              <a:extLst>
                <a:ext uri="{FF2B5EF4-FFF2-40B4-BE49-F238E27FC236}">
                  <a16:creationId xmlns:a16="http://schemas.microsoft.com/office/drawing/2014/main" id="{1EF7F7F1-87E3-33F6-24EF-3BA4A52B7D80}"/>
                </a:ext>
              </a:extLst>
            </p:cNvPr>
            <p:cNvCxnSpPr>
              <a:cxnSpLocks/>
            </p:cNvCxnSpPr>
            <p:nvPr/>
          </p:nvCxnSpPr>
          <p:spPr>
            <a:xfrm flipV="1">
              <a:off x="8400256" y="3567601"/>
              <a:ext cx="753596" cy="342897"/>
            </a:xfrm>
            <a:prstGeom prst="straightConnector1">
              <a:avLst/>
            </a:prstGeom>
            <a:ln>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97A397E1-16D9-9D9E-64EB-EB8E3C7575B7}"/>
                </a:ext>
              </a:extLst>
            </p:cNvPr>
            <p:cNvSpPr txBox="1"/>
            <p:nvPr/>
          </p:nvSpPr>
          <p:spPr>
            <a:xfrm>
              <a:off x="7921249" y="3910498"/>
              <a:ext cx="1197254" cy="470554"/>
            </a:xfrm>
            <a:prstGeom prst="rect">
              <a:avLst/>
            </a:prstGeom>
            <a:noFill/>
          </p:spPr>
          <p:txBody>
            <a:bodyPr wrap="square" rtlCol="0">
              <a:spAutoFit/>
            </a:bodyPr>
            <a:lstStyle/>
            <a:p>
              <a:r>
                <a:rPr lang="en-US" sz="1000" b="1" dirty="0">
                  <a:solidFill>
                    <a:schemeClr val="bg1"/>
                  </a:solidFill>
                </a:rPr>
                <a:t>Extensometer (10 mm)</a:t>
              </a:r>
              <a:endParaRPr lang="en-GB" sz="1000" b="1" dirty="0">
                <a:solidFill>
                  <a:schemeClr val="bg1"/>
                </a:solidFill>
              </a:endParaRPr>
            </a:p>
          </p:txBody>
        </p:sp>
        <p:cxnSp>
          <p:nvCxnSpPr>
            <p:cNvPr id="11" name="Straight Arrow Connector 10">
              <a:extLst>
                <a:ext uri="{FF2B5EF4-FFF2-40B4-BE49-F238E27FC236}">
                  <a16:creationId xmlns:a16="http://schemas.microsoft.com/office/drawing/2014/main" id="{99DC40F0-BD14-C605-48A8-0DF66110B69E}"/>
                </a:ext>
              </a:extLst>
            </p:cNvPr>
            <p:cNvCxnSpPr>
              <a:cxnSpLocks/>
            </p:cNvCxnSpPr>
            <p:nvPr/>
          </p:nvCxnSpPr>
          <p:spPr>
            <a:xfrm flipH="1" flipV="1">
              <a:off x="9336360" y="3910498"/>
              <a:ext cx="321550" cy="166574"/>
            </a:xfrm>
            <a:prstGeom prst="straightConnector1">
              <a:avLst/>
            </a:prstGeom>
            <a:ln>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E7EE02D0-3CBB-3CA7-73AD-4EBA86E8D6D6}"/>
                </a:ext>
              </a:extLst>
            </p:cNvPr>
            <p:cNvSpPr txBox="1"/>
            <p:nvPr/>
          </p:nvSpPr>
          <p:spPr>
            <a:xfrm>
              <a:off x="9497135" y="4070376"/>
              <a:ext cx="1152128" cy="246221"/>
            </a:xfrm>
            <a:prstGeom prst="rect">
              <a:avLst/>
            </a:prstGeom>
            <a:noFill/>
          </p:spPr>
          <p:txBody>
            <a:bodyPr wrap="square" rtlCol="0">
              <a:spAutoFit/>
            </a:bodyPr>
            <a:lstStyle/>
            <a:p>
              <a:r>
                <a:rPr lang="en-US" sz="1000" b="1" dirty="0">
                  <a:solidFill>
                    <a:schemeClr val="bg1"/>
                  </a:solidFill>
                </a:rPr>
                <a:t>Sample</a:t>
              </a:r>
              <a:endParaRPr lang="en-GB" sz="1000" b="1" dirty="0">
                <a:solidFill>
                  <a:schemeClr val="bg1"/>
                </a:solidFill>
              </a:endParaRPr>
            </a:p>
          </p:txBody>
        </p:sp>
        <p:cxnSp>
          <p:nvCxnSpPr>
            <p:cNvPr id="14" name="Straight Arrow Connector 13">
              <a:extLst>
                <a:ext uri="{FF2B5EF4-FFF2-40B4-BE49-F238E27FC236}">
                  <a16:creationId xmlns:a16="http://schemas.microsoft.com/office/drawing/2014/main" id="{B44C45E0-7F32-9626-B293-F321FF376B9E}"/>
                </a:ext>
              </a:extLst>
            </p:cNvPr>
            <p:cNvCxnSpPr>
              <a:cxnSpLocks/>
            </p:cNvCxnSpPr>
            <p:nvPr/>
          </p:nvCxnSpPr>
          <p:spPr>
            <a:xfrm flipV="1">
              <a:off x="8832304" y="2697642"/>
              <a:ext cx="504056" cy="83287"/>
            </a:xfrm>
            <a:prstGeom prst="straightConnector1">
              <a:avLst/>
            </a:prstGeom>
            <a:ln>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sp>
          <p:nvSpPr>
            <p:cNvPr id="15" name="TextBox 14">
              <a:extLst>
                <a:ext uri="{FF2B5EF4-FFF2-40B4-BE49-F238E27FC236}">
                  <a16:creationId xmlns:a16="http://schemas.microsoft.com/office/drawing/2014/main" id="{995AB984-424E-54F3-B554-51D9A114C25A}"/>
                </a:ext>
              </a:extLst>
            </p:cNvPr>
            <p:cNvSpPr txBox="1"/>
            <p:nvPr/>
          </p:nvSpPr>
          <p:spPr>
            <a:xfrm>
              <a:off x="8218401" y="2679414"/>
              <a:ext cx="648072" cy="246221"/>
            </a:xfrm>
            <a:prstGeom prst="rect">
              <a:avLst/>
            </a:prstGeom>
            <a:noFill/>
          </p:spPr>
          <p:txBody>
            <a:bodyPr wrap="square" rtlCol="0">
              <a:spAutoFit/>
            </a:bodyPr>
            <a:lstStyle/>
            <a:p>
              <a:r>
                <a:rPr lang="en-US" sz="1000" b="1" dirty="0">
                  <a:solidFill>
                    <a:schemeClr val="bg1"/>
                  </a:solidFill>
                </a:rPr>
                <a:t>Grips</a:t>
              </a:r>
              <a:endParaRPr lang="en-GB" sz="1000" b="1" dirty="0">
                <a:solidFill>
                  <a:schemeClr val="bg1"/>
                </a:solidFill>
              </a:endParaRPr>
            </a:p>
          </p:txBody>
        </p:sp>
      </p:grpSp>
      <p:pic>
        <p:nvPicPr>
          <p:cNvPr id="16" name="Picture 15" descr="A machine with a few pieces of glass&#10;&#10;AI-generated content may be incorrect.">
            <a:extLst>
              <a:ext uri="{FF2B5EF4-FFF2-40B4-BE49-F238E27FC236}">
                <a16:creationId xmlns:a16="http://schemas.microsoft.com/office/drawing/2014/main" id="{1356AC7D-5C91-AEFC-CA14-84639998150F}"/>
              </a:ext>
            </a:extLst>
          </p:cNvPr>
          <p:cNvPicPr>
            <a:picLocks noChangeAspect="1"/>
          </p:cNvPicPr>
          <p:nvPr/>
        </p:nvPicPr>
        <p:blipFill>
          <a:blip r:embed="rId4" cstate="print">
            <a:extLst>
              <a:ext uri="{28A0092B-C50C-407E-A947-70E740481C1C}">
                <a14:useLocalDpi xmlns:a14="http://schemas.microsoft.com/office/drawing/2010/main" val="0"/>
              </a:ext>
            </a:extLst>
          </a:blip>
          <a:srcRect l="4279" t="18062" r="6954" b="23045"/>
          <a:stretch/>
        </p:blipFill>
        <p:spPr>
          <a:xfrm rot="5400000">
            <a:off x="4530809" y="2277054"/>
            <a:ext cx="4630054" cy="2303892"/>
          </a:xfrm>
          <a:prstGeom prst="rect">
            <a:avLst/>
          </a:prstGeom>
        </p:spPr>
      </p:pic>
      <p:sp>
        <p:nvSpPr>
          <p:cNvPr id="3" name="TextBox 2">
            <a:extLst>
              <a:ext uri="{FF2B5EF4-FFF2-40B4-BE49-F238E27FC236}">
                <a16:creationId xmlns:a16="http://schemas.microsoft.com/office/drawing/2014/main" id="{419927F8-A262-EF75-B38F-4C2E430631C1}"/>
              </a:ext>
            </a:extLst>
          </p:cNvPr>
          <p:cNvSpPr txBox="1"/>
          <p:nvPr/>
        </p:nvSpPr>
        <p:spPr>
          <a:xfrm>
            <a:off x="5303912" y="5832016"/>
            <a:ext cx="6793047" cy="430887"/>
          </a:xfrm>
          <a:prstGeom prst="rect">
            <a:avLst/>
          </a:prstGeom>
          <a:noFill/>
        </p:spPr>
        <p:txBody>
          <a:bodyPr wrap="square">
            <a:spAutoFit/>
          </a:bodyPr>
          <a:lstStyle/>
          <a:p>
            <a:pPr algn="ctr">
              <a:buClr>
                <a:schemeClr val="tx2"/>
              </a:buClr>
            </a:pPr>
            <a:r>
              <a:rPr lang="fr-CH" sz="1000" b="1" dirty="0" err="1"/>
              <a:t>Tinius</a:t>
            </a:r>
            <a:r>
              <a:rPr lang="fr-CH" sz="1000" b="1" dirty="0"/>
              <a:t> Olsen H5kT </a:t>
            </a:r>
            <a:r>
              <a:rPr lang="fr-CH" sz="1000" b="1" dirty="0" err="1"/>
              <a:t>universal</a:t>
            </a:r>
            <a:r>
              <a:rPr lang="fr-CH" sz="1000" b="1" dirty="0"/>
              <a:t> machine in </a:t>
            </a:r>
            <a:r>
              <a:rPr lang="fr-CH" sz="1000" b="1" dirty="0" err="1"/>
              <a:t>tensile</a:t>
            </a:r>
            <a:r>
              <a:rPr lang="fr-CH" sz="1000" b="1" dirty="0"/>
              <a:t> configuration</a:t>
            </a:r>
            <a:endParaRPr lang="en-GB" sz="1000" b="1" dirty="0"/>
          </a:p>
          <a:p>
            <a:pPr algn="ctr">
              <a:buClr>
                <a:schemeClr val="tx2"/>
              </a:buClr>
            </a:pPr>
            <a:endParaRPr lang="en-GB" sz="1200" dirty="0"/>
          </a:p>
        </p:txBody>
      </p:sp>
    </p:spTree>
    <p:extLst>
      <p:ext uri="{BB962C8B-B14F-4D97-AF65-F5344CB8AC3E}">
        <p14:creationId xmlns:p14="http://schemas.microsoft.com/office/powerpoint/2010/main" val="31756415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70CA36-8501-1A5F-157E-C1ABD501810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7793E82-B517-AE71-DBB2-7B5FB5B84405}"/>
              </a:ext>
            </a:extLst>
          </p:cNvPr>
          <p:cNvSpPr>
            <a:spLocks noGrp="1"/>
          </p:cNvSpPr>
          <p:nvPr>
            <p:ph type="title"/>
          </p:nvPr>
        </p:nvSpPr>
        <p:spPr>
          <a:xfrm>
            <a:off x="609599" y="404664"/>
            <a:ext cx="10969139" cy="531212"/>
          </a:xfrm>
        </p:spPr>
        <p:txBody>
          <a:bodyPr>
            <a:noAutofit/>
          </a:bodyPr>
          <a:lstStyle/>
          <a:p>
            <a:r>
              <a:rPr lang="en-US" sz="3200" b="1" dirty="0"/>
              <a:t>Flexural stress-strain measurement in liquid nitrogen</a:t>
            </a:r>
            <a:endParaRPr lang="en-GB" sz="3000" dirty="0"/>
          </a:p>
        </p:txBody>
      </p:sp>
      <p:sp>
        <p:nvSpPr>
          <p:cNvPr id="9" name="TextBox 8">
            <a:extLst>
              <a:ext uri="{FF2B5EF4-FFF2-40B4-BE49-F238E27FC236}">
                <a16:creationId xmlns:a16="http://schemas.microsoft.com/office/drawing/2014/main" id="{5887B526-D027-BD91-F8B0-C2B913B2DD08}"/>
              </a:ext>
            </a:extLst>
          </p:cNvPr>
          <p:cNvSpPr txBox="1"/>
          <p:nvPr/>
        </p:nvSpPr>
        <p:spPr>
          <a:xfrm>
            <a:off x="487491" y="1124744"/>
            <a:ext cx="5586978" cy="4832092"/>
          </a:xfrm>
          <a:prstGeom prst="rect">
            <a:avLst/>
          </a:prstGeom>
          <a:noFill/>
        </p:spPr>
        <p:txBody>
          <a:bodyPr wrap="square" rtlCol="0">
            <a:spAutoFit/>
          </a:bodyPr>
          <a:lstStyle/>
          <a:p>
            <a:pPr algn="just">
              <a:buClr>
                <a:schemeClr val="tx2"/>
              </a:buClr>
            </a:pPr>
            <a:r>
              <a:rPr lang="en-US" sz="1400" b="1" dirty="0"/>
              <a:t>Radiation damage is assessed by measuring the flexural stress at fracture in flexural configuration as a function of strain.</a:t>
            </a:r>
          </a:p>
          <a:p>
            <a:pPr algn="just">
              <a:buClr>
                <a:schemeClr val="tx2"/>
              </a:buClr>
            </a:pPr>
            <a:endParaRPr lang="en-US" sz="1400" b="1" dirty="0"/>
          </a:p>
          <a:p>
            <a:pPr marL="285750" indent="-285750">
              <a:buClr>
                <a:schemeClr val="tx2"/>
              </a:buClr>
              <a:buFont typeface="Wingdings" panose="05000000000000000000" pitchFamily="2" charset="2"/>
              <a:buChar char="Ø"/>
            </a:pPr>
            <a:r>
              <a:rPr lang="en-GB" sz="1400" dirty="0"/>
              <a:t>Tinius Olsen H5kT universal test machine</a:t>
            </a:r>
          </a:p>
          <a:p>
            <a:pPr marL="285750" indent="-285750">
              <a:buClr>
                <a:schemeClr val="tx2"/>
              </a:buClr>
              <a:buFont typeface="Wingdings" panose="05000000000000000000" pitchFamily="2" charset="2"/>
              <a:buChar char="Ø"/>
            </a:pPr>
            <a:r>
              <a:rPr lang="en-GB" sz="1400" dirty="0"/>
              <a:t>Tinus Olsen FSB-5kN load cell with a force resolution of 0.2 N</a:t>
            </a:r>
          </a:p>
          <a:p>
            <a:pPr marL="285750" indent="-285750">
              <a:buClr>
                <a:schemeClr val="tx2"/>
              </a:buClr>
              <a:buFont typeface="Wingdings" panose="05000000000000000000" pitchFamily="2" charset="2"/>
              <a:buChar char="Ø"/>
            </a:pPr>
            <a:r>
              <a:rPr lang="en-GB" sz="1400" dirty="0"/>
              <a:t>Ø=10 mm loading supports and Ø=10 mm bending die</a:t>
            </a:r>
          </a:p>
          <a:p>
            <a:pPr marL="285750" indent="-285750">
              <a:buClr>
                <a:schemeClr val="tx2"/>
              </a:buClr>
              <a:buFont typeface="Wingdings" panose="05000000000000000000" pitchFamily="2" charset="2"/>
              <a:buChar char="Ø"/>
            </a:pPr>
            <a:r>
              <a:rPr lang="en-GB" sz="1400" dirty="0"/>
              <a:t>Span length of the loading supports is 16 times the sample thickness</a:t>
            </a:r>
          </a:p>
          <a:p>
            <a:pPr marL="285750" indent="-285750">
              <a:buClr>
                <a:schemeClr val="tx2"/>
              </a:buClr>
              <a:buFont typeface="Wingdings" panose="05000000000000000000" pitchFamily="2" charset="2"/>
              <a:buChar char="Ø"/>
            </a:pPr>
            <a:r>
              <a:rPr lang="en-GB" sz="1400" dirty="0"/>
              <a:t>Constant crosshead speed of 2 mm/min </a:t>
            </a:r>
          </a:p>
          <a:p>
            <a:pPr marL="285750" indent="-285750">
              <a:buClr>
                <a:schemeClr val="tx2"/>
              </a:buClr>
              <a:buFont typeface="Wingdings" panose="05000000000000000000" pitchFamily="2" charset="2"/>
              <a:buChar char="Ø"/>
            </a:pPr>
            <a:r>
              <a:rPr lang="en-GB" sz="1400" dirty="0"/>
              <a:t>Data acquisition with Tinius Olsen Horizon software according to “ISO 178 : 2010 Plastics-Flexural properties – LVDT”</a:t>
            </a:r>
          </a:p>
          <a:p>
            <a:pPr marL="285750" indent="-285750">
              <a:buClr>
                <a:schemeClr val="tx2"/>
              </a:buClr>
              <a:buFont typeface="Wingdings" panose="05000000000000000000" pitchFamily="2" charset="2"/>
              <a:buChar char="Ø"/>
            </a:pPr>
            <a:r>
              <a:rPr lang="en-GB" sz="1400" dirty="0"/>
              <a:t>Preload of -2 N</a:t>
            </a:r>
          </a:p>
          <a:p>
            <a:pPr marL="285750" indent="-285750">
              <a:buClr>
                <a:schemeClr val="tx2"/>
              </a:buClr>
              <a:buFont typeface="Wingdings" panose="05000000000000000000" pitchFamily="2" charset="2"/>
              <a:buChar char="Ø"/>
            </a:pPr>
            <a:endParaRPr lang="en-GB" sz="1400" dirty="0"/>
          </a:p>
          <a:p>
            <a:pPr marL="285750" indent="-285750">
              <a:buClr>
                <a:schemeClr val="tx2"/>
              </a:buClr>
              <a:buFont typeface="Wingdings" panose="05000000000000000000" pitchFamily="2" charset="2"/>
              <a:buChar char="Ø"/>
            </a:pPr>
            <a:r>
              <a:rPr lang="en-GB" sz="1400" dirty="0"/>
              <a:t>Flexural stress 𝜎 was calculated as</a:t>
            </a:r>
          </a:p>
          <a:p>
            <a:pPr marL="285750" indent="-285750">
              <a:buClr>
                <a:schemeClr val="tx2"/>
              </a:buClr>
              <a:buFont typeface="Wingdings" panose="05000000000000000000" pitchFamily="2" charset="2"/>
              <a:buChar char="Ø"/>
            </a:pPr>
            <a:endParaRPr lang="en-GB" sz="1400" dirty="0"/>
          </a:p>
          <a:p>
            <a:pPr marL="285750" indent="-285750">
              <a:buClr>
                <a:schemeClr val="tx2"/>
              </a:buClr>
              <a:buFont typeface="Wingdings" panose="05000000000000000000" pitchFamily="2" charset="2"/>
              <a:buChar char="Ø"/>
            </a:pPr>
            <a:endParaRPr lang="en-GB" sz="1400" dirty="0"/>
          </a:p>
          <a:p>
            <a:pPr marL="285750" indent="-285750">
              <a:buClr>
                <a:schemeClr val="tx2"/>
              </a:buClr>
              <a:buFont typeface="Wingdings" panose="05000000000000000000" pitchFamily="2" charset="2"/>
              <a:buChar char="Ø"/>
            </a:pPr>
            <a:endParaRPr lang="en-GB" sz="1400" dirty="0"/>
          </a:p>
          <a:p>
            <a:pPr marL="285750" indent="-285750">
              <a:buClr>
                <a:schemeClr val="tx2"/>
              </a:buClr>
              <a:buFont typeface="Wingdings" panose="05000000000000000000" pitchFamily="2" charset="2"/>
              <a:buChar char="Ø"/>
            </a:pPr>
            <a:endParaRPr lang="en-GB" sz="1400" dirty="0"/>
          </a:p>
          <a:p>
            <a:pPr marL="285750" indent="-285750">
              <a:buClr>
                <a:schemeClr val="tx2"/>
              </a:buClr>
              <a:buFont typeface="Wingdings" panose="05000000000000000000" pitchFamily="2" charset="2"/>
              <a:buChar char="Ø"/>
            </a:pPr>
            <a:endParaRPr lang="en-GB" sz="1400" dirty="0"/>
          </a:p>
          <a:p>
            <a:pPr>
              <a:buClr>
                <a:schemeClr val="tx2"/>
              </a:buClr>
            </a:pPr>
            <a:r>
              <a:rPr lang="en-GB" sz="1400" dirty="0"/>
              <a:t>with thickness ℎ and width 𝑏 of the sample, length 𝐿 of the support span, and the force at fracture 𝐹.</a:t>
            </a:r>
          </a:p>
          <a:p>
            <a:pPr marL="285750" indent="-285750" algn="just">
              <a:buClr>
                <a:schemeClr val="tx2"/>
              </a:buClr>
              <a:buFont typeface="Wingdings" panose="05000000000000000000" pitchFamily="2" charset="2"/>
              <a:buChar char="Ø"/>
            </a:pPr>
            <a:endParaRPr lang="en-GB" sz="1400" dirty="0"/>
          </a:p>
        </p:txBody>
      </p:sp>
      <p:sp>
        <p:nvSpPr>
          <p:cNvPr id="3" name="TextBox 2">
            <a:extLst>
              <a:ext uri="{FF2B5EF4-FFF2-40B4-BE49-F238E27FC236}">
                <a16:creationId xmlns:a16="http://schemas.microsoft.com/office/drawing/2014/main" id="{E83BFC46-C171-78A5-31A3-D7EA07C3901B}"/>
              </a:ext>
            </a:extLst>
          </p:cNvPr>
          <p:cNvSpPr txBox="1"/>
          <p:nvPr/>
        </p:nvSpPr>
        <p:spPr>
          <a:xfrm>
            <a:off x="5327768" y="5373216"/>
            <a:ext cx="6793047" cy="430887"/>
          </a:xfrm>
          <a:prstGeom prst="rect">
            <a:avLst/>
          </a:prstGeom>
          <a:noFill/>
        </p:spPr>
        <p:txBody>
          <a:bodyPr wrap="square">
            <a:spAutoFit/>
          </a:bodyPr>
          <a:lstStyle/>
          <a:p>
            <a:pPr algn="ctr">
              <a:buClr>
                <a:schemeClr val="tx2"/>
              </a:buClr>
            </a:pPr>
            <a:r>
              <a:rPr lang="fr-CH" sz="1000" b="1" dirty="0" err="1"/>
              <a:t>Tinius</a:t>
            </a:r>
            <a:r>
              <a:rPr lang="fr-CH" sz="1000" b="1" dirty="0"/>
              <a:t> Olsen H5kT </a:t>
            </a:r>
            <a:r>
              <a:rPr lang="fr-CH" sz="1000" b="1" dirty="0" err="1"/>
              <a:t>universal</a:t>
            </a:r>
            <a:r>
              <a:rPr lang="fr-CH" sz="1000" b="1" dirty="0"/>
              <a:t> machine in </a:t>
            </a:r>
            <a:r>
              <a:rPr lang="fr-CH" sz="1000" b="1" dirty="0" err="1"/>
              <a:t>flexural</a:t>
            </a:r>
            <a:r>
              <a:rPr lang="fr-CH" sz="1000" b="1" dirty="0"/>
              <a:t> configuration</a:t>
            </a:r>
            <a:endParaRPr lang="en-GB" sz="1000" b="1" dirty="0"/>
          </a:p>
          <a:p>
            <a:pPr algn="ctr">
              <a:buClr>
                <a:schemeClr val="tx2"/>
              </a:buClr>
            </a:pPr>
            <a:endParaRPr lang="en-GB" sz="1200" dirty="0"/>
          </a:p>
        </p:txBody>
      </p:sp>
      <p:pic>
        <p:nvPicPr>
          <p:cNvPr id="5" name="Picture 4" descr="A close up of a piece of foam&#10;&#10;AI-generated content may be incorrect.">
            <a:extLst>
              <a:ext uri="{FF2B5EF4-FFF2-40B4-BE49-F238E27FC236}">
                <a16:creationId xmlns:a16="http://schemas.microsoft.com/office/drawing/2014/main" id="{279AA9CC-766E-1C97-3EF3-4132ACD8CA9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a:off x="6240016" y="1565793"/>
            <a:ext cx="4968552" cy="3726414"/>
          </a:xfrm>
          <a:prstGeom prst="rect">
            <a:avLst/>
          </a:prstGeom>
        </p:spPr>
      </p:pic>
      <p:pic>
        <p:nvPicPr>
          <p:cNvPr id="6" name="Picture 5">
            <a:extLst>
              <a:ext uri="{FF2B5EF4-FFF2-40B4-BE49-F238E27FC236}">
                <a16:creationId xmlns:a16="http://schemas.microsoft.com/office/drawing/2014/main" id="{E5F7CE06-9CCC-3531-1450-18019B9BE3E8}"/>
              </a:ext>
            </a:extLst>
          </p:cNvPr>
          <p:cNvPicPr>
            <a:picLocks noChangeAspect="1"/>
          </p:cNvPicPr>
          <p:nvPr/>
        </p:nvPicPr>
        <p:blipFill>
          <a:blip r:embed="rId4"/>
          <a:stretch>
            <a:fillRect/>
          </a:stretch>
        </p:blipFill>
        <p:spPr>
          <a:xfrm>
            <a:off x="2683063" y="4365104"/>
            <a:ext cx="1195833" cy="720072"/>
          </a:xfrm>
          <a:prstGeom prst="rect">
            <a:avLst/>
          </a:prstGeom>
        </p:spPr>
      </p:pic>
      <p:cxnSp>
        <p:nvCxnSpPr>
          <p:cNvPr id="10" name="Straight Arrow Connector 9">
            <a:extLst>
              <a:ext uri="{FF2B5EF4-FFF2-40B4-BE49-F238E27FC236}">
                <a16:creationId xmlns:a16="http://schemas.microsoft.com/office/drawing/2014/main" id="{2CB45898-8ABD-DBB0-8DE1-3FA2CDBE1BA6}"/>
              </a:ext>
            </a:extLst>
          </p:cNvPr>
          <p:cNvCxnSpPr/>
          <p:nvPr/>
        </p:nvCxnSpPr>
        <p:spPr>
          <a:xfrm>
            <a:off x="7248128" y="3429000"/>
            <a:ext cx="360040" cy="360040"/>
          </a:xfrm>
          <a:prstGeom prst="straightConnector1">
            <a:avLst/>
          </a:prstGeom>
          <a:ln w="28575">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sp>
        <p:nvSpPr>
          <p:cNvPr id="11" name="TextBox 10">
            <a:extLst>
              <a:ext uri="{FF2B5EF4-FFF2-40B4-BE49-F238E27FC236}">
                <a16:creationId xmlns:a16="http://schemas.microsoft.com/office/drawing/2014/main" id="{9003AB31-3817-F690-778A-4DCD08A14FAF}"/>
              </a:ext>
            </a:extLst>
          </p:cNvPr>
          <p:cNvSpPr txBox="1"/>
          <p:nvPr/>
        </p:nvSpPr>
        <p:spPr>
          <a:xfrm>
            <a:off x="6600056" y="3140968"/>
            <a:ext cx="1008112" cy="292388"/>
          </a:xfrm>
          <a:prstGeom prst="rect">
            <a:avLst/>
          </a:prstGeom>
          <a:solidFill>
            <a:srgbClr val="000000">
              <a:alpha val="40000"/>
            </a:srgbClr>
          </a:solidFill>
        </p:spPr>
        <p:txBody>
          <a:bodyPr wrap="square" rtlCol="0">
            <a:spAutoFit/>
          </a:bodyPr>
          <a:lstStyle/>
          <a:p>
            <a:pPr algn="ctr"/>
            <a:r>
              <a:rPr lang="fr-CH" sz="1300" b="1" dirty="0">
                <a:solidFill>
                  <a:schemeClr val="bg1"/>
                </a:solidFill>
              </a:rPr>
              <a:t>Sample</a:t>
            </a:r>
            <a:endParaRPr lang="en-GB" sz="1300" b="1" dirty="0">
              <a:solidFill>
                <a:schemeClr val="bg1"/>
              </a:solidFill>
            </a:endParaRPr>
          </a:p>
        </p:txBody>
      </p:sp>
      <p:cxnSp>
        <p:nvCxnSpPr>
          <p:cNvPr id="12" name="Straight Arrow Connector 11">
            <a:extLst>
              <a:ext uri="{FF2B5EF4-FFF2-40B4-BE49-F238E27FC236}">
                <a16:creationId xmlns:a16="http://schemas.microsoft.com/office/drawing/2014/main" id="{F8864702-42A4-852E-6E8F-A62F917E482D}"/>
              </a:ext>
            </a:extLst>
          </p:cNvPr>
          <p:cNvCxnSpPr>
            <a:cxnSpLocks/>
          </p:cNvCxnSpPr>
          <p:nvPr/>
        </p:nvCxnSpPr>
        <p:spPr>
          <a:xfrm flipH="1" flipV="1">
            <a:off x="7608168" y="3901408"/>
            <a:ext cx="504056" cy="459195"/>
          </a:xfrm>
          <a:prstGeom prst="straightConnector1">
            <a:avLst/>
          </a:prstGeom>
          <a:ln w="28575">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B5FBE677-10B4-F128-2CC6-5DFEC4D9C5C4}"/>
              </a:ext>
            </a:extLst>
          </p:cNvPr>
          <p:cNvCxnSpPr>
            <a:cxnSpLocks/>
          </p:cNvCxnSpPr>
          <p:nvPr/>
        </p:nvCxnSpPr>
        <p:spPr>
          <a:xfrm flipV="1">
            <a:off x="8724291" y="3933056"/>
            <a:ext cx="252029" cy="455807"/>
          </a:xfrm>
          <a:prstGeom prst="straightConnector1">
            <a:avLst/>
          </a:prstGeom>
          <a:ln w="28575">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sp>
        <p:nvSpPr>
          <p:cNvPr id="16" name="TextBox 15">
            <a:extLst>
              <a:ext uri="{FF2B5EF4-FFF2-40B4-BE49-F238E27FC236}">
                <a16:creationId xmlns:a16="http://schemas.microsoft.com/office/drawing/2014/main" id="{4006E7F2-EB42-F7EE-07D8-5B3DDF307DD2}"/>
              </a:ext>
            </a:extLst>
          </p:cNvPr>
          <p:cNvSpPr txBox="1"/>
          <p:nvPr/>
        </p:nvSpPr>
        <p:spPr>
          <a:xfrm>
            <a:off x="7608168" y="4388863"/>
            <a:ext cx="1586720" cy="492443"/>
          </a:xfrm>
          <a:prstGeom prst="rect">
            <a:avLst/>
          </a:prstGeom>
          <a:solidFill>
            <a:srgbClr val="000000">
              <a:alpha val="40000"/>
            </a:srgbClr>
          </a:solidFill>
        </p:spPr>
        <p:txBody>
          <a:bodyPr wrap="square" rtlCol="0">
            <a:spAutoFit/>
          </a:bodyPr>
          <a:lstStyle/>
          <a:p>
            <a:pPr algn="ctr"/>
            <a:r>
              <a:rPr lang="fr-CH" sz="1300" b="1" dirty="0">
                <a:solidFill>
                  <a:schemeClr val="bg1"/>
                </a:solidFill>
              </a:rPr>
              <a:t>Loading supports </a:t>
            </a:r>
            <a:r>
              <a:rPr lang="en-GB" sz="1300" b="1" dirty="0">
                <a:solidFill>
                  <a:schemeClr val="bg1"/>
                </a:solidFill>
              </a:rPr>
              <a:t>Ø=10 mm</a:t>
            </a:r>
            <a:r>
              <a:rPr lang="fr-CH" sz="1300" b="1" dirty="0">
                <a:solidFill>
                  <a:schemeClr val="bg1"/>
                </a:solidFill>
              </a:rPr>
              <a:t> </a:t>
            </a:r>
            <a:endParaRPr lang="en-GB" sz="1300" b="1" dirty="0">
              <a:solidFill>
                <a:schemeClr val="bg1"/>
              </a:solidFill>
            </a:endParaRPr>
          </a:p>
        </p:txBody>
      </p:sp>
      <p:cxnSp>
        <p:nvCxnSpPr>
          <p:cNvPr id="18" name="Straight Arrow Connector 17">
            <a:extLst>
              <a:ext uri="{FF2B5EF4-FFF2-40B4-BE49-F238E27FC236}">
                <a16:creationId xmlns:a16="http://schemas.microsoft.com/office/drawing/2014/main" id="{4D27AE80-288D-7540-6D9D-9A58E3F04458}"/>
              </a:ext>
            </a:extLst>
          </p:cNvPr>
          <p:cNvCxnSpPr>
            <a:cxnSpLocks/>
          </p:cNvCxnSpPr>
          <p:nvPr/>
        </p:nvCxnSpPr>
        <p:spPr>
          <a:xfrm flipH="1">
            <a:off x="8378548" y="2747731"/>
            <a:ext cx="22980" cy="1330525"/>
          </a:xfrm>
          <a:prstGeom prst="straightConnector1">
            <a:avLst/>
          </a:prstGeom>
          <a:ln w="28575">
            <a:solidFill>
              <a:schemeClr val="bg1"/>
            </a:solidFill>
            <a:tailEnd type="triangle"/>
          </a:ln>
          <a:effectLst/>
        </p:spPr>
        <p:style>
          <a:lnRef idx="2">
            <a:schemeClr val="accent1"/>
          </a:lnRef>
          <a:fillRef idx="0">
            <a:schemeClr val="accent1"/>
          </a:fillRef>
          <a:effectRef idx="1">
            <a:schemeClr val="accent1"/>
          </a:effectRef>
          <a:fontRef idx="minor">
            <a:schemeClr val="tx1"/>
          </a:fontRef>
        </p:style>
      </p:cxnSp>
      <p:sp>
        <p:nvSpPr>
          <p:cNvPr id="20" name="TextBox 19">
            <a:extLst>
              <a:ext uri="{FF2B5EF4-FFF2-40B4-BE49-F238E27FC236}">
                <a16:creationId xmlns:a16="http://schemas.microsoft.com/office/drawing/2014/main" id="{3BE0363C-6A47-B1B9-0275-E4CEFD8D2834}"/>
              </a:ext>
            </a:extLst>
          </p:cNvPr>
          <p:cNvSpPr txBox="1"/>
          <p:nvPr/>
        </p:nvSpPr>
        <p:spPr>
          <a:xfrm>
            <a:off x="7608168" y="2239264"/>
            <a:ext cx="1586720" cy="492443"/>
          </a:xfrm>
          <a:prstGeom prst="rect">
            <a:avLst/>
          </a:prstGeom>
          <a:solidFill>
            <a:srgbClr val="000000">
              <a:alpha val="40000"/>
            </a:srgbClr>
          </a:solidFill>
        </p:spPr>
        <p:txBody>
          <a:bodyPr wrap="square" rtlCol="0">
            <a:spAutoFit/>
          </a:bodyPr>
          <a:lstStyle/>
          <a:p>
            <a:pPr algn="ctr"/>
            <a:r>
              <a:rPr lang="fr-CH" sz="1300" b="1" dirty="0">
                <a:solidFill>
                  <a:schemeClr val="bg1"/>
                </a:solidFill>
              </a:rPr>
              <a:t>Bending die </a:t>
            </a:r>
            <a:r>
              <a:rPr lang="en-GB" sz="1300" b="1" dirty="0">
                <a:solidFill>
                  <a:schemeClr val="bg1"/>
                </a:solidFill>
              </a:rPr>
              <a:t>Ø=10 mm</a:t>
            </a:r>
            <a:r>
              <a:rPr lang="fr-CH" sz="1300" b="1" dirty="0">
                <a:solidFill>
                  <a:schemeClr val="bg1"/>
                </a:solidFill>
              </a:rPr>
              <a:t> </a:t>
            </a:r>
            <a:endParaRPr lang="en-GB" sz="1300" b="1" dirty="0">
              <a:solidFill>
                <a:schemeClr val="bg1"/>
              </a:solidFill>
            </a:endParaRPr>
          </a:p>
        </p:txBody>
      </p:sp>
      <p:cxnSp>
        <p:nvCxnSpPr>
          <p:cNvPr id="21" name="Straight Arrow Connector 20">
            <a:extLst>
              <a:ext uri="{FF2B5EF4-FFF2-40B4-BE49-F238E27FC236}">
                <a16:creationId xmlns:a16="http://schemas.microsoft.com/office/drawing/2014/main" id="{5AECBA38-5DFF-CAA2-87F9-86F3143D475D}"/>
              </a:ext>
            </a:extLst>
          </p:cNvPr>
          <p:cNvCxnSpPr>
            <a:cxnSpLocks/>
          </p:cNvCxnSpPr>
          <p:nvPr/>
        </p:nvCxnSpPr>
        <p:spPr>
          <a:xfrm>
            <a:off x="9984432" y="3514575"/>
            <a:ext cx="0" cy="488886"/>
          </a:xfrm>
          <a:prstGeom prst="straightConnector1">
            <a:avLst/>
          </a:prstGeom>
          <a:ln w="28575">
            <a:solidFill>
              <a:schemeClr val="tx1">
                <a:lumMod val="20000"/>
                <a:lumOff val="80000"/>
              </a:schemeClr>
            </a:solidFill>
            <a:headEnd type="none"/>
            <a:tailEnd type="oval"/>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C18E6F8A-DCEE-10E4-3145-CA1181DE581B}"/>
                  </a:ext>
                </a:extLst>
              </p:cNvPr>
              <p:cNvSpPr txBox="1"/>
              <p:nvPr/>
            </p:nvSpPr>
            <p:spPr>
              <a:xfrm>
                <a:off x="9480376" y="3222187"/>
                <a:ext cx="1008112" cy="292388"/>
              </a:xfrm>
              <a:prstGeom prst="rect">
                <a:avLst/>
              </a:prstGeom>
              <a:solidFill>
                <a:srgbClr val="000000">
                  <a:alpha val="40000"/>
                </a:srgbClr>
              </a:solidFill>
            </p:spPr>
            <p:txBody>
              <a:bodyPr wrap="square" rtlCol="0">
                <a:spAutoFit/>
              </a:bodyPr>
              <a:lstStyle/>
              <a:p>
                <a:pPr algn="ctr"/>
                <a:r>
                  <a:rPr lang="fr-CH" sz="1300" b="1" dirty="0">
                    <a:solidFill>
                      <a:schemeClr val="bg1"/>
                    </a:solidFill>
                  </a:rPr>
                  <a:t>Liquid </a:t>
                </a:r>
                <a14:m>
                  <m:oMath xmlns:m="http://schemas.openxmlformats.org/officeDocument/2006/math">
                    <m:sSub>
                      <m:sSubPr>
                        <m:ctrlPr>
                          <a:rPr lang="fr-CH" sz="1300" b="1" i="1" smtClean="0">
                            <a:solidFill>
                              <a:schemeClr val="bg1"/>
                            </a:solidFill>
                            <a:latin typeface="Cambria Math" panose="02040503050406030204" pitchFamily="18" charset="0"/>
                          </a:rPr>
                        </m:ctrlPr>
                      </m:sSubPr>
                      <m:e>
                        <m:r>
                          <a:rPr lang="fr-CH" sz="1300" b="1" i="1" smtClean="0">
                            <a:solidFill>
                              <a:schemeClr val="bg1"/>
                            </a:solidFill>
                            <a:latin typeface="Cambria Math" panose="02040503050406030204" pitchFamily="18" charset="0"/>
                          </a:rPr>
                          <m:t>𝑵</m:t>
                        </m:r>
                      </m:e>
                      <m:sub>
                        <m:r>
                          <a:rPr lang="fr-CH" sz="1300" b="1" i="1" smtClean="0">
                            <a:solidFill>
                              <a:schemeClr val="bg1"/>
                            </a:solidFill>
                            <a:latin typeface="Cambria Math" panose="02040503050406030204" pitchFamily="18" charset="0"/>
                          </a:rPr>
                          <m:t>𝟐</m:t>
                        </m:r>
                      </m:sub>
                    </m:sSub>
                  </m:oMath>
                </a14:m>
                <a:endParaRPr lang="en-GB" sz="1300" b="1" dirty="0">
                  <a:solidFill>
                    <a:schemeClr val="bg1"/>
                  </a:solidFill>
                </a:endParaRPr>
              </a:p>
            </p:txBody>
          </p:sp>
        </mc:Choice>
        <mc:Fallback xmlns="">
          <p:sp>
            <p:nvSpPr>
              <p:cNvPr id="23" name="TextBox 22">
                <a:extLst>
                  <a:ext uri="{FF2B5EF4-FFF2-40B4-BE49-F238E27FC236}">
                    <a16:creationId xmlns:a16="http://schemas.microsoft.com/office/drawing/2014/main" id="{C18E6F8A-DCEE-10E4-3145-CA1181DE581B}"/>
                  </a:ext>
                </a:extLst>
              </p:cNvPr>
              <p:cNvSpPr txBox="1">
                <a:spLocks noRot="1" noChangeAspect="1" noMove="1" noResize="1" noEditPoints="1" noAdjustHandles="1" noChangeArrowheads="1" noChangeShapeType="1" noTextEdit="1"/>
              </p:cNvSpPr>
              <p:nvPr/>
            </p:nvSpPr>
            <p:spPr>
              <a:xfrm>
                <a:off x="9480376" y="3222187"/>
                <a:ext cx="1008112" cy="292388"/>
              </a:xfrm>
              <a:prstGeom prst="rect">
                <a:avLst/>
              </a:prstGeom>
              <a:blipFill>
                <a:blip r:embed="rId5"/>
                <a:stretch>
                  <a:fillRect t="-2083" b="-16667"/>
                </a:stretch>
              </a:blipFill>
            </p:spPr>
            <p:txBody>
              <a:bodyPr/>
              <a:lstStyle/>
              <a:p>
                <a:r>
                  <a:rPr lang="en-GB">
                    <a:noFill/>
                  </a:rPr>
                  <a:t> </a:t>
                </a:r>
              </a:p>
            </p:txBody>
          </p:sp>
        </mc:Fallback>
      </mc:AlternateContent>
    </p:spTree>
    <p:extLst>
      <p:ext uri="{BB962C8B-B14F-4D97-AF65-F5344CB8AC3E}">
        <p14:creationId xmlns:p14="http://schemas.microsoft.com/office/powerpoint/2010/main" val="274979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D4131B5-B9F8-10CC-D159-4A5CB7B7A251}"/>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746D3D9-CDB6-6956-0FE7-A8E85A2F3566}"/>
              </a:ext>
            </a:extLst>
          </p:cNvPr>
          <p:cNvSpPr>
            <a:spLocks noGrp="1"/>
          </p:cNvSpPr>
          <p:nvPr>
            <p:ph type="title"/>
          </p:nvPr>
        </p:nvSpPr>
        <p:spPr>
          <a:xfrm>
            <a:off x="609599" y="404664"/>
            <a:ext cx="10969139" cy="531212"/>
          </a:xfrm>
        </p:spPr>
        <p:txBody>
          <a:bodyPr>
            <a:noAutofit/>
          </a:bodyPr>
          <a:lstStyle/>
          <a:p>
            <a:r>
              <a:rPr lang="en-US" sz="3200" b="1" dirty="0"/>
              <a:t>Impact test in liquid nitrogen</a:t>
            </a:r>
            <a:endParaRPr lang="en-GB" sz="3000" dirty="0"/>
          </a:p>
        </p:txBody>
      </p:sp>
      <p:sp>
        <p:nvSpPr>
          <p:cNvPr id="9" name="TextBox 8">
            <a:extLst>
              <a:ext uri="{FF2B5EF4-FFF2-40B4-BE49-F238E27FC236}">
                <a16:creationId xmlns:a16="http://schemas.microsoft.com/office/drawing/2014/main" id="{0B7A9FDA-359A-2E47-DA15-4C01F018E475}"/>
              </a:ext>
            </a:extLst>
          </p:cNvPr>
          <p:cNvSpPr txBox="1"/>
          <p:nvPr/>
        </p:nvSpPr>
        <p:spPr>
          <a:xfrm>
            <a:off x="616738" y="1195947"/>
            <a:ext cx="5586978" cy="3108543"/>
          </a:xfrm>
          <a:prstGeom prst="rect">
            <a:avLst/>
          </a:prstGeom>
          <a:noFill/>
        </p:spPr>
        <p:txBody>
          <a:bodyPr wrap="square" rtlCol="0">
            <a:spAutoFit/>
          </a:bodyPr>
          <a:lstStyle/>
          <a:p>
            <a:pPr algn="just">
              <a:buClr>
                <a:schemeClr val="tx2"/>
              </a:buClr>
            </a:pPr>
            <a:r>
              <a:rPr lang="en-US" sz="1400" b="1" dirty="0"/>
              <a:t>Radiation damage is assessed by measuring the resistance of the materials to dynamic loads.</a:t>
            </a:r>
          </a:p>
          <a:p>
            <a:pPr algn="just">
              <a:buClr>
                <a:schemeClr val="tx2"/>
              </a:buClr>
            </a:pPr>
            <a:endParaRPr lang="en-US" sz="1400" dirty="0"/>
          </a:p>
          <a:p>
            <a:pPr marL="285750" indent="-285750" algn="just">
              <a:buClr>
                <a:schemeClr val="tx2"/>
              </a:buClr>
              <a:buFont typeface="Wingdings" panose="05000000000000000000" pitchFamily="2" charset="2"/>
              <a:buChar char="Ø"/>
            </a:pPr>
            <a:r>
              <a:rPr lang="en-US" sz="1400" dirty="0"/>
              <a:t>Zwick and Roell HIT5.5P impact pendulum with 2 J energy.</a:t>
            </a:r>
          </a:p>
          <a:p>
            <a:pPr algn="just">
              <a:buClr>
                <a:schemeClr val="tx2"/>
              </a:buClr>
            </a:pPr>
            <a:endParaRPr lang="en-GB" sz="1400" dirty="0"/>
          </a:p>
          <a:p>
            <a:pPr marL="285750" indent="-285750">
              <a:buClr>
                <a:schemeClr val="tx2"/>
              </a:buClr>
              <a:buFont typeface="Wingdings" panose="05000000000000000000" pitchFamily="2" charset="2"/>
              <a:buChar char="Ø"/>
            </a:pPr>
            <a:r>
              <a:rPr lang="en-US" sz="1400" dirty="0"/>
              <a:t>Shock tests were carried out in the </a:t>
            </a:r>
            <a:r>
              <a:rPr lang="en-US" sz="1400" dirty="0" err="1"/>
              <a:t>Dynstat</a:t>
            </a:r>
            <a:r>
              <a:rPr lang="en-US" sz="1400" dirty="0"/>
              <a:t> configuration according to the DIN 53435 standard.</a:t>
            </a:r>
          </a:p>
          <a:p>
            <a:pPr>
              <a:buClr>
                <a:schemeClr val="tx2"/>
              </a:buClr>
            </a:pPr>
            <a:endParaRPr lang="en-US" sz="1400" dirty="0"/>
          </a:p>
          <a:p>
            <a:pPr marL="285750" indent="-285750">
              <a:buClr>
                <a:schemeClr val="tx2"/>
              </a:buClr>
              <a:buFont typeface="Wingdings" panose="05000000000000000000" pitchFamily="2" charset="2"/>
              <a:buChar char="Ø"/>
            </a:pPr>
            <a:r>
              <a:rPr lang="en-US" sz="1400" dirty="0"/>
              <a:t>Unnotched samples with a nominal thickness of 4 mm, a width of 10 mm, and a length of 20 mm were used.</a:t>
            </a:r>
          </a:p>
          <a:p>
            <a:pPr marL="285750" indent="-285750">
              <a:buClr>
                <a:schemeClr val="tx2"/>
              </a:buClr>
              <a:buFont typeface="Wingdings" panose="05000000000000000000" pitchFamily="2" charset="2"/>
              <a:buChar char="Ø"/>
            </a:pPr>
            <a:endParaRPr lang="en-US" sz="1400" dirty="0"/>
          </a:p>
          <a:p>
            <a:pPr marL="285750" indent="-285750">
              <a:buClr>
                <a:schemeClr val="tx2"/>
              </a:buClr>
              <a:buFont typeface="Wingdings" panose="05000000000000000000" pitchFamily="2" charset="2"/>
              <a:buChar char="Ø"/>
            </a:pPr>
            <a:r>
              <a:rPr lang="en-GB" sz="1400" dirty="0"/>
              <a:t>Since all tested polyurethanes and silicones are in the rubbery state at room temperature, the samples were pre-cooled in liquid nitrogen at 77 K before the impact tests.</a:t>
            </a:r>
          </a:p>
        </p:txBody>
      </p:sp>
      <p:pic>
        <p:nvPicPr>
          <p:cNvPr id="4" name="Picture 3" descr="A close-up of a machine&#10;&#10;AI-generated content may be incorrect.">
            <a:extLst>
              <a:ext uri="{FF2B5EF4-FFF2-40B4-BE49-F238E27FC236}">
                <a16:creationId xmlns:a16="http://schemas.microsoft.com/office/drawing/2014/main" id="{81D62346-80C6-3BB9-2478-12924E8C0092}"/>
              </a:ext>
            </a:extLst>
          </p:cNvPr>
          <p:cNvPicPr>
            <a:picLocks noChangeAspect="1"/>
          </p:cNvPicPr>
          <p:nvPr/>
        </p:nvPicPr>
        <p:blipFill>
          <a:blip r:embed="rId3"/>
          <a:stretch>
            <a:fillRect/>
          </a:stretch>
        </p:blipFill>
        <p:spPr>
          <a:xfrm>
            <a:off x="7320136" y="1052736"/>
            <a:ext cx="3155341" cy="4210652"/>
          </a:xfrm>
          <a:prstGeom prst="rect">
            <a:avLst/>
          </a:prstGeom>
        </p:spPr>
      </p:pic>
      <p:sp>
        <p:nvSpPr>
          <p:cNvPr id="6" name="TextBox 5">
            <a:extLst>
              <a:ext uri="{FF2B5EF4-FFF2-40B4-BE49-F238E27FC236}">
                <a16:creationId xmlns:a16="http://schemas.microsoft.com/office/drawing/2014/main" id="{1B41773B-7FF2-1613-932F-44538FBAF3FC}"/>
              </a:ext>
            </a:extLst>
          </p:cNvPr>
          <p:cNvSpPr txBox="1"/>
          <p:nvPr/>
        </p:nvSpPr>
        <p:spPr>
          <a:xfrm>
            <a:off x="7464152" y="5445224"/>
            <a:ext cx="3155341" cy="246221"/>
          </a:xfrm>
          <a:prstGeom prst="rect">
            <a:avLst/>
          </a:prstGeom>
          <a:noFill/>
        </p:spPr>
        <p:txBody>
          <a:bodyPr wrap="square">
            <a:spAutoFit/>
          </a:bodyPr>
          <a:lstStyle/>
          <a:p>
            <a:r>
              <a:rPr lang="en-GB" sz="1000" b="1" dirty="0"/>
              <a:t>Zwick and Roell HIT5.5P 2J impact pendulum</a:t>
            </a:r>
          </a:p>
        </p:txBody>
      </p:sp>
    </p:spTree>
    <p:extLst>
      <p:ext uri="{BB962C8B-B14F-4D97-AF65-F5344CB8AC3E}">
        <p14:creationId xmlns:p14="http://schemas.microsoft.com/office/powerpoint/2010/main" val="340007886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6B42FA-A688-CD19-CB1A-FA3A5A5C03E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A602E7DB-5FDA-AC32-6E0C-DA232BD89265}"/>
              </a:ext>
            </a:extLst>
          </p:cNvPr>
          <p:cNvSpPr>
            <a:spLocks noGrp="1"/>
          </p:cNvSpPr>
          <p:nvPr>
            <p:ph type="title"/>
          </p:nvPr>
        </p:nvSpPr>
        <p:spPr>
          <a:xfrm>
            <a:off x="609599" y="404664"/>
            <a:ext cx="10969139" cy="531212"/>
          </a:xfrm>
        </p:spPr>
        <p:txBody>
          <a:bodyPr>
            <a:noAutofit/>
          </a:bodyPr>
          <a:lstStyle/>
          <a:p>
            <a:r>
              <a:rPr lang="en-US" sz="3200" b="1" dirty="0"/>
              <a:t>TGA test</a:t>
            </a:r>
            <a:endParaRPr lang="en-GB" sz="3000" dirty="0"/>
          </a:p>
        </p:txBody>
      </p:sp>
      <p:sp>
        <p:nvSpPr>
          <p:cNvPr id="9" name="TextBox 8">
            <a:extLst>
              <a:ext uri="{FF2B5EF4-FFF2-40B4-BE49-F238E27FC236}">
                <a16:creationId xmlns:a16="http://schemas.microsoft.com/office/drawing/2014/main" id="{A76B9A96-2398-C6AC-EE4A-4116F5FBB4D4}"/>
              </a:ext>
            </a:extLst>
          </p:cNvPr>
          <p:cNvSpPr txBox="1"/>
          <p:nvPr/>
        </p:nvSpPr>
        <p:spPr>
          <a:xfrm>
            <a:off x="487491" y="1124744"/>
            <a:ext cx="5586978" cy="523220"/>
          </a:xfrm>
          <a:prstGeom prst="rect">
            <a:avLst/>
          </a:prstGeom>
          <a:noFill/>
        </p:spPr>
        <p:txBody>
          <a:bodyPr wrap="square" rtlCol="0">
            <a:spAutoFit/>
          </a:bodyPr>
          <a:lstStyle/>
          <a:p>
            <a:pPr algn="just">
              <a:buClr>
                <a:schemeClr val="tx2"/>
              </a:buClr>
            </a:pPr>
            <a:r>
              <a:rPr lang="en-GB" sz="1400" b="1" dirty="0"/>
              <a:t>Thermogravimetric analysis (TGA) was performed to assess the thermal stability of the materials and their degradation </a:t>
            </a:r>
            <a:r>
              <a:rPr lang="en-GB" sz="1400" b="1" dirty="0" err="1"/>
              <a:t>behavior</a:t>
            </a:r>
            <a:r>
              <a:rPr lang="en-GB" sz="1400" b="1" dirty="0"/>
              <a:t>.</a:t>
            </a:r>
          </a:p>
        </p:txBody>
      </p:sp>
      <p:pic>
        <p:nvPicPr>
          <p:cNvPr id="5" name="Picture 4" descr="A machine with a red cylinder&#10;&#10;AI-generated content may be incorrect.">
            <a:extLst>
              <a:ext uri="{FF2B5EF4-FFF2-40B4-BE49-F238E27FC236}">
                <a16:creationId xmlns:a16="http://schemas.microsoft.com/office/drawing/2014/main" id="{5F52FB7C-F77E-9ADF-53D9-6278F804743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5921147" y="2075412"/>
            <a:ext cx="3416672" cy="2561777"/>
          </a:xfrm>
          <a:prstGeom prst="rect">
            <a:avLst/>
          </a:prstGeom>
        </p:spPr>
      </p:pic>
      <p:pic>
        <p:nvPicPr>
          <p:cNvPr id="7" name="Picture 6" descr="A close-up of a device&#10;&#10;AI-generated content may be incorrect.">
            <a:extLst>
              <a:ext uri="{FF2B5EF4-FFF2-40B4-BE49-F238E27FC236}">
                <a16:creationId xmlns:a16="http://schemas.microsoft.com/office/drawing/2014/main" id="{880D5130-9683-08A6-2B72-DE168667A5F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8590238" y="2076138"/>
            <a:ext cx="3415221" cy="2561778"/>
          </a:xfrm>
          <a:prstGeom prst="rect">
            <a:avLst/>
          </a:prstGeom>
        </p:spPr>
      </p:pic>
      <p:pic>
        <p:nvPicPr>
          <p:cNvPr id="8" name="Image 6">
            <a:extLst>
              <a:ext uri="{FF2B5EF4-FFF2-40B4-BE49-F238E27FC236}">
                <a16:creationId xmlns:a16="http://schemas.microsoft.com/office/drawing/2014/main" id="{9361A1F0-950C-8549-503F-89BE84EB8A25}"/>
              </a:ext>
            </a:extLst>
          </p:cNvPr>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271464" y="3645024"/>
            <a:ext cx="4204067" cy="2347939"/>
          </a:xfrm>
          <a:prstGeom prst="rect">
            <a:avLst/>
          </a:prstGeom>
          <a:noFill/>
        </p:spPr>
      </p:pic>
      <p:sp>
        <p:nvSpPr>
          <p:cNvPr id="6" name="TextBox 5">
            <a:extLst>
              <a:ext uri="{FF2B5EF4-FFF2-40B4-BE49-F238E27FC236}">
                <a16:creationId xmlns:a16="http://schemas.microsoft.com/office/drawing/2014/main" id="{CA27854C-CFE4-E68E-10E0-0A231A75EDA6}"/>
              </a:ext>
            </a:extLst>
          </p:cNvPr>
          <p:cNvSpPr txBox="1"/>
          <p:nvPr/>
        </p:nvSpPr>
        <p:spPr>
          <a:xfrm>
            <a:off x="607157" y="1750454"/>
            <a:ext cx="5586978" cy="2031325"/>
          </a:xfrm>
          <a:prstGeom prst="rect">
            <a:avLst/>
          </a:prstGeom>
          <a:noFill/>
        </p:spPr>
        <p:txBody>
          <a:bodyPr wrap="square">
            <a:spAutoFit/>
          </a:bodyPr>
          <a:lstStyle/>
          <a:p>
            <a:pPr marL="285750" indent="-285750">
              <a:buFont typeface="Wingdings" panose="05000000000000000000" pitchFamily="2" charset="2"/>
              <a:buChar char="Ø"/>
            </a:pPr>
            <a:r>
              <a:rPr lang="en-GB" sz="1400" dirty="0"/>
              <a:t>TGA LABSYS evo</a:t>
            </a:r>
          </a:p>
          <a:p>
            <a:pPr marL="285750" indent="-285750">
              <a:buFont typeface="Wingdings" panose="05000000000000000000" pitchFamily="2" charset="2"/>
              <a:buChar char="Ø"/>
            </a:pPr>
            <a:r>
              <a:rPr lang="en-GB" sz="1400" dirty="0"/>
              <a:t>Measure the mass loss of a sample as a function of temperature, thus allowing the identification of decomposition temperatures, thermal residues, and successive degradation stages.</a:t>
            </a:r>
          </a:p>
          <a:p>
            <a:pPr marL="285750" indent="-285750">
              <a:buFont typeface="Wingdings" panose="05000000000000000000" pitchFamily="2" charset="2"/>
              <a:buChar char="Ø"/>
            </a:pPr>
            <a:r>
              <a:rPr lang="en-GB" sz="1400" dirty="0"/>
              <a:t>The temperature increased up to 800 °C at a rate of 20 °C/min under argon atmosphere</a:t>
            </a:r>
          </a:p>
          <a:p>
            <a:pPr marL="285750" indent="-285750">
              <a:buFont typeface="Wingdings" panose="05000000000000000000" pitchFamily="2" charset="2"/>
              <a:buChar char="Ø"/>
            </a:pPr>
            <a:r>
              <a:rPr lang="en-GB" sz="1400" dirty="0"/>
              <a:t>A second temperature ramp up to 1000 °C was carried out at 20 °C/min under air atmosphere</a:t>
            </a:r>
          </a:p>
          <a:p>
            <a:pPr marL="285750" indent="-285750">
              <a:buFont typeface="Wingdings" panose="05000000000000000000" pitchFamily="2" charset="2"/>
              <a:buChar char="Ø"/>
            </a:pPr>
            <a:endParaRPr lang="en-GB" sz="1400" dirty="0"/>
          </a:p>
        </p:txBody>
      </p:sp>
      <p:sp>
        <p:nvSpPr>
          <p:cNvPr id="13" name="TextBox 12">
            <a:extLst>
              <a:ext uri="{FF2B5EF4-FFF2-40B4-BE49-F238E27FC236}">
                <a16:creationId xmlns:a16="http://schemas.microsoft.com/office/drawing/2014/main" id="{4994FE72-98E4-3CB6-2C34-0112FC9E9F6E}"/>
              </a:ext>
            </a:extLst>
          </p:cNvPr>
          <p:cNvSpPr txBox="1"/>
          <p:nvPr/>
        </p:nvSpPr>
        <p:spPr>
          <a:xfrm>
            <a:off x="2423592" y="5869852"/>
            <a:ext cx="2448272" cy="246221"/>
          </a:xfrm>
          <a:prstGeom prst="rect">
            <a:avLst/>
          </a:prstGeom>
          <a:noFill/>
        </p:spPr>
        <p:txBody>
          <a:bodyPr wrap="square">
            <a:spAutoFit/>
          </a:bodyPr>
          <a:lstStyle/>
          <a:p>
            <a:r>
              <a:rPr lang="en-GB" sz="1000" b="1" dirty="0"/>
              <a:t>Temperature ramp of the TGA cycle</a:t>
            </a:r>
          </a:p>
        </p:txBody>
      </p:sp>
      <p:sp>
        <p:nvSpPr>
          <p:cNvPr id="15" name="TextBox 14">
            <a:extLst>
              <a:ext uri="{FF2B5EF4-FFF2-40B4-BE49-F238E27FC236}">
                <a16:creationId xmlns:a16="http://schemas.microsoft.com/office/drawing/2014/main" id="{A051240D-0492-35C3-7743-2D1802B1D41F}"/>
              </a:ext>
            </a:extLst>
          </p:cNvPr>
          <p:cNvSpPr txBox="1"/>
          <p:nvPr/>
        </p:nvSpPr>
        <p:spPr>
          <a:xfrm>
            <a:off x="7752184" y="5208584"/>
            <a:ext cx="2647212" cy="246221"/>
          </a:xfrm>
          <a:prstGeom prst="rect">
            <a:avLst/>
          </a:prstGeom>
          <a:noFill/>
        </p:spPr>
        <p:txBody>
          <a:bodyPr wrap="square">
            <a:spAutoFit/>
          </a:bodyPr>
          <a:lstStyle/>
          <a:p>
            <a:r>
              <a:rPr lang="en-GB" sz="1000" b="1" dirty="0"/>
              <a:t>LABSYS evo TGA with ceramic crucible</a:t>
            </a:r>
          </a:p>
        </p:txBody>
      </p:sp>
    </p:spTree>
    <p:extLst>
      <p:ext uri="{BB962C8B-B14F-4D97-AF65-F5344CB8AC3E}">
        <p14:creationId xmlns:p14="http://schemas.microsoft.com/office/powerpoint/2010/main" val="2471923132"/>
      </p:ext>
    </p:extLst>
  </p:cSld>
  <p:clrMapOvr>
    <a:masterClrMapping/>
  </p:clrMapOvr>
</p:sld>
</file>

<file path=ppt/theme/theme1.xml><?xml version="1.0" encoding="utf-8"?>
<a:theme xmlns:a="http://schemas.openxmlformats.org/drawingml/2006/main" name="CERNPrésentation1">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25661</TotalTime>
  <Words>1806</Words>
  <Application>Microsoft Office PowerPoint</Application>
  <PresentationFormat>Widescreen</PresentationFormat>
  <Paragraphs>160</Paragraphs>
  <Slides>17</Slides>
  <Notes>17</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17</vt:i4>
      </vt:variant>
    </vt:vector>
  </HeadingPairs>
  <TitlesOfParts>
    <vt:vector size="26" baseType="lpstr">
      <vt:lpstr>Aptos</vt:lpstr>
      <vt:lpstr>Arial</vt:lpstr>
      <vt:lpstr>Calibri</vt:lpstr>
      <vt:lpstr>Cambria Math</vt:lpstr>
      <vt:lpstr>Courier New</vt:lpstr>
      <vt:lpstr>Palatino Linotype</vt:lpstr>
      <vt:lpstr>Wingdings</vt:lpstr>
      <vt:lpstr>CERNPrésentation1</vt:lpstr>
      <vt:lpstr>Document</vt:lpstr>
      <vt:lpstr>PowerPoint Presentation</vt:lpstr>
      <vt:lpstr>PowerPoint Presentation</vt:lpstr>
      <vt:lpstr>PowerPoint Presentation</vt:lpstr>
      <vt:lpstr>Viscosity test</vt:lpstr>
      <vt:lpstr>DMA tests</vt:lpstr>
      <vt:lpstr>Tensile stress-strain measurement</vt:lpstr>
      <vt:lpstr>Flexural stress-strain measurement in liquid nitrogen</vt:lpstr>
      <vt:lpstr>Impact test in liquid nitrogen</vt:lpstr>
      <vt:lpstr>TGA test</vt:lpstr>
      <vt:lpstr>PowerPoint Presentation</vt:lpstr>
      <vt:lpstr>Viscoelastic properties of the cured resins</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Project Board – Etat des lieux</dc:title>
  <dc:creator>NICE</dc:creator>
  <cp:lastModifiedBy>Melanie Laurence Albeck</cp:lastModifiedBy>
  <cp:revision>1045</cp:revision>
  <cp:lastPrinted>2018-01-19T12:00:58Z</cp:lastPrinted>
  <dcterms:created xsi:type="dcterms:W3CDTF">2011-02-02T11:41:39Z</dcterms:created>
  <dcterms:modified xsi:type="dcterms:W3CDTF">2025-06-19T13:11:22Z</dcterms:modified>
</cp:coreProperties>
</file>