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296" r:id="rId5"/>
    <p:sldId id="338" r:id="rId6"/>
    <p:sldId id="339" r:id="rId7"/>
    <p:sldId id="340" r:id="rId8"/>
    <p:sldId id="341" r:id="rId9"/>
    <p:sldId id="348" r:id="rId10"/>
    <p:sldId id="342" r:id="rId11"/>
    <p:sldId id="343" r:id="rId12"/>
    <p:sldId id="346" r:id="rId13"/>
    <p:sldId id="344" r:id="rId14"/>
    <p:sldId id="345" r:id="rId15"/>
    <p:sldId id="347" r:id="rId16"/>
    <p:sldId id="349" r:id="rId17"/>
    <p:sldId id="288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7D4880A-AFF6-8A71-9030-1157ACA3AB58}" name="Jacob Friedrich Finkenrath" initials="JF" userId="S::j.finkenrath@cern.ch::4e91eec4-c24a-40e9-9e71-75d1b8df18f3" providerId="AD"/>
  <p188:author id="{BD537F1F-0D6E-8157-A258-86AD87F2079E}" name="Luigi Serio" initials="LS" userId="S::luigi.serio@cern.ch::aebd0fba-8a22-4569-a9fa-b3bad534faab" providerId="AD"/>
  <p188:author id="{BB9FD831-F03E-13E6-80F1-4C79FF94948B}" name="Alberto Di Meglio" initials="AM" userId="S::alberto.di.meglio@cern.ch::d37c6685-3e82-4cd4-a6de-b07a1edf6a5f" providerId="AD"/>
  <p188:author id="{715F1433-AD06-9DCC-4CAE-292549C69D7C}" name="Fernando Varela Rodriguez" initials="FR" userId="S::fernando.varela.rodriguez@cern.ch::1390be2a-7175-4620-bee5-74846bcd4174" providerId="AD"/>
  <p188:author id="{629DD34B-3999-56F0-9C5A-7DB819B2EEDE}" name="Lorenzo Moneta" initials="LM" userId="S::lorenzo.moneta@cern.ch::3b29d25c-c104-4888-b29d-b1929fba9b70" providerId="AD"/>
  <p188:author id="{D6DB8C70-65F5-500E-F831-5576CB8FCE80}" name="Verena Kain" initials="VK" userId="S::verena.kain@cern.ch::3e9e4779-33bb-4aa8-bca6-f36f7e03f482" providerId="AD"/>
  <p188:author id="{341F0388-BBA8-BECF-CFD4-9954F8B6FC9E}" name="Lucy Lockwood" initials="LL" userId="S::lucy.lockwood@cern.ch::b5d5d0c4-a8fd-434f-8ea8-b69b0fbd6756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FFC107"/>
    <a:srgbClr val="4CAF50"/>
    <a:srgbClr val="1E90F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12"/>
    <p:restoredTop sz="94684"/>
  </p:normalViewPr>
  <p:slideViewPr>
    <p:cSldViewPr snapToGrid="0">
      <p:cViewPr varScale="1">
        <p:scale>
          <a:sx n="141" d="100"/>
          <a:sy n="141" d="100"/>
        </p:scale>
        <p:origin x="144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6/25/2025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1163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4019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983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25 June 2025</a:t>
            </a:fld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945CBE-C6D0-405B-34D9-9FB1AE104B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F. Varela | Building a AI Strategy at CERN</a:t>
            </a:r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25 June 2025</a:t>
            </a:fld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53B445-A4DD-C6FF-492A-4717901B70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F. Varela | Building a AI Strategy at CERN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25 June 2025</a:t>
            </a:fld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2024D3-A428-768A-98A5-5864017FE1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F. Varela | Building a AI Strategy at CERN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25 June 2025</a:t>
            </a:fld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7434541-0128-2293-C1B2-0D2A7FBD165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F. Varela | Building a AI Strategy at CERN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25 June 2025</a:t>
            </a:fld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1D07E85-CD73-57E9-6A9F-2F7209704F9A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F. Varela | Building a AI Strategy at CERN</a:t>
            </a:r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25 June 2025</a:t>
            </a:fld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E1900A4-614A-AA13-7C6C-7D7E44EA30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F. Varela | Building a AI Strategy at CERN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25 June 2025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6637D77-F49C-26E0-42FE-26D1C236DE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F. Varela | Building a AI Strategy at CERN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25 June 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25 June 2025</a:t>
            </a:fld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8E4700C-C788-6BDA-EA71-388E24706D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F. Varela | Building a AI Strategy at CERN</a:t>
            </a:r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25 June 2025</a:t>
            </a:fld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53CE53B-387C-CA66-3A14-C6C14A0EBC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F. Varela | Building a AI Strategy at CERN</a:t>
            </a:r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25 June 2025</a:t>
            </a:fld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EBA18DF-8F03-8042-5057-D6592C17D2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F. Varela | Building a AI Strategy at CERN</a:t>
            </a:r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25 June 2025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7695F3D8-7AA4-8AD0-1434-6322A9BC0B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F. Varela | Building a AI Strategy at CERN</a:t>
            </a:r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err="1"/>
              <a:t>home.cern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 dirty="0"/>
              <a:t>17 June 2025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9ED3FA-F76C-A025-0D8F-54DDB3D96D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F. Varela | Building a AI Strategy at CERN</a:t>
            </a:r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25 June 2025</a:t>
            </a:fld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DF72D21-8ACD-9427-376F-32EC0976E2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F. Varela | Building a AI Strategy at CERN</a:t>
            </a:r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25 June 2025</a:t>
            </a:fld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A69D542-2EBE-7696-ABC5-395E4C76B3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F. Varela | Building a AI Strategy at CERN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25 June 2025</a:t>
            </a:fld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CB12240-5947-5F99-E859-7D23485DA1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F. Varela | Building a AI Strategy at CERN</a:t>
            </a:r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25 June 2025</a:t>
            </a:fld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58A68A5-988D-1CF1-41AD-DA85C0ED1B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F. Varela | Building a AI Strategy at CERN</a:t>
            </a:r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25 June 2025</a:t>
            </a:fld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1D7DA8B-357D-C047-D85B-633F0BDCE5C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F. Varela | Building a AI Strategy at CERN</a:t>
            </a:r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25 June 2025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F31067-F8F9-6F49-9E5D-8BC25AF7F2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F. Varela | Building a AI Strategy at CERN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1"/>
            <a:ext cx="11376025" cy="750194"/>
          </a:xfrm>
        </p:spPr>
        <p:txBody>
          <a:bodyPr/>
          <a:lstStyle/>
          <a:p>
            <a:r>
              <a:rPr lang="en-US" b="0" dirty="0">
                <a:solidFill>
                  <a:schemeClr val="tx1"/>
                </a:solidFill>
              </a:rPr>
              <a:t>AI in CERN Industrial Control Systems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534919"/>
            <a:ext cx="11376026" cy="549951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GB" sz="1800" dirty="0"/>
              <a:t>Fernando Varela</a:t>
            </a:r>
          </a:p>
          <a:p>
            <a:r>
              <a:rPr lang="en-GB" sz="1800" dirty="0"/>
              <a:t>Presented by Rafal Kulaga</a:t>
            </a:r>
          </a:p>
          <a:p>
            <a:r>
              <a:rPr lang="en-GB" sz="1800" b="0" dirty="0"/>
              <a:t>26/06/2025</a:t>
            </a:r>
            <a:endParaRPr lang="en-GB" sz="1800" b="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B594682-CACA-F213-0B95-E216B20254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4719859"/>
            <a:ext cx="11376024" cy="1480915"/>
          </a:xfrm>
        </p:spPr>
        <p:txBody>
          <a:bodyPr>
            <a:normAutofit lnSpcReduction="10000"/>
          </a:bodyPr>
          <a:lstStyle/>
          <a:p>
            <a:r>
              <a:rPr lang="en-GB" dirty="0"/>
              <a:t>Alarms flood: a single fault can generate up to thousands of events</a:t>
            </a:r>
          </a:p>
          <a:p>
            <a:r>
              <a:rPr lang="en-GB" dirty="0"/>
              <a:t>The 1st alarm is not necessarily the most relevant for the diagnosis</a:t>
            </a:r>
          </a:p>
          <a:p>
            <a:r>
              <a:rPr lang="en-GB" dirty="0"/>
              <a:t>The same fault generates different events sequence depending on the system status</a:t>
            </a:r>
          </a:p>
          <a:p>
            <a:r>
              <a:rPr lang="en-GB" dirty="0"/>
              <a:t>A single fault can stop the whole control process</a:t>
            </a:r>
          </a:p>
          <a:p>
            <a:endParaRPr lang="en-GB" dirty="0"/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8F77201-0E3C-BB82-C580-E829188FD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Root-cause analysis in Experiments Gas Control Systems</a:t>
            </a:r>
            <a:br>
              <a:rPr lang="en-GB" dirty="0"/>
            </a:br>
            <a:br>
              <a:rPr lang="en-GB" dirty="0"/>
            </a:b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FBC5A1-22C4-6CD7-C1BA-D09F40763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1FEC5ECE-52FA-EC17-FF5A-6B8D431410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8534" y="1936544"/>
            <a:ext cx="2389862" cy="1738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5">
            <a:extLst>
              <a:ext uri="{FF2B5EF4-FFF2-40B4-BE49-F238E27FC236}">
                <a16:creationId xmlns:a16="http://schemas.microsoft.com/office/drawing/2014/main" id="{0634DF7D-4D27-1030-1365-0A90DE11BB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955267" y="2543820"/>
            <a:ext cx="792107" cy="1218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>
            <a:extLst>
              <a:ext uri="{FF2B5EF4-FFF2-40B4-BE49-F238E27FC236}">
                <a16:creationId xmlns:a16="http://schemas.microsoft.com/office/drawing/2014/main" id="{65B87AE5-BA1C-0DCB-B3F4-AD7D5445E5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9014" y="1268760"/>
            <a:ext cx="2692783" cy="2475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ight Arrow 9">
            <a:extLst>
              <a:ext uri="{FF2B5EF4-FFF2-40B4-BE49-F238E27FC236}">
                <a16:creationId xmlns:a16="http://schemas.microsoft.com/office/drawing/2014/main" id="{26206FF8-746B-E5D9-6998-FB43BB20A552}"/>
              </a:ext>
            </a:extLst>
          </p:cNvPr>
          <p:cNvSpPr/>
          <p:nvPr/>
        </p:nvSpPr>
        <p:spPr>
          <a:xfrm>
            <a:off x="7089919" y="1995099"/>
            <a:ext cx="721671" cy="288032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A252FE7E-26E1-A2A9-5BEC-B2375694815A}"/>
              </a:ext>
            </a:extLst>
          </p:cNvPr>
          <p:cNvSpPr txBox="1">
            <a:spLocks noChangeArrowheads="1"/>
          </p:cNvSpPr>
          <p:nvPr/>
        </p:nvSpPr>
        <p:spPr>
          <a:xfrm>
            <a:off x="3458454" y="3849171"/>
            <a:ext cx="3610744" cy="338554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bg1">
                  <a:lumMod val="50000"/>
                </a:schemeClr>
              </a:buClr>
              <a:buSzPct val="150000"/>
              <a:defRPr/>
            </a:pPr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ea typeface="+mj-ea"/>
                <a:cs typeface="+mj-cs"/>
              </a:rPr>
              <a:t>   Fault in the distribution system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1114AD49-3E16-14BA-21C7-B849CA3E5327}"/>
              </a:ext>
            </a:extLst>
          </p:cNvPr>
          <p:cNvSpPr txBox="1">
            <a:spLocks noChangeArrowheads="1"/>
          </p:cNvSpPr>
          <p:nvPr/>
        </p:nvSpPr>
        <p:spPr>
          <a:xfrm>
            <a:off x="8461785" y="3849171"/>
            <a:ext cx="2701525" cy="338554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marL="342900" indent="-342900" algn="ctr">
              <a:spcBef>
                <a:spcPct val="20000"/>
              </a:spcBef>
              <a:buClr>
                <a:schemeClr val="bg1">
                  <a:lumMod val="50000"/>
                </a:schemeClr>
              </a:buClr>
              <a:buSzPct val="150000"/>
              <a:defRPr/>
            </a:pPr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ea typeface="+mj-ea"/>
                <a:cs typeface="+mj-cs"/>
              </a:rPr>
              <a:t>Alarms flooding</a:t>
            </a:r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959FABEF-DBA9-8688-3609-3AFFA66AA43F}"/>
              </a:ext>
            </a:extLst>
          </p:cNvPr>
          <p:cNvSpPr txBox="1">
            <a:spLocks noChangeArrowheads="1"/>
          </p:cNvSpPr>
          <p:nvPr/>
        </p:nvSpPr>
        <p:spPr>
          <a:xfrm>
            <a:off x="6568396" y="1348961"/>
            <a:ext cx="1565851" cy="338554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 eaLnBrk="0" hangingPunct="0">
              <a:spcBef>
                <a:spcPct val="20000"/>
              </a:spcBef>
              <a:buClr>
                <a:srgbClr val="003399"/>
              </a:buClr>
              <a:defRPr/>
            </a:pPr>
            <a:r>
              <a:rPr lang="en-US" sz="1600" b="0" kern="0" dirty="0">
                <a:solidFill>
                  <a:srgbClr val="15539C"/>
                </a:solidFill>
                <a:latin typeface="+mn-lt"/>
                <a:ea typeface="ＭＳ Ｐゴシック" charset="-128"/>
                <a:cs typeface="ＭＳ Ｐゴシック"/>
              </a:rPr>
              <a:t>Domino effect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CD0EAFEA-C230-36B0-488A-21733254CF2E}"/>
              </a:ext>
            </a:extLst>
          </p:cNvPr>
          <p:cNvSpPr/>
          <p:nvPr/>
        </p:nvSpPr>
        <p:spPr>
          <a:xfrm>
            <a:off x="366669" y="2296839"/>
            <a:ext cx="3040630" cy="8939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Misleading feedback!</a:t>
            </a:r>
          </a:p>
          <a:p>
            <a:pPr algn="ctr"/>
            <a:r>
              <a:rPr lang="en-US" sz="1400" dirty="0"/>
              <a:t>Actual problem in the distribution and not in the Pump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9AAFBC1-97EE-B5CC-C3F4-3EE67C8C6E1B}"/>
              </a:ext>
            </a:extLst>
          </p:cNvPr>
          <p:cNvCxnSpPr>
            <a:cxnSpLocks/>
          </p:cNvCxnSpPr>
          <p:nvPr/>
        </p:nvCxnSpPr>
        <p:spPr>
          <a:xfrm flipV="1">
            <a:off x="3165468" y="3685346"/>
            <a:ext cx="1013066" cy="6147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13175511-51EE-E40A-2563-6390719502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7765" y="3224328"/>
            <a:ext cx="1086063" cy="990751"/>
          </a:xfrm>
          <a:prstGeom prst="rect">
            <a:avLst/>
          </a:prstGeom>
        </p:spPr>
      </p:pic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8C020853-8528-601C-65E0-A855FB978CCD}"/>
              </a:ext>
            </a:extLst>
          </p:cNvPr>
          <p:cNvSpPr txBox="1">
            <a:spLocks/>
          </p:cNvSpPr>
          <p:nvPr/>
        </p:nvSpPr>
        <p:spPr>
          <a:xfrm>
            <a:off x="1054547" y="6511622"/>
            <a:ext cx="6787386" cy="36512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Font typeface="Arial"/>
              <a:buNone/>
              <a:tabLst/>
              <a:defRPr sz="1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tx1"/>
                </a:solidFill>
              </a:rPr>
              <a:t>F. Varela | AI in CERN Industrial Control Systems</a:t>
            </a:r>
          </a:p>
        </p:txBody>
      </p:sp>
      <p:sp>
        <p:nvSpPr>
          <p:cNvPr id="18" name="Date Placeholder 10">
            <a:extLst>
              <a:ext uri="{FF2B5EF4-FFF2-40B4-BE49-F238E27FC236}">
                <a16:creationId xmlns:a16="http://schemas.microsoft.com/office/drawing/2014/main" id="{0A320944-4F63-4FAF-CD61-1CAF5A0DC6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sz="1400" dirty="0"/>
              <a:t>26 June 2025</a:t>
            </a:r>
          </a:p>
        </p:txBody>
      </p:sp>
    </p:spTree>
    <p:extLst>
      <p:ext uri="{BB962C8B-B14F-4D97-AF65-F5344CB8AC3E}">
        <p14:creationId xmlns:p14="http://schemas.microsoft.com/office/powerpoint/2010/main" val="1465066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CF82A26-8F63-E40D-45E6-07612BAC2B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1969" y="1733600"/>
            <a:ext cx="2290777" cy="390541"/>
          </a:xfrm>
        </p:spPr>
        <p:txBody>
          <a:bodyPr/>
          <a:lstStyle/>
          <a:p>
            <a:r>
              <a:rPr lang="en-CH" dirty="0"/>
              <a:t>Misbehaving PID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DBFCE21-A2B0-4080-715E-0D39615A8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Evaluation of PID performance on Dynamic Systems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240F93-5DCA-2C1B-6852-6B89EE3EC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8" name="Group 35">
            <a:extLst>
              <a:ext uri="{FF2B5EF4-FFF2-40B4-BE49-F238E27FC236}">
                <a16:creationId xmlns:a16="http://schemas.microsoft.com/office/drawing/2014/main" id="{7107CE84-C6CE-AFE7-7B06-97F40CC037B3}"/>
              </a:ext>
            </a:extLst>
          </p:cNvPr>
          <p:cNvGrpSpPr>
            <a:grpSpLocks/>
          </p:cNvGrpSpPr>
          <p:nvPr/>
        </p:nvGrpSpPr>
        <p:grpSpPr bwMode="auto">
          <a:xfrm>
            <a:off x="734727" y="3217269"/>
            <a:ext cx="4051405" cy="1358499"/>
            <a:chOff x="283" y="1347"/>
            <a:chExt cx="3088" cy="1139"/>
          </a:xfrm>
        </p:grpSpPr>
        <p:sp>
          <p:nvSpPr>
            <p:cNvPr id="9" name="AutoShape 10">
              <a:extLst>
                <a:ext uri="{FF2B5EF4-FFF2-40B4-BE49-F238E27FC236}">
                  <a16:creationId xmlns:a16="http://schemas.microsoft.com/office/drawing/2014/main" id="{2D48EFB8-EBE5-546A-1D1F-EA6177E26B7B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283" y="1347"/>
              <a:ext cx="3088" cy="1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grpSp>
          <p:nvGrpSpPr>
            <p:cNvPr id="10" name="Group 14">
              <a:extLst>
                <a:ext uri="{FF2B5EF4-FFF2-40B4-BE49-F238E27FC236}">
                  <a16:creationId xmlns:a16="http://schemas.microsoft.com/office/drawing/2014/main" id="{3D92E8FA-2239-5018-C835-6AE2ACF697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0" y="1715"/>
              <a:ext cx="788" cy="392"/>
              <a:chOff x="1940" y="1715"/>
              <a:chExt cx="788" cy="392"/>
            </a:xfrm>
          </p:grpSpPr>
          <p:sp>
            <p:nvSpPr>
              <p:cNvPr id="30" name="Rectangle 12">
                <a:extLst>
                  <a:ext uri="{FF2B5EF4-FFF2-40B4-BE49-F238E27FC236}">
                    <a16:creationId xmlns:a16="http://schemas.microsoft.com/office/drawing/2014/main" id="{451837A1-030B-26E3-B78E-870A9F804D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0" y="1715"/>
                <a:ext cx="788" cy="392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31" name="Rectangle 13">
                <a:extLst>
                  <a:ext uri="{FF2B5EF4-FFF2-40B4-BE49-F238E27FC236}">
                    <a16:creationId xmlns:a16="http://schemas.microsoft.com/office/drawing/2014/main" id="{35CA1EE1-AB15-F95F-5D32-00398E3A10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0" y="1715"/>
                <a:ext cx="788" cy="392"/>
              </a:xfrm>
              <a:prstGeom prst="rect">
                <a:avLst/>
              </a:prstGeom>
              <a:noFill/>
              <a:ln w="7938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sp>
          <p:nvSpPr>
            <p:cNvPr id="11" name="Rectangle 15">
              <a:extLst>
                <a:ext uri="{FF2B5EF4-FFF2-40B4-BE49-F238E27FC236}">
                  <a16:creationId xmlns:a16="http://schemas.microsoft.com/office/drawing/2014/main" id="{31A1E1FB-1D1B-066A-58D4-AE4B341A76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9" y="1847"/>
              <a:ext cx="434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GB" altLang="en-US" sz="1500" dirty="0">
                  <a:solidFill>
                    <a:srgbClr val="000000"/>
                  </a:solidFill>
                  <a:latin typeface="Arial" panose="020B0604020202020204" pitchFamily="34" charset="0"/>
                </a:rPr>
                <a:t>Process</a:t>
              </a:r>
              <a:endParaRPr lang="en-GB" altLang="en-US" dirty="0"/>
            </a:p>
          </p:txBody>
        </p:sp>
        <p:grpSp>
          <p:nvGrpSpPr>
            <p:cNvPr id="12" name="Group 18">
              <a:extLst>
                <a:ext uri="{FF2B5EF4-FFF2-40B4-BE49-F238E27FC236}">
                  <a16:creationId xmlns:a16="http://schemas.microsoft.com/office/drawing/2014/main" id="{EDCCDC13-4710-4322-0592-6A334BB19C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8" y="1715"/>
              <a:ext cx="696" cy="392"/>
              <a:chOff x="598" y="1715"/>
              <a:chExt cx="696" cy="392"/>
            </a:xfrm>
          </p:grpSpPr>
          <p:sp>
            <p:nvSpPr>
              <p:cNvPr id="28" name="Rectangle 16">
                <a:extLst>
                  <a:ext uri="{FF2B5EF4-FFF2-40B4-BE49-F238E27FC236}">
                    <a16:creationId xmlns:a16="http://schemas.microsoft.com/office/drawing/2014/main" id="{58A2BE8D-FC2D-A70B-AEA8-D353D0002B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8" y="1715"/>
                <a:ext cx="696" cy="392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9" name="Rectangle 17">
                <a:extLst>
                  <a:ext uri="{FF2B5EF4-FFF2-40B4-BE49-F238E27FC236}">
                    <a16:creationId xmlns:a16="http://schemas.microsoft.com/office/drawing/2014/main" id="{262C427C-7E9A-8F10-CDBC-6653D31839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8" y="1715"/>
                <a:ext cx="696" cy="392"/>
              </a:xfrm>
              <a:prstGeom prst="rect">
                <a:avLst/>
              </a:prstGeom>
              <a:noFill/>
              <a:ln w="7938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sp>
          <p:nvSpPr>
            <p:cNvPr id="13" name="Rectangle 19">
              <a:extLst>
                <a:ext uri="{FF2B5EF4-FFF2-40B4-BE49-F238E27FC236}">
                  <a16:creationId xmlns:a16="http://schemas.microsoft.com/office/drawing/2014/main" id="{1F70FAE1-D0D7-5736-2C9D-21B9D92F76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" y="1847"/>
              <a:ext cx="522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GB" altLang="en-US" sz="1500" dirty="0">
                  <a:solidFill>
                    <a:srgbClr val="000000"/>
                  </a:solidFill>
                  <a:latin typeface="Arial" panose="020B0604020202020204" pitchFamily="34" charset="0"/>
                </a:rPr>
                <a:t>Controller</a:t>
              </a:r>
              <a:endParaRPr lang="en-GB" altLang="en-US" dirty="0"/>
            </a:p>
          </p:txBody>
        </p:sp>
        <p:sp>
          <p:nvSpPr>
            <p:cNvPr id="14" name="Freeform 20">
              <a:extLst>
                <a:ext uri="{FF2B5EF4-FFF2-40B4-BE49-F238E27FC236}">
                  <a16:creationId xmlns:a16="http://schemas.microsoft.com/office/drawing/2014/main" id="{E2816A7F-E7B6-0BD0-A3D7-84E6F410B4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99" y="1911"/>
              <a:ext cx="636" cy="31"/>
            </a:xfrm>
            <a:custGeom>
              <a:avLst/>
              <a:gdLst>
                <a:gd name="T0" fmla="*/ 0 w 636"/>
                <a:gd name="T1" fmla="*/ 13 h 31"/>
                <a:gd name="T2" fmla="*/ 610 w 636"/>
                <a:gd name="T3" fmla="*/ 13 h 31"/>
                <a:gd name="T4" fmla="*/ 610 w 636"/>
                <a:gd name="T5" fmla="*/ 18 h 31"/>
                <a:gd name="T6" fmla="*/ 0 w 636"/>
                <a:gd name="T7" fmla="*/ 18 h 31"/>
                <a:gd name="T8" fmla="*/ 0 w 636"/>
                <a:gd name="T9" fmla="*/ 13 h 31"/>
                <a:gd name="T10" fmla="*/ 605 w 636"/>
                <a:gd name="T11" fmla="*/ 0 h 31"/>
                <a:gd name="T12" fmla="*/ 636 w 636"/>
                <a:gd name="T13" fmla="*/ 15 h 31"/>
                <a:gd name="T14" fmla="*/ 605 w 636"/>
                <a:gd name="T15" fmla="*/ 31 h 31"/>
                <a:gd name="T16" fmla="*/ 605 w 636"/>
                <a:gd name="T17" fmla="*/ 0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36"/>
                <a:gd name="T28" fmla="*/ 0 h 31"/>
                <a:gd name="T29" fmla="*/ 636 w 636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36" h="31">
                  <a:moveTo>
                    <a:pt x="0" y="13"/>
                  </a:moveTo>
                  <a:lnTo>
                    <a:pt x="610" y="13"/>
                  </a:lnTo>
                  <a:lnTo>
                    <a:pt x="610" y="18"/>
                  </a:lnTo>
                  <a:lnTo>
                    <a:pt x="0" y="18"/>
                  </a:lnTo>
                  <a:lnTo>
                    <a:pt x="0" y="13"/>
                  </a:lnTo>
                  <a:close/>
                  <a:moveTo>
                    <a:pt x="605" y="0"/>
                  </a:moveTo>
                  <a:lnTo>
                    <a:pt x="636" y="15"/>
                  </a:lnTo>
                  <a:lnTo>
                    <a:pt x="605" y="31"/>
                  </a:lnTo>
                  <a:lnTo>
                    <a:pt x="605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bevel/>
              <a:headEnd/>
              <a:tailEnd/>
            </a:ln>
          </p:spPr>
          <p:txBody>
            <a:bodyPr/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5" name="Freeform 21">
              <a:extLst>
                <a:ext uri="{FF2B5EF4-FFF2-40B4-BE49-F238E27FC236}">
                  <a16:creationId xmlns:a16="http://schemas.microsoft.com/office/drawing/2014/main" id="{9EC94168-BE60-95B8-7FEB-35F31A5E88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33" y="1911"/>
              <a:ext cx="544" cy="31"/>
            </a:xfrm>
            <a:custGeom>
              <a:avLst/>
              <a:gdLst>
                <a:gd name="T0" fmla="*/ 0 w 544"/>
                <a:gd name="T1" fmla="*/ 13 h 31"/>
                <a:gd name="T2" fmla="*/ 518 w 544"/>
                <a:gd name="T3" fmla="*/ 13 h 31"/>
                <a:gd name="T4" fmla="*/ 518 w 544"/>
                <a:gd name="T5" fmla="*/ 18 h 31"/>
                <a:gd name="T6" fmla="*/ 0 w 544"/>
                <a:gd name="T7" fmla="*/ 18 h 31"/>
                <a:gd name="T8" fmla="*/ 0 w 544"/>
                <a:gd name="T9" fmla="*/ 13 h 31"/>
                <a:gd name="T10" fmla="*/ 513 w 544"/>
                <a:gd name="T11" fmla="*/ 0 h 31"/>
                <a:gd name="T12" fmla="*/ 544 w 544"/>
                <a:gd name="T13" fmla="*/ 15 h 31"/>
                <a:gd name="T14" fmla="*/ 513 w 544"/>
                <a:gd name="T15" fmla="*/ 31 h 31"/>
                <a:gd name="T16" fmla="*/ 513 w 544"/>
                <a:gd name="T17" fmla="*/ 0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44"/>
                <a:gd name="T28" fmla="*/ 0 h 31"/>
                <a:gd name="T29" fmla="*/ 544 w 544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44" h="31">
                  <a:moveTo>
                    <a:pt x="0" y="13"/>
                  </a:moveTo>
                  <a:lnTo>
                    <a:pt x="518" y="13"/>
                  </a:lnTo>
                  <a:lnTo>
                    <a:pt x="518" y="18"/>
                  </a:lnTo>
                  <a:lnTo>
                    <a:pt x="0" y="18"/>
                  </a:lnTo>
                  <a:lnTo>
                    <a:pt x="0" y="13"/>
                  </a:lnTo>
                  <a:close/>
                  <a:moveTo>
                    <a:pt x="513" y="0"/>
                  </a:moveTo>
                  <a:lnTo>
                    <a:pt x="544" y="15"/>
                  </a:lnTo>
                  <a:lnTo>
                    <a:pt x="513" y="31"/>
                  </a:lnTo>
                  <a:lnTo>
                    <a:pt x="513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bevel/>
              <a:headEnd/>
              <a:tailEnd/>
            </a:ln>
          </p:spPr>
          <p:txBody>
            <a:bodyPr/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6" name="Line 22">
              <a:extLst>
                <a:ext uri="{FF2B5EF4-FFF2-40B4-BE49-F238E27FC236}">
                  <a16:creationId xmlns:a16="http://schemas.microsoft.com/office/drawing/2014/main" id="{183648C3-91E1-3487-32DE-196E0B5361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66" y="1929"/>
              <a:ext cx="1" cy="544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7" name="Line 23">
              <a:extLst>
                <a:ext uri="{FF2B5EF4-FFF2-40B4-BE49-F238E27FC236}">
                  <a16:creationId xmlns:a16="http://schemas.microsoft.com/office/drawing/2014/main" id="{171E41D0-FBC2-779C-A0C0-35C4A6267F5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28" y="2475"/>
              <a:ext cx="2140" cy="1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8" name="Freeform 24">
              <a:extLst>
                <a:ext uri="{FF2B5EF4-FFF2-40B4-BE49-F238E27FC236}">
                  <a16:creationId xmlns:a16="http://schemas.microsoft.com/office/drawing/2014/main" id="{EDDDE515-F04C-F35D-18F1-25D3C44E00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5" y="2107"/>
              <a:ext cx="31" cy="371"/>
            </a:xfrm>
            <a:custGeom>
              <a:avLst/>
              <a:gdLst>
                <a:gd name="T0" fmla="*/ 13 w 31"/>
                <a:gd name="T1" fmla="*/ 371 h 371"/>
                <a:gd name="T2" fmla="*/ 13 w 31"/>
                <a:gd name="T3" fmla="*/ 25 h 371"/>
                <a:gd name="T4" fmla="*/ 18 w 31"/>
                <a:gd name="T5" fmla="*/ 25 h 371"/>
                <a:gd name="T6" fmla="*/ 18 w 31"/>
                <a:gd name="T7" fmla="*/ 371 h 371"/>
                <a:gd name="T8" fmla="*/ 13 w 31"/>
                <a:gd name="T9" fmla="*/ 371 h 371"/>
                <a:gd name="T10" fmla="*/ 0 w 31"/>
                <a:gd name="T11" fmla="*/ 30 h 371"/>
                <a:gd name="T12" fmla="*/ 16 w 31"/>
                <a:gd name="T13" fmla="*/ 0 h 371"/>
                <a:gd name="T14" fmla="*/ 31 w 31"/>
                <a:gd name="T15" fmla="*/ 30 h 371"/>
                <a:gd name="T16" fmla="*/ 0 w 31"/>
                <a:gd name="T17" fmla="*/ 30 h 37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"/>
                <a:gd name="T28" fmla="*/ 0 h 371"/>
                <a:gd name="T29" fmla="*/ 31 w 31"/>
                <a:gd name="T30" fmla="*/ 371 h 37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" h="371">
                  <a:moveTo>
                    <a:pt x="13" y="371"/>
                  </a:moveTo>
                  <a:lnTo>
                    <a:pt x="13" y="25"/>
                  </a:lnTo>
                  <a:lnTo>
                    <a:pt x="18" y="25"/>
                  </a:lnTo>
                  <a:lnTo>
                    <a:pt x="18" y="371"/>
                  </a:lnTo>
                  <a:lnTo>
                    <a:pt x="13" y="371"/>
                  </a:lnTo>
                  <a:close/>
                  <a:moveTo>
                    <a:pt x="0" y="30"/>
                  </a:moveTo>
                  <a:lnTo>
                    <a:pt x="16" y="0"/>
                  </a:lnTo>
                  <a:lnTo>
                    <a:pt x="31" y="3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bevel/>
              <a:headEnd/>
              <a:tailEnd/>
            </a:ln>
          </p:spPr>
          <p:txBody>
            <a:bodyPr/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9" name="Freeform 25">
              <a:extLst>
                <a:ext uri="{FF2B5EF4-FFF2-40B4-BE49-F238E27FC236}">
                  <a16:creationId xmlns:a16="http://schemas.microsoft.com/office/drawing/2014/main" id="{7E3C5C1B-4734-9063-8057-4FE628BA2B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3" y="1911"/>
              <a:ext cx="300" cy="31"/>
            </a:xfrm>
            <a:custGeom>
              <a:avLst/>
              <a:gdLst>
                <a:gd name="T0" fmla="*/ 0 w 300"/>
                <a:gd name="T1" fmla="*/ 13 h 31"/>
                <a:gd name="T2" fmla="*/ 274 w 300"/>
                <a:gd name="T3" fmla="*/ 13 h 31"/>
                <a:gd name="T4" fmla="*/ 274 w 300"/>
                <a:gd name="T5" fmla="*/ 18 h 31"/>
                <a:gd name="T6" fmla="*/ 0 w 300"/>
                <a:gd name="T7" fmla="*/ 18 h 31"/>
                <a:gd name="T8" fmla="*/ 0 w 300"/>
                <a:gd name="T9" fmla="*/ 13 h 31"/>
                <a:gd name="T10" fmla="*/ 269 w 300"/>
                <a:gd name="T11" fmla="*/ 0 h 31"/>
                <a:gd name="T12" fmla="*/ 300 w 300"/>
                <a:gd name="T13" fmla="*/ 15 h 31"/>
                <a:gd name="T14" fmla="*/ 269 w 300"/>
                <a:gd name="T15" fmla="*/ 31 h 31"/>
                <a:gd name="T16" fmla="*/ 269 w 300"/>
                <a:gd name="T17" fmla="*/ 0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0"/>
                <a:gd name="T28" fmla="*/ 0 h 31"/>
                <a:gd name="T29" fmla="*/ 300 w 300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0" h="31">
                  <a:moveTo>
                    <a:pt x="0" y="13"/>
                  </a:moveTo>
                  <a:lnTo>
                    <a:pt x="274" y="13"/>
                  </a:lnTo>
                  <a:lnTo>
                    <a:pt x="274" y="18"/>
                  </a:lnTo>
                  <a:lnTo>
                    <a:pt x="0" y="18"/>
                  </a:lnTo>
                  <a:lnTo>
                    <a:pt x="0" y="13"/>
                  </a:lnTo>
                  <a:close/>
                  <a:moveTo>
                    <a:pt x="269" y="0"/>
                  </a:moveTo>
                  <a:lnTo>
                    <a:pt x="300" y="15"/>
                  </a:lnTo>
                  <a:lnTo>
                    <a:pt x="269" y="31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bevel/>
              <a:headEnd/>
              <a:tailEnd/>
            </a:ln>
          </p:spPr>
          <p:txBody>
            <a:bodyPr/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0" name="Freeform 26">
              <a:extLst>
                <a:ext uri="{FF2B5EF4-FFF2-40B4-BE49-F238E27FC236}">
                  <a16:creationId xmlns:a16="http://schemas.microsoft.com/office/drawing/2014/main" id="{2211D152-9D13-88F4-EEC5-A8174CFEE2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88" y="1349"/>
              <a:ext cx="30" cy="361"/>
            </a:xfrm>
            <a:custGeom>
              <a:avLst/>
              <a:gdLst>
                <a:gd name="T0" fmla="*/ 18 w 30"/>
                <a:gd name="T1" fmla="*/ 0 h 361"/>
                <a:gd name="T2" fmla="*/ 18 w 30"/>
                <a:gd name="T3" fmla="*/ 336 h 361"/>
                <a:gd name="T4" fmla="*/ 13 w 30"/>
                <a:gd name="T5" fmla="*/ 336 h 361"/>
                <a:gd name="T6" fmla="*/ 13 w 30"/>
                <a:gd name="T7" fmla="*/ 0 h 361"/>
                <a:gd name="T8" fmla="*/ 18 w 30"/>
                <a:gd name="T9" fmla="*/ 0 h 361"/>
                <a:gd name="T10" fmla="*/ 30 w 30"/>
                <a:gd name="T11" fmla="*/ 331 h 361"/>
                <a:gd name="T12" fmla="*/ 15 w 30"/>
                <a:gd name="T13" fmla="*/ 361 h 361"/>
                <a:gd name="T14" fmla="*/ 0 w 30"/>
                <a:gd name="T15" fmla="*/ 331 h 361"/>
                <a:gd name="T16" fmla="*/ 30 w 30"/>
                <a:gd name="T17" fmla="*/ 331 h 36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361"/>
                <a:gd name="T29" fmla="*/ 30 w 30"/>
                <a:gd name="T30" fmla="*/ 361 h 36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361">
                  <a:moveTo>
                    <a:pt x="18" y="0"/>
                  </a:moveTo>
                  <a:lnTo>
                    <a:pt x="18" y="336"/>
                  </a:lnTo>
                  <a:lnTo>
                    <a:pt x="13" y="336"/>
                  </a:lnTo>
                  <a:lnTo>
                    <a:pt x="13" y="0"/>
                  </a:lnTo>
                  <a:lnTo>
                    <a:pt x="18" y="0"/>
                  </a:lnTo>
                  <a:close/>
                  <a:moveTo>
                    <a:pt x="30" y="331"/>
                  </a:moveTo>
                  <a:lnTo>
                    <a:pt x="15" y="361"/>
                  </a:lnTo>
                  <a:lnTo>
                    <a:pt x="0" y="331"/>
                  </a:lnTo>
                  <a:lnTo>
                    <a:pt x="30" y="331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bevel/>
              <a:headEnd/>
              <a:tailEnd/>
            </a:ln>
          </p:spPr>
          <p:txBody>
            <a:bodyPr/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" name="Rectangle 27">
              <a:extLst>
                <a:ext uri="{FF2B5EF4-FFF2-40B4-BE49-F238E27FC236}">
                  <a16:creationId xmlns:a16="http://schemas.microsoft.com/office/drawing/2014/main" id="{C80AEBB3-C844-2DC8-E2AC-A7B95E597E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4" y="1715"/>
              <a:ext cx="67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GB" altLang="en-US" sz="1500">
                  <a:solidFill>
                    <a:srgbClr val="000000"/>
                  </a:solidFill>
                  <a:latin typeface="Arial" panose="020B0604020202020204" pitchFamily="34" charset="0"/>
                </a:rPr>
                <a:t>u</a:t>
              </a:r>
              <a:endParaRPr lang="en-GB" altLang="en-US"/>
            </a:p>
          </p:txBody>
        </p:sp>
        <p:sp>
          <p:nvSpPr>
            <p:cNvPr id="22" name="Rectangle 28">
              <a:extLst>
                <a:ext uri="{FF2B5EF4-FFF2-40B4-BE49-F238E27FC236}">
                  <a16:creationId xmlns:a16="http://schemas.microsoft.com/office/drawing/2014/main" id="{93826089-90F9-29AD-D3CB-2A54F52943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" y="1731"/>
              <a:ext cx="87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GB" altLang="en-US" sz="1500">
                  <a:solidFill>
                    <a:srgbClr val="000000"/>
                  </a:solidFill>
                  <a:latin typeface="Arial" panose="020B0604020202020204" pitchFamily="34" charset="0"/>
                </a:rPr>
                <a:t>w</a:t>
              </a:r>
              <a:endParaRPr lang="en-GB" altLang="en-US"/>
            </a:p>
          </p:txBody>
        </p:sp>
        <p:sp>
          <p:nvSpPr>
            <p:cNvPr id="23" name="Rectangle 29">
              <a:extLst>
                <a:ext uri="{FF2B5EF4-FFF2-40B4-BE49-F238E27FC236}">
                  <a16:creationId xmlns:a16="http://schemas.microsoft.com/office/drawing/2014/main" id="{189BC9D9-8CE8-9938-85E3-4CE299C0F7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2" y="1709"/>
              <a:ext cx="60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GB" altLang="en-US" sz="1500">
                  <a:solidFill>
                    <a:srgbClr val="000000"/>
                  </a:solidFill>
                  <a:latin typeface="Arial" panose="020B0604020202020204" pitchFamily="34" charset="0"/>
                </a:rPr>
                <a:t>y</a:t>
              </a:r>
              <a:endParaRPr lang="en-GB" altLang="en-US"/>
            </a:p>
          </p:txBody>
        </p:sp>
        <p:sp>
          <p:nvSpPr>
            <p:cNvPr id="24" name="Rectangle 30">
              <a:extLst>
                <a:ext uri="{FF2B5EF4-FFF2-40B4-BE49-F238E27FC236}">
                  <a16:creationId xmlns:a16="http://schemas.microsoft.com/office/drawing/2014/main" id="{A81029FF-B72C-AF19-F404-1DF24D94F3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" y="1975"/>
              <a:ext cx="160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GB" altLang="en-US" sz="1500">
                  <a:solidFill>
                    <a:srgbClr val="000000"/>
                  </a:solidFill>
                  <a:latin typeface="Arial" panose="020B0604020202020204" pitchFamily="34" charset="0"/>
                </a:rPr>
                <a:t>SP</a:t>
              </a:r>
              <a:endParaRPr lang="en-GB" altLang="en-US"/>
            </a:p>
          </p:txBody>
        </p:sp>
        <p:sp>
          <p:nvSpPr>
            <p:cNvPr id="25" name="Rectangle 31">
              <a:extLst>
                <a:ext uri="{FF2B5EF4-FFF2-40B4-BE49-F238E27FC236}">
                  <a16:creationId xmlns:a16="http://schemas.microsoft.com/office/drawing/2014/main" id="{6DF5AD4F-EFE0-B213-8C36-A9E0A0D1AF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5" y="1975"/>
              <a:ext cx="167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GB" altLang="en-US" sz="1500">
                  <a:solidFill>
                    <a:srgbClr val="000000"/>
                  </a:solidFill>
                  <a:latin typeface="Arial" panose="020B0604020202020204" pitchFamily="34" charset="0"/>
                </a:rPr>
                <a:t>CV</a:t>
              </a:r>
              <a:endParaRPr lang="en-GB" altLang="en-US"/>
            </a:p>
          </p:txBody>
        </p:sp>
        <p:sp>
          <p:nvSpPr>
            <p:cNvPr id="26" name="Rectangle 32">
              <a:extLst>
                <a:ext uri="{FF2B5EF4-FFF2-40B4-BE49-F238E27FC236}">
                  <a16:creationId xmlns:a16="http://schemas.microsoft.com/office/drawing/2014/main" id="{E3ADAC6A-7923-84C3-2A03-321CA37185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9" y="1396"/>
              <a:ext cx="60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GB" altLang="en-US" sz="1500">
                  <a:solidFill>
                    <a:srgbClr val="000000"/>
                  </a:solidFill>
                  <a:latin typeface="Arial" panose="020B0604020202020204" pitchFamily="34" charset="0"/>
                </a:rPr>
                <a:t>v</a:t>
              </a:r>
              <a:endParaRPr lang="en-GB" altLang="en-US"/>
            </a:p>
          </p:txBody>
        </p:sp>
        <p:sp>
          <p:nvSpPr>
            <p:cNvPr id="27" name="Rectangle 33">
              <a:extLst>
                <a:ext uri="{FF2B5EF4-FFF2-40B4-BE49-F238E27FC236}">
                  <a16:creationId xmlns:a16="http://schemas.microsoft.com/office/drawing/2014/main" id="{312F73DB-98C2-DD9D-E319-0262B22467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0" y="1975"/>
              <a:ext cx="180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GB" altLang="en-US" sz="1500">
                  <a:solidFill>
                    <a:srgbClr val="000000"/>
                  </a:solidFill>
                  <a:latin typeface="Arial" panose="020B0604020202020204" pitchFamily="34" charset="0"/>
                </a:rPr>
                <a:t>MV</a:t>
              </a:r>
              <a:endParaRPr lang="en-GB" altLang="en-US"/>
            </a:p>
          </p:txBody>
        </p: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254BD343-6B0F-6708-FCDF-198A09F228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2144" y="4207798"/>
            <a:ext cx="5678805" cy="2210753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6EC8F0C4-656E-1166-1CD4-2848219CBB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1108" y="1371599"/>
            <a:ext cx="5678805" cy="2365949"/>
          </a:xfrm>
          <a:prstGeom prst="rect">
            <a:avLst/>
          </a:prstGeom>
        </p:spPr>
      </p:pic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54747FEC-BA43-85F2-9747-B2D4EE605117}"/>
              </a:ext>
            </a:extLst>
          </p:cNvPr>
          <p:cNvCxnSpPr/>
          <p:nvPr/>
        </p:nvCxnSpPr>
        <p:spPr>
          <a:xfrm>
            <a:off x="5224474" y="2008484"/>
            <a:ext cx="1848050" cy="6641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57E54D2B-53EA-903E-9D97-BB5C96BE6B92}"/>
              </a:ext>
            </a:extLst>
          </p:cNvPr>
          <p:cNvCxnSpPr>
            <a:cxnSpLocks/>
          </p:cNvCxnSpPr>
          <p:nvPr/>
        </p:nvCxnSpPr>
        <p:spPr>
          <a:xfrm flipV="1">
            <a:off x="3705057" y="5188017"/>
            <a:ext cx="3263634" cy="2983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ontent Placeholder 1">
            <a:extLst>
              <a:ext uri="{FF2B5EF4-FFF2-40B4-BE49-F238E27FC236}">
                <a16:creationId xmlns:a16="http://schemas.microsoft.com/office/drawing/2014/main" id="{44E98986-AC6A-6559-010E-93561393D6F5}"/>
              </a:ext>
            </a:extLst>
          </p:cNvPr>
          <p:cNvSpPr txBox="1">
            <a:spLocks/>
          </p:cNvSpPr>
          <p:nvPr/>
        </p:nvSpPr>
        <p:spPr>
          <a:xfrm>
            <a:off x="896101" y="5286622"/>
            <a:ext cx="2580725" cy="39054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dirty="0"/>
              <a:t>Well-behaving PID</a:t>
            </a:r>
          </a:p>
        </p:txBody>
      </p:sp>
      <p:sp>
        <p:nvSpPr>
          <p:cNvPr id="41" name="Footer Placeholder 4">
            <a:extLst>
              <a:ext uri="{FF2B5EF4-FFF2-40B4-BE49-F238E27FC236}">
                <a16:creationId xmlns:a16="http://schemas.microsoft.com/office/drawing/2014/main" id="{F5EA7FA8-9447-E049-673E-D2D04CA386B6}"/>
              </a:ext>
            </a:extLst>
          </p:cNvPr>
          <p:cNvSpPr txBox="1">
            <a:spLocks/>
          </p:cNvSpPr>
          <p:nvPr/>
        </p:nvSpPr>
        <p:spPr>
          <a:xfrm>
            <a:off x="1054547" y="6511622"/>
            <a:ext cx="6787386" cy="36512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Font typeface="Arial"/>
              <a:buNone/>
              <a:tabLst/>
              <a:defRPr sz="1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tx1"/>
                </a:solidFill>
              </a:rPr>
              <a:t>F. Varela | AI in CERN Industrial Control Systems</a:t>
            </a:r>
          </a:p>
        </p:txBody>
      </p:sp>
      <p:sp>
        <p:nvSpPr>
          <p:cNvPr id="42" name="Date Placeholder 10">
            <a:extLst>
              <a:ext uri="{FF2B5EF4-FFF2-40B4-BE49-F238E27FC236}">
                <a16:creationId xmlns:a16="http://schemas.microsoft.com/office/drawing/2014/main" id="{97484351-747C-692D-5E0D-A0AFDBCCD7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sz="1400" dirty="0"/>
              <a:t>26 June 2025</a:t>
            </a:r>
          </a:p>
        </p:txBody>
      </p:sp>
    </p:spTree>
    <p:extLst>
      <p:ext uri="{BB962C8B-B14F-4D97-AF65-F5344CB8AC3E}">
        <p14:creationId xmlns:p14="http://schemas.microsoft.com/office/powerpoint/2010/main" val="31652347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DB5F8B2-869F-67BF-5A0A-E98B32E4F3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378 oxygen sensors are spread across the LHC tunnel</a:t>
            </a:r>
          </a:p>
          <a:p>
            <a:r>
              <a:rPr lang="en-GB" dirty="0"/>
              <a:t>Periodically sensors get clogged</a:t>
            </a:r>
          </a:p>
          <a:p>
            <a:r>
              <a:rPr lang="en-GB" dirty="0"/>
              <a:t>We want to avoid false alarms</a:t>
            </a:r>
          </a:p>
          <a:p>
            <a:r>
              <a:rPr lang="en-GB" dirty="0"/>
              <a:t>Anticipate when recalibration is required</a:t>
            </a:r>
          </a:p>
          <a:p>
            <a:endParaRPr lang="en-GB" dirty="0"/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38C5556-89D7-92F9-83C0-B9DC3F56C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Oxygen</a:t>
            </a:r>
            <a:r>
              <a:rPr lang="en-CH" dirty="0"/>
              <a:t> % Monitoring in</a:t>
            </a:r>
            <a:r>
              <a:rPr lang="en-US" dirty="0"/>
              <a:t> the</a:t>
            </a:r>
            <a:r>
              <a:rPr lang="en-CH" dirty="0"/>
              <a:t> LHC tunnel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8273AB-715D-205C-FA0E-22892FD71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400" dirty="0"/>
              <a:t>26 June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AA56C0-C408-6B60-1E08-4304DA86D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" name="Picture 4_2">
            <a:extLst>
              <a:ext uri="{FF2B5EF4-FFF2-40B4-BE49-F238E27FC236}">
                <a16:creationId xmlns:a16="http://schemas.microsoft.com/office/drawing/2014/main" id="{2F247D37-AFEC-A1B8-6C4A-2A69C79C9357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407987" y="3219263"/>
            <a:ext cx="10396080" cy="2101680"/>
          </a:xfrm>
          <a:prstGeom prst="rect">
            <a:avLst/>
          </a:prstGeom>
          <a:ln w="0">
            <a:noFill/>
          </a:ln>
        </p:spPr>
      </p:pic>
      <p:grpSp>
        <p:nvGrpSpPr>
          <p:cNvPr id="8" name="Group 1">
            <a:extLst>
              <a:ext uri="{FF2B5EF4-FFF2-40B4-BE49-F238E27FC236}">
                <a16:creationId xmlns:a16="http://schemas.microsoft.com/office/drawing/2014/main" id="{440D9FEF-D1C5-2267-C5C0-FA919D15F6DF}"/>
              </a:ext>
            </a:extLst>
          </p:cNvPr>
          <p:cNvGrpSpPr/>
          <p:nvPr/>
        </p:nvGrpSpPr>
        <p:grpSpPr>
          <a:xfrm>
            <a:off x="8008219" y="1155033"/>
            <a:ext cx="3621562" cy="2425566"/>
            <a:chOff x="6257520" y="1035720"/>
            <a:chExt cx="5620680" cy="5216040"/>
          </a:xfrm>
        </p:grpSpPr>
        <p:pic>
          <p:nvPicPr>
            <p:cNvPr id="9" name="Content Placeholder 7_0" descr="A close up of a map&#10;&#10;Description automatically generated">
              <a:extLst>
                <a:ext uri="{FF2B5EF4-FFF2-40B4-BE49-F238E27FC236}">
                  <a16:creationId xmlns:a16="http://schemas.microsoft.com/office/drawing/2014/main" id="{09944832-10C9-50BB-306C-745B9828321B}"/>
                </a:ext>
              </a:extLst>
            </p:cNvPr>
            <p:cNvPicPr/>
            <p:nvPr/>
          </p:nvPicPr>
          <p:blipFill>
            <a:blip r:embed="rId3"/>
            <a:stretch/>
          </p:blipFill>
          <p:spPr>
            <a:xfrm>
              <a:off x="6260760" y="1035720"/>
              <a:ext cx="5617440" cy="5216040"/>
            </a:xfrm>
            <a:prstGeom prst="rect">
              <a:avLst/>
            </a:prstGeom>
            <a:ln w="0">
              <a:solidFill>
                <a:srgbClr val="000000"/>
              </a:solidFill>
            </a:ln>
          </p:spPr>
        </p:pic>
        <p:sp>
          <p:nvSpPr>
            <p:cNvPr id="10" name="CustomShape 2">
              <a:extLst>
                <a:ext uri="{FF2B5EF4-FFF2-40B4-BE49-F238E27FC236}">
                  <a16:creationId xmlns:a16="http://schemas.microsoft.com/office/drawing/2014/main" id="{D3A12978-3FCA-FE72-069A-8464ECFD516C}"/>
                </a:ext>
              </a:extLst>
            </p:cNvPr>
            <p:cNvSpPr/>
            <p:nvPr/>
          </p:nvSpPr>
          <p:spPr>
            <a:xfrm>
              <a:off x="7753320" y="1857240"/>
              <a:ext cx="753480" cy="564840"/>
            </a:xfrm>
            <a:prstGeom prst="roundRect">
              <a:avLst>
                <a:gd name="adj" fmla="val 16667"/>
              </a:avLst>
            </a:prstGeom>
            <a:noFill/>
            <a:ln w="25560">
              <a:solidFill>
                <a:srgbClr val="ED7D31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CH"/>
            </a:p>
          </p:txBody>
        </p:sp>
        <p:sp>
          <p:nvSpPr>
            <p:cNvPr id="11" name="CustomShape 3">
              <a:extLst>
                <a:ext uri="{FF2B5EF4-FFF2-40B4-BE49-F238E27FC236}">
                  <a16:creationId xmlns:a16="http://schemas.microsoft.com/office/drawing/2014/main" id="{5652C8D9-88E6-3549-076A-453215AC89A1}"/>
                </a:ext>
              </a:extLst>
            </p:cNvPr>
            <p:cNvSpPr/>
            <p:nvPr/>
          </p:nvSpPr>
          <p:spPr>
            <a:xfrm>
              <a:off x="6329880" y="4364640"/>
              <a:ext cx="913680" cy="527040"/>
            </a:xfrm>
            <a:prstGeom prst="roundRect">
              <a:avLst>
                <a:gd name="adj" fmla="val 16667"/>
              </a:avLst>
            </a:prstGeom>
            <a:noFill/>
            <a:ln w="25560">
              <a:solidFill>
                <a:srgbClr val="ED7D31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CH"/>
            </a:p>
          </p:txBody>
        </p:sp>
        <p:sp>
          <p:nvSpPr>
            <p:cNvPr id="12" name="CustomShape 4">
              <a:extLst>
                <a:ext uri="{FF2B5EF4-FFF2-40B4-BE49-F238E27FC236}">
                  <a16:creationId xmlns:a16="http://schemas.microsoft.com/office/drawing/2014/main" id="{C26C400C-77A2-AEEC-EEDE-D8F56C0B548D}"/>
                </a:ext>
              </a:extLst>
            </p:cNvPr>
            <p:cNvSpPr/>
            <p:nvPr/>
          </p:nvSpPr>
          <p:spPr>
            <a:xfrm>
              <a:off x="7638840" y="5544720"/>
              <a:ext cx="971640" cy="564840"/>
            </a:xfrm>
            <a:prstGeom prst="roundRect">
              <a:avLst>
                <a:gd name="adj" fmla="val 16667"/>
              </a:avLst>
            </a:prstGeom>
            <a:noFill/>
            <a:ln w="25560">
              <a:solidFill>
                <a:srgbClr val="ED7D31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CH"/>
            </a:p>
          </p:txBody>
        </p:sp>
        <p:sp>
          <p:nvSpPr>
            <p:cNvPr id="13" name="CustomShape 5">
              <a:extLst>
                <a:ext uri="{FF2B5EF4-FFF2-40B4-BE49-F238E27FC236}">
                  <a16:creationId xmlns:a16="http://schemas.microsoft.com/office/drawing/2014/main" id="{6B8BFD54-98C0-0A89-DCCF-E77ECB5E94B6}"/>
                </a:ext>
              </a:extLst>
            </p:cNvPr>
            <p:cNvSpPr/>
            <p:nvPr/>
          </p:nvSpPr>
          <p:spPr>
            <a:xfrm>
              <a:off x="6257520" y="1483200"/>
              <a:ext cx="4737960" cy="212400"/>
            </a:xfrm>
            <a:prstGeom prst="roundRect">
              <a:avLst>
                <a:gd name="adj" fmla="val 16667"/>
              </a:avLst>
            </a:prstGeom>
            <a:noFill/>
            <a:ln w="25560">
              <a:solidFill>
                <a:srgbClr val="ED7D31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CH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D6C79093-01C4-1CB1-72D9-97FFEB6A7C23}"/>
              </a:ext>
            </a:extLst>
          </p:cNvPr>
          <p:cNvSpPr txBox="1"/>
          <p:nvPr/>
        </p:nvSpPr>
        <p:spPr>
          <a:xfrm>
            <a:off x="587141" y="5430373"/>
            <a:ext cx="10751419" cy="64633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Similar problems exist for large Industrial HVAC Systems at CERN presently involving a significant amount of € for scheduled maintenance</a:t>
            </a:r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1654111A-8187-0071-1F61-633B534AE22B}"/>
              </a:ext>
            </a:extLst>
          </p:cNvPr>
          <p:cNvSpPr txBox="1">
            <a:spLocks/>
          </p:cNvSpPr>
          <p:nvPr/>
        </p:nvSpPr>
        <p:spPr>
          <a:xfrm>
            <a:off x="1054547" y="6511622"/>
            <a:ext cx="6787386" cy="36512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Font typeface="Arial"/>
              <a:buNone/>
              <a:tabLst/>
              <a:defRPr sz="1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tx1"/>
                </a:solidFill>
              </a:rPr>
              <a:t>F. Varela | AI in CERN Industrial Control Systems</a:t>
            </a:r>
          </a:p>
        </p:txBody>
      </p:sp>
    </p:spTree>
    <p:extLst>
      <p:ext uri="{BB962C8B-B14F-4D97-AF65-F5344CB8AC3E}">
        <p14:creationId xmlns:p14="http://schemas.microsoft.com/office/powerpoint/2010/main" val="27175673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8794C7C-2F1A-6D23-FBC7-7B2AC81675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18661"/>
            <a:ext cx="11376024" cy="4882114"/>
          </a:xfrm>
        </p:spPr>
        <p:txBody>
          <a:bodyPr>
            <a:normAutofit/>
          </a:bodyPr>
          <a:lstStyle/>
          <a:p>
            <a:r>
              <a:rPr lang="en-GB" sz="1800" dirty="0"/>
              <a:t>CERN Industrial Control Systems are the perfect testbed to push the boundaries of AI solutions</a:t>
            </a:r>
          </a:p>
          <a:p>
            <a:pPr marL="324000" lvl="2" indent="0">
              <a:buNone/>
            </a:pPr>
            <a:r>
              <a:rPr lang="en-GB" dirty="0"/>
              <a:t>Giant, heterogeneous landscape</a:t>
            </a:r>
          </a:p>
          <a:p>
            <a:pPr marL="324000" lvl="2" indent="0">
              <a:buNone/>
            </a:pPr>
            <a:r>
              <a:rPr lang="en-GB" dirty="0"/>
              <a:t>Shared data backbone (Oracle) allows cross-domain learning</a:t>
            </a:r>
          </a:p>
          <a:p>
            <a:endParaRPr lang="en-GB" dirty="0"/>
          </a:p>
          <a:p>
            <a:r>
              <a:rPr lang="en-GB" sz="1800" dirty="0"/>
              <a:t>18 concrete use cases, 3 value pillars</a:t>
            </a:r>
          </a:p>
          <a:p>
            <a:pPr marL="324000" lvl="2" indent="0">
              <a:buNone/>
            </a:pPr>
            <a:r>
              <a:rPr lang="en-GB" dirty="0"/>
              <a:t>Software productivity (UC1-9) – 30 % faster code delivery estimated</a:t>
            </a:r>
          </a:p>
          <a:p>
            <a:pPr marL="324000" lvl="2" indent="0">
              <a:buNone/>
            </a:pPr>
            <a:r>
              <a:rPr lang="en-GB" dirty="0"/>
              <a:t>Engineering quality (UC10-12) – auto-generated specs &amp; PLCs</a:t>
            </a:r>
          </a:p>
          <a:p>
            <a:pPr marL="324000" lvl="2" indent="0">
              <a:buNone/>
            </a:pPr>
            <a:r>
              <a:rPr lang="en-GB" dirty="0"/>
              <a:t>Operational excellence (UC13-18) – fewer alarms, longer component life, lower energy consumption</a:t>
            </a:r>
          </a:p>
          <a:p>
            <a:pPr marL="324000" lvl="2" indent="0">
              <a:buNone/>
            </a:pPr>
            <a:endParaRPr lang="en-GB" dirty="0"/>
          </a:p>
          <a:p>
            <a:pPr marL="0" lvl="1" indent="0" algn="ctr">
              <a:buNone/>
            </a:pPr>
            <a:r>
              <a:rPr lang="en-GB" b="1" dirty="0"/>
              <a:t>CERN’s 850 industrial control systems + tens of millions of signals open the floor to an enormous potential to cut downtime, optimise energy consumption and cutting costs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8D1A549-0C1A-4D56-595F-8D00C9E504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Conclusion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E635BF-8F73-9B31-E738-6019233A5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400" dirty="0"/>
              <a:t>26 June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91972D-F1DB-8F82-1EC4-4ECE6B79D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38F56ED-B272-332A-7647-99ECE9DA98B2}"/>
              </a:ext>
            </a:extLst>
          </p:cNvPr>
          <p:cNvSpPr txBox="1">
            <a:spLocks/>
          </p:cNvSpPr>
          <p:nvPr/>
        </p:nvSpPr>
        <p:spPr>
          <a:xfrm>
            <a:off x="1054547" y="6511622"/>
            <a:ext cx="6787386" cy="36512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Font typeface="Arial"/>
              <a:buNone/>
              <a:tabLst/>
              <a:defRPr sz="1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tx1"/>
                </a:solidFill>
              </a:rPr>
              <a:t>F. Varela | AI in CERN Industrial Control Systems</a:t>
            </a:r>
          </a:p>
        </p:txBody>
      </p:sp>
    </p:spTree>
    <p:extLst>
      <p:ext uri="{BB962C8B-B14F-4D97-AF65-F5344CB8AC3E}">
        <p14:creationId xmlns:p14="http://schemas.microsoft.com/office/powerpoint/2010/main" val="8007488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06D2F06-C34C-396D-7484-C876A74EF98F}"/>
              </a:ext>
            </a:extLst>
          </p:cNvPr>
          <p:cNvSpPr txBox="1"/>
          <p:nvPr/>
        </p:nvSpPr>
        <p:spPr>
          <a:xfrm>
            <a:off x="4709358" y="3121223"/>
            <a:ext cx="2773284" cy="61555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4000" b="1" dirty="0">
                <a:solidFill>
                  <a:srgbClr val="2F2F2F"/>
                </a:solidFill>
                <a:cs typeface="Arial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A920B7C-B452-0B03-4B95-6E2407D177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CERN Industrial Control Systems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5C3244E-EC88-9D0C-C939-D3539638145C}"/>
              </a:ext>
            </a:extLst>
          </p:cNvPr>
          <p:cNvSpPr txBox="1"/>
          <p:nvPr/>
        </p:nvSpPr>
        <p:spPr>
          <a:xfrm>
            <a:off x="306592" y="1037482"/>
            <a:ext cx="11373764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100" b="1" dirty="0">
                <a:solidFill>
                  <a:srgbClr val="2F2F2F"/>
                </a:solidFill>
                <a:ea typeface="+mn-lt"/>
                <a:cs typeface="+mn-lt"/>
              </a:rPr>
              <a:t>&gt;850 Mission Critical Control Systems in the Accelerator Complex, Experiments and Technical Infrastructure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707058-75EB-F320-502F-5600B9CB3AA9}"/>
              </a:ext>
            </a:extLst>
          </p:cNvPr>
          <p:cNvSpPr txBox="1"/>
          <p:nvPr/>
        </p:nvSpPr>
        <p:spPr>
          <a:xfrm>
            <a:off x="6747720" y="1994246"/>
            <a:ext cx="5036293" cy="403956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ts val="2100"/>
              </a:lnSpc>
            </a:pPr>
            <a:r>
              <a:rPr lang="en-GB" sz="2000" b="1" dirty="0">
                <a:solidFill>
                  <a:srgbClr val="2F2F2F"/>
                </a:solidFill>
                <a:cs typeface="Segoe UI"/>
              </a:rPr>
              <a:t>Millions of IOs</a:t>
            </a:r>
            <a:br>
              <a:rPr lang="en-GB" sz="2000" b="1" dirty="0">
                <a:solidFill>
                  <a:srgbClr val="2F2F2F"/>
                </a:solidFill>
                <a:cs typeface="Segoe UI"/>
              </a:rPr>
            </a:br>
            <a:endParaRPr lang="en-GB" sz="2000" b="1" dirty="0">
              <a:solidFill>
                <a:srgbClr val="2F2F2F"/>
              </a:solidFill>
              <a:cs typeface="Segoe UI"/>
            </a:endParaRPr>
          </a:p>
          <a:p>
            <a:pPr>
              <a:lnSpc>
                <a:spcPts val="2100"/>
              </a:lnSpc>
            </a:pPr>
            <a:r>
              <a:rPr lang="en-GB" sz="2000" b="1" dirty="0">
                <a:solidFill>
                  <a:srgbClr val="2F2F2F"/>
                </a:solidFill>
                <a:cs typeface="Segoe UI"/>
              </a:rPr>
              <a:t>Large distributed Control Systems with up to 160 nodes </a:t>
            </a:r>
          </a:p>
          <a:p>
            <a:pPr>
              <a:lnSpc>
                <a:spcPts val="2100"/>
              </a:lnSpc>
            </a:pPr>
            <a:endParaRPr lang="en-GB" sz="2000" b="1" dirty="0">
              <a:solidFill>
                <a:srgbClr val="2F2F2F"/>
              </a:solidFill>
              <a:cs typeface="Segoe UI"/>
            </a:endParaRPr>
          </a:p>
          <a:p>
            <a:pPr>
              <a:lnSpc>
                <a:spcPts val="2100"/>
              </a:lnSpc>
            </a:pPr>
            <a:r>
              <a:rPr lang="en-GB" sz="2000" b="1" dirty="0">
                <a:solidFill>
                  <a:srgbClr val="2F2F2F"/>
                </a:solidFill>
                <a:cs typeface="Segoe UI"/>
              </a:rPr>
              <a:t>Sharing a common archiving system (Oracle and TimescaleDB)</a:t>
            </a:r>
            <a:endParaRPr lang="en-GB" sz="2000" dirty="0">
              <a:cs typeface="Segoe UI"/>
            </a:endParaRPr>
          </a:p>
          <a:p>
            <a:pPr>
              <a:lnSpc>
                <a:spcPts val="2100"/>
              </a:lnSpc>
            </a:pPr>
            <a:r>
              <a:rPr lang="en-GB" sz="2000" dirty="0">
                <a:solidFill>
                  <a:srgbClr val="2F2F2F"/>
                </a:solidFill>
                <a:cs typeface="Segoe UI"/>
              </a:rPr>
              <a:t> </a:t>
            </a:r>
          </a:p>
          <a:p>
            <a:pPr>
              <a:lnSpc>
                <a:spcPts val="2100"/>
              </a:lnSpc>
            </a:pPr>
            <a:r>
              <a:rPr lang="en-US" sz="2000" b="1" dirty="0">
                <a:solidFill>
                  <a:schemeClr val="tx2"/>
                </a:solidFill>
                <a:cs typeface="Segoe UI"/>
              </a:rPr>
              <a:t>Archiving rates up to 100,000 changes/s</a:t>
            </a:r>
          </a:p>
          <a:p>
            <a:pPr>
              <a:lnSpc>
                <a:spcPts val="2100"/>
              </a:lnSpc>
            </a:pPr>
            <a:endParaRPr lang="en-US" sz="2000" b="1" dirty="0">
              <a:solidFill>
                <a:schemeClr val="tx2"/>
              </a:solidFill>
              <a:cs typeface="Segoe UI"/>
            </a:endParaRPr>
          </a:p>
          <a:p>
            <a:pPr>
              <a:lnSpc>
                <a:spcPts val="2100"/>
              </a:lnSpc>
            </a:pPr>
            <a:r>
              <a:rPr lang="en-US" sz="2000" b="1" dirty="0">
                <a:solidFill>
                  <a:schemeClr val="tx2"/>
                </a:solidFill>
                <a:cs typeface="Segoe UI"/>
              </a:rPr>
              <a:t>~200 TB of accumulated data</a:t>
            </a:r>
          </a:p>
          <a:p>
            <a:pPr>
              <a:lnSpc>
                <a:spcPts val="2100"/>
              </a:lnSpc>
            </a:pPr>
            <a:endParaRPr lang="en-US" sz="2000" b="1" dirty="0">
              <a:solidFill>
                <a:schemeClr val="tx2"/>
              </a:solidFill>
              <a:cs typeface="Segoe UI"/>
            </a:endParaRPr>
          </a:p>
          <a:p>
            <a:pPr>
              <a:lnSpc>
                <a:spcPts val="2100"/>
              </a:lnSpc>
            </a:pPr>
            <a:endParaRPr lang="en-US" sz="2000" b="1" dirty="0">
              <a:solidFill>
                <a:schemeClr val="tx2"/>
              </a:solidFill>
              <a:cs typeface="Segoe UI"/>
            </a:endParaRPr>
          </a:p>
          <a:p>
            <a:pPr>
              <a:lnSpc>
                <a:spcPts val="2100"/>
              </a:lnSpc>
            </a:pPr>
            <a:endParaRPr lang="en-US" sz="2000" dirty="0">
              <a:cs typeface="Segoe UI"/>
            </a:endParaRPr>
          </a:p>
          <a:p>
            <a:pPr>
              <a:lnSpc>
                <a:spcPts val="2100"/>
              </a:lnSpc>
            </a:pPr>
            <a:r>
              <a:rPr lang="en-US" sz="2000" dirty="0">
                <a:cs typeface="Segoe UI"/>
              </a:rPr>
              <a:t>​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4408BA0-DE88-5C8B-B9EF-407DBECAAF08}"/>
              </a:ext>
            </a:extLst>
          </p:cNvPr>
          <p:cNvPicPr/>
          <p:nvPr/>
        </p:nvPicPr>
        <p:blipFill>
          <a:blip r:embed="rId2"/>
          <a:srcRect b="2118"/>
          <a:stretch>
            <a:fillRect/>
          </a:stretch>
        </p:blipFill>
        <p:spPr>
          <a:xfrm>
            <a:off x="403200" y="1780557"/>
            <a:ext cx="6041144" cy="4546102"/>
          </a:xfrm>
          <a:prstGeom prst="rect">
            <a:avLst/>
          </a:prstGeom>
          <a:ln>
            <a:noFill/>
          </a:ln>
        </p:spPr>
      </p:pic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AAF03E6-4F60-81E8-65DC-91F4B1D2B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z="1400" smtClean="0"/>
              <a:pPr/>
              <a:t>2</a:t>
            </a:fld>
            <a:endParaRPr lang="en-US" sz="1400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FC0C6341-5FFB-A608-00FF-B1B64C0B6353}"/>
              </a:ext>
            </a:extLst>
          </p:cNvPr>
          <p:cNvSpPr txBox="1">
            <a:spLocks/>
          </p:cNvSpPr>
          <p:nvPr/>
        </p:nvSpPr>
        <p:spPr>
          <a:xfrm>
            <a:off x="1054547" y="6511622"/>
            <a:ext cx="6787386" cy="36512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Font typeface="Arial"/>
              <a:buNone/>
              <a:tabLst/>
              <a:defRPr sz="1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tx1"/>
                </a:solidFill>
              </a:rPr>
              <a:t>F. Varela | AI in CERN Industrial Control Systems</a:t>
            </a:r>
          </a:p>
        </p:txBody>
      </p:sp>
      <p:sp>
        <p:nvSpPr>
          <p:cNvPr id="15" name="Date Placeholder 10">
            <a:extLst>
              <a:ext uri="{FF2B5EF4-FFF2-40B4-BE49-F238E27FC236}">
                <a16:creationId xmlns:a16="http://schemas.microsoft.com/office/drawing/2014/main" id="{BCC014DA-0796-02DB-485A-B9962A53DF8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sz="1400" dirty="0"/>
              <a:t>26 June 2025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666DED-C14D-6708-092A-B929039B9174}"/>
              </a:ext>
            </a:extLst>
          </p:cNvPr>
          <p:cNvSpPr txBox="1"/>
          <p:nvPr/>
        </p:nvSpPr>
        <p:spPr>
          <a:xfrm>
            <a:off x="6985618" y="5459984"/>
            <a:ext cx="4006516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2100"/>
              </a:lnSpc>
            </a:pPr>
            <a:r>
              <a:rPr lang="en-US" sz="1800" b="1" dirty="0">
                <a:solidFill>
                  <a:srgbClr val="00B050"/>
                </a:solidFill>
                <a:cs typeface="Segoe UI"/>
              </a:rPr>
              <a:t>Many of the use-case are common with Industry</a:t>
            </a:r>
          </a:p>
        </p:txBody>
      </p:sp>
    </p:spTree>
    <p:extLst>
      <p:ext uri="{BB962C8B-B14F-4D97-AF65-F5344CB8AC3E}">
        <p14:creationId xmlns:p14="http://schemas.microsoft.com/office/powerpoint/2010/main" val="3465286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5A48283-2FFF-A8A8-2B91-464C2A76A2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207253"/>
            <a:ext cx="11376024" cy="4608512"/>
          </a:xfrm>
        </p:spPr>
        <p:txBody>
          <a:bodyPr>
            <a:normAutofit lnSpcReduction="10000"/>
          </a:bodyPr>
          <a:lstStyle/>
          <a:p>
            <a:pPr algn="ctr"/>
            <a:r>
              <a:rPr lang="en-GB" dirty="0">
                <a:solidFill>
                  <a:srgbClr val="00B050"/>
                </a:solidFill>
              </a:rPr>
              <a:t>Increase efficiency and automation of error-prone tasks through copilots/assistants</a:t>
            </a:r>
          </a:p>
          <a:p>
            <a:endParaRPr lang="en-GB" dirty="0"/>
          </a:p>
          <a:p>
            <a:r>
              <a:rPr lang="en-GB" dirty="0"/>
              <a:t>UC1 - Retrieval of information from local-knowledge bases</a:t>
            </a:r>
          </a:p>
          <a:p>
            <a:r>
              <a:rPr lang="en-GB" dirty="0"/>
              <a:t>Code generation in DSL </a:t>
            </a:r>
          </a:p>
          <a:p>
            <a:r>
              <a:rPr lang="en-GB" b="0" dirty="0"/>
              <a:t>	</a:t>
            </a:r>
            <a:r>
              <a:rPr lang="en-GB" dirty="0"/>
              <a:t>UC2</a:t>
            </a:r>
            <a:r>
              <a:rPr lang="en-GB" b="0" dirty="0"/>
              <a:t> - WinCC Open Architecture:  CTRL/CTRL++, JS/TypeScript, C++</a:t>
            </a:r>
          </a:p>
          <a:p>
            <a:r>
              <a:rPr lang="en-GB" b="0" dirty="0"/>
              <a:t>	</a:t>
            </a:r>
            <a:r>
              <a:rPr lang="en-GB" dirty="0"/>
              <a:t>UC3</a:t>
            </a:r>
            <a:r>
              <a:rPr lang="en-GB" b="0" dirty="0"/>
              <a:t> - Siemens and Schneider PLCs </a:t>
            </a:r>
          </a:p>
          <a:p>
            <a:r>
              <a:rPr lang="en-GB" b="0" dirty="0"/>
              <a:t>	</a:t>
            </a:r>
            <a:r>
              <a:rPr lang="en-GB" dirty="0"/>
              <a:t>UC4</a:t>
            </a:r>
            <a:r>
              <a:rPr lang="en-GB" b="0" dirty="0"/>
              <a:t> - C/C++ for OPC UA Server/Client generation (Industrial middleware)</a:t>
            </a:r>
          </a:p>
          <a:p>
            <a:r>
              <a:rPr lang="en-GB" dirty="0"/>
              <a:t>UC5 - Code refactoring including WinCC OA DSL</a:t>
            </a:r>
          </a:p>
          <a:p>
            <a:r>
              <a:rPr lang="en-GB" dirty="0"/>
              <a:t>UC6 - Diff of PLC code among different vendors</a:t>
            </a:r>
          </a:p>
          <a:p>
            <a:r>
              <a:rPr lang="en-GB" dirty="0"/>
              <a:t>UC7 - Migration of PLC code from one vendor to another one</a:t>
            </a:r>
          </a:p>
          <a:p>
            <a:r>
              <a:rPr lang="en-GB" dirty="0"/>
              <a:t>UC8 - Generation of Unit-tests including WinCC OA DSL</a:t>
            </a:r>
          </a:p>
          <a:p>
            <a:r>
              <a:rPr lang="en-GB" dirty="0"/>
              <a:t>UC9 - Explanation and Code documentation: Doxygen, UML and developer’s doc</a:t>
            </a:r>
          </a:p>
          <a:p>
            <a:endParaRPr lang="en-GB" dirty="0"/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B793A00-3162-8547-0575-9525EB5E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66207"/>
          </a:xfrm>
        </p:spPr>
        <p:txBody>
          <a:bodyPr/>
          <a:lstStyle/>
          <a:p>
            <a:r>
              <a:rPr lang="en-US" spc="-1" dirty="0">
                <a:solidFill>
                  <a:srgbClr val="0055A0"/>
                </a:solidFill>
              </a:rPr>
              <a:t>Software Engineering</a:t>
            </a:r>
            <a:br>
              <a:rPr lang="en-US" b="0" spc="-1" dirty="0">
                <a:solidFill>
                  <a:srgbClr val="0055A0"/>
                </a:solidFill>
              </a:rPr>
            </a:b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59AE54-6665-A516-1EF8-0742574E4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EF9AA15-97C4-2DFC-A747-5178BBE87B09}"/>
              </a:ext>
            </a:extLst>
          </p:cNvPr>
          <p:cNvSpPr txBox="1">
            <a:spLocks/>
          </p:cNvSpPr>
          <p:nvPr/>
        </p:nvSpPr>
        <p:spPr>
          <a:xfrm>
            <a:off x="1054547" y="6511622"/>
            <a:ext cx="6787386" cy="36512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Font typeface="Arial"/>
              <a:buNone/>
              <a:tabLst/>
              <a:defRPr sz="1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tx1"/>
                </a:solidFill>
              </a:rPr>
              <a:t>F. Varela | AI in CERN Industrial Control Systems</a:t>
            </a:r>
          </a:p>
        </p:txBody>
      </p:sp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9324FA66-6ADB-86A2-CA5E-BCDBCB94E4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sz="1400" dirty="0"/>
              <a:t>26 June 2025</a:t>
            </a:r>
          </a:p>
        </p:txBody>
      </p:sp>
    </p:spTree>
    <p:extLst>
      <p:ext uri="{BB962C8B-B14F-4D97-AF65-F5344CB8AC3E}">
        <p14:creationId xmlns:p14="http://schemas.microsoft.com/office/powerpoint/2010/main" val="16548828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9233B4A-E6B3-4F9C-874A-756EB9CE38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00B050"/>
                </a:solidFill>
              </a:rPr>
              <a:t>Increase efficiency and automation of error-prone tasks through copilots/assistants</a:t>
            </a:r>
          </a:p>
          <a:p>
            <a:pPr algn="ctr"/>
            <a:endParaRPr lang="en-GB" dirty="0"/>
          </a:p>
          <a:p>
            <a:r>
              <a:rPr lang="en-GB" dirty="0"/>
              <a:t>UC10 - Automatic generation of either specs files or full PLC-based control systems (PLC+SCADA) from Process Functional Analysis (text + images)</a:t>
            </a:r>
          </a:p>
          <a:p>
            <a:endParaRPr lang="en-GB" dirty="0"/>
          </a:p>
          <a:p>
            <a:r>
              <a:rPr lang="en-GB" dirty="0"/>
              <a:t>UC11 - Extraction and visualisation of PLC FSM, etc.</a:t>
            </a:r>
          </a:p>
          <a:p>
            <a:endParaRPr lang="en-GB" dirty="0"/>
          </a:p>
          <a:p>
            <a:r>
              <a:rPr lang="en-GB" dirty="0"/>
              <a:t>UC12 - Explanation and Control System documentation, e.g. User Manuals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C3E867A-BA05-38F9-5346-F0AEA0596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Control System Engineering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B3620E-4704-419E-6226-31AF603CC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F97F9EB-6397-A379-66C7-E2DC41BA8D82}"/>
              </a:ext>
            </a:extLst>
          </p:cNvPr>
          <p:cNvSpPr txBox="1">
            <a:spLocks/>
          </p:cNvSpPr>
          <p:nvPr/>
        </p:nvSpPr>
        <p:spPr>
          <a:xfrm>
            <a:off x="1054547" y="6511622"/>
            <a:ext cx="6787386" cy="36512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Font typeface="Arial"/>
              <a:buNone/>
              <a:tabLst/>
              <a:defRPr sz="1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tx1"/>
                </a:solidFill>
              </a:rPr>
              <a:t>F. Varela | AI in CERN Industrial Control Systems</a:t>
            </a:r>
          </a:p>
        </p:txBody>
      </p:sp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9BC9B8CA-81EE-64E2-B723-50B09A03CF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sz="1400" dirty="0"/>
              <a:t>26 June 2025</a:t>
            </a:r>
          </a:p>
        </p:txBody>
      </p:sp>
    </p:spTree>
    <p:extLst>
      <p:ext uri="{BB962C8B-B14F-4D97-AF65-F5344CB8AC3E}">
        <p14:creationId xmlns:p14="http://schemas.microsoft.com/office/powerpoint/2010/main" val="3780060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BF7E82-7290-6D7F-6B52-B1A8C456BB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03158"/>
            <a:ext cx="11376024" cy="4997617"/>
          </a:xfrm>
        </p:spPr>
        <p:txBody>
          <a:bodyPr>
            <a:normAutofit/>
          </a:bodyPr>
          <a:lstStyle/>
          <a:p>
            <a:pPr algn="ctr"/>
            <a:r>
              <a:rPr lang="en-GB" spc="-1" dirty="0">
                <a:solidFill>
                  <a:srgbClr val="00B050"/>
                </a:solidFill>
              </a:rPr>
              <a:t>Enriching functionality of Control Systems through copilots/assistants</a:t>
            </a:r>
            <a:endParaRPr lang="en-CH" dirty="0">
              <a:solidFill>
                <a:srgbClr val="00B050"/>
              </a:solidFill>
            </a:endParaRPr>
          </a:p>
          <a:p>
            <a:endParaRPr lang="en-CH" sz="100" dirty="0"/>
          </a:p>
          <a:p>
            <a:r>
              <a:rPr lang="en-GB" dirty="0"/>
              <a:t>UC13 - Operation interaction with Control System via Natural Language</a:t>
            </a:r>
          </a:p>
          <a:p>
            <a:pPr marL="324000" lvl="2" indent="0">
              <a:buNone/>
            </a:pPr>
            <a:r>
              <a:rPr lang="en-GB" b="0" dirty="0"/>
              <a:t>e.g. what were the ten hottest racks in the computing </a:t>
            </a:r>
            <a:r>
              <a:rPr lang="en-GB" b="0" dirty="0" err="1"/>
              <a:t>center</a:t>
            </a:r>
            <a:r>
              <a:rPr lang="en-GB" b="0" dirty="0"/>
              <a:t> over the last week?</a:t>
            </a:r>
            <a:endParaRPr lang="en-GB" dirty="0"/>
          </a:p>
          <a:p>
            <a:r>
              <a:rPr lang="en-GB" dirty="0"/>
              <a:t>UC14 - Propose corrective actions in the event of problems</a:t>
            </a:r>
          </a:p>
          <a:p>
            <a:pPr marL="324000" lvl="2" indent="0">
              <a:buNone/>
            </a:pPr>
            <a:r>
              <a:rPr lang="en-GB" b="0" dirty="0"/>
              <a:t>e.g. recommend to open valve XXX since YYY is starting to heat up</a:t>
            </a:r>
          </a:p>
          <a:p>
            <a:r>
              <a:rPr lang="en-GB" dirty="0"/>
              <a:t>UC15 - Automatic generation of optimised operational scenarios</a:t>
            </a:r>
          </a:p>
          <a:p>
            <a:pPr marL="324000" lvl="2" indent="0">
              <a:buNone/>
            </a:pPr>
            <a:r>
              <a:rPr lang="en-GB" dirty="0"/>
              <a:t>(process stability, performance, sustainability, …)</a:t>
            </a:r>
          </a:p>
          <a:p>
            <a:r>
              <a:rPr lang="en-GB" dirty="0"/>
              <a:t>UC16 - Root-cause analysis in the event of alarm avalanches</a:t>
            </a:r>
          </a:p>
          <a:p>
            <a:r>
              <a:rPr lang="en-GB" dirty="0"/>
              <a:t>UC17 - Anomaly detection</a:t>
            </a:r>
          </a:p>
          <a:p>
            <a:r>
              <a:rPr lang="en-GB" dirty="0"/>
              <a:t>UC18 - Predictive maintenance</a:t>
            </a:r>
          </a:p>
          <a:p>
            <a:endParaRPr lang="en-GB" dirty="0"/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978B9F4-C0EA-7156-CC28-5F7D2AD63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pc="-1" dirty="0">
                <a:solidFill>
                  <a:srgbClr val="0055A0"/>
                </a:solidFill>
              </a:rPr>
              <a:t>AI-assisted Operation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9EFAC9-F5D7-90C3-9948-CC54C64C0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3F5829C-A332-CBD9-A8E0-B34041783462}"/>
              </a:ext>
            </a:extLst>
          </p:cNvPr>
          <p:cNvSpPr txBox="1">
            <a:spLocks/>
          </p:cNvSpPr>
          <p:nvPr/>
        </p:nvSpPr>
        <p:spPr>
          <a:xfrm>
            <a:off x="1054547" y="6511622"/>
            <a:ext cx="6787386" cy="36512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Font typeface="Arial"/>
              <a:buNone/>
              <a:tabLst/>
              <a:defRPr sz="1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tx1"/>
                </a:solidFill>
              </a:rPr>
              <a:t>F. Varela | AI in CERN Industrial Control Systems</a:t>
            </a:r>
          </a:p>
        </p:txBody>
      </p:sp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D45F7793-14A9-0B08-9938-6CBE9492A8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sz="1400" dirty="0"/>
              <a:t>26 June 2025</a:t>
            </a:r>
          </a:p>
        </p:txBody>
      </p:sp>
    </p:spTree>
    <p:extLst>
      <p:ext uri="{BB962C8B-B14F-4D97-AF65-F5344CB8AC3E}">
        <p14:creationId xmlns:p14="http://schemas.microsoft.com/office/powerpoint/2010/main" val="1315847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DB3DA17-1E84-304A-E23B-A3B09296F3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6" y="1124743"/>
            <a:ext cx="11376023" cy="5189429"/>
          </a:xfrm>
        </p:spPr>
        <p:txBody>
          <a:bodyPr/>
          <a:lstStyle/>
          <a:p>
            <a:r>
              <a:rPr lang="en-CH" dirty="0"/>
              <a:t>Large Industrial HVAC</a:t>
            </a:r>
            <a:r>
              <a:rPr lang="en-US" dirty="0"/>
              <a:t> installations</a:t>
            </a:r>
            <a:r>
              <a:rPr lang="en-CH" dirty="0"/>
              <a:t>, large energyvores!</a:t>
            </a:r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GB" dirty="0"/>
          </a:p>
          <a:p>
            <a:r>
              <a:rPr lang="en-GB" dirty="0"/>
              <a:t>I</a:t>
            </a:r>
            <a:r>
              <a:rPr lang="en-CH" dirty="0"/>
              <a:t>s it more efficient to operate 2 towers at higher power or 4 at lower </a:t>
            </a:r>
            <a:br>
              <a:rPr lang="en-CH" dirty="0"/>
            </a:br>
            <a:r>
              <a:rPr lang="en-CH" dirty="0"/>
              <a:t>power to deliver the same cooling power?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50C75DA-D068-1968-370B-F33471B701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15407"/>
          </a:xfrm>
        </p:spPr>
        <p:txBody>
          <a:bodyPr/>
          <a:lstStyle/>
          <a:p>
            <a:r>
              <a:rPr lang="en-CH" dirty="0"/>
              <a:t>Sustainabili</a:t>
            </a:r>
            <a:r>
              <a:rPr lang="en-US" dirty="0"/>
              <a:t>ty – optimizing energy consumption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B2D298-3BE5-68AB-6342-E1E9E4C48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" name="Picture 7" descr="A diagram of a plane&#10;&#10;AI-generated content may be incorrect.">
            <a:extLst>
              <a:ext uri="{FF2B5EF4-FFF2-40B4-BE49-F238E27FC236}">
                <a16:creationId xmlns:a16="http://schemas.microsoft.com/office/drawing/2014/main" id="{484EB51E-720B-2311-0B91-E93087A395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576" y="1469995"/>
            <a:ext cx="8597571" cy="4104816"/>
          </a:xfrm>
          <a:prstGeom prst="rect">
            <a:avLst/>
          </a:prstGeom>
        </p:spPr>
      </p:pic>
      <p:pic>
        <p:nvPicPr>
          <p:cNvPr id="1026" name="Picture 2" descr="Controls Optimization for Energy Efficient Cooling and Ventilation at CERN">
            <a:extLst>
              <a:ext uri="{FF2B5EF4-FFF2-40B4-BE49-F238E27FC236}">
                <a16:creationId xmlns:a16="http://schemas.microsoft.com/office/drawing/2014/main" id="{C2D48F0C-0265-D02C-F08B-C55CD948E9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0763" y="2296074"/>
            <a:ext cx="2879206" cy="245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Date Placeholder 10">
            <a:extLst>
              <a:ext uri="{FF2B5EF4-FFF2-40B4-BE49-F238E27FC236}">
                <a16:creationId xmlns:a16="http://schemas.microsoft.com/office/drawing/2014/main" id="{32C9E3F8-F3A8-2C73-845F-F3B8F7CE4D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sz="1400" dirty="0"/>
              <a:t>26 June 2025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54C1410-56C0-BA85-CBEA-88ECB70F805B}"/>
              </a:ext>
            </a:extLst>
          </p:cNvPr>
          <p:cNvSpPr txBox="1">
            <a:spLocks/>
          </p:cNvSpPr>
          <p:nvPr/>
        </p:nvSpPr>
        <p:spPr>
          <a:xfrm>
            <a:off x="1054547" y="6511622"/>
            <a:ext cx="6787386" cy="36512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Font typeface="Arial"/>
              <a:buNone/>
              <a:tabLst/>
              <a:defRPr sz="1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tx1"/>
                </a:solidFill>
              </a:rPr>
              <a:t>F. Varela | AI in CERN Industrial Control Systems</a:t>
            </a:r>
          </a:p>
        </p:txBody>
      </p:sp>
    </p:spTree>
    <p:extLst>
      <p:ext uri="{BB962C8B-B14F-4D97-AF65-F5344CB8AC3E}">
        <p14:creationId xmlns:p14="http://schemas.microsoft.com/office/powerpoint/2010/main" val="5330190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819E4A8-31DC-169F-3D40-80AF7D289F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500020" cy="4608512"/>
          </a:xfrm>
        </p:spPr>
        <p:txBody>
          <a:bodyPr>
            <a:normAutofit/>
          </a:bodyPr>
          <a:lstStyle/>
          <a:p>
            <a:r>
              <a:rPr lang="en-GB" dirty="0"/>
              <a:t>Goal: detect anomalous oscillation of valves → Lifespan of valves in km!</a:t>
            </a:r>
          </a:p>
          <a:p>
            <a:r>
              <a:rPr lang="en-GB" dirty="0"/>
              <a:t>Impact on:  </a:t>
            </a:r>
          </a:p>
          <a:p>
            <a:pPr marL="324000" lvl="2" indent="0">
              <a:buNone/>
            </a:pPr>
            <a:r>
              <a:rPr lang="en-GB" dirty="0"/>
              <a:t>Process system stability and safety</a:t>
            </a:r>
          </a:p>
          <a:p>
            <a:pPr marL="324000" lvl="2" indent="0">
              <a:buNone/>
            </a:pPr>
            <a:r>
              <a:rPr lang="en-GB" dirty="0"/>
              <a:t>Communication load</a:t>
            </a:r>
          </a:p>
          <a:p>
            <a:pPr marL="324000" lvl="2" indent="0">
              <a:buNone/>
            </a:pPr>
            <a:r>
              <a:rPr lang="en-GB" dirty="0"/>
              <a:t>Maintenance (overuse of valves)</a:t>
            </a:r>
          </a:p>
          <a:p>
            <a:pPr marL="324000" lvl="2" indent="0">
              <a:buNone/>
            </a:pPr>
            <a:r>
              <a:rPr lang="en-GB" dirty="0"/>
              <a:t>Performance (Physics time)</a:t>
            </a:r>
          </a:p>
          <a:p>
            <a:r>
              <a:rPr lang="en-GB" dirty="0"/>
              <a:t>Over 34000 physical instrumentations and channels</a:t>
            </a:r>
          </a:p>
          <a:p>
            <a:pPr marL="324000" lvl="2" indent="0">
              <a:buNone/>
            </a:pPr>
            <a:r>
              <a:rPr lang="en-GB" dirty="0"/>
              <a:t>12136 AI, 4856 AO,4536 DI,1568 DO,8000 spare and virtual channels, ~4000 </a:t>
            </a:r>
            <a:r>
              <a:rPr lang="en-GB" dirty="0" err="1"/>
              <a:t>analog</a:t>
            </a:r>
            <a:r>
              <a:rPr lang="en-GB" dirty="0"/>
              <a:t> control loops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9A11D0-CF9F-EF64-4135-CBADAE10D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Anomaly Detection - </a:t>
            </a:r>
            <a:r>
              <a:rPr lang="en-GB" dirty="0"/>
              <a:t>Oscillation analysis for cryogenics valves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E3B785-0217-3FB5-267D-4EE2A5FB1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CD92EE-09E5-E8BF-CC5D-40107DEBE3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8010" y="2965576"/>
            <a:ext cx="5186082" cy="1573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9">
            <a:extLst>
              <a:ext uri="{FF2B5EF4-FFF2-40B4-BE49-F238E27FC236}">
                <a16:creationId xmlns:a16="http://schemas.microsoft.com/office/drawing/2014/main" id="{1C133B9F-8CD9-18BC-2EFF-1736870337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8010" y="4538882"/>
            <a:ext cx="5186081" cy="1744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0">
            <a:extLst>
              <a:ext uri="{FF2B5EF4-FFF2-40B4-BE49-F238E27FC236}">
                <a16:creationId xmlns:a16="http://schemas.microsoft.com/office/drawing/2014/main" id="{9D1453AA-6BA5-99D0-26CA-1A2AD0BC4D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8010" y="1439335"/>
            <a:ext cx="5186082" cy="1526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5C494DF-4C4B-E53D-6591-9AA70E4A15E5}"/>
              </a:ext>
            </a:extLst>
          </p:cNvPr>
          <p:cNvSpPr txBox="1">
            <a:spLocks/>
          </p:cNvSpPr>
          <p:nvPr/>
        </p:nvSpPr>
        <p:spPr>
          <a:xfrm>
            <a:off x="1054547" y="6511622"/>
            <a:ext cx="6787386" cy="36512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Font typeface="Arial"/>
              <a:buNone/>
              <a:tabLst/>
              <a:defRPr sz="1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tx1"/>
                </a:solidFill>
              </a:rPr>
              <a:t>F. Varela | AI in CERN Industrial Control Systems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95FD415E-26C3-DE72-C202-FAAF10D910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sz="1400" dirty="0"/>
              <a:t>26 June 2025</a:t>
            </a:r>
          </a:p>
        </p:txBody>
      </p:sp>
    </p:spTree>
    <p:extLst>
      <p:ext uri="{BB962C8B-B14F-4D97-AF65-F5344CB8AC3E}">
        <p14:creationId xmlns:p14="http://schemas.microsoft.com/office/powerpoint/2010/main" val="32336884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8B5834E-D917-EF40-F17A-4DD4A7AFA7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Possible causes </a:t>
            </a:r>
          </a:p>
          <a:p>
            <a:pPr marL="324000" lvl="2" indent="0">
              <a:buNone/>
            </a:pPr>
            <a:r>
              <a:rPr lang="en-GB" dirty="0"/>
              <a:t>hardware failures/degradations</a:t>
            </a:r>
          </a:p>
          <a:p>
            <a:pPr marL="324000" lvl="2" indent="0">
              <a:buNone/>
            </a:pPr>
            <a:r>
              <a:rPr lang="en-GB" dirty="0"/>
              <a:t>wrong tuning/structure</a:t>
            </a:r>
          </a:p>
          <a:p>
            <a:pPr marL="324000" lvl="2" indent="0">
              <a:buNone/>
            </a:pPr>
            <a:r>
              <a:rPr lang="en-GB" dirty="0"/>
              <a:t>false measurements…</a:t>
            </a:r>
          </a:p>
          <a:p>
            <a:endParaRPr lang="en-GB" dirty="0"/>
          </a:p>
          <a:p>
            <a:r>
              <a:rPr lang="en-GB" dirty="0"/>
              <a:t>Impact</a:t>
            </a:r>
          </a:p>
          <a:p>
            <a:pPr marL="324000" lvl="2" indent="0">
              <a:buNone/>
            </a:pPr>
            <a:r>
              <a:rPr lang="en-GB" dirty="0"/>
              <a:t>Process stability and safety</a:t>
            </a:r>
          </a:p>
          <a:p>
            <a:pPr marL="324000" lvl="2" indent="0">
              <a:buNone/>
            </a:pPr>
            <a:r>
              <a:rPr lang="en-GB" dirty="0"/>
              <a:t>Maintenance (overuse of valves)</a:t>
            </a:r>
          </a:p>
          <a:p>
            <a:pPr marL="324000" lvl="2" indent="0">
              <a:buNone/>
            </a:pPr>
            <a:r>
              <a:rPr lang="en-GB" dirty="0"/>
              <a:t>Performance and downtime</a:t>
            </a:r>
          </a:p>
          <a:p>
            <a:endParaRPr lang="en-GB" dirty="0"/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7F596E5-0EF0-11FA-8606-58EE860BE6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Anomaly detection in CRYO signals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8A89EF-13FE-E014-6414-AEEF18E70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B6D6ACB-4EC5-4F1E-2B3A-56FC2E2B4D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6657" y="1859528"/>
            <a:ext cx="7116249" cy="358566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622DCB-62E2-B2F1-5A00-D5A69FCDDD14}"/>
              </a:ext>
            </a:extLst>
          </p:cNvPr>
          <p:cNvSpPr txBox="1"/>
          <p:nvPr/>
        </p:nvSpPr>
        <p:spPr>
          <a:xfrm>
            <a:off x="5214259" y="1494276"/>
            <a:ext cx="5721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" charset="0"/>
                <a:ea typeface="Arial" charset="0"/>
                <a:cs typeface="Arial" charset="0"/>
              </a:rPr>
              <a:t>Valves CV910 positions in L2 (26</a:t>
            </a:r>
            <a:r>
              <a:rPr lang="en-US" b="1" baseline="30000" dirty="0">
                <a:latin typeface="Arial" charset="0"/>
                <a:ea typeface="Arial" charset="0"/>
                <a:cs typeface="Arial" charset="0"/>
              </a:rPr>
              <a:t>th</a:t>
            </a:r>
            <a:r>
              <a:rPr lang="en-US" b="1" dirty="0">
                <a:latin typeface="Arial" charset="0"/>
                <a:ea typeface="Arial" charset="0"/>
                <a:cs typeface="Arial" charset="0"/>
              </a:rPr>
              <a:t> June 2017)</a:t>
            </a:r>
            <a:endParaRPr lang="en-GB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D5214C6-45EA-9D6F-29F1-BB035FA346C9}"/>
              </a:ext>
            </a:extLst>
          </p:cNvPr>
          <p:cNvSpPr txBox="1"/>
          <p:nvPr/>
        </p:nvSpPr>
        <p:spPr>
          <a:xfrm>
            <a:off x="5419165" y="5489955"/>
            <a:ext cx="5451231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>
                <a:solidFill>
                  <a:srgbClr val="FF0000"/>
                </a:solidFill>
                <a:latin typeface="+mn-lt"/>
                <a:ea typeface="+mj-ea"/>
                <a:cs typeface="+mj-cs"/>
              </a:rPr>
              <a:t>Direct impact on the operational cost!!!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14FA2B1-F325-40DE-A54B-732646DFE1B0}"/>
              </a:ext>
            </a:extLst>
          </p:cNvPr>
          <p:cNvSpPr txBox="1"/>
          <p:nvPr/>
        </p:nvSpPr>
        <p:spPr>
          <a:xfrm>
            <a:off x="6400800" y="2638603"/>
            <a:ext cx="20144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Beam dump!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DCB4A7C3-29E4-F128-70F8-7534710B3744}"/>
              </a:ext>
            </a:extLst>
          </p:cNvPr>
          <p:cNvSpPr txBox="1">
            <a:spLocks/>
          </p:cNvSpPr>
          <p:nvPr/>
        </p:nvSpPr>
        <p:spPr>
          <a:xfrm>
            <a:off x="1054547" y="6511622"/>
            <a:ext cx="6787386" cy="36512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Font typeface="Arial"/>
              <a:buNone/>
              <a:tabLst/>
              <a:defRPr sz="1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tx1"/>
                </a:solidFill>
              </a:rPr>
              <a:t>F. Varela | AI in CERN Industrial Control Systems</a:t>
            </a:r>
          </a:p>
        </p:txBody>
      </p:sp>
      <p:sp>
        <p:nvSpPr>
          <p:cNvPr id="12" name="Date Placeholder 10">
            <a:extLst>
              <a:ext uri="{FF2B5EF4-FFF2-40B4-BE49-F238E27FC236}">
                <a16:creationId xmlns:a16="http://schemas.microsoft.com/office/drawing/2014/main" id="{B559B0E3-219A-997B-49AB-413435FFC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sz="1400" dirty="0"/>
              <a:t>26 June 2025</a:t>
            </a:r>
          </a:p>
        </p:txBody>
      </p:sp>
    </p:spTree>
    <p:extLst>
      <p:ext uri="{BB962C8B-B14F-4D97-AF65-F5344CB8AC3E}">
        <p14:creationId xmlns:p14="http://schemas.microsoft.com/office/powerpoint/2010/main" val="38109397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D5B37D8-E81F-00F8-F535-ABBF3914AE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402312"/>
            <a:ext cx="11376024" cy="469465"/>
          </a:xfrm>
        </p:spPr>
        <p:txBody>
          <a:bodyPr/>
          <a:lstStyle/>
          <a:p>
            <a:pPr algn="ctr"/>
            <a:r>
              <a:rPr lang="en-CH" dirty="0"/>
              <a:t>Distinguish emptying the tank due to normal operation from leaks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ED6D3F2-603F-F3B6-7B96-14DF42B8F7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Leak</a:t>
            </a:r>
            <a:r>
              <a:rPr lang="fr-FR" dirty="0"/>
              <a:t> </a:t>
            </a:r>
            <a:r>
              <a:rPr lang="fr-FR" dirty="0" err="1"/>
              <a:t>detection</a:t>
            </a:r>
            <a:r>
              <a:rPr lang="fr-FR" dirty="0"/>
              <a:t> in HVAC </a:t>
            </a:r>
            <a:r>
              <a:rPr lang="fr-FR" dirty="0" err="1"/>
              <a:t>Systems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46BD88-5FBC-2A3F-37F1-41E7F7753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2" descr="http://localhost:8888/notebooks/spark-workspace/CV/images/CV_tank_loop.png">
            <a:extLst>
              <a:ext uri="{FF2B5EF4-FFF2-40B4-BE49-F238E27FC236}">
                <a16:creationId xmlns:a16="http://schemas.microsoft.com/office/drawing/2014/main" id="{ED23483D-EDD2-A3C4-6459-D74FCA8E25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704" y="2405851"/>
            <a:ext cx="3520281" cy="2665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mzl.ceijisml.png">
            <a:extLst>
              <a:ext uri="{FF2B5EF4-FFF2-40B4-BE49-F238E27FC236}">
                <a16:creationId xmlns:a16="http://schemas.microsoft.com/office/drawing/2014/main" id="{59B5DA5C-F54A-F10E-8185-062D3B3E57B9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70523" y="2405851"/>
            <a:ext cx="812645" cy="81264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5BBC3AC-031C-58CA-E1FD-9E25D6F6F1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3243" y="2136809"/>
            <a:ext cx="7094867" cy="407148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D0B71D8-5C83-8106-12CD-D7925B3C8E0E}"/>
              </a:ext>
            </a:extLst>
          </p:cNvPr>
          <p:cNvSpPr txBox="1"/>
          <p:nvPr/>
        </p:nvSpPr>
        <p:spPr>
          <a:xfrm>
            <a:off x="6096000" y="1985781"/>
            <a:ext cx="46392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" charset="0"/>
                <a:ea typeface="Arial" charset="0"/>
                <a:cs typeface="Arial" charset="0"/>
              </a:rPr>
              <a:t>Distribution of valve openings </a:t>
            </a:r>
            <a:r>
              <a:rPr lang="en-GB" sz="1400" i="1" dirty="0">
                <a:latin typeface="Arial" charset="0"/>
                <a:ea typeface="Arial" charset="0"/>
                <a:cs typeface="Arial" charset="0"/>
              </a:rPr>
              <a:t>[FSED_001_VMA400]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BD4F500D-E729-FE1D-ADBA-059BCEC95BA9}"/>
              </a:ext>
            </a:extLst>
          </p:cNvPr>
          <p:cNvSpPr txBox="1">
            <a:spLocks/>
          </p:cNvSpPr>
          <p:nvPr/>
        </p:nvSpPr>
        <p:spPr>
          <a:xfrm>
            <a:off x="1054547" y="6511622"/>
            <a:ext cx="6787386" cy="36512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Font typeface="Arial"/>
              <a:buNone/>
              <a:tabLst/>
              <a:defRPr sz="1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tx1"/>
                </a:solidFill>
              </a:rPr>
              <a:t>F. Varela | AI in CERN Industrial Control Systems</a:t>
            </a:r>
          </a:p>
        </p:txBody>
      </p:sp>
      <p:sp>
        <p:nvSpPr>
          <p:cNvPr id="12" name="Date Placeholder 10">
            <a:extLst>
              <a:ext uri="{FF2B5EF4-FFF2-40B4-BE49-F238E27FC236}">
                <a16:creationId xmlns:a16="http://schemas.microsoft.com/office/drawing/2014/main" id="{8B75BFBF-505B-87EB-415D-C3A101D42A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sz="1400" dirty="0"/>
              <a:t>26 June 2025</a:t>
            </a:r>
          </a:p>
        </p:txBody>
      </p:sp>
    </p:spTree>
    <p:extLst>
      <p:ext uri="{BB962C8B-B14F-4D97-AF65-F5344CB8AC3E}">
        <p14:creationId xmlns:p14="http://schemas.microsoft.com/office/powerpoint/2010/main" val="8448470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C6680B083DC814F8B5AC0AE76F5152A" ma:contentTypeVersion="3" ma:contentTypeDescription="Create a new document." ma:contentTypeScope="" ma:versionID="f5a83c1b7758ed56fad52c1eced69b66">
  <xsd:schema xmlns:xsd="http://www.w3.org/2001/XMLSchema" xmlns:xs="http://www.w3.org/2001/XMLSchema" xmlns:p="http://schemas.microsoft.com/office/2006/metadata/properties" xmlns:ns2="a05dd213-6797-442b-af90-4dfc890e7a3b" targetNamespace="http://schemas.microsoft.com/office/2006/metadata/properties" ma:root="true" ma:fieldsID="ae94aceece4a57faf982cec9cd30c89b" ns2:_="">
    <xsd:import namespace="a05dd213-6797-442b-af90-4dfc890e7a3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5dd213-6797-442b-af90-4dfc890e7a3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E88DE39-D7F8-4B3E-844E-E09D32CB7BA2}">
  <ds:schemaRefs>
    <ds:schemaRef ds:uri="http://www.w3.org/XML/1998/namespace"/>
    <ds:schemaRef ds:uri="http://purl.org/dc/dcmitype/"/>
    <ds:schemaRef ds:uri="http://schemas.microsoft.com/office/2006/documentManagement/types"/>
    <ds:schemaRef ds:uri="http://purl.org/dc/terms/"/>
    <ds:schemaRef ds:uri="http://schemas.microsoft.com/office/2006/metadata/properties"/>
    <ds:schemaRef ds:uri="a05dd213-6797-442b-af90-4dfc890e7a3b"/>
    <ds:schemaRef ds:uri="http://schemas.microsoft.com/office/infopath/2007/PartnerControls"/>
    <ds:schemaRef ds:uri="http://schemas.openxmlformats.org/package/2006/metadata/core-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71B42FC3-5A25-4DAF-8630-51F464BD1262}">
  <ds:schemaRefs>
    <ds:schemaRef ds:uri="a05dd213-6797-442b-af90-4dfc890e7a3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54D005BD-FC3D-4E37-A61C-B794C0A6DCB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2579</TotalTime>
  <Words>980</Words>
  <Application>Microsoft Office PowerPoint</Application>
  <PresentationFormat>Widescreen</PresentationFormat>
  <Paragraphs>172</Paragraphs>
  <Slides>14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Segoe UI</vt:lpstr>
      <vt:lpstr>Office Theme</vt:lpstr>
      <vt:lpstr>AI in CERN Industrial Control Systems</vt:lpstr>
      <vt:lpstr>CERN Industrial Control Systems</vt:lpstr>
      <vt:lpstr>Software Engineering </vt:lpstr>
      <vt:lpstr>Control System Engineering</vt:lpstr>
      <vt:lpstr>AI-assisted Operation</vt:lpstr>
      <vt:lpstr>Sustainability – optimizing energy consumption</vt:lpstr>
      <vt:lpstr>Anomaly Detection - Oscillation analysis for cryogenics valves</vt:lpstr>
      <vt:lpstr>Anomaly detection in CRYO signals</vt:lpstr>
      <vt:lpstr>Leak detection in HVAC Systems</vt:lpstr>
      <vt:lpstr>Root-cause analysis in Experiments Gas Control Systems  </vt:lpstr>
      <vt:lpstr>Evaluation of PID performance on Dynamic Systems</vt:lpstr>
      <vt:lpstr>Oxygen % Monitoring in the LHC tunnel</vt:lpstr>
      <vt:lpstr>Conclusion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Lucy Lockwood</dc:creator>
  <cp:lastModifiedBy>Rafal Kulaga</cp:lastModifiedBy>
  <cp:revision>61</cp:revision>
  <dcterms:created xsi:type="dcterms:W3CDTF">2025-06-06T07:11:15Z</dcterms:created>
  <dcterms:modified xsi:type="dcterms:W3CDTF">2025-06-26T05:22:54Z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0x0101007C6680B083DC814F8B5AC0AE76F5152A</vt:lpwstr>
  </property>
</Properties>
</file>