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9" r:id="rId3"/>
    <p:sldId id="260" r:id="rId4"/>
    <p:sldId id="258" r:id="rId5"/>
    <p:sldId id="264" r:id="rId6"/>
    <p:sldId id="262" r:id="rId7"/>
    <p:sldId id="261" r:id="rId8"/>
    <p:sldId id="265" r:id="rId9"/>
    <p:sldId id="324" r:id="rId10"/>
    <p:sldId id="310" r:id="rId11"/>
    <p:sldId id="263" r:id="rId12"/>
    <p:sldId id="316" r:id="rId13"/>
    <p:sldId id="317" r:id="rId14"/>
    <p:sldId id="318" r:id="rId15"/>
    <p:sldId id="319" r:id="rId16"/>
    <p:sldId id="320" r:id="rId17"/>
    <p:sldId id="315" r:id="rId18"/>
    <p:sldId id="312" r:id="rId19"/>
    <p:sldId id="313" r:id="rId20"/>
    <p:sldId id="314" r:id="rId21"/>
    <p:sldId id="321" r:id="rId22"/>
    <p:sldId id="311" r:id="rId23"/>
    <p:sldId id="266" r:id="rId24"/>
    <p:sldId id="325" r:id="rId25"/>
    <p:sldId id="322" r:id="rId26"/>
    <p:sldId id="323" r:id="rId27"/>
    <p:sldId id="327" r:id="rId28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73" userDrawn="1">
          <p15:clr>
            <a:srgbClr val="A4A3A4"/>
          </p15:clr>
        </p15:guide>
        <p15:guide id="4" pos="136" userDrawn="1">
          <p15:clr>
            <a:srgbClr val="A4A3A4"/>
          </p15:clr>
        </p15:guide>
        <p15:guide id="5" pos="419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7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8" autoAdjust="0"/>
    <p:restoredTop sz="89718"/>
  </p:normalViewPr>
  <p:slideViewPr>
    <p:cSldViewPr snapToGrid="0" snapToObjects="1" showGuides="1">
      <p:cViewPr varScale="1">
        <p:scale>
          <a:sx n="153" d="100"/>
          <a:sy n="153" d="100"/>
        </p:scale>
        <p:origin x="132" y="4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2" d="100"/>
          <a:sy n="122" d="100"/>
        </p:scale>
        <p:origin x="5072" y="208"/>
      </p:cViewPr>
      <p:guideLst>
        <p:guide orient="horz" pos="2890"/>
        <p:guide pos="2160"/>
        <p:guide orient="horz" pos="373"/>
        <p:guide pos="136"/>
        <p:guide pos="419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endParaRPr lang="en-GB" dirty="0"/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endParaRPr lang="en-GB" dirty="0"/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endParaRPr lang="en-GB" dirty="0"/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Implement traditional indicators</a:t>
          </a:r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Impact of individual effects</a:t>
          </a:r>
          <a:endParaRPr lang="en-GB" dirty="0"/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DB3E76BF-F87E-46F0-9D99-43867397878A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</dgm:t>
    </dgm:pt>
    <dgm:pt modelId="{821D57D9-3B9E-46E0-96FE-5A8B61287D86}" type="parTrans" cxnId="{CD8184C7-F30C-4E41-836E-E4A299EDE2B4}">
      <dgm:prSet/>
      <dgm:spPr/>
      <dgm:t>
        <a:bodyPr/>
        <a:lstStyle/>
        <a:p>
          <a:endParaRPr lang="en-GB"/>
        </a:p>
      </dgm:t>
    </dgm:pt>
    <dgm:pt modelId="{BF0209C1-2906-4E27-B13D-85A985416A1C}" type="sibTrans" cxnId="{CD8184C7-F30C-4E41-836E-E4A299EDE2B4}">
      <dgm:prSet/>
      <dgm:spPr/>
      <dgm:t>
        <a:bodyPr/>
        <a:lstStyle/>
        <a:p>
          <a:endParaRPr lang="en-GB"/>
        </a:p>
      </dgm:t>
    </dgm:pt>
    <dgm:pt modelId="{D8F02664-E160-4ABC-BF18-4E9178676D73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Standardised indicators</a:t>
          </a:r>
        </a:p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Understanding of predictive power</a:t>
          </a:r>
        </a:p>
      </dgm:t>
    </dgm:pt>
    <dgm:pt modelId="{08EE17FA-C137-4AE5-9DD8-7ECC0BE358AA}" type="parTrans" cxnId="{9E058001-F430-481D-BCDD-3D7889E7E038}">
      <dgm:prSet/>
      <dgm:spPr/>
      <dgm:t>
        <a:bodyPr/>
        <a:lstStyle/>
        <a:p>
          <a:endParaRPr lang="en-GB"/>
        </a:p>
      </dgm:t>
    </dgm:pt>
    <dgm:pt modelId="{09E7D7E9-CDDF-4A6A-BA55-84BBFF3B9000}" type="sibTrans" cxnId="{9E058001-F430-481D-BCDD-3D7889E7E038}">
      <dgm:prSet/>
      <dgm:spPr/>
      <dgm:t>
        <a:bodyPr/>
        <a:lstStyle/>
        <a:p>
          <a:endParaRPr lang="en-GB"/>
        </a:p>
      </dgm:t>
    </dgm:pt>
    <dgm:pt modelId="{6F1CE7CE-D4D7-4B80-9DE7-F72947E61B8E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Understanding interplay</a:t>
          </a:r>
        </a:p>
      </dgm:t>
    </dgm:pt>
    <dgm:pt modelId="{2AD467A6-FE76-4E1D-803F-3EE02D795A83}" type="parTrans" cxnId="{BE90946E-AFC1-460E-B468-413FF00AEBBB}">
      <dgm:prSet/>
      <dgm:spPr/>
      <dgm:t>
        <a:bodyPr/>
        <a:lstStyle/>
        <a:p>
          <a:endParaRPr lang="en-GB"/>
        </a:p>
      </dgm:t>
    </dgm:pt>
    <dgm:pt modelId="{E61F8DBB-5B02-4DB2-A0DA-A834BFC1959B}" type="sibTrans" cxnId="{BE90946E-AFC1-460E-B468-413FF00AEBBB}">
      <dgm:prSet/>
      <dgm:spPr/>
      <dgm:t>
        <a:bodyPr/>
        <a:lstStyle/>
        <a:p>
          <a:endParaRPr lang="en-GB"/>
        </a:p>
      </dgm:t>
    </dgm:pt>
    <dgm:pt modelId="{6CCA971B-004D-4304-AF23-B5AE3919FAF6}">
      <dgm:prSet/>
      <dgm:spPr/>
      <dgm:t>
        <a:bodyPr/>
        <a:lstStyle/>
        <a:p>
          <a:r>
            <a:rPr lang="en-GB" dirty="0"/>
            <a:t>Performance of lattice in full detail</a:t>
          </a:r>
          <a:endParaRPr lang="en-GB" dirty="0">
            <a:solidFill>
              <a:schemeClr val="accent5">
                <a:lumMod val="75000"/>
              </a:schemeClr>
            </a:solidFill>
          </a:endParaRPr>
        </a:p>
      </dgm:t>
    </dgm:pt>
    <dgm:pt modelId="{23856935-88EA-49D1-B5DD-4C4DC05A38B5}" type="parTrans" cxnId="{4973635A-1758-4EB5-9F98-DB9FB78B04B8}">
      <dgm:prSet/>
      <dgm:spPr/>
      <dgm:t>
        <a:bodyPr/>
        <a:lstStyle/>
        <a:p>
          <a:endParaRPr lang="en-GB"/>
        </a:p>
      </dgm:t>
    </dgm:pt>
    <dgm:pt modelId="{DE8520FD-4D65-47D7-8529-AA30FD838832}" type="sibTrans" cxnId="{4973635A-1758-4EB5-9F98-DB9FB78B04B8}">
      <dgm:prSet/>
      <dgm:spPr/>
      <dgm:t>
        <a:bodyPr/>
        <a:lstStyle/>
        <a:p>
          <a:endParaRPr lang="en-GB"/>
        </a:p>
      </dgm:t>
    </dgm:pt>
    <dgm:pt modelId="{DFBED761-8917-41F9-9E06-E852F391AFA6}">
      <dgm:prSet phldrT="[Text]"/>
      <dgm:spPr/>
      <dgm:t>
        <a:bodyPr/>
        <a:lstStyle/>
        <a:p>
          <a:r>
            <a:rPr lang="en-GB"/>
            <a:t>Application of corrections</a:t>
          </a:r>
          <a:endParaRPr lang="en-GB" dirty="0">
            <a:solidFill>
              <a:srgbClr val="00B050"/>
            </a:solidFill>
          </a:endParaRPr>
        </a:p>
      </dgm:t>
    </dgm:pt>
    <dgm:pt modelId="{3122A047-5DAC-466A-BAD0-F2DD0A9A13C9}" type="parTrans" cxnId="{51596F79-B1C5-40E2-B27B-488D9B5A1C9C}">
      <dgm:prSet/>
      <dgm:spPr/>
      <dgm:t>
        <a:bodyPr/>
        <a:lstStyle/>
        <a:p>
          <a:endParaRPr lang="en-GB"/>
        </a:p>
      </dgm:t>
    </dgm:pt>
    <dgm:pt modelId="{B3D3E9DC-28DF-4854-B62A-8E3B5D0C1B12}" type="sibTrans" cxnId="{51596F79-B1C5-40E2-B27B-488D9B5A1C9C}">
      <dgm:prSet/>
      <dgm:spPr/>
      <dgm:t>
        <a:bodyPr/>
        <a:lstStyle/>
        <a:p>
          <a:endParaRPr lang="en-GB"/>
        </a:p>
      </dgm:t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E058001-F430-481D-BCDD-3D7889E7E038}" srcId="{3D450EE6-4756-481D-96AF-A29A097666D8}" destId="{D8F02664-E160-4ABC-BF18-4E9178676D73}" srcOrd="2" destOrd="0" parTransId="{08EE17FA-C137-4AE5-9DD8-7ECC0BE358AA}" sibTransId="{09E7D7E9-CDDF-4A6A-BA55-84BBFF3B9000}"/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D1A0DA20-BC91-41D3-BBD3-207728806DD6}" type="presOf" srcId="{6F1CE7CE-D4D7-4B80-9DE7-F72947E61B8E}" destId="{9E8D4110-14F5-4D4F-BCFC-1527B5DC9E81}" srcOrd="0" destOrd="1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41E81A39-46CC-40AD-9D34-BF53BA1774B8}" type="presOf" srcId="{DB3E76BF-F87E-46F0-9D99-43867397878A}" destId="{AC1AF422-640A-4BD6-AD5A-125526CCA760}" srcOrd="0" destOrd="1" presId="urn:microsoft.com/office/officeart/2009/3/layout/IncreasingArrowsProcess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E90946E-AFC1-460E-B468-413FF00AEBBB}" srcId="{F4B6EE49-F47C-4BB3-9076-BAFFED0EFDE6}" destId="{6F1CE7CE-D4D7-4B80-9DE7-F72947E61B8E}" srcOrd="1" destOrd="0" parTransId="{2AD467A6-FE76-4E1D-803F-3EE02D795A83}" sibTransId="{E61F8DBB-5B02-4DB2-A0DA-A834BFC1959B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5120A270-90F8-4F07-9C8A-A5E2BB300AE5}" type="presOf" srcId="{DFBED761-8917-41F9-9E06-E852F391AFA6}" destId="{6C65254B-8310-48E0-962A-12D9C17D0B4F}" srcOrd="0" destOrd="2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51596F79-B1C5-40E2-B27B-488D9B5A1C9C}" srcId="{3DB97CA2-1ECD-41E6-AC1A-C7FED2C9DF99}" destId="{DFBED761-8917-41F9-9E06-E852F391AFA6}" srcOrd="2" destOrd="0" parTransId="{3122A047-5DAC-466A-BAD0-F2DD0A9A13C9}" sibTransId="{B3D3E9DC-28DF-4854-B62A-8E3B5D0C1B12}"/>
    <dgm:cxn modelId="{4973635A-1758-4EB5-9F98-DB9FB78B04B8}" srcId="{F4B6EE49-F47C-4BB3-9076-BAFFED0EFDE6}" destId="{6CCA971B-004D-4304-AF23-B5AE3919FAF6}" srcOrd="2" destOrd="0" parTransId="{23856935-88EA-49D1-B5DD-4C4DC05A38B5}" sibTransId="{DE8520FD-4D65-47D7-8529-AA30FD838832}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CD8184C7-F30C-4E41-836E-E4A299EDE2B4}" srcId="{3D450EE6-4756-481D-96AF-A29A097666D8}" destId="{DB3E76BF-F87E-46F0-9D99-43867397878A}" srcOrd="1" destOrd="0" parTransId="{821D57D9-3B9E-46E0-96FE-5A8B61287D86}" sibTransId="{BF0209C1-2906-4E27-B13D-85A985416A1C}"/>
    <dgm:cxn modelId="{95E165DF-F52F-42FF-8DD7-EA784C5F77E1}" type="presOf" srcId="{6CCA971B-004D-4304-AF23-B5AE3919FAF6}" destId="{9E8D4110-14F5-4D4F-BCFC-1527B5DC9E81}" srcOrd="0" destOrd="2" presId="urn:microsoft.com/office/officeart/2009/3/layout/IncreasingArrowsProcess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875E7EEE-9E83-4147-BA12-70B796D712D0}" type="presOf" srcId="{D8F02664-E160-4ABC-BF18-4E9178676D73}" destId="{AC1AF422-640A-4BD6-AD5A-125526CCA760}" srcOrd="0" destOrd="2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Implement traditional indicators</a:t>
          </a:r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Impact of individual effects</a:t>
          </a:r>
          <a:endParaRPr lang="en-GB" dirty="0"/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DB3E76BF-F87E-46F0-9D99-43867397878A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</dgm:t>
    </dgm:pt>
    <dgm:pt modelId="{821D57D9-3B9E-46E0-96FE-5A8B61287D86}" type="parTrans" cxnId="{CD8184C7-F30C-4E41-836E-E4A299EDE2B4}">
      <dgm:prSet/>
      <dgm:spPr/>
      <dgm:t>
        <a:bodyPr/>
        <a:lstStyle/>
        <a:p>
          <a:endParaRPr lang="en-GB"/>
        </a:p>
      </dgm:t>
    </dgm:pt>
    <dgm:pt modelId="{BF0209C1-2906-4E27-B13D-85A985416A1C}" type="sibTrans" cxnId="{CD8184C7-F30C-4E41-836E-E4A299EDE2B4}">
      <dgm:prSet/>
      <dgm:spPr/>
      <dgm:t>
        <a:bodyPr/>
        <a:lstStyle/>
        <a:p>
          <a:endParaRPr lang="en-GB"/>
        </a:p>
      </dgm:t>
    </dgm:pt>
    <dgm:pt modelId="{D8F02664-E160-4ABC-BF18-4E9178676D73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Standardised indicators</a:t>
          </a:r>
        </a:p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Understanding of predictive power</a:t>
          </a:r>
        </a:p>
      </dgm:t>
    </dgm:pt>
    <dgm:pt modelId="{08EE17FA-C137-4AE5-9DD8-7ECC0BE358AA}" type="parTrans" cxnId="{9E058001-F430-481D-BCDD-3D7889E7E038}">
      <dgm:prSet/>
      <dgm:spPr/>
      <dgm:t>
        <a:bodyPr/>
        <a:lstStyle/>
        <a:p>
          <a:endParaRPr lang="en-GB"/>
        </a:p>
      </dgm:t>
    </dgm:pt>
    <dgm:pt modelId="{09E7D7E9-CDDF-4A6A-BA55-84BBFF3B9000}" type="sibTrans" cxnId="{9E058001-F430-481D-BCDD-3D7889E7E038}">
      <dgm:prSet/>
      <dgm:spPr/>
      <dgm:t>
        <a:bodyPr/>
        <a:lstStyle/>
        <a:p>
          <a:endParaRPr lang="en-GB"/>
        </a:p>
      </dgm:t>
    </dgm:pt>
    <dgm:pt modelId="{6F1CE7CE-D4D7-4B80-9DE7-F72947E61B8E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Understanding interplay</a:t>
          </a:r>
        </a:p>
      </dgm:t>
    </dgm:pt>
    <dgm:pt modelId="{2AD467A6-FE76-4E1D-803F-3EE02D795A83}" type="parTrans" cxnId="{BE90946E-AFC1-460E-B468-413FF00AEBBB}">
      <dgm:prSet/>
      <dgm:spPr/>
      <dgm:t>
        <a:bodyPr/>
        <a:lstStyle/>
        <a:p>
          <a:endParaRPr lang="en-GB"/>
        </a:p>
      </dgm:t>
    </dgm:pt>
    <dgm:pt modelId="{E61F8DBB-5B02-4DB2-A0DA-A834BFC1959B}" type="sibTrans" cxnId="{BE90946E-AFC1-460E-B468-413FF00AEBBB}">
      <dgm:prSet/>
      <dgm:spPr/>
      <dgm:t>
        <a:bodyPr/>
        <a:lstStyle/>
        <a:p>
          <a:endParaRPr lang="en-GB"/>
        </a:p>
      </dgm:t>
    </dgm:pt>
    <dgm:pt modelId="{6CCA971B-004D-4304-AF23-B5AE3919FAF6}">
      <dgm:prSet/>
      <dgm:spPr/>
      <dgm:t>
        <a:bodyPr/>
        <a:lstStyle/>
        <a:p>
          <a:r>
            <a:rPr lang="en-GB" dirty="0"/>
            <a:t>Performance of lattice in full detail</a:t>
          </a:r>
          <a:endParaRPr lang="en-GB" dirty="0">
            <a:solidFill>
              <a:schemeClr val="accent5">
                <a:lumMod val="75000"/>
              </a:schemeClr>
            </a:solidFill>
          </a:endParaRPr>
        </a:p>
      </dgm:t>
    </dgm:pt>
    <dgm:pt modelId="{23856935-88EA-49D1-B5DD-4C4DC05A38B5}" type="parTrans" cxnId="{4973635A-1758-4EB5-9F98-DB9FB78B04B8}">
      <dgm:prSet/>
      <dgm:spPr/>
      <dgm:t>
        <a:bodyPr/>
        <a:lstStyle/>
        <a:p>
          <a:endParaRPr lang="en-GB"/>
        </a:p>
      </dgm:t>
    </dgm:pt>
    <dgm:pt modelId="{DE8520FD-4D65-47D7-8529-AA30FD838832}" type="sibTrans" cxnId="{4973635A-1758-4EB5-9F98-DB9FB78B04B8}">
      <dgm:prSet/>
      <dgm:spPr/>
      <dgm:t>
        <a:bodyPr/>
        <a:lstStyle/>
        <a:p>
          <a:endParaRPr lang="en-GB"/>
        </a:p>
      </dgm:t>
    </dgm:pt>
    <dgm:pt modelId="{DFBED761-8917-41F9-9E06-E852F391AFA6}">
      <dgm:prSet phldrT="[Text]"/>
      <dgm:spPr/>
      <dgm:t>
        <a:bodyPr/>
        <a:lstStyle/>
        <a:p>
          <a:r>
            <a:rPr lang="en-GB"/>
            <a:t>Application of corrections</a:t>
          </a:r>
          <a:endParaRPr lang="en-GB" dirty="0">
            <a:solidFill>
              <a:srgbClr val="00B050"/>
            </a:solidFill>
          </a:endParaRPr>
        </a:p>
      </dgm:t>
    </dgm:pt>
    <dgm:pt modelId="{3122A047-5DAC-466A-BAD0-F2DD0A9A13C9}" type="parTrans" cxnId="{51596F79-B1C5-40E2-B27B-488D9B5A1C9C}">
      <dgm:prSet/>
      <dgm:spPr/>
      <dgm:t>
        <a:bodyPr/>
        <a:lstStyle/>
        <a:p>
          <a:endParaRPr lang="en-GB"/>
        </a:p>
      </dgm:t>
    </dgm:pt>
    <dgm:pt modelId="{B3D3E9DC-28DF-4854-B62A-8E3B5D0C1B12}" type="sibTrans" cxnId="{51596F79-B1C5-40E2-B27B-488D9B5A1C9C}">
      <dgm:prSet/>
      <dgm:spPr/>
      <dgm:t>
        <a:bodyPr/>
        <a:lstStyle/>
        <a:p>
          <a:endParaRPr lang="en-GB"/>
        </a:p>
      </dgm:t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E058001-F430-481D-BCDD-3D7889E7E038}" srcId="{3D450EE6-4756-481D-96AF-A29A097666D8}" destId="{D8F02664-E160-4ABC-BF18-4E9178676D73}" srcOrd="2" destOrd="0" parTransId="{08EE17FA-C137-4AE5-9DD8-7ECC0BE358AA}" sibTransId="{09E7D7E9-CDDF-4A6A-BA55-84BBFF3B9000}"/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D1A0DA20-BC91-41D3-BBD3-207728806DD6}" type="presOf" srcId="{6F1CE7CE-D4D7-4B80-9DE7-F72947E61B8E}" destId="{9E8D4110-14F5-4D4F-BCFC-1527B5DC9E81}" srcOrd="0" destOrd="1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41E81A39-46CC-40AD-9D34-BF53BA1774B8}" type="presOf" srcId="{DB3E76BF-F87E-46F0-9D99-43867397878A}" destId="{AC1AF422-640A-4BD6-AD5A-125526CCA760}" srcOrd="0" destOrd="1" presId="urn:microsoft.com/office/officeart/2009/3/layout/IncreasingArrowsProcess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E90946E-AFC1-460E-B468-413FF00AEBBB}" srcId="{F4B6EE49-F47C-4BB3-9076-BAFFED0EFDE6}" destId="{6F1CE7CE-D4D7-4B80-9DE7-F72947E61B8E}" srcOrd="1" destOrd="0" parTransId="{2AD467A6-FE76-4E1D-803F-3EE02D795A83}" sibTransId="{E61F8DBB-5B02-4DB2-A0DA-A834BFC1959B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5120A270-90F8-4F07-9C8A-A5E2BB300AE5}" type="presOf" srcId="{DFBED761-8917-41F9-9E06-E852F391AFA6}" destId="{6C65254B-8310-48E0-962A-12D9C17D0B4F}" srcOrd="0" destOrd="2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51596F79-B1C5-40E2-B27B-488D9B5A1C9C}" srcId="{3DB97CA2-1ECD-41E6-AC1A-C7FED2C9DF99}" destId="{DFBED761-8917-41F9-9E06-E852F391AFA6}" srcOrd="2" destOrd="0" parTransId="{3122A047-5DAC-466A-BAD0-F2DD0A9A13C9}" sibTransId="{B3D3E9DC-28DF-4854-B62A-8E3B5D0C1B12}"/>
    <dgm:cxn modelId="{4973635A-1758-4EB5-9F98-DB9FB78B04B8}" srcId="{F4B6EE49-F47C-4BB3-9076-BAFFED0EFDE6}" destId="{6CCA971B-004D-4304-AF23-B5AE3919FAF6}" srcOrd="2" destOrd="0" parTransId="{23856935-88EA-49D1-B5DD-4C4DC05A38B5}" sibTransId="{DE8520FD-4D65-47D7-8529-AA30FD838832}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CD8184C7-F30C-4E41-836E-E4A299EDE2B4}" srcId="{3D450EE6-4756-481D-96AF-A29A097666D8}" destId="{DB3E76BF-F87E-46F0-9D99-43867397878A}" srcOrd="1" destOrd="0" parTransId="{821D57D9-3B9E-46E0-96FE-5A8B61287D86}" sibTransId="{BF0209C1-2906-4E27-B13D-85A985416A1C}"/>
    <dgm:cxn modelId="{95E165DF-F52F-42FF-8DD7-EA784C5F77E1}" type="presOf" srcId="{6CCA971B-004D-4304-AF23-B5AE3919FAF6}" destId="{9E8D4110-14F5-4D4F-BCFC-1527B5DC9E81}" srcOrd="0" destOrd="2" presId="urn:microsoft.com/office/officeart/2009/3/layout/IncreasingArrowsProcess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875E7EEE-9E83-4147-BA12-70B796D712D0}" type="presOf" srcId="{D8F02664-E160-4ABC-BF18-4E9178676D73}" destId="{AC1AF422-640A-4BD6-AD5A-125526CCA760}" srcOrd="0" destOrd="2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Implement traditional indicators</a:t>
          </a:r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Impact of individual effects</a:t>
          </a:r>
          <a:endParaRPr lang="en-GB" dirty="0"/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Understand shortcomings of current correction</a:t>
          </a:r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DB3E76BF-F87E-46F0-9D99-43867397878A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</dgm:t>
    </dgm:pt>
    <dgm:pt modelId="{821D57D9-3B9E-46E0-96FE-5A8B61287D86}" type="parTrans" cxnId="{CD8184C7-F30C-4E41-836E-E4A299EDE2B4}">
      <dgm:prSet/>
      <dgm:spPr/>
      <dgm:t>
        <a:bodyPr/>
        <a:lstStyle/>
        <a:p>
          <a:endParaRPr lang="en-GB"/>
        </a:p>
      </dgm:t>
    </dgm:pt>
    <dgm:pt modelId="{BF0209C1-2906-4E27-B13D-85A985416A1C}" type="sibTrans" cxnId="{CD8184C7-F30C-4E41-836E-E4A299EDE2B4}">
      <dgm:prSet/>
      <dgm:spPr/>
      <dgm:t>
        <a:bodyPr/>
        <a:lstStyle/>
        <a:p>
          <a:endParaRPr lang="en-GB"/>
        </a:p>
      </dgm:t>
    </dgm:pt>
    <dgm:pt modelId="{D8F02664-E160-4ABC-BF18-4E9178676D73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Standardised indicators</a:t>
          </a:r>
        </a:p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Understanding of predictive power</a:t>
          </a:r>
        </a:p>
      </dgm:t>
    </dgm:pt>
    <dgm:pt modelId="{08EE17FA-C137-4AE5-9DD8-7ECC0BE358AA}" type="parTrans" cxnId="{9E058001-F430-481D-BCDD-3D7889E7E038}">
      <dgm:prSet/>
      <dgm:spPr/>
      <dgm:t>
        <a:bodyPr/>
        <a:lstStyle/>
        <a:p>
          <a:endParaRPr lang="en-GB"/>
        </a:p>
      </dgm:t>
    </dgm:pt>
    <dgm:pt modelId="{09E7D7E9-CDDF-4A6A-BA55-84BBFF3B9000}" type="sibTrans" cxnId="{9E058001-F430-481D-BCDD-3D7889E7E038}">
      <dgm:prSet/>
      <dgm:spPr/>
      <dgm:t>
        <a:bodyPr/>
        <a:lstStyle/>
        <a:p>
          <a:endParaRPr lang="en-GB"/>
        </a:p>
      </dgm:t>
    </dgm:pt>
    <dgm:pt modelId="{6F1CE7CE-D4D7-4B80-9DE7-F72947E61B8E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Understanding interplay</a:t>
          </a:r>
        </a:p>
      </dgm:t>
    </dgm:pt>
    <dgm:pt modelId="{2AD467A6-FE76-4E1D-803F-3EE02D795A83}" type="parTrans" cxnId="{BE90946E-AFC1-460E-B468-413FF00AEBBB}">
      <dgm:prSet/>
      <dgm:spPr/>
      <dgm:t>
        <a:bodyPr/>
        <a:lstStyle/>
        <a:p>
          <a:endParaRPr lang="en-GB"/>
        </a:p>
      </dgm:t>
    </dgm:pt>
    <dgm:pt modelId="{E61F8DBB-5B02-4DB2-A0DA-A834BFC1959B}" type="sibTrans" cxnId="{BE90946E-AFC1-460E-B468-413FF00AEBBB}">
      <dgm:prSet/>
      <dgm:spPr/>
      <dgm:t>
        <a:bodyPr/>
        <a:lstStyle/>
        <a:p>
          <a:endParaRPr lang="en-GB"/>
        </a:p>
      </dgm:t>
    </dgm:pt>
    <dgm:pt modelId="{6CCA971B-004D-4304-AF23-B5AE3919FAF6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Performance of lattice in full detail</a:t>
          </a:r>
        </a:p>
      </dgm:t>
    </dgm:pt>
    <dgm:pt modelId="{23856935-88EA-49D1-B5DD-4C4DC05A38B5}" type="parTrans" cxnId="{4973635A-1758-4EB5-9F98-DB9FB78B04B8}">
      <dgm:prSet/>
      <dgm:spPr/>
      <dgm:t>
        <a:bodyPr/>
        <a:lstStyle/>
        <a:p>
          <a:endParaRPr lang="en-GB"/>
        </a:p>
      </dgm:t>
    </dgm:pt>
    <dgm:pt modelId="{DE8520FD-4D65-47D7-8529-AA30FD838832}" type="sibTrans" cxnId="{4973635A-1758-4EB5-9F98-DB9FB78B04B8}">
      <dgm:prSet/>
      <dgm:spPr/>
      <dgm:t>
        <a:bodyPr/>
        <a:lstStyle/>
        <a:p>
          <a:endParaRPr lang="en-GB"/>
        </a:p>
      </dgm:t>
    </dgm:pt>
    <dgm:pt modelId="{B71D5172-3A70-40B2-9529-A5FA6EB875A9}">
      <dgm:prSet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Efficacy of corrections</a:t>
          </a:r>
        </a:p>
      </dgm:t>
    </dgm:pt>
    <dgm:pt modelId="{AD13D1C3-553D-4008-B8AF-3282ABA2E3A4}" type="parTrans" cxnId="{D0DEB5F1-944E-4D7C-AC57-85DD6CF7C44E}">
      <dgm:prSet/>
      <dgm:spPr/>
      <dgm:t>
        <a:bodyPr/>
        <a:lstStyle/>
        <a:p>
          <a:endParaRPr lang="en-GB"/>
        </a:p>
      </dgm:t>
    </dgm:pt>
    <dgm:pt modelId="{5F6AEE3F-717E-4C7F-BA8C-95E07CE9423B}" type="sibTrans" cxnId="{D0DEB5F1-944E-4D7C-AC57-85DD6CF7C44E}">
      <dgm:prSet/>
      <dgm:spPr/>
      <dgm:t>
        <a:bodyPr/>
        <a:lstStyle/>
        <a:p>
          <a:endParaRPr lang="en-GB"/>
        </a:p>
      </dgm:t>
    </dgm:pt>
    <dgm:pt modelId="{DFBED761-8917-41F9-9E06-E852F391AFA6}">
      <dgm:prSet phldrT="[Text]"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Application of corrections</a:t>
          </a:r>
        </a:p>
      </dgm:t>
    </dgm:pt>
    <dgm:pt modelId="{3122A047-5DAC-466A-BAD0-F2DD0A9A13C9}" type="parTrans" cxnId="{51596F79-B1C5-40E2-B27B-488D9B5A1C9C}">
      <dgm:prSet/>
      <dgm:spPr/>
      <dgm:t>
        <a:bodyPr/>
        <a:lstStyle/>
        <a:p>
          <a:endParaRPr lang="en-GB"/>
        </a:p>
      </dgm:t>
    </dgm:pt>
    <dgm:pt modelId="{B3D3E9DC-28DF-4854-B62A-8E3B5D0C1B12}" type="sibTrans" cxnId="{51596F79-B1C5-40E2-B27B-488D9B5A1C9C}">
      <dgm:prSet/>
      <dgm:spPr/>
      <dgm:t>
        <a:bodyPr/>
        <a:lstStyle/>
        <a:p>
          <a:endParaRPr lang="en-GB"/>
        </a:p>
      </dgm:t>
    </dgm:pt>
    <dgm:pt modelId="{06EE77E5-C1F2-40E9-AF9F-9CBA7F2D3D99}">
      <dgm:prSet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Additional/novel corrections</a:t>
          </a:r>
        </a:p>
      </dgm:t>
    </dgm:pt>
    <dgm:pt modelId="{E80F0CD9-025D-4F19-97BA-66B58350948E}" type="parTrans" cxnId="{DFB7FE65-510A-49F7-980F-D129FC47CBF0}">
      <dgm:prSet/>
      <dgm:spPr/>
      <dgm:t>
        <a:bodyPr/>
        <a:lstStyle/>
        <a:p>
          <a:endParaRPr lang="en-GB"/>
        </a:p>
      </dgm:t>
    </dgm:pt>
    <dgm:pt modelId="{846FFA41-4BA8-458D-8B7E-424EBDCFBBCA}" type="sibTrans" cxnId="{DFB7FE65-510A-49F7-980F-D129FC47CBF0}">
      <dgm:prSet/>
      <dgm:spPr/>
      <dgm:t>
        <a:bodyPr/>
        <a:lstStyle/>
        <a:p>
          <a:endParaRPr lang="en-GB"/>
        </a:p>
      </dgm:t>
    </dgm:pt>
    <dgm:pt modelId="{46507F07-6B49-404C-AAD0-3ADA8C7A2D96}">
      <dgm:prSet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Iterate</a:t>
          </a:r>
        </a:p>
      </dgm:t>
    </dgm:pt>
    <dgm:pt modelId="{AC3BF1E7-52B6-4A27-A0EA-7DF96DFF7BEC}" type="parTrans" cxnId="{763B0544-4324-4D68-908B-3635AFEB9C15}">
      <dgm:prSet/>
      <dgm:spPr/>
      <dgm:t>
        <a:bodyPr/>
        <a:lstStyle/>
        <a:p>
          <a:endParaRPr lang="en-GB"/>
        </a:p>
      </dgm:t>
    </dgm:pt>
    <dgm:pt modelId="{A320E1FB-CC12-41C0-96FE-26A8D78FD78E}" type="sibTrans" cxnId="{763B0544-4324-4D68-908B-3635AFEB9C15}">
      <dgm:prSet/>
      <dgm:spPr/>
      <dgm:t>
        <a:bodyPr/>
        <a:lstStyle/>
        <a:p>
          <a:endParaRPr lang="en-GB"/>
        </a:p>
      </dgm:t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E058001-F430-481D-BCDD-3D7889E7E038}" srcId="{3D450EE6-4756-481D-96AF-A29A097666D8}" destId="{D8F02664-E160-4ABC-BF18-4E9178676D73}" srcOrd="2" destOrd="0" parTransId="{08EE17FA-C137-4AE5-9DD8-7ECC0BE358AA}" sibTransId="{09E7D7E9-CDDF-4A6A-BA55-84BBFF3B9000}"/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E68D1C13-FA80-4D75-A52C-AD2438D7BCDD}" type="presOf" srcId="{06EE77E5-C1F2-40E9-AF9F-9CBA7F2D3D99}" destId="{4B90FB27-FF37-4365-B447-CD28740ABCEA}" srcOrd="0" destOrd="1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D1A0DA20-BC91-41D3-BBD3-207728806DD6}" type="presOf" srcId="{6F1CE7CE-D4D7-4B80-9DE7-F72947E61B8E}" destId="{9E8D4110-14F5-4D4F-BCFC-1527B5DC9E81}" srcOrd="0" destOrd="1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41E81A39-46CC-40AD-9D34-BF53BA1774B8}" type="presOf" srcId="{DB3E76BF-F87E-46F0-9D99-43867397878A}" destId="{AC1AF422-640A-4BD6-AD5A-125526CCA760}" srcOrd="0" destOrd="1" presId="urn:microsoft.com/office/officeart/2009/3/layout/IncreasingArrowsProcess"/>
    <dgm:cxn modelId="{763B0544-4324-4D68-908B-3635AFEB9C15}" srcId="{B2A61ADA-1EA2-472D-AFB2-E4829FEE163A}" destId="{46507F07-6B49-404C-AAD0-3ADA8C7A2D96}" srcOrd="2" destOrd="0" parTransId="{AC3BF1E7-52B6-4A27-A0EA-7DF96DFF7BEC}" sibTransId="{A320E1FB-CC12-41C0-96FE-26A8D78FD78E}"/>
    <dgm:cxn modelId="{DFB7FE65-510A-49F7-980F-D129FC47CBF0}" srcId="{B2A61ADA-1EA2-472D-AFB2-E4829FEE163A}" destId="{06EE77E5-C1F2-40E9-AF9F-9CBA7F2D3D99}" srcOrd="1" destOrd="0" parTransId="{E80F0CD9-025D-4F19-97BA-66B58350948E}" sibTransId="{846FFA41-4BA8-458D-8B7E-424EBDCFBBCA}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E90946E-AFC1-460E-B468-413FF00AEBBB}" srcId="{F4B6EE49-F47C-4BB3-9076-BAFFED0EFDE6}" destId="{6F1CE7CE-D4D7-4B80-9DE7-F72947E61B8E}" srcOrd="1" destOrd="0" parTransId="{2AD467A6-FE76-4E1D-803F-3EE02D795A83}" sibTransId="{E61F8DBB-5B02-4DB2-A0DA-A834BFC1959B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5120A270-90F8-4F07-9C8A-A5E2BB300AE5}" type="presOf" srcId="{DFBED761-8917-41F9-9E06-E852F391AFA6}" destId="{6C65254B-8310-48E0-962A-12D9C17D0B4F}" srcOrd="0" destOrd="2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51596F79-B1C5-40E2-B27B-488D9B5A1C9C}" srcId="{3DB97CA2-1ECD-41E6-AC1A-C7FED2C9DF99}" destId="{DFBED761-8917-41F9-9E06-E852F391AFA6}" srcOrd="2" destOrd="0" parTransId="{3122A047-5DAC-466A-BAD0-F2DD0A9A13C9}" sibTransId="{B3D3E9DC-28DF-4854-B62A-8E3B5D0C1B12}"/>
    <dgm:cxn modelId="{4973635A-1758-4EB5-9F98-DB9FB78B04B8}" srcId="{F4B6EE49-F47C-4BB3-9076-BAFFED0EFDE6}" destId="{6CCA971B-004D-4304-AF23-B5AE3919FAF6}" srcOrd="2" destOrd="0" parTransId="{23856935-88EA-49D1-B5DD-4C4DC05A38B5}" sibTransId="{DE8520FD-4D65-47D7-8529-AA30FD838832}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110FA993-2AAC-43A7-8FC0-0BDD23DBE8BE}" type="presOf" srcId="{46507F07-6B49-404C-AAD0-3ADA8C7A2D96}" destId="{4B90FB27-FF37-4365-B447-CD28740ABCEA}" srcOrd="0" destOrd="2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CD8184C7-F30C-4E41-836E-E4A299EDE2B4}" srcId="{3D450EE6-4756-481D-96AF-A29A097666D8}" destId="{DB3E76BF-F87E-46F0-9D99-43867397878A}" srcOrd="1" destOrd="0" parTransId="{821D57D9-3B9E-46E0-96FE-5A8B61287D86}" sibTransId="{BF0209C1-2906-4E27-B13D-85A985416A1C}"/>
    <dgm:cxn modelId="{95E165DF-F52F-42FF-8DD7-EA784C5F77E1}" type="presOf" srcId="{6CCA971B-004D-4304-AF23-B5AE3919FAF6}" destId="{9E8D4110-14F5-4D4F-BCFC-1527B5DC9E81}" srcOrd="0" destOrd="2" presId="urn:microsoft.com/office/officeart/2009/3/layout/IncreasingArrowsProcess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DA239EE8-C082-4308-A8BD-A758B60FF796}" type="presOf" srcId="{B71D5172-3A70-40B2-9529-A5FA6EB875A9}" destId="{9E8D4110-14F5-4D4F-BCFC-1527B5DC9E81}" srcOrd="0" destOrd="3" presId="urn:microsoft.com/office/officeart/2009/3/layout/IncreasingArrowsProcess"/>
    <dgm:cxn modelId="{875E7EEE-9E83-4147-BA12-70B796D712D0}" type="presOf" srcId="{D8F02664-E160-4ABC-BF18-4E9178676D73}" destId="{AC1AF422-640A-4BD6-AD5A-125526CCA760}" srcOrd="0" destOrd="2" presId="urn:microsoft.com/office/officeart/2009/3/layout/IncreasingArrowsProcess"/>
    <dgm:cxn modelId="{D0DEB5F1-944E-4D7C-AC57-85DD6CF7C44E}" srcId="{F4B6EE49-F47C-4BB3-9076-BAFFED0EFDE6}" destId="{B71D5172-3A70-40B2-9529-A5FA6EB875A9}" srcOrd="3" destOrd="0" parTransId="{AD13D1C3-553D-4008-B8AF-3282ABA2E3A4}" sibTransId="{5F6AEE3F-717E-4C7F-BA8C-95E07CE9423B}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/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/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endParaRPr lang="en-GB" dirty="0"/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endParaRPr lang="en-GB" dirty="0"/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/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/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endParaRPr lang="en-GB" dirty="0"/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endParaRPr lang="en-GB" dirty="0"/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r>
            <a:rPr lang="en-GB" dirty="0"/>
            <a:t>Implement traditional indicators</a:t>
          </a:r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endParaRPr lang="en-GB" dirty="0"/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DB3E76BF-F87E-46F0-9D99-43867397878A}">
      <dgm:prSet/>
      <dgm:spPr/>
      <dgm:t>
        <a:bodyPr/>
        <a:lstStyle/>
        <a:p>
          <a:r>
            <a:rPr lang="en-GB" dirty="0"/>
            <a:t>Introduction of new indicators</a:t>
          </a:r>
        </a:p>
      </dgm:t>
    </dgm:pt>
    <dgm:pt modelId="{821D57D9-3B9E-46E0-96FE-5A8B61287D86}" type="parTrans" cxnId="{CD8184C7-F30C-4E41-836E-E4A299EDE2B4}">
      <dgm:prSet/>
      <dgm:spPr/>
      <dgm:t>
        <a:bodyPr/>
        <a:lstStyle/>
        <a:p>
          <a:endParaRPr lang="en-GB"/>
        </a:p>
      </dgm:t>
    </dgm:pt>
    <dgm:pt modelId="{BF0209C1-2906-4E27-B13D-85A985416A1C}" type="sibTrans" cxnId="{CD8184C7-F30C-4E41-836E-E4A299EDE2B4}">
      <dgm:prSet/>
      <dgm:spPr/>
      <dgm:t>
        <a:bodyPr/>
        <a:lstStyle/>
        <a:p>
          <a:endParaRPr lang="en-GB"/>
        </a:p>
      </dgm:t>
    </dgm:pt>
    <dgm:pt modelId="{D8F02664-E160-4ABC-BF18-4E9178676D73}">
      <dgm:prSet phldrT="[Text]"/>
      <dgm:spPr/>
      <dgm:t>
        <a:bodyPr/>
        <a:lstStyle/>
        <a:p>
          <a:r>
            <a:rPr lang="en-GB" dirty="0"/>
            <a:t>Standardised indicators</a:t>
          </a:r>
        </a:p>
      </dgm:t>
    </dgm:pt>
    <dgm:pt modelId="{08EE17FA-C137-4AE5-9DD8-7ECC0BE358AA}" type="parTrans" cxnId="{9E058001-F430-481D-BCDD-3D7889E7E038}">
      <dgm:prSet/>
      <dgm:spPr/>
    </dgm:pt>
    <dgm:pt modelId="{09E7D7E9-CDDF-4A6A-BA55-84BBFF3B9000}" type="sibTrans" cxnId="{9E058001-F430-481D-BCDD-3D7889E7E038}">
      <dgm:prSet/>
      <dgm:spPr/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E058001-F430-481D-BCDD-3D7889E7E038}" srcId="{3D450EE6-4756-481D-96AF-A29A097666D8}" destId="{D8F02664-E160-4ABC-BF18-4E9178676D73}" srcOrd="2" destOrd="0" parTransId="{08EE17FA-C137-4AE5-9DD8-7ECC0BE358AA}" sibTransId="{09E7D7E9-CDDF-4A6A-BA55-84BBFF3B9000}"/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41E81A39-46CC-40AD-9D34-BF53BA1774B8}" type="presOf" srcId="{DB3E76BF-F87E-46F0-9D99-43867397878A}" destId="{AC1AF422-640A-4BD6-AD5A-125526CCA760}" srcOrd="0" destOrd="1" presId="urn:microsoft.com/office/officeart/2009/3/layout/IncreasingArrowsProcess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CD8184C7-F30C-4E41-836E-E4A299EDE2B4}" srcId="{3D450EE6-4756-481D-96AF-A29A097666D8}" destId="{DB3E76BF-F87E-46F0-9D99-43867397878A}" srcOrd="1" destOrd="0" parTransId="{821D57D9-3B9E-46E0-96FE-5A8B61287D86}" sibTransId="{BF0209C1-2906-4E27-B13D-85A985416A1C}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875E7EEE-9E83-4147-BA12-70B796D712D0}" type="presOf" srcId="{D8F02664-E160-4ABC-BF18-4E9178676D73}" destId="{AC1AF422-640A-4BD6-AD5A-125526CCA760}" srcOrd="0" destOrd="2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r>
            <a:rPr lang="en-GB" dirty="0"/>
            <a:t>Implement traditional indicators</a:t>
          </a:r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endParaRPr lang="en-GB" dirty="0"/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DB3E76BF-F87E-46F0-9D99-43867397878A}">
      <dgm:prSet/>
      <dgm:spPr/>
      <dgm:t>
        <a:bodyPr/>
        <a:lstStyle/>
        <a:p>
          <a:r>
            <a:rPr lang="en-GB" dirty="0"/>
            <a:t>Introduction of new indicators</a:t>
          </a:r>
        </a:p>
      </dgm:t>
    </dgm:pt>
    <dgm:pt modelId="{821D57D9-3B9E-46E0-96FE-5A8B61287D86}" type="parTrans" cxnId="{CD8184C7-F30C-4E41-836E-E4A299EDE2B4}">
      <dgm:prSet/>
      <dgm:spPr/>
      <dgm:t>
        <a:bodyPr/>
        <a:lstStyle/>
        <a:p>
          <a:endParaRPr lang="en-GB"/>
        </a:p>
      </dgm:t>
    </dgm:pt>
    <dgm:pt modelId="{BF0209C1-2906-4E27-B13D-85A985416A1C}" type="sibTrans" cxnId="{CD8184C7-F30C-4E41-836E-E4A299EDE2B4}">
      <dgm:prSet/>
      <dgm:spPr/>
      <dgm:t>
        <a:bodyPr/>
        <a:lstStyle/>
        <a:p>
          <a:endParaRPr lang="en-GB"/>
        </a:p>
      </dgm:t>
    </dgm:pt>
    <dgm:pt modelId="{D8F02664-E160-4ABC-BF18-4E9178676D73}">
      <dgm:prSet phldrT="[Text]"/>
      <dgm:spPr/>
      <dgm:t>
        <a:bodyPr/>
        <a:lstStyle/>
        <a:p>
          <a:r>
            <a:rPr lang="en-GB" dirty="0"/>
            <a:t>Standardised indicators</a:t>
          </a:r>
        </a:p>
      </dgm:t>
    </dgm:pt>
    <dgm:pt modelId="{08EE17FA-C137-4AE5-9DD8-7ECC0BE358AA}" type="parTrans" cxnId="{9E058001-F430-481D-BCDD-3D7889E7E038}">
      <dgm:prSet/>
      <dgm:spPr/>
    </dgm:pt>
    <dgm:pt modelId="{09E7D7E9-CDDF-4A6A-BA55-84BBFF3B9000}" type="sibTrans" cxnId="{9E058001-F430-481D-BCDD-3D7889E7E038}">
      <dgm:prSet/>
      <dgm:spPr/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E058001-F430-481D-BCDD-3D7889E7E038}" srcId="{3D450EE6-4756-481D-96AF-A29A097666D8}" destId="{D8F02664-E160-4ABC-BF18-4E9178676D73}" srcOrd="2" destOrd="0" parTransId="{08EE17FA-C137-4AE5-9DD8-7ECC0BE358AA}" sibTransId="{09E7D7E9-CDDF-4A6A-BA55-84BBFF3B9000}"/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41E81A39-46CC-40AD-9D34-BF53BA1774B8}" type="presOf" srcId="{DB3E76BF-F87E-46F0-9D99-43867397878A}" destId="{AC1AF422-640A-4BD6-AD5A-125526CCA760}" srcOrd="0" destOrd="1" presId="urn:microsoft.com/office/officeart/2009/3/layout/IncreasingArrowsProcess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CD8184C7-F30C-4E41-836E-E4A299EDE2B4}" srcId="{3D450EE6-4756-481D-96AF-A29A097666D8}" destId="{DB3E76BF-F87E-46F0-9D99-43867397878A}" srcOrd="1" destOrd="0" parTransId="{821D57D9-3B9E-46E0-96FE-5A8B61287D86}" sibTransId="{BF0209C1-2906-4E27-B13D-85A985416A1C}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875E7EEE-9E83-4147-BA12-70B796D712D0}" type="presOf" srcId="{D8F02664-E160-4ABC-BF18-4E9178676D73}" destId="{AC1AF422-640A-4BD6-AD5A-125526CCA760}" srcOrd="0" destOrd="2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Implement traditional indicators</a:t>
          </a:r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r>
            <a:rPr lang="en-GB" dirty="0"/>
            <a:t>Impact of individual effects</a:t>
          </a:r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DB3E76BF-F87E-46F0-9D99-43867397878A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</dgm:t>
    </dgm:pt>
    <dgm:pt modelId="{821D57D9-3B9E-46E0-96FE-5A8B61287D86}" type="parTrans" cxnId="{CD8184C7-F30C-4E41-836E-E4A299EDE2B4}">
      <dgm:prSet/>
      <dgm:spPr/>
      <dgm:t>
        <a:bodyPr/>
        <a:lstStyle/>
        <a:p>
          <a:endParaRPr lang="en-GB"/>
        </a:p>
      </dgm:t>
    </dgm:pt>
    <dgm:pt modelId="{BF0209C1-2906-4E27-B13D-85A985416A1C}" type="sibTrans" cxnId="{CD8184C7-F30C-4E41-836E-E4A299EDE2B4}">
      <dgm:prSet/>
      <dgm:spPr/>
      <dgm:t>
        <a:bodyPr/>
        <a:lstStyle/>
        <a:p>
          <a:endParaRPr lang="en-GB"/>
        </a:p>
      </dgm:t>
    </dgm:pt>
    <dgm:pt modelId="{D8F02664-E160-4ABC-BF18-4E9178676D73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Standardised indicators</a:t>
          </a:r>
        </a:p>
      </dgm:t>
    </dgm:pt>
    <dgm:pt modelId="{08EE17FA-C137-4AE5-9DD8-7ECC0BE358AA}" type="parTrans" cxnId="{9E058001-F430-481D-BCDD-3D7889E7E038}">
      <dgm:prSet/>
      <dgm:spPr/>
      <dgm:t>
        <a:bodyPr/>
        <a:lstStyle/>
        <a:p>
          <a:endParaRPr lang="en-GB"/>
        </a:p>
      </dgm:t>
    </dgm:pt>
    <dgm:pt modelId="{09E7D7E9-CDDF-4A6A-BA55-84BBFF3B9000}" type="sibTrans" cxnId="{9E058001-F430-481D-BCDD-3D7889E7E038}">
      <dgm:prSet/>
      <dgm:spPr/>
      <dgm:t>
        <a:bodyPr/>
        <a:lstStyle/>
        <a:p>
          <a:endParaRPr lang="en-GB"/>
        </a:p>
      </dgm:t>
    </dgm:pt>
    <dgm:pt modelId="{7525CF54-91F2-404D-929F-73916D228340}">
      <dgm:prSet/>
      <dgm:spPr/>
      <dgm:t>
        <a:bodyPr/>
        <a:lstStyle/>
        <a:p>
          <a:r>
            <a:rPr lang="en-GB"/>
            <a:t>Understanding interplay</a:t>
          </a:r>
          <a:endParaRPr lang="en-GB" dirty="0"/>
        </a:p>
      </dgm:t>
    </dgm:pt>
    <dgm:pt modelId="{1CCC36EE-B592-4687-BE76-DBAB4765C3EB}" type="parTrans" cxnId="{8B27C9AA-BF24-4185-9D90-49430609A22B}">
      <dgm:prSet/>
      <dgm:spPr/>
      <dgm:t>
        <a:bodyPr/>
        <a:lstStyle/>
        <a:p>
          <a:endParaRPr lang="en-GB"/>
        </a:p>
      </dgm:t>
    </dgm:pt>
    <dgm:pt modelId="{CF94856C-ACE3-43CE-BFAA-167753AE717A}" type="sibTrans" cxnId="{8B27C9AA-BF24-4185-9D90-49430609A22B}">
      <dgm:prSet/>
      <dgm:spPr/>
      <dgm:t>
        <a:bodyPr/>
        <a:lstStyle/>
        <a:p>
          <a:endParaRPr lang="en-GB"/>
        </a:p>
      </dgm:t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E058001-F430-481D-BCDD-3D7889E7E038}" srcId="{3D450EE6-4756-481D-96AF-A29A097666D8}" destId="{D8F02664-E160-4ABC-BF18-4E9178676D73}" srcOrd="2" destOrd="0" parTransId="{08EE17FA-C137-4AE5-9DD8-7ECC0BE358AA}" sibTransId="{09E7D7E9-CDDF-4A6A-BA55-84BBFF3B9000}"/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41E81A39-46CC-40AD-9D34-BF53BA1774B8}" type="presOf" srcId="{DB3E76BF-F87E-46F0-9D99-43867397878A}" destId="{AC1AF422-640A-4BD6-AD5A-125526CCA760}" srcOrd="0" destOrd="1" presId="urn:microsoft.com/office/officeart/2009/3/layout/IncreasingArrowsProcess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1F1CE15A-187C-4F7B-82FC-CEDDD7E64528}" type="presOf" srcId="{7525CF54-91F2-404D-929F-73916D228340}" destId="{9E8D4110-14F5-4D4F-BCFC-1527B5DC9E81}" srcOrd="0" destOrd="1" presId="urn:microsoft.com/office/officeart/2009/3/layout/IncreasingArrowsProcess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8B27C9AA-BF24-4185-9D90-49430609A22B}" srcId="{F4B6EE49-F47C-4BB3-9076-BAFFED0EFDE6}" destId="{7525CF54-91F2-404D-929F-73916D228340}" srcOrd="1" destOrd="0" parTransId="{1CCC36EE-B592-4687-BE76-DBAB4765C3EB}" sibTransId="{CF94856C-ACE3-43CE-BFAA-167753AE717A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CD8184C7-F30C-4E41-836E-E4A299EDE2B4}" srcId="{3D450EE6-4756-481D-96AF-A29A097666D8}" destId="{DB3E76BF-F87E-46F0-9D99-43867397878A}" srcOrd="1" destOrd="0" parTransId="{821D57D9-3B9E-46E0-96FE-5A8B61287D86}" sibTransId="{BF0209C1-2906-4E27-B13D-85A985416A1C}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875E7EEE-9E83-4147-BA12-70B796D712D0}" type="presOf" srcId="{D8F02664-E160-4ABC-BF18-4E9178676D73}" destId="{AC1AF422-640A-4BD6-AD5A-125526CCA760}" srcOrd="0" destOrd="2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Implement traditional indicators</a:t>
          </a:r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r>
            <a:rPr lang="en-GB" dirty="0"/>
            <a:t>Impact of individual effects</a:t>
          </a:r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DB3E76BF-F87E-46F0-9D99-43867397878A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</dgm:t>
    </dgm:pt>
    <dgm:pt modelId="{821D57D9-3B9E-46E0-96FE-5A8B61287D86}" type="parTrans" cxnId="{CD8184C7-F30C-4E41-836E-E4A299EDE2B4}">
      <dgm:prSet/>
      <dgm:spPr/>
      <dgm:t>
        <a:bodyPr/>
        <a:lstStyle/>
        <a:p>
          <a:endParaRPr lang="en-GB"/>
        </a:p>
      </dgm:t>
    </dgm:pt>
    <dgm:pt modelId="{BF0209C1-2906-4E27-B13D-85A985416A1C}" type="sibTrans" cxnId="{CD8184C7-F30C-4E41-836E-E4A299EDE2B4}">
      <dgm:prSet/>
      <dgm:spPr/>
      <dgm:t>
        <a:bodyPr/>
        <a:lstStyle/>
        <a:p>
          <a:endParaRPr lang="en-GB"/>
        </a:p>
      </dgm:t>
    </dgm:pt>
    <dgm:pt modelId="{D8F02664-E160-4ABC-BF18-4E9178676D73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Standardised indicators</a:t>
          </a:r>
        </a:p>
      </dgm:t>
    </dgm:pt>
    <dgm:pt modelId="{08EE17FA-C137-4AE5-9DD8-7ECC0BE358AA}" type="parTrans" cxnId="{9E058001-F430-481D-BCDD-3D7889E7E038}">
      <dgm:prSet/>
      <dgm:spPr/>
      <dgm:t>
        <a:bodyPr/>
        <a:lstStyle/>
        <a:p>
          <a:endParaRPr lang="en-GB"/>
        </a:p>
      </dgm:t>
    </dgm:pt>
    <dgm:pt modelId="{09E7D7E9-CDDF-4A6A-BA55-84BBFF3B9000}" type="sibTrans" cxnId="{9E058001-F430-481D-BCDD-3D7889E7E038}">
      <dgm:prSet/>
      <dgm:spPr/>
      <dgm:t>
        <a:bodyPr/>
        <a:lstStyle/>
        <a:p>
          <a:endParaRPr lang="en-GB"/>
        </a:p>
      </dgm:t>
    </dgm:pt>
    <dgm:pt modelId="{7525CF54-91F2-404D-929F-73916D228340}">
      <dgm:prSet/>
      <dgm:spPr/>
      <dgm:t>
        <a:bodyPr/>
        <a:lstStyle/>
        <a:p>
          <a:r>
            <a:rPr lang="en-GB"/>
            <a:t>Understanding interplay</a:t>
          </a:r>
          <a:endParaRPr lang="en-GB" dirty="0"/>
        </a:p>
      </dgm:t>
    </dgm:pt>
    <dgm:pt modelId="{1CCC36EE-B592-4687-BE76-DBAB4765C3EB}" type="parTrans" cxnId="{8B27C9AA-BF24-4185-9D90-49430609A22B}">
      <dgm:prSet/>
      <dgm:spPr/>
      <dgm:t>
        <a:bodyPr/>
        <a:lstStyle/>
        <a:p>
          <a:endParaRPr lang="en-GB"/>
        </a:p>
      </dgm:t>
    </dgm:pt>
    <dgm:pt modelId="{CF94856C-ACE3-43CE-BFAA-167753AE717A}" type="sibTrans" cxnId="{8B27C9AA-BF24-4185-9D90-49430609A22B}">
      <dgm:prSet/>
      <dgm:spPr/>
      <dgm:t>
        <a:bodyPr/>
        <a:lstStyle/>
        <a:p>
          <a:endParaRPr lang="en-GB"/>
        </a:p>
      </dgm:t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E058001-F430-481D-BCDD-3D7889E7E038}" srcId="{3D450EE6-4756-481D-96AF-A29A097666D8}" destId="{D8F02664-E160-4ABC-BF18-4E9178676D73}" srcOrd="2" destOrd="0" parTransId="{08EE17FA-C137-4AE5-9DD8-7ECC0BE358AA}" sibTransId="{09E7D7E9-CDDF-4A6A-BA55-84BBFF3B9000}"/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41E81A39-46CC-40AD-9D34-BF53BA1774B8}" type="presOf" srcId="{DB3E76BF-F87E-46F0-9D99-43867397878A}" destId="{AC1AF422-640A-4BD6-AD5A-125526CCA760}" srcOrd="0" destOrd="1" presId="urn:microsoft.com/office/officeart/2009/3/layout/IncreasingArrowsProcess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1F1CE15A-187C-4F7B-82FC-CEDDD7E64528}" type="presOf" srcId="{7525CF54-91F2-404D-929F-73916D228340}" destId="{9E8D4110-14F5-4D4F-BCFC-1527B5DC9E81}" srcOrd="0" destOrd="1" presId="urn:microsoft.com/office/officeart/2009/3/layout/IncreasingArrowsProcess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8B27C9AA-BF24-4185-9D90-49430609A22B}" srcId="{F4B6EE49-F47C-4BB3-9076-BAFFED0EFDE6}" destId="{7525CF54-91F2-404D-929F-73916D228340}" srcOrd="1" destOrd="0" parTransId="{1CCC36EE-B592-4687-BE76-DBAB4765C3EB}" sibTransId="{CF94856C-ACE3-43CE-BFAA-167753AE717A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CD8184C7-F30C-4E41-836E-E4A299EDE2B4}" srcId="{3D450EE6-4756-481D-96AF-A29A097666D8}" destId="{DB3E76BF-F87E-46F0-9D99-43867397878A}" srcOrd="1" destOrd="0" parTransId="{821D57D9-3B9E-46E0-96FE-5A8B61287D86}" sibTransId="{BF0209C1-2906-4E27-B13D-85A985416A1C}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875E7EEE-9E83-4147-BA12-70B796D712D0}" type="presOf" srcId="{D8F02664-E160-4ABC-BF18-4E9178676D73}" destId="{AC1AF422-640A-4BD6-AD5A-125526CCA760}" srcOrd="0" destOrd="2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Implement traditional indicators</a:t>
          </a:r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Impact of individual effects</a:t>
          </a:r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DB3E76BF-F87E-46F0-9D99-43867397878A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</dgm:t>
    </dgm:pt>
    <dgm:pt modelId="{821D57D9-3B9E-46E0-96FE-5A8B61287D86}" type="parTrans" cxnId="{CD8184C7-F30C-4E41-836E-E4A299EDE2B4}">
      <dgm:prSet/>
      <dgm:spPr/>
      <dgm:t>
        <a:bodyPr/>
        <a:lstStyle/>
        <a:p>
          <a:endParaRPr lang="en-GB"/>
        </a:p>
      </dgm:t>
    </dgm:pt>
    <dgm:pt modelId="{BF0209C1-2906-4E27-B13D-85A985416A1C}" type="sibTrans" cxnId="{CD8184C7-F30C-4E41-836E-E4A299EDE2B4}">
      <dgm:prSet/>
      <dgm:spPr/>
      <dgm:t>
        <a:bodyPr/>
        <a:lstStyle/>
        <a:p>
          <a:endParaRPr lang="en-GB"/>
        </a:p>
      </dgm:t>
    </dgm:pt>
    <dgm:pt modelId="{D8F02664-E160-4ABC-BF18-4E9178676D73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Standardised indicators</a:t>
          </a:r>
        </a:p>
        <a:p>
          <a:r>
            <a:rPr lang="en-GB" dirty="0">
              <a:solidFill>
                <a:schemeClr val="tx1"/>
              </a:solidFill>
            </a:rPr>
            <a:t>Understanding of predictive power</a:t>
          </a:r>
        </a:p>
      </dgm:t>
    </dgm:pt>
    <dgm:pt modelId="{08EE17FA-C137-4AE5-9DD8-7ECC0BE358AA}" type="parTrans" cxnId="{9E058001-F430-481D-BCDD-3D7889E7E038}">
      <dgm:prSet/>
      <dgm:spPr/>
      <dgm:t>
        <a:bodyPr/>
        <a:lstStyle/>
        <a:p>
          <a:endParaRPr lang="en-GB"/>
        </a:p>
      </dgm:t>
    </dgm:pt>
    <dgm:pt modelId="{09E7D7E9-CDDF-4A6A-BA55-84BBFF3B9000}" type="sibTrans" cxnId="{9E058001-F430-481D-BCDD-3D7889E7E038}">
      <dgm:prSet/>
      <dgm:spPr/>
      <dgm:t>
        <a:bodyPr/>
        <a:lstStyle/>
        <a:p>
          <a:endParaRPr lang="en-GB"/>
        </a:p>
      </dgm:t>
    </dgm:pt>
    <dgm:pt modelId="{7525CF54-91F2-404D-929F-73916D228340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Understanding interplay</a:t>
          </a:r>
        </a:p>
      </dgm:t>
    </dgm:pt>
    <dgm:pt modelId="{1CCC36EE-B592-4687-BE76-DBAB4765C3EB}" type="parTrans" cxnId="{8B27C9AA-BF24-4185-9D90-49430609A22B}">
      <dgm:prSet/>
      <dgm:spPr/>
      <dgm:t>
        <a:bodyPr/>
        <a:lstStyle/>
        <a:p>
          <a:endParaRPr lang="en-GB"/>
        </a:p>
      </dgm:t>
    </dgm:pt>
    <dgm:pt modelId="{CF94856C-ACE3-43CE-BFAA-167753AE717A}" type="sibTrans" cxnId="{8B27C9AA-BF24-4185-9D90-49430609A22B}">
      <dgm:prSet/>
      <dgm:spPr/>
      <dgm:t>
        <a:bodyPr/>
        <a:lstStyle/>
        <a:p>
          <a:endParaRPr lang="en-GB"/>
        </a:p>
      </dgm:t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E058001-F430-481D-BCDD-3D7889E7E038}" srcId="{3D450EE6-4756-481D-96AF-A29A097666D8}" destId="{D8F02664-E160-4ABC-BF18-4E9178676D73}" srcOrd="2" destOrd="0" parTransId="{08EE17FA-C137-4AE5-9DD8-7ECC0BE358AA}" sibTransId="{09E7D7E9-CDDF-4A6A-BA55-84BBFF3B9000}"/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41E81A39-46CC-40AD-9D34-BF53BA1774B8}" type="presOf" srcId="{DB3E76BF-F87E-46F0-9D99-43867397878A}" destId="{AC1AF422-640A-4BD6-AD5A-125526CCA760}" srcOrd="0" destOrd="1" presId="urn:microsoft.com/office/officeart/2009/3/layout/IncreasingArrowsProcess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1F1CE15A-187C-4F7B-82FC-CEDDD7E64528}" type="presOf" srcId="{7525CF54-91F2-404D-929F-73916D228340}" destId="{9E8D4110-14F5-4D4F-BCFC-1527B5DC9E81}" srcOrd="0" destOrd="1" presId="urn:microsoft.com/office/officeart/2009/3/layout/IncreasingArrowsProcess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8B27C9AA-BF24-4185-9D90-49430609A22B}" srcId="{F4B6EE49-F47C-4BB3-9076-BAFFED0EFDE6}" destId="{7525CF54-91F2-404D-929F-73916D228340}" srcOrd="1" destOrd="0" parTransId="{1CCC36EE-B592-4687-BE76-DBAB4765C3EB}" sibTransId="{CF94856C-ACE3-43CE-BFAA-167753AE717A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CD8184C7-F30C-4E41-836E-E4A299EDE2B4}" srcId="{3D450EE6-4756-481D-96AF-A29A097666D8}" destId="{DB3E76BF-F87E-46F0-9D99-43867397878A}" srcOrd="1" destOrd="0" parTransId="{821D57D9-3B9E-46E0-96FE-5A8B61287D86}" sibTransId="{BF0209C1-2906-4E27-B13D-85A985416A1C}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875E7EEE-9E83-4147-BA12-70B796D712D0}" type="presOf" srcId="{D8F02664-E160-4ABC-BF18-4E9178676D73}" destId="{AC1AF422-640A-4BD6-AD5A-125526CCA760}" srcOrd="0" destOrd="2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1B60078-77F5-44BB-9FB2-255C4C60B6D8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DB97CA2-1ECD-41E6-AC1A-C7FED2C9DF99}">
      <dgm:prSet phldrT="[Text]"/>
      <dgm:spPr/>
      <dgm:t>
        <a:bodyPr/>
        <a:lstStyle/>
        <a:p>
          <a:r>
            <a:rPr lang="en-GB" dirty="0"/>
            <a:t>Facilitating Detailed Simulations</a:t>
          </a:r>
        </a:p>
      </dgm:t>
    </dgm:pt>
    <dgm:pt modelId="{061A7D9F-4A28-49CC-BCEC-A81AA44C7131}" type="parTrans" cxnId="{20A7F481-37F3-4D0C-B1E7-DC0C6CE26F6B}">
      <dgm:prSet/>
      <dgm:spPr/>
      <dgm:t>
        <a:bodyPr/>
        <a:lstStyle/>
        <a:p>
          <a:endParaRPr lang="en-GB"/>
        </a:p>
      </dgm:t>
    </dgm:pt>
    <dgm:pt modelId="{8667D4E2-D9CB-4BE9-82F7-FCF20AD482C1}" type="sibTrans" cxnId="{20A7F481-37F3-4D0C-B1E7-DC0C6CE26F6B}">
      <dgm:prSet/>
      <dgm:spPr/>
      <dgm:t>
        <a:bodyPr/>
        <a:lstStyle/>
        <a:p>
          <a:endParaRPr lang="en-GB"/>
        </a:p>
      </dgm:t>
    </dgm:pt>
    <dgm:pt modelId="{1DA73A0F-9B68-4E63-BA73-376EE9C685FC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Simulation tools with different effects</a:t>
          </a:r>
        </a:p>
      </dgm:t>
    </dgm:pt>
    <dgm:pt modelId="{4C9C1B02-D8AB-4ECF-A13A-ED47CC10AB9A}" type="parTrans" cxnId="{E020B747-D306-4E96-9575-F2E7B8C0D90B}">
      <dgm:prSet/>
      <dgm:spPr/>
      <dgm:t>
        <a:bodyPr/>
        <a:lstStyle/>
        <a:p>
          <a:endParaRPr lang="en-GB"/>
        </a:p>
      </dgm:t>
    </dgm:pt>
    <dgm:pt modelId="{C055D7A5-8C6B-443F-A8BB-1C1F2BBBF1E6}" type="sibTrans" cxnId="{E020B747-D306-4E96-9575-F2E7B8C0D90B}">
      <dgm:prSet/>
      <dgm:spPr/>
      <dgm:t>
        <a:bodyPr/>
        <a:lstStyle/>
        <a:p>
          <a:endParaRPr lang="en-GB"/>
        </a:p>
      </dgm:t>
    </dgm:pt>
    <dgm:pt modelId="{D996C9DB-A7AD-426E-AC1E-6B90DCFE792A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Benchmarking simulation tools</a:t>
          </a:r>
        </a:p>
      </dgm:t>
    </dgm:pt>
    <dgm:pt modelId="{969111B1-C4ED-4A4F-BBEE-354733A43D29}" type="parTrans" cxnId="{04A8217F-5FB5-4762-B71B-EA7E98C26C48}">
      <dgm:prSet/>
      <dgm:spPr/>
      <dgm:t>
        <a:bodyPr/>
        <a:lstStyle/>
        <a:p>
          <a:endParaRPr lang="en-GB"/>
        </a:p>
      </dgm:t>
    </dgm:pt>
    <dgm:pt modelId="{3FACC8A2-3871-4AA0-B3EC-0BCDE48DB506}" type="sibTrans" cxnId="{04A8217F-5FB5-4762-B71B-EA7E98C26C48}">
      <dgm:prSet/>
      <dgm:spPr/>
      <dgm:t>
        <a:bodyPr/>
        <a:lstStyle/>
        <a:p>
          <a:endParaRPr lang="en-GB"/>
        </a:p>
      </dgm:t>
    </dgm:pt>
    <dgm:pt modelId="{3D450EE6-4756-481D-96AF-A29A097666D8}">
      <dgm:prSet phldrT="[Text]"/>
      <dgm:spPr/>
      <dgm:t>
        <a:bodyPr/>
        <a:lstStyle/>
        <a:p>
          <a:r>
            <a:rPr lang="en-GB" dirty="0"/>
            <a:t>Quantifying Performance </a:t>
          </a:r>
        </a:p>
      </dgm:t>
    </dgm:pt>
    <dgm:pt modelId="{FB1F6FAE-3B8B-4E31-A2DE-F594C5380D35}" type="parTrans" cxnId="{FA91C932-252F-4D1A-8F07-430B54922705}">
      <dgm:prSet/>
      <dgm:spPr/>
      <dgm:t>
        <a:bodyPr/>
        <a:lstStyle/>
        <a:p>
          <a:endParaRPr lang="en-GB"/>
        </a:p>
      </dgm:t>
    </dgm:pt>
    <dgm:pt modelId="{DD8ED06E-0D4C-49B9-B09C-53E1273FCF1A}" type="sibTrans" cxnId="{FA91C932-252F-4D1A-8F07-430B54922705}">
      <dgm:prSet/>
      <dgm:spPr/>
      <dgm:t>
        <a:bodyPr/>
        <a:lstStyle/>
        <a:p>
          <a:endParaRPr lang="en-GB"/>
        </a:p>
      </dgm:t>
    </dgm:pt>
    <dgm:pt modelId="{91703A62-484D-48F3-B200-4BA37278B6B7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Implement traditional indicators</a:t>
          </a:r>
        </a:p>
      </dgm:t>
    </dgm:pt>
    <dgm:pt modelId="{66F96DE6-E7D5-4D9D-AF63-41F0861CAAA7}" type="parTrans" cxnId="{A33EFFA7-617C-44C0-8057-A1CA46A253BC}">
      <dgm:prSet/>
      <dgm:spPr/>
      <dgm:t>
        <a:bodyPr/>
        <a:lstStyle/>
        <a:p>
          <a:endParaRPr lang="en-GB"/>
        </a:p>
      </dgm:t>
    </dgm:pt>
    <dgm:pt modelId="{33F94B66-DA52-46A6-91FC-D8F70DD754C2}" type="sibTrans" cxnId="{A33EFFA7-617C-44C0-8057-A1CA46A253BC}">
      <dgm:prSet/>
      <dgm:spPr/>
      <dgm:t>
        <a:bodyPr/>
        <a:lstStyle/>
        <a:p>
          <a:endParaRPr lang="en-GB"/>
        </a:p>
      </dgm:t>
    </dgm:pt>
    <dgm:pt modelId="{F4B6EE49-F47C-4BB3-9076-BAFFED0EFDE6}">
      <dgm:prSet phldrT="[Text]"/>
      <dgm:spPr/>
      <dgm:t>
        <a:bodyPr/>
        <a:lstStyle/>
        <a:p>
          <a:r>
            <a:rPr lang="en-GB" dirty="0"/>
            <a:t>Performance of Detailed Lattices</a:t>
          </a:r>
        </a:p>
      </dgm:t>
    </dgm:pt>
    <dgm:pt modelId="{4F8B5204-AC89-4B73-9C98-199046F7D475}" type="parTrans" cxnId="{5444CE8A-45EE-46EE-95B0-EA5ABD84CF64}">
      <dgm:prSet/>
      <dgm:spPr/>
      <dgm:t>
        <a:bodyPr/>
        <a:lstStyle/>
        <a:p>
          <a:endParaRPr lang="en-GB"/>
        </a:p>
      </dgm:t>
    </dgm:pt>
    <dgm:pt modelId="{8874D1D1-6DD6-4804-9AA6-AEC2DB6B117E}" type="sibTrans" cxnId="{5444CE8A-45EE-46EE-95B0-EA5ABD84CF64}">
      <dgm:prSet/>
      <dgm:spPr/>
      <dgm:t>
        <a:bodyPr/>
        <a:lstStyle/>
        <a:p>
          <a:endParaRPr lang="en-GB"/>
        </a:p>
      </dgm:t>
    </dgm:pt>
    <dgm:pt modelId="{E68E7112-693F-4FDB-8E1A-E4CC9BE3C76E}">
      <dgm:prSet phldrT="[Text]"/>
      <dgm:spPr/>
      <dgm:t>
        <a:bodyPr/>
        <a:lstStyle/>
        <a:p>
          <a:r>
            <a:rPr lang="en-GB" dirty="0">
              <a:solidFill>
                <a:srgbClr val="00B050"/>
              </a:solidFill>
            </a:rPr>
            <a:t>Impact of individual effects</a:t>
          </a:r>
        </a:p>
      </dgm:t>
    </dgm:pt>
    <dgm:pt modelId="{72F179F5-64BF-4BA1-AC3E-78E6155DED24}" type="parTrans" cxnId="{1DBE7AF3-F962-4767-9BAD-D3B69C3699DE}">
      <dgm:prSet/>
      <dgm:spPr/>
      <dgm:t>
        <a:bodyPr/>
        <a:lstStyle/>
        <a:p>
          <a:endParaRPr lang="en-GB"/>
        </a:p>
      </dgm:t>
    </dgm:pt>
    <dgm:pt modelId="{32D8C98F-E70D-4EAE-AA40-B34E4302CF35}" type="sibTrans" cxnId="{1DBE7AF3-F962-4767-9BAD-D3B69C3699DE}">
      <dgm:prSet/>
      <dgm:spPr/>
      <dgm:t>
        <a:bodyPr/>
        <a:lstStyle/>
        <a:p>
          <a:endParaRPr lang="en-GB"/>
        </a:p>
      </dgm:t>
    </dgm:pt>
    <dgm:pt modelId="{0D2F0B7B-6135-4EDA-BC8E-547D4CDAD636}">
      <dgm:prSet phldrT="[Text]"/>
      <dgm:spPr/>
      <dgm:t>
        <a:bodyPr/>
        <a:lstStyle/>
        <a:p>
          <a:endParaRPr lang="en-GB" dirty="0"/>
        </a:p>
      </dgm:t>
    </dgm:pt>
    <dgm:pt modelId="{B699B910-21BA-404B-AB35-8267E8516AA6}" type="parTrans" cxnId="{2B25869A-FF94-4770-9B28-560CE27EE6FE}">
      <dgm:prSet/>
      <dgm:spPr/>
      <dgm:t>
        <a:bodyPr/>
        <a:lstStyle/>
        <a:p>
          <a:endParaRPr lang="en-GB"/>
        </a:p>
      </dgm:t>
    </dgm:pt>
    <dgm:pt modelId="{089267A5-B2EF-4328-90E5-70BBDC9B6DC0}" type="sibTrans" cxnId="{2B25869A-FF94-4770-9B28-560CE27EE6FE}">
      <dgm:prSet/>
      <dgm:spPr/>
      <dgm:t>
        <a:bodyPr/>
        <a:lstStyle/>
        <a:p>
          <a:endParaRPr lang="en-GB"/>
        </a:p>
      </dgm:t>
    </dgm:pt>
    <dgm:pt modelId="{B2A61ADA-1EA2-472D-AFB2-E4829FEE163A}">
      <dgm:prSet phldrT="[Text]"/>
      <dgm:spPr/>
      <dgm:t>
        <a:bodyPr/>
        <a:lstStyle/>
        <a:p>
          <a:r>
            <a:rPr lang="en-GB" dirty="0"/>
            <a:t>Dedicated Corrections</a:t>
          </a:r>
        </a:p>
      </dgm:t>
    </dgm:pt>
    <dgm:pt modelId="{BE9839D8-43DE-4684-85F6-C39A070C1438}" type="parTrans" cxnId="{2417A350-C3EF-4F14-A22D-4C8239A4FE53}">
      <dgm:prSet/>
      <dgm:spPr/>
      <dgm:t>
        <a:bodyPr/>
        <a:lstStyle/>
        <a:p>
          <a:endParaRPr lang="en-GB"/>
        </a:p>
      </dgm:t>
    </dgm:pt>
    <dgm:pt modelId="{76699A10-014D-48B1-B33C-579B446A3914}" type="sibTrans" cxnId="{2417A350-C3EF-4F14-A22D-4C8239A4FE53}">
      <dgm:prSet/>
      <dgm:spPr/>
      <dgm:t>
        <a:bodyPr/>
        <a:lstStyle/>
        <a:p>
          <a:endParaRPr lang="en-GB"/>
        </a:p>
      </dgm:t>
    </dgm:pt>
    <dgm:pt modelId="{DB3E76BF-F87E-46F0-9D99-43867397878A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</dgm:t>
    </dgm:pt>
    <dgm:pt modelId="{821D57D9-3B9E-46E0-96FE-5A8B61287D86}" type="parTrans" cxnId="{CD8184C7-F30C-4E41-836E-E4A299EDE2B4}">
      <dgm:prSet/>
      <dgm:spPr/>
      <dgm:t>
        <a:bodyPr/>
        <a:lstStyle/>
        <a:p>
          <a:endParaRPr lang="en-GB"/>
        </a:p>
      </dgm:t>
    </dgm:pt>
    <dgm:pt modelId="{BF0209C1-2906-4E27-B13D-85A985416A1C}" type="sibTrans" cxnId="{CD8184C7-F30C-4E41-836E-E4A299EDE2B4}">
      <dgm:prSet/>
      <dgm:spPr/>
      <dgm:t>
        <a:bodyPr/>
        <a:lstStyle/>
        <a:p>
          <a:endParaRPr lang="en-GB"/>
        </a:p>
      </dgm:t>
    </dgm:pt>
    <dgm:pt modelId="{D8F02664-E160-4ABC-BF18-4E9178676D73}">
      <dgm:prSet phldrT="[Text]"/>
      <dgm:spPr/>
      <dgm:t>
        <a:bodyPr/>
        <a:lstStyle/>
        <a:p>
          <a:r>
            <a:rPr lang="en-GB" dirty="0">
              <a:solidFill>
                <a:srgbClr val="FF0000"/>
              </a:solidFill>
            </a:rPr>
            <a:t>Standardised indicators</a:t>
          </a:r>
        </a:p>
        <a:p>
          <a:r>
            <a:rPr lang="en-GB" dirty="0">
              <a:solidFill>
                <a:schemeClr val="tx1"/>
              </a:solidFill>
            </a:rPr>
            <a:t>Understanding of predictive power</a:t>
          </a:r>
        </a:p>
      </dgm:t>
    </dgm:pt>
    <dgm:pt modelId="{08EE17FA-C137-4AE5-9DD8-7ECC0BE358AA}" type="parTrans" cxnId="{9E058001-F430-481D-BCDD-3D7889E7E038}">
      <dgm:prSet/>
      <dgm:spPr/>
      <dgm:t>
        <a:bodyPr/>
        <a:lstStyle/>
        <a:p>
          <a:endParaRPr lang="en-GB"/>
        </a:p>
      </dgm:t>
    </dgm:pt>
    <dgm:pt modelId="{09E7D7E9-CDDF-4A6A-BA55-84BBFF3B9000}" type="sibTrans" cxnId="{9E058001-F430-481D-BCDD-3D7889E7E038}">
      <dgm:prSet/>
      <dgm:spPr/>
      <dgm:t>
        <a:bodyPr/>
        <a:lstStyle/>
        <a:p>
          <a:endParaRPr lang="en-GB"/>
        </a:p>
      </dgm:t>
    </dgm:pt>
    <dgm:pt modelId="{7525CF54-91F2-404D-929F-73916D228340}">
      <dgm:prSet/>
      <dgm:spPr/>
      <dgm:t>
        <a:bodyPr/>
        <a:lstStyle/>
        <a:p>
          <a:r>
            <a:rPr lang="en-GB" dirty="0">
              <a:solidFill>
                <a:schemeClr val="accent5">
                  <a:lumMod val="75000"/>
                </a:schemeClr>
              </a:solidFill>
            </a:rPr>
            <a:t>Understanding interplay</a:t>
          </a:r>
        </a:p>
      </dgm:t>
    </dgm:pt>
    <dgm:pt modelId="{1CCC36EE-B592-4687-BE76-DBAB4765C3EB}" type="parTrans" cxnId="{8B27C9AA-BF24-4185-9D90-49430609A22B}">
      <dgm:prSet/>
      <dgm:spPr/>
      <dgm:t>
        <a:bodyPr/>
        <a:lstStyle/>
        <a:p>
          <a:endParaRPr lang="en-GB"/>
        </a:p>
      </dgm:t>
    </dgm:pt>
    <dgm:pt modelId="{CF94856C-ACE3-43CE-BFAA-167753AE717A}" type="sibTrans" cxnId="{8B27C9AA-BF24-4185-9D90-49430609A22B}">
      <dgm:prSet/>
      <dgm:spPr/>
      <dgm:t>
        <a:bodyPr/>
        <a:lstStyle/>
        <a:p>
          <a:endParaRPr lang="en-GB"/>
        </a:p>
      </dgm:t>
    </dgm:pt>
    <dgm:pt modelId="{FFA57CF0-6D33-417E-B30B-A9FC5D60BEC2}" type="pres">
      <dgm:prSet presAssocID="{61B60078-77F5-44BB-9FB2-255C4C60B6D8}" presName="Name0" presStyleCnt="0">
        <dgm:presLayoutVars>
          <dgm:chMax val="5"/>
          <dgm:chPref val="5"/>
          <dgm:dir/>
          <dgm:animLvl val="lvl"/>
        </dgm:presLayoutVars>
      </dgm:prSet>
      <dgm:spPr/>
    </dgm:pt>
    <dgm:pt modelId="{57324567-6C93-4383-8C92-BD2F77A7814B}" type="pres">
      <dgm:prSet presAssocID="{3DB97CA2-1ECD-41E6-AC1A-C7FED2C9DF99}" presName="parentText1" presStyleLbl="node1" presStyleIdx="0" presStyleCnt="4">
        <dgm:presLayoutVars>
          <dgm:chMax/>
          <dgm:chPref val="3"/>
          <dgm:bulletEnabled val="1"/>
        </dgm:presLayoutVars>
      </dgm:prSet>
      <dgm:spPr/>
    </dgm:pt>
    <dgm:pt modelId="{6C65254B-8310-48E0-962A-12D9C17D0B4F}" type="pres">
      <dgm:prSet presAssocID="{3DB97CA2-1ECD-41E6-AC1A-C7FED2C9DF99}" presName="childText1" presStyleLbl="solidAlignAcc1" presStyleIdx="0" presStyleCnt="4">
        <dgm:presLayoutVars>
          <dgm:chMax val="0"/>
          <dgm:chPref val="0"/>
          <dgm:bulletEnabled val="1"/>
        </dgm:presLayoutVars>
      </dgm:prSet>
      <dgm:spPr/>
    </dgm:pt>
    <dgm:pt modelId="{4F46D957-F727-42AF-965C-F6A031B3ED7C}" type="pres">
      <dgm:prSet presAssocID="{3D450EE6-4756-481D-96AF-A29A097666D8}" presName="parentText2" presStyleLbl="node1" presStyleIdx="1" presStyleCnt="4">
        <dgm:presLayoutVars>
          <dgm:chMax/>
          <dgm:chPref val="3"/>
          <dgm:bulletEnabled val="1"/>
        </dgm:presLayoutVars>
      </dgm:prSet>
      <dgm:spPr/>
    </dgm:pt>
    <dgm:pt modelId="{AC1AF422-640A-4BD6-AD5A-125526CCA760}" type="pres">
      <dgm:prSet presAssocID="{3D450EE6-4756-481D-96AF-A29A097666D8}" presName="childText2" presStyleLbl="solidAlignAcc1" presStyleIdx="1" presStyleCnt="4">
        <dgm:presLayoutVars>
          <dgm:chMax val="0"/>
          <dgm:chPref val="0"/>
          <dgm:bulletEnabled val="1"/>
        </dgm:presLayoutVars>
      </dgm:prSet>
      <dgm:spPr/>
    </dgm:pt>
    <dgm:pt modelId="{55B8C636-1D4E-439D-9B13-08ABA08FEF61}" type="pres">
      <dgm:prSet presAssocID="{F4B6EE49-F47C-4BB3-9076-BAFFED0EFDE6}" presName="parentText3" presStyleLbl="node1" presStyleIdx="2" presStyleCnt="4">
        <dgm:presLayoutVars>
          <dgm:chMax/>
          <dgm:chPref val="3"/>
          <dgm:bulletEnabled val="1"/>
        </dgm:presLayoutVars>
      </dgm:prSet>
      <dgm:spPr/>
    </dgm:pt>
    <dgm:pt modelId="{9E8D4110-14F5-4D4F-BCFC-1527B5DC9E81}" type="pres">
      <dgm:prSet presAssocID="{F4B6EE49-F47C-4BB3-9076-BAFFED0EFDE6}" presName="childText3" presStyleLbl="solidAlignAcc1" presStyleIdx="2" presStyleCnt="4" custLinFactNeighborX="-858" custLinFactNeighborY="-1123">
        <dgm:presLayoutVars>
          <dgm:chMax val="0"/>
          <dgm:chPref val="0"/>
          <dgm:bulletEnabled val="1"/>
        </dgm:presLayoutVars>
      </dgm:prSet>
      <dgm:spPr/>
    </dgm:pt>
    <dgm:pt modelId="{AAEB15A9-B86B-4122-969A-DA7EC88CB325}" type="pres">
      <dgm:prSet presAssocID="{B2A61ADA-1EA2-472D-AFB2-E4829FEE163A}" presName="parentText4" presStyleLbl="node1" presStyleIdx="3" presStyleCnt="4">
        <dgm:presLayoutVars>
          <dgm:chMax/>
          <dgm:chPref val="3"/>
          <dgm:bulletEnabled val="1"/>
        </dgm:presLayoutVars>
      </dgm:prSet>
      <dgm:spPr/>
    </dgm:pt>
    <dgm:pt modelId="{4B90FB27-FF37-4365-B447-CD28740ABCEA}" type="pres">
      <dgm:prSet presAssocID="{B2A61ADA-1EA2-472D-AFB2-E4829FEE163A}" presName="childText4" presStyleLbl="solidAlignAcc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E058001-F430-481D-BCDD-3D7889E7E038}" srcId="{3D450EE6-4756-481D-96AF-A29A097666D8}" destId="{D8F02664-E160-4ABC-BF18-4E9178676D73}" srcOrd="2" destOrd="0" parTransId="{08EE17FA-C137-4AE5-9DD8-7ECC0BE358AA}" sibTransId="{09E7D7E9-CDDF-4A6A-BA55-84BBFF3B9000}"/>
    <dgm:cxn modelId="{27B9C60C-819F-4BD5-ABAC-A0CE82CBA7E3}" type="presOf" srcId="{3DB97CA2-1ECD-41E6-AC1A-C7FED2C9DF99}" destId="{57324567-6C93-4383-8C92-BD2F77A7814B}" srcOrd="0" destOrd="0" presId="urn:microsoft.com/office/officeart/2009/3/layout/IncreasingArrowsProcess"/>
    <dgm:cxn modelId="{D4835013-55FE-4300-A53D-1AFAE192B45C}" type="presOf" srcId="{E68E7112-693F-4FDB-8E1A-E4CC9BE3C76E}" destId="{9E8D4110-14F5-4D4F-BCFC-1527B5DC9E81}" srcOrd="0" destOrd="0" presId="urn:microsoft.com/office/officeart/2009/3/layout/IncreasingArrowsProcess"/>
    <dgm:cxn modelId="{FA91C932-252F-4D1A-8F07-430B54922705}" srcId="{61B60078-77F5-44BB-9FB2-255C4C60B6D8}" destId="{3D450EE6-4756-481D-96AF-A29A097666D8}" srcOrd="1" destOrd="0" parTransId="{FB1F6FAE-3B8B-4E31-A2DE-F594C5380D35}" sibTransId="{DD8ED06E-0D4C-49B9-B09C-53E1273FCF1A}"/>
    <dgm:cxn modelId="{41E81A39-46CC-40AD-9D34-BF53BA1774B8}" type="presOf" srcId="{DB3E76BF-F87E-46F0-9D99-43867397878A}" destId="{AC1AF422-640A-4BD6-AD5A-125526CCA760}" srcOrd="0" destOrd="1" presId="urn:microsoft.com/office/officeart/2009/3/layout/IncreasingArrowsProcess"/>
    <dgm:cxn modelId="{E020B747-D306-4E96-9575-F2E7B8C0D90B}" srcId="{3DB97CA2-1ECD-41E6-AC1A-C7FED2C9DF99}" destId="{1DA73A0F-9B68-4E63-BA73-376EE9C685FC}" srcOrd="0" destOrd="0" parTransId="{4C9C1B02-D8AB-4ECF-A13A-ED47CC10AB9A}" sibTransId="{C055D7A5-8C6B-443F-A8BB-1C1F2BBBF1E6}"/>
    <dgm:cxn modelId="{BFD5A56F-3849-429A-B7DF-75AC8B3511A5}" type="presOf" srcId="{D996C9DB-A7AD-426E-AC1E-6B90DCFE792A}" destId="{6C65254B-8310-48E0-962A-12D9C17D0B4F}" srcOrd="0" destOrd="1" presId="urn:microsoft.com/office/officeart/2009/3/layout/IncreasingArrowsProcess"/>
    <dgm:cxn modelId="{2417A350-C3EF-4F14-A22D-4C8239A4FE53}" srcId="{61B60078-77F5-44BB-9FB2-255C4C60B6D8}" destId="{B2A61ADA-1EA2-472D-AFB2-E4829FEE163A}" srcOrd="3" destOrd="0" parTransId="{BE9839D8-43DE-4684-85F6-C39A070C1438}" sibTransId="{76699A10-014D-48B1-B33C-579B446A3914}"/>
    <dgm:cxn modelId="{1F1CE15A-187C-4F7B-82FC-CEDDD7E64528}" type="presOf" srcId="{7525CF54-91F2-404D-929F-73916D228340}" destId="{9E8D4110-14F5-4D4F-BCFC-1527B5DC9E81}" srcOrd="0" destOrd="1" presId="urn:microsoft.com/office/officeart/2009/3/layout/IncreasingArrowsProcess"/>
    <dgm:cxn modelId="{04A8217F-5FB5-4762-B71B-EA7E98C26C48}" srcId="{3DB97CA2-1ECD-41E6-AC1A-C7FED2C9DF99}" destId="{D996C9DB-A7AD-426E-AC1E-6B90DCFE792A}" srcOrd="1" destOrd="0" parTransId="{969111B1-C4ED-4A4F-BBEE-354733A43D29}" sibTransId="{3FACC8A2-3871-4AA0-B3EC-0BCDE48DB506}"/>
    <dgm:cxn modelId="{20A7F481-37F3-4D0C-B1E7-DC0C6CE26F6B}" srcId="{61B60078-77F5-44BB-9FB2-255C4C60B6D8}" destId="{3DB97CA2-1ECD-41E6-AC1A-C7FED2C9DF99}" srcOrd="0" destOrd="0" parTransId="{061A7D9F-4A28-49CC-BCEC-A81AA44C7131}" sibTransId="{8667D4E2-D9CB-4BE9-82F7-FCF20AD482C1}"/>
    <dgm:cxn modelId="{5444CE8A-45EE-46EE-95B0-EA5ABD84CF64}" srcId="{61B60078-77F5-44BB-9FB2-255C4C60B6D8}" destId="{F4B6EE49-F47C-4BB3-9076-BAFFED0EFDE6}" srcOrd="2" destOrd="0" parTransId="{4F8B5204-AC89-4B73-9C98-199046F7D475}" sibTransId="{8874D1D1-6DD6-4804-9AA6-AEC2DB6B117E}"/>
    <dgm:cxn modelId="{499F768F-2CF5-466C-B271-0828461210FC}" type="presOf" srcId="{91703A62-484D-48F3-B200-4BA37278B6B7}" destId="{AC1AF422-640A-4BD6-AD5A-125526CCA760}" srcOrd="0" destOrd="0" presId="urn:microsoft.com/office/officeart/2009/3/layout/IncreasingArrowsProcess"/>
    <dgm:cxn modelId="{63512191-9087-4916-A94B-FF06AFE20912}" type="presOf" srcId="{B2A61ADA-1EA2-472D-AFB2-E4829FEE163A}" destId="{AAEB15A9-B86B-4122-969A-DA7EC88CB325}" srcOrd="0" destOrd="0" presId="urn:microsoft.com/office/officeart/2009/3/layout/IncreasingArrowsProcess"/>
    <dgm:cxn modelId="{CB28AD98-E882-4AAA-9E65-528581CAD16B}" type="presOf" srcId="{3D450EE6-4756-481D-96AF-A29A097666D8}" destId="{4F46D957-F727-42AF-965C-F6A031B3ED7C}" srcOrd="0" destOrd="0" presId="urn:microsoft.com/office/officeart/2009/3/layout/IncreasingArrowsProcess"/>
    <dgm:cxn modelId="{2B25869A-FF94-4770-9B28-560CE27EE6FE}" srcId="{B2A61ADA-1EA2-472D-AFB2-E4829FEE163A}" destId="{0D2F0B7B-6135-4EDA-BC8E-547D4CDAD636}" srcOrd="0" destOrd="0" parTransId="{B699B910-21BA-404B-AB35-8267E8516AA6}" sibTransId="{089267A5-B2EF-4328-90E5-70BBDC9B6DC0}"/>
    <dgm:cxn modelId="{A33EFFA7-617C-44C0-8057-A1CA46A253BC}" srcId="{3D450EE6-4756-481D-96AF-A29A097666D8}" destId="{91703A62-484D-48F3-B200-4BA37278B6B7}" srcOrd="0" destOrd="0" parTransId="{66F96DE6-E7D5-4D9D-AF63-41F0861CAAA7}" sibTransId="{33F94B66-DA52-46A6-91FC-D8F70DD754C2}"/>
    <dgm:cxn modelId="{8B27C9AA-BF24-4185-9D90-49430609A22B}" srcId="{F4B6EE49-F47C-4BB3-9076-BAFFED0EFDE6}" destId="{7525CF54-91F2-404D-929F-73916D228340}" srcOrd="1" destOrd="0" parTransId="{1CCC36EE-B592-4687-BE76-DBAB4765C3EB}" sibTransId="{CF94856C-ACE3-43CE-BFAA-167753AE717A}"/>
    <dgm:cxn modelId="{91A5AFAB-8F74-4813-B324-D0D018A7F18F}" type="presOf" srcId="{0D2F0B7B-6135-4EDA-BC8E-547D4CDAD636}" destId="{4B90FB27-FF37-4365-B447-CD28740ABCEA}" srcOrd="0" destOrd="0" presId="urn:microsoft.com/office/officeart/2009/3/layout/IncreasingArrowsProcess"/>
    <dgm:cxn modelId="{C70BD3B5-148F-43D7-A853-403799550256}" type="presOf" srcId="{61B60078-77F5-44BB-9FB2-255C4C60B6D8}" destId="{FFA57CF0-6D33-417E-B30B-A9FC5D60BEC2}" srcOrd="0" destOrd="0" presId="urn:microsoft.com/office/officeart/2009/3/layout/IncreasingArrowsProcess"/>
    <dgm:cxn modelId="{CD8184C7-F30C-4E41-836E-E4A299EDE2B4}" srcId="{3D450EE6-4756-481D-96AF-A29A097666D8}" destId="{DB3E76BF-F87E-46F0-9D99-43867397878A}" srcOrd="1" destOrd="0" parTransId="{821D57D9-3B9E-46E0-96FE-5A8B61287D86}" sibTransId="{BF0209C1-2906-4E27-B13D-85A985416A1C}"/>
    <dgm:cxn modelId="{493C47E7-7350-4734-A4FC-18A6372E8F8D}" type="presOf" srcId="{F4B6EE49-F47C-4BB3-9076-BAFFED0EFDE6}" destId="{55B8C636-1D4E-439D-9B13-08ABA08FEF61}" srcOrd="0" destOrd="0" presId="urn:microsoft.com/office/officeart/2009/3/layout/IncreasingArrowsProcess"/>
    <dgm:cxn modelId="{875E7EEE-9E83-4147-BA12-70B796D712D0}" type="presOf" srcId="{D8F02664-E160-4ABC-BF18-4E9178676D73}" destId="{AC1AF422-640A-4BD6-AD5A-125526CCA760}" srcOrd="0" destOrd="2" presId="urn:microsoft.com/office/officeart/2009/3/layout/IncreasingArrowsProcess"/>
    <dgm:cxn modelId="{1DBE7AF3-F962-4767-9BAD-D3B69C3699DE}" srcId="{F4B6EE49-F47C-4BB3-9076-BAFFED0EFDE6}" destId="{E68E7112-693F-4FDB-8E1A-E4CC9BE3C76E}" srcOrd="0" destOrd="0" parTransId="{72F179F5-64BF-4BA1-AC3E-78E6155DED24}" sibTransId="{32D8C98F-E70D-4EAE-AA40-B34E4302CF35}"/>
    <dgm:cxn modelId="{7D9281FF-A2FE-46DF-9B7A-A3BAFD56CAC1}" type="presOf" srcId="{1DA73A0F-9B68-4E63-BA73-376EE9C685FC}" destId="{6C65254B-8310-48E0-962A-12D9C17D0B4F}" srcOrd="0" destOrd="0" presId="urn:microsoft.com/office/officeart/2009/3/layout/IncreasingArrowsProcess"/>
    <dgm:cxn modelId="{7C978536-8D80-4718-BBE5-F71FCEB15270}" type="presParOf" srcId="{FFA57CF0-6D33-417E-B30B-A9FC5D60BEC2}" destId="{57324567-6C93-4383-8C92-BD2F77A7814B}" srcOrd="0" destOrd="0" presId="urn:microsoft.com/office/officeart/2009/3/layout/IncreasingArrowsProcess"/>
    <dgm:cxn modelId="{FF3929C0-02B2-40FD-9270-E083D0B19709}" type="presParOf" srcId="{FFA57CF0-6D33-417E-B30B-A9FC5D60BEC2}" destId="{6C65254B-8310-48E0-962A-12D9C17D0B4F}" srcOrd="1" destOrd="0" presId="urn:microsoft.com/office/officeart/2009/3/layout/IncreasingArrowsProcess"/>
    <dgm:cxn modelId="{42CD994D-C655-457C-A362-0F7220857044}" type="presParOf" srcId="{FFA57CF0-6D33-417E-B30B-A9FC5D60BEC2}" destId="{4F46D957-F727-42AF-965C-F6A031B3ED7C}" srcOrd="2" destOrd="0" presId="urn:microsoft.com/office/officeart/2009/3/layout/IncreasingArrowsProcess"/>
    <dgm:cxn modelId="{A23A1475-1C28-4FD5-82AD-56577CA7122C}" type="presParOf" srcId="{FFA57CF0-6D33-417E-B30B-A9FC5D60BEC2}" destId="{AC1AF422-640A-4BD6-AD5A-125526CCA760}" srcOrd="3" destOrd="0" presId="urn:microsoft.com/office/officeart/2009/3/layout/IncreasingArrowsProcess"/>
    <dgm:cxn modelId="{BF8359C8-A795-4026-BE93-E0392F23BCE1}" type="presParOf" srcId="{FFA57CF0-6D33-417E-B30B-A9FC5D60BEC2}" destId="{55B8C636-1D4E-439D-9B13-08ABA08FEF61}" srcOrd="4" destOrd="0" presId="urn:microsoft.com/office/officeart/2009/3/layout/IncreasingArrowsProcess"/>
    <dgm:cxn modelId="{E2323740-04B3-4E62-8EC7-C02C0963C2AE}" type="presParOf" srcId="{FFA57CF0-6D33-417E-B30B-A9FC5D60BEC2}" destId="{9E8D4110-14F5-4D4F-BCFC-1527B5DC9E81}" srcOrd="5" destOrd="0" presId="urn:microsoft.com/office/officeart/2009/3/layout/IncreasingArrowsProcess"/>
    <dgm:cxn modelId="{6293FB9C-C755-457E-9E78-037FE7B169EA}" type="presParOf" srcId="{FFA57CF0-6D33-417E-B30B-A9FC5D60BEC2}" destId="{AAEB15A9-B86B-4122-969A-DA7EC88CB325}" srcOrd="6" destOrd="0" presId="urn:microsoft.com/office/officeart/2009/3/layout/IncreasingArrowsProcess"/>
    <dgm:cxn modelId="{B9C48166-22F4-4FEE-BF8F-C6EE1EDB0863}" type="presParOf" srcId="{FFA57CF0-6D33-417E-B30B-A9FC5D60BEC2}" destId="{4B90FB27-FF37-4365-B447-CD28740ABCEA}" srcOrd="7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Benchmarking simulation tools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Application of corrections</a:t>
          </a:r>
          <a:endParaRPr lang="en-GB" sz="1400" kern="1200" dirty="0">
            <a:solidFill>
              <a:srgbClr val="00B050"/>
            </a:solidFill>
          </a:endParaRP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Implement traditional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Standardised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Understanding of predictive power</a:t>
          </a:r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Impact of individual effects</a:t>
          </a:r>
          <a:endParaRPr lang="en-GB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Understanding interplay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lattice in full detail</a:t>
          </a:r>
          <a:endParaRPr lang="en-GB" sz="1400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Benchmarking simulation tools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Application of corrections</a:t>
          </a:r>
          <a:endParaRPr lang="en-GB" sz="1400" kern="1200" dirty="0">
            <a:solidFill>
              <a:srgbClr val="00B050"/>
            </a:solidFill>
          </a:endParaRP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Implement traditional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Standardised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Understanding of predictive power</a:t>
          </a:r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Impact of individual effects</a:t>
          </a:r>
          <a:endParaRPr lang="en-GB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Understanding interplay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lattice in full detail</a:t>
          </a:r>
          <a:endParaRPr lang="en-GB" sz="1400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Benchmarking simulation tools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Application of corrections</a:t>
          </a: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Implement traditional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Standardised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Understanding of predictive power</a:t>
          </a:r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Impact of individual effects</a:t>
          </a:r>
          <a:endParaRPr lang="en-GB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Understanding interplay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Performance of lattice in full detail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Efficacy of corrections</a:t>
          </a:r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Understand shortcomings of current correction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Additional/novel corrections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Iterate</a:t>
          </a:r>
        </a:p>
      </dsp:txBody>
      <dsp:txXfrm>
        <a:off x="6077834" y="2065704"/>
        <a:ext cx="1829019" cy="21016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Benchmarking simulation tools</a:t>
          </a: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Benchmarking simulation tools</a:t>
          </a: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Benchmarking simulation tools</a:t>
          </a: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Implement traditional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Introduction of new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Standardised indicators</a:t>
          </a:r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Benchmarking simulation tools</a:t>
          </a: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Implement traditional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Introduction of new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Standardised indicators</a:t>
          </a:r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Benchmarking simulation tools</a:t>
          </a: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Implement traditional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Standardised indicators</a:t>
          </a:r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Impact of individual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Understanding interplay</a:t>
          </a:r>
          <a:endParaRPr lang="en-GB" sz="1400" kern="1200" dirty="0"/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Benchmarking simulation tools</a:t>
          </a: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Implement traditional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Standardised indicators</a:t>
          </a:r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Impact of individual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Understanding interplay</a:t>
          </a:r>
          <a:endParaRPr lang="en-GB" sz="1400" kern="1200" dirty="0"/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Benchmarking simulation tools</a:t>
          </a: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Implement traditional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Standardised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Understanding of predictive power</a:t>
          </a:r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Impact of individual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Understanding interplay</a:t>
          </a:r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24567-6C93-4383-8C92-BD2F77A7814B}">
      <dsp:nvSpPr>
        <dsp:cNvPr id="0" name=""/>
        <dsp:cNvSpPr/>
      </dsp:nvSpPr>
      <dsp:spPr>
        <a:xfrm>
          <a:off x="640316" y="36657"/>
          <a:ext cx="7863366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Facilitating Detailed Simulations</a:t>
          </a:r>
        </a:p>
      </dsp:txBody>
      <dsp:txXfrm>
        <a:off x="640316" y="322854"/>
        <a:ext cx="7577169" cy="572394"/>
      </dsp:txXfrm>
    </dsp:sp>
    <dsp:sp modelId="{6C65254B-8310-48E0-962A-12D9C17D0B4F}">
      <dsp:nvSpPr>
        <dsp:cNvPr id="0" name=""/>
        <dsp:cNvSpPr/>
      </dsp:nvSpPr>
      <dsp:spPr>
        <a:xfrm>
          <a:off x="640316" y="921321"/>
          <a:ext cx="1812506" cy="21175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Simulation tools with different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Benchmarking simulation tools</a:t>
          </a:r>
        </a:p>
      </dsp:txBody>
      <dsp:txXfrm>
        <a:off x="640316" y="921321"/>
        <a:ext cx="1812506" cy="2117512"/>
      </dsp:txXfrm>
    </dsp:sp>
    <dsp:sp modelId="{4F46D957-F727-42AF-965C-F6A031B3ED7C}">
      <dsp:nvSpPr>
        <dsp:cNvPr id="0" name=""/>
        <dsp:cNvSpPr/>
      </dsp:nvSpPr>
      <dsp:spPr>
        <a:xfrm>
          <a:off x="2452822" y="418118"/>
          <a:ext cx="6050860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Quantifying Performance </a:t>
          </a:r>
        </a:p>
      </dsp:txBody>
      <dsp:txXfrm>
        <a:off x="2452822" y="704315"/>
        <a:ext cx="5764663" cy="572394"/>
      </dsp:txXfrm>
    </dsp:sp>
    <dsp:sp modelId="{AC1AF422-640A-4BD6-AD5A-125526CCA760}">
      <dsp:nvSpPr>
        <dsp:cNvPr id="0" name=""/>
        <dsp:cNvSpPr/>
      </dsp:nvSpPr>
      <dsp:spPr>
        <a:xfrm>
          <a:off x="2452822" y="1302782"/>
          <a:ext cx="1812506" cy="2063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Implement traditional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Introduction of new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FF0000"/>
              </a:solidFill>
            </a:rPr>
            <a:t>Standardised indicators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tx1"/>
              </a:solidFill>
            </a:rPr>
            <a:t>Understanding of predictive power</a:t>
          </a:r>
        </a:p>
      </dsp:txBody>
      <dsp:txXfrm>
        <a:off x="2452822" y="1302782"/>
        <a:ext cx="1812506" cy="2063540"/>
      </dsp:txXfrm>
    </dsp:sp>
    <dsp:sp modelId="{55B8C636-1D4E-439D-9B13-08ABA08FEF61}">
      <dsp:nvSpPr>
        <dsp:cNvPr id="0" name=""/>
        <dsp:cNvSpPr/>
      </dsp:nvSpPr>
      <dsp:spPr>
        <a:xfrm>
          <a:off x="4265328" y="799579"/>
          <a:ext cx="4238354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Performance of Detailed Lattices</a:t>
          </a:r>
        </a:p>
      </dsp:txBody>
      <dsp:txXfrm>
        <a:off x="4265328" y="1085776"/>
        <a:ext cx="3952157" cy="572394"/>
      </dsp:txXfrm>
    </dsp:sp>
    <dsp:sp modelId="{9E8D4110-14F5-4D4F-BCFC-1527B5DC9E81}">
      <dsp:nvSpPr>
        <dsp:cNvPr id="0" name=""/>
        <dsp:cNvSpPr/>
      </dsp:nvSpPr>
      <dsp:spPr>
        <a:xfrm>
          <a:off x="4249776" y="1660914"/>
          <a:ext cx="1812506" cy="207733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rgbClr val="00B050"/>
              </a:solidFill>
            </a:rPr>
            <a:t>Impact of individual effects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accent5">
                  <a:lumMod val="75000"/>
                </a:schemeClr>
              </a:solidFill>
            </a:rPr>
            <a:t>Understanding interplay</a:t>
          </a:r>
        </a:p>
      </dsp:txBody>
      <dsp:txXfrm>
        <a:off x="4249776" y="1660914"/>
        <a:ext cx="1812506" cy="2077337"/>
      </dsp:txXfrm>
    </dsp:sp>
    <dsp:sp modelId="{AAEB15A9-B86B-4122-969A-DA7EC88CB325}">
      <dsp:nvSpPr>
        <dsp:cNvPr id="0" name=""/>
        <dsp:cNvSpPr/>
      </dsp:nvSpPr>
      <dsp:spPr>
        <a:xfrm>
          <a:off x="6077834" y="1181039"/>
          <a:ext cx="2425848" cy="1144788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254000" bIns="181735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Dedicated Corrections</a:t>
          </a:r>
        </a:p>
      </dsp:txBody>
      <dsp:txXfrm>
        <a:off x="6077834" y="1467236"/>
        <a:ext cx="2139651" cy="572394"/>
      </dsp:txXfrm>
    </dsp:sp>
    <dsp:sp modelId="{4B90FB27-FF37-4365-B447-CD28740ABCEA}">
      <dsp:nvSpPr>
        <dsp:cNvPr id="0" name=""/>
        <dsp:cNvSpPr/>
      </dsp:nvSpPr>
      <dsp:spPr>
        <a:xfrm>
          <a:off x="6077834" y="2065704"/>
          <a:ext cx="1829019" cy="21016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 dirty="0"/>
        </a:p>
      </dsp:txBody>
      <dsp:txXfrm>
        <a:off x="6077834" y="2065704"/>
        <a:ext cx="1829019" cy="21016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CH">
                <a:latin typeface="Arial" panose="020B0604020202020204" pitchFamily="34" charset="0"/>
              </a:rPr>
              <a:t>NAME EVENT / NAME PRESENTATION</a:t>
            </a:r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D031D5-8794-4460-9F86-80EF5073068F}" type="datetime1">
              <a:rPr lang="fr-CH" smtClean="0">
                <a:latin typeface="Arial" panose="020B0604020202020204" pitchFamily="34" charset="0"/>
              </a:rPr>
              <a:t>02.07.2025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CH">
                <a:latin typeface="Arial" panose="020B0604020202020204" pitchFamily="34" charset="0"/>
              </a:rPr>
              <a:t>Speaker</a:t>
            </a:r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r>
              <a:rPr lang="fr-FR"/>
              <a:t>NAME EVENT / NAME PRESENTATION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BB5E5D3-ED8A-4B49-9D9E-8CF36680E1E0}" type="datetime1">
              <a:rPr lang="fr-CH" smtClean="0"/>
              <a:t>02.07.2025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0518" y="619273"/>
            <a:ext cx="6436964" cy="362079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210518" y="4400549"/>
            <a:ext cx="6436964" cy="420100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1138" y="619125"/>
            <a:ext cx="6435725" cy="36210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08DC05-305F-594F-9F18-9CF1E4DB5A2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B74118D-2253-4BED-B391-A72950112D49}" type="datetime1">
              <a:rPr lang="fr-CH" smtClean="0"/>
              <a:t>02.07.2025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2F41A5-B12E-1843-83F7-B86B38C0CE9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4D206A73-DDB0-2740-9475-00E48E475A1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NAME EVENT / NAME PRESENTATION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Facul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550" y="4440264"/>
            <a:ext cx="698500" cy="507975"/>
          </a:xfrm>
        </p:spPr>
        <p:txBody>
          <a:bodyPr lIns="0" tIns="0" rIns="0" bIns="0" anchor="b" anchorCtr="0">
            <a:noAutofit/>
          </a:bodyPr>
          <a:lstStyle>
            <a:lvl1pPr marL="114300" indent="-107950">
              <a:buFontTx/>
              <a:buBlip>
                <a:blip r:embed="rId3"/>
              </a:buBlip>
              <a:tabLst/>
              <a:defRPr sz="7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041849-939B-E04F-AABC-A900B2B4E3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0025" y="4579268"/>
            <a:ext cx="561543" cy="36738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2865CD0-FD83-AF44-9C32-763AAD652C05}"/>
              </a:ext>
            </a:extLst>
          </p:cNvPr>
          <p:cNvSpPr/>
          <p:nvPr userDrawn="1"/>
        </p:nvSpPr>
        <p:spPr>
          <a:xfrm rot="16200000">
            <a:off x="89679" y="4591427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56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595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en-GB" noProof="0"/>
              <a:t>Modifiez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en-GB" noProof="0" dirty="0"/>
              <a:t>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noProof="0"/>
              <a:t>Studies with corrected lattice + beam-beam</a:t>
            </a:r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noProof="0"/>
              <a:t>L van Riesen-Haupt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4" r:id="rId2"/>
    <p:sldLayoutId id="2147483663" r:id="rId3"/>
    <p:sldLayoutId id="2147483681" r:id="rId4"/>
    <p:sldLayoutId id="2147483673" r:id="rId5"/>
    <p:sldLayoutId id="2147483685" r:id="rId6"/>
    <p:sldLayoutId id="2147483662" r:id="rId7"/>
    <p:sldLayoutId id="2147483674" r:id="rId8"/>
    <p:sldLayoutId id="2147483675" r:id="rId9"/>
    <p:sldLayoutId id="2147483676" r:id="rId10"/>
    <p:sldLayoutId id="2147483664" r:id="rId11"/>
    <p:sldLayoutId id="2147483666" r:id="rId12"/>
    <p:sldLayoutId id="2147483677" r:id="rId13"/>
    <p:sldLayoutId id="2147483678" r:id="rId14"/>
    <p:sldLayoutId id="2147483679" r:id="rId15"/>
    <p:sldLayoutId id="2147483667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08515/contributions/6515077/" TargetMode="External"/><Relationship Id="rId2" Type="http://schemas.openxmlformats.org/officeDocument/2006/relationships/hyperlink" Target="https://accelconf.web.cern.ch/ipac2024/pdf/WEPR04.pdf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tmp"/><Relationship Id="rId5" Type="http://schemas.openxmlformats.org/officeDocument/2006/relationships/image" Target="../media/image15.png"/><Relationship Id="rId4" Type="http://schemas.openxmlformats.org/officeDocument/2006/relationships/image" Target="../media/image1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74918/contributions/6210990/attachments/2961032/5207999/2024_11_05_updates.pdf" TargetMode="External"/><Relationship Id="rId2" Type="http://schemas.openxmlformats.org/officeDocument/2006/relationships/hyperlink" Target="https://indico.jacow.org/event/75/contributions/6764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jacow.org/event/75/contributions/6735/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hyperlink" Target="https://indico.cern.ch/event/1064327/contributions/4893329/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indico.cern.ch/event/1408515/contributions/6515071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hyperlink" Target="https://indico.cern.ch/event/1298458/contributions/5977860/" TargetMode="External"/><Relationship Id="rId4" Type="http://schemas.openxmlformats.org/officeDocument/2006/relationships/hyperlink" Target="https://indico.cern.ch/event/1326738/contributions/5650223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>
            <a:extLst>
              <a:ext uri="{FF2B5EF4-FFF2-40B4-BE49-F238E27FC236}">
                <a16:creationId xmlns:a16="http://schemas.microsoft.com/office/drawing/2014/main" id="{E960A335-C256-A843-B598-1911C29BAB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7675" b="7675"/>
          <a:stretch>
            <a:fillRect/>
          </a:stretch>
        </p:blipFill>
        <p:spPr/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4390" y="973394"/>
            <a:ext cx="2519610" cy="2151528"/>
          </a:xfrm>
        </p:spPr>
        <p:txBody>
          <a:bodyPr>
            <a:noAutofit/>
          </a:bodyPr>
          <a:lstStyle/>
          <a:p>
            <a:r>
              <a:rPr lang="en-US" dirty="0"/>
              <a:t>Studies with corrected lattice + beam-beam</a:t>
            </a:r>
            <a:endParaRPr lang="fr-FR" dirty="0"/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353" y="3124922"/>
            <a:ext cx="1828800" cy="1568450"/>
          </a:xfrm>
        </p:spPr>
        <p:txBody>
          <a:bodyPr lIns="90000">
            <a:normAutofit/>
          </a:bodyPr>
          <a:lstStyle/>
          <a:p>
            <a:pPr algn="l"/>
            <a:r>
              <a:rPr lang="fr-FR" sz="1400" b="1" dirty="0"/>
              <a:t>L. van Riesen-Haupt, </a:t>
            </a:r>
            <a:r>
              <a:rPr lang="fr-FR" sz="1400" dirty="0"/>
              <a:t>P. Kicsiny, Y. Wu, X. Buffat, T. Pieloni, R. Tomas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F0A55C-66AB-F046-AA02-AFC919A1C1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24390" y="4683125"/>
            <a:ext cx="1828800" cy="460375"/>
          </a:xfrm>
        </p:spPr>
        <p:txBody>
          <a:bodyPr/>
          <a:lstStyle/>
          <a:p>
            <a:r>
              <a:rPr lang="fr-FR" b="1" dirty="0"/>
              <a:t>July 2025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2F12EB59-3D26-41DB-A59A-97F2FA2221FF}"/>
              </a:ext>
            </a:extLst>
          </p:cNvPr>
          <p:cNvSpPr txBox="1"/>
          <p:nvPr/>
        </p:nvSpPr>
        <p:spPr>
          <a:xfrm>
            <a:off x="1331913" y="4946010"/>
            <a:ext cx="630206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i="1" spc="-10" dirty="0">
                <a:latin typeface="Suisse Int'l"/>
                <a:cs typeface="Suisse Int'l"/>
              </a:rPr>
              <a:t>Work supported by the Swiss Accelerator Research and Technology (CHART)</a:t>
            </a:r>
            <a:endParaRPr sz="1200" i="1" dirty="0">
              <a:latin typeface="Suisse Int'l"/>
              <a:cs typeface="Suisse Int'l"/>
            </a:endParaRPr>
          </a:p>
        </p:txBody>
      </p:sp>
      <p:pic>
        <p:nvPicPr>
          <p:cNvPr id="8" name="Picture 7" descr="A red and black map with white text&#10;&#10;Description automatically generated">
            <a:extLst>
              <a:ext uri="{FF2B5EF4-FFF2-40B4-BE49-F238E27FC236}">
                <a16:creationId xmlns:a16="http://schemas.microsoft.com/office/drawing/2014/main" id="{F82A7516-70B3-4BB6-B018-F38B19785D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7852"/>
            <a:ext cx="1337648" cy="133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6007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583925"/>
              </p:ext>
            </p:extLst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470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E83673-D2C6-4FB2-951B-141D72A98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Simulation of </a:t>
            </a:r>
            <a:r>
              <a:rPr lang="en-GB" b="1" dirty="0"/>
              <a:t>beam-beam</a:t>
            </a:r>
            <a:r>
              <a:rPr lang="en-GB" dirty="0"/>
              <a:t> with </a:t>
            </a:r>
            <a:r>
              <a:rPr lang="en-GB" b="1" dirty="0"/>
              <a:t>individual</a:t>
            </a:r>
            <a:r>
              <a:rPr lang="en-GB" dirty="0"/>
              <a:t> lattice errors</a:t>
            </a:r>
          </a:p>
          <a:p>
            <a:pPr lvl="1"/>
            <a:r>
              <a:rPr lang="en-GB" b="1" dirty="0"/>
              <a:t>Misalignments</a:t>
            </a:r>
            <a:r>
              <a:rPr lang="en-GB" dirty="0"/>
              <a:t> of magnet groups</a:t>
            </a:r>
          </a:p>
          <a:p>
            <a:pPr lvl="1"/>
            <a:r>
              <a:rPr lang="en-GB" b="1" dirty="0"/>
              <a:t>Multipole</a:t>
            </a:r>
            <a:r>
              <a:rPr lang="en-GB" dirty="0"/>
              <a:t> errors</a:t>
            </a:r>
          </a:p>
          <a:p>
            <a:pPr lvl="1"/>
            <a:r>
              <a:rPr lang="en-GB" dirty="0"/>
              <a:t>Optics perturbations at the </a:t>
            </a:r>
            <a:r>
              <a:rPr lang="en-GB" b="1" dirty="0"/>
              <a:t>interaction point</a:t>
            </a:r>
          </a:p>
          <a:p>
            <a:r>
              <a:rPr lang="en-GB" dirty="0"/>
              <a:t>Opportunity to introduce </a:t>
            </a:r>
            <a:r>
              <a:rPr lang="en-GB" b="1" dirty="0"/>
              <a:t>one</a:t>
            </a:r>
            <a:r>
              <a:rPr lang="en-GB" dirty="0"/>
              <a:t> type of error </a:t>
            </a:r>
            <a:r>
              <a:rPr lang="en-GB" b="1" dirty="0"/>
              <a:t>at a time </a:t>
            </a:r>
          </a:p>
          <a:p>
            <a:pPr lvl="1"/>
            <a:r>
              <a:rPr lang="en-GB" b="1" dirty="0"/>
              <a:t>Understand</a:t>
            </a:r>
            <a:r>
              <a:rPr lang="en-GB" dirty="0"/>
              <a:t> individual interplay with beam-beam effects</a:t>
            </a:r>
          </a:p>
          <a:p>
            <a:r>
              <a:rPr lang="en-GB" dirty="0"/>
              <a:t>Help </a:t>
            </a:r>
            <a:r>
              <a:rPr lang="en-GB" b="1" dirty="0"/>
              <a:t>pinpoint</a:t>
            </a:r>
            <a:r>
              <a:rPr lang="en-GB" dirty="0"/>
              <a:t> priorities in tolerances and correction strategies</a:t>
            </a:r>
          </a:p>
          <a:p>
            <a:r>
              <a:rPr lang="en-GB" dirty="0"/>
              <a:t>Develop and test </a:t>
            </a:r>
            <a:r>
              <a:rPr lang="en-GB" b="1" dirty="0"/>
              <a:t>methods</a:t>
            </a:r>
            <a:r>
              <a:rPr lang="en-GB" dirty="0"/>
              <a:t> of lattice setup and performance indicators simulations</a:t>
            </a:r>
          </a:p>
          <a:p>
            <a:pPr lvl="1"/>
            <a:r>
              <a:rPr lang="en-GB" dirty="0"/>
              <a:t>Ensure implementation of individual perturbations works as </a:t>
            </a:r>
            <a:r>
              <a:rPr lang="en-GB" b="1" dirty="0"/>
              <a:t>expected</a:t>
            </a:r>
            <a:r>
              <a:rPr lang="en-GB" dirty="0"/>
              <a:t> (</a:t>
            </a:r>
            <a:r>
              <a:rPr lang="en-GB" b="1" dirty="0"/>
              <a:t>benchmark</a:t>
            </a:r>
            <a:r>
              <a:rPr lang="en-GB" dirty="0"/>
              <a:t> when possible) before applying all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640DEC-A4A9-45C8-8096-E822BC36E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Lattice Perturbations - Strategy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5C8FD5-0A74-4013-B268-759CB1739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D5362-A640-4367-A02B-0FD5EEC2D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 van Riesen-Haupt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33661C-5A1D-4557-B2CF-43D8EE504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05424-543A-4238-9703-6B47A77B54A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34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62349D-2922-4E95-ADA7-FFCB3914E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Two forms of </a:t>
            </a:r>
            <a:r>
              <a:rPr lang="en-GB" b="1" dirty="0"/>
              <a:t>lattice</a:t>
            </a:r>
            <a:r>
              <a:rPr lang="en-GB" dirty="0"/>
              <a:t> </a:t>
            </a:r>
            <a:r>
              <a:rPr lang="en-GB" b="1" dirty="0"/>
              <a:t>perturbations</a:t>
            </a:r>
            <a:r>
              <a:rPr lang="en-GB" dirty="0"/>
              <a:t> studied</a:t>
            </a:r>
          </a:p>
          <a:p>
            <a:pPr lvl="1"/>
            <a:r>
              <a:rPr lang="en-GB" dirty="0"/>
              <a:t>Vertical </a:t>
            </a:r>
            <a:r>
              <a:rPr lang="en-GB" b="1" dirty="0"/>
              <a:t>misalignments</a:t>
            </a:r>
          </a:p>
          <a:p>
            <a:pPr lvl="2"/>
            <a:r>
              <a:rPr lang="en-GB" dirty="0"/>
              <a:t>Arc quadrupoles</a:t>
            </a:r>
          </a:p>
          <a:p>
            <a:pPr lvl="2"/>
            <a:r>
              <a:rPr lang="en-GB" dirty="0"/>
              <a:t>Arc </a:t>
            </a:r>
            <a:r>
              <a:rPr lang="en-GB" dirty="0" err="1"/>
              <a:t>sextupoles</a:t>
            </a:r>
            <a:endParaRPr lang="en-GB" dirty="0"/>
          </a:p>
          <a:p>
            <a:pPr lvl="1"/>
            <a:r>
              <a:rPr lang="en-GB" dirty="0"/>
              <a:t>Exciting </a:t>
            </a:r>
            <a:r>
              <a:rPr lang="en-GB" b="1" dirty="0"/>
              <a:t>multipoles</a:t>
            </a:r>
            <a:r>
              <a:rPr lang="en-GB" dirty="0"/>
              <a:t> between interaction points</a:t>
            </a:r>
          </a:p>
          <a:p>
            <a:r>
              <a:rPr lang="en-GB" dirty="0"/>
              <a:t>Simulations performed with and without </a:t>
            </a:r>
            <a:r>
              <a:rPr lang="en-GB" b="1" dirty="0"/>
              <a:t>beam-beam</a:t>
            </a:r>
          </a:p>
          <a:p>
            <a:pPr lvl="1"/>
            <a:r>
              <a:rPr lang="en-GB" dirty="0"/>
              <a:t>Primary aim to </a:t>
            </a:r>
            <a:r>
              <a:rPr lang="en-GB" b="1" dirty="0"/>
              <a:t>understand</a:t>
            </a:r>
            <a:r>
              <a:rPr lang="en-GB" dirty="0"/>
              <a:t> impact beam-beam has in the presence of errors</a:t>
            </a:r>
          </a:p>
          <a:p>
            <a:r>
              <a:rPr lang="en-GB" dirty="0"/>
              <a:t>Rematching of tune using arcs but no dedicated interaction point corrections</a:t>
            </a:r>
          </a:p>
          <a:p>
            <a:pPr lvl="1"/>
            <a:r>
              <a:rPr lang="en-GB" dirty="0"/>
              <a:t>Only </a:t>
            </a:r>
            <a:r>
              <a:rPr lang="en-GB" b="1" dirty="0"/>
              <a:t>coarse</a:t>
            </a:r>
            <a:r>
              <a:rPr lang="en-GB" dirty="0"/>
              <a:t> </a:t>
            </a:r>
            <a:r>
              <a:rPr lang="en-GB" b="1" dirty="0"/>
              <a:t>indicator</a:t>
            </a:r>
            <a:r>
              <a:rPr lang="en-GB" dirty="0"/>
              <a:t> for </a:t>
            </a:r>
            <a:r>
              <a:rPr lang="en-GB" b="1" dirty="0"/>
              <a:t>tolerances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AC8447-D5F6-4EB6-8D83-6ADDAA80B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Lattice Perturbations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0C6EA9-189F-493D-A2DF-AE4D3AF0505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86CCC-E058-4D36-B91A-0539F5A0B8C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 van Riesen-Haupt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09794-39DD-40F2-9B71-B1670E4DCCD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105424-543A-4238-9703-6B47A77B54A3}" type="slidenum">
              <a:rPr lang="en-GB" smtClean="0"/>
              <a:t>13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A944A5-95EA-4745-8B75-338607DD6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1" y="3048529"/>
            <a:ext cx="3484469" cy="18562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777851-D52C-43BC-A748-D471DE82C3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9750" y="674239"/>
            <a:ext cx="2970010" cy="229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56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753257F-C273-4437-AEE9-B80332F61CE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Direct input for IP tuning </a:t>
                </a:r>
                <a:r>
                  <a:rPr lang="en-GB" b="1" dirty="0"/>
                  <a:t>tolerances</a:t>
                </a:r>
              </a:p>
              <a:p>
                <a:r>
                  <a:rPr lang="en-GB" dirty="0"/>
                  <a:t>Introduce perturbations to insertion region using </a:t>
                </a:r>
                <a:r>
                  <a:rPr lang="en-GB" b="1" dirty="0"/>
                  <a:t>optics knobs</a:t>
                </a:r>
              </a:p>
              <a:p>
                <a:pPr lvl="1"/>
                <a:r>
                  <a:rPr lang="en-GB" dirty="0"/>
                  <a:t>Created from response </a:t>
                </a:r>
                <a:r>
                  <a:rPr lang="en-GB" dirty="0">
                    <a:hlinkClick r:id="rId2"/>
                  </a:rPr>
                  <a:t>matrix with SVD</a:t>
                </a:r>
                <a:endParaRPr lang="en-GB" dirty="0"/>
              </a:p>
              <a:p>
                <a:pPr lvl="1"/>
                <a:r>
                  <a:rPr lang="en-GB" dirty="0"/>
                  <a:t>Work continued by </a:t>
                </a:r>
                <a:r>
                  <a:rPr lang="en-GB" dirty="0">
                    <a:hlinkClick r:id="rId3"/>
                  </a:rPr>
                  <a:t>S Jagabathuni </a:t>
                </a:r>
                <a:endParaRPr lang="en-GB" dirty="0"/>
              </a:p>
              <a:p>
                <a:pPr lvl="1"/>
                <a:r>
                  <a:rPr lang="en-GB" dirty="0"/>
                  <a:t>Adjust minimum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GB" b="1" dirty="0"/>
                  <a:t> function </a:t>
                </a:r>
                <a:r>
                  <a:rPr lang="en-GB" dirty="0"/>
                  <a:t>and its location</a:t>
                </a:r>
              </a:p>
              <a:p>
                <a:r>
                  <a:rPr lang="en-GB" dirty="0"/>
                  <a:t>Computed various performance </a:t>
                </a:r>
                <a:r>
                  <a:rPr lang="en-GB" b="1" dirty="0"/>
                  <a:t>indicators</a:t>
                </a:r>
              </a:p>
              <a:p>
                <a:pPr lvl="1"/>
                <a:r>
                  <a:rPr lang="en-GB" dirty="0"/>
                  <a:t>Dynamic aperture </a:t>
                </a:r>
              </a:p>
              <a:p>
                <a:pPr lvl="1"/>
                <a:r>
                  <a:rPr lang="en-GB" dirty="0"/>
                  <a:t>Luminosity 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753257F-C273-4437-AEE9-B80332F61CE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t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B1CB3F2B-C3ED-4213-84BE-23FC4B094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Insertion Region – Optics Perturbations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8DDF2-D057-4105-A41B-19F797C7925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51D0E-DFD7-410B-9342-2B15F6701DF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 van Riesen-Haupt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64C18-F890-4DB1-973B-118D08C95F0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105424-543A-4238-9703-6B47A77B54A3}" type="slidenum">
              <a:rPr lang="en-GB" smtClean="0"/>
              <a:t>14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54FFAD-5A6C-4DB3-B63C-A22B3B9B5A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9966" y="2679071"/>
            <a:ext cx="3055520" cy="2446008"/>
          </a:xfrm>
          <a:prstGeom prst="rect">
            <a:avLst/>
          </a:prstGeom>
        </p:spPr>
      </p:pic>
      <p:pic>
        <p:nvPicPr>
          <p:cNvPr id="10" name="Content Placeholder 7" descr="A chart of different colors&#10;&#10;Description automatically generated">
            <a:extLst>
              <a:ext uri="{FF2B5EF4-FFF2-40B4-BE49-F238E27FC236}">
                <a16:creationId xmlns:a16="http://schemas.microsoft.com/office/drawing/2014/main" id="{9B40C2A5-B7C3-41A2-B79F-BC9E84004F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9120" y="97290"/>
            <a:ext cx="3055520" cy="231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68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15D1F9-B79C-40EF-B4D8-68F7A93AFCA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b="1" dirty="0"/>
                  <a:t>Vertical</a:t>
                </a:r>
                <a:r>
                  <a:rPr lang="en-GB" dirty="0"/>
                  <a:t> </a:t>
                </a:r>
                <a:r>
                  <a:rPr lang="en-GB" b="1" dirty="0"/>
                  <a:t>dispersion</a:t>
                </a:r>
                <a:r>
                  <a:rPr lang="en-GB" dirty="0"/>
                  <a:t> in interaction point area of interest for tuning team</a:t>
                </a:r>
              </a:p>
              <a:p>
                <a:pPr lvl="1"/>
                <a:r>
                  <a:rPr lang="en-GB" dirty="0"/>
                  <a:t>Hard to </a:t>
                </a:r>
                <a:r>
                  <a:rPr lang="en-GB" b="1" dirty="0"/>
                  <a:t>measure</a:t>
                </a:r>
              </a:p>
              <a:p>
                <a:pPr lvl="1"/>
                <a:r>
                  <a:rPr lang="en-GB" dirty="0"/>
                  <a:t>Large impact on </a:t>
                </a:r>
                <a:r>
                  <a:rPr lang="en-GB" b="1" dirty="0"/>
                  <a:t>luminosity</a:t>
                </a:r>
              </a:p>
              <a:p>
                <a:pPr lvl="1"/>
                <a:r>
                  <a:rPr lang="en-GB" dirty="0"/>
                  <a:t>Potential impact on </a:t>
                </a:r>
                <a:r>
                  <a:rPr lang="en-GB" b="1" dirty="0"/>
                  <a:t>lifetime</a:t>
                </a:r>
              </a:p>
              <a:p>
                <a:r>
                  <a:rPr lang="en-GB" dirty="0"/>
                  <a:t>Determine control </a:t>
                </a:r>
                <a:r>
                  <a:rPr lang="en-GB" b="1" dirty="0"/>
                  <a:t>target</a:t>
                </a:r>
                <a:r>
                  <a:rPr lang="en-GB" dirty="0"/>
                  <a:t> to achieve luminosity loss of 5%</a:t>
                </a:r>
              </a:p>
              <a:p>
                <a:pPr lvl="1"/>
                <a:r>
                  <a:rPr lang="en-GB" dirty="0"/>
                  <a:t>Between </a:t>
                </a:r>
                <a14:m>
                  <m:oMath xmlns:m="http://schemas.openxmlformats.org/officeDocument/2006/math">
                    <m:r>
                      <a:rPr lang="en-GB" b="1" i="1" dirty="0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de-DE" b="1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b="1" i="1" dirty="0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GB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b="1" dirty="0"/>
              </a:p>
              <a:p>
                <a:r>
                  <a:rPr lang="en-GB" b="1" dirty="0"/>
                  <a:t>Survival</a:t>
                </a:r>
                <a:r>
                  <a:rPr lang="en-GB" dirty="0"/>
                  <a:t> </a:t>
                </a:r>
                <a:r>
                  <a:rPr lang="en-GB" b="1" dirty="0"/>
                  <a:t>rates</a:t>
                </a:r>
                <a:r>
                  <a:rPr lang="en-GB" dirty="0"/>
                  <a:t> and momentum acceptance </a:t>
                </a:r>
                <a:r>
                  <a:rPr lang="en-GB" b="1" dirty="0"/>
                  <a:t>less</a:t>
                </a:r>
                <a:r>
                  <a:rPr lang="en-GB" dirty="0"/>
                  <a:t> </a:t>
                </a:r>
                <a:r>
                  <a:rPr lang="en-GB" b="1" dirty="0"/>
                  <a:t>affected</a:t>
                </a:r>
                <a:r>
                  <a:rPr lang="en-GB" dirty="0"/>
                  <a:t> at this range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7415D1F9-B79C-40EF-B4D8-68F7A93AFC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948A8E5-2C40-4FCA-9FAA-B4BAB9977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Insertion Region – Dispersion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B668C4-F0C7-460C-83F8-F7BBF8B9E64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26923-12E7-4D9A-B2EE-EA7F0FC180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 van Riesen-Haupt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36070-15F6-4ED9-9FB6-0AFFF301C7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105424-543A-4238-9703-6B47A77B54A3}" type="slidenum">
              <a:rPr lang="en-GB" smtClean="0"/>
              <a:t>15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F8BF90-0363-400B-B1C1-A6FE614707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0163" y="18229"/>
            <a:ext cx="3477997" cy="25535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DAD4C8-BA91-4FA0-8C23-84FF72B478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0846" y="2748072"/>
            <a:ext cx="3275252" cy="237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11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918732"/>
              </p:ext>
            </p:extLst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55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857400"/>
              </p:ext>
            </p:extLst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301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1F843E-FCAA-46A2-BE49-70D99D03BB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>
                <a:solidFill>
                  <a:schemeClr val="accent1"/>
                </a:solidFill>
              </a:rPr>
              <a:t>Rough</a:t>
            </a:r>
            <a:r>
              <a:rPr lang="en-GB" dirty="0"/>
              <a:t> Overview of Timescales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0A101-4B76-461F-9953-5B0ED7D22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47FD92-298E-42EC-AFCB-3C38AA3C6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57E4D-3C06-4E5C-ADEC-46D443634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18</a:t>
            </a:fld>
            <a:endParaRPr lang="fr-FR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A5E04321-9864-40D9-B584-ABC125FC1E1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904875" y="1563688"/>
          <a:ext cx="7726362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5454">
                  <a:extLst>
                    <a:ext uri="{9D8B030D-6E8A-4147-A177-3AD203B41FA5}">
                      <a16:colId xmlns:a16="http://schemas.microsoft.com/office/drawing/2014/main" val="3392854183"/>
                    </a:ext>
                  </a:extLst>
                </a:gridCol>
                <a:gridCol w="2575454">
                  <a:extLst>
                    <a:ext uri="{9D8B030D-6E8A-4147-A177-3AD203B41FA5}">
                      <a16:colId xmlns:a16="http://schemas.microsoft.com/office/drawing/2014/main" val="868685789"/>
                    </a:ext>
                  </a:extLst>
                </a:gridCol>
                <a:gridCol w="2575454">
                  <a:extLst>
                    <a:ext uri="{9D8B030D-6E8A-4147-A177-3AD203B41FA5}">
                      <a16:colId xmlns:a16="http://schemas.microsoft.com/office/drawing/2014/main" val="2421373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Simulation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Number of Particles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Number of Turns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0045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Optics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~few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7052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Emittance – Matrix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~few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819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Dynamic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159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Emittance – Tracking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15594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Damped Dynamic 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316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Momentum Acceptance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610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Luminosity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~few damping times (50-5000)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792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Lifetime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~20k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4325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879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BE2794D-E92E-4BAE-B850-739FE4CC1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Understand</a:t>
            </a:r>
            <a:r>
              <a:rPr lang="en-GB" dirty="0"/>
              <a:t> </a:t>
            </a:r>
            <a:r>
              <a:rPr lang="en-GB" b="1" dirty="0"/>
              <a:t>correlations</a:t>
            </a:r>
            <a:r>
              <a:rPr lang="en-GB" dirty="0"/>
              <a:t> between effects and observables</a:t>
            </a:r>
          </a:p>
          <a:p>
            <a:pPr lvl="1"/>
            <a:r>
              <a:rPr lang="en-GB" dirty="0"/>
              <a:t>If and how </a:t>
            </a:r>
            <a:r>
              <a:rPr lang="en-GB" b="1" dirty="0"/>
              <a:t>adding</a:t>
            </a:r>
            <a:r>
              <a:rPr lang="en-GB" dirty="0"/>
              <a:t> an </a:t>
            </a:r>
            <a:r>
              <a:rPr lang="en-GB" b="1" dirty="0"/>
              <a:t>effect</a:t>
            </a:r>
            <a:r>
              <a:rPr lang="en-GB" dirty="0"/>
              <a:t> changes indicators evenly</a:t>
            </a:r>
          </a:p>
          <a:p>
            <a:pPr lvl="1"/>
            <a:r>
              <a:rPr lang="en-GB" dirty="0"/>
              <a:t>How </a:t>
            </a:r>
            <a:r>
              <a:rPr lang="en-GB" b="1" dirty="0"/>
              <a:t>different indicators</a:t>
            </a:r>
            <a:r>
              <a:rPr lang="en-GB" dirty="0"/>
              <a:t> are </a:t>
            </a:r>
            <a:r>
              <a:rPr lang="en-GB" b="1" dirty="0"/>
              <a:t>correlated</a:t>
            </a:r>
          </a:p>
          <a:p>
            <a:r>
              <a:rPr lang="en-GB" dirty="0"/>
              <a:t>Allow for </a:t>
            </a:r>
            <a:r>
              <a:rPr lang="en-GB" b="1" dirty="0"/>
              <a:t>simplified</a:t>
            </a:r>
            <a:r>
              <a:rPr lang="en-GB" dirty="0"/>
              <a:t> </a:t>
            </a:r>
            <a:r>
              <a:rPr lang="en-GB" b="1" dirty="0"/>
              <a:t>models</a:t>
            </a:r>
            <a:r>
              <a:rPr lang="en-GB" dirty="0"/>
              <a:t> and </a:t>
            </a:r>
            <a:r>
              <a:rPr lang="en-GB" b="1" dirty="0"/>
              <a:t>predictions</a:t>
            </a:r>
          </a:p>
          <a:p>
            <a:pPr lvl="1"/>
            <a:r>
              <a:rPr lang="en-GB" b="1" dirty="0"/>
              <a:t>Save computing time </a:t>
            </a:r>
          </a:p>
          <a:p>
            <a:r>
              <a:rPr lang="en-GB" dirty="0"/>
              <a:t>Long-term aim: create </a:t>
            </a:r>
            <a:r>
              <a:rPr lang="en-GB" b="1" dirty="0"/>
              <a:t>large repository </a:t>
            </a:r>
            <a:r>
              <a:rPr lang="en-GB" dirty="0"/>
              <a:t>of simulation setup and results</a:t>
            </a:r>
          </a:p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330125C-17C5-4923-BA66-DB8306CAF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Correlations and Efficient Indicators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98BB77-85F6-4E47-89AE-F18D755DA1E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FA654-D09B-4E3F-B8BA-E34C7F21EFE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1D88F-D03E-4605-AFC9-10A58656969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CF17A48-3A3A-4C18-8656-F07DFE917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0" y="1563688"/>
            <a:ext cx="3599329" cy="266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8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7603689"/>
              </p:ext>
            </p:extLst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642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750E4F-5AEC-48FC-BC73-CB9E34E23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Lifetime</a:t>
            </a:r>
            <a:r>
              <a:rPr lang="en-GB" dirty="0"/>
              <a:t> simulations significantly </a:t>
            </a:r>
            <a:r>
              <a:rPr lang="en-GB" b="1" dirty="0"/>
              <a:t>slower</a:t>
            </a:r>
            <a:r>
              <a:rPr lang="en-GB" dirty="0"/>
              <a:t> than computing</a:t>
            </a:r>
            <a:r>
              <a:rPr lang="en-GB" b="1" dirty="0"/>
              <a:t> DA/MA</a:t>
            </a:r>
          </a:p>
          <a:p>
            <a:pPr lvl="1"/>
            <a:r>
              <a:rPr lang="en-GB" dirty="0"/>
              <a:t>Traditionally optimise these with aim to maximise lifetime</a:t>
            </a:r>
          </a:p>
          <a:p>
            <a:r>
              <a:rPr lang="en-GB" dirty="0"/>
              <a:t>Simulation with various </a:t>
            </a:r>
            <a:r>
              <a:rPr lang="en-GB" b="1" dirty="0"/>
              <a:t>sextupole</a:t>
            </a:r>
            <a:r>
              <a:rPr lang="en-GB" dirty="0"/>
              <a:t> </a:t>
            </a:r>
            <a:r>
              <a:rPr lang="en-GB" b="1" dirty="0"/>
              <a:t>misalignment</a:t>
            </a:r>
            <a:r>
              <a:rPr lang="en-GB" dirty="0"/>
              <a:t> seeds and amplitudes</a:t>
            </a:r>
          </a:p>
          <a:p>
            <a:pPr lvl="1"/>
            <a:r>
              <a:rPr lang="en-GB" dirty="0"/>
              <a:t>Compute DA, MA and lifetime</a:t>
            </a:r>
          </a:p>
          <a:p>
            <a:r>
              <a:rPr lang="en-GB" dirty="0"/>
              <a:t>Clear </a:t>
            </a:r>
            <a:r>
              <a:rPr lang="en-GB" b="1" dirty="0"/>
              <a:t>trend</a:t>
            </a:r>
            <a:r>
              <a:rPr lang="en-GB" dirty="0"/>
              <a:t> between DA/MA and lifetime</a:t>
            </a:r>
          </a:p>
          <a:p>
            <a:pPr lvl="1"/>
            <a:r>
              <a:rPr lang="en-GB" b="1" dirty="0"/>
              <a:t>Additional variance </a:t>
            </a:r>
            <a:r>
              <a:rPr lang="en-GB" dirty="0"/>
              <a:t>by an order of magnitude</a:t>
            </a:r>
          </a:p>
          <a:p>
            <a:pPr lvl="1"/>
            <a:r>
              <a:rPr lang="en-GB" b="1" dirty="0"/>
              <a:t>Additional or better indicators needed </a:t>
            </a:r>
            <a:r>
              <a:rPr lang="en-GB" dirty="0"/>
              <a:t>to fully describe lifetime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9FA6B22-2011-4272-9487-8065641D32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Aperture vs Lifetime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07D242-1991-4803-9338-0204ED7E755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4DBA36-322D-4AB1-865F-39AD749F16E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561A35-D87A-4100-BA6B-8D41C38F9B6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20</a:t>
            </a:fld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5D17D2-1E8C-4189-89EF-B079AB2865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2312" y="92587"/>
            <a:ext cx="3353804" cy="26810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6A4788-D75C-47F8-9E7F-4609AFFBE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2740686"/>
            <a:ext cx="3202261" cy="235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95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6228009"/>
              </p:ext>
            </p:extLst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594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2607361"/>
              </p:ext>
            </p:extLst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390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23E0E4-BBDB-4D33-9A26-A155FD8D95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Applied beam-beam perturbations to lattices with </a:t>
            </a:r>
            <a:r>
              <a:rPr lang="en-GB" b="1" dirty="0"/>
              <a:t>global errors </a:t>
            </a:r>
            <a:r>
              <a:rPr lang="en-GB" dirty="0"/>
              <a:t>and</a:t>
            </a:r>
            <a:r>
              <a:rPr lang="en-GB" b="1" dirty="0"/>
              <a:t> corrections</a:t>
            </a:r>
          </a:p>
          <a:p>
            <a:r>
              <a:rPr lang="en-GB" dirty="0"/>
              <a:t>Lattice with </a:t>
            </a:r>
            <a:r>
              <a:rPr lang="en-GB" b="1" dirty="0"/>
              <a:t>arc errors </a:t>
            </a:r>
            <a:r>
              <a:rPr lang="en-GB" dirty="0"/>
              <a:t>and </a:t>
            </a:r>
            <a:r>
              <a:rPr lang="en-GB" b="1" dirty="0"/>
              <a:t>corrections</a:t>
            </a:r>
            <a:r>
              <a:rPr lang="en-GB" dirty="0"/>
              <a:t> provided by </a:t>
            </a:r>
            <a:r>
              <a:rPr lang="en-GB" dirty="0">
                <a:hlinkClick r:id="rId2"/>
              </a:rPr>
              <a:t>Yi Wu</a:t>
            </a:r>
            <a:endParaRPr lang="en-GB" dirty="0"/>
          </a:p>
          <a:p>
            <a:pPr lvl="1"/>
            <a:r>
              <a:rPr lang="en-GB" dirty="0"/>
              <a:t>Errors applied and thorough global correction applied in </a:t>
            </a:r>
            <a:r>
              <a:rPr lang="en-GB" b="1" dirty="0"/>
              <a:t>MADX</a:t>
            </a:r>
          </a:p>
          <a:p>
            <a:pPr lvl="2"/>
            <a:r>
              <a:rPr lang="en-GB" b="1" dirty="0"/>
              <a:t>Interleaved optics and orbit corrections</a:t>
            </a:r>
          </a:p>
          <a:p>
            <a:pPr lvl="2"/>
            <a:r>
              <a:rPr lang="en-GB" b="1" dirty="0"/>
              <a:t>Ramping of </a:t>
            </a:r>
            <a:r>
              <a:rPr lang="en-GB" b="1" dirty="0" err="1"/>
              <a:t>sextupoles</a:t>
            </a:r>
            <a:endParaRPr lang="en-GB" b="1" dirty="0"/>
          </a:p>
          <a:p>
            <a:pPr lvl="1"/>
            <a:r>
              <a:rPr lang="en-GB" dirty="0"/>
              <a:t>Acceptable dynamic aperture but only </a:t>
            </a:r>
            <a:r>
              <a:rPr lang="en-GB" dirty="0">
                <a:hlinkClick r:id="rId3"/>
              </a:rPr>
              <a:t>2 seconds lifetime</a:t>
            </a:r>
            <a:endParaRPr lang="en-GB" dirty="0"/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B10ADB5-CCD5-412F-8830-553E5876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Errors and Correction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36A7A-02ED-461E-903F-4DE86B968B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9D2320-9FE5-4F7B-B3FA-B92BBEF4C7F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 van Riesen-Haupt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5770E-2C9A-468A-8189-7F64944190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D105424-543A-4238-9703-6B47A77B54A3}" type="slidenum">
              <a:rPr lang="en-GB" smtClean="0"/>
              <a:t>23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48D787-8594-4782-8AF7-104BFA2EE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7694" y="2469326"/>
            <a:ext cx="3380004" cy="2379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59B9B82-2A27-42C5-B4DC-84F3E2C537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5056" y="79940"/>
            <a:ext cx="3076589" cy="2344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268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3220C4-BDE7-4EFC-8C3F-584CEE5F08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Aim to test on </a:t>
            </a:r>
            <a:r>
              <a:rPr lang="en-GB" b="1" dirty="0"/>
              <a:t>other corrected </a:t>
            </a:r>
            <a:r>
              <a:rPr lang="en-GB" dirty="0"/>
              <a:t>lattices</a:t>
            </a:r>
            <a:endParaRPr lang="en-GB" b="1" dirty="0"/>
          </a:p>
          <a:p>
            <a:pPr lvl="1"/>
            <a:r>
              <a:rPr lang="en-GB" dirty="0"/>
              <a:t>E.g. lattices </a:t>
            </a:r>
            <a:r>
              <a:rPr lang="en-GB" b="1" dirty="0"/>
              <a:t>extensively corrected </a:t>
            </a:r>
            <a:r>
              <a:rPr lang="en-GB" dirty="0"/>
              <a:t>by </a:t>
            </a:r>
            <a:r>
              <a:rPr lang="en-GB" dirty="0">
                <a:hlinkClick r:id="rId2"/>
              </a:rPr>
              <a:t>E Musa et al. </a:t>
            </a:r>
            <a:endParaRPr lang="en-GB" dirty="0"/>
          </a:p>
          <a:p>
            <a:pPr lvl="2"/>
            <a:r>
              <a:rPr lang="en-GB" dirty="0"/>
              <a:t>Requires </a:t>
            </a:r>
            <a:r>
              <a:rPr lang="en-GB" b="1" dirty="0"/>
              <a:t>translation</a:t>
            </a:r>
            <a:r>
              <a:rPr lang="en-GB" dirty="0"/>
              <a:t> from </a:t>
            </a:r>
            <a:r>
              <a:rPr lang="en-GB" b="1" dirty="0" err="1"/>
              <a:t>pyAT</a:t>
            </a:r>
            <a:endParaRPr lang="en-GB" b="1" dirty="0"/>
          </a:p>
          <a:p>
            <a:pPr lvl="1"/>
            <a:r>
              <a:rPr lang="en-GB" dirty="0"/>
              <a:t>Lattices with dedicated </a:t>
            </a:r>
            <a:r>
              <a:rPr lang="en-GB" b="1" dirty="0"/>
              <a:t>tuned IPs</a:t>
            </a:r>
          </a:p>
          <a:p>
            <a:r>
              <a:rPr lang="en-GB" b="1" dirty="0"/>
              <a:t>Gather</a:t>
            </a:r>
            <a:r>
              <a:rPr lang="en-GB" dirty="0"/>
              <a:t> and </a:t>
            </a:r>
            <a:r>
              <a:rPr lang="en-GB" b="1" dirty="0"/>
              <a:t>study</a:t>
            </a:r>
            <a:r>
              <a:rPr lang="en-GB" dirty="0"/>
              <a:t> </a:t>
            </a:r>
            <a:r>
              <a:rPr lang="en-GB" b="1" dirty="0"/>
              <a:t>results</a:t>
            </a:r>
            <a:r>
              <a:rPr lang="en-GB" dirty="0"/>
              <a:t> from different lattices</a:t>
            </a:r>
          </a:p>
          <a:p>
            <a:pPr lvl="1"/>
            <a:r>
              <a:rPr lang="en-GB" b="1" dirty="0"/>
              <a:t>Understand</a:t>
            </a:r>
            <a:r>
              <a:rPr lang="en-GB" dirty="0"/>
              <a:t> difference in </a:t>
            </a:r>
            <a:r>
              <a:rPr lang="en-GB" b="1" dirty="0"/>
              <a:t>performance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Improved understanding of </a:t>
            </a:r>
            <a:r>
              <a:rPr lang="en-GB" b="1" dirty="0"/>
              <a:t>predictive power</a:t>
            </a:r>
          </a:p>
          <a:p>
            <a:r>
              <a:rPr lang="en-GB" dirty="0"/>
              <a:t>Aim to create more </a:t>
            </a:r>
            <a:r>
              <a:rPr lang="en-GB" b="1" dirty="0"/>
              <a:t>targeted</a:t>
            </a:r>
            <a:r>
              <a:rPr lang="en-GB" dirty="0"/>
              <a:t> </a:t>
            </a:r>
            <a:r>
              <a:rPr lang="en-GB" b="1" dirty="0"/>
              <a:t>correction</a:t>
            </a:r>
            <a:r>
              <a:rPr lang="en-GB" dirty="0"/>
              <a:t> approaches</a:t>
            </a:r>
          </a:p>
          <a:p>
            <a:pPr lvl="1"/>
            <a:r>
              <a:rPr lang="en-GB" dirty="0"/>
              <a:t>From knowledge gained by </a:t>
            </a:r>
            <a:r>
              <a:rPr lang="en-GB" b="1" dirty="0"/>
              <a:t>sensitivity </a:t>
            </a:r>
            <a:r>
              <a:rPr lang="en-GB" dirty="0"/>
              <a:t>and</a:t>
            </a:r>
            <a:r>
              <a:rPr lang="en-GB" b="1" dirty="0"/>
              <a:t> full studies</a:t>
            </a:r>
          </a:p>
          <a:p>
            <a:pPr lvl="1"/>
            <a:r>
              <a:rPr lang="en-GB" dirty="0"/>
              <a:t>Using </a:t>
            </a:r>
            <a:r>
              <a:rPr lang="en-GB" b="1" dirty="0"/>
              <a:t>faster metrics </a:t>
            </a:r>
            <a:r>
              <a:rPr lang="en-GB" dirty="0"/>
              <a:t>during optimisation steps</a:t>
            </a:r>
          </a:p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8F4528D-FE9A-4D25-A104-C3F4FE101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Do:  Lattices with Corrections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BDE24-229B-4D01-8B28-7B82B2FD9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FC9A3F-8F1D-46EB-9E3B-75FA6E0BF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9FA80-B49B-4AA4-A9C2-0798BC740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716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1935989"/>
              </p:ext>
            </p:extLst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324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208486"/>
              </p:ext>
            </p:extLst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901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CCC84D-C749-47EA-9CFE-71F08A82E3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Able to perform </a:t>
            </a:r>
            <a:r>
              <a:rPr lang="en-GB" b="1" dirty="0"/>
              <a:t>comprehensive simulations</a:t>
            </a:r>
          </a:p>
          <a:p>
            <a:pPr lvl="1"/>
            <a:r>
              <a:rPr lang="en-GB" dirty="0"/>
              <a:t>Full lattice, radiation, misalignments, field errors, systematic IP perturbations, beam-beam interaction …</a:t>
            </a:r>
          </a:p>
          <a:p>
            <a:pPr lvl="1"/>
            <a:r>
              <a:rPr lang="en-GB" b="1" dirty="0"/>
              <a:t>Implemented</a:t>
            </a:r>
            <a:r>
              <a:rPr lang="en-GB" dirty="0"/>
              <a:t> and </a:t>
            </a:r>
            <a:r>
              <a:rPr lang="en-GB" b="1" dirty="0"/>
              <a:t>benchmarked</a:t>
            </a:r>
            <a:r>
              <a:rPr lang="en-GB" dirty="0"/>
              <a:t> broad range of performance </a:t>
            </a:r>
            <a:r>
              <a:rPr lang="en-GB" b="1" dirty="0"/>
              <a:t>indicators</a:t>
            </a:r>
          </a:p>
          <a:p>
            <a:pPr lvl="1"/>
            <a:r>
              <a:rPr lang="en-GB" dirty="0"/>
              <a:t>First studies with </a:t>
            </a:r>
            <a:r>
              <a:rPr lang="en-GB" b="1" dirty="0"/>
              <a:t>corrected lattices</a:t>
            </a:r>
            <a:r>
              <a:rPr lang="en-GB" dirty="0"/>
              <a:t> and </a:t>
            </a:r>
            <a:r>
              <a:rPr lang="en-GB" b="1" dirty="0"/>
              <a:t>beam-beam</a:t>
            </a:r>
            <a:r>
              <a:rPr lang="en-GB" dirty="0"/>
              <a:t> – only possible with lattices corrected (in MADX) and translated to </a:t>
            </a:r>
            <a:r>
              <a:rPr lang="en-GB" b="1" dirty="0"/>
              <a:t>X-suite </a:t>
            </a:r>
            <a:r>
              <a:rPr lang="en-GB" dirty="0"/>
              <a:t>– lattice by </a:t>
            </a:r>
            <a:r>
              <a:rPr lang="en-GB" b="1" dirty="0"/>
              <a:t>Yi Wu</a:t>
            </a:r>
          </a:p>
          <a:p>
            <a:r>
              <a:rPr lang="en-GB" dirty="0"/>
              <a:t>Deeper </a:t>
            </a:r>
            <a:r>
              <a:rPr lang="en-GB" b="1" dirty="0"/>
              <a:t>understanding</a:t>
            </a:r>
            <a:r>
              <a:rPr lang="en-GB" dirty="0"/>
              <a:t> of performance </a:t>
            </a:r>
            <a:r>
              <a:rPr lang="en-GB" b="1" dirty="0"/>
              <a:t>indicators</a:t>
            </a:r>
          </a:p>
          <a:p>
            <a:pPr lvl="1"/>
            <a:r>
              <a:rPr lang="en-GB" b="1" dirty="0"/>
              <a:t>New indicators </a:t>
            </a:r>
            <a:r>
              <a:rPr lang="en-GB" dirty="0"/>
              <a:t>defined and tested</a:t>
            </a:r>
          </a:p>
          <a:p>
            <a:pPr lvl="1"/>
            <a:r>
              <a:rPr lang="en-GB" dirty="0"/>
              <a:t>First </a:t>
            </a:r>
            <a:r>
              <a:rPr lang="en-GB" b="1" dirty="0"/>
              <a:t>correlation studies </a:t>
            </a:r>
            <a:r>
              <a:rPr lang="en-GB" dirty="0"/>
              <a:t>– </a:t>
            </a:r>
            <a:r>
              <a:rPr lang="en-GB" b="1" dirty="0"/>
              <a:t>more data </a:t>
            </a:r>
            <a:r>
              <a:rPr lang="en-GB" dirty="0"/>
              <a:t>to be produced, including from corrected lattices</a:t>
            </a:r>
          </a:p>
          <a:p>
            <a:pPr lvl="1"/>
            <a:r>
              <a:rPr lang="en-GB" dirty="0"/>
              <a:t>Aim to be able to use </a:t>
            </a:r>
            <a:r>
              <a:rPr lang="en-GB" b="1" dirty="0"/>
              <a:t>fast, reliable indicators </a:t>
            </a:r>
            <a:r>
              <a:rPr lang="en-GB" dirty="0"/>
              <a:t>whenever possible</a:t>
            </a:r>
          </a:p>
          <a:p>
            <a:r>
              <a:rPr lang="en-GB" dirty="0"/>
              <a:t>Long-term aim: Improve </a:t>
            </a:r>
            <a:r>
              <a:rPr lang="en-GB" b="1" dirty="0"/>
              <a:t>corrections in light of beam-beam</a:t>
            </a:r>
          </a:p>
          <a:p>
            <a:pPr lvl="1"/>
            <a:r>
              <a:rPr lang="en-GB" dirty="0"/>
              <a:t>Determine </a:t>
            </a:r>
            <a:r>
              <a:rPr lang="en-GB" b="1" dirty="0"/>
              <a:t>efficacy</a:t>
            </a:r>
            <a:r>
              <a:rPr lang="en-GB" dirty="0"/>
              <a:t> of broader range of </a:t>
            </a:r>
            <a:r>
              <a:rPr lang="en-GB" b="1" dirty="0"/>
              <a:t>corrections</a:t>
            </a:r>
          </a:p>
          <a:p>
            <a:pPr lvl="1"/>
            <a:r>
              <a:rPr lang="en-GB" dirty="0"/>
              <a:t>Develop </a:t>
            </a:r>
            <a:r>
              <a:rPr lang="en-GB" b="1" dirty="0"/>
              <a:t>new corrections </a:t>
            </a:r>
            <a:r>
              <a:rPr lang="en-GB" dirty="0"/>
              <a:t>based on findings (and use fast indicators)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CF3AD4-74D9-464B-B09B-E0286CD1A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A82FA-2AAE-436D-89AF-E53DC1090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A37922-6CE1-4F32-9181-2F4089BF0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E6E11-5923-4A5E-B565-3DAEB273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87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0454473"/>
              </p:ext>
            </p:extLst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861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FB3B452-67B4-4FEB-A064-229659AEBC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400" dirty="0"/>
              <a:t>Comprehensive simulations made possible by </a:t>
            </a:r>
            <a:r>
              <a:rPr lang="en-GB" sz="1400" b="1" dirty="0"/>
              <a:t>Xsuite </a:t>
            </a:r>
            <a:r>
              <a:rPr lang="en-GB" sz="1400" i="1" dirty="0">
                <a:hlinkClick r:id="rId2"/>
              </a:rPr>
              <a:t>Talk by G Iadarola</a:t>
            </a:r>
            <a:endParaRPr lang="en-GB" sz="1400" b="1" dirty="0"/>
          </a:p>
          <a:p>
            <a:pPr lvl="1"/>
            <a:r>
              <a:rPr lang="en-GB" sz="1200" dirty="0"/>
              <a:t>Allows simulation of multiple effects</a:t>
            </a:r>
          </a:p>
          <a:p>
            <a:pPr lvl="1"/>
            <a:r>
              <a:rPr lang="en-GB" sz="1200" dirty="0"/>
              <a:t>Development in </a:t>
            </a:r>
            <a:r>
              <a:rPr lang="en-GB" sz="1200" b="1" dirty="0"/>
              <a:t>close exchange with FCC-</a:t>
            </a:r>
            <a:r>
              <a:rPr lang="en-GB" sz="1200" b="1" dirty="0" err="1"/>
              <a:t>ee</a:t>
            </a:r>
            <a:r>
              <a:rPr lang="en-GB" sz="1200" b="1" dirty="0"/>
              <a:t> team</a:t>
            </a:r>
            <a:endParaRPr lang="en-GB" sz="1200" dirty="0"/>
          </a:p>
          <a:p>
            <a:pPr lvl="2"/>
            <a:r>
              <a:rPr lang="en-GB" sz="1200" dirty="0"/>
              <a:t>Beam-beam module developed as CHART effort</a:t>
            </a:r>
          </a:p>
          <a:p>
            <a:r>
              <a:rPr lang="en-GB" sz="1400" dirty="0"/>
              <a:t>Thorough </a:t>
            </a:r>
            <a:r>
              <a:rPr lang="en-GB" sz="1400" b="1" dirty="0"/>
              <a:t>benchmarking </a:t>
            </a:r>
            <a:r>
              <a:rPr lang="en-GB" sz="1400" dirty="0"/>
              <a:t>campaign ensuring accurate simulation of</a:t>
            </a:r>
          </a:p>
          <a:p>
            <a:pPr lvl="1"/>
            <a:r>
              <a:rPr lang="en-GB" sz="1200" dirty="0">
                <a:hlinkClick r:id="rId3"/>
              </a:rPr>
              <a:t>Radiation</a:t>
            </a:r>
            <a:r>
              <a:rPr lang="en-GB" sz="1200" dirty="0"/>
              <a:t> (vs SAD and MADX) </a:t>
            </a:r>
            <a:endParaRPr lang="en-GB" sz="1200" b="1" dirty="0"/>
          </a:p>
          <a:p>
            <a:pPr lvl="1"/>
            <a:r>
              <a:rPr lang="en-GB" sz="1200" dirty="0">
                <a:hlinkClick r:id="rId4"/>
              </a:rPr>
              <a:t>Lattice errors </a:t>
            </a:r>
            <a:r>
              <a:rPr lang="en-GB" sz="1200" dirty="0"/>
              <a:t>(vs SAD and MADX) </a:t>
            </a:r>
          </a:p>
          <a:p>
            <a:pPr lvl="1"/>
            <a:r>
              <a:rPr lang="en-GB" sz="1200" dirty="0">
                <a:hlinkClick r:id="rId5"/>
              </a:rPr>
              <a:t>Beam-beam effects </a:t>
            </a:r>
            <a:endParaRPr lang="en-GB" sz="1200" dirty="0"/>
          </a:p>
          <a:p>
            <a:r>
              <a:rPr lang="en-GB" sz="1400" dirty="0"/>
              <a:t>Needs expert input and experience</a:t>
            </a:r>
            <a:endParaRPr lang="en-GB" sz="1400" i="1" dirty="0"/>
          </a:p>
          <a:p>
            <a:pPr lvl="1"/>
            <a:r>
              <a:rPr lang="en-GB" sz="1200" b="1" dirty="0"/>
              <a:t>Set up </a:t>
            </a:r>
            <a:r>
              <a:rPr lang="en-GB" sz="1200" dirty="0"/>
              <a:t>meaningful simulations with </a:t>
            </a:r>
            <a:r>
              <a:rPr lang="en-GB" sz="1200" b="1" dirty="0"/>
              <a:t>perturbations</a:t>
            </a:r>
          </a:p>
          <a:p>
            <a:pPr lvl="1"/>
            <a:r>
              <a:rPr lang="en-GB" sz="1200" dirty="0"/>
              <a:t>Compute</a:t>
            </a:r>
            <a:r>
              <a:rPr lang="en-GB" sz="1200" b="1" dirty="0"/>
              <a:t> performance indicators </a:t>
            </a:r>
            <a:r>
              <a:rPr lang="en-GB" sz="1200" dirty="0"/>
              <a:t>from tracking data</a:t>
            </a:r>
          </a:p>
          <a:p>
            <a:pPr lvl="1"/>
            <a:r>
              <a:rPr lang="en-GB" sz="1200" b="1" dirty="0"/>
              <a:t>Interpret</a:t>
            </a:r>
            <a:r>
              <a:rPr lang="en-GB" sz="1200" dirty="0"/>
              <a:t> results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477582FE-C0B4-464A-9FF9-B51CB6F17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Tools and Benchmarking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CF6AA-3ED6-4DC0-9EB7-A1565A78929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6EB40-771B-49FA-AB42-5635C28F836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9753C0-5400-4B01-BCF4-24B4CFB7174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10" name="Picture 9" descr="A group of graphs with numbers&#10;&#10;Description automatically generated">
            <a:extLst>
              <a:ext uri="{FF2B5EF4-FFF2-40B4-BE49-F238E27FC236}">
                <a16:creationId xmlns:a16="http://schemas.microsoft.com/office/drawing/2014/main" id="{22DA9EC5-C867-4693-9C74-FFD69FCC56B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629" y="2727169"/>
            <a:ext cx="3390372" cy="222106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1C2CAD4B-FA5B-4E38-8020-292D5E57318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053" t="9915" r="8716" b="1554"/>
          <a:stretch/>
        </p:blipFill>
        <p:spPr>
          <a:xfrm>
            <a:off x="5653669" y="195263"/>
            <a:ext cx="2948160" cy="2221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59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4580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F13FB5FD-3076-4D71-8E3F-9E9F2A41973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8707810"/>
              </p:ext>
            </p:extLst>
          </p:nvPr>
        </p:nvGraphicFramePr>
        <p:xfrm>
          <a:off x="0" y="939452"/>
          <a:ext cx="9143999" cy="420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itle 8">
            <a:extLst>
              <a:ext uri="{FF2B5EF4-FFF2-40B4-BE49-F238E27FC236}">
                <a16:creationId xmlns:a16="http://schemas.microsoft.com/office/drawing/2014/main" id="{1C8C1A4F-6B77-4D31-B86A-707F0C4C4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Path to Detailed Studies</a:t>
            </a:r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2A947597-03EC-480E-85C6-3D4B07A3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036EFBB6-F8EE-4EFE-B1E8-F3F64BDDB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D851220-0204-4917-B85A-D0ACA6DE4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662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B92F90-EBAD-40DA-AF3A-5279A2C8F5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Many traditional indicators tested and implemented	</a:t>
            </a:r>
          </a:p>
          <a:p>
            <a:pPr lvl="1"/>
            <a:r>
              <a:rPr lang="en-GB" dirty="0"/>
              <a:t>Work towards </a:t>
            </a:r>
            <a:r>
              <a:rPr lang="en-GB" b="1" dirty="0"/>
              <a:t>quantifiable</a:t>
            </a:r>
            <a:r>
              <a:rPr lang="en-GB" dirty="0"/>
              <a:t> indicators </a:t>
            </a:r>
          </a:p>
          <a:p>
            <a:r>
              <a:rPr lang="en-GB" dirty="0"/>
              <a:t>Indicators studied (and benchmarked)</a:t>
            </a:r>
          </a:p>
          <a:p>
            <a:pPr lvl="1"/>
            <a:r>
              <a:rPr lang="en-GB" b="1" dirty="0"/>
              <a:t>Optics</a:t>
            </a:r>
          </a:p>
          <a:p>
            <a:pPr lvl="1"/>
            <a:r>
              <a:rPr lang="en-GB" dirty="0"/>
              <a:t>Equilibrium </a:t>
            </a:r>
            <a:r>
              <a:rPr lang="en-GB" b="1" dirty="0"/>
              <a:t>emittances</a:t>
            </a:r>
          </a:p>
          <a:p>
            <a:pPr lvl="2"/>
            <a:r>
              <a:rPr lang="en-GB" dirty="0"/>
              <a:t>Matrix and tracking methods</a:t>
            </a:r>
          </a:p>
          <a:p>
            <a:pPr lvl="1"/>
            <a:r>
              <a:rPr lang="en-GB" b="1" dirty="0"/>
              <a:t>Dynamic aperture</a:t>
            </a:r>
          </a:p>
          <a:p>
            <a:pPr lvl="2"/>
            <a:r>
              <a:rPr lang="en-GB" dirty="0"/>
              <a:t>Quantified by ellipse</a:t>
            </a:r>
          </a:p>
          <a:p>
            <a:pPr lvl="1"/>
            <a:r>
              <a:rPr lang="en-GB" b="1" dirty="0"/>
              <a:t>Momentum acceptance</a:t>
            </a:r>
          </a:p>
          <a:p>
            <a:pPr lvl="2"/>
            <a:r>
              <a:rPr lang="en-GB" dirty="0"/>
              <a:t>Multiple ellipses</a:t>
            </a:r>
          </a:p>
          <a:p>
            <a:pPr lvl="1"/>
            <a:r>
              <a:rPr lang="en-GB" b="1" dirty="0"/>
              <a:t>Lifetime</a:t>
            </a:r>
          </a:p>
          <a:p>
            <a:pPr lvl="1"/>
            <a:r>
              <a:rPr lang="en-GB" b="1" dirty="0"/>
              <a:t>Luminosity</a:t>
            </a:r>
          </a:p>
          <a:p>
            <a:pPr lvl="2"/>
            <a:endParaRPr lang="en-GB" b="1" dirty="0"/>
          </a:p>
          <a:p>
            <a:pPr lvl="1"/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F0FAE8-3EBE-4705-8936-90F96697D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Traditional Indicators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BBDA81-0BC3-442E-A969-84324535C77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9F2405-9A62-4B57-93F4-7D133305C37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29C701-AC0D-44F0-8287-3649A65B9B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141" name="Picture 140">
            <a:extLst>
              <a:ext uri="{FF2B5EF4-FFF2-40B4-BE49-F238E27FC236}">
                <a16:creationId xmlns:a16="http://schemas.microsoft.com/office/drawing/2014/main" id="{182484C5-F734-4138-B3D6-2C1DE5FA50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8867" y="195263"/>
            <a:ext cx="2407152" cy="2532742"/>
          </a:xfrm>
          <a:prstGeom prst="rect">
            <a:avLst/>
          </a:prstGeom>
        </p:spPr>
      </p:pic>
      <p:pic>
        <p:nvPicPr>
          <p:cNvPr id="152" name="Picture 151">
            <a:extLst>
              <a:ext uri="{FF2B5EF4-FFF2-40B4-BE49-F238E27FC236}">
                <a16:creationId xmlns:a16="http://schemas.microsoft.com/office/drawing/2014/main" id="{2B6FAB06-4E62-4A0D-89BB-EBE9EFB59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414520"/>
            <a:ext cx="2667000" cy="368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919C133-DECB-4B2E-B65D-56AF12BF6A1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GB" dirty="0"/>
                  <a:t>In </a:t>
                </a:r>
                <a:r>
                  <a:rPr lang="en-GB" b="1" dirty="0"/>
                  <a:t>highly damped </a:t>
                </a:r>
                <a:r>
                  <a:rPr lang="en-GB" dirty="0"/>
                  <a:t>machines motion damped within a few turns</a:t>
                </a:r>
              </a:p>
              <a:p>
                <a:pPr lvl="1"/>
                <a:r>
                  <a:rPr lang="en-GB" dirty="0"/>
                  <a:t>Certain </a:t>
                </a:r>
                <a:r>
                  <a:rPr lang="en-GB" b="1" dirty="0"/>
                  <a:t>excitations might be avoided </a:t>
                </a:r>
                <a:r>
                  <a:rPr lang="en-GB" dirty="0"/>
                  <a:t>because orbit never large enough</a:t>
                </a:r>
              </a:p>
              <a:p>
                <a:pPr lvl="1"/>
                <a:r>
                  <a:rPr lang="en-GB" dirty="0"/>
                  <a:t>DA dependent on </a:t>
                </a:r>
                <a:r>
                  <a:rPr lang="en-GB" b="1" dirty="0"/>
                  <a:t>initiation location</a:t>
                </a:r>
              </a:p>
              <a:p>
                <a:pPr lvl="2"/>
                <a:r>
                  <a:rPr lang="en-GB" dirty="0"/>
                  <a:t>Also due to </a:t>
                </a:r>
                <a:r>
                  <a:rPr lang="en-GB" b="1" dirty="0"/>
                  <a:t>high non-linearity</a:t>
                </a:r>
                <a:r>
                  <a:rPr lang="en-GB" dirty="0"/>
                  <a:t> at large amplitudes</a:t>
                </a:r>
              </a:p>
              <a:p>
                <a:r>
                  <a:rPr lang="en-GB" dirty="0"/>
                  <a:t>Require particles with </a:t>
                </a:r>
                <a:r>
                  <a:rPr lang="en-GB" b="1" dirty="0"/>
                  <a:t>multiple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′)</m:t>
                    </m:r>
                  </m:oMath>
                </a14:m>
                <a:r>
                  <a:rPr lang="en-GB" b="1" dirty="0"/>
                  <a:t> </a:t>
                </a:r>
                <a:r>
                  <a:rPr lang="en-GB" dirty="0"/>
                  <a:t>representing single amplitude</a:t>
                </a:r>
              </a:p>
              <a:p>
                <a:pPr lvl="1"/>
                <a:r>
                  <a:rPr lang="en-GB" dirty="0"/>
                  <a:t>Observe </a:t>
                </a:r>
                <a:r>
                  <a:rPr lang="en-GB" b="1" dirty="0"/>
                  <a:t>fraction survived</a:t>
                </a:r>
              </a:p>
              <a:p>
                <a:pPr lvl="2"/>
                <a:r>
                  <a:rPr lang="en-GB" dirty="0"/>
                  <a:t>Fit </a:t>
                </a:r>
                <a:r>
                  <a:rPr lang="en-GB" b="1" dirty="0"/>
                  <a:t>ellipse</a:t>
                </a:r>
                <a:r>
                  <a:rPr lang="en-GB" dirty="0"/>
                  <a:t> over for particles over </a:t>
                </a:r>
                <a:r>
                  <a:rPr lang="en-GB" b="1" dirty="0"/>
                  <a:t>threshold</a:t>
                </a:r>
              </a:p>
              <a:p>
                <a:pPr lvl="1"/>
                <a:r>
                  <a:rPr lang="en-GB" dirty="0"/>
                  <a:t>More </a:t>
                </a:r>
                <a:r>
                  <a:rPr lang="en-GB" b="1" dirty="0"/>
                  <a:t>accurate</a:t>
                </a:r>
                <a:r>
                  <a:rPr lang="en-GB" dirty="0"/>
                  <a:t> representation of stability</a:t>
                </a:r>
              </a:p>
              <a:p>
                <a:pPr lvl="1"/>
                <a:r>
                  <a:rPr lang="en-GB" b="1" dirty="0"/>
                  <a:t>Many particles </a:t>
                </a:r>
                <a:r>
                  <a:rPr lang="en-GB" dirty="0"/>
                  <a:t>per amplitude (256 for </a:t>
                </a:r>
                <a:r>
                  <a:rPr lang="en-GB" dirty="0" err="1"/>
                  <a:t>tt</a:t>
                </a:r>
                <a:r>
                  <a:rPr lang="en-GB" dirty="0"/>
                  <a:t>) – significantly </a:t>
                </a:r>
                <a:r>
                  <a:rPr lang="en-GB" b="1" dirty="0"/>
                  <a:t>slower</a:t>
                </a:r>
                <a:r>
                  <a:rPr lang="en-GB" dirty="0"/>
                  <a:t> than “normal” DA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919C133-DECB-4B2E-B65D-56AF12BF6A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1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>
            <a:extLst>
              <a:ext uri="{FF2B5EF4-FFF2-40B4-BE49-F238E27FC236}">
                <a16:creationId xmlns:a16="http://schemas.microsoft.com/office/drawing/2014/main" id="{D83D1E7D-3349-4223-8814-942CD8BF2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Indicators</a:t>
            </a:r>
            <a:br>
              <a:rPr lang="en-GB" dirty="0"/>
            </a:br>
            <a:r>
              <a:rPr lang="en-GB" dirty="0"/>
              <a:t>Example: DA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4AE04B-91E2-4D89-840A-58AE98C7496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97CFAB-E101-4328-8739-3D729888B94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22088D-BBCD-4C95-880E-244CFAE688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158" name="Picture 157">
            <a:extLst>
              <a:ext uri="{FF2B5EF4-FFF2-40B4-BE49-F238E27FC236}">
                <a16:creationId xmlns:a16="http://schemas.microsoft.com/office/drawing/2014/main" id="{3B4EB5FB-C4ED-4B93-8A79-B2E964159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275" y="5109"/>
            <a:ext cx="3006963" cy="5138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99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7D25724-572E-4CDB-AE94-C3AE22AA3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Important to </a:t>
            </a:r>
            <a:r>
              <a:rPr lang="en-GB" sz="2400" b="1" dirty="0"/>
              <a:t>standardise</a:t>
            </a:r>
            <a:r>
              <a:rPr lang="en-GB" sz="2400" dirty="0"/>
              <a:t> how we determine </a:t>
            </a:r>
            <a:r>
              <a:rPr lang="en-GB" sz="2400" b="1" dirty="0"/>
              <a:t>indicators</a:t>
            </a:r>
          </a:p>
          <a:p>
            <a:pPr lvl="1"/>
            <a:r>
              <a:rPr lang="en-GB" sz="2000" dirty="0"/>
              <a:t>Prevent </a:t>
            </a:r>
            <a:r>
              <a:rPr lang="en-GB" sz="2000" b="1" dirty="0"/>
              <a:t>duplicating</a:t>
            </a:r>
            <a:r>
              <a:rPr lang="en-GB" sz="2000" dirty="0"/>
              <a:t> efforts</a:t>
            </a:r>
          </a:p>
          <a:p>
            <a:pPr lvl="1"/>
            <a:r>
              <a:rPr lang="en-GB" sz="2000" dirty="0"/>
              <a:t>“Fair” </a:t>
            </a:r>
            <a:r>
              <a:rPr lang="en-GB" sz="2000" b="1" dirty="0"/>
              <a:t>comparisons</a:t>
            </a:r>
            <a:r>
              <a:rPr lang="en-GB" sz="2000" dirty="0"/>
              <a:t> between </a:t>
            </a:r>
            <a:r>
              <a:rPr lang="en-GB" sz="2000" b="1" dirty="0"/>
              <a:t>lattices</a:t>
            </a:r>
            <a:r>
              <a:rPr lang="en-GB" sz="2000" dirty="0"/>
              <a:t> and </a:t>
            </a:r>
            <a:r>
              <a:rPr lang="en-GB" sz="2000" b="1" dirty="0"/>
              <a:t>correction</a:t>
            </a:r>
            <a:r>
              <a:rPr lang="en-GB" sz="2000" dirty="0"/>
              <a:t> strategies</a:t>
            </a:r>
          </a:p>
          <a:p>
            <a:pPr lvl="1"/>
            <a:r>
              <a:rPr lang="en-GB" sz="2000" dirty="0"/>
              <a:t>Uniform targets</a:t>
            </a:r>
          </a:p>
          <a:p>
            <a:r>
              <a:rPr lang="en-GB" sz="2200" dirty="0"/>
              <a:t>Achieve this by</a:t>
            </a:r>
          </a:p>
          <a:p>
            <a:pPr lvl="1"/>
            <a:r>
              <a:rPr lang="en-GB" sz="2000" b="1" dirty="0"/>
              <a:t>Communicating</a:t>
            </a:r>
            <a:r>
              <a:rPr lang="en-GB" sz="2000" dirty="0"/>
              <a:t> and </a:t>
            </a:r>
            <a:r>
              <a:rPr lang="en-GB" sz="2000" b="1" dirty="0"/>
              <a:t>documenting</a:t>
            </a:r>
            <a:r>
              <a:rPr lang="en-GB" sz="2000" dirty="0"/>
              <a:t> methods in presentations and publications</a:t>
            </a:r>
            <a:endParaRPr lang="en-GB" sz="1900" dirty="0"/>
          </a:p>
          <a:p>
            <a:pPr lvl="1"/>
            <a:r>
              <a:rPr lang="en-GB" sz="2000" dirty="0"/>
              <a:t>Sharing </a:t>
            </a:r>
            <a:r>
              <a:rPr lang="en-GB" sz="2000" b="1" dirty="0"/>
              <a:t>scripts</a:t>
            </a:r>
            <a:r>
              <a:rPr lang="en-GB" sz="2000" dirty="0"/>
              <a:t> for methods in systematic way</a:t>
            </a:r>
          </a:p>
          <a:p>
            <a:pPr lvl="1"/>
            <a:endParaRPr lang="en-GB" sz="20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7047B51-F9EB-4E7D-9B90-53E5ACB66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 do: Standardise Indicators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7990F6-BC8D-460A-815E-8004B5B3E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Studies with corrected lattice + beam-beam</a:t>
            </a:r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6B1090-A03C-4A9A-B33C-93ACD1A09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40E069-EB59-4DE0-802E-29799767C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137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PFL_General_presentation_2022.02" id="{E2ACBBD9-D07A-4309-97EE-10903A76A4B2}" vid="{D047A042-427C-4B19-AF9D-9D97C216CD6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EPFL_General_presentation_2022.02</Template>
  <TotalTime>1669</TotalTime>
  <Words>1657</Words>
  <Application>Microsoft Office PowerPoint</Application>
  <PresentationFormat>On-screen Show (16:9)</PresentationFormat>
  <Paragraphs>378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Cambria Math</vt:lpstr>
      <vt:lpstr>Franklin Gothic Demi Cond</vt:lpstr>
      <vt:lpstr>Suisse Int'l</vt:lpstr>
      <vt:lpstr>Wingdings</vt:lpstr>
      <vt:lpstr>Thème Office</vt:lpstr>
      <vt:lpstr>Studies with corrected lattice + beam-beam</vt:lpstr>
      <vt:lpstr>Path to Detailed Studies</vt:lpstr>
      <vt:lpstr>Path to Detailed Studies</vt:lpstr>
      <vt:lpstr>Simulation Tools and Benchmarking</vt:lpstr>
      <vt:lpstr>Path to Detailed Studies</vt:lpstr>
      <vt:lpstr>Path to Detailed Studies</vt:lpstr>
      <vt:lpstr>Traditional Indicators</vt:lpstr>
      <vt:lpstr>New Indicators Example: DA</vt:lpstr>
      <vt:lpstr>To do: Standardise Indicators</vt:lpstr>
      <vt:lpstr>Path to Detailed Studies</vt:lpstr>
      <vt:lpstr>Path to Detailed Studies</vt:lpstr>
      <vt:lpstr>Lattice Perturbations - Strategy</vt:lpstr>
      <vt:lpstr>Lattice Perturbations</vt:lpstr>
      <vt:lpstr>Insertion Region – Optics Perturbations</vt:lpstr>
      <vt:lpstr>Insertion Region – Dispersion</vt:lpstr>
      <vt:lpstr>Path to Detailed Studies</vt:lpstr>
      <vt:lpstr>Path to Detailed Studies</vt:lpstr>
      <vt:lpstr>Rough Overview of Timescales </vt:lpstr>
      <vt:lpstr>Correlations and Efficient Indicators</vt:lpstr>
      <vt:lpstr>Dynamic Aperture vs Lifetime</vt:lpstr>
      <vt:lpstr>Path to Detailed Studies</vt:lpstr>
      <vt:lpstr>Path to Detailed Studies</vt:lpstr>
      <vt:lpstr>Errors and Correction </vt:lpstr>
      <vt:lpstr>To Do:  Lattices with Corrections</vt:lpstr>
      <vt:lpstr>Path to Detailed Studies</vt:lpstr>
      <vt:lpstr>Path to Detailed Studies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Studies with corrected lattice + beam-beam</dc:title>
  <dc:creator>Léon Van Riesen-Haupt</dc:creator>
  <cp:lastModifiedBy>Léon Van Riesen-Haupt</cp:lastModifiedBy>
  <cp:revision>43</cp:revision>
  <cp:lastPrinted>2019-06-19T13:21:30Z</cp:lastPrinted>
  <dcterms:created xsi:type="dcterms:W3CDTF">2025-07-01T08:10:48Z</dcterms:created>
  <dcterms:modified xsi:type="dcterms:W3CDTF">2025-07-02T12:14:55Z</dcterms:modified>
</cp:coreProperties>
</file>