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79" r:id="rId3"/>
    <p:sldId id="282" r:id="rId4"/>
    <p:sldId id="283" r:id="rId5"/>
    <p:sldId id="278" r:id="rId6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0" autoAdjust="0"/>
    <p:restoredTop sz="97505"/>
  </p:normalViewPr>
  <p:slideViewPr>
    <p:cSldViewPr>
      <p:cViewPr varScale="1">
        <p:scale>
          <a:sx n="136" d="100"/>
          <a:sy n="136" d="100"/>
        </p:scale>
        <p:origin x="120" y="64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6/24/2025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6/24/2025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6/24/2025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6/24/2025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6/24/2025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6/24/2025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6/24/2025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6/24/2025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6/24/2025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6/24/2025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6/24/2025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6/24/2025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6/24/2025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6/24/2025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6/24/2025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6/24/2025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313838/0.1" TargetMode="Externa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XBPF divergence measurement test in M2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Inaki Ortega (SY-BI)</a:t>
            </a:r>
            <a:endParaRPr dirty="0"/>
          </a:p>
          <a:p>
            <a:pPr algn="l">
              <a:defRPr/>
            </a:pPr>
            <a:r>
              <a:rPr lang="en-US" sz="1800" dirty="0"/>
              <a:t>186</a:t>
            </a:r>
            <a:r>
              <a:rPr lang="en-US" sz="1800" baseline="30000" dirty="0"/>
              <a:t>th</a:t>
            </a:r>
            <a:r>
              <a:rPr lang="en-US" sz="1800" dirty="0"/>
              <a:t> EATM – 24/06/2025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8DE721E-5AB8-DF5E-CC46-C1CE202C0DDE}"/>
              </a:ext>
            </a:extLst>
          </p:cNvPr>
          <p:cNvSpPr txBox="1"/>
          <p:nvPr/>
        </p:nvSpPr>
        <p:spPr bwMode="auto">
          <a:xfrm>
            <a:off x="407368" y="116632"/>
            <a:ext cx="10873208" cy="1500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Goal</a:t>
            </a:r>
            <a:r>
              <a:rPr lang="en-US" dirty="0"/>
              <a:t>: measure beam divergence in M2 using the new North Area XBPF.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Demonstrate that 1mm </a:t>
            </a:r>
            <a:r>
              <a:rPr lang="en-US" dirty="0" err="1"/>
              <a:t>fibres</a:t>
            </a:r>
            <a:r>
              <a:rPr lang="en-US" dirty="0"/>
              <a:t> meet the requirements, so no change to 0.5mm is needed for these specific devices.</a:t>
            </a:r>
            <a:endParaRPr lang="en-US" sz="800" i="1" dirty="0"/>
          </a:p>
          <a:p>
            <a:pPr>
              <a:lnSpc>
                <a:spcPct val="150000"/>
              </a:lnSpc>
            </a:pPr>
            <a:endParaRPr lang="en-US" sz="800" dirty="0"/>
          </a:p>
        </p:txBody>
      </p:sp>
      <p:pic>
        <p:nvPicPr>
          <p:cNvPr id="5" name="Picture 4" descr="A map of a building&#10;&#10;AI-generated content may be incorrect.">
            <a:extLst>
              <a:ext uri="{FF2B5EF4-FFF2-40B4-BE49-F238E27FC236}">
                <a16:creationId xmlns:a16="http://schemas.microsoft.com/office/drawing/2014/main" id="{05D5BDEC-27C1-2040-4C56-E157733F82A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712" t="14727" r="13900" b="8570"/>
          <a:stretch/>
        </p:blipFill>
        <p:spPr>
          <a:xfrm>
            <a:off x="911424" y="1498970"/>
            <a:ext cx="5396771" cy="4743632"/>
          </a:xfrm>
          <a:prstGeom prst="rect">
            <a:avLst/>
          </a:prstGeom>
          <a:noFill/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0C8FFF5-DCD2-24D8-702E-74110B86A1AA}"/>
              </a:ext>
            </a:extLst>
          </p:cNvPr>
          <p:cNvSpPr/>
          <p:nvPr/>
        </p:nvSpPr>
        <p:spPr>
          <a:xfrm rot="18948924">
            <a:off x="5552375" y="1893268"/>
            <a:ext cx="229702" cy="40393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0DED2C7-CD27-CAC5-0454-4C273BCEC159}"/>
              </a:ext>
            </a:extLst>
          </p:cNvPr>
          <p:cNvSpPr/>
          <p:nvPr/>
        </p:nvSpPr>
        <p:spPr>
          <a:xfrm rot="18948924">
            <a:off x="1884802" y="5506628"/>
            <a:ext cx="233868" cy="40393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01A962-D351-5614-BA5A-62C9DE708A2C}"/>
              </a:ext>
            </a:extLst>
          </p:cNvPr>
          <p:cNvSpPr txBox="1"/>
          <p:nvPr/>
        </p:nvSpPr>
        <p:spPr bwMode="auto">
          <a:xfrm>
            <a:off x="4079776" y="2248109"/>
            <a:ext cx="1857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XFFV.065.099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8B2DED-E979-1481-EADF-287398BF43CC}"/>
              </a:ext>
            </a:extLst>
          </p:cNvPr>
          <p:cNvSpPr txBox="1"/>
          <p:nvPr/>
        </p:nvSpPr>
        <p:spPr bwMode="auto">
          <a:xfrm>
            <a:off x="160000" y="5339265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XFFV.065.078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572FD8-4449-8371-4E3A-B808009C2D60}"/>
              </a:ext>
            </a:extLst>
          </p:cNvPr>
          <p:cNvSpPr txBox="1"/>
          <p:nvPr/>
        </p:nvSpPr>
        <p:spPr bwMode="auto">
          <a:xfrm>
            <a:off x="4363979" y="5639575"/>
            <a:ext cx="1166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HNB201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53BE2BD-DE96-5F01-6EC6-CFD6E83B558D}"/>
              </a:ext>
            </a:extLst>
          </p:cNvPr>
          <p:cNvCxnSpPr/>
          <p:nvPr/>
        </p:nvCxnSpPr>
        <p:spPr>
          <a:xfrm flipV="1">
            <a:off x="2226356" y="4415439"/>
            <a:ext cx="1345535" cy="12931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FDF0DEE-331C-0261-2480-42CACFFFE41D}"/>
              </a:ext>
            </a:extLst>
          </p:cNvPr>
          <p:cNvCxnSpPr>
            <a:cxnSpLocks/>
          </p:cNvCxnSpPr>
          <p:nvPr/>
        </p:nvCxnSpPr>
        <p:spPr>
          <a:xfrm flipH="1" flipV="1">
            <a:off x="3571891" y="4415439"/>
            <a:ext cx="1152128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F74702F-A9C3-1F5C-43B6-7098E22551B4}"/>
              </a:ext>
            </a:extLst>
          </p:cNvPr>
          <p:cNvCxnSpPr>
            <a:cxnSpLocks/>
          </p:cNvCxnSpPr>
          <p:nvPr/>
        </p:nvCxnSpPr>
        <p:spPr>
          <a:xfrm flipH="1" flipV="1">
            <a:off x="5804139" y="2277093"/>
            <a:ext cx="72008" cy="43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A5062E8-CFE3-FCCE-FA41-E7D5CB714AF2}"/>
              </a:ext>
            </a:extLst>
          </p:cNvPr>
          <p:cNvCxnSpPr>
            <a:cxnSpLocks/>
          </p:cNvCxnSpPr>
          <p:nvPr/>
        </p:nvCxnSpPr>
        <p:spPr>
          <a:xfrm flipV="1">
            <a:off x="3643899" y="2320117"/>
            <a:ext cx="2232248" cy="2023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43B6133-4BC4-CEE9-DA90-B7241264578E}"/>
              </a:ext>
            </a:extLst>
          </p:cNvPr>
          <p:cNvCxnSpPr>
            <a:cxnSpLocks/>
          </p:cNvCxnSpPr>
          <p:nvPr/>
        </p:nvCxnSpPr>
        <p:spPr>
          <a:xfrm flipH="1" flipV="1">
            <a:off x="3645709" y="4343431"/>
            <a:ext cx="1152128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571E223-B9C4-3AFB-B18B-BA8C9C59188E}"/>
              </a:ext>
            </a:extLst>
          </p:cNvPr>
          <p:cNvSpPr txBox="1"/>
          <p:nvPr/>
        </p:nvSpPr>
        <p:spPr bwMode="auto">
          <a:xfrm>
            <a:off x="6714583" y="4192483"/>
            <a:ext cx="52282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This location in M2 is particularly interesting for several reasons: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It offers access to various types of beam.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It is located close to the BI barrack, facilitating installation.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F24764D-3814-8C14-446F-5C72E8BD9C7E}"/>
              </a:ext>
            </a:extLst>
          </p:cNvPr>
          <p:cNvSpPr txBox="1"/>
          <p:nvPr/>
        </p:nvSpPr>
        <p:spPr bwMode="auto">
          <a:xfrm>
            <a:off x="6744072" y="2870109"/>
            <a:ext cx="50405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FISCs require more than 40 spills to measure beam divergence, whereas the XBPF can achieve this in a single extraction.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1EA2488-0F09-088A-3B20-3E5A6974D698}"/>
              </a:ext>
            </a:extLst>
          </p:cNvPr>
          <p:cNvSpPr txBox="1"/>
          <p:nvPr/>
        </p:nvSpPr>
        <p:spPr bwMode="auto">
          <a:xfrm>
            <a:off x="6693811" y="1578137"/>
            <a:ext cx="488378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horizontal FISCs will remain in place, allowing for a direct comparison with the XBPF.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46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8735DB-0CB6-9530-B6B0-BF0DE1F7D8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60EDB9B-4F40-ECC4-A4A9-6E27A831CC9A}"/>
              </a:ext>
            </a:extLst>
          </p:cNvPr>
          <p:cNvSpPr txBox="1"/>
          <p:nvPr/>
        </p:nvSpPr>
        <p:spPr bwMode="auto">
          <a:xfrm>
            <a:off x="407368" y="548680"/>
            <a:ext cx="10873208" cy="4980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Installation during oxygen run. Removal on the 13</a:t>
            </a:r>
            <a:r>
              <a:rPr lang="en-US" b="1" baseline="30000" dirty="0"/>
              <a:t>th</a:t>
            </a:r>
            <a:r>
              <a:rPr lang="en-US" b="1" dirty="0"/>
              <a:t> of August.</a:t>
            </a:r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r>
              <a:rPr lang="en-US" b="1" dirty="0"/>
              <a:t>ECR just submitted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https://edms.cern.ch/document/3313838/0.1</a:t>
            </a:r>
            <a:endParaRPr lang="en-US" dirty="0"/>
          </a:p>
          <a:p>
            <a:pPr>
              <a:lnSpc>
                <a:spcPct val="150000"/>
              </a:lnSpc>
            </a:pPr>
            <a:endParaRPr lang="en-US" sz="800" dirty="0"/>
          </a:p>
          <a:p>
            <a:pPr>
              <a:lnSpc>
                <a:spcPct val="150000"/>
              </a:lnSpc>
            </a:pPr>
            <a:r>
              <a:rPr lang="en-US" b="1" dirty="0"/>
              <a:t>Steps</a:t>
            </a:r>
            <a:r>
              <a:rPr lang="en-US" dirty="0"/>
              <a:t>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Disconnect the XFFV.X0611078 and the XFFV.X0611099 from vacuum. </a:t>
            </a:r>
            <a:endParaRPr lang="en-US" dirty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Replace XFFV.X0611078 and XFFV.X0611099 with the new North Area XBPF prototypes, then reconnect to the beamline vacuum.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Connect the pneumatic systems of the new XBPFs to the M2 compressed air line 20 meters away.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Pull one optical fibre per XBPF to barrack HNB201 for communication between the XBPF and the VME electronics.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Move a VME crate to HNB201 for control and acquisition, and deploy the BXBPF FESA classes.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580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machine&#10;&#10;AI-generated content may be incorrect.">
            <a:extLst>
              <a:ext uri="{FF2B5EF4-FFF2-40B4-BE49-F238E27FC236}">
                <a16:creationId xmlns:a16="http://schemas.microsoft.com/office/drawing/2014/main" id="{7AA86C0B-3C0A-C97F-749D-FEC962512B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778" r="818" b="2"/>
          <a:stretch>
            <a:fillRect/>
          </a:stretch>
        </p:blipFill>
        <p:spPr>
          <a:xfrm>
            <a:off x="6456040" y="980728"/>
            <a:ext cx="5616575" cy="4608512"/>
          </a:xfrm>
          <a:prstGeom prst="rect">
            <a:avLst/>
          </a:prstGeom>
          <a:noFill/>
        </p:spPr>
      </p:pic>
      <p:pic>
        <p:nvPicPr>
          <p:cNvPr id="9" name="Picture 8" descr="A machine on a table&#10;&#10;AI-generated content may be incorrect.">
            <a:extLst>
              <a:ext uri="{FF2B5EF4-FFF2-40B4-BE49-F238E27FC236}">
                <a16:creationId xmlns:a16="http://schemas.microsoft.com/office/drawing/2014/main" id="{F3271CC9-D1AB-7E9B-0B8F-7C1FBD2A017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9325" r="1" b="2023"/>
          <a:stretch>
            <a:fillRect/>
          </a:stretch>
        </p:blipFill>
        <p:spPr>
          <a:xfrm>
            <a:off x="335360" y="18260"/>
            <a:ext cx="6024562" cy="6317976"/>
          </a:xfrm>
          <a:prstGeom prst="rect">
            <a:avLst/>
          </a:prstGeom>
          <a:noFill/>
        </p:spPr>
      </p:pic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24DD4625-E2BD-96D3-7A0F-EDFEF7B4977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/>
              <a:pPr>
                <a:spcAft>
                  <a:spcPts val="600"/>
                </a:spcAft>
                <a:defRPr/>
              </a:pPr>
              <a:t>4</a:t>
            </a:fld>
            <a:endParaRPr lang="en-US"/>
          </a:p>
        </p:txBody>
      </p:sp>
      <p:sp>
        <p:nvSpPr>
          <p:cNvPr id="2" name="Slide Number Placeholder 1" hidden="1">
            <a:extLst>
              <a:ext uri="{FF2B5EF4-FFF2-40B4-BE49-F238E27FC236}">
                <a16:creationId xmlns:a16="http://schemas.microsoft.com/office/drawing/2014/main" id="{F7104246-955A-7AF8-D871-755CBAA6049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01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54</TotalTime>
  <Words>250</Words>
  <Application>Microsoft Office PowerPoint</Application>
  <DocSecurity>0</DocSecurity>
  <PresentationFormat>Widescreen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XBPF divergence measurement test in M2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Inaki Ortega Ruiz</dc:creator>
  <cp:keywords/>
  <dc:description/>
  <cp:lastModifiedBy>Inaki Ortega Ruiz</cp:lastModifiedBy>
  <cp:revision>25</cp:revision>
  <dcterms:created xsi:type="dcterms:W3CDTF">2025-05-13T12:19:40Z</dcterms:created>
  <dcterms:modified xsi:type="dcterms:W3CDTF">2025-06-24T09:28:54Z</dcterms:modified>
  <cp:category/>
  <dc:identifier/>
  <cp:contentStatus/>
  <dc:language/>
  <cp:version/>
</cp:coreProperties>
</file>