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8" r:id="rId2"/>
    <p:sldMasterId id="2147483666" r:id="rId3"/>
  </p:sldMasterIdLst>
  <p:notesMasterIdLst>
    <p:notesMasterId r:id="rId20"/>
  </p:notesMasterIdLst>
  <p:handoutMasterIdLst>
    <p:handoutMasterId r:id="rId21"/>
  </p:handoutMasterIdLst>
  <p:sldIdLst>
    <p:sldId id="259" r:id="rId4"/>
    <p:sldId id="308" r:id="rId5"/>
    <p:sldId id="351" r:id="rId6"/>
    <p:sldId id="352" r:id="rId7"/>
    <p:sldId id="353" r:id="rId8"/>
    <p:sldId id="342" r:id="rId9"/>
    <p:sldId id="341" r:id="rId10"/>
    <p:sldId id="347" r:id="rId11"/>
    <p:sldId id="344" r:id="rId12"/>
    <p:sldId id="349" r:id="rId13"/>
    <p:sldId id="350" r:id="rId14"/>
    <p:sldId id="345" r:id="rId15"/>
    <p:sldId id="343" r:id="rId16"/>
    <p:sldId id="348" r:id="rId17"/>
    <p:sldId id="288" r:id="rId18"/>
    <p:sldId id="34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51" autoAdjust="0"/>
    <p:restoredTop sz="94258" autoAdjust="0"/>
  </p:normalViewPr>
  <p:slideViewPr>
    <p:cSldViewPr snapToGrid="0" snapToObjects="1">
      <p:cViewPr varScale="1">
        <p:scale>
          <a:sx n="83" d="100"/>
          <a:sy n="83" d="100"/>
        </p:scale>
        <p:origin x="240" y="9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2" d="100"/>
          <a:sy n="5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A9AED-EA65-4CAD-AF24-17C8068A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CF017-3F35-4C13-9170-95D34DFF5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1859B8-5A50-4EB2-ABA2-6C16DEC33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1711FD-FE44-421D-B63E-044A58BB6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DF644F-F822-4ED0-A1D8-9B996EAFC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510CB-19D2-4B8D-912B-CF02D1EB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712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24C25-03FF-495B-A0AE-9B34E9471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0603E-F47F-416B-B14E-28EC5124D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AFC86-1651-4E4C-BFA2-D8DFC335A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078C23-94A9-450E-8152-46D9B2AAB2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F5B801-10C4-4A66-BF02-B4124087C1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FDF336-749C-4466-9E4C-C4C505C56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EA5CA6-28B7-43E3-93D7-B129816D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40393A-B71C-4E01-B28E-62FDCC24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077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2682-0B51-4A28-995C-E56FCF765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E2B29B-A870-4602-8593-6607B491A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6C02A1-0E36-45BA-9C02-D5E5FB225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CC034-9DCF-4B06-926B-6915BDE5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2566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D5748B-5A5C-40E5-8DA7-780A272A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A707BA-CB27-405C-8733-B76429B89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1BBFB-16BE-4048-8415-AFF9EEEE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8793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47710-CFC1-43C0-ADDA-2639E8AD7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B8478-C4CB-4CBC-B058-3335ADBA5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A5238-F0C1-4570-AF04-3AD9657C8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A4255-4AF2-446A-BD14-DF3B1451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626811-91BE-432D-8AE4-663B2059A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993AF-7FE5-401D-8E94-C89F67B2B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2258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BECEE-A439-43B5-9736-88325494D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B012D-AD02-4AFC-A451-9F4095A2AD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D3ADEB-0D20-4379-AD5D-632967289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FA07C-756C-4982-877F-4EC9294D9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37935-A0D5-435D-A766-24C51DCA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CD332-185C-4F87-9FA7-91A2803B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4338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CF3AC-D108-4F34-B361-0E872AD8A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8B085-25E0-41FE-99FF-0C9D6216B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39C6A-078B-48D7-8AF3-9D14CC7E6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BA5F6-C750-45AA-806B-38565E343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3FD9-6439-47A3-A36C-21ACFB1F6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4594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3B1336-5C41-4C00-8377-A8A0259DC2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34153-3995-47F4-9113-00ADE308A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23AC3-C989-4CA9-850D-4AC50B48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CD5DD-D3FA-45A3-9582-0ED4F7004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AA0B9-49D1-4A47-97BC-336747037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9045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6C934-AF82-485B-BAA9-5B6A05F08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AC221-4A3B-4D19-8CB1-4E8D71CAF4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568CA-E62B-4FB8-9560-9518AB49C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34C3E-BCA4-4068-B387-864368816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542BB-EDA1-48F7-A0F0-8339283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8506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98A12-2B13-4430-ACB2-9ECD3FE7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CDA66-9A86-4CD2-87C7-F0BF253D1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9436A-C51D-41D6-9791-DDC7D48D8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AFB0B-6013-47E5-961A-CA988A618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8A76C-426A-42D5-A523-2B1AFA319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810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10096-734B-41EF-8217-1F75E33BB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3F6FC-2393-44A4-88D8-81B8FD25E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E2B39-D181-44F5-A022-9E2714966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ED21A-1AD4-4D19-86FE-2F550C9B5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A3578-D9A8-40D2-A182-354BDFCA6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7457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526E7-0B62-4E65-A13F-373D0E5E3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FD8B7-78DB-4193-A866-344A37F87A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D9453-4C56-4B29-AEEF-D5AD0F8F0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5B996-8A15-4269-8A25-555A9F95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BD70CC-D9D2-45FE-8AD2-BA0A3D8CD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DFF94-5B27-4FD7-AC3B-2ECEAEDB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9380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15BD5-D941-46CD-815F-B7742A7BC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C0E51-2E34-47C0-9CC5-86E1FA5A2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89783-232E-431B-9CFE-99E1B5297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08508D-139B-45C3-9948-EBCBBB38A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5C9CF3-E2D2-4B4C-86B9-41AA5F544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9EDC1B-C46A-4E68-AA92-30288977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B3BB8B-95ED-4B58-A4AB-EF89D7B0F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6E908A-0A27-42B6-810F-C72B14AE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9564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3CAE1-8791-481B-BB87-E447F9FF0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19422-79CF-418B-A774-4009645B6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A41E9-B4EE-4696-A3D2-8EAD6F8EC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A150A-0906-4A53-8771-C2C0905A7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123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493CA5-FC1F-445E-9B01-884021D3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DAE328-AC59-42D8-9A48-E7AA6483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D1616-E2F3-47EF-87B3-4435F7018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9785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DB3A6-3267-466B-A824-8D8DA3DAB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D86E1-98D8-41D2-A0C3-27D3A2F70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685037-8C2B-40FF-A095-0F78C1684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C5701-87A0-4CD0-9A05-5C7234AF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735535-D982-4672-A74E-4C2765619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82FBC0-B797-49F5-9A4B-FFF41AB06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0336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A56A3-4FA7-41ED-95AD-634D115E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3E410B-786F-4A75-8983-D737A08213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536DC-2705-442E-BB63-DA5F065C1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60CED-D3C4-403F-8FDE-F855E98E5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C3EE2-D61C-468A-BC00-A33D8FD73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D6D2CB-7BB7-444C-B1A0-EDD6D0856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3318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C7D82-437F-4B0E-942D-468DB1021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8D8429-49D9-4D04-B5BE-3AF89F3929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9E9FC-38D9-419D-8EF4-93D29E3E7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8C279-5C23-46E6-B62A-2F0BF671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726A0-A799-482F-ABEE-6D29FD1C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7707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6F278-7C48-4E49-988C-13C7A7DB6C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E5B5FD-0904-493D-B429-042B880E7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E3EEE-17E9-4AF0-8595-2C94C306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ADE8A-AC95-49DD-BB5B-DB6EC3568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9561E-00BC-4410-BFEB-1A55664C7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713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0" y="186630"/>
            <a:ext cx="2601987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493" y="6378349"/>
            <a:ext cx="851895" cy="365125"/>
          </a:xfrm>
        </p:spPr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7402" y="6378349"/>
            <a:ext cx="868986" cy="365125"/>
          </a:xfrm>
        </p:spPr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F8CD0-C39F-46EF-B6A7-5FAA09E83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CB3CCF-0FF5-4824-AB03-6B7FA440D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AA28E-2A5F-4D02-9F55-33ABAA4A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54CAB-D684-40F7-BCB0-240F5D0C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0865C-55B3-4CF8-8C8E-F8EB7FC40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563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4C210-0F57-4D99-AB2E-ECC3CFFD9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BE1F5-EEDC-4E04-B6AF-BCA4EE50D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9783C-4CE7-4B02-A8A8-5A5D0CEA9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B5BC9-7FCA-45DC-B4D5-0EC60F41F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13904-E7B9-47B0-B04B-CAFF3E02E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351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F8FA3-B386-41D8-9402-BD03F3D96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7645E-90F2-4D94-970A-B799510BA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89960-6EBE-44B2-BC44-C023B78A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42376-6583-417E-87BD-9D579FDC6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7233B-D814-4D9A-BCFB-55119CD3D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8098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76" y="156341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186th EATM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172524" y="307760"/>
            <a:ext cx="898889" cy="713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9A5FCA-3145-4637-9A27-A42F112E02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1226" y="6357407"/>
            <a:ext cx="476250" cy="44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65" r:id="rId4"/>
    <p:sldLayoutId id="2147483652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852C09-F5B4-4240-819C-49FCEB59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r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0F5CF-8E62-4AC7-B4D3-7CE128358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0FA3E-3F3B-42CA-8E53-58AB652A2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B2DC7-1BDB-4235-A744-2F33FAB45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73DC9-8914-498E-A052-90853A1D9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576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6BED9C-C0BC-4041-9DE2-A9B86CD17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B2FE91-DB0A-4A5D-A665-60C1C0F42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6A994-EE35-4F61-87A1-5CFD0D826D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24-06-2025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D4F31-D862-4EC8-B863-71D0981F1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186th EATM Meeting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DA7EE-88BB-4C88-A0F7-F204F9317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342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mondi.app.cern.ch/whiterabbit/network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display/HWI/Network+Layout" TargetMode="External"/><Relationship Id="rId2" Type="http://schemas.openxmlformats.org/officeDocument/2006/relationships/hyperlink" Target="https://edms.cern.ch/document/3088857/2.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confluence.cern.ch/display/COS/COSMOS+-+Controls+Open+Source+MOnitoring+Syste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White Rabbit Timing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Ioan Kozsar on behalf of the team, 186th EATM Meeting, June 24</a:t>
            </a:r>
            <a:r>
              <a:rPr lang="en-US" sz="1800" baseline="30000" dirty="0"/>
              <a:t>th</a:t>
            </a:r>
            <a:r>
              <a:rPr lang="en-US" sz="1800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7EF414-F31F-4FBE-AE6A-7C70DFEC2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H" dirty="0"/>
              <a:t>WRS – TN/GPN network – management port</a:t>
            </a:r>
          </a:p>
          <a:p>
            <a:pPr lvl="1"/>
            <a:r>
              <a:rPr lang="en-CH" dirty="0"/>
              <a:t>WREN – WR network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C5405-ED70-3C97-B3B2-E0A22D31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192C6-F9E4-C69A-E402-513FAB208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2AB39-2102-8E32-6E36-F444DA536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A6580-6EDA-892A-ED36-1178F1089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7C87AC-B5D2-0D0F-4BD3-78F81E7B6BEA}"/>
              </a:ext>
            </a:extLst>
          </p:cNvPr>
          <p:cNvGrpSpPr/>
          <p:nvPr/>
        </p:nvGrpSpPr>
        <p:grpSpPr>
          <a:xfrm>
            <a:off x="6386755" y="1358207"/>
            <a:ext cx="5392469" cy="4427639"/>
            <a:chOff x="946541" y="1268760"/>
            <a:chExt cx="6499811" cy="539282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CE39713-F3D7-4F46-34C9-B0BDAD2E7F90}"/>
                </a:ext>
              </a:extLst>
            </p:cNvPr>
            <p:cNvGrpSpPr/>
            <p:nvPr/>
          </p:nvGrpSpPr>
          <p:grpSpPr>
            <a:xfrm>
              <a:off x="2519772" y="5409220"/>
              <a:ext cx="1535779" cy="1252362"/>
              <a:chOff x="3180237" y="5344254"/>
              <a:chExt cx="1535779" cy="1252362"/>
            </a:xfrm>
          </p:grpSpPr>
          <p:pic>
            <p:nvPicPr>
              <p:cNvPr id="12" name="Picture 2" descr="A circuit board designed within the context of the Open Hardware Repository. The reverse side bears the licence statement: &quot;Licensed under CERN OHL &lt;a href=&quot;http://www.ohwr.org/cernohl&quot;&gt;www.ohwr.org/cernohl&lt;/a&gt;.&quot;">
                <a:extLst>
                  <a:ext uri="{FF2B5EF4-FFF2-40B4-BE49-F238E27FC236}">
                    <a16:creationId xmlns:a16="http://schemas.microsoft.com/office/drawing/2014/main" id="{3E33149C-3B32-C9F0-6A62-AFF093E818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0237" y="5344254"/>
                <a:ext cx="1535779" cy="10404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5AC79E-0C4F-2D24-42F5-A0AACD82B76F}"/>
                  </a:ext>
                </a:extLst>
              </p:cNvPr>
              <p:cNvSpPr txBox="1"/>
              <p:nvPr/>
            </p:nvSpPr>
            <p:spPr>
              <a:xfrm>
                <a:off x="3428019" y="6227284"/>
                <a:ext cx="1111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/>
                  <a:t>WR </a:t>
                </a:r>
                <a:r>
                  <a:rPr lang="fr-CH" dirty="0" err="1"/>
                  <a:t>Node</a:t>
                </a:r>
                <a:endParaRPr lang="en-GB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782F8AA-6EA0-806D-D3B5-266954F074F0}"/>
                </a:ext>
              </a:extLst>
            </p:cNvPr>
            <p:cNvGrpSpPr/>
            <p:nvPr/>
          </p:nvGrpSpPr>
          <p:grpSpPr>
            <a:xfrm>
              <a:off x="946541" y="3374048"/>
              <a:ext cx="2570399" cy="1397511"/>
              <a:chOff x="1100598" y="3314593"/>
              <a:chExt cx="2570399" cy="139751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4E2B000-AD32-B58B-14B6-8178AB83E5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0598" y="3314593"/>
                <a:ext cx="2570399" cy="932479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F3B66DF-4F67-F205-2A4F-162688B1BA94}"/>
                  </a:ext>
                </a:extLst>
              </p:cNvPr>
              <p:cNvSpPr txBox="1"/>
              <p:nvPr/>
            </p:nvSpPr>
            <p:spPr>
              <a:xfrm>
                <a:off x="1591328" y="4342772"/>
                <a:ext cx="1265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/>
                  <a:t>WR Switch</a:t>
                </a:r>
                <a:endParaRPr lang="en-GB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84135E8-8FD1-895F-B025-7A8DC04EAD2E}"/>
                </a:ext>
              </a:extLst>
            </p:cNvPr>
            <p:cNvGrpSpPr/>
            <p:nvPr/>
          </p:nvGrpSpPr>
          <p:grpSpPr>
            <a:xfrm>
              <a:off x="5112060" y="3329634"/>
              <a:ext cx="2334292" cy="1780521"/>
              <a:chOff x="5112060" y="3329634"/>
              <a:chExt cx="2334292" cy="1780521"/>
            </a:xfrm>
          </p:grpSpPr>
          <p:pic>
            <p:nvPicPr>
              <p:cNvPr id="18" name="Picture 6" descr="Résultat de recherche d'images pour &quot;server&quot;">
                <a:extLst>
                  <a:ext uri="{FF2B5EF4-FFF2-40B4-BE49-F238E27FC236}">
                    <a16:creationId xmlns:a16="http://schemas.microsoft.com/office/drawing/2014/main" id="{974A4170-D543-93E4-FA70-4D030140C7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77198" y="3387859"/>
                <a:ext cx="1089368" cy="11040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161FAA36-6D16-3E01-063B-9AC27A9FCC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3164" y="3329634"/>
                <a:ext cx="1188132" cy="1188132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8C5D9FC-4C8A-0866-611B-2AAED07C7F1B}"/>
                  </a:ext>
                </a:extLst>
              </p:cNvPr>
              <p:cNvSpPr txBox="1"/>
              <p:nvPr/>
            </p:nvSpPr>
            <p:spPr>
              <a:xfrm>
                <a:off x="5112060" y="4463824"/>
                <a:ext cx="23342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dirty="0"/>
                  <a:t>WR </a:t>
                </a:r>
                <a:r>
                  <a:rPr lang="fr-CH" dirty="0" err="1"/>
                  <a:t>NEtwork</a:t>
                </a:r>
                <a:r>
                  <a:rPr lang="fr-CH" dirty="0"/>
                  <a:t> </a:t>
                </a:r>
                <a:r>
                  <a:rPr lang="fr-CH" dirty="0" err="1"/>
                  <a:t>MOnitor</a:t>
                </a:r>
                <a:endParaRPr lang="fr-CH" dirty="0"/>
              </a:p>
              <a:p>
                <a:pPr algn="ctr"/>
                <a:r>
                  <a:rPr lang="fr-CH" dirty="0"/>
                  <a:t>(</a:t>
                </a:r>
                <a:r>
                  <a:rPr lang="fr-CH" dirty="0" err="1"/>
                  <a:t>Icinga</a:t>
                </a:r>
                <a:r>
                  <a:rPr lang="fr-CH" dirty="0"/>
                  <a:t> Satellite)</a:t>
                </a:r>
                <a:endParaRPr lang="en-GB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ED983E0-3DA3-6D53-141E-C4041D4D81B1}"/>
                </a:ext>
              </a:extLst>
            </p:cNvPr>
            <p:cNvGrpSpPr/>
            <p:nvPr/>
          </p:nvGrpSpPr>
          <p:grpSpPr>
            <a:xfrm>
              <a:off x="1604654" y="2072726"/>
              <a:ext cx="3672408" cy="1421887"/>
              <a:chOff x="1604654" y="2072726"/>
              <a:chExt cx="3672408" cy="142188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C14828C-ED88-CED0-D11D-97308C3D7BF0}"/>
                  </a:ext>
                </a:extLst>
              </p:cNvPr>
              <p:cNvSpPr/>
              <p:nvPr/>
            </p:nvSpPr>
            <p:spPr>
              <a:xfrm>
                <a:off x="1676662" y="2072726"/>
                <a:ext cx="3600400" cy="14468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200" b="1" dirty="0"/>
                  <a:t>SNMP</a:t>
                </a:r>
                <a:endParaRPr lang="en-GB" sz="1200" b="1" dirty="0"/>
              </a:p>
            </p:txBody>
          </p:sp>
          <p:sp>
            <p:nvSpPr>
              <p:cNvPr id="23" name="Down Arrow 22">
                <a:extLst>
                  <a:ext uri="{FF2B5EF4-FFF2-40B4-BE49-F238E27FC236}">
                    <a16:creationId xmlns:a16="http://schemas.microsoft.com/office/drawing/2014/main" id="{C51C8DA2-A8AA-E79D-8560-2D3F910D9233}"/>
                  </a:ext>
                </a:extLst>
              </p:cNvPr>
              <p:cNvSpPr/>
              <p:nvPr/>
            </p:nvSpPr>
            <p:spPr>
              <a:xfrm>
                <a:off x="1604654" y="2097102"/>
                <a:ext cx="252028" cy="1397511"/>
              </a:xfrm>
              <a:prstGeom prst="downArrow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201B9B6-CA26-5624-A570-39EFBFA8D69C}"/>
                </a:ext>
              </a:extLst>
            </p:cNvPr>
            <p:cNvGrpSpPr/>
            <p:nvPr/>
          </p:nvGrpSpPr>
          <p:grpSpPr>
            <a:xfrm>
              <a:off x="5133046" y="1268760"/>
              <a:ext cx="1219200" cy="1586428"/>
              <a:chOff x="5133046" y="1268760"/>
              <a:chExt cx="1219200" cy="1586428"/>
            </a:xfrm>
          </p:grpSpPr>
          <p:pic>
            <p:nvPicPr>
              <p:cNvPr id="25" name="Picture 4" descr="Image associée">
                <a:extLst>
                  <a:ext uri="{FF2B5EF4-FFF2-40B4-BE49-F238E27FC236}">
                    <a16:creationId xmlns:a16="http://schemas.microsoft.com/office/drawing/2014/main" id="{37768EB0-8C6D-B5C0-AB65-1213A7B09A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3046" y="1635987"/>
                <a:ext cx="1219200" cy="12192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37CC48A-B20D-1FCE-C0A3-26F031FAC94B}"/>
                  </a:ext>
                </a:extLst>
              </p:cNvPr>
              <p:cNvSpPr txBox="1"/>
              <p:nvPr/>
            </p:nvSpPr>
            <p:spPr>
              <a:xfrm>
                <a:off x="5179164" y="1268760"/>
                <a:ext cx="889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/>
                  <a:t>ICINGA</a:t>
                </a:r>
                <a:endParaRPr lang="en-GB" dirty="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CCB6617-7F02-4751-8FE2-17D25BDE6F27}"/>
                </a:ext>
              </a:extLst>
            </p:cNvPr>
            <p:cNvGrpSpPr/>
            <p:nvPr/>
          </p:nvGrpSpPr>
          <p:grpSpPr>
            <a:xfrm>
              <a:off x="3311860" y="2492494"/>
              <a:ext cx="2311766" cy="2988734"/>
              <a:chOff x="3311860" y="2475829"/>
              <a:chExt cx="2311766" cy="2988734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765E7EC-DB42-B5D2-47E6-4BF2A878652F}"/>
                  </a:ext>
                </a:extLst>
              </p:cNvPr>
              <p:cNvSpPr/>
              <p:nvPr/>
            </p:nvSpPr>
            <p:spPr>
              <a:xfrm>
                <a:off x="3365857" y="3618304"/>
                <a:ext cx="2164324" cy="14406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200" b="1" dirty="0"/>
                  <a:t>SNMP</a:t>
                </a:r>
                <a:endParaRPr lang="en-GB" sz="1200" b="1" dirty="0"/>
              </a:p>
            </p:txBody>
          </p:sp>
          <p:sp>
            <p:nvSpPr>
              <p:cNvPr id="29" name="Down Arrow 28">
                <a:extLst>
                  <a:ext uri="{FF2B5EF4-FFF2-40B4-BE49-F238E27FC236}">
                    <a16:creationId xmlns:a16="http://schemas.microsoft.com/office/drawing/2014/main" id="{454B027E-6CD2-0EB3-ADE8-9E3A4FE832BA}"/>
                  </a:ext>
                </a:extLst>
              </p:cNvPr>
              <p:cNvSpPr/>
              <p:nvPr/>
            </p:nvSpPr>
            <p:spPr>
              <a:xfrm>
                <a:off x="3311860" y="3640503"/>
                <a:ext cx="252028" cy="1824060"/>
              </a:xfrm>
              <a:prstGeom prst="down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Down Arrow 29">
                <a:extLst>
                  <a:ext uri="{FF2B5EF4-FFF2-40B4-BE49-F238E27FC236}">
                    <a16:creationId xmlns:a16="http://schemas.microsoft.com/office/drawing/2014/main" id="{C21139C5-565B-9204-88B1-EE7FAB3BEE11}"/>
                  </a:ext>
                </a:extLst>
              </p:cNvPr>
              <p:cNvSpPr/>
              <p:nvPr/>
            </p:nvSpPr>
            <p:spPr>
              <a:xfrm>
                <a:off x="5371598" y="2475829"/>
                <a:ext cx="252028" cy="1164674"/>
              </a:xfrm>
              <a:prstGeom prst="down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BC03EDD-FBFA-1C37-B917-5F9CC9589EE2}"/>
              </a:ext>
            </a:extLst>
          </p:cNvPr>
          <p:cNvSpPr txBox="1"/>
          <p:nvPr/>
        </p:nvSpPr>
        <p:spPr>
          <a:xfrm>
            <a:off x="9926510" y="5284349"/>
            <a:ext cx="144430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/>
              <a:t>Courtesy </a:t>
            </a:r>
            <a:r>
              <a:rPr lang="en-US" sz="1400" i="1" dirty="0" err="1"/>
              <a:t>J.Palluel</a:t>
            </a:r>
            <a:endParaRPr lang="en-GB" sz="1400" i="1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712938E-A24E-7C9D-8E1A-300E87B1F7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701" y="2436506"/>
            <a:ext cx="6267010" cy="334933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8D2F8D4-DD66-8725-EE57-D449341A98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521" y="2436507"/>
            <a:ext cx="4801944" cy="334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8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15E136-77B3-8B2E-444F-4069FFDE0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Custom diagnostics application (WRS + WREN)</a:t>
            </a:r>
          </a:p>
          <a:p>
            <a:pPr lvl="1"/>
            <a:r>
              <a:rPr lang="en-GB" dirty="0">
                <a:hlinkClick r:id="rId2"/>
              </a:rPr>
              <a:t>https://mondi.app.cern.ch/whiterabbit/network</a:t>
            </a:r>
            <a:endParaRPr lang="en-CH" dirty="0"/>
          </a:p>
          <a:p>
            <a:pPr lvl="1"/>
            <a:r>
              <a:rPr lang="en-CH" dirty="0"/>
              <a:t>On top of COSMOS architecture, </a:t>
            </a:r>
            <a:r>
              <a:rPr lang="en-CH" b="1" dirty="0"/>
              <a:t>automatically </a:t>
            </a:r>
            <a:r>
              <a:rPr lang="en-CH" b="1"/>
              <a:t>generated </a:t>
            </a:r>
            <a:r>
              <a:rPr lang="en-CH"/>
              <a:t>(config from CCDB, cabling from LayoutDB)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A4BF7A-90C5-E811-52BC-107A5D766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75A03-5C0F-FE2F-20C8-E393C4A9E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D0A6A-DC2F-8F73-262B-ED9F636E7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95F9F-FEE1-A22D-6982-A8D5851BC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D4D2CA-534C-70E8-F685-0EBE952596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7073" y="2670199"/>
            <a:ext cx="5781075" cy="3562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8587FA-D8E3-FAA2-8E1F-DDD408459F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851" y="2609803"/>
            <a:ext cx="5781076" cy="356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53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7A2D3B-5A97-2A32-8E79-980E96724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sz="2000" dirty="0"/>
              <a:t>CEM-IN support – best-effort</a:t>
            </a:r>
          </a:p>
          <a:p>
            <a:pPr lvl="1"/>
            <a:r>
              <a:rPr lang="en-CH" sz="1600" dirty="0"/>
              <a:t>&gt; 99% availability </a:t>
            </a:r>
            <a:r>
              <a:rPr lang="en-CH" sz="1600" dirty="0">
                <a:sym typeface="Wingdings" pitchFamily="2" charset="2"/>
              </a:rPr>
              <a:t> no stand-by (piquet) service</a:t>
            </a:r>
            <a:endParaRPr lang="en-CH" sz="1600" dirty="0"/>
          </a:p>
          <a:p>
            <a:r>
              <a:rPr lang="en-CH" sz="2000" dirty="0"/>
              <a:t>SLA for supported hardware – lifetime warranty</a:t>
            </a:r>
          </a:p>
          <a:p>
            <a:pPr lvl="1"/>
            <a:r>
              <a:rPr lang="en-CH" sz="1600" dirty="0"/>
              <a:t>Spares can be provided for on-site storage – shorten downtime</a:t>
            </a:r>
          </a:p>
          <a:p>
            <a:pPr lvl="1"/>
            <a:r>
              <a:rPr lang="en-GB" sz="1700" b="1" dirty="0"/>
              <a:t>Complete lifecycle management</a:t>
            </a:r>
          </a:p>
          <a:p>
            <a:pPr lvl="2"/>
            <a:r>
              <a:rPr lang="en-GB" sz="1600" dirty="0"/>
              <a:t>Procurement</a:t>
            </a:r>
          </a:p>
          <a:p>
            <a:pPr lvl="2"/>
            <a:r>
              <a:rPr lang="en-GB" sz="1600" dirty="0"/>
              <a:t>Spares management</a:t>
            </a:r>
          </a:p>
          <a:p>
            <a:pPr lvl="2"/>
            <a:r>
              <a:rPr lang="en-GB" sz="1600" dirty="0"/>
              <a:t>Reliability tracking</a:t>
            </a:r>
          </a:p>
          <a:p>
            <a:pPr lvl="2"/>
            <a:r>
              <a:rPr lang="en-GB" sz="1600" dirty="0"/>
              <a:t>Maintenance</a:t>
            </a:r>
          </a:p>
          <a:p>
            <a:pPr lvl="1"/>
            <a:r>
              <a:rPr lang="en-GB" sz="1600" b="1" dirty="0"/>
              <a:t>Configuration, Deployment, Documentation</a:t>
            </a:r>
          </a:p>
          <a:p>
            <a:pPr lvl="1"/>
            <a:r>
              <a:rPr lang="en-GB" sz="1600" b="1" dirty="0"/>
              <a:t>Monitoring and diagnostics</a:t>
            </a:r>
          </a:p>
          <a:p>
            <a:pPr lvl="1"/>
            <a:r>
              <a:rPr lang="en-GB" sz="1600" b="1" dirty="0"/>
              <a:t>Consolidation &amp; upgrades</a:t>
            </a:r>
          </a:p>
          <a:p>
            <a:pPr lvl="1"/>
            <a:endParaRPr lang="en-GB" dirty="0"/>
          </a:p>
          <a:p>
            <a:pPr lvl="1"/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6892F3-C499-5469-45DE-262D29580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BE-CEM-IN Support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4ED28-5867-EE46-E8B3-272BF0226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6B220-C3CF-E29F-8F5D-2FA20505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307D4-AD05-E204-009A-B152589BF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9FA286-2AA5-C54E-2AC8-0782AA5025AC}"/>
              </a:ext>
            </a:extLst>
          </p:cNvPr>
          <p:cNvGrpSpPr/>
          <p:nvPr/>
        </p:nvGrpSpPr>
        <p:grpSpPr>
          <a:xfrm>
            <a:off x="7138949" y="1417008"/>
            <a:ext cx="4640275" cy="4754917"/>
            <a:chOff x="7138949" y="1417008"/>
            <a:chExt cx="4640275" cy="475491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143135-570B-56BD-668B-B4C523F20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38949" y="1417008"/>
              <a:ext cx="4640275" cy="207915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BB3FFA4-FF4F-E0EC-07A8-0A1941342A6D}"/>
                </a:ext>
              </a:extLst>
            </p:cNvPr>
            <p:cNvSpPr txBox="1"/>
            <p:nvPr/>
          </p:nvSpPr>
          <p:spPr>
            <a:xfrm>
              <a:off x="7138949" y="3567542"/>
              <a:ext cx="328615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/>
                <a:t>COSMOS monitoring - Courtesy </a:t>
              </a:r>
              <a:r>
                <a:rPr lang="en-US" sz="1400" i="1" dirty="0" err="1"/>
                <a:t>J.Palluel</a:t>
              </a:r>
              <a:endParaRPr lang="en-GB" sz="1400" i="1" dirty="0"/>
            </a:p>
          </p:txBody>
        </p:sp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4F59CA2-674E-5021-066C-F8DBF7265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73284" y="3966262"/>
              <a:ext cx="4105940" cy="190008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892EE-909B-49DB-F343-B3F57321CE68}"/>
                </a:ext>
              </a:extLst>
            </p:cNvPr>
            <p:cNvSpPr txBox="1"/>
            <p:nvPr/>
          </p:nvSpPr>
          <p:spPr>
            <a:xfrm>
              <a:off x="9459086" y="5956481"/>
              <a:ext cx="158376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i="1" dirty="0"/>
                <a:t>CCDB configuration</a:t>
              </a:r>
              <a:endParaRPr lang="en-GB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19112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0614C0-E31D-E2D0-0258-28ED0F59C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LS3 Planning</a:t>
            </a:r>
          </a:p>
          <a:p>
            <a:pPr lvl="1"/>
            <a:r>
              <a:rPr lang="en-CH" dirty="0"/>
              <a:t>PLAN A in LS3: LHC &amp; SPS (</a:t>
            </a:r>
            <a:r>
              <a:rPr lang="en-CH" i="1" dirty="0"/>
              <a:t>PLAN B in LS3: LHC only</a:t>
            </a:r>
            <a:r>
              <a:rPr lang="en-CH" dirty="0"/>
              <a:t>) </a:t>
            </a:r>
            <a:r>
              <a:rPr lang="en-CH" dirty="0">
                <a:sym typeface="Wingdings" pitchFamily="2" charset="2"/>
              </a:rPr>
              <a:t></a:t>
            </a:r>
            <a:r>
              <a:rPr lang="en-CH" dirty="0"/>
              <a:t> complete FEC migration</a:t>
            </a:r>
          </a:p>
          <a:p>
            <a:pPr lvl="2"/>
            <a:r>
              <a:rPr lang="en-CH" dirty="0"/>
              <a:t>SPS decision in Q4 2025</a:t>
            </a:r>
          </a:p>
          <a:p>
            <a:pPr lvl="2"/>
            <a:r>
              <a:rPr lang="en-CH" dirty="0"/>
              <a:t>FO deployment </a:t>
            </a:r>
            <a:r>
              <a:rPr lang="en-CH" dirty="0">
                <a:sym typeface="Wingdings" pitchFamily="2" charset="2"/>
              </a:rPr>
              <a:t> entire CERN complex</a:t>
            </a:r>
            <a:endParaRPr lang="en-CH" dirty="0"/>
          </a:p>
          <a:p>
            <a:pPr lvl="2"/>
            <a:r>
              <a:rPr lang="en-CH" dirty="0"/>
              <a:t>HL-LHC deployments </a:t>
            </a:r>
            <a:r>
              <a:rPr lang="en-CH" dirty="0">
                <a:sym typeface="Wingdings" pitchFamily="2" charset="2"/>
              </a:rPr>
              <a:t>– WR only  LHC cannot be delayed</a:t>
            </a:r>
          </a:p>
          <a:p>
            <a:pPr lvl="2"/>
            <a:r>
              <a:rPr lang="en-CH" dirty="0">
                <a:sym typeface="Wingdings" pitchFamily="2" charset="2"/>
              </a:rPr>
              <a:t>SMP distribution – WR only  SPS &amp; LHC</a:t>
            </a:r>
            <a:endParaRPr lang="en-CH" dirty="0"/>
          </a:p>
          <a:p>
            <a:pPr lvl="1"/>
            <a:r>
              <a:rPr lang="en-CH" dirty="0"/>
              <a:t>Detailed planning </a:t>
            </a:r>
            <a:r>
              <a:rPr lang="en-CH" dirty="0">
                <a:sym typeface="Wingdings" pitchFamily="2" charset="2"/>
              </a:rPr>
              <a:t> w</a:t>
            </a:r>
            <a:r>
              <a:rPr lang="en-CH" dirty="0"/>
              <a:t>ork in progress, depending on EN-ACE coordination (co-activities)</a:t>
            </a:r>
            <a:endParaRPr lang="en-CH" dirty="0">
              <a:sym typeface="Wingdings" pitchFamily="2" charset="2"/>
            </a:endParaRPr>
          </a:p>
          <a:p>
            <a:pPr lvl="2"/>
            <a:r>
              <a:rPr lang="en-CH" dirty="0">
                <a:sym typeface="Wingdings" pitchFamily="2" charset="2"/>
              </a:rPr>
              <a:t>“Countdown to LS3” event – 3-4 September 2025 (LHC – September 20)</a:t>
            </a:r>
          </a:p>
          <a:p>
            <a:pPr marL="366712" lvl="1" indent="0">
              <a:buNone/>
            </a:pPr>
            <a:endParaRPr lang="en-CH" dirty="0">
              <a:sym typeface="Wingdings" pitchFamily="2" charset="2"/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306164-6B64-8E6E-839C-CCF885B67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Planning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66D73-246B-EB88-4CA0-EA81DD22E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8692B-FABF-9640-E87D-848D238ED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65643-3C80-8547-DD39-59BA32D95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251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7B1FC2-1448-3777-5C47-133730607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Massive coordination effort</a:t>
            </a:r>
          </a:p>
          <a:p>
            <a:pPr lvl="1"/>
            <a:r>
              <a:rPr lang="en-CH" dirty="0"/>
              <a:t>Providers: BE-CEM &amp; BE-CSS &amp; SY-RF &amp; SY-BI &amp; TE-MPE &amp; EN-EL &amp; EN-ACE teams</a:t>
            </a:r>
          </a:p>
          <a:p>
            <a:pPr lvl="1"/>
            <a:r>
              <a:rPr lang="en-CH" dirty="0"/>
              <a:t>Users: ATS + Experiments – collaboration and feedback welcome!</a:t>
            </a:r>
          </a:p>
          <a:p>
            <a:r>
              <a:rPr lang="en-CH" dirty="0"/>
              <a:t>LHC migration confirmed, SPS pending (high probability)</a:t>
            </a:r>
          </a:p>
          <a:p>
            <a:r>
              <a:rPr lang="en-CH" dirty="0"/>
              <a:t>Expecting longer re-commissioning period</a:t>
            </a:r>
          </a:p>
          <a:p>
            <a:r>
              <a:rPr lang="en-CH" dirty="0"/>
              <a:t>Pilot deployments – teething issues, no major/blocking issues – very useful!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267B7F-8B24-DB77-4EC5-6305D89A9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3EE99-C59F-B316-8D40-90EBF4F41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B1CC9-A590-D559-1284-C83EC80D3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0AF-BC57-55B5-222D-2B0722D56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966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diagram&#10;&#10;AI-generated content may be incorrect.">
            <a:extLst>
              <a:ext uri="{FF2B5EF4-FFF2-40B4-BE49-F238E27FC236}">
                <a16:creationId xmlns:a16="http://schemas.microsoft.com/office/drawing/2014/main" id="{EEEDDEDA-BCC3-B6F0-1F5F-0BCF632458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55"/>
          <a:stretch/>
        </p:blipFill>
        <p:spPr>
          <a:xfrm>
            <a:off x="1590692" y="1563413"/>
            <a:ext cx="9020192" cy="4608512"/>
          </a:xfrm>
          <a:prstGeom prst="rect">
            <a:avLst/>
          </a:prstGeom>
          <a:noFill/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C097B32A-6E08-9723-B20B-55E766BE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Optimization example – LN4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471D9-B134-F54D-8272-A662C077CA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493" y="6378349"/>
            <a:ext cx="85189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24-06-2025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74478-B4A2-765D-1C71-B6F665FD4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186th EATM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93C56-D27D-1CE5-8F7E-0C31C081E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7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0D6394-400B-4352-9C26-E573D1962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Introduction</a:t>
            </a:r>
          </a:p>
          <a:p>
            <a:r>
              <a:rPr lang="en-US" sz="2000" dirty="0"/>
              <a:t>Consolidation project</a:t>
            </a:r>
          </a:p>
          <a:p>
            <a:r>
              <a:rPr lang="en-US" sz="2000" dirty="0"/>
              <a:t>Status</a:t>
            </a:r>
          </a:p>
          <a:p>
            <a:r>
              <a:rPr lang="en-US" sz="2000" dirty="0"/>
              <a:t>Pilot Deployments</a:t>
            </a:r>
          </a:p>
          <a:p>
            <a:r>
              <a:rPr lang="en-US" sz="2000" dirty="0"/>
              <a:t>Monitoring</a:t>
            </a:r>
          </a:p>
          <a:p>
            <a:r>
              <a:rPr lang="en-US" sz="2000" dirty="0"/>
              <a:t>Support</a:t>
            </a:r>
          </a:p>
          <a:p>
            <a:r>
              <a:rPr lang="en-US" sz="2000" dirty="0"/>
              <a:t>Planning </a:t>
            </a:r>
          </a:p>
          <a:p>
            <a:r>
              <a:rPr lang="en-US" sz="2000" dirty="0"/>
              <a:t>Conclusions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7B1AC4-3296-46F0-8079-4E4472822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EBD94-4EF5-4866-A823-5AFEC6DC9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3F848-3818-4D5F-8675-12F7BF448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105CF0-AFE4-0D7E-1E7A-885BE04B7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29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BB4610-580D-44FF-D6B9-07B938649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Legacy Timing System(s)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A5494-56C2-4416-E91C-C9D6A0F5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6172F-ACD2-BCDD-FE55-8BA2F643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03038-D065-FAD1-DA84-4FFB9A697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807B9CCA-86A0-501F-F609-B14AA3F67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Event-based timing system</a:t>
            </a:r>
          </a:p>
          <a:p>
            <a:r>
              <a:rPr lang="en-GB" dirty="0"/>
              <a:t>Distribution of events and triggers</a:t>
            </a:r>
          </a:p>
          <a:p>
            <a:r>
              <a:rPr lang="en-GB" dirty="0"/>
              <a:t>RS-485, thousands of receivers</a:t>
            </a:r>
          </a:p>
          <a:p>
            <a:endParaRPr lang="en-GB" dirty="0"/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45315EAC-1D1D-4846-8E24-B800FDFBE5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19963" y="1607423"/>
            <a:ext cx="9752074" cy="452049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0D371AB4-F75D-30EB-A11B-8BF3772E7EBC}"/>
              </a:ext>
            </a:extLst>
          </p:cNvPr>
          <p:cNvSpPr txBox="1"/>
          <p:nvPr/>
        </p:nvSpPr>
        <p:spPr>
          <a:xfrm>
            <a:off x="10082309" y="5951971"/>
            <a:ext cx="20504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i="1" dirty="0"/>
              <a:t>Courtesy E. Gousiou</a:t>
            </a:r>
          </a:p>
        </p:txBody>
      </p:sp>
    </p:spTree>
    <p:extLst>
      <p:ext uri="{BB962C8B-B14F-4D97-AF65-F5344CB8AC3E}">
        <p14:creationId xmlns:p14="http://schemas.microsoft.com/office/powerpoint/2010/main" val="1891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FFE1CF-9C1C-7F21-4A59-6E6DDC57E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One common optical network</a:t>
            </a:r>
          </a:p>
          <a:p>
            <a:r>
              <a:rPr lang="en-CH" dirty="0"/>
              <a:t>Higher bandwidth</a:t>
            </a:r>
          </a:p>
          <a:p>
            <a:r>
              <a:rPr lang="en-CH" dirty="0"/>
              <a:t>Same or better node performance</a:t>
            </a:r>
          </a:p>
          <a:p>
            <a:r>
              <a:rPr lang="en-CH" sz="2000" dirty="0">
                <a:sym typeface="Wingdings" pitchFamily="2" charset="2"/>
              </a:rPr>
              <a:t>White Rabbit technology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757E8E-5007-66E3-3712-25D6D4EFD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Future Unified Timing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701DC-61BD-321B-2467-595A0E4C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47AF5-2297-F946-CDF6-F723DA56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B57C8-9D13-B06A-7869-8320027D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5EA52F-28AA-49E9-1D47-9BB18AC0A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541576"/>
            <a:ext cx="9569424" cy="46476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607040-D301-58B7-8C9F-A197E0357019}"/>
              </a:ext>
            </a:extLst>
          </p:cNvPr>
          <p:cNvSpPr txBox="1"/>
          <p:nvPr/>
        </p:nvSpPr>
        <p:spPr>
          <a:xfrm>
            <a:off x="10082309" y="5971986"/>
            <a:ext cx="20504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i="1" dirty="0"/>
              <a:t>Courtesy E. Gousiou</a:t>
            </a:r>
          </a:p>
        </p:txBody>
      </p:sp>
    </p:spTree>
    <p:extLst>
      <p:ext uri="{BB962C8B-B14F-4D97-AF65-F5344CB8AC3E}">
        <p14:creationId xmlns:p14="http://schemas.microsoft.com/office/powerpoint/2010/main" val="463559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B507ED-C73C-40FA-4048-9768EE38C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sz="2400" dirty="0">
                <a:sym typeface="Wingdings" pitchFamily="2" charset="2"/>
              </a:rPr>
              <a:t>Detailed description</a:t>
            </a:r>
          </a:p>
          <a:p>
            <a:pPr lvl="1"/>
            <a:r>
              <a:rPr lang="en-CH" sz="2100" dirty="0">
                <a:hlinkClick r:id="rId2"/>
              </a:rPr>
              <a:t>EDMS 3088857</a:t>
            </a:r>
            <a:endParaRPr lang="en-CH" sz="2100" dirty="0"/>
          </a:p>
          <a:p>
            <a:r>
              <a:rPr lang="en-CH" sz="2400" dirty="0">
                <a:sym typeface="Wingdings" pitchFamily="2" charset="2"/>
              </a:rPr>
              <a:t>Network layout</a:t>
            </a:r>
          </a:p>
          <a:p>
            <a:pPr lvl="1"/>
            <a:r>
              <a:rPr lang="en-CH" sz="2100" dirty="0">
                <a:sym typeface="Wingdings" pitchFamily="2" charset="2"/>
              </a:rPr>
              <a:t> </a:t>
            </a:r>
            <a:r>
              <a:rPr lang="en-GB" sz="2100" dirty="0">
                <a:sym typeface="Wingdings" pitchFamily="2" charset="2"/>
                <a:hlinkClick r:id="rId3"/>
              </a:rPr>
              <a:t>https://confluence.cern.ch/display/HWI/Network+Layout</a:t>
            </a:r>
            <a:endParaRPr lang="en-GB" sz="2100" dirty="0">
              <a:sym typeface="Wingdings" pitchFamily="2" charset="2"/>
            </a:endParaRPr>
          </a:p>
          <a:p>
            <a:r>
              <a:rPr lang="en-GB" sz="2400" dirty="0">
                <a:sym typeface="Wingdings" pitchFamily="2" charset="2"/>
              </a:rPr>
              <a:t>New White Rabbit hardware </a:t>
            </a:r>
          </a:p>
          <a:p>
            <a:endParaRPr lang="en-GB" sz="2400" dirty="0">
              <a:sym typeface="Wingdings" pitchFamily="2" charset="2"/>
            </a:endParaRPr>
          </a:p>
          <a:p>
            <a:endParaRPr lang="en-CH" sz="2400" dirty="0">
              <a:sym typeface="Wingdings" pitchFamily="2" charset="2"/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08D2B0-048D-3EB2-9F6E-9C92B08B5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Consolidation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69DB0-BE81-A06E-2DA0-F5A8058CF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839C2-3183-F00A-4FCF-0524B11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976009-C5AA-B5CB-9C61-B2B95CD3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DED80E-61C4-F5F3-F617-678FD49D79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0150" y="476133"/>
            <a:ext cx="2191090" cy="29528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BF4F79-62BD-9F20-C583-C99A6FFA48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4205" y="0"/>
            <a:ext cx="2607795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474D04-ECB9-3303-A719-DCFBF72F0E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4154" y="4639024"/>
            <a:ext cx="7846851" cy="131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95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20AB31-4F7E-47CE-D4D6-F05C7BFC5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Status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4F0FF9-82F6-AABB-88F3-BCCC48E13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239722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Status </a:t>
            </a:r>
          </a:p>
          <a:p>
            <a:pPr lvl="2"/>
            <a:r>
              <a:rPr lang="en-CH" sz="1800" dirty="0"/>
              <a:t>Initial OF requests submitted to EN-EL in 2022</a:t>
            </a:r>
          </a:p>
          <a:p>
            <a:pPr lvl="3"/>
            <a:r>
              <a:rPr lang="en-CH" sz="1700" dirty="0"/>
              <a:t>Initial estimate </a:t>
            </a:r>
            <a:r>
              <a:rPr lang="en-CH" sz="1700" b="1" dirty="0"/>
              <a:t>1.5 MCHF </a:t>
            </a:r>
            <a:r>
              <a:rPr lang="en-CH" sz="1500" dirty="0"/>
              <a:t>(covering all existing CTR deployments)</a:t>
            </a:r>
            <a:endParaRPr lang="en-CH" sz="1700" dirty="0"/>
          </a:p>
          <a:p>
            <a:pPr lvl="2"/>
            <a:r>
              <a:rPr lang="en-CH" sz="1800" b="1" dirty="0"/>
              <a:t>~300 WRS</a:t>
            </a:r>
            <a:r>
              <a:rPr lang="en-CH" sz="1800" dirty="0"/>
              <a:t> (6 layers network), </a:t>
            </a:r>
            <a:r>
              <a:rPr lang="en-CH" sz="1800" b="1" dirty="0"/>
              <a:t>~1000 WREN</a:t>
            </a:r>
            <a:r>
              <a:rPr lang="en-CH" sz="1800" dirty="0"/>
              <a:t> (VME, PCIe, PXIe)</a:t>
            </a:r>
          </a:p>
          <a:p>
            <a:pPr lvl="3"/>
            <a:r>
              <a:rPr lang="en-CH" sz="1800" dirty="0"/>
              <a:t>Redundancy (hot-spares) up to layer 4</a:t>
            </a:r>
          </a:p>
          <a:p>
            <a:pPr lvl="2"/>
            <a:r>
              <a:rPr lang="en-CH" sz="1800" b="1" dirty="0"/>
              <a:t>Network</a:t>
            </a:r>
            <a:r>
              <a:rPr lang="en-CH" sz="1800" dirty="0"/>
              <a:t> </a:t>
            </a:r>
            <a:r>
              <a:rPr lang="en-CH" sz="1800" b="1" dirty="0"/>
              <a:t>optimisation</a:t>
            </a:r>
          </a:p>
          <a:p>
            <a:pPr lvl="3"/>
            <a:r>
              <a:rPr lang="en-CH" sz="1700" dirty="0"/>
              <a:t>EN-EL-FO &amp; BE-CEM-IN</a:t>
            </a:r>
          </a:p>
          <a:p>
            <a:pPr lvl="2"/>
            <a:r>
              <a:rPr lang="en-CH" sz="1800" b="1" dirty="0"/>
              <a:t>Hardware and software procurement</a:t>
            </a:r>
          </a:p>
          <a:p>
            <a:pPr lvl="3"/>
            <a:r>
              <a:rPr lang="en-CH" sz="1700" dirty="0"/>
              <a:t>CEM, CSS, BI, RF, MPE </a:t>
            </a:r>
          </a:p>
        </p:txBody>
      </p:sp>
      <p:pic>
        <p:nvPicPr>
          <p:cNvPr id="7" name="Picture 6" descr="Several electrical components&#10;&#10;AI-generated content may be incorrect.">
            <a:extLst>
              <a:ext uri="{FF2B5EF4-FFF2-40B4-BE49-F238E27FC236}">
                <a16:creationId xmlns:a16="http://schemas.microsoft.com/office/drawing/2014/main" id="{8D554C71-01A7-9191-6D5E-8245652FE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892" y="3930972"/>
            <a:ext cx="4344122" cy="2269804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A7370-2C7D-667C-E637-EA3811EA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7402" y="6378349"/>
            <a:ext cx="8689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24-06-2025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BE018-3494-F6FF-6764-89442CAD1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186th EATM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6E21E-179A-FE67-C0BC-37298F116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F21D19-F314-F9FA-6583-1BF016F22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709" y="1182657"/>
            <a:ext cx="4197350" cy="224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5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E7FB2-12BC-B872-8DF0-B18C03A30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2024 – priority labs – </a:t>
            </a:r>
            <a:r>
              <a:rPr lang="en-CH" dirty="0">
                <a:solidFill>
                  <a:srgbClr val="00B050"/>
                </a:solidFill>
              </a:rPr>
              <a:t>DONE</a:t>
            </a:r>
            <a:r>
              <a:rPr lang="en-CH" dirty="0"/>
              <a:t> </a:t>
            </a:r>
            <a:endParaRPr lang="en-CH" dirty="0">
              <a:solidFill>
                <a:srgbClr val="00B050"/>
              </a:solidFill>
            </a:endParaRPr>
          </a:p>
          <a:p>
            <a:pPr lvl="1"/>
            <a:r>
              <a:rPr lang="en-CH" dirty="0"/>
              <a:t>SY-RF, SY-BI, SY-EPC, SY-EPC, TE-MPE, BE-CSS, BE-CEM</a:t>
            </a:r>
          </a:p>
          <a:p>
            <a:pPr lvl="1"/>
            <a:r>
              <a:rPr lang="en-CH" dirty="0"/>
              <a:t>WREN first versions, pre-series</a:t>
            </a:r>
          </a:p>
          <a:p>
            <a:pPr lvl="1"/>
            <a:r>
              <a:rPr lang="en-CH" dirty="0"/>
              <a:t>~2000 operational FECs</a:t>
            </a:r>
          </a:p>
          <a:p>
            <a:r>
              <a:rPr lang="en-CH" dirty="0"/>
              <a:t>2025</a:t>
            </a:r>
          </a:p>
          <a:p>
            <a:pPr lvl="1"/>
            <a:r>
              <a:rPr lang="en-CH" dirty="0"/>
              <a:t>LN3 &amp; LEIR – SY-BI &amp; SY-EPC – </a:t>
            </a:r>
            <a:r>
              <a:rPr lang="en-CH" b="1" dirty="0">
                <a:solidFill>
                  <a:srgbClr val="00B050"/>
                </a:solidFill>
              </a:rPr>
              <a:t>DONE</a:t>
            </a:r>
          </a:p>
          <a:p>
            <a:pPr lvl="2"/>
            <a:r>
              <a:rPr lang="en-CH" dirty="0">
                <a:solidFill>
                  <a:schemeClr val="tx2"/>
                </a:solidFill>
              </a:rPr>
              <a:t>FO infrastructure ready for more</a:t>
            </a:r>
          </a:p>
          <a:p>
            <a:pPr lvl="1"/>
            <a:r>
              <a:rPr lang="en-CH" dirty="0"/>
              <a:t>FAIR – now! – hard deadline (maintenance shutdown)</a:t>
            </a:r>
          </a:p>
          <a:p>
            <a:pPr lvl="1"/>
            <a:r>
              <a:rPr lang="en-CH" dirty="0"/>
              <a:t>SM18 – mid-July 2025 – hard deadline (maintenance shutdown)</a:t>
            </a:r>
          </a:p>
          <a:p>
            <a:pPr lvl="1"/>
            <a:r>
              <a:rPr lang="en-CH" dirty="0"/>
              <a:t>3MeV – September 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9C2764-9C51-B512-603D-2EE47FFC9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Pilot Deployments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C835F-728D-F5AF-EB7F-6157D617D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0F3B4-8117-4A97-2727-FF7042B9E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21B24-8D70-2CCF-C5FA-179C49CAA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close-up of a computer&#10;&#10;AI-generated content may be incorrect.">
            <a:extLst>
              <a:ext uri="{FF2B5EF4-FFF2-40B4-BE49-F238E27FC236}">
                <a16:creationId xmlns:a16="http://schemas.microsoft.com/office/drawing/2014/main" id="{5241C088-840E-8494-9616-AE113F3204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805" t="27189" r="2647" b="43137"/>
          <a:stretch/>
        </p:blipFill>
        <p:spPr>
          <a:xfrm>
            <a:off x="7757871" y="1188731"/>
            <a:ext cx="3905497" cy="992774"/>
          </a:xfrm>
          <a:prstGeom prst="rect">
            <a:avLst/>
          </a:prstGeom>
        </p:spPr>
      </p:pic>
      <p:pic>
        <p:nvPicPr>
          <p:cNvPr id="8" name="Picture 7" descr="A machine with wires and lights&#10;&#10;AI-generated content may be incorrect.">
            <a:extLst>
              <a:ext uri="{FF2B5EF4-FFF2-40B4-BE49-F238E27FC236}">
                <a16:creationId xmlns:a16="http://schemas.microsoft.com/office/drawing/2014/main" id="{7A753E75-3934-086E-3C23-B690BCE497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862" t="21134" r="12451" b="7315"/>
          <a:stretch/>
        </p:blipFill>
        <p:spPr>
          <a:xfrm>
            <a:off x="7757871" y="2704317"/>
            <a:ext cx="3905497" cy="296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35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17F4A4-2DBA-7F0B-F162-6EDF6F4E0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SR4 </a:t>
            </a:r>
            <a:r>
              <a:rPr lang="en-CH" dirty="0">
                <a:sym typeface="Wingdings" pitchFamily="2" charset="2"/>
              </a:rPr>
              <a:t> CCR  CMS – </a:t>
            </a:r>
            <a:r>
              <a:rPr lang="en-CH" dirty="0">
                <a:solidFill>
                  <a:srgbClr val="00B050"/>
                </a:solidFill>
                <a:sym typeface="Wingdings" pitchFamily="2" charset="2"/>
              </a:rPr>
              <a:t>DONE</a:t>
            </a:r>
            <a:endParaRPr lang="en-CH" dirty="0">
              <a:solidFill>
                <a:schemeClr val="tx2"/>
              </a:solidFill>
              <a:sym typeface="Wingdings" pitchFamily="2" charset="2"/>
            </a:endParaRPr>
          </a:p>
          <a:p>
            <a:pPr lvl="1"/>
            <a:endParaRPr lang="en-CH" dirty="0">
              <a:solidFill>
                <a:schemeClr val="tx2"/>
              </a:solidFill>
              <a:sym typeface="Wingdings" pitchFamily="2" charset="2"/>
            </a:endParaRPr>
          </a:p>
          <a:p>
            <a:pPr lvl="1"/>
            <a:endParaRPr lang="en-CH" dirty="0">
              <a:solidFill>
                <a:schemeClr val="tx2"/>
              </a:solidFill>
              <a:sym typeface="Wingdings" pitchFamily="2" charset="2"/>
            </a:endParaRPr>
          </a:p>
          <a:p>
            <a:pPr lvl="1"/>
            <a:endParaRPr lang="en-CH" dirty="0">
              <a:solidFill>
                <a:schemeClr val="tx2"/>
              </a:solidFill>
              <a:sym typeface="Wingdings" pitchFamily="2" charset="2"/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42ECB-BAFA-2EE4-EE4C-9483C451D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Pilot Deployments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E750E-5315-38E9-0224-E78E3502C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AB276-B654-3477-238B-7E39F81B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809D6-5C69-4296-84A1-FABEE38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76796BB-0500-5E09-103B-C81C961C4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379" y="1901653"/>
            <a:ext cx="5114441" cy="427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A4125E-458A-3E3B-28D1-712B3C41DFFA}"/>
              </a:ext>
            </a:extLst>
          </p:cNvPr>
          <p:cNvSpPr txBox="1"/>
          <p:nvPr/>
        </p:nvSpPr>
        <p:spPr>
          <a:xfrm>
            <a:off x="7545372" y="5741038"/>
            <a:ext cx="205047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i="1" dirty="0"/>
              <a:t>Courtesy</a:t>
            </a:r>
          </a:p>
          <a:p>
            <a:pPr algn="l"/>
            <a:r>
              <a:rPr lang="en-CH" sz="1400" i="1" dirty="0"/>
              <a:t>G. Hagmann &amp; A. Spierer</a:t>
            </a: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B7BA0E8C-1BBD-BA0E-F196-6834B1D83B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60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DE1930-4D2B-2CB1-DD59-F56354B35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Integrated into COSMOS (BE-CSS)</a:t>
            </a:r>
            <a:endParaRPr lang="en-CH" dirty="0"/>
          </a:p>
          <a:p>
            <a:pPr lvl="1"/>
            <a:r>
              <a:rPr lang="en-GB" dirty="0">
                <a:sym typeface="Wingdings" pitchFamily="2" charset="2"/>
                <a:hlinkClick r:id="rId2"/>
              </a:rPr>
              <a:t>https://confluence.cern.ch/display/COS/COSMOS+-+Controls+Open+Source+MOnitoring+System</a:t>
            </a:r>
            <a:endParaRPr lang="en-CH" dirty="0">
              <a:sym typeface="Wingdings" pitchFamily="2" charset="2"/>
            </a:endParaRPr>
          </a:p>
          <a:p>
            <a:pPr lvl="1"/>
            <a:r>
              <a:rPr lang="en-CH" dirty="0">
                <a:sym typeface="Wingdings" pitchFamily="2" charset="2"/>
              </a:rPr>
              <a:t>Email &amp; SMS notifications</a:t>
            </a:r>
          </a:p>
          <a:p>
            <a:pPr lvl="1"/>
            <a:r>
              <a:rPr lang="en-CH" dirty="0">
                <a:sym typeface="Wingdings" pitchFamily="2" charset="2"/>
              </a:rPr>
              <a:t>Default for CEM-IN supported hardware</a:t>
            </a:r>
          </a:p>
          <a:p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431C69-E83E-2B85-70DC-5C1BAF8F4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336" y="3064147"/>
            <a:ext cx="2714457" cy="310777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6DEF96E-04F1-9815-20EC-730A7CEF8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3437F-E5CA-3995-1C49-D058B131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24-06-2025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7B30A-F829-2717-AAAF-E2307B298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186th EATM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49FA5-7F1B-CCE9-675D-9F862048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EE1A4B2-71AA-EF9B-DD30-153FEF8E3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662" y="3064147"/>
            <a:ext cx="5527498" cy="310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66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63613</TotalTime>
  <Words>650</Words>
  <Application>Microsoft Macintosh PowerPoint</Application>
  <PresentationFormat>Widescreen</PresentationFormat>
  <Paragraphs>152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1_Custom Design</vt:lpstr>
      <vt:lpstr>Custom Design</vt:lpstr>
      <vt:lpstr>White Rabbit Timing</vt:lpstr>
      <vt:lpstr>Outline</vt:lpstr>
      <vt:lpstr>Introduction – Legacy Timing System(s)</vt:lpstr>
      <vt:lpstr>Introduction – Future Unified Timing System</vt:lpstr>
      <vt:lpstr>Consolidation Project</vt:lpstr>
      <vt:lpstr>Status</vt:lpstr>
      <vt:lpstr>Pilot Deployments</vt:lpstr>
      <vt:lpstr>Pilot Deployments</vt:lpstr>
      <vt:lpstr>Monitoring</vt:lpstr>
      <vt:lpstr>Monitoring</vt:lpstr>
      <vt:lpstr>Monitoring</vt:lpstr>
      <vt:lpstr>BE-CEM-IN Support</vt:lpstr>
      <vt:lpstr>Planning</vt:lpstr>
      <vt:lpstr>Conclusions</vt:lpstr>
      <vt:lpstr>PowerPoint Presentation</vt:lpstr>
      <vt:lpstr>Optimization example – LN4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Peter Sollander</dc:creator>
  <cp:lastModifiedBy>Ioan Kozsar</cp:lastModifiedBy>
  <cp:revision>192</cp:revision>
  <cp:lastPrinted>2020-01-30T13:49:18Z</cp:lastPrinted>
  <dcterms:created xsi:type="dcterms:W3CDTF">2021-01-06T15:04:58Z</dcterms:created>
  <dcterms:modified xsi:type="dcterms:W3CDTF">2025-06-24T13:07:01Z</dcterms:modified>
</cp:coreProperties>
</file>