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1677" r:id="rId3"/>
    <p:sldId id="1726" r:id="rId4"/>
    <p:sldId id="1725" r:id="rId5"/>
    <p:sldId id="1724" r:id="rId6"/>
    <p:sldId id="1714" r:id="rId7"/>
    <p:sldId id="1727" r:id="rId8"/>
    <p:sldId id="1728" r:id="rId9"/>
    <p:sldId id="1712" r:id="rId10"/>
    <p:sldId id="1716" r:id="rId11"/>
    <p:sldId id="1717" r:id="rId12"/>
    <p:sldId id="1715" r:id="rId13"/>
    <p:sldId id="1719" r:id="rId14"/>
    <p:sldId id="1723" r:id="rId15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/>
    <p:restoredTop sz="94719"/>
  </p:normalViewPr>
  <p:slideViewPr>
    <p:cSldViewPr>
      <p:cViewPr varScale="1">
        <p:scale>
          <a:sx n="148" d="100"/>
          <a:sy n="148" d="100"/>
        </p:scale>
        <p:origin x="143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E057A-F099-0D41-AE85-F54F796B1A65}" type="datetimeFigureOut">
              <a:rPr lang="en-RU" smtClean="0"/>
              <a:t>7/10/25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8E264-38AF-264B-B2B5-3DDA52C70CF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5260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77357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03C08-C805-C0F6-2E4D-34F70FD3F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F1B11D-E754-7EB9-0BD6-C9367DEDC6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D45F3A-1215-A649-12FF-0BA25284F3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2FD45-2D1F-72BD-B2AC-AAEB819511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29006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706AC-BF98-79B1-FAA1-7A2682934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9A9B34-3E5D-E5C2-5507-2BC82DA744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3A3-7645-1FDC-D750-7772128C5A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6C367-E17B-111B-F494-67EA672D34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577112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20D63-8637-66F3-8C7D-2AE677394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F69A98-F5CC-8F76-86BC-5F48322AA1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44E664-29F9-B693-FE9A-1536E4F8A9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7DB2D-2E54-B7E2-943F-ED518275F7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45664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D3F712-2726-2A18-BCA1-8F35ACD8A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84B8F0-7791-CA30-F4B2-88308BAD2D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135235-98DF-96C1-5BB7-EAB02E8B8E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A3EAC-65EC-BE53-F1F7-BB10AA5A8A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910453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0909D-423D-99E4-38E5-AC95DD08E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9E4EDA-4208-E4EC-21A4-06D6FE7445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954BF9-ECDF-3E71-C986-2B7C520405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D4CDD-E1B8-58CA-8229-2152A0498E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390887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23AAE-B590-6E19-66CB-4C078F4CE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04D728-5DC1-4995-BCEF-5D7F1C30D8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B09DF4-4B24-D94D-A816-760879F326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D580A-8EDC-3C6E-FF87-6119D6060F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5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014267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5C244-453D-4854-AF9E-A42AC4BEC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B533B2-1367-1E0E-A7C8-CEFBE6CBA9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D32859-F086-3275-82E8-BA7CC2457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CDB3F-5EB4-C61C-5EFE-706135144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6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73565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C3953-4720-3633-38A2-36C2D4787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6E37D2-B14A-C7A7-41D1-316647CF89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6A5C16-31D6-2E89-5BA8-27BA03D990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A4FA8-A0DE-422C-0562-34F440030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7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831182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5E553-7E79-CD51-AC2D-45E615F7F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4C2BEE-47E3-F8B8-F458-B814BCE85C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2B9087-C980-0E12-DB8F-464EC04A5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C4779-E1A6-E1E2-C1FC-587DF6A8E1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8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135169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C5A61-0883-4BE4-5A82-767C581B3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677AD9-14CD-59C2-5696-6F6419EE8A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279775-192A-E941-AFBE-FAD325675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074D9-D7CA-76AA-F3B5-B747D58B16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10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475882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26D62-673E-A9E9-4D2D-20ABCEFA8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74C378-005D-C3E5-1CB8-C12F5C09F4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2D72F5-E905-D8BE-AF1D-EDEED44AC5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9A230-0E81-3572-D06F-9D56A71651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11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20206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Thursday 10 July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Thursday 10 July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Thursday 10 July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Thursday 10 July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Thursday 10 July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Thursday 10 July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Thursday 10 July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Thursday 10 July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Thursday 10 July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Thursday 10 July 2025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Thursday 10 July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Thursday 10 July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Thursday 10 July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Thursday 10 July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Thursday 10 July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Thursday 10 July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Thursday 10 July 2025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Thursday 10 July 2025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Thursday 10 July 2025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P42 optics optimisation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 bwMode="auto">
          <a:xfrm>
            <a:off x="407986" y="4622200"/>
            <a:ext cx="11084077" cy="803786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Aleksandr Gorn, Francesco Maria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Velotti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Matthew Fraser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SY-ABT-BTP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en-US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Fabian Metzger, Laurie </a:t>
            </a:r>
            <a:r>
              <a:rPr lang="en-US" sz="2200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Nevay</a:t>
            </a:r>
            <a:r>
              <a:rPr lang="en-US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 (BE-EA-LE)</a:t>
            </a:r>
            <a:endParaRPr sz="2200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  <a:p>
            <a:pPr>
              <a:spcBef>
                <a:spcPts val="600"/>
              </a:spcBef>
              <a:defRPr/>
            </a:pPr>
            <a:fld id="{C8438CDF-D073-574A-866A-9669A2B14BF6}" type="datetime1">
              <a:rPr lang="ru-RU" sz="1800" smtClean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10.07.2025</a:t>
            </a:fld>
            <a:endParaRPr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472FE91-7769-F6CF-936C-218017523B3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813E097-BC8B-5054-377E-CC7CCD11E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68" y="773125"/>
            <a:ext cx="10345064" cy="2871899"/>
          </a:xfrm>
          <a:prstGeom prst="rect">
            <a:avLst/>
          </a:prstGeom>
        </p:spPr>
      </p:pic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A216E814-8B07-ACF8-36B2-1B3EDA72D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A0275D55-2A7F-EB42-A33D-A7310861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66CE5ED-A469-14A4-E59F-1CB7028BD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Ramping scenarios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4D9B1B8-C6A7-D403-70C3-534E22AE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9BECEF-BBCB-7564-984F-5231EBAC20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468" y="3429000"/>
            <a:ext cx="10345064" cy="287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26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981038B-99B0-534B-D999-8F2E03B1150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427C0A-BB2F-C69E-ED52-D44A43990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68" y="773125"/>
            <a:ext cx="10345064" cy="2871899"/>
          </a:xfrm>
          <a:prstGeom prst="rect">
            <a:avLst/>
          </a:prstGeom>
        </p:spPr>
      </p:pic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3DAB61FC-1123-9803-8D94-94147218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6CE3BBA4-3327-0BB3-D87A-96EFC11C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11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EE0BEB2-4C1B-2D0D-43E0-2530A4995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Ramping scenarios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4A40E319-0CA3-E783-8ECE-A26CD1F1198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71BBB6-EC61-B367-679C-52BB99BC0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23468" y="3429000"/>
            <a:ext cx="10345064" cy="287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60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CF2C6A3-342F-65C4-AF60-9C461921B89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2A73585C-43A5-2194-4EB0-42786EEFE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AD43CE8D-6091-3582-0CD1-0E0140815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12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8A88F0BF-837D-AA68-2128-D1E71DB06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Optimizer tool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B611FB6-FFEC-DE3D-9A29-ECA9EA681DB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BAE79CD-062C-13C8-6C75-BF0A4995F0A5}"/>
              </a:ext>
            </a:extLst>
          </p:cNvPr>
          <p:cNvGrpSpPr/>
          <p:nvPr/>
        </p:nvGrpSpPr>
        <p:grpSpPr>
          <a:xfrm>
            <a:off x="7139654" y="980729"/>
            <a:ext cx="3564858" cy="3096343"/>
            <a:chOff x="6622492" y="1406531"/>
            <a:chExt cx="4313478" cy="37465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C7D32A0-B6FD-69A7-F26E-EC5A40351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22492" y="1896314"/>
              <a:ext cx="4313478" cy="3256793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F8D5D04-3F79-D9F2-1EF7-3516D57B9FF2}"/>
                </a:ext>
              </a:extLst>
            </p:cNvPr>
            <p:cNvSpPr txBox="1"/>
            <p:nvPr/>
          </p:nvSpPr>
          <p:spPr bwMode="auto">
            <a:xfrm>
              <a:off x="7842147" y="1406531"/>
              <a:ext cx="1941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Penalty functions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C904DD-9624-2ABA-E98A-ABE990C551F4}"/>
              </a:ext>
            </a:extLst>
          </p:cNvPr>
          <p:cNvGrpSpPr/>
          <p:nvPr/>
        </p:nvGrpSpPr>
        <p:grpSpPr>
          <a:xfrm>
            <a:off x="576064" y="1491736"/>
            <a:ext cx="4871864" cy="4459507"/>
            <a:chOff x="216024" y="1061954"/>
            <a:chExt cx="4871864" cy="4856552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596F9AF5-E23D-F947-A0A1-C069350D0F5B}"/>
                </a:ext>
              </a:extLst>
            </p:cNvPr>
            <p:cNvSpPr/>
            <p:nvPr/>
          </p:nvSpPr>
          <p:spPr>
            <a:xfrm>
              <a:off x="216024" y="1061954"/>
              <a:ext cx="4871864" cy="485655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B3495BE-BF24-0E21-AFDF-43ADDE4761C0}"/>
                </a:ext>
              </a:extLst>
            </p:cNvPr>
            <p:cNvSpPr txBox="1"/>
            <p:nvPr/>
          </p:nvSpPr>
          <p:spPr bwMode="auto">
            <a:xfrm>
              <a:off x="1978114" y="1164736"/>
              <a:ext cx="11753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Initial </a:t>
              </a:r>
              <a:r>
                <a:rPr lang="en-US" sz="1600" dirty="0" err="1"/>
                <a:t>twiss</a:t>
              </a:r>
              <a:endParaRPr 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97D81BE-C9E4-3D40-4C74-5441F94CA26B}"/>
                    </a:ext>
                  </a:extLst>
                </p:cNvPr>
                <p:cNvSpPr txBox="1"/>
                <p:nvPr/>
              </p:nvSpPr>
              <p:spPr bwMode="auto">
                <a:xfrm>
                  <a:off x="504056" y="1705998"/>
                  <a:ext cx="4248472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Applying errors corresponding to momentum offset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a14:m>
                  <a:r>
                    <a:rPr lang="en-US" sz="1600" dirty="0"/>
                    <a:t> for each element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97D81BE-C9E4-3D40-4C74-5441F94CA2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4056" y="1705998"/>
                  <a:ext cx="4248472" cy="584775"/>
                </a:xfrm>
                <a:prstGeom prst="rect">
                  <a:avLst/>
                </a:prstGeom>
                <a:blipFill>
                  <a:blip r:embed="rId4"/>
                  <a:stretch>
                    <a:fillRect t="-4651" r="-1493" b="-232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82CFDCA-2DFE-4CBD-D16C-07FFB74F71D3}"/>
                </a:ext>
              </a:extLst>
            </p:cNvPr>
            <p:cNvSpPr txBox="1"/>
            <p:nvPr/>
          </p:nvSpPr>
          <p:spPr bwMode="auto">
            <a:xfrm>
              <a:off x="1035549" y="2514687"/>
              <a:ext cx="27510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Momentum dependent </a:t>
              </a:r>
              <a:r>
                <a:rPr lang="en-US" sz="1600" dirty="0" err="1"/>
                <a:t>twiss</a:t>
              </a:r>
              <a:endParaRPr lang="en-US" sz="16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1114A60-B9E5-B0FA-E260-77E4A3B87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5724" y="3281019"/>
              <a:ext cx="3785136" cy="119862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D2F788-2049-97A3-DC74-E2614C062021}"/>
                </a:ext>
              </a:extLst>
            </p:cNvPr>
            <p:cNvSpPr txBox="1"/>
            <p:nvPr/>
          </p:nvSpPr>
          <p:spPr bwMode="auto">
            <a:xfrm>
              <a:off x="1471565" y="4691979"/>
              <a:ext cx="2073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Calculating penalties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BAD7F8E-5E59-8CE7-B2C2-27394474E9BD}"/>
                </a:ext>
              </a:extLst>
            </p:cNvPr>
            <p:cNvSpPr txBox="1"/>
            <p:nvPr/>
          </p:nvSpPr>
          <p:spPr bwMode="auto">
            <a:xfrm>
              <a:off x="1420269" y="5408335"/>
              <a:ext cx="21675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Changing the settings</a:t>
              </a:r>
            </a:p>
          </p:txBody>
        </p:sp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DDEB964E-EBDC-8D87-B5A0-EC294C8BBFB1}"/>
                </a:ext>
              </a:extLst>
            </p:cNvPr>
            <p:cNvSpPr/>
            <p:nvPr/>
          </p:nvSpPr>
          <p:spPr>
            <a:xfrm>
              <a:off x="2520280" y="1521064"/>
              <a:ext cx="216024" cy="23686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B6DE93E6-B247-A9B5-8C9E-3B5FC8070404}"/>
                </a:ext>
              </a:extLst>
            </p:cNvPr>
            <p:cNvSpPr/>
            <p:nvPr/>
          </p:nvSpPr>
          <p:spPr>
            <a:xfrm>
              <a:off x="2520280" y="2344929"/>
              <a:ext cx="216024" cy="23686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23455FE7-EDF4-7B8D-47AE-ED8DCB03FE36}"/>
                </a:ext>
              </a:extLst>
            </p:cNvPr>
            <p:cNvSpPr/>
            <p:nvPr/>
          </p:nvSpPr>
          <p:spPr>
            <a:xfrm>
              <a:off x="2520280" y="2915297"/>
              <a:ext cx="216024" cy="23686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Down Arrow 15">
              <a:extLst>
                <a:ext uri="{FF2B5EF4-FFF2-40B4-BE49-F238E27FC236}">
                  <a16:creationId xmlns:a16="http://schemas.microsoft.com/office/drawing/2014/main" id="{9D7FCFAB-ED38-BC2F-C5FC-3DCFF1D91EE7}"/>
                </a:ext>
              </a:extLst>
            </p:cNvPr>
            <p:cNvSpPr/>
            <p:nvPr/>
          </p:nvSpPr>
          <p:spPr>
            <a:xfrm>
              <a:off x="2520280" y="4526814"/>
              <a:ext cx="216024" cy="23686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Down Arrow 16">
              <a:extLst>
                <a:ext uri="{FF2B5EF4-FFF2-40B4-BE49-F238E27FC236}">
                  <a16:creationId xmlns:a16="http://schemas.microsoft.com/office/drawing/2014/main" id="{1C31CA7C-4127-3841-A912-7F3F0640BE8E}"/>
                </a:ext>
              </a:extLst>
            </p:cNvPr>
            <p:cNvSpPr/>
            <p:nvPr/>
          </p:nvSpPr>
          <p:spPr>
            <a:xfrm>
              <a:off x="2520280" y="5169610"/>
              <a:ext cx="216024" cy="23686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6DD8043-67BD-F475-C4C0-600EABFE7B5D}"/>
              </a:ext>
            </a:extLst>
          </p:cNvPr>
          <p:cNvSpPr txBox="1"/>
          <p:nvPr/>
        </p:nvSpPr>
        <p:spPr bwMode="auto">
          <a:xfrm>
            <a:off x="1944616" y="995986"/>
            <a:ext cx="1962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Optimizer step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E81C24C-3ADC-38C8-3CAC-090696BFBB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048" y="4824990"/>
            <a:ext cx="5171600" cy="102096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34C3F1B-A122-430A-3397-EC9FF2718F75}"/>
              </a:ext>
            </a:extLst>
          </p:cNvPr>
          <p:cNvSpPr txBox="1"/>
          <p:nvPr/>
        </p:nvSpPr>
        <p:spPr bwMode="auto">
          <a:xfrm>
            <a:off x="8268792" y="4472271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Constraints</a:t>
            </a:r>
          </a:p>
        </p:txBody>
      </p:sp>
    </p:spTree>
    <p:extLst>
      <p:ext uri="{BB962C8B-B14F-4D97-AF65-F5344CB8AC3E}">
        <p14:creationId xmlns:p14="http://schemas.microsoft.com/office/powerpoint/2010/main" val="2759625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44F9A1F-4A2D-7750-1AC4-5422C0283FC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69EA653E-B11E-3389-BECC-1D6FC01A6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D031A24F-73A6-5D82-918C-C1E259EB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811C80D-27AF-A44C-44E7-F2B03DF4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Francesco’s results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71275717-D5DE-C5D8-15DF-FEEA2DE38F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41ED8F-73FA-2371-FD0D-4CD0B0C96FB4}"/>
              </a:ext>
            </a:extLst>
          </p:cNvPr>
          <p:cNvSpPr txBox="1"/>
          <p:nvPr/>
        </p:nvSpPr>
        <p:spPr bwMode="auto">
          <a:xfrm>
            <a:off x="1055440" y="93217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Knobs: Only Quads in P42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014F51-33DC-493F-8D76-1845CD9105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181924"/>
            <a:ext cx="5308654" cy="24941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97405A-26D4-0F12-C614-2CD581CF73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246" y="2060276"/>
            <a:ext cx="5308654" cy="26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50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4EF9742-2A8D-6E20-0936-966382F83A4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652366-4118-163D-6643-038AB656E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68" y="764704"/>
            <a:ext cx="10345064" cy="2849014"/>
          </a:xfrm>
          <a:prstGeom prst="rect">
            <a:avLst/>
          </a:prstGeom>
        </p:spPr>
      </p:pic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0D13ADF3-4A0D-F783-1EE9-FEBC905C8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50B86533-C4EE-DA7E-9156-BB09B2DA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14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7DD378F-DFDF-D71F-3823-EF2E06328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Ramping scenarios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5D9D8E8-2AF9-0246-7E85-33340BA2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CF055-809D-75B0-9F43-E9F160A39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468" y="3460306"/>
            <a:ext cx="10345064" cy="284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0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FF95043-3327-C9CE-BAD1-99BCF49F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Model improvements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3B3279C-A1A6-69DC-3BBD-8323B833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0D13C3-27E0-E58C-7801-FE3C10908507}"/>
              </a:ext>
            </a:extLst>
          </p:cNvPr>
          <p:cNvSpPr txBox="1"/>
          <p:nvPr/>
        </p:nvSpPr>
        <p:spPr bwMode="auto">
          <a:xfrm>
            <a:off x="1054820" y="1052736"/>
            <a:ext cx="10729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Updates to the optimizer: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scenarios: no-ramping, post-ls3-no-ramping.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Old sequence is used for scenarios without ‘post-</a:t>
            </a:r>
            <a:r>
              <a:rPr lang="en-US" dirty="0" err="1"/>
              <a:t>ls’</a:t>
            </a:r>
            <a:r>
              <a:rPr lang="en-US" dirty="0"/>
              <a:t> (today, no-ramping).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penalty functions</a:t>
            </a:r>
          </a:p>
          <a:p>
            <a:pPr lvl="1"/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01ABAE0-64FE-D9F0-009B-524D7AFB4685}"/>
              </a:ext>
            </a:extLst>
          </p:cNvPr>
          <p:cNvGrpSpPr/>
          <p:nvPr/>
        </p:nvGrpSpPr>
        <p:grpSpPr>
          <a:xfrm>
            <a:off x="1054820" y="2601211"/>
            <a:ext cx="3564858" cy="3132044"/>
            <a:chOff x="6622492" y="1363333"/>
            <a:chExt cx="4313478" cy="3789774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C6C8FC4-5686-005A-5779-E6F889268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22492" y="1896314"/>
              <a:ext cx="4313478" cy="3256793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0623D4E-6F68-BAE1-832C-6EF79A414EB5}"/>
                </a:ext>
              </a:extLst>
            </p:cNvPr>
            <p:cNvSpPr txBox="1"/>
            <p:nvPr/>
          </p:nvSpPr>
          <p:spPr bwMode="auto">
            <a:xfrm>
              <a:off x="7494539" y="1363333"/>
              <a:ext cx="2830313" cy="446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Old penalty functions</a:t>
              </a: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75CA14C7-DB80-5802-6917-EDD1C236E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967" y="2970543"/>
            <a:ext cx="3623513" cy="272415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3D4DACA-9EBB-D8FF-E4E5-BAC5D16F9746}"/>
              </a:ext>
            </a:extLst>
          </p:cNvPr>
          <p:cNvSpPr txBox="1"/>
          <p:nvPr/>
        </p:nvSpPr>
        <p:spPr bwMode="auto">
          <a:xfrm>
            <a:off x="7536160" y="2601211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penalty functions</a:t>
            </a:r>
          </a:p>
        </p:txBody>
      </p:sp>
    </p:spTree>
    <p:extLst>
      <p:ext uri="{BB962C8B-B14F-4D97-AF65-F5344CB8AC3E}">
        <p14:creationId xmlns:p14="http://schemas.microsoft.com/office/powerpoint/2010/main" val="38440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1A5A74D-CAFE-8073-F3BE-93171009A0C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5484575B-C8A3-7BE1-A8D6-468C1F617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8D98C158-3700-BECE-F2C3-59045CF0F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DB2CB44-8845-697C-377A-A80A91B53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Model improvements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EAABEEC3-F589-DE61-BD5C-D293ACD8C82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D5E072-994E-CC3A-AE4D-F75A304F7A37}"/>
              </a:ext>
            </a:extLst>
          </p:cNvPr>
          <p:cNvSpPr txBox="1"/>
          <p:nvPr/>
        </p:nvSpPr>
        <p:spPr bwMode="auto">
          <a:xfrm>
            <a:off x="1054820" y="1052736"/>
            <a:ext cx="10729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Updates to the optimizer: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scenarios: no-ramping, post-ls3-no-ramping.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Old sequence is used for scenarios without ‘post-</a:t>
            </a:r>
            <a:r>
              <a:rPr lang="en-US" dirty="0" err="1"/>
              <a:t>ls’</a:t>
            </a:r>
            <a:r>
              <a:rPr lang="en-US" dirty="0"/>
              <a:t> (today, no-ramping).</a:t>
            </a:r>
          </a:p>
          <a:p>
            <a:pPr lvl="1"/>
            <a:endParaRPr lang="en-US" dirty="0"/>
          </a:p>
          <a:p>
            <a:r>
              <a:rPr lang="en-US" dirty="0" err="1"/>
              <a:t>ToDo’s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centroid needs to be taken into account while calculating the envelope (wrong beam size at XTAX)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Aperture constraint should be fixed for the tilted elements.</a:t>
            </a:r>
          </a:p>
        </p:txBody>
      </p:sp>
    </p:spTree>
    <p:extLst>
      <p:ext uri="{BB962C8B-B14F-4D97-AF65-F5344CB8AC3E}">
        <p14:creationId xmlns:p14="http://schemas.microsoft.com/office/powerpoint/2010/main" val="207081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10F66905-BB2A-4D40-7517-06F61125A48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EA21550D-CB35-4682-052D-972A5A09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2B01592E-4495-2239-AF6C-0BF28B1EF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CE5D3DE1-FFA4-8C21-684D-A6F8E7FC8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Model improvements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CFFCDD48-D607-2FD7-0D95-8469CC0BEDD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F35919-E514-FDF0-C12E-F1B0692AD53C}"/>
              </a:ext>
            </a:extLst>
          </p:cNvPr>
          <p:cNvSpPr txBox="1"/>
          <p:nvPr/>
        </p:nvSpPr>
        <p:spPr bwMode="auto">
          <a:xfrm>
            <a:off x="1054820" y="1052736"/>
            <a:ext cx="10729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Updates to the optimizer: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scenarios: no-ramping, post-ls3-no-ramping.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Old sequence is used for scenarios without ‘post-</a:t>
            </a:r>
            <a:r>
              <a:rPr lang="en-US" dirty="0" err="1"/>
              <a:t>ls’</a:t>
            </a:r>
            <a:r>
              <a:rPr lang="en-US" dirty="0"/>
              <a:t> (today, no-ramping).</a:t>
            </a:r>
          </a:p>
          <a:p>
            <a:pPr lvl="1"/>
            <a:endParaRPr lang="en-US" dirty="0"/>
          </a:p>
          <a:p>
            <a:r>
              <a:rPr lang="en-US" dirty="0" err="1"/>
              <a:t>ToDo’s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centroid needs to be taken into account while calculating the envelope (wrong beam size at XTAX)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Aperture constraint should be fixed for the tilted elements.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1AAA63-430F-1FC1-863A-5BBC9E7A5989}"/>
              </a:ext>
            </a:extLst>
          </p:cNvPr>
          <p:cNvCxnSpPr/>
          <p:nvPr/>
        </p:nvCxnSpPr>
        <p:spPr>
          <a:xfrm>
            <a:off x="2063552" y="3789040"/>
            <a:ext cx="0" cy="230425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7E4168-A4D5-A01B-FE87-F73AA7441B2B}"/>
              </a:ext>
            </a:extLst>
          </p:cNvPr>
          <p:cNvCxnSpPr>
            <a:cxnSpLocks/>
          </p:cNvCxnSpPr>
          <p:nvPr/>
        </p:nvCxnSpPr>
        <p:spPr bwMode="auto">
          <a:xfrm flipH="1">
            <a:off x="479376" y="4954230"/>
            <a:ext cx="308796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3A4C207-EAFA-210A-A147-F7C1CC29CF7B}"/>
              </a:ext>
            </a:extLst>
          </p:cNvPr>
          <p:cNvSpPr/>
          <p:nvPr/>
        </p:nvSpPr>
        <p:spPr>
          <a:xfrm>
            <a:off x="1415483" y="4342162"/>
            <a:ext cx="1296138" cy="12241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76A5EB-3F62-7ABD-296C-E0A264B6218A}"/>
              </a:ext>
            </a:extLst>
          </p:cNvPr>
          <p:cNvSpPr/>
          <p:nvPr/>
        </p:nvSpPr>
        <p:spPr>
          <a:xfrm>
            <a:off x="2657520" y="4293096"/>
            <a:ext cx="108202" cy="1082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9D3C0A2-EE32-A0A9-FB64-64CF598159AE}"/>
              </a:ext>
            </a:extLst>
          </p:cNvPr>
          <p:cNvCxnSpPr>
            <a:cxnSpLocks/>
            <a:endCxn id="12" idx="3"/>
          </p:cNvCxnSpPr>
          <p:nvPr/>
        </p:nvCxnSpPr>
        <p:spPr>
          <a:xfrm flipV="1">
            <a:off x="2061614" y="4385452"/>
            <a:ext cx="611752" cy="548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0D7BD92-6D95-369F-10AB-0EFDBEF85A6A}"/>
              </a:ext>
            </a:extLst>
          </p:cNvPr>
          <p:cNvSpPr txBox="1"/>
          <p:nvPr/>
        </p:nvSpPr>
        <p:spPr bwMode="auto">
          <a:xfrm>
            <a:off x="2673366" y="401612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(aper_1, aper_2)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88D4E9C-3271-4099-9D11-4105AF974BAB}"/>
              </a:ext>
            </a:extLst>
          </p:cNvPr>
          <p:cNvCxnSpPr/>
          <p:nvPr/>
        </p:nvCxnSpPr>
        <p:spPr bwMode="auto">
          <a:xfrm>
            <a:off x="6450591" y="3870729"/>
            <a:ext cx="0" cy="230425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44C6511-7430-921A-35A8-CACBE0ECAA29}"/>
              </a:ext>
            </a:extLst>
          </p:cNvPr>
          <p:cNvCxnSpPr>
            <a:cxnSpLocks/>
          </p:cNvCxnSpPr>
          <p:nvPr/>
        </p:nvCxnSpPr>
        <p:spPr bwMode="auto">
          <a:xfrm flipH="1">
            <a:off x="4866415" y="5035919"/>
            <a:ext cx="308796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1EBD44A-2488-186C-0178-D34CEDC5CC1B}"/>
              </a:ext>
            </a:extLst>
          </p:cNvPr>
          <p:cNvSpPr/>
          <p:nvPr/>
        </p:nvSpPr>
        <p:spPr bwMode="auto">
          <a:xfrm>
            <a:off x="5802522" y="4423851"/>
            <a:ext cx="1296138" cy="122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92CCCD6-3E95-A1AD-84EC-E90A1FBB0602}"/>
              </a:ext>
            </a:extLst>
          </p:cNvPr>
          <p:cNvSpPr/>
          <p:nvPr/>
        </p:nvSpPr>
        <p:spPr bwMode="auto">
          <a:xfrm>
            <a:off x="7044559" y="4374785"/>
            <a:ext cx="108202" cy="1082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0762A1-FE8C-1FCC-46A6-A64AC18ADEB7}"/>
              </a:ext>
            </a:extLst>
          </p:cNvPr>
          <p:cNvCxnSpPr>
            <a:cxnSpLocks/>
            <a:endCxn id="20" idx="3"/>
          </p:cNvCxnSpPr>
          <p:nvPr/>
        </p:nvCxnSpPr>
        <p:spPr bwMode="auto">
          <a:xfrm flipV="1">
            <a:off x="6448653" y="4467141"/>
            <a:ext cx="611752" cy="54843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0AE900D-3603-4511-E8F5-1EC9C3CC80D3}"/>
              </a:ext>
            </a:extLst>
          </p:cNvPr>
          <p:cNvSpPr txBox="1"/>
          <p:nvPr/>
        </p:nvSpPr>
        <p:spPr bwMode="auto">
          <a:xfrm>
            <a:off x="6410395" y="3821343"/>
            <a:ext cx="6064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(aper_1’, aper_2’) = Rotation Matrix  x  (aper_1, aper_2)</a:t>
            </a:r>
          </a:p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3DDB4D-F431-13CE-99BC-8DE67112DC19}"/>
              </a:ext>
            </a:extLst>
          </p:cNvPr>
          <p:cNvSpPr/>
          <p:nvPr/>
        </p:nvSpPr>
        <p:spPr bwMode="auto">
          <a:xfrm rot="18841299">
            <a:off x="5846982" y="4417376"/>
            <a:ext cx="1213397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017675F-FAD4-0D57-E26B-F439E7DD2266}"/>
              </a:ext>
            </a:extLst>
          </p:cNvPr>
          <p:cNvSpPr/>
          <p:nvPr/>
        </p:nvSpPr>
        <p:spPr bwMode="auto">
          <a:xfrm>
            <a:off x="6393527" y="4099221"/>
            <a:ext cx="108202" cy="1082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E1AFA3-A83F-FC08-15C6-594249CB150B}"/>
              </a:ext>
            </a:extLst>
          </p:cNvPr>
          <p:cNvSpPr txBox="1"/>
          <p:nvPr/>
        </p:nvSpPr>
        <p:spPr bwMode="auto">
          <a:xfrm>
            <a:off x="7117469" y="4235969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(aper_1, aper_2)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C9A813D-EE29-B81F-34B1-0FC2139E2CF2}"/>
              </a:ext>
            </a:extLst>
          </p:cNvPr>
          <p:cNvCxnSpPr>
            <a:cxnSpLocks/>
            <a:endCxn id="24" idx="4"/>
          </p:cNvCxnSpPr>
          <p:nvPr/>
        </p:nvCxnSpPr>
        <p:spPr bwMode="auto">
          <a:xfrm flipV="1">
            <a:off x="6447628" y="4207423"/>
            <a:ext cx="0" cy="828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29">
            <a:extLst>
              <a:ext uri="{FF2B5EF4-FFF2-40B4-BE49-F238E27FC236}">
                <a16:creationId xmlns:a16="http://schemas.microsoft.com/office/drawing/2014/main" id="{FD6A0C6C-C1CB-F9AD-0EFC-7000FBFCC432}"/>
              </a:ext>
            </a:extLst>
          </p:cNvPr>
          <p:cNvSpPr/>
          <p:nvPr/>
        </p:nvSpPr>
        <p:spPr>
          <a:xfrm>
            <a:off x="6240016" y="4566656"/>
            <a:ext cx="432048" cy="369331"/>
          </a:xfrm>
          <a:prstGeom prst="arc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CF1EFD-F30B-7137-DFB7-1BC4BA893622}"/>
              </a:ext>
            </a:extLst>
          </p:cNvPr>
          <p:cNvSpPr txBox="1"/>
          <p:nvPr/>
        </p:nvSpPr>
        <p:spPr bwMode="auto">
          <a:xfrm>
            <a:off x="7644173" y="5521751"/>
            <a:ext cx="44644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Vector (aper_1’, aper_2’) does not represent real apertures after rotation! </a:t>
            </a:r>
          </a:p>
        </p:txBody>
      </p:sp>
    </p:spTree>
    <p:extLst>
      <p:ext uri="{BB962C8B-B14F-4D97-AF65-F5344CB8AC3E}">
        <p14:creationId xmlns:p14="http://schemas.microsoft.com/office/powerpoint/2010/main" val="361590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AACE0A7-777E-4916-E578-FD395B6D8BD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9DD6C319-1B7D-660D-D318-2824F3BD8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8E6375C5-DCCC-33D0-C157-12D24B11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5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093AE9F-8989-4CE3-81E4-77506DE5D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Model improvements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149C9530-EE34-EE6C-728D-987647B9097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571026-8162-7C6B-CA2A-ACD6CB14FDB9}"/>
              </a:ext>
            </a:extLst>
          </p:cNvPr>
          <p:cNvSpPr txBox="1"/>
          <p:nvPr/>
        </p:nvSpPr>
        <p:spPr bwMode="auto">
          <a:xfrm>
            <a:off x="1054820" y="1052736"/>
            <a:ext cx="10729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Updates to the optimizer: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scenarios: no-ramping, post-ls3-no-ramping.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Old sequence is used for scenarios without ‘post-</a:t>
            </a:r>
            <a:r>
              <a:rPr lang="en-US" dirty="0" err="1"/>
              <a:t>ls’</a:t>
            </a:r>
            <a:r>
              <a:rPr lang="en-US" dirty="0"/>
              <a:t> (today, no-ramping).</a:t>
            </a:r>
          </a:p>
          <a:p>
            <a:pPr lvl="1"/>
            <a:endParaRPr lang="en-US" dirty="0"/>
          </a:p>
          <a:p>
            <a:r>
              <a:rPr lang="en-US" dirty="0" err="1"/>
              <a:t>ToDo’s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centroid needs to be taken into account while calculating the envelope (wrong beam size at XTAX)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Aperture constraint should be fixed for the tilted elements.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B0483B-AF39-1A41-B012-836C7BD44201}"/>
              </a:ext>
            </a:extLst>
          </p:cNvPr>
          <p:cNvCxnSpPr/>
          <p:nvPr/>
        </p:nvCxnSpPr>
        <p:spPr>
          <a:xfrm>
            <a:off x="2063552" y="3789040"/>
            <a:ext cx="0" cy="230425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AC0032-6744-BE36-9E3C-B1E8D866BE8B}"/>
              </a:ext>
            </a:extLst>
          </p:cNvPr>
          <p:cNvCxnSpPr>
            <a:cxnSpLocks/>
          </p:cNvCxnSpPr>
          <p:nvPr/>
        </p:nvCxnSpPr>
        <p:spPr bwMode="auto">
          <a:xfrm flipH="1">
            <a:off x="479376" y="4954230"/>
            <a:ext cx="308796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FDDEE5E-FA66-3DFD-7878-7666F147C18E}"/>
              </a:ext>
            </a:extLst>
          </p:cNvPr>
          <p:cNvSpPr/>
          <p:nvPr/>
        </p:nvSpPr>
        <p:spPr>
          <a:xfrm>
            <a:off x="1055443" y="4342162"/>
            <a:ext cx="2016218" cy="12241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482877-BD0A-D5A2-C377-29DDC0533C7E}"/>
              </a:ext>
            </a:extLst>
          </p:cNvPr>
          <p:cNvCxnSpPr/>
          <p:nvPr/>
        </p:nvCxnSpPr>
        <p:spPr bwMode="auto">
          <a:xfrm>
            <a:off x="6450591" y="3870729"/>
            <a:ext cx="0" cy="230425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D3865E-2A10-2796-1D04-4ECD7773364E}"/>
              </a:ext>
            </a:extLst>
          </p:cNvPr>
          <p:cNvCxnSpPr>
            <a:cxnSpLocks/>
          </p:cNvCxnSpPr>
          <p:nvPr/>
        </p:nvCxnSpPr>
        <p:spPr bwMode="auto">
          <a:xfrm flipH="1">
            <a:off x="4866415" y="5035919"/>
            <a:ext cx="308796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3281DC04-B773-47FF-1FB9-BA3288C1B816}"/>
              </a:ext>
            </a:extLst>
          </p:cNvPr>
          <p:cNvSpPr/>
          <p:nvPr/>
        </p:nvSpPr>
        <p:spPr bwMode="auto">
          <a:xfrm>
            <a:off x="5402290" y="4423851"/>
            <a:ext cx="2096602" cy="122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D730104-540D-5F47-1C27-C0CECD75B4C3}"/>
              </a:ext>
            </a:extLst>
          </p:cNvPr>
          <p:cNvSpPr/>
          <p:nvPr/>
        </p:nvSpPr>
        <p:spPr>
          <a:xfrm>
            <a:off x="1055444" y="4342162"/>
            <a:ext cx="2016218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4831B-D62A-A828-DC0D-BFECC33218E3}"/>
              </a:ext>
            </a:extLst>
          </p:cNvPr>
          <p:cNvSpPr txBox="1"/>
          <p:nvPr/>
        </p:nvSpPr>
        <p:spPr bwMode="auto">
          <a:xfrm>
            <a:off x="2279961" y="3622254"/>
            <a:ext cx="2586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can approximate aperture with ellipse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D40AACF-824F-598A-F16A-86C2C98ED504}"/>
              </a:ext>
            </a:extLst>
          </p:cNvPr>
          <p:cNvSpPr/>
          <p:nvPr/>
        </p:nvSpPr>
        <p:spPr>
          <a:xfrm>
            <a:off x="5402290" y="4426245"/>
            <a:ext cx="2067134" cy="1224136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40AA22-2275-6771-05CA-033698FBF8D0}"/>
              </a:ext>
            </a:extLst>
          </p:cNvPr>
          <p:cNvSpPr/>
          <p:nvPr/>
        </p:nvSpPr>
        <p:spPr bwMode="auto">
          <a:xfrm rot="18116110">
            <a:off x="5417024" y="4423851"/>
            <a:ext cx="2096602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BAD2BA5-2902-9DDA-1190-2B6250110BF3}"/>
              </a:ext>
            </a:extLst>
          </p:cNvPr>
          <p:cNvSpPr/>
          <p:nvPr/>
        </p:nvSpPr>
        <p:spPr bwMode="auto">
          <a:xfrm rot="18116110">
            <a:off x="5417024" y="4426245"/>
            <a:ext cx="2067134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802DDF-EFFE-85E8-F683-D296C8A1F2BD}"/>
              </a:ext>
            </a:extLst>
          </p:cNvPr>
          <p:cNvSpPr txBox="1"/>
          <p:nvPr/>
        </p:nvSpPr>
        <p:spPr bwMode="auto">
          <a:xfrm>
            <a:off x="2160429" y="4916471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aper_1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E155EE-F7E9-54BA-6F96-0E6A89237A88}"/>
              </a:ext>
            </a:extLst>
          </p:cNvPr>
          <p:cNvSpPr txBox="1"/>
          <p:nvPr/>
        </p:nvSpPr>
        <p:spPr bwMode="auto">
          <a:xfrm rot="16200000">
            <a:off x="1546202" y="4498514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aper_2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0B916B-E1B2-A770-907E-1814EEFE3E3A}"/>
              </a:ext>
            </a:extLst>
          </p:cNvPr>
          <p:cNvSpPr txBox="1"/>
          <p:nvPr/>
        </p:nvSpPr>
        <p:spPr bwMode="auto">
          <a:xfrm rot="16200000">
            <a:off x="5905832" y="4512014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aper_2’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390447F-5205-666D-D3CC-576C18B45A1B}"/>
              </a:ext>
            </a:extLst>
          </p:cNvPr>
          <p:cNvCxnSpPr>
            <a:cxnSpLocks/>
          </p:cNvCxnSpPr>
          <p:nvPr/>
        </p:nvCxnSpPr>
        <p:spPr>
          <a:xfrm flipH="1" flipV="1">
            <a:off x="6456040" y="4189154"/>
            <a:ext cx="2083" cy="8640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D4EA7D3-71A6-AEA1-BBB4-A0A7F1FF7368}"/>
              </a:ext>
            </a:extLst>
          </p:cNvPr>
          <p:cNvCxnSpPr>
            <a:cxnSpLocks/>
          </p:cNvCxnSpPr>
          <p:nvPr/>
        </p:nvCxnSpPr>
        <p:spPr bwMode="auto">
          <a:xfrm>
            <a:off x="6435857" y="5035919"/>
            <a:ext cx="6706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E534B2-350D-9040-C01F-9D54EBCDD3BE}"/>
              </a:ext>
            </a:extLst>
          </p:cNvPr>
          <p:cNvSpPr txBox="1"/>
          <p:nvPr/>
        </p:nvSpPr>
        <p:spPr bwMode="auto">
          <a:xfrm>
            <a:off x="6366984" y="5004266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aper_1’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D553C1E-6561-35BA-51B7-2DA0F619F1AA}"/>
              </a:ext>
            </a:extLst>
          </p:cNvPr>
          <p:cNvGrpSpPr/>
          <p:nvPr/>
        </p:nvGrpSpPr>
        <p:grpSpPr>
          <a:xfrm>
            <a:off x="8090843" y="4316459"/>
            <a:ext cx="3881456" cy="1272781"/>
            <a:chOff x="8090843" y="4226956"/>
            <a:chExt cx="3881456" cy="1272781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650CD1C-7A7E-BC30-56C1-2821E80A2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90843" y="4226956"/>
              <a:ext cx="3881456" cy="1272781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0682CAD-7208-FF9C-4D97-22179954744C}"/>
                </a:ext>
              </a:extLst>
            </p:cNvPr>
            <p:cNvSpPr/>
            <p:nvPr/>
          </p:nvSpPr>
          <p:spPr>
            <a:xfrm>
              <a:off x="9840416" y="5157192"/>
              <a:ext cx="504056" cy="2150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8192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72BC276-425D-491E-777B-2863EBF4ABA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0553A032-A715-EAD2-AC3B-65553245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C9C2C3DC-B0D7-0042-94FE-3497811F0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6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9A298C15-D0FC-DFFC-2777-2A70F9A71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Lattice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3B2DB6A0-9A47-7A83-6720-B36BB43371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399EA0-B15A-D619-9F01-83797ACB17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04"/>
          <a:stretch>
            <a:fillRect/>
          </a:stretch>
        </p:blipFill>
        <p:spPr>
          <a:xfrm>
            <a:off x="263352" y="1636677"/>
            <a:ext cx="5474988" cy="41602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D5653C7-0E7F-033B-BCA1-6C95D9E87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9972" y="1636677"/>
            <a:ext cx="5575293" cy="41640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3892ED-528F-9CE1-7610-C8183E61AA93}"/>
              </a:ext>
            </a:extLst>
          </p:cNvPr>
          <p:cNvSpPr txBox="1"/>
          <p:nvPr/>
        </p:nvSpPr>
        <p:spPr bwMode="auto">
          <a:xfrm>
            <a:off x="1487488" y="1233516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Everything is ramping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029914-6903-2CA0-15A3-EA8595930C1A}"/>
              </a:ext>
            </a:extLst>
          </p:cNvPr>
          <p:cNvSpPr txBox="1"/>
          <p:nvPr/>
        </p:nvSpPr>
        <p:spPr bwMode="auto">
          <a:xfrm>
            <a:off x="7896200" y="1233516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Nothing is ramping</a:t>
            </a:r>
          </a:p>
        </p:txBody>
      </p:sp>
    </p:spTree>
    <p:extLst>
      <p:ext uri="{BB962C8B-B14F-4D97-AF65-F5344CB8AC3E}">
        <p14:creationId xmlns:p14="http://schemas.microsoft.com/office/powerpoint/2010/main" val="2186396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16C8B47A-84EC-7FF5-5CC3-4136B572051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16B8AD26-7374-C977-1833-D8C9BDB8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DCBD3BD9-5403-04CE-D5EB-B67DB52B1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7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30670DD1-E248-B5CD-60E4-726AE486A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Optimisation</a:t>
            </a:r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results for no-ramping case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31577FB2-43AB-4122-7B5B-677C85FB206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13E2BA-837C-9871-29B2-0F4C98264046}"/>
              </a:ext>
            </a:extLst>
          </p:cNvPr>
          <p:cNvSpPr txBox="1"/>
          <p:nvPr/>
        </p:nvSpPr>
        <p:spPr bwMode="auto">
          <a:xfrm>
            <a:off x="407987" y="934774"/>
            <a:ext cx="3583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Scenario: post-ls3-no-ramping</a:t>
            </a:r>
          </a:p>
          <a:p>
            <a:r>
              <a:rPr lang="en-US" dirty="0"/>
              <a:t>Target beam size at BDF: 12 mm</a:t>
            </a:r>
          </a:p>
          <a:p>
            <a:r>
              <a:rPr lang="en-US" dirty="0"/>
              <a:t>Knobs: only quadrupoles in P42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48FC85-471E-631D-4805-10D978572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03" y="2132856"/>
            <a:ext cx="3112363" cy="38711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970A40-B727-6740-381A-BB2178ECFB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338" y="2172786"/>
            <a:ext cx="4239390" cy="3212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52A0AA-59AD-7FA2-498E-0C27C3242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6240" y="3651024"/>
            <a:ext cx="3412595" cy="25949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E70EC8-C3B6-949D-CA33-A148A1006AD0}"/>
              </a:ext>
            </a:extLst>
          </p:cNvPr>
          <p:cNvSpPr txBox="1"/>
          <p:nvPr/>
        </p:nvSpPr>
        <p:spPr bwMode="auto">
          <a:xfrm>
            <a:off x="1487488" y="181585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9E1F36-6766-128A-E8B4-4EA5C3C963B4}"/>
              </a:ext>
            </a:extLst>
          </p:cNvPr>
          <p:cNvSpPr txBox="1"/>
          <p:nvPr/>
        </p:nvSpPr>
        <p:spPr bwMode="auto">
          <a:xfrm>
            <a:off x="4727848" y="1844824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 sweep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B79B53-A9B3-9E69-26CB-1B6B553603FE}"/>
              </a:ext>
            </a:extLst>
          </p:cNvPr>
          <p:cNvSpPr txBox="1"/>
          <p:nvPr/>
        </p:nvSpPr>
        <p:spPr bwMode="auto">
          <a:xfrm>
            <a:off x="9190825" y="3366322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envelope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386FA7-0468-2B3B-BF5E-71AE3167875F}"/>
              </a:ext>
            </a:extLst>
          </p:cNvPr>
          <p:cNvSpPr txBox="1"/>
          <p:nvPr/>
        </p:nvSpPr>
        <p:spPr bwMode="auto">
          <a:xfrm>
            <a:off x="9453423" y="73330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Settings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034AEA-F3F5-D514-F715-D131BE1A6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1309" y="1059239"/>
            <a:ext cx="3102359" cy="23483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C51689B-A32D-0D84-EFE9-0187E19AC062}"/>
              </a:ext>
            </a:extLst>
          </p:cNvPr>
          <p:cNvSpPr txBox="1"/>
          <p:nvPr/>
        </p:nvSpPr>
        <p:spPr bwMode="auto">
          <a:xfrm>
            <a:off x="3441338" y="5251631"/>
            <a:ext cx="4889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optimizer run took about 2h, but it managed to suppress the momentum sweep in H almost completely.</a:t>
            </a:r>
          </a:p>
        </p:txBody>
      </p:sp>
    </p:spTree>
    <p:extLst>
      <p:ext uri="{BB962C8B-B14F-4D97-AF65-F5344CB8AC3E}">
        <p14:creationId xmlns:p14="http://schemas.microsoft.com/office/powerpoint/2010/main" val="301634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13D399C-40D1-B7C9-D474-FCC9A7DD613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44DD3F7A-B159-67CD-AB74-F14626A8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DF057C32-8457-5331-221C-1109B132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8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96D7172-DE18-7D94-7E93-1AA75CB54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86105B0B-3C92-2A0F-8C05-80FFE6CA139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10.07.2025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B505F8-1060-968E-1E62-039447801AE4}"/>
              </a:ext>
            </a:extLst>
          </p:cNvPr>
          <p:cNvSpPr txBox="1"/>
          <p:nvPr/>
        </p:nvSpPr>
        <p:spPr bwMode="auto">
          <a:xfrm>
            <a:off x="712928" y="1196752"/>
            <a:ext cx="98475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Few things to improve in the optimizer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possible to suppress the momentum sweep only with optics even for non-ramping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Although, envelope gets too large at some locations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>
          <a:xfrm>
            <a:off x="2253773" y="3360420"/>
            <a:ext cx="7684453" cy="793244"/>
          </a:xfrm>
        </p:spPr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Thanks for your attention!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7990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832</TotalTime>
  <Words>525</Words>
  <Application>Microsoft Macintosh PowerPoint</Application>
  <DocSecurity>0</DocSecurity>
  <PresentationFormat>Widescreen</PresentationFormat>
  <Paragraphs>125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Arial</vt:lpstr>
      <vt:lpstr>Cambria Math</vt:lpstr>
      <vt:lpstr>Helvetica Neue</vt:lpstr>
      <vt:lpstr>Helvetica Neue Light</vt:lpstr>
      <vt:lpstr>Helvetica Neue Medium</vt:lpstr>
      <vt:lpstr>CERN</vt:lpstr>
      <vt:lpstr>P42 optics optimisation</vt:lpstr>
      <vt:lpstr>Model improvements</vt:lpstr>
      <vt:lpstr>Model improvements</vt:lpstr>
      <vt:lpstr>Model improvements</vt:lpstr>
      <vt:lpstr>Model improvements</vt:lpstr>
      <vt:lpstr>Lattice</vt:lpstr>
      <vt:lpstr>Optimisation results for no-ramping case</vt:lpstr>
      <vt:lpstr>Summary</vt:lpstr>
      <vt:lpstr>Thanks for your attention!</vt:lpstr>
      <vt:lpstr>Ramping scenarios</vt:lpstr>
      <vt:lpstr>Ramping scenarios</vt:lpstr>
      <vt:lpstr>Optimizer tool</vt:lpstr>
      <vt:lpstr>Francesco’s results</vt:lpstr>
      <vt:lpstr>Ramping scenarios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Aleksandr Gorn</cp:lastModifiedBy>
  <cp:revision>41</cp:revision>
  <dcterms:created xsi:type="dcterms:W3CDTF">2021-11-15T09:32:25Z</dcterms:created>
  <dcterms:modified xsi:type="dcterms:W3CDTF">2025-07-10T12:20:59Z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