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1677" r:id="rId3"/>
    <p:sldId id="1714" r:id="rId4"/>
    <p:sldId id="1728" r:id="rId5"/>
    <p:sldId id="1727" r:id="rId6"/>
    <p:sldId id="1725" r:id="rId7"/>
    <p:sldId id="1715" r:id="rId8"/>
    <p:sldId id="1721" r:id="rId9"/>
    <p:sldId id="1712" r:id="rId10"/>
    <p:sldId id="1716" r:id="rId11"/>
    <p:sldId id="1717" r:id="rId12"/>
    <p:sldId id="1719" r:id="rId13"/>
    <p:sldId id="1720" r:id="rId14"/>
    <p:sldId id="1713" r:id="rId15"/>
  </p:sldIdLst>
  <p:sldSz cx="12192000" cy="6858000"/>
  <p:notesSz cx="12192000" cy="6858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8F4D"/>
    <a:srgbClr val="898989"/>
    <a:srgbClr val="C5C5C5"/>
    <a:srgbClr val="D09F33"/>
    <a:srgbClr val="F5583C"/>
    <a:srgbClr val="36A2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616011-9738-0579-ADF7-3CEE4CE8EEA3}">
  <a:tblStyle styleId="{66616011-9738-0579-ADF7-3CEE4CE8EEA3}"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4"/>
    <p:restoredTop sz="94635"/>
  </p:normalViewPr>
  <p:slideViewPr>
    <p:cSldViewPr snapToGrid="0">
      <p:cViewPr>
        <p:scale>
          <a:sx n="140" d="100"/>
          <a:sy n="140" d="100"/>
        </p:scale>
        <p:origin x="392"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RU"/>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34EE057A-F099-0D41-AE85-F54F796B1A65}" type="datetimeFigureOut">
              <a:rPr lang="en-RU" smtClean="0"/>
              <a:t>11/19/25</a:t>
            </a:fld>
            <a:endParaRPr lang="en-RU"/>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RU"/>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U"/>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RU"/>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3BF8E264-38AF-264B-B2B5-3DDA52C70CF9}" type="slidenum">
              <a:rPr lang="en-RU" smtClean="0"/>
              <a:t>‹#›</a:t>
            </a:fld>
            <a:endParaRPr lang="en-RU"/>
          </a:p>
        </p:txBody>
      </p:sp>
    </p:spTree>
    <p:extLst>
      <p:ext uri="{BB962C8B-B14F-4D97-AF65-F5344CB8AC3E}">
        <p14:creationId xmlns:p14="http://schemas.microsoft.com/office/powerpoint/2010/main" val="3352608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a:t>
            </a:fld>
            <a:endParaRPr lang="en-RU"/>
          </a:p>
        </p:txBody>
      </p:sp>
    </p:spTree>
    <p:extLst>
      <p:ext uri="{BB962C8B-B14F-4D97-AF65-F5344CB8AC3E}">
        <p14:creationId xmlns:p14="http://schemas.microsoft.com/office/powerpoint/2010/main" val="377357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DA723-B9A3-CB53-BBCB-630B2A6477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6300C3-5E24-36DE-E9CA-DFA05748C4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DC1E4C-C027-4E88-D157-B91C25342D93}"/>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21908E8A-93BD-AFCD-A58A-7A646A1CE4A6}"/>
              </a:ext>
            </a:extLst>
          </p:cNvPr>
          <p:cNvSpPr>
            <a:spLocks noGrp="1"/>
          </p:cNvSpPr>
          <p:nvPr>
            <p:ph type="sldNum" sz="quarter" idx="5"/>
          </p:nvPr>
        </p:nvSpPr>
        <p:spPr/>
        <p:txBody>
          <a:bodyPr/>
          <a:lstStyle/>
          <a:p>
            <a:fld id="{4041E454-B094-CD4C-9FC8-4772C2969308}" type="slidenum">
              <a:rPr lang="en-RU" smtClean="0"/>
              <a:t>12</a:t>
            </a:fld>
            <a:endParaRPr lang="en-RU"/>
          </a:p>
        </p:txBody>
      </p:sp>
    </p:spTree>
    <p:extLst>
      <p:ext uri="{BB962C8B-B14F-4D97-AF65-F5344CB8AC3E}">
        <p14:creationId xmlns:p14="http://schemas.microsoft.com/office/powerpoint/2010/main" val="429378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C2B99-00C4-0A04-A996-92189F98E3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DE6470-7103-9704-632D-435D8A1581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F3CAE4-12BB-0C7E-6A3D-3DF0513482BC}"/>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B56A4F62-D16B-D29C-717E-63A2C4AB491C}"/>
              </a:ext>
            </a:extLst>
          </p:cNvPr>
          <p:cNvSpPr>
            <a:spLocks noGrp="1"/>
          </p:cNvSpPr>
          <p:nvPr>
            <p:ph type="sldNum" sz="quarter" idx="5"/>
          </p:nvPr>
        </p:nvSpPr>
        <p:spPr/>
        <p:txBody>
          <a:bodyPr/>
          <a:lstStyle/>
          <a:p>
            <a:fld id="{4041E454-B094-CD4C-9FC8-4772C2969308}" type="slidenum">
              <a:rPr lang="en-RU" smtClean="0"/>
              <a:t>13</a:t>
            </a:fld>
            <a:endParaRPr lang="en-RU"/>
          </a:p>
        </p:txBody>
      </p:sp>
    </p:spTree>
    <p:extLst>
      <p:ext uri="{BB962C8B-B14F-4D97-AF65-F5344CB8AC3E}">
        <p14:creationId xmlns:p14="http://schemas.microsoft.com/office/powerpoint/2010/main" val="687205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14</a:t>
            </a:fld>
            <a:endParaRPr lang="en-RU"/>
          </a:p>
        </p:txBody>
      </p:sp>
    </p:spTree>
    <p:extLst>
      <p:ext uri="{BB962C8B-B14F-4D97-AF65-F5344CB8AC3E}">
        <p14:creationId xmlns:p14="http://schemas.microsoft.com/office/powerpoint/2010/main" val="3925941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CDCF3-DC20-B18F-A84A-5FEA5B05B7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F904ED-8690-1A45-9506-B075BD8850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118959-07FC-49AF-B844-E8B3808EBE67}"/>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AA000BF3-63B5-7BCE-4193-23566F7C50AC}"/>
              </a:ext>
            </a:extLst>
          </p:cNvPr>
          <p:cNvSpPr>
            <a:spLocks noGrp="1"/>
          </p:cNvSpPr>
          <p:nvPr>
            <p:ph type="sldNum" sz="quarter" idx="5"/>
          </p:nvPr>
        </p:nvSpPr>
        <p:spPr/>
        <p:txBody>
          <a:bodyPr/>
          <a:lstStyle/>
          <a:p>
            <a:fld id="{4041E454-B094-CD4C-9FC8-4772C2969308}" type="slidenum">
              <a:rPr lang="en-RU" smtClean="0"/>
              <a:t>3</a:t>
            </a:fld>
            <a:endParaRPr lang="en-RU"/>
          </a:p>
        </p:txBody>
      </p:sp>
    </p:spTree>
    <p:extLst>
      <p:ext uri="{BB962C8B-B14F-4D97-AF65-F5344CB8AC3E}">
        <p14:creationId xmlns:p14="http://schemas.microsoft.com/office/powerpoint/2010/main" val="1661651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F10F5-AC67-FB32-2AA0-0E10D95E52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1FC918-83A3-F038-FE33-69AAB95FBB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45DF01-6562-FCB1-7FBC-455F8277D664}"/>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9ED4E5D2-5A39-BE62-45FE-90D1EF069C21}"/>
              </a:ext>
            </a:extLst>
          </p:cNvPr>
          <p:cNvSpPr>
            <a:spLocks noGrp="1"/>
          </p:cNvSpPr>
          <p:nvPr>
            <p:ph type="sldNum" sz="quarter" idx="5"/>
          </p:nvPr>
        </p:nvSpPr>
        <p:spPr/>
        <p:txBody>
          <a:bodyPr/>
          <a:lstStyle/>
          <a:p>
            <a:fld id="{4041E454-B094-CD4C-9FC8-4772C2969308}" type="slidenum">
              <a:rPr lang="en-RU" smtClean="0"/>
              <a:t>4</a:t>
            </a:fld>
            <a:endParaRPr lang="en-RU"/>
          </a:p>
        </p:txBody>
      </p:sp>
    </p:spTree>
    <p:extLst>
      <p:ext uri="{BB962C8B-B14F-4D97-AF65-F5344CB8AC3E}">
        <p14:creationId xmlns:p14="http://schemas.microsoft.com/office/powerpoint/2010/main" val="384844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A499A1-4A28-BB74-9D8A-F27ACC5CFB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022769-86D1-FD29-DD61-11CD44A4DA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7866C2-E7F6-220F-2F53-E75DF1B35A03}"/>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760B1489-3352-0A11-9D60-8D0FC282CB98}"/>
              </a:ext>
            </a:extLst>
          </p:cNvPr>
          <p:cNvSpPr>
            <a:spLocks noGrp="1"/>
          </p:cNvSpPr>
          <p:nvPr>
            <p:ph type="sldNum" sz="quarter" idx="5"/>
          </p:nvPr>
        </p:nvSpPr>
        <p:spPr/>
        <p:txBody>
          <a:bodyPr/>
          <a:lstStyle/>
          <a:p>
            <a:fld id="{4041E454-B094-CD4C-9FC8-4772C2969308}" type="slidenum">
              <a:rPr lang="en-RU" smtClean="0"/>
              <a:t>5</a:t>
            </a:fld>
            <a:endParaRPr lang="en-RU"/>
          </a:p>
        </p:txBody>
      </p:sp>
    </p:spTree>
    <p:extLst>
      <p:ext uri="{BB962C8B-B14F-4D97-AF65-F5344CB8AC3E}">
        <p14:creationId xmlns:p14="http://schemas.microsoft.com/office/powerpoint/2010/main" val="506803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12B18-D72D-5AEB-E2D2-A4F95D3433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56EE2A-5C3B-C114-B08D-CD7B72F93E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5B29D-9BD4-DDB8-5412-F09EFA2B8706}"/>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A408AF76-6F35-BFAE-B27C-33616C817861}"/>
              </a:ext>
            </a:extLst>
          </p:cNvPr>
          <p:cNvSpPr>
            <a:spLocks noGrp="1"/>
          </p:cNvSpPr>
          <p:nvPr>
            <p:ph type="sldNum" sz="quarter" idx="5"/>
          </p:nvPr>
        </p:nvSpPr>
        <p:spPr/>
        <p:txBody>
          <a:bodyPr/>
          <a:lstStyle/>
          <a:p>
            <a:fld id="{4041E454-B094-CD4C-9FC8-4772C2969308}" type="slidenum">
              <a:rPr lang="en-RU" smtClean="0"/>
              <a:t>6</a:t>
            </a:fld>
            <a:endParaRPr lang="en-RU"/>
          </a:p>
        </p:txBody>
      </p:sp>
    </p:spTree>
    <p:extLst>
      <p:ext uri="{BB962C8B-B14F-4D97-AF65-F5344CB8AC3E}">
        <p14:creationId xmlns:p14="http://schemas.microsoft.com/office/powerpoint/2010/main" val="3584867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22841-8FA3-64A7-5004-D2F1E52114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19751A-5CC3-E092-8C45-5445130EF4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83BE04-7682-521A-38D0-DE21EB0E5716}"/>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03EA0A1C-B4A5-1C0C-9485-B9FF7E43CB27}"/>
              </a:ext>
            </a:extLst>
          </p:cNvPr>
          <p:cNvSpPr>
            <a:spLocks noGrp="1"/>
          </p:cNvSpPr>
          <p:nvPr>
            <p:ph type="sldNum" sz="quarter" idx="5"/>
          </p:nvPr>
        </p:nvSpPr>
        <p:spPr/>
        <p:txBody>
          <a:bodyPr/>
          <a:lstStyle/>
          <a:p>
            <a:fld id="{4041E454-B094-CD4C-9FC8-4772C2969308}" type="slidenum">
              <a:rPr lang="en-RU" smtClean="0"/>
              <a:t>7</a:t>
            </a:fld>
            <a:endParaRPr lang="en-RU"/>
          </a:p>
        </p:txBody>
      </p:sp>
    </p:spTree>
    <p:extLst>
      <p:ext uri="{BB962C8B-B14F-4D97-AF65-F5344CB8AC3E}">
        <p14:creationId xmlns:p14="http://schemas.microsoft.com/office/powerpoint/2010/main" val="3963902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3DF51-4B66-0508-25D9-EBC93CD96B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BB3A69-836A-5285-C286-3EC357A39F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111375-C6ED-62D4-D8F7-5030707670EE}"/>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B9C4733C-F3DA-6E85-CAB3-B765D0935E53}"/>
              </a:ext>
            </a:extLst>
          </p:cNvPr>
          <p:cNvSpPr>
            <a:spLocks noGrp="1"/>
          </p:cNvSpPr>
          <p:nvPr>
            <p:ph type="sldNum" sz="quarter" idx="5"/>
          </p:nvPr>
        </p:nvSpPr>
        <p:spPr/>
        <p:txBody>
          <a:bodyPr/>
          <a:lstStyle/>
          <a:p>
            <a:fld id="{4041E454-B094-CD4C-9FC8-4772C2969308}" type="slidenum">
              <a:rPr lang="en-RU" smtClean="0"/>
              <a:t>8</a:t>
            </a:fld>
            <a:endParaRPr lang="en-RU"/>
          </a:p>
        </p:txBody>
      </p:sp>
    </p:spTree>
    <p:extLst>
      <p:ext uri="{BB962C8B-B14F-4D97-AF65-F5344CB8AC3E}">
        <p14:creationId xmlns:p14="http://schemas.microsoft.com/office/powerpoint/2010/main" val="3482525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B07C9-2321-AB90-017A-175540A418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F84D4-1608-6A20-84DE-9945D71E7C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E9F823-C7DA-5473-00D0-66E532B48068}"/>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E93F9B8C-2AA1-2EA5-B1F5-9C621FF03187}"/>
              </a:ext>
            </a:extLst>
          </p:cNvPr>
          <p:cNvSpPr>
            <a:spLocks noGrp="1"/>
          </p:cNvSpPr>
          <p:nvPr>
            <p:ph type="sldNum" sz="quarter" idx="5"/>
          </p:nvPr>
        </p:nvSpPr>
        <p:spPr/>
        <p:txBody>
          <a:bodyPr/>
          <a:lstStyle/>
          <a:p>
            <a:fld id="{4041E454-B094-CD4C-9FC8-4772C2969308}" type="slidenum">
              <a:rPr lang="en-RU" smtClean="0"/>
              <a:t>10</a:t>
            </a:fld>
            <a:endParaRPr lang="en-RU"/>
          </a:p>
        </p:txBody>
      </p:sp>
    </p:spTree>
    <p:extLst>
      <p:ext uri="{BB962C8B-B14F-4D97-AF65-F5344CB8AC3E}">
        <p14:creationId xmlns:p14="http://schemas.microsoft.com/office/powerpoint/2010/main" val="1736612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47906-1BD5-CF0D-6EC0-493FBF5870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3B5411-8870-26E2-DFE4-08339DBED2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589875-B23E-0495-80C3-8A7B58F9E9F5}"/>
              </a:ext>
            </a:extLst>
          </p:cNvPr>
          <p:cNvSpPr>
            <a:spLocks noGrp="1"/>
          </p:cNvSpPr>
          <p:nvPr>
            <p:ph type="body" idx="1"/>
          </p:nvPr>
        </p:nvSpPr>
        <p:spPr/>
        <p:txBody>
          <a:bodyPr/>
          <a:lstStyle/>
          <a:p>
            <a:endParaRPr lang="en-RU"/>
          </a:p>
        </p:txBody>
      </p:sp>
      <p:sp>
        <p:nvSpPr>
          <p:cNvPr id="4" name="Slide Number Placeholder 3">
            <a:extLst>
              <a:ext uri="{FF2B5EF4-FFF2-40B4-BE49-F238E27FC236}">
                <a16:creationId xmlns:a16="http://schemas.microsoft.com/office/drawing/2014/main" id="{B1631422-DEC5-92AE-F8C9-3F35A55C2141}"/>
              </a:ext>
            </a:extLst>
          </p:cNvPr>
          <p:cNvSpPr>
            <a:spLocks noGrp="1"/>
          </p:cNvSpPr>
          <p:nvPr>
            <p:ph type="sldNum" sz="quarter" idx="5"/>
          </p:nvPr>
        </p:nvSpPr>
        <p:spPr/>
        <p:txBody>
          <a:bodyPr/>
          <a:lstStyle/>
          <a:p>
            <a:fld id="{4041E454-B094-CD4C-9FC8-4772C2969308}" type="slidenum">
              <a:rPr lang="en-RU" smtClean="0"/>
              <a:t>11</a:t>
            </a:fld>
            <a:endParaRPr lang="en-RU"/>
          </a:p>
        </p:txBody>
      </p:sp>
    </p:spTree>
    <p:extLst>
      <p:ext uri="{BB962C8B-B14F-4D97-AF65-F5344CB8AC3E}">
        <p14:creationId xmlns:p14="http://schemas.microsoft.com/office/powerpoint/2010/main" val="3625155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Picture Placeholder 8"/>
          <p:cNvSpPr>
            <a:spLocks noGrp="1"/>
          </p:cNvSpPr>
          <p:nvPr>
            <p:ph type="pic" sz="quarter" idx="13" hasCustomPrompt="1"/>
          </p:nvPr>
        </p:nvSpPr>
        <p:spPr bwMode="auto">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4"/>
          </p:nvPr>
        </p:nvSpPr>
        <p:spPr bwMode="auto"/>
        <p:txBody>
          <a:bodyPr/>
          <a:lstStyle/>
          <a:p>
            <a:pPr>
              <a:defRPr/>
            </a:pPr>
            <a:fld id="{C69AC1C6-AA32-3204-C296-69B47CBF89C5}" type="datetime2">
              <a:rPr lang="en-GB"/>
              <a:t>Wednesday, 19 November 2025</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733273C7-1CFC-EB07-A7E0-881A3661F4F1}" type="datetime2">
              <a:rPr lang="en-GB"/>
              <a:t>Wednesday, 19 November 2025</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11"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993CB79D-6DFE-1231-4617-1E6E262C6759}" type="datetime2">
              <a:rPr lang="en-GB"/>
              <a:t>Wednesday, 19 November 2025</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4"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5"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5"/>
          </p:nvPr>
        </p:nvSpPr>
        <p:spPr bwMode="auto"/>
        <p:txBody>
          <a:bodyPr/>
          <a:lstStyle/>
          <a:p>
            <a:pPr>
              <a:defRPr/>
            </a:pPr>
            <a:fld id="{61F39E7E-EC18-D0E5-D4D6-AE79EEE8E336}" type="datetime2">
              <a:rPr lang="en-GB"/>
              <a:t>Wednesday, 19 November 2025</a:t>
            </a:fld>
            <a:endParaRPr/>
          </a:p>
        </p:txBody>
      </p:sp>
      <p:sp>
        <p:nvSpPr>
          <p:cNvPr id="6" name="Footer Placeholder 5"/>
          <p:cNvSpPr>
            <a:spLocks noGrp="1"/>
          </p:cNvSpPr>
          <p:nvPr>
            <p:ph type="ftr" sz="quarter" idx="16"/>
          </p:nvPr>
        </p:nvSpPr>
        <p:spPr bwMode="auto"/>
        <p:txBody>
          <a:bodyPr/>
          <a:lstStyle/>
          <a:p>
            <a:pPr>
              <a:defRPr/>
            </a:pPr>
            <a:r>
              <a:rPr lang="en-GB"/>
              <a:t>R. Ramjiawan</a:t>
            </a:r>
            <a:endParaRPr/>
          </a:p>
        </p:txBody>
      </p:sp>
      <p:sp>
        <p:nvSpPr>
          <p:cNvPr id="10" name="Slide Number Placeholder 9"/>
          <p:cNvSpPr>
            <a:spLocks noGrp="1"/>
          </p:cNvSpPr>
          <p:nvPr>
            <p:ph type="sldNum" sz="quarter" idx="17"/>
          </p:nvPr>
        </p:nvSpPr>
        <p:spPr bwMode="auto"/>
        <p:txBody>
          <a:bodyPr/>
          <a:lstStyle/>
          <a:p>
            <a:pPr>
              <a:defRPr/>
            </a:pPr>
            <a:fld id="{6F5466C4-E5CD-4E84-8892-8426DCDF1367}" type="slidenum">
              <a:rPr lang="en-GB"/>
              <a:t>‹#›</a:t>
            </a:fld>
            <a:endParaRPr lang="en-GB"/>
          </a:p>
        </p:txBody>
      </p:sp>
      <p:sp>
        <p:nvSpPr>
          <p:cNvPr id="8"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10"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A98EAB7E-0549-F647-6F75-FF0B1DE8867C}" type="datetime2">
              <a:rPr lang="en-GB"/>
              <a:t>Wednesday, 19 November 2025</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0" name="Text Placeholder 2"/>
          <p:cNvSpPr>
            <a:spLocks noGrp="1"/>
          </p:cNvSpPr>
          <p:nvPr>
            <p:ph type="body" idx="15"/>
          </p:nvPr>
        </p:nvSpPr>
        <p:spPr bwMode="auto">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566CAA3B-95CC-96BB-8A49-5A38BB34751A}" type="datetime2">
              <a:rPr lang="en-GB"/>
              <a:t>Wednesday, 19 November 2025</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
        <p:nvSpPr>
          <p:cNvPr id="15" name="Text Placeholder 2"/>
          <p:cNvSpPr>
            <a:spLocks noGrp="1"/>
          </p:cNvSpPr>
          <p:nvPr>
            <p:ph type="body" idx="20"/>
          </p:nvPr>
        </p:nvSpPr>
        <p:spPr bwMode="auto">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6" name="Picture Placeholder 10"/>
          <p:cNvSpPr>
            <a:spLocks noGrp="1"/>
          </p:cNvSpPr>
          <p:nvPr>
            <p:ph type="pic" sz="quarter" idx="21" hasCustomPrompt="1"/>
          </p:nvPr>
        </p:nvSpPr>
        <p:spPr bwMode="auto">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7" name="Text Placeholder 2"/>
          <p:cNvSpPr>
            <a:spLocks noGrp="1"/>
          </p:cNvSpPr>
          <p:nvPr>
            <p:ph type="body" idx="22"/>
          </p:nvPr>
        </p:nvSpPr>
        <p:spPr bwMode="auto">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8" name="Picture Placeholder 10"/>
          <p:cNvSpPr>
            <a:spLocks noGrp="1"/>
          </p:cNvSpPr>
          <p:nvPr>
            <p:ph type="pic" sz="quarter" idx="23" hasCustomPrompt="1"/>
          </p:nvPr>
        </p:nvSpPr>
        <p:spPr bwMode="auto">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8759617-48D6-3E56-D072-A37C7A2194A1}" type="datetime2">
              <a:rPr lang="en-GB"/>
              <a:t>Wednesday, 19 November 2025</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FB34D92-1362-5037-83B3-3E87B1152ECD}" type="datetime2">
              <a:rPr lang="en-GB"/>
              <a:t>Wednesday, 19 November 2025</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3"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7" name="Date Placeholder 6"/>
          <p:cNvSpPr>
            <a:spLocks noGrp="1"/>
          </p:cNvSpPr>
          <p:nvPr>
            <p:ph type="dt" sz="half" idx="10"/>
          </p:nvPr>
        </p:nvSpPr>
        <p:spPr bwMode="auto"/>
        <p:txBody>
          <a:bodyPr/>
          <a:lstStyle/>
          <a:p>
            <a:pPr>
              <a:defRPr/>
            </a:pPr>
            <a:fld id="{22EE870D-3367-C6D2-11FB-3D73921CB948}" type="datetime2">
              <a:rPr lang="en-GB"/>
              <a:t>Wednesday, 19 November 2025</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p>
        </p:txBody>
      </p:sp>
      <p:sp>
        <p:nvSpPr>
          <p:cNvPr id="6" name="Date Placeholder 5"/>
          <p:cNvSpPr>
            <a:spLocks noGrp="1"/>
          </p:cNvSpPr>
          <p:nvPr>
            <p:ph type="dt" sz="half" idx="10"/>
          </p:nvPr>
        </p:nvSpPr>
        <p:spPr bwMode="auto"/>
        <p:txBody>
          <a:bodyPr/>
          <a:lstStyle/>
          <a:p>
            <a:pPr>
              <a:defRPr/>
            </a:pPr>
            <a:fld id="{72E11637-9896-0925-C5D8-95BC06460504}" type="datetime2">
              <a:rPr lang="en-GB"/>
              <a:t>Wednesday, 19 November 2025</a:t>
            </a:fld>
            <a:endParaRPr/>
          </a:p>
        </p:txBody>
      </p:sp>
      <p:sp>
        <p:nvSpPr>
          <p:cNvPr id="7" name="Footer Placeholder 6"/>
          <p:cNvSpPr>
            <a:spLocks noGrp="1"/>
          </p:cNvSpPr>
          <p:nvPr>
            <p:ph type="ftr" sz="quarter" idx="11"/>
          </p:nvPr>
        </p:nvSpPr>
        <p:spPr bwMode="auto"/>
        <p:txBody>
          <a:bodyPr/>
          <a:lstStyle/>
          <a:p>
            <a:pPr>
              <a:defRPr/>
            </a:pPr>
            <a:r>
              <a:rPr lang="en-GB"/>
              <a:t>R. Ramjiawan</a:t>
            </a:r>
            <a:endParaRPr/>
          </a:p>
        </p:txBody>
      </p:sp>
      <p:sp>
        <p:nvSpPr>
          <p:cNvPr id="8" name="Slide Number Placeholder 7"/>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3"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7" name="Date Placeholder 6"/>
          <p:cNvSpPr>
            <a:spLocks noGrp="1"/>
          </p:cNvSpPr>
          <p:nvPr>
            <p:ph type="dt" sz="half" idx="10"/>
          </p:nvPr>
        </p:nvSpPr>
        <p:spPr bwMode="auto"/>
        <p:txBody>
          <a:bodyPr/>
          <a:lstStyle/>
          <a:p>
            <a:pPr>
              <a:defRPr/>
            </a:pPr>
            <a:fld id="{DE6EB6E4-105A-1D8D-1E57-B20D796F466E}" type="datetime2">
              <a:rPr lang="en-GB"/>
              <a:t>Wednesday, 19 November 2025</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5" name="Date Placeholder 4"/>
          <p:cNvSpPr>
            <a:spLocks noGrp="1"/>
          </p:cNvSpPr>
          <p:nvPr>
            <p:ph type="dt" sz="half" idx="10"/>
          </p:nvPr>
        </p:nvSpPr>
        <p:spPr bwMode="auto"/>
        <p:txBody>
          <a:bodyPr/>
          <a:lstStyle/>
          <a:p>
            <a:pPr>
              <a:defRPr/>
            </a:pPr>
            <a:fld id="{C1A11260-2925-AAA9-A480-DAC76A323C4C}" type="datetime2">
              <a:rPr lang="en-GB"/>
              <a:t>Wednesday, 19 November 2025</a:t>
            </a:fld>
            <a:endParaRPr/>
          </a:p>
        </p:txBody>
      </p:sp>
      <p:sp>
        <p:nvSpPr>
          <p:cNvPr id="6" name="Footer Placeholder 5"/>
          <p:cNvSpPr>
            <a:spLocks noGrp="1"/>
          </p:cNvSpPr>
          <p:nvPr>
            <p:ph type="ftr" sz="quarter" idx="11"/>
          </p:nvPr>
        </p:nvSpPr>
        <p:spPr bwMode="auto"/>
        <p:txBody>
          <a:bodyPr/>
          <a:lstStyle/>
          <a:p>
            <a:pPr>
              <a:defRPr/>
            </a:pPr>
            <a:r>
              <a:rPr lang="en-GB"/>
              <a:t>R. Ramjiawan</a:t>
            </a:r>
            <a:endParaRPr/>
          </a:p>
        </p:txBody>
      </p:sp>
      <p:sp>
        <p:nvSpPr>
          <p:cNvPr id="7" name="Slide Number Placeholder 6"/>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txBox="1"/>
          <p:nvPr/>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5106130" y="710117"/>
            <a:ext cx="1990424" cy="1970420"/>
          </a:xfrm>
          <a:prstGeom prst="rect">
            <a:avLst/>
          </a:prstGeom>
        </p:spPr>
      </p:pic>
      <p:sp>
        <p:nvSpPr>
          <p:cNvPr id="3"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5"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34DE8217-A306-51DA-AD9F-6C0839D6B7C7}" type="datetime2">
              <a:rPr lang="en-GB"/>
              <a:t>Wednesday, 19 November 2025</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3"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2ECBF4D5-68FF-78DD-0A19-E4438BA74BC4}" type="datetime2">
              <a:rPr lang="en-GB"/>
              <a:t>Wednesday, 19 November 2025</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BFB5E4EC-1B6C-3A73-7318-F99323FD79A7}" type="datetime2">
              <a:rPr lang="en-GB"/>
              <a:t>Wednesday, 19 November 2025</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
        <p:nvSpPr>
          <p:cNvPr id="4"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8" name="Picture Placeholder 3"/>
          <p:cNvSpPr>
            <a:spLocks noGrp="1"/>
          </p:cNvSpPr>
          <p:nvPr>
            <p:ph type="pic" sz="quarter" idx="13" hasCustomPrompt="1"/>
          </p:nvPr>
        </p:nvSpPr>
        <p:spPr bwMode="auto">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pPr>
              <a:defRPr/>
            </a:pPr>
            <a:r>
              <a:rPr lang="en-US"/>
              <a:t>Drag and drop picture</a:t>
            </a:r>
            <a:endParaRPr/>
          </a:p>
        </p:txBody>
      </p:sp>
      <p:sp>
        <p:nvSpPr>
          <p:cNvPr id="3"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1" name="Date Placeholder 10"/>
          <p:cNvSpPr>
            <a:spLocks noGrp="1"/>
          </p:cNvSpPr>
          <p:nvPr>
            <p:ph type="dt" sz="half" idx="10"/>
          </p:nvPr>
        </p:nvSpPr>
        <p:spPr bwMode="auto"/>
        <p:txBody>
          <a:bodyPr/>
          <a:lstStyle/>
          <a:p>
            <a:pPr>
              <a:defRPr/>
            </a:pPr>
            <a:fld id="{E6CFDB0E-CC66-D3BA-4B45-3265C1E88342}" type="datetime2">
              <a:rPr lang="en-GB"/>
              <a:t>Wednesday, 19 November 2025</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a:p>
        </p:txBody>
      </p:sp>
      <p:sp>
        <p:nvSpPr>
          <p:cNvPr id="3"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8" name="Date Placeholder 7"/>
          <p:cNvSpPr>
            <a:spLocks noGrp="1"/>
          </p:cNvSpPr>
          <p:nvPr>
            <p:ph type="dt" sz="half" idx="10"/>
          </p:nvPr>
        </p:nvSpPr>
        <p:spPr bwMode="auto"/>
        <p:txBody>
          <a:bodyPr/>
          <a:lstStyle/>
          <a:p>
            <a:pPr>
              <a:defRPr/>
            </a:pPr>
            <a:fld id="{3C0C8156-90D0-76DB-7EDA-952B2450F0FF}" type="datetime2">
              <a:rPr lang="en-GB"/>
              <a:t>Wednesday, 19 November 2025</a:t>
            </a:fld>
            <a:endParaRPr/>
          </a:p>
        </p:txBody>
      </p:sp>
      <p:sp>
        <p:nvSpPr>
          <p:cNvPr id="9" name="Footer Placeholder 8"/>
          <p:cNvSpPr>
            <a:spLocks noGrp="1"/>
          </p:cNvSpPr>
          <p:nvPr>
            <p:ph type="ftr" sz="quarter" idx="11"/>
          </p:nvPr>
        </p:nvSpPr>
        <p:spPr bwMode="auto"/>
        <p:txBody>
          <a:bodyPr/>
          <a:lstStyle/>
          <a:p>
            <a:pPr>
              <a:defRPr/>
            </a:pPr>
            <a:r>
              <a:rPr lang="en-GB"/>
              <a:t>R. Ramjiawan</a:t>
            </a:r>
            <a:endParaRPr/>
          </a:p>
        </p:txBody>
      </p:sp>
      <p:sp>
        <p:nvSpPr>
          <p:cNvPr id="10" name="Slide Number Placeholder 9"/>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4"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0" name="Date Placeholder 9"/>
          <p:cNvSpPr>
            <a:spLocks noGrp="1"/>
          </p:cNvSpPr>
          <p:nvPr>
            <p:ph type="dt" sz="half" idx="10"/>
          </p:nvPr>
        </p:nvSpPr>
        <p:spPr bwMode="auto"/>
        <p:txBody>
          <a:bodyPr/>
          <a:lstStyle/>
          <a:p>
            <a:pPr>
              <a:defRPr/>
            </a:pPr>
            <a:fld id="{124E3017-3131-729D-4055-B7C1BFBE1F21}" type="datetime2">
              <a:rPr lang="en-GB"/>
              <a:t>Wednesday, 19 November 2025</a:t>
            </a:fld>
            <a:endParaRPr/>
          </a:p>
        </p:txBody>
      </p:sp>
      <p:sp>
        <p:nvSpPr>
          <p:cNvPr id="11" name="Footer Placeholder 10"/>
          <p:cNvSpPr>
            <a:spLocks noGrp="1"/>
          </p:cNvSpPr>
          <p:nvPr>
            <p:ph type="ftr" sz="quarter" idx="11"/>
          </p:nvPr>
        </p:nvSpPr>
        <p:spPr bwMode="auto"/>
        <p:txBody>
          <a:bodyPr/>
          <a:lstStyle/>
          <a:p>
            <a:pPr>
              <a:defRPr/>
            </a:pPr>
            <a:r>
              <a:rPr lang="en-GB"/>
              <a:t>R. Ramjiawan</a:t>
            </a:r>
            <a:endParaRPr/>
          </a:p>
        </p:txBody>
      </p:sp>
      <p:sp>
        <p:nvSpPr>
          <p:cNvPr id="12" name="Slide Number Placeholder 11"/>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5" name="Picture 4"/>
          <p:cNvPicPr>
            <a:picLocks noChangeAspect="1"/>
          </p:cNvPicPr>
          <p:nvPr/>
        </p:nvPicPr>
        <p:blipFill>
          <a:blip r:embed="rId23"/>
          <a:stretch/>
        </p:blipFill>
        <p:spPr bwMode="auto">
          <a:xfrm>
            <a:off x="0" y="6315998"/>
            <a:ext cx="12192000" cy="542002"/>
          </a:xfrm>
          <a:prstGeom prst="rect">
            <a:avLst/>
          </a:prstGeom>
        </p:spPr>
      </p:pic>
      <p:sp>
        <p:nvSpPr>
          <p:cNvPr id="3"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2"/>
          </p:nvPr>
        </p:nvSpPr>
        <p:spPr bwMode="auto">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pPr>
              <a:defRPr/>
            </a:pPr>
            <a:fld id="{C9A8CD83-9D01-CDEA-CC6C-6864898B8CE0}" type="datetime2">
              <a:rPr lang="en-GB"/>
              <a:t>Wednesday, 19 November 2025</a:t>
            </a:fld>
            <a:endParaRPr/>
          </a:p>
        </p:txBody>
      </p:sp>
      <p:sp>
        <p:nvSpPr>
          <p:cNvPr id="6" name="Slide Number Placeholder 5"/>
          <p:cNvSpPr>
            <a:spLocks noGrp="1"/>
          </p:cNvSpPr>
          <p:nvPr>
            <p:ph type="sldNum" sz="quarter" idx="4"/>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6F5466C4-E5CD-4E84-8892-8426DCDF1367}" type="slidenum">
              <a:rPr lang="en-GB"/>
              <a:t>‹#›</a:t>
            </a:fld>
            <a:endParaRPr lang="en-GB"/>
          </a:p>
        </p:txBody>
      </p:sp>
      <p:sp>
        <p:nvSpPr>
          <p:cNvPr id="7" name="Footer Placeholder 6"/>
          <p:cNvSpPr>
            <a:spLocks noGrp="1"/>
          </p:cNvSpPr>
          <p:nvPr>
            <p:ph type="ftr" sz="quarter" idx="3"/>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GB"/>
              <a:t>R. Ramjiawan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hyperlink" Target="https://gitlab.cern.ch/acc-models/acc-models-tls/-/tree/main/sps_extraction"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p:txBody>
          <a:bodyPr/>
          <a:lstStyle/>
          <a:p>
            <a:pPr>
              <a:defRPr/>
            </a:pPr>
            <a:r>
              <a:rPr lang="en-GB" b="0" dirty="0">
                <a:latin typeface="Helvetica Neue Medium" panose="02000503000000020004" pitchFamily="2" charset="0"/>
                <a:ea typeface="Helvetica Neue Medium" panose="02000503000000020004" pitchFamily="2" charset="0"/>
                <a:cs typeface="Helvetica Neue Medium" panose="02000503000000020004" pitchFamily="2" charset="0"/>
              </a:rPr>
              <a:t>TT20 survey</a:t>
            </a:r>
            <a:endParaRPr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
        <p:nvSpPr>
          <p:cNvPr id="5" name="Subtitle 4"/>
          <p:cNvSpPr>
            <a:spLocks noGrp="1"/>
          </p:cNvSpPr>
          <p:nvPr>
            <p:ph type="subTitle" idx="1"/>
          </p:nvPr>
        </p:nvSpPr>
        <p:spPr bwMode="auto">
          <a:xfrm>
            <a:off x="407986" y="4622200"/>
            <a:ext cx="11084077" cy="803786"/>
          </a:xfrm>
        </p:spPr>
        <p:txBody>
          <a:bodyPr/>
          <a:lstStyle/>
          <a:p>
            <a:pPr>
              <a:spcBef>
                <a:spcPts val="600"/>
              </a:spcBef>
              <a:defRPr/>
            </a:pPr>
            <a:r>
              <a:rPr lang="en-GB" sz="2200" dirty="0">
                <a:latin typeface="Helvetica Neue Light" panose="02000403000000020004" pitchFamily="2" charset="0"/>
                <a:ea typeface="Helvetica Neue Light" panose="02000403000000020004" pitchFamily="2" charset="0"/>
                <a:cs typeface="Calibri"/>
              </a:rPr>
              <a:t>Aleksandr Gorn, Matthew Fraser, Francesco </a:t>
            </a:r>
            <a:r>
              <a:rPr lang="en-GB" sz="2200" dirty="0" err="1">
                <a:latin typeface="Helvetica Neue Light" panose="02000403000000020004" pitchFamily="2" charset="0"/>
                <a:ea typeface="Helvetica Neue Light" panose="02000403000000020004" pitchFamily="2" charset="0"/>
                <a:cs typeface="Calibri"/>
              </a:rPr>
              <a:t>Velotti</a:t>
            </a:r>
            <a:r>
              <a:rPr lang="en-GB" sz="2200" dirty="0">
                <a:latin typeface="Helvetica Neue Light" panose="02000403000000020004" pitchFamily="2" charset="0"/>
                <a:ea typeface="Helvetica Neue Light" panose="02000403000000020004" pitchFamily="2" charset="0"/>
                <a:cs typeface="Calibri"/>
              </a:rPr>
              <a:t>, Jules </a:t>
            </a:r>
            <a:r>
              <a:rPr lang="en-GB" sz="2200" dirty="0" err="1">
                <a:latin typeface="Helvetica Neue Light" panose="02000403000000020004" pitchFamily="2" charset="0"/>
                <a:ea typeface="Helvetica Neue Light" panose="02000403000000020004" pitchFamily="2" charset="0"/>
                <a:cs typeface="Calibri"/>
              </a:rPr>
              <a:t>Braken</a:t>
            </a:r>
            <a:r>
              <a:rPr lang="en-GB" sz="2200" dirty="0">
                <a:latin typeface="Helvetica Neue Light" panose="02000403000000020004" pitchFamily="2" charset="0"/>
                <a:ea typeface="Helvetica Neue Light" panose="02000403000000020004" pitchFamily="2" charset="0"/>
                <a:cs typeface="Calibri"/>
              </a:rPr>
              <a:t>, Patrick </a:t>
            </a:r>
            <a:r>
              <a:rPr lang="en-GB" sz="2200" dirty="0" err="1">
                <a:latin typeface="Helvetica Neue Light" panose="02000403000000020004" pitchFamily="2" charset="0"/>
                <a:ea typeface="Helvetica Neue Light" panose="02000403000000020004" pitchFamily="2" charset="0"/>
                <a:cs typeface="Calibri"/>
              </a:rPr>
              <a:t>Bestmann</a:t>
            </a:r>
            <a:endParaRPr sz="2200" dirty="0">
              <a:solidFill>
                <a:schemeClr val="bg1"/>
              </a:solidFill>
              <a:latin typeface="Helvetica Neue Light" panose="02000403000000020004" pitchFamily="2" charset="0"/>
              <a:ea typeface="Helvetica Neue Light" panose="02000403000000020004" pitchFamily="2" charset="0"/>
              <a:cs typeface="Calibri"/>
            </a:endParaRPr>
          </a:p>
          <a:p>
            <a:pPr>
              <a:spcBef>
                <a:spcPts val="600"/>
              </a:spcBef>
              <a:defRPr/>
            </a:pPr>
            <a:fld id="{C8438CDF-D073-574A-866A-9669A2B14BF6}" type="datetime1">
              <a:rPr lang="ru-RU" sz="1800" smtClean="0">
                <a:latin typeface="Helvetica Neue Light" panose="02000403000000020004" pitchFamily="2" charset="0"/>
                <a:ea typeface="Helvetica Neue Light" panose="02000403000000020004" pitchFamily="2" charset="0"/>
                <a:cs typeface="Calibri"/>
              </a:rPr>
              <a:t>19.11.2025</a:t>
            </a:fld>
            <a:endParaRPr dirty="0">
              <a:solidFill>
                <a:schemeClr val="bg1"/>
              </a:solidFill>
              <a:latin typeface="Helvetica Neue Light" panose="02000403000000020004" pitchFamily="2" charset="0"/>
              <a:ea typeface="Helvetica Neue Light" panose="02000403000000020004" pitchFamily="2" charset="0"/>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49BFAF63-90FB-6CB1-8B2C-521A13453C9A}"/>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0C33810F-3BAF-C20C-FB96-440A0F72E02D}"/>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1B72CBCB-759F-B9C3-C1EE-A3A10E1B4F10}"/>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10</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3B397392-74B3-247A-FDDA-AC71479CB918}"/>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survey GEODE vs. Acc-models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0811FFF3-E2E3-8F2F-F7F8-F7E5A79B5945}"/>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1">
            <a:extLst>
              <a:ext uri="{FF2B5EF4-FFF2-40B4-BE49-F238E27FC236}">
                <a16:creationId xmlns:a16="http://schemas.microsoft.com/office/drawing/2014/main" id="{F30F3CF8-0309-A73E-E44F-6225EEFE227A}"/>
              </a:ext>
            </a:extLst>
          </p:cNvPr>
          <p:cNvPicPr>
            <a:picLocks noChangeAspect="1"/>
          </p:cNvPicPr>
          <p:nvPr/>
        </p:nvPicPr>
        <p:blipFill>
          <a:blip r:embed="rId3"/>
          <a:stretch>
            <a:fillRect/>
          </a:stretch>
        </p:blipFill>
        <p:spPr>
          <a:xfrm>
            <a:off x="660170" y="1556211"/>
            <a:ext cx="5308654" cy="4243728"/>
          </a:xfrm>
          <a:prstGeom prst="rect">
            <a:avLst/>
          </a:prstGeom>
        </p:spPr>
      </p:pic>
      <p:sp>
        <p:nvSpPr>
          <p:cNvPr id="7" name="TextBox 6">
            <a:extLst>
              <a:ext uri="{FF2B5EF4-FFF2-40B4-BE49-F238E27FC236}">
                <a16:creationId xmlns:a16="http://schemas.microsoft.com/office/drawing/2014/main" id="{127CFAE2-A25C-C606-C656-9797A6D40B70}"/>
              </a:ext>
            </a:extLst>
          </p:cNvPr>
          <p:cNvSpPr txBox="1"/>
          <p:nvPr/>
        </p:nvSpPr>
        <p:spPr bwMode="auto">
          <a:xfrm>
            <a:off x="767408" y="1254669"/>
            <a:ext cx="646331" cy="369332"/>
          </a:xfrm>
          <a:prstGeom prst="rect">
            <a:avLst/>
          </a:prstGeom>
          <a:noFill/>
        </p:spPr>
        <p:txBody>
          <a:bodyPr wrap="none" rtlCol="0">
            <a:spAutoFit/>
          </a:bodyPr>
          <a:lstStyle/>
          <a:p>
            <a:r>
              <a:rPr lang="en-US" dirty="0"/>
              <a:t>SPS</a:t>
            </a:r>
          </a:p>
        </p:txBody>
      </p:sp>
      <p:sp>
        <p:nvSpPr>
          <p:cNvPr id="9" name="TextBox 8">
            <a:extLst>
              <a:ext uri="{FF2B5EF4-FFF2-40B4-BE49-F238E27FC236}">
                <a16:creationId xmlns:a16="http://schemas.microsoft.com/office/drawing/2014/main" id="{7646E31F-78A8-0E83-A89E-146E11111FD5}"/>
              </a:ext>
            </a:extLst>
          </p:cNvPr>
          <p:cNvSpPr txBox="1"/>
          <p:nvPr/>
        </p:nvSpPr>
        <p:spPr bwMode="auto">
          <a:xfrm>
            <a:off x="4439816" y="1254669"/>
            <a:ext cx="1269335" cy="369332"/>
          </a:xfrm>
          <a:prstGeom prst="rect">
            <a:avLst/>
          </a:prstGeom>
          <a:noFill/>
        </p:spPr>
        <p:txBody>
          <a:bodyPr wrap="square">
            <a:spAutoFit/>
          </a:bodyPr>
          <a:lstStyle/>
          <a:p>
            <a:r>
              <a:rPr lang="en-US" dirty="0"/>
              <a:t>NA targets</a:t>
            </a:r>
          </a:p>
        </p:txBody>
      </p:sp>
      <p:sp>
        <p:nvSpPr>
          <p:cNvPr id="10" name="Right Arrow 9">
            <a:extLst>
              <a:ext uri="{FF2B5EF4-FFF2-40B4-BE49-F238E27FC236}">
                <a16:creationId xmlns:a16="http://schemas.microsoft.com/office/drawing/2014/main" id="{DB3AF887-B21C-E5B9-9C2F-42B86213BB94}"/>
              </a:ext>
            </a:extLst>
          </p:cNvPr>
          <p:cNvSpPr/>
          <p:nvPr/>
        </p:nvSpPr>
        <p:spPr>
          <a:xfrm>
            <a:off x="1991544" y="1373255"/>
            <a:ext cx="2088232" cy="11687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88AEE74-1A0B-EF84-4B31-CDE8CADB0C2B}"/>
              </a:ext>
            </a:extLst>
          </p:cNvPr>
          <p:cNvPicPr>
            <a:picLocks noChangeAspect="1"/>
          </p:cNvPicPr>
          <p:nvPr/>
        </p:nvPicPr>
        <p:blipFill>
          <a:blip r:embed="rId4"/>
          <a:stretch>
            <a:fillRect/>
          </a:stretch>
        </p:blipFill>
        <p:spPr>
          <a:xfrm>
            <a:off x="6297890" y="2084980"/>
            <a:ext cx="5839519" cy="3047659"/>
          </a:xfrm>
          <a:prstGeom prst="rect">
            <a:avLst/>
          </a:prstGeom>
        </p:spPr>
      </p:pic>
      <p:sp>
        <p:nvSpPr>
          <p:cNvPr id="12" name="TextBox 11">
            <a:extLst>
              <a:ext uri="{FF2B5EF4-FFF2-40B4-BE49-F238E27FC236}">
                <a16:creationId xmlns:a16="http://schemas.microsoft.com/office/drawing/2014/main" id="{FD5AB484-9366-5C50-2E92-B9F6C2426E85}"/>
              </a:ext>
            </a:extLst>
          </p:cNvPr>
          <p:cNvSpPr txBox="1"/>
          <p:nvPr/>
        </p:nvSpPr>
        <p:spPr bwMode="auto">
          <a:xfrm>
            <a:off x="2974350" y="2996952"/>
            <a:ext cx="891591" cy="307777"/>
          </a:xfrm>
          <a:prstGeom prst="rect">
            <a:avLst/>
          </a:prstGeom>
          <a:noFill/>
        </p:spPr>
        <p:txBody>
          <a:bodyPr wrap="none" rtlCol="0">
            <a:spAutoFit/>
          </a:bodyPr>
          <a:lstStyle/>
          <a:p>
            <a:r>
              <a:rPr lang="en-US" sz="1400" dirty="0">
                <a:solidFill>
                  <a:srgbClr val="FF0000"/>
                </a:solidFill>
              </a:rPr>
              <a:t>Splitter 1</a:t>
            </a:r>
          </a:p>
        </p:txBody>
      </p:sp>
      <p:sp>
        <p:nvSpPr>
          <p:cNvPr id="14" name="Rectangle 13">
            <a:extLst>
              <a:ext uri="{FF2B5EF4-FFF2-40B4-BE49-F238E27FC236}">
                <a16:creationId xmlns:a16="http://schemas.microsoft.com/office/drawing/2014/main" id="{5B078380-EED5-E51B-157A-E9D06DE23E19}"/>
              </a:ext>
            </a:extLst>
          </p:cNvPr>
          <p:cNvSpPr/>
          <p:nvPr/>
        </p:nvSpPr>
        <p:spPr>
          <a:xfrm>
            <a:off x="3820222" y="1607007"/>
            <a:ext cx="45719" cy="1814854"/>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2D21BCA-961D-5443-0D93-79F445E0FD28}"/>
              </a:ext>
            </a:extLst>
          </p:cNvPr>
          <p:cNvSpPr/>
          <p:nvPr/>
        </p:nvSpPr>
        <p:spPr>
          <a:xfrm>
            <a:off x="4205531" y="1607007"/>
            <a:ext cx="45719" cy="1814854"/>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9B71A58-4294-5531-731C-992D823C6A22}"/>
              </a:ext>
            </a:extLst>
          </p:cNvPr>
          <p:cNvSpPr txBox="1"/>
          <p:nvPr/>
        </p:nvSpPr>
        <p:spPr bwMode="auto">
          <a:xfrm>
            <a:off x="4309786" y="2996952"/>
            <a:ext cx="891591" cy="307777"/>
          </a:xfrm>
          <a:prstGeom prst="rect">
            <a:avLst/>
          </a:prstGeom>
          <a:noFill/>
        </p:spPr>
        <p:txBody>
          <a:bodyPr wrap="none" rtlCol="0">
            <a:spAutoFit/>
          </a:bodyPr>
          <a:lstStyle/>
          <a:p>
            <a:r>
              <a:rPr lang="en-US" sz="1400" dirty="0">
                <a:solidFill>
                  <a:srgbClr val="FF0000"/>
                </a:solidFill>
              </a:rPr>
              <a:t>Splitter 2</a:t>
            </a:r>
          </a:p>
        </p:txBody>
      </p:sp>
      <p:sp>
        <p:nvSpPr>
          <p:cNvPr id="17" name="TextBox 16">
            <a:extLst>
              <a:ext uri="{FF2B5EF4-FFF2-40B4-BE49-F238E27FC236}">
                <a16:creationId xmlns:a16="http://schemas.microsoft.com/office/drawing/2014/main" id="{1AA88A0F-244E-931B-BE65-245045FB797C}"/>
              </a:ext>
            </a:extLst>
          </p:cNvPr>
          <p:cNvSpPr txBox="1"/>
          <p:nvPr/>
        </p:nvSpPr>
        <p:spPr bwMode="auto">
          <a:xfrm>
            <a:off x="2974350" y="5132639"/>
            <a:ext cx="891591" cy="307777"/>
          </a:xfrm>
          <a:prstGeom prst="rect">
            <a:avLst/>
          </a:prstGeom>
          <a:noFill/>
        </p:spPr>
        <p:txBody>
          <a:bodyPr wrap="none" rtlCol="0">
            <a:spAutoFit/>
          </a:bodyPr>
          <a:lstStyle/>
          <a:p>
            <a:r>
              <a:rPr lang="en-US" sz="1400" dirty="0">
                <a:solidFill>
                  <a:srgbClr val="FF0000"/>
                </a:solidFill>
              </a:rPr>
              <a:t>Splitter 1</a:t>
            </a:r>
          </a:p>
        </p:txBody>
      </p:sp>
      <p:sp>
        <p:nvSpPr>
          <p:cNvPr id="18" name="Rectangle 17">
            <a:extLst>
              <a:ext uri="{FF2B5EF4-FFF2-40B4-BE49-F238E27FC236}">
                <a16:creationId xmlns:a16="http://schemas.microsoft.com/office/drawing/2014/main" id="{87286353-6031-52C0-18C9-05F0FF6F4E94}"/>
              </a:ext>
            </a:extLst>
          </p:cNvPr>
          <p:cNvSpPr/>
          <p:nvPr/>
        </p:nvSpPr>
        <p:spPr>
          <a:xfrm>
            <a:off x="3820222" y="3742694"/>
            <a:ext cx="45719" cy="1814854"/>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77DEDD-F137-51FD-A8FE-A6E7DC26C27C}"/>
              </a:ext>
            </a:extLst>
          </p:cNvPr>
          <p:cNvSpPr/>
          <p:nvPr/>
        </p:nvSpPr>
        <p:spPr>
          <a:xfrm>
            <a:off x="4205531" y="3742694"/>
            <a:ext cx="45719" cy="1814854"/>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F63BDFD-8E45-F3B2-F50A-F651BDA2A928}"/>
              </a:ext>
            </a:extLst>
          </p:cNvPr>
          <p:cNvSpPr txBox="1"/>
          <p:nvPr/>
        </p:nvSpPr>
        <p:spPr bwMode="auto">
          <a:xfrm>
            <a:off x="4309786" y="5132639"/>
            <a:ext cx="891591" cy="307777"/>
          </a:xfrm>
          <a:prstGeom prst="rect">
            <a:avLst/>
          </a:prstGeom>
          <a:noFill/>
        </p:spPr>
        <p:txBody>
          <a:bodyPr wrap="none" rtlCol="0">
            <a:spAutoFit/>
          </a:bodyPr>
          <a:lstStyle/>
          <a:p>
            <a:r>
              <a:rPr lang="en-US" sz="1400" dirty="0">
                <a:solidFill>
                  <a:srgbClr val="FF0000"/>
                </a:solidFill>
              </a:rPr>
              <a:t>Splitter 2</a:t>
            </a:r>
          </a:p>
        </p:txBody>
      </p:sp>
    </p:spTree>
    <p:extLst>
      <p:ext uri="{BB962C8B-B14F-4D97-AF65-F5344CB8AC3E}">
        <p14:creationId xmlns:p14="http://schemas.microsoft.com/office/powerpoint/2010/main" val="1731289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EB38E8AA-F042-508E-A343-B43B5B46D6D9}"/>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5B6EF7C2-70A9-964F-38BE-5B82D8E25D03}"/>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0659C04F-D7FC-996B-1FD7-04BDD37D4A19}"/>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11</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4ED31AD2-A281-70F9-9512-E546B620709E}"/>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survey GEODE vs. Acc-models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56229215-BCC0-B16E-9FAD-2DBC4B1461F6}"/>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1" name="Picture 2">
            <a:extLst>
              <a:ext uri="{FF2B5EF4-FFF2-40B4-BE49-F238E27FC236}">
                <a16:creationId xmlns:a16="http://schemas.microsoft.com/office/drawing/2014/main" id="{CAC04234-D558-6F65-3466-8F99FE9145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037" r="-1"/>
          <a:stretch>
            <a:fillRect/>
          </a:stretch>
        </p:blipFill>
        <p:spPr bwMode="auto">
          <a:xfrm>
            <a:off x="6742544" y="803868"/>
            <a:ext cx="5597207" cy="10824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3" name="Table 22">
            <a:extLst>
              <a:ext uri="{FF2B5EF4-FFF2-40B4-BE49-F238E27FC236}">
                <a16:creationId xmlns:a16="http://schemas.microsoft.com/office/drawing/2014/main" id="{CC4E156D-EA2D-7203-0746-FCEB0F2685D3}"/>
              </a:ext>
            </a:extLst>
          </p:cNvPr>
          <p:cNvGraphicFramePr>
            <a:graphicFrameLocks noGrp="1"/>
          </p:cNvGraphicFramePr>
          <p:nvPr>
            <p:extLst>
              <p:ext uri="{D42A27DB-BD31-4B8C-83A1-F6EECF244321}">
                <p14:modId xmlns:p14="http://schemas.microsoft.com/office/powerpoint/2010/main" val="454909505"/>
              </p:ext>
            </p:extLst>
          </p:nvPr>
        </p:nvGraphicFramePr>
        <p:xfrm>
          <a:off x="106822" y="3789180"/>
          <a:ext cx="6311718" cy="2387658"/>
        </p:xfrm>
        <a:graphic>
          <a:graphicData uri="http://schemas.openxmlformats.org/drawingml/2006/table">
            <a:tbl>
              <a:tblPr/>
              <a:tblGrid>
                <a:gridCol w="901674">
                  <a:extLst>
                    <a:ext uri="{9D8B030D-6E8A-4147-A177-3AD203B41FA5}">
                      <a16:colId xmlns:a16="http://schemas.microsoft.com/office/drawing/2014/main" val="3882821380"/>
                    </a:ext>
                  </a:extLst>
                </a:gridCol>
                <a:gridCol w="901674">
                  <a:extLst>
                    <a:ext uri="{9D8B030D-6E8A-4147-A177-3AD203B41FA5}">
                      <a16:colId xmlns:a16="http://schemas.microsoft.com/office/drawing/2014/main" val="1967740819"/>
                    </a:ext>
                  </a:extLst>
                </a:gridCol>
                <a:gridCol w="901674">
                  <a:extLst>
                    <a:ext uri="{9D8B030D-6E8A-4147-A177-3AD203B41FA5}">
                      <a16:colId xmlns:a16="http://schemas.microsoft.com/office/drawing/2014/main" val="2034697073"/>
                    </a:ext>
                  </a:extLst>
                </a:gridCol>
                <a:gridCol w="901674">
                  <a:extLst>
                    <a:ext uri="{9D8B030D-6E8A-4147-A177-3AD203B41FA5}">
                      <a16:colId xmlns:a16="http://schemas.microsoft.com/office/drawing/2014/main" val="4061780162"/>
                    </a:ext>
                  </a:extLst>
                </a:gridCol>
                <a:gridCol w="901674">
                  <a:extLst>
                    <a:ext uri="{9D8B030D-6E8A-4147-A177-3AD203B41FA5}">
                      <a16:colId xmlns:a16="http://schemas.microsoft.com/office/drawing/2014/main" val="3283882766"/>
                    </a:ext>
                  </a:extLst>
                </a:gridCol>
                <a:gridCol w="901674">
                  <a:extLst>
                    <a:ext uri="{9D8B030D-6E8A-4147-A177-3AD203B41FA5}">
                      <a16:colId xmlns:a16="http://schemas.microsoft.com/office/drawing/2014/main" val="1189129536"/>
                    </a:ext>
                  </a:extLst>
                </a:gridCol>
                <a:gridCol w="901674">
                  <a:extLst>
                    <a:ext uri="{9D8B030D-6E8A-4147-A177-3AD203B41FA5}">
                      <a16:colId xmlns:a16="http://schemas.microsoft.com/office/drawing/2014/main" val="1443494933"/>
                    </a:ext>
                  </a:extLst>
                </a:gridCol>
              </a:tblGrid>
              <a:tr h="325276">
                <a:tc>
                  <a:txBody>
                    <a:bodyPr/>
                    <a:lstStyle/>
                    <a:p>
                      <a:pPr algn="l"/>
                      <a:r>
                        <a:rPr lang="en-US" sz="800" b="1" dirty="0">
                          <a:effectLst/>
                        </a:rPr>
                        <a:t>GEODE</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X</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Y</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Z</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theta</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phi</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psi</a:t>
                      </a:r>
                    </a:p>
                  </a:txBody>
                  <a:tcPr marL="71450" marR="71450" marT="35725" marB="35725" anchor="ctr">
                    <a:lnL w="9525" cap="flat" cmpd="sng" algn="ctr">
                      <a:solidFill>
                        <a:srgbClr val="DDDDDD"/>
                      </a:solidFill>
                      <a:prstDash val="solid"/>
                      <a:round/>
                      <a:headEnd type="none" w="med" len="med"/>
                      <a:tailEnd type="none" w="med" len="med"/>
                    </a:lnL>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2467975601"/>
                  </a:ext>
                </a:extLst>
              </a:tr>
              <a:tr h="242094">
                <a:tc>
                  <a:txBody>
                    <a:bodyPr/>
                    <a:lstStyle/>
                    <a:p>
                      <a:r>
                        <a:rPr lang="en-US" sz="800" dirty="0">
                          <a:effectLst/>
                        </a:rPr>
                        <a:t>TT21 (EJPT)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-581.392613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2401.833640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3722.156030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-0.082608462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-0.000236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2598195567"/>
                  </a:ext>
                </a:extLst>
              </a:tr>
              <a:tr h="242094">
                <a:tc>
                  <a:txBody>
                    <a:bodyPr/>
                    <a:lstStyle/>
                    <a:p>
                      <a:r>
                        <a:rPr lang="en-US" sz="800" dirty="0">
                          <a:effectLst/>
                        </a:rPr>
                        <a:t>TT22 (</a:t>
                      </a:r>
                      <a:r>
                        <a:rPr lang="en-US" sz="800" dirty="0"/>
                        <a:t>BSGV.220075.start</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-643.37074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2441.67984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4369.82595</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-0.11655042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103095198"/>
                  </a:ext>
                </a:extLst>
              </a:tr>
              <a:tr h="242094">
                <a:tc>
                  <a:txBody>
                    <a:bodyPr/>
                    <a:lstStyle/>
                    <a:p>
                      <a:r>
                        <a:rPr lang="en-US" sz="800" dirty="0">
                          <a:effectLst/>
                        </a:rPr>
                        <a:t>TT23 (</a:t>
                      </a:r>
                      <a:r>
                        <a:rPr lang="en-US" sz="800" dirty="0"/>
                        <a:t>BSGV.230111.start</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-654.69405</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2441.66940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4466.53953</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-0.11655056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819846460"/>
                  </a:ext>
                </a:extLst>
              </a:tr>
              <a:tr h="242094">
                <a:tc>
                  <a:txBody>
                    <a:bodyPr/>
                    <a:lstStyle/>
                    <a:p>
                      <a:r>
                        <a:rPr lang="en-US" sz="800" dirty="0">
                          <a:effectLst/>
                        </a:rPr>
                        <a:t>TT24 (</a:t>
                      </a:r>
                      <a:r>
                        <a:rPr lang="en-US" sz="800" dirty="0"/>
                        <a:t>BSGV.240102.center</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-654.31747</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2441.62131</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4461.29904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effectLst/>
                        </a:rPr>
                        <a:t>-0.12475035</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effectLst/>
                        </a:rPr>
                        <a:t>-0.000346</a:t>
                      </a:r>
                      <a:r>
                        <a:rPr lang="en-US" sz="800" dirty="0"/>
                        <a:t>20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4277826753"/>
                  </a:ext>
                </a:extLst>
              </a:tr>
              <a:tr h="242094">
                <a:tc>
                  <a:txBody>
                    <a:bodyPr/>
                    <a:lstStyle/>
                    <a:p>
                      <a:r>
                        <a:rPr lang="en-US" sz="800" dirty="0">
                          <a:effectLst/>
                        </a:rPr>
                        <a:t>TT25 (</a:t>
                      </a:r>
                      <a:r>
                        <a:rPr lang="en-US" sz="800" dirty="0"/>
                        <a:t>BSGV.250089.center</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-644.64276</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2441.62681</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4378.05782</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-0.12475021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-0.00036390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424425497"/>
                  </a:ext>
                </a:extLst>
              </a:tr>
            </a:tbl>
          </a:graphicData>
        </a:graphic>
      </p:graphicFrame>
      <p:grpSp>
        <p:nvGrpSpPr>
          <p:cNvPr id="28" name="Group 27">
            <a:extLst>
              <a:ext uri="{FF2B5EF4-FFF2-40B4-BE49-F238E27FC236}">
                <a16:creationId xmlns:a16="http://schemas.microsoft.com/office/drawing/2014/main" id="{C054C8A7-266F-A20B-4681-6C1FA0771458}"/>
              </a:ext>
            </a:extLst>
          </p:cNvPr>
          <p:cNvGrpSpPr/>
          <p:nvPr/>
        </p:nvGrpSpPr>
        <p:grpSpPr>
          <a:xfrm>
            <a:off x="6590974" y="2763457"/>
            <a:ext cx="5308654" cy="2463793"/>
            <a:chOff x="6544792" y="4023935"/>
            <a:chExt cx="5308654" cy="2036193"/>
          </a:xfrm>
        </p:grpSpPr>
        <p:pic>
          <p:nvPicPr>
            <p:cNvPr id="5" name="Picture 4">
              <a:extLst>
                <a:ext uri="{FF2B5EF4-FFF2-40B4-BE49-F238E27FC236}">
                  <a16:creationId xmlns:a16="http://schemas.microsoft.com/office/drawing/2014/main" id="{8A796610-50F8-C236-FDDB-873944E14BE5}"/>
                </a:ext>
              </a:extLst>
            </p:cNvPr>
            <p:cNvPicPr>
              <a:picLocks noChangeAspect="1"/>
            </p:cNvPicPr>
            <p:nvPr/>
          </p:nvPicPr>
          <p:blipFill>
            <a:blip r:embed="rId4"/>
            <a:srcRect t="50908" b="1"/>
            <a:stretch>
              <a:fillRect/>
            </a:stretch>
          </p:blipFill>
          <p:spPr>
            <a:xfrm>
              <a:off x="6544792" y="4023935"/>
              <a:ext cx="5308654" cy="1896294"/>
            </a:xfrm>
            <a:prstGeom prst="rect">
              <a:avLst/>
            </a:prstGeom>
          </p:spPr>
        </p:pic>
        <p:sp>
          <p:nvSpPr>
            <p:cNvPr id="7" name="TextBox 6">
              <a:extLst>
                <a:ext uri="{FF2B5EF4-FFF2-40B4-BE49-F238E27FC236}">
                  <a16:creationId xmlns:a16="http://schemas.microsoft.com/office/drawing/2014/main" id="{302E957A-9A9D-ECCD-26E4-34C355486A9B}"/>
                </a:ext>
              </a:extLst>
            </p:cNvPr>
            <p:cNvSpPr txBox="1"/>
            <p:nvPr/>
          </p:nvSpPr>
          <p:spPr bwMode="auto">
            <a:xfrm>
              <a:off x="7031693" y="5780331"/>
              <a:ext cx="891591" cy="279797"/>
            </a:xfrm>
            <a:prstGeom prst="rect">
              <a:avLst/>
            </a:prstGeom>
            <a:noFill/>
          </p:spPr>
          <p:txBody>
            <a:bodyPr wrap="none" rtlCol="0">
              <a:spAutoFit/>
            </a:bodyPr>
            <a:lstStyle/>
            <a:p>
              <a:r>
                <a:rPr lang="en-US" sz="1400" dirty="0">
                  <a:solidFill>
                    <a:srgbClr val="FF0000"/>
                  </a:solidFill>
                </a:rPr>
                <a:t>Splitter 1</a:t>
              </a:r>
            </a:p>
          </p:txBody>
        </p:sp>
        <p:sp>
          <p:nvSpPr>
            <p:cNvPr id="8" name="Rectangle 7">
              <a:extLst>
                <a:ext uri="{FF2B5EF4-FFF2-40B4-BE49-F238E27FC236}">
                  <a16:creationId xmlns:a16="http://schemas.microsoft.com/office/drawing/2014/main" id="{ABD6DA43-DAE3-B512-5683-4BCC9AA68478}"/>
                </a:ext>
              </a:extLst>
            </p:cNvPr>
            <p:cNvSpPr/>
            <p:nvPr/>
          </p:nvSpPr>
          <p:spPr bwMode="auto">
            <a:xfrm>
              <a:off x="7378198" y="4030921"/>
              <a:ext cx="249382" cy="1681438"/>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9BD737-9652-D6B9-6950-99D821BE1F5B}"/>
                </a:ext>
              </a:extLst>
            </p:cNvPr>
            <p:cNvSpPr txBox="1"/>
            <p:nvPr/>
          </p:nvSpPr>
          <p:spPr bwMode="auto">
            <a:xfrm>
              <a:off x="8133129" y="5780330"/>
              <a:ext cx="891591" cy="279797"/>
            </a:xfrm>
            <a:prstGeom prst="rect">
              <a:avLst/>
            </a:prstGeom>
            <a:noFill/>
          </p:spPr>
          <p:txBody>
            <a:bodyPr wrap="none" rtlCol="0">
              <a:spAutoFit/>
            </a:bodyPr>
            <a:lstStyle/>
            <a:p>
              <a:r>
                <a:rPr lang="en-US" sz="1400" dirty="0">
                  <a:solidFill>
                    <a:srgbClr val="FF0000"/>
                  </a:solidFill>
                </a:rPr>
                <a:t>Splitter 2</a:t>
              </a:r>
            </a:p>
          </p:txBody>
        </p:sp>
        <p:sp>
          <p:nvSpPr>
            <p:cNvPr id="11" name="Rectangle 10">
              <a:extLst>
                <a:ext uri="{FF2B5EF4-FFF2-40B4-BE49-F238E27FC236}">
                  <a16:creationId xmlns:a16="http://schemas.microsoft.com/office/drawing/2014/main" id="{EDE96602-AE3D-CB96-8474-1FF9BC6E09CD}"/>
                </a:ext>
              </a:extLst>
            </p:cNvPr>
            <p:cNvSpPr/>
            <p:nvPr/>
          </p:nvSpPr>
          <p:spPr bwMode="auto">
            <a:xfrm>
              <a:off x="8460987" y="4030921"/>
              <a:ext cx="182594" cy="1681438"/>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8BEEA3A-251B-FCBF-68B6-54BA6E9A5593}"/>
                </a:ext>
              </a:extLst>
            </p:cNvPr>
            <p:cNvSpPr txBox="1"/>
            <p:nvPr/>
          </p:nvSpPr>
          <p:spPr bwMode="auto">
            <a:xfrm>
              <a:off x="6889875" y="4434197"/>
              <a:ext cx="543739" cy="251817"/>
            </a:xfrm>
            <a:prstGeom prst="rect">
              <a:avLst/>
            </a:prstGeom>
            <a:noFill/>
          </p:spPr>
          <p:txBody>
            <a:bodyPr wrap="none" rtlCol="0">
              <a:spAutoFit/>
            </a:bodyPr>
            <a:lstStyle/>
            <a:p>
              <a:r>
                <a:rPr lang="en-US" sz="1200" dirty="0">
                  <a:solidFill>
                    <a:srgbClr val="36A2DA"/>
                  </a:solidFill>
                </a:rPr>
                <a:t>TT21</a:t>
              </a:r>
            </a:p>
          </p:txBody>
        </p:sp>
        <p:sp>
          <p:nvSpPr>
            <p:cNvPr id="19" name="TextBox 18">
              <a:extLst>
                <a:ext uri="{FF2B5EF4-FFF2-40B4-BE49-F238E27FC236}">
                  <a16:creationId xmlns:a16="http://schemas.microsoft.com/office/drawing/2014/main" id="{53C08361-36D7-7A32-8591-53D721660CE3}"/>
                </a:ext>
              </a:extLst>
            </p:cNvPr>
            <p:cNvSpPr txBox="1"/>
            <p:nvPr/>
          </p:nvSpPr>
          <p:spPr bwMode="auto">
            <a:xfrm>
              <a:off x="7917247" y="4090769"/>
              <a:ext cx="543739" cy="251817"/>
            </a:xfrm>
            <a:prstGeom prst="rect">
              <a:avLst/>
            </a:prstGeom>
            <a:noFill/>
          </p:spPr>
          <p:txBody>
            <a:bodyPr wrap="none" rtlCol="0">
              <a:spAutoFit/>
            </a:bodyPr>
            <a:lstStyle/>
            <a:p>
              <a:r>
                <a:rPr lang="en-US" sz="1200" dirty="0">
                  <a:solidFill>
                    <a:srgbClr val="F5583C"/>
                  </a:solidFill>
                </a:rPr>
                <a:t>TT22</a:t>
              </a:r>
            </a:p>
          </p:txBody>
        </p:sp>
        <p:sp>
          <p:nvSpPr>
            <p:cNvPr id="20" name="TextBox 19">
              <a:extLst>
                <a:ext uri="{FF2B5EF4-FFF2-40B4-BE49-F238E27FC236}">
                  <a16:creationId xmlns:a16="http://schemas.microsoft.com/office/drawing/2014/main" id="{D37D0248-9D81-96E8-93AC-5F032DFECA46}"/>
                </a:ext>
              </a:extLst>
            </p:cNvPr>
            <p:cNvSpPr txBox="1"/>
            <p:nvPr/>
          </p:nvSpPr>
          <p:spPr bwMode="auto">
            <a:xfrm>
              <a:off x="8752850" y="4103832"/>
              <a:ext cx="543739" cy="251817"/>
            </a:xfrm>
            <a:prstGeom prst="rect">
              <a:avLst/>
            </a:prstGeom>
            <a:noFill/>
          </p:spPr>
          <p:txBody>
            <a:bodyPr wrap="none" rtlCol="0">
              <a:spAutoFit/>
            </a:bodyPr>
            <a:lstStyle/>
            <a:p>
              <a:r>
                <a:rPr lang="en-US" sz="1200" dirty="0">
                  <a:solidFill>
                    <a:srgbClr val="D09F33"/>
                  </a:solidFill>
                </a:rPr>
                <a:t>TT23</a:t>
              </a:r>
            </a:p>
          </p:txBody>
        </p:sp>
        <p:sp>
          <p:nvSpPr>
            <p:cNvPr id="25" name="TextBox 24">
              <a:extLst>
                <a:ext uri="{FF2B5EF4-FFF2-40B4-BE49-F238E27FC236}">
                  <a16:creationId xmlns:a16="http://schemas.microsoft.com/office/drawing/2014/main" id="{B4A64E19-4123-0228-B75F-56ADB1BA65DD}"/>
                </a:ext>
              </a:extLst>
            </p:cNvPr>
            <p:cNvSpPr txBox="1"/>
            <p:nvPr/>
          </p:nvSpPr>
          <p:spPr bwMode="auto">
            <a:xfrm>
              <a:off x="7877524" y="4894945"/>
              <a:ext cx="543739" cy="251817"/>
            </a:xfrm>
            <a:prstGeom prst="rect">
              <a:avLst/>
            </a:prstGeom>
            <a:noFill/>
          </p:spPr>
          <p:txBody>
            <a:bodyPr wrap="none" rtlCol="0">
              <a:spAutoFit/>
            </a:bodyPr>
            <a:lstStyle/>
            <a:p>
              <a:r>
                <a:rPr lang="en-US" sz="1200" dirty="0">
                  <a:solidFill>
                    <a:srgbClr val="898989"/>
                  </a:solidFill>
                </a:rPr>
                <a:t>TT25</a:t>
              </a:r>
            </a:p>
          </p:txBody>
        </p:sp>
        <p:sp>
          <p:nvSpPr>
            <p:cNvPr id="26" name="TextBox 25">
              <a:extLst>
                <a:ext uri="{FF2B5EF4-FFF2-40B4-BE49-F238E27FC236}">
                  <a16:creationId xmlns:a16="http://schemas.microsoft.com/office/drawing/2014/main" id="{01AFBC00-8DE5-1165-F381-3EEEC29C2F2A}"/>
                </a:ext>
              </a:extLst>
            </p:cNvPr>
            <p:cNvSpPr txBox="1"/>
            <p:nvPr/>
          </p:nvSpPr>
          <p:spPr bwMode="auto">
            <a:xfrm>
              <a:off x="8927249" y="5033917"/>
              <a:ext cx="543739" cy="251817"/>
            </a:xfrm>
            <a:prstGeom prst="rect">
              <a:avLst/>
            </a:prstGeom>
            <a:noFill/>
          </p:spPr>
          <p:txBody>
            <a:bodyPr wrap="none" rtlCol="0">
              <a:spAutoFit/>
            </a:bodyPr>
            <a:lstStyle/>
            <a:p>
              <a:r>
                <a:rPr lang="en-US" sz="1200" dirty="0">
                  <a:solidFill>
                    <a:srgbClr val="6C8F4D"/>
                  </a:solidFill>
                </a:rPr>
                <a:t>TT24</a:t>
              </a:r>
            </a:p>
          </p:txBody>
        </p:sp>
      </p:grpSp>
      <p:sp>
        <p:nvSpPr>
          <p:cNvPr id="31" name="TextBox 30">
            <a:extLst>
              <a:ext uri="{FF2B5EF4-FFF2-40B4-BE49-F238E27FC236}">
                <a16:creationId xmlns:a16="http://schemas.microsoft.com/office/drawing/2014/main" id="{85C22777-F5BE-321E-0D54-3844F3B0091C}"/>
              </a:ext>
            </a:extLst>
          </p:cNvPr>
          <p:cNvSpPr txBox="1"/>
          <p:nvPr/>
        </p:nvSpPr>
        <p:spPr bwMode="auto">
          <a:xfrm>
            <a:off x="8598466" y="2378959"/>
            <a:ext cx="3334166" cy="369332"/>
          </a:xfrm>
          <a:prstGeom prst="rect">
            <a:avLst/>
          </a:prstGeom>
          <a:noFill/>
        </p:spPr>
        <p:txBody>
          <a:bodyPr wrap="square">
            <a:spAutoFit/>
          </a:bodyPr>
          <a:lstStyle/>
          <a:p>
            <a:r>
              <a:rPr lang="en-US" sz="1800" dirty="0">
                <a:effectLst/>
              </a:rPr>
              <a:t>Initial conditions from GEODE</a:t>
            </a:r>
            <a:endParaRPr lang="en-US" dirty="0"/>
          </a:p>
        </p:txBody>
      </p:sp>
      <p:graphicFrame>
        <p:nvGraphicFramePr>
          <p:cNvPr id="32" name="Table 31">
            <a:extLst>
              <a:ext uri="{FF2B5EF4-FFF2-40B4-BE49-F238E27FC236}">
                <a16:creationId xmlns:a16="http://schemas.microsoft.com/office/drawing/2014/main" id="{C0C184DC-FFC2-DA6B-5E8C-4063C0CE2183}"/>
              </a:ext>
            </a:extLst>
          </p:cNvPr>
          <p:cNvGraphicFramePr>
            <a:graphicFrameLocks noGrp="1"/>
          </p:cNvGraphicFramePr>
          <p:nvPr>
            <p:extLst>
              <p:ext uri="{D42A27DB-BD31-4B8C-83A1-F6EECF244321}">
                <p14:modId xmlns:p14="http://schemas.microsoft.com/office/powerpoint/2010/main" val="1353874045"/>
              </p:ext>
            </p:extLst>
          </p:nvPr>
        </p:nvGraphicFramePr>
        <p:xfrm>
          <a:off x="106822" y="1058458"/>
          <a:ext cx="6311718" cy="2387658"/>
        </p:xfrm>
        <a:graphic>
          <a:graphicData uri="http://schemas.openxmlformats.org/drawingml/2006/table">
            <a:tbl>
              <a:tblPr/>
              <a:tblGrid>
                <a:gridCol w="901674">
                  <a:extLst>
                    <a:ext uri="{9D8B030D-6E8A-4147-A177-3AD203B41FA5}">
                      <a16:colId xmlns:a16="http://schemas.microsoft.com/office/drawing/2014/main" val="3882821380"/>
                    </a:ext>
                  </a:extLst>
                </a:gridCol>
                <a:gridCol w="901674">
                  <a:extLst>
                    <a:ext uri="{9D8B030D-6E8A-4147-A177-3AD203B41FA5}">
                      <a16:colId xmlns:a16="http://schemas.microsoft.com/office/drawing/2014/main" val="1967740819"/>
                    </a:ext>
                  </a:extLst>
                </a:gridCol>
                <a:gridCol w="901674">
                  <a:extLst>
                    <a:ext uri="{9D8B030D-6E8A-4147-A177-3AD203B41FA5}">
                      <a16:colId xmlns:a16="http://schemas.microsoft.com/office/drawing/2014/main" val="2034697073"/>
                    </a:ext>
                  </a:extLst>
                </a:gridCol>
                <a:gridCol w="901674">
                  <a:extLst>
                    <a:ext uri="{9D8B030D-6E8A-4147-A177-3AD203B41FA5}">
                      <a16:colId xmlns:a16="http://schemas.microsoft.com/office/drawing/2014/main" val="4061780162"/>
                    </a:ext>
                  </a:extLst>
                </a:gridCol>
                <a:gridCol w="901674">
                  <a:extLst>
                    <a:ext uri="{9D8B030D-6E8A-4147-A177-3AD203B41FA5}">
                      <a16:colId xmlns:a16="http://schemas.microsoft.com/office/drawing/2014/main" val="3283882766"/>
                    </a:ext>
                  </a:extLst>
                </a:gridCol>
                <a:gridCol w="901674">
                  <a:extLst>
                    <a:ext uri="{9D8B030D-6E8A-4147-A177-3AD203B41FA5}">
                      <a16:colId xmlns:a16="http://schemas.microsoft.com/office/drawing/2014/main" val="1189129536"/>
                    </a:ext>
                  </a:extLst>
                </a:gridCol>
                <a:gridCol w="901674">
                  <a:extLst>
                    <a:ext uri="{9D8B030D-6E8A-4147-A177-3AD203B41FA5}">
                      <a16:colId xmlns:a16="http://schemas.microsoft.com/office/drawing/2014/main" val="1443494933"/>
                    </a:ext>
                  </a:extLst>
                </a:gridCol>
              </a:tblGrid>
              <a:tr h="325276">
                <a:tc>
                  <a:txBody>
                    <a:bodyPr/>
                    <a:lstStyle/>
                    <a:p>
                      <a:pPr algn="l"/>
                      <a:r>
                        <a:rPr lang="en-US" sz="800" b="1" dirty="0"/>
                        <a:t>Anne Valérie</a:t>
                      </a:r>
                      <a:endParaRPr lang="en-US" sz="800" b="1"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X</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Y</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Z</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theta</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phi</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psi</a:t>
                      </a:r>
                    </a:p>
                  </a:txBody>
                  <a:tcPr marL="71450" marR="71450" marT="35725" marB="35725" anchor="ctr">
                    <a:lnL w="9525" cap="flat" cmpd="sng" algn="ctr">
                      <a:solidFill>
                        <a:srgbClr val="DDDDDD"/>
                      </a:solidFill>
                      <a:prstDash val="solid"/>
                      <a:round/>
                      <a:headEnd type="none" w="med" len="med"/>
                      <a:tailEnd type="none" w="med" len="med"/>
                    </a:lnL>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2467975601"/>
                  </a:ext>
                </a:extLst>
              </a:tr>
              <a:tr h="242094">
                <a:tc>
                  <a:txBody>
                    <a:bodyPr/>
                    <a:lstStyle/>
                    <a:p>
                      <a:r>
                        <a:rPr lang="en-US" sz="800" dirty="0">
                          <a:effectLst/>
                        </a:rPr>
                        <a:t>TT21 (EJPT)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-581.392613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2401.833640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3722.156030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-0.082608</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-0.000236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2598195567"/>
                  </a:ext>
                </a:extLst>
              </a:tr>
              <a:tr h="242094">
                <a:tc>
                  <a:txBody>
                    <a:bodyPr/>
                    <a:lstStyle/>
                    <a:p>
                      <a:r>
                        <a:rPr lang="en-US" sz="800" dirty="0">
                          <a:effectLst/>
                        </a:rPr>
                        <a:t>TT22 (MSSB.211732.end?)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-640.916137</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2441.687523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4348.860956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-0.116550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1103095198"/>
                  </a:ext>
                </a:extLst>
              </a:tr>
              <a:tr h="242094">
                <a:tc>
                  <a:txBody>
                    <a:bodyPr/>
                    <a:lstStyle/>
                    <a:p>
                      <a:r>
                        <a:rPr lang="en-US" sz="800" dirty="0">
                          <a:effectLst/>
                        </a:rPr>
                        <a:t>TT23 (MSSB.220460.end?)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-651.664777</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2441.678882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4440.666264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-0.116551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1819846460"/>
                  </a:ext>
                </a:extLst>
              </a:tr>
              <a:tr h="242094">
                <a:tc>
                  <a:txBody>
                    <a:bodyPr/>
                    <a:lstStyle/>
                    <a:p>
                      <a:r>
                        <a:rPr lang="en-US" sz="800" dirty="0">
                          <a:effectLst/>
                        </a:rPr>
                        <a:t>TT24 (MSSB.220460.end?)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-651.729122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2441.628512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4440.658560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-0.124750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-0.000346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4277826753"/>
                  </a:ext>
                </a:extLst>
              </a:tr>
              <a:tr h="242094">
                <a:tc>
                  <a:txBody>
                    <a:bodyPr/>
                    <a:lstStyle/>
                    <a:p>
                      <a:r>
                        <a:rPr lang="en-US" sz="800" dirty="0">
                          <a:effectLst/>
                        </a:rPr>
                        <a:t>TT25 (MSSB.211732.end?)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-640.980466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2441.637521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4348.853255</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-0.124750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extLst>
                  <a:ext uri="{0D108BD9-81ED-4DB2-BD59-A6C34878D82A}">
                    <a16:rowId xmlns:a16="http://schemas.microsoft.com/office/drawing/2014/main" val="2424425497"/>
                  </a:ext>
                </a:extLst>
              </a:tr>
            </a:tbl>
          </a:graphicData>
        </a:graphic>
      </p:graphicFrame>
    </p:spTree>
    <p:extLst>
      <p:ext uri="{BB962C8B-B14F-4D97-AF65-F5344CB8AC3E}">
        <p14:creationId xmlns:p14="http://schemas.microsoft.com/office/powerpoint/2010/main" val="2037098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A7DC433B-1F73-C96D-5977-D9F87276D86F}"/>
            </a:ext>
          </a:extLst>
        </p:cNvPr>
        <p:cNvGrpSpPr/>
        <p:nvPr/>
      </p:nvGrpSpPr>
      <p:grpSpPr bwMode="auto">
        <a:xfrm>
          <a:off x="0" y="0"/>
          <a:ext cx="0" cy="0"/>
          <a:chOff x="0" y="0"/>
          <a:chExt cx="0" cy="0"/>
        </a:xfrm>
      </p:grpSpPr>
      <p:pic>
        <p:nvPicPr>
          <p:cNvPr id="12" name="Picture 11">
            <a:extLst>
              <a:ext uri="{FF2B5EF4-FFF2-40B4-BE49-F238E27FC236}">
                <a16:creationId xmlns:a16="http://schemas.microsoft.com/office/drawing/2014/main" id="{4C43E7D9-58B0-AA9C-AD31-5F1CDD9BC8C3}"/>
              </a:ext>
            </a:extLst>
          </p:cNvPr>
          <p:cNvPicPr>
            <a:picLocks noChangeAspect="1"/>
          </p:cNvPicPr>
          <p:nvPr/>
        </p:nvPicPr>
        <p:blipFill>
          <a:blip r:embed="rId3"/>
          <a:srcRect t="50000"/>
          <a:stretch>
            <a:fillRect/>
          </a:stretch>
        </p:blipFill>
        <p:spPr bwMode="auto">
          <a:xfrm>
            <a:off x="6590973" y="2702257"/>
            <a:ext cx="5308654" cy="2355716"/>
          </a:xfrm>
          <a:prstGeom prst="rect">
            <a:avLst/>
          </a:prstGeom>
        </p:spPr>
      </p:pic>
      <p:sp>
        <p:nvSpPr>
          <p:cNvPr id="1776141285" name="Footer Placeholder 11">
            <a:extLst>
              <a:ext uri="{FF2B5EF4-FFF2-40B4-BE49-F238E27FC236}">
                <a16:creationId xmlns:a16="http://schemas.microsoft.com/office/drawing/2014/main" id="{0E46B7CE-C48E-105F-16B7-9722866A3F91}"/>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A50F181A-B8FB-D6F6-1E65-1D47936C1373}"/>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B773F5D8-0831-3BCD-6992-AC442CBC0D03}"/>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survey GEODE vs. Acc-models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B0731162-BC88-0C8E-EEFF-DEA228282FEE}"/>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1" name="Picture 2">
            <a:extLst>
              <a:ext uri="{FF2B5EF4-FFF2-40B4-BE49-F238E27FC236}">
                <a16:creationId xmlns:a16="http://schemas.microsoft.com/office/drawing/2014/main" id="{F456EC19-9284-646F-BCDA-E94E68238E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037" r="-1"/>
          <a:stretch>
            <a:fillRect/>
          </a:stretch>
        </p:blipFill>
        <p:spPr bwMode="auto">
          <a:xfrm>
            <a:off x="6742544" y="803868"/>
            <a:ext cx="5597207" cy="10824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722FAEF-D8F3-0986-9154-00A913DBB0B3}"/>
              </a:ext>
            </a:extLst>
          </p:cNvPr>
          <p:cNvSpPr txBox="1"/>
          <p:nvPr/>
        </p:nvSpPr>
        <p:spPr bwMode="auto">
          <a:xfrm>
            <a:off x="7077875" y="4888696"/>
            <a:ext cx="891591" cy="338554"/>
          </a:xfrm>
          <a:prstGeom prst="rect">
            <a:avLst/>
          </a:prstGeom>
          <a:noFill/>
        </p:spPr>
        <p:txBody>
          <a:bodyPr wrap="none" rtlCol="0">
            <a:spAutoFit/>
          </a:bodyPr>
          <a:lstStyle/>
          <a:p>
            <a:r>
              <a:rPr lang="en-US" sz="1400" dirty="0">
                <a:solidFill>
                  <a:srgbClr val="FF0000"/>
                </a:solidFill>
              </a:rPr>
              <a:t>Splitter 1</a:t>
            </a:r>
          </a:p>
        </p:txBody>
      </p:sp>
      <p:sp>
        <p:nvSpPr>
          <p:cNvPr id="8" name="Rectangle 7">
            <a:extLst>
              <a:ext uri="{FF2B5EF4-FFF2-40B4-BE49-F238E27FC236}">
                <a16:creationId xmlns:a16="http://schemas.microsoft.com/office/drawing/2014/main" id="{D2F53FD2-0690-1804-3E73-AA449F5256DE}"/>
              </a:ext>
            </a:extLst>
          </p:cNvPr>
          <p:cNvSpPr/>
          <p:nvPr/>
        </p:nvSpPr>
        <p:spPr bwMode="auto">
          <a:xfrm>
            <a:off x="7424380" y="2771910"/>
            <a:ext cx="249382" cy="2034540"/>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799AA64-AE00-112D-A2DC-F785D59CE29C}"/>
              </a:ext>
            </a:extLst>
          </p:cNvPr>
          <p:cNvSpPr txBox="1"/>
          <p:nvPr/>
        </p:nvSpPr>
        <p:spPr bwMode="auto">
          <a:xfrm>
            <a:off x="8179311" y="4888694"/>
            <a:ext cx="891591" cy="338554"/>
          </a:xfrm>
          <a:prstGeom prst="rect">
            <a:avLst/>
          </a:prstGeom>
          <a:noFill/>
        </p:spPr>
        <p:txBody>
          <a:bodyPr wrap="none" rtlCol="0">
            <a:spAutoFit/>
          </a:bodyPr>
          <a:lstStyle/>
          <a:p>
            <a:r>
              <a:rPr lang="en-US" sz="1400" dirty="0">
                <a:solidFill>
                  <a:srgbClr val="FF0000"/>
                </a:solidFill>
              </a:rPr>
              <a:t>Splitter 2</a:t>
            </a:r>
          </a:p>
        </p:txBody>
      </p:sp>
      <p:sp>
        <p:nvSpPr>
          <p:cNvPr id="11" name="Rectangle 10">
            <a:extLst>
              <a:ext uri="{FF2B5EF4-FFF2-40B4-BE49-F238E27FC236}">
                <a16:creationId xmlns:a16="http://schemas.microsoft.com/office/drawing/2014/main" id="{ABA1B801-94B6-1D6D-4421-7575DF509BCE}"/>
              </a:ext>
            </a:extLst>
          </p:cNvPr>
          <p:cNvSpPr/>
          <p:nvPr/>
        </p:nvSpPr>
        <p:spPr bwMode="auto">
          <a:xfrm>
            <a:off x="8507169" y="2771910"/>
            <a:ext cx="182594" cy="2034540"/>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3489951-8227-43D4-1688-6949708E20C8}"/>
              </a:ext>
            </a:extLst>
          </p:cNvPr>
          <p:cNvSpPr txBox="1"/>
          <p:nvPr/>
        </p:nvSpPr>
        <p:spPr bwMode="auto">
          <a:xfrm>
            <a:off x="6936057" y="3259874"/>
            <a:ext cx="543739" cy="304699"/>
          </a:xfrm>
          <a:prstGeom prst="rect">
            <a:avLst/>
          </a:prstGeom>
          <a:noFill/>
        </p:spPr>
        <p:txBody>
          <a:bodyPr wrap="none" rtlCol="0">
            <a:spAutoFit/>
          </a:bodyPr>
          <a:lstStyle/>
          <a:p>
            <a:r>
              <a:rPr lang="en-US" sz="1200" dirty="0">
                <a:solidFill>
                  <a:srgbClr val="36A2DA"/>
                </a:solidFill>
              </a:rPr>
              <a:t>TT21</a:t>
            </a:r>
          </a:p>
        </p:txBody>
      </p:sp>
      <p:sp>
        <p:nvSpPr>
          <p:cNvPr id="19" name="TextBox 18">
            <a:extLst>
              <a:ext uri="{FF2B5EF4-FFF2-40B4-BE49-F238E27FC236}">
                <a16:creationId xmlns:a16="http://schemas.microsoft.com/office/drawing/2014/main" id="{35AF32CC-E446-BF90-F8B8-EA266B423306}"/>
              </a:ext>
            </a:extLst>
          </p:cNvPr>
          <p:cNvSpPr txBox="1"/>
          <p:nvPr/>
        </p:nvSpPr>
        <p:spPr bwMode="auto">
          <a:xfrm>
            <a:off x="7963429" y="2844326"/>
            <a:ext cx="543739" cy="304699"/>
          </a:xfrm>
          <a:prstGeom prst="rect">
            <a:avLst/>
          </a:prstGeom>
          <a:noFill/>
        </p:spPr>
        <p:txBody>
          <a:bodyPr wrap="none" rtlCol="0">
            <a:spAutoFit/>
          </a:bodyPr>
          <a:lstStyle/>
          <a:p>
            <a:r>
              <a:rPr lang="en-US" sz="1200" dirty="0">
                <a:solidFill>
                  <a:srgbClr val="F5583C"/>
                </a:solidFill>
              </a:rPr>
              <a:t>TT22</a:t>
            </a:r>
          </a:p>
        </p:txBody>
      </p:sp>
      <p:sp>
        <p:nvSpPr>
          <p:cNvPr id="20" name="TextBox 19">
            <a:extLst>
              <a:ext uri="{FF2B5EF4-FFF2-40B4-BE49-F238E27FC236}">
                <a16:creationId xmlns:a16="http://schemas.microsoft.com/office/drawing/2014/main" id="{B2B8C929-7ACB-9774-EC4B-8865C84BAA2F}"/>
              </a:ext>
            </a:extLst>
          </p:cNvPr>
          <p:cNvSpPr txBox="1"/>
          <p:nvPr/>
        </p:nvSpPr>
        <p:spPr bwMode="auto">
          <a:xfrm>
            <a:off x="8799032" y="2860132"/>
            <a:ext cx="543739" cy="304699"/>
          </a:xfrm>
          <a:prstGeom prst="rect">
            <a:avLst/>
          </a:prstGeom>
          <a:noFill/>
        </p:spPr>
        <p:txBody>
          <a:bodyPr wrap="none" rtlCol="0">
            <a:spAutoFit/>
          </a:bodyPr>
          <a:lstStyle/>
          <a:p>
            <a:r>
              <a:rPr lang="en-US" sz="1200" dirty="0">
                <a:solidFill>
                  <a:srgbClr val="D09F33"/>
                </a:solidFill>
              </a:rPr>
              <a:t>TT23</a:t>
            </a:r>
          </a:p>
        </p:txBody>
      </p:sp>
      <p:sp>
        <p:nvSpPr>
          <p:cNvPr id="25" name="TextBox 24">
            <a:extLst>
              <a:ext uri="{FF2B5EF4-FFF2-40B4-BE49-F238E27FC236}">
                <a16:creationId xmlns:a16="http://schemas.microsoft.com/office/drawing/2014/main" id="{3CBA74FB-92DF-A390-6C26-E9244EDB8496}"/>
              </a:ext>
            </a:extLst>
          </p:cNvPr>
          <p:cNvSpPr txBox="1"/>
          <p:nvPr/>
        </p:nvSpPr>
        <p:spPr bwMode="auto">
          <a:xfrm>
            <a:off x="7923706" y="3817379"/>
            <a:ext cx="543739" cy="304699"/>
          </a:xfrm>
          <a:prstGeom prst="rect">
            <a:avLst/>
          </a:prstGeom>
          <a:noFill/>
        </p:spPr>
        <p:txBody>
          <a:bodyPr wrap="none" rtlCol="0">
            <a:spAutoFit/>
          </a:bodyPr>
          <a:lstStyle/>
          <a:p>
            <a:r>
              <a:rPr lang="en-US" sz="1200" dirty="0">
                <a:solidFill>
                  <a:srgbClr val="898989"/>
                </a:solidFill>
              </a:rPr>
              <a:t>TT25</a:t>
            </a:r>
          </a:p>
        </p:txBody>
      </p:sp>
      <p:sp>
        <p:nvSpPr>
          <p:cNvPr id="26" name="TextBox 25">
            <a:extLst>
              <a:ext uri="{FF2B5EF4-FFF2-40B4-BE49-F238E27FC236}">
                <a16:creationId xmlns:a16="http://schemas.microsoft.com/office/drawing/2014/main" id="{8D6C2B35-E4A2-7134-FC51-0F6B69A8CDD1}"/>
              </a:ext>
            </a:extLst>
          </p:cNvPr>
          <p:cNvSpPr txBox="1"/>
          <p:nvPr/>
        </p:nvSpPr>
        <p:spPr bwMode="auto">
          <a:xfrm>
            <a:off x="8973431" y="3985535"/>
            <a:ext cx="543739" cy="304699"/>
          </a:xfrm>
          <a:prstGeom prst="rect">
            <a:avLst/>
          </a:prstGeom>
          <a:noFill/>
        </p:spPr>
        <p:txBody>
          <a:bodyPr wrap="none" rtlCol="0">
            <a:spAutoFit/>
          </a:bodyPr>
          <a:lstStyle/>
          <a:p>
            <a:r>
              <a:rPr lang="en-US" sz="1200" dirty="0">
                <a:solidFill>
                  <a:srgbClr val="6C8F4D"/>
                </a:solidFill>
              </a:rPr>
              <a:t>TT24</a:t>
            </a:r>
          </a:p>
        </p:txBody>
      </p:sp>
      <p:sp>
        <p:nvSpPr>
          <p:cNvPr id="13" name="TextBox 12">
            <a:extLst>
              <a:ext uri="{FF2B5EF4-FFF2-40B4-BE49-F238E27FC236}">
                <a16:creationId xmlns:a16="http://schemas.microsoft.com/office/drawing/2014/main" id="{D264E254-9623-76C0-F0BD-F34F0825A98D}"/>
              </a:ext>
            </a:extLst>
          </p:cNvPr>
          <p:cNvSpPr txBox="1"/>
          <p:nvPr/>
        </p:nvSpPr>
        <p:spPr bwMode="auto">
          <a:xfrm>
            <a:off x="8306094" y="2366500"/>
            <a:ext cx="4081856" cy="369332"/>
          </a:xfrm>
          <a:prstGeom prst="rect">
            <a:avLst/>
          </a:prstGeom>
          <a:noFill/>
        </p:spPr>
        <p:txBody>
          <a:bodyPr wrap="square">
            <a:spAutoFit/>
          </a:bodyPr>
          <a:lstStyle/>
          <a:p>
            <a:r>
              <a:rPr lang="en-US" sz="1800" dirty="0">
                <a:effectLst/>
              </a:rPr>
              <a:t>Initial conditions from </a:t>
            </a:r>
            <a:r>
              <a:rPr lang="en-US" dirty="0"/>
              <a:t>Anne Valérie</a:t>
            </a:r>
          </a:p>
        </p:txBody>
      </p:sp>
      <p:graphicFrame>
        <p:nvGraphicFramePr>
          <p:cNvPr id="15" name="Table 14">
            <a:extLst>
              <a:ext uri="{FF2B5EF4-FFF2-40B4-BE49-F238E27FC236}">
                <a16:creationId xmlns:a16="http://schemas.microsoft.com/office/drawing/2014/main" id="{7218D598-DDF3-9D0C-83B5-2FA6EC2298EC}"/>
              </a:ext>
            </a:extLst>
          </p:cNvPr>
          <p:cNvGraphicFramePr>
            <a:graphicFrameLocks noGrp="1"/>
          </p:cNvGraphicFramePr>
          <p:nvPr>
            <p:extLst>
              <p:ext uri="{D42A27DB-BD31-4B8C-83A1-F6EECF244321}">
                <p14:modId xmlns:p14="http://schemas.microsoft.com/office/powerpoint/2010/main" val="85427606"/>
              </p:ext>
            </p:extLst>
          </p:nvPr>
        </p:nvGraphicFramePr>
        <p:xfrm>
          <a:off x="106822" y="3789180"/>
          <a:ext cx="6311718" cy="2387658"/>
        </p:xfrm>
        <a:graphic>
          <a:graphicData uri="http://schemas.openxmlformats.org/drawingml/2006/table">
            <a:tbl>
              <a:tblPr/>
              <a:tblGrid>
                <a:gridCol w="901674">
                  <a:extLst>
                    <a:ext uri="{9D8B030D-6E8A-4147-A177-3AD203B41FA5}">
                      <a16:colId xmlns:a16="http://schemas.microsoft.com/office/drawing/2014/main" val="3882821380"/>
                    </a:ext>
                  </a:extLst>
                </a:gridCol>
                <a:gridCol w="901674">
                  <a:extLst>
                    <a:ext uri="{9D8B030D-6E8A-4147-A177-3AD203B41FA5}">
                      <a16:colId xmlns:a16="http://schemas.microsoft.com/office/drawing/2014/main" val="1967740819"/>
                    </a:ext>
                  </a:extLst>
                </a:gridCol>
                <a:gridCol w="901674">
                  <a:extLst>
                    <a:ext uri="{9D8B030D-6E8A-4147-A177-3AD203B41FA5}">
                      <a16:colId xmlns:a16="http://schemas.microsoft.com/office/drawing/2014/main" val="2034697073"/>
                    </a:ext>
                  </a:extLst>
                </a:gridCol>
                <a:gridCol w="901674">
                  <a:extLst>
                    <a:ext uri="{9D8B030D-6E8A-4147-A177-3AD203B41FA5}">
                      <a16:colId xmlns:a16="http://schemas.microsoft.com/office/drawing/2014/main" val="4061780162"/>
                    </a:ext>
                  </a:extLst>
                </a:gridCol>
                <a:gridCol w="901674">
                  <a:extLst>
                    <a:ext uri="{9D8B030D-6E8A-4147-A177-3AD203B41FA5}">
                      <a16:colId xmlns:a16="http://schemas.microsoft.com/office/drawing/2014/main" val="3283882766"/>
                    </a:ext>
                  </a:extLst>
                </a:gridCol>
                <a:gridCol w="901674">
                  <a:extLst>
                    <a:ext uri="{9D8B030D-6E8A-4147-A177-3AD203B41FA5}">
                      <a16:colId xmlns:a16="http://schemas.microsoft.com/office/drawing/2014/main" val="1189129536"/>
                    </a:ext>
                  </a:extLst>
                </a:gridCol>
                <a:gridCol w="901674">
                  <a:extLst>
                    <a:ext uri="{9D8B030D-6E8A-4147-A177-3AD203B41FA5}">
                      <a16:colId xmlns:a16="http://schemas.microsoft.com/office/drawing/2014/main" val="1443494933"/>
                    </a:ext>
                  </a:extLst>
                </a:gridCol>
              </a:tblGrid>
              <a:tr h="325276">
                <a:tc>
                  <a:txBody>
                    <a:bodyPr/>
                    <a:lstStyle/>
                    <a:p>
                      <a:pPr algn="l"/>
                      <a:r>
                        <a:rPr lang="en-US" sz="800" b="1" dirty="0">
                          <a:effectLst/>
                        </a:rPr>
                        <a:t>GEODE</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X</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Y</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Z</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theta</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phi</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psi</a:t>
                      </a:r>
                    </a:p>
                  </a:txBody>
                  <a:tcPr marL="71450" marR="71450" marT="35725" marB="35725" anchor="ctr">
                    <a:lnL w="9525" cap="flat" cmpd="sng" algn="ctr">
                      <a:solidFill>
                        <a:srgbClr val="DDDDDD"/>
                      </a:solidFill>
                      <a:prstDash val="solid"/>
                      <a:round/>
                      <a:headEnd type="none" w="med" len="med"/>
                      <a:tailEnd type="none" w="med" len="med"/>
                    </a:lnL>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2467975601"/>
                  </a:ext>
                </a:extLst>
              </a:tr>
              <a:tr h="242094">
                <a:tc>
                  <a:txBody>
                    <a:bodyPr/>
                    <a:lstStyle/>
                    <a:p>
                      <a:r>
                        <a:rPr lang="en-US" sz="800" dirty="0">
                          <a:effectLst/>
                        </a:rPr>
                        <a:t>TT21 (EJPT)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-581.392613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2401.833640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3722.156030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-0.082608462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a:effectLst/>
                        </a:rPr>
                        <a:t>-0.000236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2598195567"/>
                  </a:ext>
                </a:extLst>
              </a:tr>
              <a:tr h="242094">
                <a:tc>
                  <a:txBody>
                    <a:bodyPr/>
                    <a:lstStyle/>
                    <a:p>
                      <a:r>
                        <a:rPr lang="en-US" sz="800" dirty="0">
                          <a:effectLst/>
                        </a:rPr>
                        <a:t>TT22 (</a:t>
                      </a:r>
                      <a:r>
                        <a:rPr lang="en-US" sz="800" dirty="0"/>
                        <a:t>BSGV.220075.start</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-643.37074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2441.67984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t>4369.82595</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-0.11655042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103095198"/>
                  </a:ext>
                </a:extLst>
              </a:tr>
              <a:tr h="242094">
                <a:tc>
                  <a:txBody>
                    <a:bodyPr/>
                    <a:lstStyle/>
                    <a:p>
                      <a:r>
                        <a:rPr lang="en-US" sz="800" dirty="0">
                          <a:effectLst/>
                        </a:rPr>
                        <a:t>TT23 (</a:t>
                      </a:r>
                      <a:r>
                        <a:rPr lang="en-US" sz="800" dirty="0"/>
                        <a:t>BSGV.230111.start</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-654.69405</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2441.66940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4466.53953</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-0.11655056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819846460"/>
                  </a:ext>
                </a:extLst>
              </a:tr>
              <a:tr h="242094">
                <a:tc>
                  <a:txBody>
                    <a:bodyPr/>
                    <a:lstStyle/>
                    <a:p>
                      <a:r>
                        <a:rPr lang="en-US" sz="800" dirty="0">
                          <a:effectLst/>
                        </a:rPr>
                        <a:t>TT24 (</a:t>
                      </a:r>
                      <a:r>
                        <a:rPr lang="en-US" sz="800" dirty="0"/>
                        <a:t>BSGV.240102.center</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-654.31747</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2441.62131</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t>4461.29904</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effectLst/>
                        </a:rPr>
                        <a:t>-0.12475035</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dirty="0">
                          <a:effectLst/>
                        </a:rPr>
                        <a:t>-0.000346</a:t>
                      </a:r>
                      <a:r>
                        <a:rPr lang="en-US" sz="800" dirty="0"/>
                        <a:t>20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en-US" sz="80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4277826753"/>
                  </a:ext>
                </a:extLst>
              </a:tr>
              <a:tr h="242094">
                <a:tc>
                  <a:txBody>
                    <a:bodyPr/>
                    <a:lstStyle/>
                    <a:p>
                      <a:r>
                        <a:rPr lang="en-US" sz="800" dirty="0">
                          <a:effectLst/>
                        </a:rPr>
                        <a:t>TT25 (</a:t>
                      </a:r>
                      <a:r>
                        <a:rPr lang="en-US" sz="800" dirty="0"/>
                        <a:t>BSGV.250089.center</a:t>
                      </a:r>
                      <a:r>
                        <a:rPr lang="en-US" sz="800" dirty="0">
                          <a:effectLst/>
                        </a:rPr>
                        <a: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-644.64276</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2441.62681</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4378.05782</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-0.12475021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t>-0.00036390</a:t>
                      </a:r>
                      <a:endParaRPr lang="en-US" sz="800"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424425497"/>
                  </a:ext>
                </a:extLst>
              </a:tr>
            </a:tbl>
          </a:graphicData>
        </a:graphic>
      </p:graphicFrame>
      <p:graphicFrame>
        <p:nvGraphicFramePr>
          <p:cNvPr id="16" name="Table 15">
            <a:extLst>
              <a:ext uri="{FF2B5EF4-FFF2-40B4-BE49-F238E27FC236}">
                <a16:creationId xmlns:a16="http://schemas.microsoft.com/office/drawing/2014/main" id="{A62EBA96-4163-6FC4-1D3E-AB20DC2BD1DF}"/>
              </a:ext>
            </a:extLst>
          </p:cNvPr>
          <p:cNvGraphicFramePr>
            <a:graphicFrameLocks noGrp="1"/>
          </p:cNvGraphicFramePr>
          <p:nvPr>
            <p:extLst>
              <p:ext uri="{D42A27DB-BD31-4B8C-83A1-F6EECF244321}">
                <p14:modId xmlns:p14="http://schemas.microsoft.com/office/powerpoint/2010/main" val="2282721044"/>
              </p:ext>
            </p:extLst>
          </p:nvPr>
        </p:nvGraphicFramePr>
        <p:xfrm>
          <a:off x="106822" y="1058458"/>
          <a:ext cx="6311718" cy="2387658"/>
        </p:xfrm>
        <a:graphic>
          <a:graphicData uri="http://schemas.openxmlformats.org/drawingml/2006/table">
            <a:tbl>
              <a:tblPr/>
              <a:tblGrid>
                <a:gridCol w="901674">
                  <a:extLst>
                    <a:ext uri="{9D8B030D-6E8A-4147-A177-3AD203B41FA5}">
                      <a16:colId xmlns:a16="http://schemas.microsoft.com/office/drawing/2014/main" val="3882821380"/>
                    </a:ext>
                  </a:extLst>
                </a:gridCol>
                <a:gridCol w="901674">
                  <a:extLst>
                    <a:ext uri="{9D8B030D-6E8A-4147-A177-3AD203B41FA5}">
                      <a16:colId xmlns:a16="http://schemas.microsoft.com/office/drawing/2014/main" val="1967740819"/>
                    </a:ext>
                  </a:extLst>
                </a:gridCol>
                <a:gridCol w="901674">
                  <a:extLst>
                    <a:ext uri="{9D8B030D-6E8A-4147-A177-3AD203B41FA5}">
                      <a16:colId xmlns:a16="http://schemas.microsoft.com/office/drawing/2014/main" val="2034697073"/>
                    </a:ext>
                  </a:extLst>
                </a:gridCol>
                <a:gridCol w="901674">
                  <a:extLst>
                    <a:ext uri="{9D8B030D-6E8A-4147-A177-3AD203B41FA5}">
                      <a16:colId xmlns:a16="http://schemas.microsoft.com/office/drawing/2014/main" val="4061780162"/>
                    </a:ext>
                  </a:extLst>
                </a:gridCol>
                <a:gridCol w="901674">
                  <a:extLst>
                    <a:ext uri="{9D8B030D-6E8A-4147-A177-3AD203B41FA5}">
                      <a16:colId xmlns:a16="http://schemas.microsoft.com/office/drawing/2014/main" val="3283882766"/>
                    </a:ext>
                  </a:extLst>
                </a:gridCol>
                <a:gridCol w="901674">
                  <a:extLst>
                    <a:ext uri="{9D8B030D-6E8A-4147-A177-3AD203B41FA5}">
                      <a16:colId xmlns:a16="http://schemas.microsoft.com/office/drawing/2014/main" val="1189129536"/>
                    </a:ext>
                  </a:extLst>
                </a:gridCol>
                <a:gridCol w="901674">
                  <a:extLst>
                    <a:ext uri="{9D8B030D-6E8A-4147-A177-3AD203B41FA5}">
                      <a16:colId xmlns:a16="http://schemas.microsoft.com/office/drawing/2014/main" val="1443494933"/>
                    </a:ext>
                  </a:extLst>
                </a:gridCol>
              </a:tblGrid>
              <a:tr h="325276">
                <a:tc>
                  <a:txBody>
                    <a:bodyPr/>
                    <a:lstStyle/>
                    <a:p>
                      <a:pPr algn="l"/>
                      <a:r>
                        <a:rPr lang="en-US" sz="800" b="1" dirty="0"/>
                        <a:t>Anne Valérie</a:t>
                      </a:r>
                      <a:endParaRPr lang="en-US" sz="800" b="1" dirty="0">
                        <a:effectLst/>
                      </a:endParaRP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X</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Y</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Z</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theta</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phi</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800" b="1" dirty="0">
                          <a:effectLst/>
                        </a:rPr>
                        <a:t>psi</a:t>
                      </a:r>
                    </a:p>
                  </a:txBody>
                  <a:tcPr marL="71450" marR="71450" marT="35725" marB="35725" anchor="ctr">
                    <a:lnL w="9525" cap="flat" cmpd="sng" algn="ctr">
                      <a:solidFill>
                        <a:srgbClr val="DDDDDD"/>
                      </a:solidFill>
                      <a:prstDash val="solid"/>
                      <a:round/>
                      <a:headEnd type="none" w="med" len="med"/>
                      <a:tailEnd type="none" w="med" len="med"/>
                    </a:lnL>
                    <a:lnB w="9525" cap="flat" cmpd="sng" algn="ctr">
                      <a:solidFill>
                        <a:srgbClr val="DDDDDD"/>
                      </a:solidFill>
                      <a:prstDash val="solid"/>
                      <a:round/>
                      <a:headEnd type="none" w="med" len="med"/>
                      <a:tailEnd type="none" w="med" len="med"/>
                    </a:lnB>
                  </a:tcPr>
                </a:tc>
                <a:extLst>
                  <a:ext uri="{0D108BD9-81ED-4DB2-BD59-A6C34878D82A}">
                    <a16:rowId xmlns:a16="http://schemas.microsoft.com/office/drawing/2014/main" val="2467975601"/>
                  </a:ext>
                </a:extLst>
              </a:tr>
              <a:tr h="242094">
                <a:tc>
                  <a:txBody>
                    <a:bodyPr/>
                    <a:lstStyle/>
                    <a:p>
                      <a:r>
                        <a:rPr lang="en-US" sz="800" dirty="0">
                          <a:effectLst/>
                        </a:rPr>
                        <a:t>TT21 (EJPT)</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-581.392613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2401.833640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3722.156030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-0.082608</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-0.000236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2598195567"/>
                  </a:ext>
                </a:extLst>
              </a:tr>
              <a:tr h="242094">
                <a:tc>
                  <a:txBody>
                    <a:bodyPr/>
                    <a:lstStyle/>
                    <a:p>
                      <a:r>
                        <a:rPr lang="en-US" sz="800" dirty="0">
                          <a:effectLst/>
                        </a:rPr>
                        <a:t>TT22 (MSSB.211732.end?)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-640.916137</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2441.687523</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4348.860956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-0.116550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1103095198"/>
                  </a:ext>
                </a:extLst>
              </a:tr>
              <a:tr h="242094">
                <a:tc>
                  <a:txBody>
                    <a:bodyPr/>
                    <a:lstStyle/>
                    <a:p>
                      <a:r>
                        <a:rPr lang="en-US" sz="800" dirty="0">
                          <a:effectLst/>
                        </a:rPr>
                        <a:t>TT23 (MSSB.220460.end?)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-651.664777</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2441.678882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4440.666264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-0.116551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1819846460"/>
                  </a:ext>
                </a:extLst>
              </a:tr>
              <a:tr h="242094">
                <a:tc>
                  <a:txBody>
                    <a:bodyPr/>
                    <a:lstStyle/>
                    <a:p>
                      <a:r>
                        <a:rPr lang="en-US" sz="800" dirty="0">
                          <a:effectLst/>
                        </a:rPr>
                        <a:t>TT24 (MSSB.220460.end?)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-651.729122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2441.628512</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4440.658560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-0.124750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-0.000346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92D050"/>
                    </a:solidFill>
                  </a:tcPr>
                </a:tc>
                <a:extLst>
                  <a:ext uri="{0D108BD9-81ED-4DB2-BD59-A6C34878D82A}">
                    <a16:rowId xmlns:a16="http://schemas.microsoft.com/office/drawing/2014/main" val="4277826753"/>
                  </a:ext>
                </a:extLst>
              </a:tr>
              <a:tr h="242094">
                <a:tc>
                  <a:txBody>
                    <a:bodyPr/>
                    <a:lstStyle/>
                    <a:p>
                      <a:r>
                        <a:rPr lang="en-US" sz="800" dirty="0">
                          <a:effectLst/>
                        </a:rPr>
                        <a:t>TT25 (MSSB.211732.end?)</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-640.980466</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2441.637521</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4348.853255</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-0.124750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a:effectLst/>
                        </a:rPr>
                        <a:t>-0.000364</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tc>
                  <a:txBody>
                    <a:bodyPr/>
                    <a:lstStyle/>
                    <a:p>
                      <a:r>
                        <a:rPr lang="en-US" sz="800" dirty="0">
                          <a:effectLst/>
                        </a:rPr>
                        <a:t>0.000000</a:t>
                      </a:r>
                    </a:p>
                  </a:txBody>
                  <a:tcPr marL="96755" marR="96755" marT="44656" marB="44656"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00"/>
                    </a:solidFill>
                  </a:tcPr>
                </a:tc>
                <a:extLst>
                  <a:ext uri="{0D108BD9-81ED-4DB2-BD59-A6C34878D82A}">
                    <a16:rowId xmlns:a16="http://schemas.microsoft.com/office/drawing/2014/main" val="2424425497"/>
                  </a:ext>
                </a:extLst>
              </a:tr>
            </a:tbl>
          </a:graphicData>
        </a:graphic>
      </p:graphicFrame>
    </p:spTree>
    <p:extLst>
      <p:ext uri="{BB962C8B-B14F-4D97-AF65-F5344CB8AC3E}">
        <p14:creationId xmlns:p14="http://schemas.microsoft.com/office/powerpoint/2010/main" val="627788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5894170-D7FC-219F-33B5-C291E09B6384}"/>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1CDD1FC4-BA27-5DA7-45F2-C657EDCA5910}"/>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5B71CC1E-B2E9-06CD-C94C-A0C8B4C44740}"/>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6820C971-7CA2-33C2-9629-6D5139CA1F72}"/>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survey GEODE vs. Acc-models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5855CCB7-C568-FF1B-7C25-CB27AB90DC28}"/>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1" name="Picture 2">
            <a:extLst>
              <a:ext uri="{FF2B5EF4-FFF2-40B4-BE49-F238E27FC236}">
                <a16:creationId xmlns:a16="http://schemas.microsoft.com/office/drawing/2014/main" id="{1680B4C6-29DE-0544-0AE0-7F376B749E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037" r="-1"/>
          <a:stretch>
            <a:fillRect/>
          </a:stretch>
        </p:blipFill>
        <p:spPr bwMode="auto">
          <a:xfrm>
            <a:off x="6742544" y="803868"/>
            <a:ext cx="5597207" cy="108249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AD5C4855-CA1F-55FA-E715-934288807ECF}"/>
              </a:ext>
            </a:extLst>
          </p:cNvPr>
          <p:cNvGrpSpPr/>
          <p:nvPr/>
        </p:nvGrpSpPr>
        <p:grpSpPr>
          <a:xfrm>
            <a:off x="1040015" y="2022769"/>
            <a:ext cx="9621683" cy="4411860"/>
            <a:chOff x="6590973" y="2481191"/>
            <a:chExt cx="5431188" cy="2739417"/>
          </a:xfrm>
        </p:grpSpPr>
        <p:pic>
          <p:nvPicPr>
            <p:cNvPr id="12" name="Picture 11">
              <a:extLst>
                <a:ext uri="{FF2B5EF4-FFF2-40B4-BE49-F238E27FC236}">
                  <a16:creationId xmlns:a16="http://schemas.microsoft.com/office/drawing/2014/main" id="{7F30D0ED-75BC-6941-9200-B494BBD1CB37}"/>
                </a:ext>
              </a:extLst>
            </p:cNvPr>
            <p:cNvPicPr>
              <a:picLocks noChangeAspect="1"/>
            </p:cNvPicPr>
            <p:nvPr/>
          </p:nvPicPr>
          <p:blipFill>
            <a:blip r:embed="rId4"/>
            <a:srcRect t="50000"/>
            <a:stretch>
              <a:fillRect/>
            </a:stretch>
          </p:blipFill>
          <p:spPr bwMode="auto">
            <a:xfrm>
              <a:off x="6590973" y="2702257"/>
              <a:ext cx="5308654" cy="2355716"/>
            </a:xfrm>
            <a:prstGeom prst="rect">
              <a:avLst/>
            </a:prstGeom>
          </p:spPr>
        </p:pic>
        <p:sp>
          <p:nvSpPr>
            <p:cNvPr id="7" name="TextBox 6">
              <a:extLst>
                <a:ext uri="{FF2B5EF4-FFF2-40B4-BE49-F238E27FC236}">
                  <a16:creationId xmlns:a16="http://schemas.microsoft.com/office/drawing/2014/main" id="{1CC14C34-C5EB-5743-1FCC-8E576F323FFB}"/>
                </a:ext>
              </a:extLst>
            </p:cNvPr>
            <p:cNvSpPr txBox="1"/>
            <p:nvPr/>
          </p:nvSpPr>
          <p:spPr bwMode="auto">
            <a:xfrm>
              <a:off x="7287720" y="4882054"/>
              <a:ext cx="891591" cy="338554"/>
            </a:xfrm>
            <a:prstGeom prst="rect">
              <a:avLst/>
            </a:prstGeom>
            <a:noFill/>
          </p:spPr>
          <p:txBody>
            <a:bodyPr wrap="none" rtlCol="0">
              <a:spAutoFit/>
            </a:bodyPr>
            <a:lstStyle/>
            <a:p>
              <a:r>
                <a:rPr lang="en-US" sz="1400" dirty="0">
                  <a:solidFill>
                    <a:srgbClr val="FF0000"/>
                  </a:solidFill>
                </a:rPr>
                <a:t>Splitter 1</a:t>
              </a:r>
            </a:p>
          </p:txBody>
        </p:sp>
        <p:sp>
          <p:nvSpPr>
            <p:cNvPr id="8" name="Rectangle 7">
              <a:extLst>
                <a:ext uri="{FF2B5EF4-FFF2-40B4-BE49-F238E27FC236}">
                  <a16:creationId xmlns:a16="http://schemas.microsoft.com/office/drawing/2014/main" id="{D6BACA57-C187-8908-A0E2-DE2A02511497}"/>
                </a:ext>
              </a:extLst>
            </p:cNvPr>
            <p:cNvSpPr/>
            <p:nvPr/>
          </p:nvSpPr>
          <p:spPr bwMode="auto">
            <a:xfrm>
              <a:off x="7424380" y="2771910"/>
              <a:ext cx="249382" cy="2034540"/>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E8E6DBA-BBD7-EE0D-6FD1-E962F16427CE}"/>
                </a:ext>
              </a:extLst>
            </p:cNvPr>
            <p:cNvSpPr txBox="1"/>
            <p:nvPr/>
          </p:nvSpPr>
          <p:spPr bwMode="auto">
            <a:xfrm>
              <a:off x="8353237" y="4882054"/>
              <a:ext cx="891591" cy="338554"/>
            </a:xfrm>
            <a:prstGeom prst="rect">
              <a:avLst/>
            </a:prstGeom>
            <a:noFill/>
          </p:spPr>
          <p:txBody>
            <a:bodyPr wrap="none" rtlCol="0">
              <a:spAutoFit/>
            </a:bodyPr>
            <a:lstStyle/>
            <a:p>
              <a:r>
                <a:rPr lang="en-US" sz="1400" dirty="0">
                  <a:solidFill>
                    <a:srgbClr val="FF0000"/>
                  </a:solidFill>
                </a:rPr>
                <a:t>Splitter 2</a:t>
              </a:r>
            </a:p>
          </p:txBody>
        </p:sp>
        <p:sp>
          <p:nvSpPr>
            <p:cNvPr id="11" name="Rectangle 10">
              <a:extLst>
                <a:ext uri="{FF2B5EF4-FFF2-40B4-BE49-F238E27FC236}">
                  <a16:creationId xmlns:a16="http://schemas.microsoft.com/office/drawing/2014/main" id="{411664E8-E23B-3232-3FB9-B07473088312}"/>
                </a:ext>
              </a:extLst>
            </p:cNvPr>
            <p:cNvSpPr/>
            <p:nvPr/>
          </p:nvSpPr>
          <p:spPr bwMode="auto">
            <a:xfrm>
              <a:off x="8507169" y="2771910"/>
              <a:ext cx="182594" cy="2034540"/>
            </a:xfrm>
            <a:prstGeom prst="rect">
              <a:avLst/>
            </a:prstGeom>
            <a:solidFill>
              <a:srgbClr val="FF0000">
                <a:alpha val="4979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2DD7CA2-6137-C12B-932E-A684C924FB37}"/>
                </a:ext>
              </a:extLst>
            </p:cNvPr>
            <p:cNvSpPr txBox="1"/>
            <p:nvPr/>
          </p:nvSpPr>
          <p:spPr bwMode="auto">
            <a:xfrm>
              <a:off x="6936057" y="3259874"/>
              <a:ext cx="543739" cy="304699"/>
            </a:xfrm>
            <a:prstGeom prst="rect">
              <a:avLst/>
            </a:prstGeom>
            <a:noFill/>
          </p:spPr>
          <p:txBody>
            <a:bodyPr wrap="none" rtlCol="0">
              <a:spAutoFit/>
            </a:bodyPr>
            <a:lstStyle/>
            <a:p>
              <a:r>
                <a:rPr lang="en-US" sz="1200" dirty="0">
                  <a:solidFill>
                    <a:srgbClr val="36A2DA"/>
                  </a:solidFill>
                </a:rPr>
                <a:t>TT21</a:t>
              </a:r>
            </a:p>
          </p:txBody>
        </p:sp>
        <p:sp>
          <p:nvSpPr>
            <p:cNvPr id="19" name="TextBox 18">
              <a:extLst>
                <a:ext uri="{FF2B5EF4-FFF2-40B4-BE49-F238E27FC236}">
                  <a16:creationId xmlns:a16="http://schemas.microsoft.com/office/drawing/2014/main" id="{762E1AD4-5790-052D-B4E4-D48245AA0B1F}"/>
                </a:ext>
              </a:extLst>
            </p:cNvPr>
            <p:cNvSpPr txBox="1"/>
            <p:nvPr/>
          </p:nvSpPr>
          <p:spPr bwMode="auto">
            <a:xfrm>
              <a:off x="7963429" y="2844326"/>
              <a:ext cx="543739" cy="304699"/>
            </a:xfrm>
            <a:prstGeom prst="rect">
              <a:avLst/>
            </a:prstGeom>
            <a:noFill/>
          </p:spPr>
          <p:txBody>
            <a:bodyPr wrap="none" rtlCol="0">
              <a:spAutoFit/>
            </a:bodyPr>
            <a:lstStyle/>
            <a:p>
              <a:r>
                <a:rPr lang="en-US" sz="1200" dirty="0">
                  <a:solidFill>
                    <a:srgbClr val="F5583C"/>
                  </a:solidFill>
                </a:rPr>
                <a:t>TT22</a:t>
              </a:r>
            </a:p>
          </p:txBody>
        </p:sp>
        <p:sp>
          <p:nvSpPr>
            <p:cNvPr id="20" name="TextBox 19">
              <a:extLst>
                <a:ext uri="{FF2B5EF4-FFF2-40B4-BE49-F238E27FC236}">
                  <a16:creationId xmlns:a16="http://schemas.microsoft.com/office/drawing/2014/main" id="{0CA997D1-7AB8-EE4C-B5E5-D3FF739E32A6}"/>
                </a:ext>
              </a:extLst>
            </p:cNvPr>
            <p:cNvSpPr txBox="1"/>
            <p:nvPr/>
          </p:nvSpPr>
          <p:spPr bwMode="auto">
            <a:xfrm>
              <a:off x="8799032" y="2860132"/>
              <a:ext cx="543739" cy="304699"/>
            </a:xfrm>
            <a:prstGeom prst="rect">
              <a:avLst/>
            </a:prstGeom>
            <a:noFill/>
          </p:spPr>
          <p:txBody>
            <a:bodyPr wrap="none" rtlCol="0">
              <a:spAutoFit/>
            </a:bodyPr>
            <a:lstStyle/>
            <a:p>
              <a:r>
                <a:rPr lang="en-US" sz="1200" dirty="0">
                  <a:solidFill>
                    <a:srgbClr val="D09F33"/>
                  </a:solidFill>
                </a:rPr>
                <a:t>TT23</a:t>
              </a:r>
            </a:p>
          </p:txBody>
        </p:sp>
        <p:sp>
          <p:nvSpPr>
            <p:cNvPr id="25" name="TextBox 24">
              <a:extLst>
                <a:ext uri="{FF2B5EF4-FFF2-40B4-BE49-F238E27FC236}">
                  <a16:creationId xmlns:a16="http://schemas.microsoft.com/office/drawing/2014/main" id="{097889E7-AC94-D887-40E2-2B1A1B0A13E5}"/>
                </a:ext>
              </a:extLst>
            </p:cNvPr>
            <p:cNvSpPr txBox="1"/>
            <p:nvPr/>
          </p:nvSpPr>
          <p:spPr bwMode="auto">
            <a:xfrm>
              <a:off x="7923706" y="3817379"/>
              <a:ext cx="543739" cy="304699"/>
            </a:xfrm>
            <a:prstGeom prst="rect">
              <a:avLst/>
            </a:prstGeom>
            <a:noFill/>
          </p:spPr>
          <p:txBody>
            <a:bodyPr wrap="none" rtlCol="0">
              <a:spAutoFit/>
            </a:bodyPr>
            <a:lstStyle/>
            <a:p>
              <a:r>
                <a:rPr lang="en-US" sz="1200" dirty="0">
                  <a:solidFill>
                    <a:srgbClr val="898989"/>
                  </a:solidFill>
                </a:rPr>
                <a:t>TT25</a:t>
              </a:r>
            </a:p>
          </p:txBody>
        </p:sp>
        <p:sp>
          <p:nvSpPr>
            <p:cNvPr id="26" name="TextBox 25">
              <a:extLst>
                <a:ext uri="{FF2B5EF4-FFF2-40B4-BE49-F238E27FC236}">
                  <a16:creationId xmlns:a16="http://schemas.microsoft.com/office/drawing/2014/main" id="{7CB7CAFA-9532-F1A8-DA19-9AB5265C3B2D}"/>
                </a:ext>
              </a:extLst>
            </p:cNvPr>
            <p:cNvSpPr txBox="1"/>
            <p:nvPr/>
          </p:nvSpPr>
          <p:spPr bwMode="auto">
            <a:xfrm>
              <a:off x="8973431" y="3985535"/>
              <a:ext cx="543739" cy="304699"/>
            </a:xfrm>
            <a:prstGeom prst="rect">
              <a:avLst/>
            </a:prstGeom>
            <a:noFill/>
          </p:spPr>
          <p:txBody>
            <a:bodyPr wrap="none" rtlCol="0">
              <a:spAutoFit/>
            </a:bodyPr>
            <a:lstStyle/>
            <a:p>
              <a:r>
                <a:rPr lang="en-US" sz="1200" dirty="0">
                  <a:solidFill>
                    <a:srgbClr val="6C8F4D"/>
                  </a:solidFill>
                </a:rPr>
                <a:t>TT24</a:t>
              </a:r>
            </a:p>
          </p:txBody>
        </p:sp>
        <p:sp>
          <p:nvSpPr>
            <p:cNvPr id="13" name="TextBox 12">
              <a:extLst>
                <a:ext uri="{FF2B5EF4-FFF2-40B4-BE49-F238E27FC236}">
                  <a16:creationId xmlns:a16="http://schemas.microsoft.com/office/drawing/2014/main" id="{6F16B292-8A3E-85BB-087D-6A622D786BF2}"/>
                </a:ext>
              </a:extLst>
            </p:cNvPr>
            <p:cNvSpPr txBox="1"/>
            <p:nvPr/>
          </p:nvSpPr>
          <p:spPr bwMode="auto">
            <a:xfrm>
              <a:off x="6936057" y="2481191"/>
              <a:ext cx="5086104" cy="229326"/>
            </a:xfrm>
            <a:prstGeom prst="rect">
              <a:avLst/>
            </a:prstGeom>
            <a:noFill/>
          </p:spPr>
          <p:txBody>
            <a:bodyPr wrap="square">
              <a:spAutoFit/>
            </a:bodyPr>
            <a:lstStyle/>
            <a:p>
              <a:r>
                <a:rPr lang="en-US" sz="1800" dirty="0">
                  <a:effectLst/>
                </a:rPr>
                <a:t>Offsets between TT22 and TT25 and between TT23 and TT24 are 50 mm as expected </a:t>
              </a:r>
              <a:endParaRPr lang="en-US" dirty="0"/>
            </a:p>
          </p:txBody>
        </p:sp>
      </p:grpSp>
      <p:cxnSp>
        <p:nvCxnSpPr>
          <p:cNvPr id="9" name="Straight Arrow Connector 8">
            <a:extLst>
              <a:ext uri="{FF2B5EF4-FFF2-40B4-BE49-F238E27FC236}">
                <a16:creationId xmlns:a16="http://schemas.microsoft.com/office/drawing/2014/main" id="{F6B65BB6-6BE7-6E96-4EE2-2A186D87DD49}"/>
              </a:ext>
            </a:extLst>
          </p:cNvPr>
          <p:cNvCxnSpPr>
            <a:cxnSpLocks/>
          </p:cNvCxnSpPr>
          <p:nvPr/>
        </p:nvCxnSpPr>
        <p:spPr>
          <a:xfrm>
            <a:off x="3033300" y="2786485"/>
            <a:ext cx="0" cy="1047687"/>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473F2DC-E54C-C66D-5DC5-8A2E5C59CC0E}"/>
                  </a:ext>
                </a:extLst>
              </p:cNvPr>
              <p:cNvSpPr txBox="1"/>
              <p:nvPr/>
            </p:nvSpPr>
            <p:spPr bwMode="auto">
              <a:xfrm>
                <a:off x="3021584" y="3235251"/>
                <a:ext cx="1424807" cy="338554"/>
              </a:xfrm>
              <a:prstGeom prst="rect">
                <a:avLst/>
              </a:prstGeom>
              <a:noFill/>
            </p:spPr>
            <p:txBody>
              <a:bodyPr wrap="square">
                <a:spAutoFit/>
              </a:bodyPr>
              <a:lstStyle/>
              <a:p>
                <a14:m>
                  <m:oMath xmlns:m="http://schemas.openxmlformats.org/officeDocument/2006/math">
                    <m:r>
                      <m:rPr>
                        <m:sty m:val="p"/>
                      </m:rPr>
                      <a:rPr lang="en-US" sz="1600" b="0" i="0" smtClean="0">
                        <a:latin typeface="Cambria Math" panose="02040503050406030204" pitchFamily="18" charset="0"/>
                      </a:rPr>
                      <m:t>Δ</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𝑦</m:t>
                        </m:r>
                      </m:e>
                      <m:sub>
                        <m:r>
                          <a:rPr lang="en-US" sz="1600" b="0" i="1" smtClean="0">
                            <a:latin typeface="Cambria Math" panose="02040503050406030204" pitchFamily="18" charset="0"/>
                          </a:rPr>
                          <m:t>1</m:t>
                        </m:r>
                      </m:sub>
                    </m:sSub>
                  </m:oMath>
                </a14:m>
                <a:r>
                  <a:rPr lang="en-US" sz="1600" dirty="0"/>
                  <a:t> = 50 mm</a:t>
                </a:r>
              </a:p>
            </p:txBody>
          </p:sp>
        </mc:Choice>
        <mc:Fallback xmlns="">
          <p:sp>
            <p:nvSpPr>
              <p:cNvPr id="24" name="TextBox 23">
                <a:extLst>
                  <a:ext uri="{FF2B5EF4-FFF2-40B4-BE49-F238E27FC236}">
                    <a16:creationId xmlns:a16="http://schemas.microsoft.com/office/drawing/2014/main" id="{8473F2DC-E54C-C66D-5DC5-8A2E5C59CC0E}"/>
                  </a:ext>
                </a:extLst>
              </p:cNvPr>
              <p:cNvSpPr txBox="1">
                <a:spLocks noRot="1" noChangeAspect="1" noMove="1" noResize="1" noEditPoints="1" noAdjustHandles="1" noChangeArrowheads="1" noChangeShapeType="1" noTextEdit="1"/>
              </p:cNvSpPr>
              <p:nvPr/>
            </p:nvSpPr>
            <p:spPr bwMode="auto">
              <a:xfrm>
                <a:off x="3021584" y="3235251"/>
                <a:ext cx="1424807" cy="338554"/>
              </a:xfrm>
              <a:prstGeom prst="rect">
                <a:avLst/>
              </a:prstGeom>
              <a:blipFill>
                <a:blip r:embed="rId5"/>
                <a:stretch>
                  <a:fillRect t="-3571" b="-21429"/>
                </a:stretch>
              </a:blipFill>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AD581ABF-4DCC-3E5F-1EB8-CD771B2D27E0}"/>
              </a:ext>
            </a:extLst>
          </p:cNvPr>
          <p:cNvCxnSpPr>
            <a:cxnSpLocks/>
          </p:cNvCxnSpPr>
          <p:nvPr/>
        </p:nvCxnSpPr>
        <p:spPr>
          <a:xfrm>
            <a:off x="4814966" y="2937314"/>
            <a:ext cx="0" cy="1047687"/>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77DFAA6-DBFC-BBAD-848F-06D1DC1EDDEA}"/>
                  </a:ext>
                </a:extLst>
              </p:cNvPr>
              <p:cNvSpPr txBox="1"/>
              <p:nvPr/>
            </p:nvSpPr>
            <p:spPr bwMode="auto">
              <a:xfrm>
                <a:off x="4814056" y="3625064"/>
                <a:ext cx="1424807" cy="338554"/>
              </a:xfrm>
              <a:prstGeom prst="rect">
                <a:avLst/>
              </a:prstGeom>
              <a:noFill/>
            </p:spPr>
            <p:txBody>
              <a:bodyPr wrap="square">
                <a:spAutoFit/>
              </a:bodyPr>
              <a:lstStyle/>
              <a:p>
                <a14:m>
                  <m:oMath xmlns:m="http://schemas.openxmlformats.org/officeDocument/2006/math">
                    <m:r>
                      <m:rPr>
                        <m:sty m:val="p"/>
                      </m:rPr>
                      <a:rPr lang="en-US" sz="1600" b="0" i="0" smtClean="0">
                        <a:latin typeface="Cambria Math" panose="02040503050406030204" pitchFamily="18" charset="0"/>
                      </a:rPr>
                      <m:t>Δ</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𝑦</m:t>
                        </m:r>
                      </m:e>
                      <m:sub>
                        <m:r>
                          <a:rPr lang="en-US" sz="1600" b="0" i="1" smtClean="0">
                            <a:latin typeface="Cambria Math" panose="02040503050406030204" pitchFamily="18" charset="0"/>
                          </a:rPr>
                          <m:t>2</m:t>
                        </m:r>
                      </m:sub>
                    </m:sSub>
                  </m:oMath>
                </a14:m>
                <a:r>
                  <a:rPr lang="en-US" sz="1600" dirty="0"/>
                  <a:t> = 50 mm</a:t>
                </a:r>
              </a:p>
            </p:txBody>
          </p:sp>
        </mc:Choice>
        <mc:Fallback xmlns="">
          <p:sp>
            <p:nvSpPr>
              <p:cNvPr id="28" name="TextBox 27">
                <a:extLst>
                  <a:ext uri="{FF2B5EF4-FFF2-40B4-BE49-F238E27FC236}">
                    <a16:creationId xmlns:a16="http://schemas.microsoft.com/office/drawing/2014/main" id="{177DFAA6-DBFC-BBAD-848F-06D1DC1EDDEA}"/>
                  </a:ext>
                </a:extLst>
              </p:cNvPr>
              <p:cNvSpPr txBox="1">
                <a:spLocks noRot="1" noChangeAspect="1" noMove="1" noResize="1" noEditPoints="1" noAdjustHandles="1" noChangeArrowheads="1" noChangeShapeType="1" noTextEdit="1"/>
              </p:cNvSpPr>
              <p:nvPr/>
            </p:nvSpPr>
            <p:spPr bwMode="auto">
              <a:xfrm>
                <a:off x="4814056" y="3625064"/>
                <a:ext cx="1424807" cy="338554"/>
              </a:xfrm>
              <a:prstGeom prst="rect">
                <a:avLst/>
              </a:prstGeom>
              <a:blipFill>
                <a:blip r:embed="rId6"/>
                <a:stretch>
                  <a:fillRect t="-3704" b="-25926"/>
                </a:stretch>
              </a:blipFill>
            </p:spPr>
            <p:txBody>
              <a:bodyPr/>
              <a:lstStyle/>
              <a:p>
                <a:r>
                  <a:rPr lang="en-US">
                    <a:noFill/>
                  </a:rPr>
                  <a:t> </a:t>
                </a:r>
              </a:p>
            </p:txBody>
          </p:sp>
        </mc:Fallback>
      </mc:AlternateContent>
    </p:spTree>
    <p:extLst>
      <p:ext uri="{BB962C8B-B14F-4D97-AF65-F5344CB8AC3E}">
        <p14:creationId xmlns:p14="http://schemas.microsoft.com/office/powerpoint/2010/main" val="2042176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FF95043-3327-C9CE-BAD1-99BCF49F43A7}"/>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Summary</a:t>
            </a:r>
          </a:p>
        </p:txBody>
      </p:sp>
      <p:sp>
        <p:nvSpPr>
          <p:cNvPr id="6" name="Date Placeholder 10">
            <a:extLst>
              <a:ext uri="{FF2B5EF4-FFF2-40B4-BE49-F238E27FC236}">
                <a16:creationId xmlns:a16="http://schemas.microsoft.com/office/drawing/2014/main" id="{93B3279C-A1A6-69DC-3BBD-8323B83345CB}"/>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TextBox 1">
            <a:extLst>
              <a:ext uri="{FF2B5EF4-FFF2-40B4-BE49-F238E27FC236}">
                <a16:creationId xmlns:a16="http://schemas.microsoft.com/office/drawing/2014/main" id="{F39C5635-F673-380F-9E4A-1FBA27FF6011}"/>
              </a:ext>
            </a:extLst>
          </p:cNvPr>
          <p:cNvSpPr txBox="1"/>
          <p:nvPr/>
        </p:nvSpPr>
        <p:spPr bwMode="auto">
          <a:xfrm>
            <a:off x="613459" y="1254669"/>
            <a:ext cx="11170554" cy="4524315"/>
          </a:xfrm>
          <a:prstGeom prst="rect">
            <a:avLst/>
          </a:prstGeom>
          <a:noFill/>
        </p:spPr>
        <p:txBody>
          <a:bodyPr wrap="square" rtlCol="0">
            <a:spAutoFit/>
          </a:bodyPr>
          <a:lstStyle/>
          <a:p>
            <a:pPr marL="285750" indent="-285750">
              <a:buFont typeface="Arial" panose="020B0604020202020204" pitchFamily="34" charset="0"/>
              <a:buChar char="•"/>
            </a:pPr>
            <a:r>
              <a:rPr lang="en-US" dirty="0"/>
              <a:t>50 mm separation between TT22 and TT25 and between TT23 and TT24 seems OK from the beam envelope point of view (as well as 0 mm). In GEODE the lines have exactly this offset.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Initial conditions from Anne Valérie agree with GEODE except for the TT25. Most probably because of the different chosen starting point.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MADX model of TT20 from </a:t>
            </a:r>
            <a:r>
              <a:rPr lang="en-US" dirty="0">
                <a:hlinkClick r:id="rId3"/>
              </a:rPr>
              <a:t>acc-models</a:t>
            </a:r>
            <a:r>
              <a:rPr lang="en-US" dirty="0"/>
              <a:t> agrees quite well with GEODE:</a:t>
            </a:r>
          </a:p>
          <a:p>
            <a:pPr marL="742950" lvl="1" indent="-285750">
              <a:buFont typeface="Arial" panose="020B0604020202020204" pitchFamily="34" charset="0"/>
              <a:buChar char="•"/>
            </a:pPr>
            <a:r>
              <a:rPr lang="en-US" dirty="0"/>
              <a:t>TT21: 10 mm error in V. It grows through the line, so might come from rounding of the initial conditions.</a:t>
            </a:r>
          </a:p>
          <a:p>
            <a:pPr marL="742950" lvl="1" indent="-285750">
              <a:buFont typeface="Arial" panose="020B0604020202020204" pitchFamily="34" charset="0"/>
              <a:buChar char="•"/>
            </a:pPr>
            <a:r>
              <a:rPr lang="en-US" dirty="0"/>
              <a:t>TT22: um level error, negligible</a:t>
            </a:r>
          </a:p>
          <a:p>
            <a:pPr marL="742950" lvl="1" indent="-285750">
              <a:buFont typeface="Arial" panose="020B0604020202020204" pitchFamily="34" charset="0"/>
              <a:buChar char="•"/>
            </a:pPr>
            <a:r>
              <a:rPr lang="en-US" dirty="0"/>
              <a:t>TT23: um level error, negligible</a:t>
            </a:r>
          </a:p>
          <a:p>
            <a:pPr marL="742950" lvl="1" indent="-285750">
              <a:buFont typeface="Arial" panose="020B0604020202020204" pitchFamily="34" charset="0"/>
              <a:buChar char="•"/>
            </a:pPr>
            <a:r>
              <a:rPr lang="en-US" dirty="0"/>
              <a:t>TT24: 2-3 mm error in V. Also grows along the line. </a:t>
            </a:r>
          </a:p>
          <a:p>
            <a:pPr marL="742950" lvl="1" indent="-285750">
              <a:buFont typeface="Arial" panose="020B0604020202020204" pitchFamily="34" charset="0"/>
              <a:buChar char="•"/>
            </a:pPr>
            <a:r>
              <a:rPr lang="en-US" dirty="0"/>
              <a:t>TT25: um level error if initials are taken from GEODE, negligible.</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285679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FF95043-3327-C9CE-BAD1-99BCF49F43A7}"/>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Motivation</a:t>
            </a:r>
          </a:p>
        </p:txBody>
      </p:sp>
      <p:sp>
        <p:nvSpPr>
          <p:cNvPr id="6" name="Date Placeholder 10">
            <a:extLst>
              <a:ext uri="{FF2B5EF4-FFF2-40B4-BE49-F238E27FC236}">
                <a16:creationId xmlns:a16="http://schemas.microsoft.com/office/drawing/2014/main" id="{93B3279C-A1A6-69DC-3BBD-8323B83345CB}"/>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26" name="Picture 2">
            <a:extLst>
              <a:ext uri="{FF2B5EF4-FFF2-40B4-BE49-F238E27FC236}">
                <a16:creationId xmlns:a16="http://schemas.microsoft.com/office/drawing/2014/main" id="{4091CDC4-E1BD-0796-2C80-E31791A4D8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5549" y="4062431"/>
            <a:ext cx="8100902" cy="14407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3404969-2996-30AA-FD42-1627371403F2}"/>
              </a:ext>
            </a:extLst>
          </p:cNvPr>
          <p:cNvSpPr txBox="1"/>
          <p:nvPr/>
        </p:nvSpPr>
        <p:spPr bwMode="auto">
          <a:xfrm>
            <a:off x="623392" y="1232054"/>
            <a:ext cx="11305256" cy="646331"/>
          </a:xfrm>
          <a:prstGeom prst="rect">
            <a:avLst/>
          </a:prstGeom>
          <a:noFill/>
        </p:spPr>
        <p:txBody>
          <a:bodyPr wrap="square">
            <a:spAutoFit/>
          </a:bodyPr>
          <a:lstStyle/>
          <a:p>
            <a:r>
              <a:rPr lang="en-US" b="0" i="0" dirty="0">
                <a:effectLst/>
              </a:rPr>
              <a:t>The beam splitters (MSSB.*) will be removed and </a:t>
            </a:r>
            <a:r>
              <a:rPr lang="en-US" dirty="0"/>
              <a:t>reinstalled during LS3 on new supports and the TCSCs will be entirely consolidated.</a:t>
            </a:r>
          </a:p>
        </p:txBody>
      </p:sp>
      <p:sp>
        <p:nvSpPr>
          <p:cNvPr id="7" name="TextBox 6">
            <a:extLst>
              <a:ext uri="{FF2B5EF4-FFF2-40B4-BE49-F238E27FC236}">
                <a16:creationId xmlns:a16="http://schemas.microsoft.com/office/drawing/2014/main" id="{5A205674-4476-6807-9C06-3D6D38DC0FDA}"/>
              </a:ext>
            </a:extLst>
          </p:cNvPr>
          <p:cNvSpPr txBox="1"/>
          <p:nvPr/>
        </p:nvSpPr>
        <p:spPr bwMode="auto">
          <a:xfrm>
            <a:off x="623392" y="2289964"/>
            <a:ext cx="11176938" cy="1200329"/>
          </a:xfrm>
          <a:prstGeom prst="rect">
            <a:avLst/>
          </a:prstGeom>
          <a:noFill/>
        </p:spPr>
        <p:txBody>
          <a:bodyPr wrap="square">
            <a:spAutoFit/>
          </a:bodyPr>
          <a:lstStyle/>
          <a:p>
            <a:r>
              <a:rPr lang="en-US" i="0" dirty="0">
                <a:effectLst/>
              </a:rPr>
              <a:t>We need to know the positions of the beam line elements today so that we can put the equipment back correctly. None of us were involved in the design process, and the rationale for choices do not seem to have been well documented. We should agree together on how we want to realign the equipment when reinstalling.</a:t>
            </a:r>
            <a:endParaRPr lang="en-US" dirty="0"/>
          </a:p>
        </p:txBody>
      </p:sp>
    </p:spTree>
    <p:extLst>
      <p:ext uri="{BB962C8B-B14F-4D97-AF65-F5344CB8AC3E}">
        <p14:creationId xmlns:p14="http://schemas.microsoft.com/office/powerpoint/2010/main" val="384400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E1A6BEF-5EB2-F106-1C3B-4F57C602C2A2}"/>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E2032A39-994E-B721-F4A9-E533D5B35E87}"/>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53AA828B-38E1-43D8-15BC-2761D81ED360}"/>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BE4F1F43-475F-62EF-42FB-DCEABEB89BDA}"/>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splitters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F35B619D-C2D5-B39C-4762-F7975FB275D2}"/>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1">
            <a:extLst>
              <a:ext uri="{FF2B5EF4-FFF2-40B4-BE49-F238E27FC236}">
                <a16:creationId xmlns:a16="http://schemas.microsoft.com/office/drawing/2014/main" id="{F7DA2BB9-43D8-43B8-7237-E5BE71C7656F}"/>
              </a:ext>
            </a:extLst>
          </p:cNvPr>
          <p:cNvPicPr>
            <a:picLocks noChangeAspect="1"/>
          </p:cNvPicPr>
          <p:nvPr/>
        </p:nvPicPr>
        <p:blipFill rotWithShape="1">
          <a:blip r:embed="rId3"/>
          <a:srcRect b="49237"/>
          <a:stretch/>
        </p:blipFill>
        <p:spPr bwMode="auto">
          <a:xfrm>
            <a:off x="249478" y="1505857"/>
            <a:ext cx="5652655" cy="3164856"/>
          </a:xfrm>
          <a:prstGeom prst="rect">
            <a:avLst/>
          </a:prstGeom>
        </p:spPr>
      </p:pic>
      <p:grpSp>
        <p:nvGrpSpPr>
          <p:cNvPr id="5" name="Group 4">
            <a:extLst>
              <a:ext uri="{FF2B5EF4-FFF2-40B4-BE49-F238E27FC236}">
                <a16:creationId xmlns:a16="http://schemas.microsoft.com/office/drawing/2014/main" id="{65DF1D6C-B4B8-5343-4527-466775864A1D}"/>
              </a:ext>
            </a:extLst>
          </p:cNvPr>
          <p:cNvGrpSpPr/>
          <p:nvPr/>
        </p:nvGrpSpPr>
        <p:grpSpPr>
          <a:xfrm>
            <a:off x="554487" y="1620863"/>
            <a:ext cx="2946686" cy="3553600"/>
            <a:chOff x="407987" y="1443183"/>
            <a:chExt cx="3241355" cy="3908960"/>
          </a:xfrm>
        </p:grpSpPr>
        <p:grpSp>
          <p:nvGrpSpPr>
            <p:cNvPr id="8" name="Group 7">
              <a:extLst>
                <a:ext uri="{FF2B5EF4-FFF2-40B4-BE49-F238E27FC236}">
                  <a16:creationId xmlns:a16="http://schemas.microsoft.com/office/drawing/2014/main" id="{13A0DB7B-C509-200A-15D3-0A131793A74B}"/>
                </a:ext>
              </a:extLst>
            </p:cNvPr>
            <p:cNvGrpSpPr/>
            <p:nvPr/>
          </p:nvGrpSpPr>
          <p:grpSpPr>
            <a:xfrm>
              <a:off x="443875" y="1443183"/>
              <a:ext cx="3178910" cy="3908960"/>
              <a:chOff x="132642" y="1345762"/>
              <a:chExt cx="2884861" cy="3547380"/>
            </a:xfrm>
          </p:grpSpPr>
          <p:grpSp>
            <p:nvGrpSpPr>
              <p:cNvPr id="18" name="Group 17">
                <a:extLst>
                  <a:ext uri="{FF2B5EF4-FFF2-40B4-BE49-F238E27FC236}">
                    <a16:creationId xmlns:a16="http://schemas.microsoft.com/office/drawing/2014/main" id="{9549AF7E-BB71-409C-B3F9-C28E3699F747}"/>
                  </a:ext>
                </a:extLst>
              </p:cNvPr>
              <p:cNvGrpSpPr/>
              <p:nvPr/>
            </p:nvGrpSpPr>
            <p:grpSpPr>
              <a:xfrm>
                <a:off x="132642" y="2834455"/>
                <a:ext cx="2884861" cy="2058687"/>
                <a:chOff x="9359900" y="2131187"/>
                <a:chExt cx="3962401" cy="2575943"/>
              </a:xfrm>
            </p:grpSpPr>
            <p:sp>
              <p:nvSpPr>
                <p:cNvPr id="23" name="Rectangle 87">
                  <a:extLst>
                    <a:ext uri="{FF2B5EF4-FFF2-40B4-BE49-F238E27FC236}">
                      <a16:creationId xmlns:a16="http://schemas.microsoft.com/office/drawing/2014/main" id="{4F505354-B88F-54BB-C95F-140F64AB9617}"/>
                    </a:ext>
                  </a:extLst>
                </p:cNvPr>
                <p:cNvSpPr>
                  <a:spLocks noChangeArrowheads="1"/>
                </p:cNvSpPr>
                <p:nvPr/>
              </p:nvSpPr>
              <p:spPr bwMode="auto">
                <a:xfrm>
                  <a:off x="9359900" y="2131187"/>
                  <a:ext cx="3962401" cy="257594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24" name="Rectangle 6">
                  <a:extLst>
                    <a:ext uri="{FF2B5EF4-FFF2-40B4-BE49-F238E27FC236}">
                      <a16:creationId xmlns:a16="http://schemas.microsoft.com/office/drawing/2014/main" id="{6A849F18-AC75-7083-54D5-4AF570623BE1}"/>
                    </a:ext>
                  </a:extLst>
                </p:cNvPr>
                <p:cNvSpPr>
                  <a:spLocks noChangeArrowheads="1"/>
                </p:cNvSpPr>
                <p:nvPr/>
              </p:nvSpPr>
              <p:spPr bwMode="auto">
                <a:xfrm>
                  <a:off x="9883775" y="4017137"/>
                  <a:ext cx="1524000" cy="5334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5" name="Rectangle 8">
                  <a:extLst>
                    <a:ext uri="{FF2B5EF4-FFF2-40B4-BE49-F238E27FC236}">
                      <a16:creationId xmlns:a16="http://schemas.microsoft.com/office/drawing/2014/main" id="{14E2C3E2-287F-79F6-C14A-B58E21699651}"/>
                    </a:ext>
                  </a:extLst>
                </p:cNvPr>
                <p:cNvSpPr>
                  <a:spLocks noChangeArrowheads="1"/>
                </p:cNvSpPr>
                <p:nvPr/>
              </p:nvSpPr>
              <p:spPr bwMode="auto">
                <a:xfrm>
                  <a:off x="9883775" y="2645537"/>
                  <a:ext cx="1524000" cy="685800"/>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6" name="AutoShape 15">
                  <a:extLst>
                    <a:ext uri="{FF2B5EF4-FFF2-40B4-BE49-F238E27FC236}">
                      <a16:creationId xmlns:a16="http://schemas.microsoft.com/office/drawing/2014/main" id="{2207A849-1287-9048-C8B8-DD245F5A9270}"/>
                    </a:ext>
                  </a:extLst>
                </p:cNvPr>
                <p:cNvSpPr>
                  <a:spLocks noChangeArrowheads="1"/>
                </p:cNvSpPr>
                <p:nvPr/>
              </p:nvSpPr>
              <p:spPr bwMode="auto">
                <a:xfrm rot="5400000" flipV="1">
                  <a:off x="10417969" y="2951131"/>
                  <a:ext cx="457200" cy="303212"/>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7" name="Oval 16">
                  <a:extLst>
                    <a:ext uri="{FF2B5EF4-FFF2-40B4-BE49-F238E27FC236}">
                      <a16:creationId xmlns:a16="http://schemas.microsoft.com/office/drawing/2014/main" id="{80771261-445F-A858-2B9E-3C82D380F3BF}"/>
                    </a:ext>
                  </a:extLst>
                </p:cNvPr>
                <p:cNvSpPr>
                  <a:spLocks noChangeArrowheads="1"/>
                </p:cNvSpPr>
                <p:nvPr/>
              </p:nvSpPr>
              <p:spPr bwMode="auto">
                <a:xfrm flipH="1">
                  <a:off x="10521950" y="3102737"/>
                  <a:ext cx="247650" cy="762000"/>
                </a:xfrm>
                <a:prstGeom prst="ellipse">
                  <a:avLst/>
                </a:prstGeom>
                <a:solidFill>
                  <a:srgbClr val="993366">
                    <a:alpha val="60001"/>
                  </a:srgbClr>
                </a:solidFill>
                <a:ln>
                  <a:noFill/>
                </a:ln>
                <a:effectLst/>
                <a:extLst>
                  <a:ext uri="{91240B29-F687-4f45-9708-019B960494DF}">
                    <a14:hiddenLine xmlns:a14="http://schemas.microsoft.com/office/drawing/2010/main" xmlns="" w="9525">
                      <a:solidFill>
                        <a:schemeClr val="tx1"/>
                      </a:solidFill>
                      <a:prstDash val="sysDot"/>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8" name="Line 17">
                  <a:extLst>
                    <a:ext uri="{FF2B5EF4-FFF2-40B4-BE49-F238E27FC236}">
                      <a16:creationId xmlns:a16="http://schemas.microsoft.com/office/drawing/2014/main" id="{4FEA7D3C-93EE-2323-CAC7-01CB70F517D2}"/>
                    </a:ext>
                  </a:extLst>
                </p:cNvPr>
                <p:cNvSpPr>
                  <a:spLocks noChangeShapeType="1"/>
                </p:cNvSpPr>
                <p:nvPr/>
              </p:nvSpPr>
              <p:spPr bwMode="auto">
                <a:xfrm flipV="1">
                  <a:off x="10036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29" name="Line 18">
                  <a:extLst>
                    <a:ext uri="{FF2B5EF4-FFF2-40B4-BE49-F238E27FC236}">
                      <a16:creationId xmlns:a16="http://schemas.microsoft.com/office/drawing/2014/main" id="{45A91E66-B83A-3893-2EE9-78F7A2081B31}"/>
                    </a:ext>
                  </a:extLst>
                </p:cNvPr>
                <p:cNvSpPr>
                  <a:spLocks noChangeShapeType="1"/>
                </p:cNvSpPr>
                <p:nvPr/>
              </p:nvSpPr>
              <p:spPr bwMode="auto">
                <a:xfrm flipV="1">
                  <a:off x="10188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0" name="Line 19">
                  <a:extLst>
                    <a:ext uri="{FF2B5EF4-FFF2-40B4-BE49-F238E27FC236}">
                      <a16:creationId xmlns:a16="http://schemas.microsoft.com/office/drawing/2014/main" id="{9D477AC2-8001-3979-CB86-27E5AE5DFD2F}"/>
                    </a:ext>
                  </a:extLst>
                </p:cNvPr>
                <p:cNvSpPr>
                  <a:spLocks noChangeShapeType="1"/>
                </p:cNvSpPr>
                <p:nvPr/>
              </p:nvSpPr>
              <p:spPr bwMode="auto">
                <a:xfrm flipV="1">
                  <a:off x="10340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1" name="Line 20">
                  <a:extLst>
                    <a:ext uri="{FF2B5EF4-FFF2-40B4-BE49-F238E27FC236}">
                      <a16:creationId xmlns:a16="http://schemas.microsoft.com/office/drawing/2014/main" id="{9BDFCDAE-E531-864F-49E3-40F8FDED0C13}"/>
                    </a:ext>
                  </a:extLst>
                </p:cNvPr>
                <p:cNvSpPr>
                  <a:spLocks noChangeShapeType="1"/>
                </p:cNvSpPr>
                <p:nvPr/>
              </p:nvSpPr>
              <p:spPr bwMode="auto">
                <a:xfrm flipV="1">
                  <a:off x="10494963"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2" name="Line 21">
                  <a:extLst>
                    <a:ext uri="{FF2B5EF4-FFF2-40B4-BE49-F238E27FC236}">
                      <a16:creationId xmlns:a16="http://schemas.microsoft.com/office/drawing/2014/main" id="{A9A4C58B-E801-806D-8B35-06B15148C2C7}"/>
                    </a:ext>
                  </a:extLst>
                </p:cNvPr>
                <p:cNvSpPr>
                  <a:spLocks noChangeShapeType="1"/>
                </p:cNvSpPr>
                <p:nvPr/>
              </p:nvSpPr>
              <p:spPr bwMode="auto">
                <a:xfrm flipV="1">
                  <a:off x="112553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3" name="Line 22">
                  <a:extLst>
                    <a:ext uri="{FF2B5EF4-FFF2-40B4-BE49-F238E27FC236}">
                      <a16:creationId xmlns:a16="http://schemas.microsoft.com/office/drawing/2014/main" id="{E6D5D76F-31DA-53C8-849B-F5F4E8B8EDE2}"/>
                    </a:ext>
                  </a:extLst>
                </p:cNvPr>
                <p:cNvSpPr>
                  <a:spLocks noChangeShapeType="1"/>
                </p:cNvSpPr>
                <p:nvPr/>
              </p:nvSpPr>
              <p:spPr bwMode="auto">
                <a:xfrm flipV="1">
                  <a:off x="107981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4" name="Line 27">
                  <a:extLst>
                    <a:ext uri="{FF2B5EF4-FFF2-40B4-BE49-F238E27FC236}">
                      <a16:creationId xmlns:a16="http://schemas.microsoft.com/office/drawing/2014/main" id="{3A0EBBAB-F404-CCC0-D475-B905A95F3DC5}"/>
                    </a:ext>
                  </a:extLst>
                </p:cNvPr>
                <p:cNvSpPr>
                  <a:spLocks noChangeShapeType="1"/>
                </p:cNvSpPr>
                <p:nvPr/>
              </p:nvSpPr>
              <p:spPr bwMode="auto">
                <a:xfrm flipV="1">
                  <a:off x="109505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5" name="Line 28">
                  <a:extLst>
                    <a:ext uri="{FF2B5EF4-FFF2-40B4-BE49-F238E27FC236}">
                      <a16:creationId xmlns:a16="http://schemas.microsoft.com/office/drawing/2014/main" id="{847B71FD-A82F-12B2-42BC-41506835290D}"/>
                    </a:ext>
                  </a:extLst>
                </p:cNvPr>
                <p:cNvSpPr>
                  <a:spLocks noChangeShapeType="1"/>
                </p:cNvSpPr>
                <p:nvPr/>
              </p:nvSpPr>
              <p:spPr bwMode="auto">
                <a:xfrm flipV="1">
                  <a:off x="11102975" y="3331337"/>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grpSp>
              <p:nvGrpSpPr>
                <p:cNvPr id="36" name="Group 56">
                  <a:extLst>
                    <a:ext uri="{FF2B5EF4-FFF2-40B4-BE49-F238E27FC236}">
                      <a16:creationId xmlns:a16="http://schemas.microsoft.com/office/drawing/2014/main" id="{A7669C0F-3D40-9FB3-6189-58EC8171BC10}"/>
                    </a:ext>
                  </a:extLst>
                </p:cNvPr>
                <p:cNvGrpSpPr>
                  <a:grpSpLocks/>
                </p:cNvGrpSpPr>
                <p:nvPr/>
              </p:nvGrpSpPr>
              <p:grpSpPr bwMode="auto">
                <a:xfrm>
                  <a:off x="11703050" y="3099566"/>
                  <a:ext cx="304800" cy="914401"/>
                  <a:chOff x="4986" y="1198"/>
                  <a:chExt cx="192" cy="576"/>
                </a:xfrm>
              </p:grpSpPr>
              <p:sp>
                <p:nvSpPr>
                  <p:cNvPr id="47" name="Oval 54">
                    <a:extLst>
                      <a:ext uri="{FF2B5EF4-FFF2-40B4-BE49-F238E27FC236}">
                        <a16:creationId xmlns:a16="http://schemas.microsoft.com/office/drawing/2014/main" id="{B3662B69-C4B3-2627-48A3-660CFEC9EBBF}"/>
                      </a:ext>
                    </a:extLst>
                  </p:cNvPr>
                  <p:cNvSpPr>
                    <a:spLocks noChangeArrowheads="1"/>
                  </p:cNvSpPr>
                  <p:nvPr/>
                </p:nvSpPr>
                <p:spPr bwMode="auto">
                  <a:xfrm flipH="1">
                    <a:off x="5010" y="1294"/>
                    <a:ext cx="156" cy="480"/>
                  </a:xfrm>
                  <a:prstGeom prst="ellipse">
                    <a:avLst/>
                  </a:prstGeom>
                  <a:solidFill>
                    <a:srgbClr val="33CC3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8" name="Rectangle 55">
                    <a:extLst>
                      <a:ext uri="{FF2B5EF4-FFF2-40B4-BE49-F238E27FC236}">
                        <a16:creationId xmlns:a16="http://schemas.microsoft.com/office/drawing/2014/main" id="{EE21763E-9FFA-34B8-FEE8-3076329450DC}"/>
                      </a:ext>
                    </a:extLst>
                  </p:cNvPr>
                  <p:cNvSpPr>
                    <a:spLocks noChangeArrowheads="1"/>
                  </p:cNvSpPr>
                  <p:nvPr/>
                </p:nvSpPr>
                <p:spPr bwMode="auto">
                  <a:xfrm>
                    <a:off x="4986" y="1198"/>
                    <a:ext cx="192" cy="24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37" name="Group 61">
                  <a:extLst>
                    <a:ext uri="{FF2B5EF4-FFF2-40B4-BE49-F238E27FC236}">
                      <a16:creationId xmlns:a16="http://schemas.microsoft.com/office/drawing/2014/main" id="{11C46EF4-98B6-79B9-28E6-4845972614F4}"/>
                    </a:ext>
                  </a:extLst>
                </p:cNvPr>
                <p:cNvGrpSpPr>
                  <a:grpSpLocks/>
                </p:cNvGrpSpPr>
                <p:nvPr/>
              </p:nvGrpSpPr>
              <p:grpSpPr bwMode="auto">
                <a:xfrm>
                  <a:off x="12163425" y="3102737"/>
                  <a:ext cx="463550" cy="838200"/>
                  <a:chOff x="4992" y="1200"/>
                  <a:chExt cx="292" cy="528"/>
                </a:xfrm>
              </p:grpSpPr>
              <p:sp>
                <p:nvSpPr>
                  <p:cNvPr id="43" name="Oval 57">
                    <a:extLst>
                      <a:ext uri="{FF2B5EF4-FFF2-40B4-BE49-F238E27FC236}">
                        <a16:creationId xmlns:a16="http://schemas.microsoft.com/office/drawing/2014/main" id="{347E9B9E-3CD0-3A5F-5258-363632BAA5D7}"/>
                      </a:ext>
                    </a:extLst>
                  </p:cNvPr>
                  <p:cNvSpPr>
                    <a:spLocks noChangeArrowheads="1"/>
                  </p:cNvSpPr>
                  <p:nvPr/>
                </p:nvSpPr>
                <p:spPr bwMode="auto">
                  <a:xfrm flipH="1">
                    <a:off x="5060" y="1200"/>
                    <a:ext cx="156" cy="480"/>
                  </a:xfrm>
                  <a:prstGeom prst="ellipse">
                    <a:avLst/>
                  </a:prstGeom>
                  <a:solidFill>
                    <a:srgbClr val="0000FF"/>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4" name="AutoShape 58">
                    <a:extLst>
                      <a:ext uri="{FF2B5EF4-FFF2-40B4-BE49-F238E27FC236}">
                        <a16:creationId xmlns:a16="http://schemas.microsoft.com/office/drawing/2014/main" id="{0BCD7110-32C7-E6D2-785F-B29F60938BB6}"/>
                      </a:ext>
                    </a:extLst>
                  </p:cNvPr>
                  <p:cNvSpPr>
                    <a:spLocks noChangeArrowheads="1"/>
                  </p:cNvSpPr>
                  <p:nvPr/>
                </p:nvSpPr>
                <p:spPr bwMode="auto">
                  <a:xfrm>
                    <a:off x="4992" y="1296"/>
                    <a:ext cx="144" cy="48"/>
                  </a:xfrm>
                  <a:prstGeom prst="triangle">
                    <a:avLst>
                      <a:gd name="adj" fmla="val 57639"/>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5" name="AutoShape 59">
                    <a:extLst>
                      <a:ext uri="{FF2B5EF4-FFF2-40B4-BE49-F238E27FC236}">
                        <a16:creationId xmlns:a16="http://schemas.microsoft.com/office/drawing/2014/main" id="{550725F1-C283-6394-C439-F7FA917D954E}"/>
                      </a:ext>
                    </a:extLst>
                  </p:cNvPr>
                  <p:cNvSpPr>
                    <a:spLocks noChangeArrowheads="1"/>
                  </p:cNvSpPr>
                  <p:nvPr/>
                </p:nvSpPr>
                <p:spPr bwMode="auto">
                  <a:xfrm flipH="1">
                    <a:off x="5136" y="1296"/>
                    <a:ext cx="148" cy="48"/>
                  </a:xfrm>
                  <a:prstGeom prst="triangle">
                    <a:avLst>
                      <a:gd name="adj" fmla="val 54727"/>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6" name="Rectangle 60">
                    <a:extLst>
                      <a:ext uri="{FF2B5EF4-FFF2-40B4-BE49-F238E27FC236}">
                        <a16:creationId xmlns:a16="http://schemas.microsoft.com/office/drawing/2014/main" id="{A9A8E7F1-172B-4238-9205-79DD2FE422BB}"/>
                      </a:ext>
                    </a:extLst>
                  </p:cNvPr>
                  <p:cNvSpPr>
                    <a:spLocks noChangeArrowheads="1"/>
                  </p:cNvSpPr>
                  <p:nvPr/>
                </p:nvSpPr>
                <p:spPr bwMode="auto">
                  <a:xfrm>
                    <a:off x="5035" y="1344"/>
                    <a:ext cx="192" cy="384"/>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38" name="Group 67">
                  <a:extLst>
                    <a:ext uri="{FF2B5EF4-FFF2-40B4-BE49-F238E27FC236}">
                      <a16:creationId xmlns:a16="http://schemas.microsoft.com/office/drawing/2014/main" id="{A3069421-1EA1-6EF4-3EA7-4403E9DE537A}"/>
                    </a:ext>
                  </a:extLst>
                </p:cNvPr>
                <p:cNvGrpSpPr>
                  <a:grpSpLocks/>
                </p:cNvGrpSpPr>
                <p:nvPr/>
              </p:nvGrpSpPr>
              <p:grpSpPr bwMode="auto">
                <a:xfrm>
                  <a:off x="12622213" y="3102737"/>
                  <a:ext cx="614362" cy="762000"/>
                  <a:chOff x="5757" y="864"/>
                  <a:chExt cx="387" cy="480"/>
                </a:xfrm>
              </p:grpSpPr>
              <p:sp>
                <p:nvSpPr>
                  <p:cNvPr id="39" name="AutoShape 52">
                    <a:extLst>
                      <a:ext uri="{FF2B5EF4-FFF2-40B4-BE49-F238E27FC236}">
                        <a16:creationId xmlns:a16="http://schemas.microsoft.com/office/drawing/2014/main" id="{49D0E36C-A006-E484-F84B-6BBF06E44E43}"/>
                      </a:ext>
                    </a:extLst>
                  </p:cNvPr>
                  <p:cNvSpPr>
                    <a:spLocks noChangeArrowheads="1"/>
                  </p:cNvSpPr>
                  <p:nvPr/>
                </p:nvSpPr>
                <p:spPr bwMode="auto">
                  <a:xfrm>
                    <a:off x="5806" y="961"/>
                    <a:ext cx="144" cy="48"/>
                  </a:xfrm>
                  <a:prstGeom prst="triangle">
                    <a:avLst>
                      <a:gd name="adj" fmla="val 57639"/>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0" name="AutoShape 53">
                    <a:extLst>
                      <a:ext uri="{FF2B5EF4-FFF2-40B4-BE49-F238E27FC236}">
                        <a16:creationId xmlns:a16="http://schemas.microsoft.com/office/drawing/2014/main" id="{2E8562E8-032E-9A1E-9D58-BFB230BA2BB6}"/>
                      </a:ext>
                    </a:extLst>
                  </p:cNvPr>
                  <p:cNvSpPr>
                    <a:spLocks noChangeArrowheads="1"/>
                  </p:cNvSpPr>
                  <p:nvPr/>
                </p:nvSpPr>
                <p:spPr bwMode="auto">
                  <a:xfrm flipH="1">
                    <a:off x="5951" y="961"/>
                    <a:ext cx="143" cy="48"/>
                  </a:xfrm>
                  <a:prstGeom prst="triangle">
                    <a:avLst>
                      <a:gd name="adj" fmla="val 57639"/>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1" name="AutoShape 63">
                    <a:extLst>
                      <a:ext uri="{FF2B5EF4-FFF2-40B4-BE49-F238E27FC236}">
                        <a16:creationId xmlns:a16="http://schemas.microsoft.com/office/drawing/2014/main" id="{15A9B547-479B-4E8E-E117-2095243106B5}"/>
                      </a:ext>
                    </a:extLst>
                  </p:cNvPr>
                  <p:cNvSpPr>
                    <a:spLocks noChangeArrowheads="1"/>
                  </p:cNvSpPr>
                  <p:nvPr/>
                </p:nvSpPr>
                <p:spPr bwMode="auto">
                  <a:xfrm rot="-171745">
                    <a:off x="5757"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2" name="AutoShape 64">
                    <a:extLst>
                      <a:ext uri="{FF2B5EF4-FFF2-40B4-BE49-F238E27FC236}">
                        <a16:creationId xmlns:a16="http://schemas.microsoft.com/office/drawing/2014/main" id="{082C0DD9-7367-74A7-5961-5B134C3497E1}"/>
                      </a:ext>
                    </a:extLst>
                  </p:cNvPr>
                  <p:cNvSpPr>
                    <a:spLocks noChangeArrowheads="1"/>
                  </p:cNvSpPr>
                  <p:nvPr/>
                </p:nvSpPr>
                <p:spPr bwMode="auto">
                  <a:xfrm rot="171745" flipH="1">
                    <a:off x="5954" y="864"/>
                    <a:ext cx="190" cy="480"/>
                  </a:xfrm>
                  <a:prstGeom prst="moon">
                    <a:avLst>
                      <a:gd name="adj" fmla="val 60713"/>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grpSp>
            <p:nvGrpSpPr>
              <p:cNvPr id="19" name="Group 18">
                <a:extLst>
                  <a:ext uri="{FF2B5EF4-FFF2-40B4-BE49-F238E27FC236}">
                    <a16:creationId xmlns:a16="http://schemas.microsoft.com/office/drawing/2014/main" id="{7F218903-1EBA-4043-F03B-8A53660ED47C}"/>
                  </a:ext>
                </a:extLst>
              </p:cNvPr>
              <p:cNvGrpSpPr/>
              <p:nvPr/>
            </p:nvGrpSpPr>
            <p:grpSpPr>
              <a:xfrm>
                <a:off x="2679427" y="1345762"/>
                <a:ext cx="337492" cy="60899"/>
                <a:chOff x="2392720" y="3910350"/>
                <a:chExt cx="337492" cy="60899"/>
              </a:xfrm>
            </p:grpSpPr>
            <p:sp>
              <p:nvSpPr>
                <p:cNvPr id="21" name="AutoShape 58">
                  <a:extLst>
                    <a:ext uri="{FF2B5EF4-FFF2-40B4-BE49-F238E27FC236}">
                      <a16:creationId xmlns:a16="http://schemas.microsoft.com/office/drawing/2014/main" id="{D81B844B-EADC-2AD5-D50E-502DDF0B9224}"/>
                    </a:ext>
                  </a:extLst>
                </p:cNvPr>
                <p:cNvSpPr>
                  <a:spLocks noChangeArrowheads="1"/>
                </p:cNvSpPr>
                <p:nvPr/>
              </p:nvSpPr>
              <p:spPr bwMode="auto">
                <a:xfrm>
                  <a:off x="2392720" y="3910350"/>
                  <a:ext cx="166434" cy="60899"/>
                </a:xfrm>
                <a:prstGeom prst="triangle">
                  <a:avLst>
                    <a:gd name="adj" fmla="val 57639"/>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2" name="AutoShape 59">
                  <a:extLst>
                    <a:ext uri="{FF2B5EF4-FFF2-40B4-BE49-F238E27FC236}">
                      <a16:creationId xmlns:a16="http://schemas.microsoft.com/office/drawing/2014/main" id="{76B4CB74-7B25-4D33-DAAE-27EA1CD7EACF}"/>
                    </a:ext>
                  </a:extLst>
                </p:cNvPr>
                <p:cNvSpPr>
                  <a:spLocks noChangeArrowheads="1"/>
                </p:cNvSpPr>
                <p:nvPr/>
              </p:nvSpPr>
              <p:spPr bwMode="auto">
                <a:xfrm flipH="1">
                  <a:off x="2559154" y="3910350"/>
                  <a:ext cx="171058" cy="60899"/>
                </a:xfrm>
                <a:prstGeom prst="triangle">
                  <a:avLst>
                    <a:gd name="adj" fmla="val 54727"/>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cxnSp>
            <p:nvCxnSpPr>
              <p:cNvPr id="20" name="Straight Arrow Connector 19">
                <a:extLst>
                  <a:ext uri="{FF2B5EF4-FFF2-40B4-BE49-F238E27FC236}">
                    <a16:creationId xmlns:a16="http://schemas.microsoft.com/office/drawing/2014/main" id="{AE5428D7-510D-6CEB-9B86-619637768840}"/>
                  </a:ext>
                </a:extLst>
              </p:cNvPr>
              <p:cNvCxnSpPr>
                <a:cxnSpLocks/>
              </p:cNvCxnSpPr>
              <p:nvPr/>
            </p:nvCxnSpPr>
            <p:spPr>
              <a:xfrm flipH="1" flipV="1">
                <a:off x="1179793" y="1844348"/>
                <a:ext cx="110956" cy="920041"/>
              </a:xfrm>
              <a:prstGeom prst="straightConnector1">
                <a:avLst/>
              </a:prstGeom>
              <a:ln w="12700">
                <a:solidFill>
                  <a:schemeClr val="tx1"/>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6C28E081-E685-8DBC-4870-54310589F93D}"/>
                </a:ext>
              </a:extLst>
            </p:cNvPr>
            <p:cNvGrpSpPr/>
            <p:nvPr/>
          </p:nvGrpSpPr>
          <p:grpSpPr>
            <a:xfrm>
              <a:off x="407987" y="3124172"/>
              <a:ext cx="3241355" cy="2210232"/>
              <a:chOff x="407988" y="3124172"/>
              <a:chExt cx="3241354" cy="2210232"/>
            </a:xfrm>
          </p:grpSpPr>
          <p:sp>
            <p:nvSpPr>
              <p:cNvPr id="10" name="TextBox 9">
                <a:extLst>
                  <a:ext uri="{FF2B5EF4-FFF2-40B4-BE49-F238E27FC236}">
                    <a16:creationId xmlns:a16="http://schemas.microsoft.com/office/drawing/2014/main" id="{FF898987-B73D-A276-DB9F-A6EC39EA0B94}"/>
                  </a:ext>
                </a:extLst>
              </p:cNvPr>
              <p:cNvSpPr txBox="1"/>
              <p:nvPr/>
            </p:nvSpPr>
            <p:spPr>
              <a:xfrm>
                <a:off x="2963063" y="3467298"/>
                <a:ext cx="686279" cy="440121"/>
              </a:xfrm>
              <a:prstGeom prst="rect">
                <a:avLst/>
              </a:prstGeom>
              <a:noFill/>
            </p:spPr>
            <p:txBody>
              <a:bodyPr wrap="none" rtlCol="0">
                <a:spAutoFit/>
              </a:bodyPr>
              <a:lstStyle/>
              <a:p>
                <a:pPr algn="ctr"/>
                <a:r>
                  <a:rPr lang="en-CH" sz="1000" dirty="0"/>
                  <a:t>Losses</a:t>
                </a:r>
                <a:r>
                  <a:rPr lang="en-CH" sz="1000" b="1" dirty="0"/>
                  <a:t> </a:t>
                </a:r>
              </a:p>
              <a:p>
                <a:pPr algn="ctr"/>
                <a:r>
                  <a:rPr lang="en-CH" sz="1000" dirty="0"/>
                  <a:t>~ 5%</a:t>
                </a:r>
              </a:p>
            </p:txBody>
          </p:sp>
          <p:sp>
            <p:nvSpPr>
              <p:cNvPr id="11" name="TextBox 10">
                <a:extLst>
                  <a:ext uri="{FF2B5EF4-FFF2-40B4-BE49-F238E27FC236}">
                    <a16:creationId xmlns:a16="http://schemas.microsoft.com/office/drawing/2014/main" id="{8C9675F8-2611-B17F-6428-8215B4555E0D}"/>
                  </a:ext>
                </a:extLst>
              </p:cNvPr>
              <p:cNvSpPr txBox="1"/>
              <p:nvPr/>
            </p:nvSpPr>
            <p:spPr>
              <a:xfrm>
                <a:off x="2097877" y="3485306"/>
                <a:ext cx="732778" cy="553998"/>
              </a:xfrm>
              <a:prstGeom prst="rect">
                <a:avLst/>
              </a:prstGeom>
              <a:noFill/>
            </p:spPr>
            <p:txBody>
              <a:bodyPr wrap="square" rtlCol="0">
                <a:spAutoFit/>
              </a:bodyPr>
              <a:lstStyle/>
              <a:p>
                <a:pPr algn="ctr"/>
                <a:r>
                  <a:rPr lang="en-CH" sz="900"/>
                  <a:t>Deflect</a:t>
                </a:r>
                <a:r>
                  <a:rPr lang="en-US" sz="900" dirty="0"/>
                  <a:t>e</a:t>
                </a:r>
                <a:r>
                  <a:rPr lang="en-CH" sz="900"/>
                  <a:t>d </a:t>
                </a:r>
                <a:r>
                  <a:rPr lang="en-CH" sz="900" dirty="0"/>
                  <a:t>right by B field</a:t>
                </a:r>
              </a:p>
            </p:txBody>
          </p:sp>
          <p:sp>
            <p:nvSpPr>
              <p:cNvPr id="12" name="TextBox 11">
                <a:extLst>
                  <a:ext uri="{FF2B5EF4-FFF2-40B4-BE49-F238E27FC236}">
                    <a16:creationId xmlns:a16="http://schemas.microsoft.com/office/drawing/2014/main" id="{74AE66A2-FD36-B249-57D5-D3A43CF6703B}"/>
                  </a:ext>
                </a:extLst>
              </p:cNvPr>
              <p:cNvSpPr txBox="1"/>
              <p:nvPr/>
            </p:nvSpPr>
            <p:spPr>
              <a:xfrm>
                <a:off x="2401630" y="4725006"/>
                <a:ext cx="942360" cy="609398"/>
              </a:xfrm>
              <a:prstGeom prst="rect">
                <a:avLst/>
              </a:prstGeom>
              <a:noFill/>
            </p:spPr>
            <p:txBody>
              <a:bodyPr wrap="square" rtlCol="0">
                <a:spAutoFit/>
              </a:bodyPr>
              <a:lstStyle/>
              <a:p>
                <a:pPr algn="ctr"/>
                <a:r>
                  <a:rPr lang="en-CH" sz="1000" dirty="0"/>
                  <a:t>Continues straight, undeflected</a:t>
                </a:r>
              </a:p>
            </p:txBody>
          </p:sp>
          <p:sp>
            <p:nvSpPr>
              <p:cNvPr id="13" name="TextBox 12">
                <a:extLst>
                  <a:ext uri="{FF2B5EF4-FFF2-40B4-BE49-F238E27FC236}">
                    <a16:creationId xmlns:a16="http://schemas.microsoft.com/office/drawing/2014/main" id="{292C1817-AF9D-8568-012F-C8D1F01D0136}"/>
                  </a:ext>
                </a:extLst>
              </p:cNvPr>
              <p:cNvSpPr txBox="1"/>
              <p:nvPr/>
            </p:nvSpPr>
            <p:spPr>
              <a:xfrm>
                <a:off x="593646" y="3124172"/>
                <a:ext cx="2810961" cy="338554"/>
              </a:xfrm>
              <a:prstGeom prst="rect">
                <a:avLst/>
              </a:prstGeom>
              <a:noFill/>
            </p:spPr>
            <p:txBody>
              <a:bodyPr wrap="square" rtlCol="0">
                <a:spAutoFit/>
              </a:bodyPr>
              <a:lstStyle/>
              <a:p>
                <a:pPr algn="ctr"/>
                <a:r>
                  <a:rPr lang="en-CH" sz="1400" dirty="0"/>
                  <a:t>Shared delivery: splitting</a:t>
                </a:r>
              </a:p>
            </p:txBody>
          </p:sp>
          <p:cxnSp>
            <p:nvCxnSpPr>
              <p:cNvPr id="14" name="Straight Arrow Connector 13">
                <a:extLst>
                  <a:ext uri="{FF2B5EF4-FFF2-40B4-BE49-F238E27FC236}">
                    <a16:creationId xmlns:a16="http://schemas.microsoft.com/office/drawing/2014/main" id="{76F94C32-C247-7574-3321-13DFB2DACCB9}"/>
                  </a:ext>
                </a:extLst>
              </p:cNvPr>
              <p:cNvCxnSpPr>
                <a:cxnSpLocks/>
                <a:stCxn id="11" idx="2"/>
              </p:cNvCxnSpPr>
              <p:nvPr/>
            </p:nvCxnSpPr>
            <p:spPr>
              <a:xfrm flipH="1">
                <a:off x="2456026" y="4039304"/>
                <a:ext cx="8240" cy="202511"/>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033B5B2-5297-5843-68AD-46B8A7C2D718}"/>
                  </a:ext>
                </a:extLst>
              </p:cNvPr>
              <p:cNvCxnSpPr>
                <a:cxnSpLocks/>
              </p:cNvCxnSpPr>
              <p:nvPr/>
            </p:nvCxnSpPr>
            <p:spPr>
              <a:xfrm flipV="1">
                <a:off x="2870087" y="4207646"/>
                <a:ext cx="0" cy="536850"/>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92E03C76-9221-29A1-8B72-88C09E612C6A}"/>
                  </a:ext>
                </a:extLst>
              </p:cNvPr>
              <p:cNvCxnSpPr>
                <a:cxnSpLocks/>
                <a:stCxn id="10" idx="2"/>
              </p:cNvCxnSpPr>
              <p:nvPr/>
            </p:nvCxnSpPr>
            <p:spPr>
              <a:xfrm>
                <a:off x="3306203" y="3907419"/>
                <a:ext cx="0" cy="131884"/>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CBF11A9-953E-0A9E-2955-AA07EED8CF36}"/>
                  </a:ext>
                </a:extLst>
              </p:cNvPr>
              <p:cNvSpPr txBox="1"/>
              <p:nvPr/>
            </p:nvSpPr>
            <p:spPr>
              <a:xfrm>
                <a:off x="407988" y="4283902"/>
                <a:ext cx="942360" cy="270843"/>
              </a:xfrm>
              <a:prstGeom prst="rect">
                <a:avLst/>
              </a:prstGeom>
              <a:noFill/>
            </p:spPr>
            <p:txBody>
              <a:bodyPr wrap="square" rtlCol="0">
                <a:spAutoFit/>
              </a:bodyPr>
              <a:lstStyle/>
              <a:p>
                <a:pPr algn="ctr"/>
                <a:r>
                  <a:rPr lang="en-US" sz="1000" b="1" dirty="0"/>
                  <a:t>B</a:t>
                </a:r>
                <a:endParaRPr lang="en-CH" sz="1000" b="1" dirty="0"/>
              </a:p>
            </p:txBody>
          </p:sp>
        </p:grpSp>
      </p:grpSp>
      <p:pic>
        <p:nvPicPr>
          <p:cNvPr id="51" name="Picture 50">
            <a:extLst>
              <a:ext uri="{FF2B5EF4-FFF2-40B4-BE49-F238E27FC236}">
                <a16:creationId xmlns:a16="http://schemas.microsoft.com/office/drawing/2014/main" id="{3147E093-B862-D944-8FE4-6D89298570D0}"/>
              </a:ext>
            </a:extLst>
          </p:cNvPr>
          <p:cNvPicPr>
            <a:picLocks noChangeAspect="1"/>
          </p:cNvPicPr>
          <p:nvPr/>
        </p:nvPicPr>
        <p:blipFill>
          <a:blip r:embed="rId4"/>
          <a:stretch>
            <a:fillRect/>
          </a:stretch>
        </p:blipFill>
        <p:spPr>
          <a:xfrm>
            <a:off x="6619994" y="1825001"/>
            <a:ext cx="5308654" cy="3207998"/>
          </a:xfrm>
          <a:prstGeom prst="rect">
            <a:avLst/>
          </a:prstGeom>
        </p:spPr>
      </p:pic>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2CF186A0-EDB9-4068-8B27-F5211A12A709}"/>
                  </a:ext>
                </a:extLst>
              </p:cNvPr>
              <p:cNvSpPr txBox="1"/>
              <p:nvPr/>
            </p:nvSpPr>
            <p:spPr bwMode="auto">
              <a:xfrm>
                <a:off x="10183490" y="5174463"/>
                <a:ext cx="1809278" cy="646331"/>
              </a:xfrm>
              <a:prstGeom prst="rect">
                <a:avLst/>
              </a:prstGeom>
              <a:noFill/>
            </p:spPr>
            <p:txBody>
              <a:bodyPr wrap="none" rtlCol="0">
                <a:spAutoFit/>
              </a:bodyPr>
              <a:lstStyle/>
              <a:p>
                <a:r>
                  <a:rPr lang="en-US" dirty="0"/>
                  <a:t>Ø = 133 mm</a:t>
                </a:r>
              </a:p>
              <a:p>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𝑦</m:t>
                    </m:r>
                  </m:oMath>
                </a14:m>
                <a:r>
                  <a:rPr lang="en-US" dirty="0"/>
                  <a:t> = 0 / 50 mm</a:t>
                </a:r>
              </a:p>
            </p:txBody>
          </p:sp>
        </mc:Choice>
        <mc:Fallback xmlns="">
          <p:sp>
            <p:nvSpPr>
              <p:cNvPr id="52" name="TextBox 51">
                <a:extLst>
                  <a:ext uri="{FF2B5EF4-FFF2-40B4-BE49-F238E27FC236}">
                    <a16:creationId xmlns:a16="http://schemas.microsoft.com/office/drawing/2014/main" id="{2CF186A0-EDB9-4068-8B27-F5211A12A709}"/>
                  </a:ext>
                </a:extLst>
              </p:cNvPr>
              <p:cNvSpPr txBox="1">
                <a:spLocks noRot="1" noChangeAspect="1" noMove="1" noResize="1" noEditPoints="1" noAdjustHandles="1" noChangeArrowheads="1" noChangeShapeType="1" noTextEdit="1"/>
              </p:cNvSpPr>
              <p:nvPr/>
            </p:nvSpPr>
            <p:spPr bwMode="auto">
              <a:xfrm>
                <a:off x="10183490" y="5174463"/>
                <a:ext cx="1809278" cy="646331"/>
              </a:xfrm>
              <a:prstGeom prst="rect">
                <a:avLst/>
              </a:prstGeom>
              <a:blipFill>
                <a:blip r:embed="rId5"/>
                <a:stretch>
                  <a:fillRect l="-3497" t="-3846" b="-13462"/>
                </a:stretch>
              </a:blipFill>
            </p:spPr>
            <p:txBody>
              <a:bodyPr/>
              <a:lstStyle/>
              <a:p>
                <a:r>
                  <a:rPr lang="en-US">
                    <a:noFill/>
                  </a:rPr>
                  <a:t> </a:t>
                </a:r>
              </a:p>
            </p:txBody>
          </p:sp>
        </mc:Fallback>
      </mc:AlternateContent>
      <p:cxnSp>
        <p:nvCxnSpPr>
          <p:cNvPr id="54" name="Straight Arrow Connector 53">
            <a:extLst>
              <a:ext uri="{FF2B5EF4-FFF2-40B4-BE49-F238E27FC236}">
                <a16:creationId xmlns:a16="http://schemas.microsoft.com/office/drawing/2014/main" id="{8E6BC0B0-9E64-2FFE-AECB-14FD50C66173}"/>
              </a:ext>
            </a:extLst>
          </p:cNvPr>
          <p:cNvCxnSpPr>
            <a:cxnSpLocks/>
            <a:stCxn id="52" idx="0"/>
          </p:cNvCxnSpPr>
          <p:nvPr/>
        </p:nvCxnSpPr>
        <p:spPr>
          <a:xfrm flipH="1" flipV="1">
            <a:off x="10136063" y="4165074"/>
            <a:ext cx="952066" cy="10093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3621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0D04088-960B-8D75-6F62-1DF73CFBA351}"/>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3EDC0BE0-2E85-2177-6C02-95CC5112858A}"/>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14E8B694-8A39-F0BB-D8D9-047C28F3C5FE}"/>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1098AF6-2DA9-67FD-904A-C5A7C4917A8A}"/>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splitters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2C68F157-39B6-FCF8-EA2C-1992EAD6DC70}"/>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20.11.2025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 name="Picture 2">
            <a:extLst>
              <a:ext uri="{FF2B5EF4-FFF2-40B4-BE49-F238E27FC236}">
                <a16:creationId xmlns:a16="http://schemas.microsoft.com/office/drawing/2014/main" id="{D566CE15-47BF-D801-A9D8-AECF6DAE1AD1}"/>
              </a:ext>
            </a:extLst>
          </p:cNvPr>
          <p:cNvPicPr>
            <a:picLocks noChangeAspect="1"/>
          </p:cNvPicPr>
          <p:nvPr/>
        </p:nvPicPr>
        <p:blipFill>
          <a:blip r:embed="rId3"/>
          <a:stretch>
            <a:fillRect/>
          </a:stretch>
        </p:blipFill>
        <p:spPr>
          <a:xfrm>
            <a:off x="269464" y="1037783"/>
            <a:ext cx="11379570" cy="2350129"/>
          </a:xfrm>
          <a:prstGeom prst="rect">
            <a:avLst/>
          </a:prstGeom>
        </p:spPr>
      </p:pic>
      <p:sp>
        <p:nvSpPr>
          <p:cNvPr id="7" name="TextBox 6">
            <a:extLst>
              <a:ext uri="{FF2B5EF4-FFF2-40B4-BE49-F238E27FC236}">
                <a16:creationId xmlns:a16="http://schemas.microsoft.com/office/drawing/2014/main" id="{5902AA27-A074-A68A-A04B-F6B683F171DF}"/>
              </a:ext>
            </a:extLst>
          </p:cNvPr>
          <p:cNvSpPr txBox="1"/>
          <p:nvPr/>
        </p:nvSpPr>
        <p:spPr bwMode="auto">
          <a:xfrm>
            <a:off x="3894482" y="853117"/>
            <a:ext cx="4980851" cy="369332"/>
          </a:xfrm>
          <a:prstGeom prst="rect">
            <a:avLst/>
          </a:prstGeom>
          <a:noFill/>
        </p:spPr>
        <p:txBody>
          <a:bodyPr wrap="none" rtlCol="0">
            <a:spAutoFit/>
          </a:bodyPr>
          <a:lstStyle/>
          <a:p>
            <a:r>
              <a:rPr lang="en-US" dirty="0"/>
              <a:t>10.145 m for Splitter 1 and 10.4 m for Splitter 2</a:t>
            </a:r>
          </a:p>
        </p:txBody>
      </p:sp>
      <p:pic>
        <p:nvPicPr>
          <p:cNvPr id="49" name="Picture 48">
            <a:extLst>
              <a:ext uri="{FF2B5EF4-FFF2-40B4-BE49-F238E27FC236}">
                <a16:creationId xmlns:a16="http://schemas.microsoft.com/office/drawing/2014/main" id="{782C5CD1-0813-CAF1-1FD5-D501D9DCAA14}"/>
              </a:ext>
            </a:extLst>
          </p:cNvPr>
          <p:cNvPicPr>
            <a:picLocks noChangeAspect="1"/>
          </p:cNvPicPr>
          <p:nvPr/>
        </p:nvPicPr>
        <p:blipFill>
          <a:blip r:embed="rId4"/>
          <a:srcRect r="32130"/>
          <a:stretch>
            <a:fillRect/>
          </a:stretch>
        </p:blipFill>
        <p:spPr bwMode="auto">
          <a:xfrm>
            <a:off x="5723912" y="3429000"/>
            <a:ext cx="2977685" cy="2651238"/>
          </a:xfrm>
          <a:prstGeom prst="rect">
            <a:avLst/>
          </a:prstGeom>
        </p:spPr>
      </p:pic>
      <p:cxnSp>
        <p:nvCxnSpPr>
          <p:cNvPr id="57" name="Straight Arrow Connector 56">
            <a:extLst>
              <a:ext uri="{FF2B5EF4-FFF2-40B4-BE49-F238E27FC236}">
                <a16:creationId xmlns:a16="http://schemas.microsoft.com/office/drawing/2014/main" id="{06443193-5A29-C61B-45A8-245FCE532A40}"/>
              </a:ext>
            </a:extLst>
          </p:cNvPr>
          <p:cNvCxnSpPr>
            <a:stCxn id="50" idx="0"/>
          </p:cNvCxnSpPr>
          <p:nvPr/>
        </p:nvCxnSpPr>
        <p:spPr>
          <a:xfrm flipV="1">
            <a:off x="10456863" y="2834640"/>
            <a:ext cx="496985" cy="553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3B21D041-A4AE-E8E6-1188-C9BEDD1EDCCA}"/>
              </a:ext>
            </a:extLst>
          </p:cNvPr>
          <p:cNvCxnSpPr>
            <a:cxnSpLocks/>
            <a:stCxn id="50" idx="1"/>
          </p:cNvCxnSpPr>
          <p:nvPr/>
        </p:nvCxnSpPr>
        <p:spPr bwMode="auto">
          <a:xfrm flipH="1">
            <a:off x="8701597" y="4651562"/>
            <a:ext cx="428116" cy="551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B1C9F364-234F-2405-F237-56ED72F482B1}"/>
              </a:ext>
            </a:extLst>
          </p:cNvPr>
          <p:cNvCxnSpPr>
            <a:cxnSpLocks/>
            <a:stCxn id="55" idx="0"/>
          </p:cNvCxnSpPr>
          <p:nvPr/>
        </p:nvCxnSpPr>
        <p:spPr bwMode="auto">
          <a:xfrm flipH="1" flipV="1">
            <a:off x="1399032" y="2834640"/>
            <a:ext cx="1356304" cy="6552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76141249" name="Straight Arrow Connector 1776141248">
            <a:extLst>
              <a:ext uri="{FF2B5EF4-FFF2-40B4-BE49-F238E27FC236}">
                <a16:creationId xmlns:a16="http://schemas.microsoft.com/office/drawing/2014/main" id="{7AB50ACF-370E-5E53-8CA9-73D1FD5D2903}"/>
              </a:ext>
            </a:extLst>
          </p:cNvPr>
          <p:cNvCxnSpPr>
            <a:cxnSpLocks/>
            <a:stCxn id="55" idx="3"/>
          </p:cNvCxnSpPr>
          <p:nvPr/>
        </p:nvCxnSpPr>
        <p:spPr bwMode="auto">
          <a:xfrm flipV="1">
            <a:off x="4749571" y="4052102"/>
            <a:ext cx="1532357" cy="702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0" name="Picture 49">
            <a:extLst>
              <a:ext uri="{FF2B5EF4-FFF2-40B4-BE49-F238E27FC236}">
                <a16:creationId xmlns:a16="http://schemas.microsoft.com/office/drawing/2014/main" id="{E452D8E4-1CBB-5725-2708-9B8DA6A0B7BC}"/>
              </a:ext>
            </a:extLst>
          </p:cNvPr>
          <p:cNvPicPr>
            <a:picLocks noChangeAspect="1"/>
          </p:cNvPicPr>
          <p:nvPr/>
        </p:nvPicPr>
        <p:blipFill>
          <a:blip r:embed="rId5"/>
          <a:stretch>
            <a:fillRect/>
          </a:stretch>
        </p:blipFill>
        <p:spPr>
          <a:xfrm>
            <a:off x="9129713" y="3387912"/>
            <a:ext cx="2654300" cy="2527300"/>
          </a:xfrm>
          <a:prstGeom prst="rect">
            <a:avLst/>
          </a:prstGeom>
          <a:effectLst>
            <a:outerShdw blurRad="63500" sx="102000" sy="102000" algn="ctr" rotWithShape="0">
              <a:prstClr val="black">
                <a:alpha val="40000"/>
              </a:prstClr>
            </a:outerShdw>
          </a:effectLst>
        </p:spPr>
      </p:pic>
      <p:pic>
        <p:nvPicPr>
          <p:cNvPr id="55" name="Picture 54">
            <a:extLst>
              <a:ext uri="{FF2B5EF4-FFF2-40B4-BE49-F238E27FC236}">
                <a16:creationId xmlns:a16="http://schemas.microsoft.com/office/drawing/2014/main" id="{40E48CDA-88A8-0F9C-F8D6-573A1DA882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1101" y="3489923"/>
            <a:ext cx="3988470" cy="2529391"/>
          </a:xfrm>
          <a:prstGeom prst="rect">
            <a:avLst/>
          </a:prstGeom>
          <a:effectLst>
            <a:outerShdw blurRad="63500" sx="102000" sy="102000" algn="ctr" rotWithShape="0">
              <a:prstClr val="black">
                <a:alpha val="40000"/>
              </a:prstClr>
            </a:outerShdw>
          </a:effectLst>
        </p:spPr>
      </p:pic>
      <p:sp>
        <p:nvSpPr>
          <p:cNvPr id="1776141252" name="TextBox 1776141251">
            <a:extLst>
              <a:ext uri="{FF2B5EF4-FFF2-40B4-BE49-F238E27FC236}">
                <a16:creationId xmlns:a16="http://schemas.microsoft.com/office/drawing/2014/main" id="{DCA151DC-2458-6EB3-F826-3A1209E332FA}"/>
              </a:ext>
            </a:extLst>
          </p:cNvPr>
          <p:cNvSpPr txBox="1"/>
          <p:nvPr/>
        </p:nvSpPr>
        <p:spPr bwMode="auto">
          <a:xfrm>
            <a:off x="1284881" y="3835071"/>
            <a:ext cx="1749197" cy="369332"/>
          </a:xfrm>
          <a:prstGeom prst="rect">
            <a:avLst/>
          </a:prstGeom>
          <a:noFill/>
        </p:spPr>
        <p:txBody>
          <a:bodyPr wrap="none" rtlCol="0">
            <a:spAutoFit/>
          </a:bodyPr>
          <a:lstStyle/>
          <a:p>
            <a:r>
              <a:rPr lang="en-US" dirty="0">
                <a:solidFill>
                  <a:schemeClr val="bg1"/>
                </a:solidFill>
              </a:rPr>
              <a:t>48 mm H offset</a:t>
            </a:r>
          </a:p>
        </p:txBody>
      </p:sp>
    </p:spTree>
    <p:extLst>
      <p:ext uri="{BB962C8B-B14F-4D97-AF65-F5344CB8AC3E}">
        <p14:creationId xmlns:p14="http://schemas.microsoft.com/office/powerpoint/2010/main" val="207886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2975684-4689-19BF-8C44-1FCE495EBD25}"/>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FEBA1E63-7A13-9FC9-92C3-82959D2B8B31}"/>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12C75A6B-C95A-11AB-02E8-284FDA7EEDFF}"/>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5</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040B7DFE-F321-E050-63AF-E6BDC48E0E73}"/>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splitters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254DF534-0DD4-537F-7D4A-CF7933B35EA2}"/>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20.11.2025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6" name="TextBox 15">
            <a:extLst>
              <a:ext uri="{FF2B5EF4-FFF2-40B4-BE49-F238E27FC236}">
                <a16:creationId xmlns:a16="http://schemas.microsoft.com/office/drawing/2014/main" id="{92311C5C-8342-9930-6F9F-50985A58E55A}"/>
              </a:ext>
            </a:extLst>
          </p:cNvPr>
          <p:cNvSpPr txBox="1"/>
          <p:nvPr/>
        </p:nvSpPr>
        <p:spPr bwMode="auto">
          <a:xfrm>
            <a:off x="1023834" y="3717378"/>
            <a:ext cx="1837061" cy="369332"/>
          </a:xfrm>
          <a:prstGeom prst="rect">
            <a:avLst/>
          </a:prstGeom>
          <a:noFill/>
        </p:spPr>
        <p:txBody>
          <a:bodyPr wrap="square">
            <a:spAutoFit/>
          </a:bodyPr>
          <a:lstStyle/>
          <a:p>
            <a:r>
              <a:rPr lang="en-US" dirty="0">
                <a:solidFill>
                  <a:schemeClr val="bg1"/>
                </a:solidFill>
              </a:rPr>
              <a:t>48 mm H offset</a:t>
            </a:r>
          </a:p>
        </p:txBody>
      </p:sp>
      <p:sp>
        <p:nvSpPr>
          <p:cNvPr id="17" name="TextBox 16">
            <a:extLst>
              <a:ext uri="{FF2B5EF4-FFF2-40B4-BE49-F238E27FC236}">
                <a16:creationId xmlns:a16="http://schemas.microsoft.com/office/drawing/2014/main" id="{3FB2185B-B83F-86A8-D1F6-77912118557F}"/>
              </a:ext>
            </a:extLst>
          </p:cNvPr>
          <p:cNvSpPr txBox="1"/>
          <p:nvPr/>
        </p:nvSpPr>
        <p:spPr bwMode="auto">
          <a:xfrm>
            <a:off x="553053" y="1258432"/>
            <a:ext cx="6354741" cy="4801314"/>
          </a:xfrm>
          <a:prstGeom prst="rect">
            <a:avLst/>
          </a:prstGeom>
          <a:noFill/>
        </p:spPr>
        <p:txBody>
          <a:bodyPr wrap="square" rtlCol="0">
            <a:spAutoFit/>
          </a:bodyPr>
          <a:lstStyle/>
          <a:p>
            <a:r>
              <a:rPr lang="en-US" dirty="0"/>
              <a:t>What we would want to have ideally:</a:t>
            </a:r>
          </a:p>
          <a:p>
            <a:pPr marL="742950" lvl="1" indent="-285750">
              <a:buFont typeface="Arial" panose="020B0604020202020204" pitchFamily="34" charset="0"/>
              <a:buChar char="•"/>
            </a:pPr>
            <a:r>
              <a:rPr lang="en-US" dirty="0"/>
              <a:t>The center of the MSSB blade is horizontally aligned with the center of the top orifice, and vertically with the center of the whole vacuum flange.</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Horizontal separation of the beams matches the offset between the orifices.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The roll is chosen to maximize the beam aperture. </a:t>
            </a:r>
          </a:p>
          <a:p>
            <a:pPr lvl="1"/>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grpSp>
        <p:nvGrpSpPr>
          <p:cNvPr id="1776141257" name="Group 1776141256">
            <a:extLst>
              <a:ext uri="{FF2B5EF4-FFF2-40B4-BE49-F238E27FC236}">
                <a16:creationId xmlns:a16="http://schemas.microsoft.com/office/drawing/2014/main" id="{1D83FA6D-1087-301B-678A-548AE9C699A9}"/>
              </a:ext>
            </a:extLst>
          </p:cNvPr>
          <p:cNvGrpSpPr/>
          <p:nvPr/>
        </p:nvGrpSpPr>
        <p:grpSpPr>
          <a:xfrm>
            <a:off x="7034660" y="1258432"/>
            <a:ext cx="4622486" cy="4070242"/>
            <a:chOff x="8228304" y="1190078"/>
            <a:chExt cx="2870200" cy="2527300"/>
          </a:xfrm>
        </p:grpSpPr>
        <p:pic>
          <p:nvPicPr>
            <p:cNvPr id="50" name="Picture 49">
              <a:extLst>
                <a:ext uri="{FF2B5EF4-FFF2-40B4-BE49-F238E27FC236}">
                  <a16:creationId xmlns:a16="http://schemas.microsoft.com/office/drawing/2014/main" id="{BE1AEBA8-2562-F129-B3C7-6EB9C9CD90F8}"/>
                </a:ext>
              </a:extLst>
            </p:cNvPr>
            <p:cNvPicPr>
              <a:picLocks noChangeAspect="1"/>
            </p:cNvPicPr>
            <p:nvPr/>
          </p:nvPicPr>
          <p:blipFill>
            <a:blip r:embed="rId3"/>
            <a:stretch>
              <a:fillRect/>
            </a:stretch>
          </p:blipFill>
          <p:spPr>
            <a:xfrm>
              <a:off x="8228304" y="1190078"/>
              <a:ext cx="2870200" cy="2527300"/>
            </a:xfrm>
            <a:prstGeom prst="rect">
              <a:avLst/>
            </a:prstGeom>
            <a:effectLst>
              <a:outerShdw blurRad="63500" sx="102000" sy="102000" algn="ctr" rotWithShape="0">
                <a:prstClr val="black">
                  <a:alpha val="40000"/>
                </a:prstClr>
              </a:outerShdw>
            </a:effectLst>
          </p:spPr>
        </p:pic>
        <p:sp>
          <p:nvSpPr>
            <p:cNvPr id="37" name="AutoShape 15">
              <a:extLst>
                <a:ext uri="{FF2B5EF4-FFF2-40B4-BE49-F238E27FC236}">
                  <a16:creationId xmlns:a16="http://schemas.microsoft.com/office/drawing/2014/main" id="{BF0E9808-D609-297B-774D-07728E42A776}"/>
                </a:ext>
              </a:extLst>
            </p:cNvPr>
            <p:cNvSpPr>
              <a:spLocks noChangeArrowheads="1"/>
            </p:cNvSpPr>
            <p:nvPr/>
          </p:nvSpPr>
          <p:spPr bwMode="auto">
            <a:xfrm rot="5400000" flipV="1">
              <a:off x="9790559" y="2298498"/>
              <a:ext cx="366034" cy="221143"/>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1776141251" name="Oval 16">
              <a:extLst>
                <a:ext uri="{FF2B5EF4-FFF2-40B4-BE49-F238E27FC236}">
                  <a16:creationId xmlns:a16="http://schemas.microsoft.com/office/drawing/2014/main" id="{2C884DF2-2237-0445-7F18-E351CEED1346}"/>
                </a:ext>
              </a:extLst>
            </p:cNvPr>
            <p:cNvSpPr>
              <a:spLocks noChangeArrowheads="1"/>
            </p:cNvSpPr>
            <p:nvPr/>
          </p:nvSpPr>
          <p:spPr bwMode="auto">
            <a:xfrm flipH="1">
              <a:off x="9925314" y="2383816"/>
              <a:ext cx="96525" cy="199297"/>
            </a:xfrm>
            <a:custGeom>
              <a:avLst/>
              <a:gdLst>
                <a:gd name="csX0" fmla="*/ 0 w 128473"/>
                <a:gd name="csY0" fmla="*/ 216963 h 433926"/>
                <a:gd name="csX1" fmla="*/ 64237 w 128473"/>
                <a:gd name="csY1" fmla="*/ 0 h 433926"/>
                <a:gd name="csX2" fmla="*/ 128474 w 128473"/>
                <a:gd name="csY2" fmla="*/ 216963 h 433926"/>
                <a:gd name="csX3" fmla="*/ 64237 w 128473"/>
                <a:gd name="csY3" fmla="*/ 433926 h 433926"/>
                <a:gd name="csX4" fmla="*/ 0 w 128473"/>
                <a:gd name="csY4" fmla="*/ 216963 h 433926"/>
                <a:gd name="csX0" fmla="*/ 0 w 128474"/>
                <a:gd name="csY0" fmla="*/ 216963 h 244083"/>
                <a:gd name="csX1" fmla="*/ 64237 w 128474"/>
                <a:gd name="csY1" fmla="*/ 0 h 244083"/>
                <a:gd name="csX2" fmla="*/ 128474 w 128474"/>
                <a:gd name="csY2" fmla="*/ 216963 h 244083"/>
                <a:gd name="csX3" fmla="*/ 0 w 128474"/>
                <a:gd name="csY3" fmla="*/ 216963 h 244083"/>
                <a:gd name="csX0" fmla="*/ 0 w 128474"/>
                <a:gd name="csY0" fmla="*/ 216963 h 244083"/>
                <a:gd name="csX1" fmla="*/ 64237 w 128474"/>
                <a:gd name="csY1" fmla="*/ 0 h 244083"/>
                <a:gd name="csX2" fmla="*/ 128474 w 128474"/>
                <a:gd name="csY2" fmla="*/ 216963 h 244083"/>
                <a:gd name="csX3" fmla="*/ 0 w 128474"/>
                <a:gd name="csY3" fmla="*/ 216963 h 244083"/>
                <a:gd name="csX0" fmla="*/ 0 w 128474"/>
                <a:gd name="csY0" fmla="*/ 216963 h 234059"/>
                <a:gd name="csX1" fmla="*/ 64237 w 128474"/>
                <a:gd name="csY1" fmla="*/ 0 h 234059"/>
                <a:gd name="csX2" fmla="*/ 128474 w 128474"/>
                <a:gd name="csY2" fmla="*/ 216963 h 234059"/>
                <a:gd name="csX3" fmla="*/ 0 w 128474"/>
                <a:gd name="csY3" fmla="*/ 216963 h 234059"/>
                <a:gd name="csX0" fmla="*/ 0 w 128474"/>
                <a:gd name="csY0" fmla="*/ 216963 h 219227"/>
                <a:gd name="csX1" fmla="*/ 64237 w 128474"/>
                <a:gd name="csY1" fmla="*/ 0 h 219227"/>
                <a:gd name="csX2" fmla="*/ 128474 w 128474"/>
                <a:gd name="csY2" fmla="*/ 216963 h 219227"/>
                <a:gd name="csX3" fmla="*/ 0 w 128474"/>
                <a:gd name="csY3" fmla="*/ 216963 h 219227"/>
              </a:gdLst>
              <a:ahLst/>
              <a:cxnLst>
                <a:cxn ang="0">
                  <a:pos x="csX0" y="csY0"/>
                </a:cxn>
                <a:cxn ang="0">
                  <a:pos x="csX1" y="csY1"/>
                </a:cxn>
                <a:cxn ang="0">
                  <a:pos x="csX2" y="csY2"/>
                </a:cxn>
                <a:cxn ang="0">
                  <a:pos x="csX3" y="csY3"/>
                </a:cxn>
              </a:cxnLst>
              <a:rect l="l" t="t" r="r" b="b"/>
              <a:pathLst>
                <a:path w="128474" h="219227">
                  <a:moveTo>
                    <a:pt x="0" y="216963"/>
                  </a:moveTo>
                  <a:cubicBezTo>
                    <a:pt x="0" y="97138"/>
                    <a:pt x="28760" y="0"/>
                    <a:pt x="64237" y="0"/>
                  </a:cubicBezTo>
                  <a:cubicBezTo>
                    <a:pt x="99714" y="0"/>
                    <a:pt x="128474" y="97138"/>
                    <a:pt x="128474" y="216963"/>
                  </a:cubicBezTo>
                  <a:cubicBezTo>
                    <a:pt x="3468" y="218198"/>
                    <a:pt x="125006" y="221373"/>
                    <a:pt x="0" y="216963"/>
                  </a:cubicBezTo>
                  <a:close/>
                </a:path>
              </a:pathLst>
            </a:custGeom>
            <a:solidFill>
              <a:srgbClr val="993366">
                <a:alpha val="60001"/>
              </a:srgbClr>
            </a:solidFill>
            <a:ln>
              <a:noFill/>
            </a:ln>
            <a:effectLst/>
            <a:extLst>
              <a:ext uri="{91240B29-F687-4f45-9708-019B960494DF}">
                <a14:hiddenLine xmlns="" xmlns:a14="http://schemas.microsoft.com/office/drawing/2010/main" w="9525">
                  <a:solidFill>
                    <a:schemeClr val="tx1"/>
                  </a:solidFill>
                  <a:prstDash val="sysDot"/>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dirty="0"/>
            </a:p>
          </p:txBody>
        </p:sp>
        <p:sp>
          <p:nvSpPr>
            <p:cNvPr id="1776141252" name="Triangle 1776141251">
              <a:extLst>
                <a:ext uri="{FF2B5EF4-FFF2-40B4-BE49-F238E27FC236}">
                  <a16:creationId xmlns:a16="http://schemas.microsoft.com/office/drawing/2014/main" id="{D720E3D4-45BE-BF30-8B66-F57566314377}"/>
                </a:ext>
              </a:extLst>
            </p:cNvPr>
            <p:cNvSpPr/>
            <p:nvPr/>
          </p:nvSpPr>
          <p:spPr>
            <a:xfrm flipH="1">
              <a:off x="9989461" y="2513694"/>
              <a:ext cx="182332" cy="7621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6141253" name="Triangle 1776141252">
              <a:extLst>
                <a:ext uri="{FF2B5EF4-FFF2-40B4-BE49-F238E27FC236}">
                  <a16:creationId xmlns:a16="http://schemas.microsoft.com/office/drawing/2014/main" id="{41641F2F-61E2-258E-FE86-9A26FA536B54}"/>
                </a:ext>
              </a:extLst>
            </p:cNvPr>
            <p:cNvSpPr/>
            <p:nvPr/>
          </p:nvSpPr>
          <p:spPr bwMode="auto">
            <a:xfrm flipH="1">
              <a:off x="9769156" y="2510518"/>
              <a:ext cx="182332" cy="76210"/>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6141255" name="Straight Connector 1776141254">
              <a:extLst>
                <a:ext uri="{FF2B5EF4-FFF2-40B4-BE49-F238E27FC236}">
                  <a16:creationId xmlns:a16="http://schemas.microsoft.com/office/drawing/2014/main" id="{4672D27D-B611-189B-BB8E-2B74E4C2FE4F}"/>
                </a:ext>
              </a:extLst>
            </p:cNvPr>
            <p:cNvCxnSpPr/>
            <p:nvPr/>
          </p:nvCxnSpPr>
          <p:spPr>
            <a:xfrm>
              <a:off x="8581292" y="2583113"/>
              <a:ext cx="2250831" cy="0"/>
            </a:xfrm>
            <a:prstGeom prst="line">
              <a:avLst/>
            </a:prstGeom>
          </p:spPr>
          <p:style>
            <a:lnRef idx="1">
              <a:schemeClr val="accent1"/>
            </a:lnRef>
            <a:fillRef idx="0">
              <a:schemeClr val="accent1"/>
            </a:fillRef>
            <a:effectRef idx="0">
              <a:schemeClr val="accent1"/>
            </a:effectRef>
            <a:fontRef idx="minor">
              <a:schemeClr val="tx1"/>
            </a:fontRef>
          </p:style>
        </p:cxnSp>
        <p:sp>
          <p:nvSpPr>
            <p:cNvPr id="1776141256" name="Oval 16">
              <a:extLst>
                <a:ext uri="{FF2B5EF4-FFF2-40B4-BE49-F238E27FC236}">
                  <a16:creationId xmlns:a16="http://schemas.microsoft.com/office/drawing/2014/main" id="{FC986039-3888-2CDC-8684-7AC088F45786}"/>
                </a:ext>
              </a:extLst>
            </p:cNvPr>
            <p:cNvSpPr>
              <a:spLocks noChangeArrowheads="1"/>
            </p:cNvSpPr>
            <p:nvPr/>
          </p:nvSpPr>
          <p:spPr bwMode="auto">
            <a:xfrm flipH="1" flipV="1">
              <a:off x="9329131" y="2589904"/>
              <a:ext cx="96525" cy="199297"/>
            </a:xfrm>
            <a:custGeom>
              <a:avLst/>
              <a:gdLst>
                <a:gd name="csX0" fmla="*/ 0 w 128473"/>
                <a:gd name="csY0" fmla="*/ 216963 h 433926"/>
                <a:gd name="csX1" fmla="*/ 64237 w 128473"/>
                <a:gd name="csY1" fmla="*/ 0 h 433926"/>
                <a:gd name="csX2" fmla="*/ 128474 w 128473"/>
                <a:gd name="csY2" fmla="*/ 216963 h 433926"/>
                <a:gd name="csX3" fmla="*/ 64237 w 128473"/>
                <a:gd name="csY3" fmla="*/ 433926 h 433926"/>
                <a:gd name="csX4" fmla="*/ 0 w 128473"/>
                <a:gd name="csY4" fmla="*/ 216963 h 433926"/>
                <a:gd name="csX0" fmla="*/ 0 w 128474"/>
                <a:gd name="csY0" fmla="*/ 216963 h 244083"/>
                <a:gd name="csX1" fmla="*/ 64237 w 128474"/>
                <a:gd name="csY1" fmla="*/ 0 h 244083"/>
                <a:gd name="csX2" fmla="*/ 128474 w 128474"/>
                <a:gd name="csY2" fmla="*/ 216963 h 244083"/>
                <a:gd name="csX3" fmla="*/ 0 w 128474"/>
                <a:gd name="csY3" fmla="*/ 216963 h 244083"/>
                <a:gd name="csX0" fmla="*/ 0 w 128474"/>
                <a:gd name="csY0" fmla="*/ 216963 h 244083"/>
                <a:gd name="csX1" fmla="*/ 64237 w 128474"/>
                <a:gd name="csY1" fmla="*/ 0 h 244083"/>
                <a:gd name="csX2" fmla="*/ 128474 w 128474"/>
                <a:gd name="csY2" fmla="*/ 216963 h 244083"/>
                <a:gd name="csX3" fmla="*/ 0 w 128474"/>
                <a:gd name="csY3" fmla="*/ 216963 h 244083"/>
                <a:gd name="csX0" fmla="*/ 0 w 128474"/>
                <a:gd name="csY0" fmla="*/ 216963 h 234059"/>
                <a:gd name="csX1" fmla="*/ 64237 w 128474"/>
                <a:gd name="csY1" fmla="*/ 0 h 234059"/>
                <a:gd name="csX2" fmla="*/ 128474 w 128474"/>
                <a:gd name="csY2" fmla="*/ 216963 h 234059"/>
                <a:gd name="csX3" fmla="*/ 0 w 128474"/>
                <a:gd name="csY3" fmla="*/ 216963 h 234059"/>
                <a:gd name="csX0" fmla="*/ 0 w 128474"/>
                <a:gd name="csY0" fmla="*/ 216963 h 219227"/>
                <a:gd name="csX1" fmla="*/ 64237 w 128474"/>
                <a:gd name="csY1" fmla="*/ 0 h 219227"/>
                <a:gd name="csX2" fmla="*/ 128474 w 128474"/>
                <a:gd name="csY2" fmla="*/ 216963 h 219227"/>
                <a:gd name="csX3" fmla="*/ 0 w 128474"/>
                <a:gd name="csY3" fmla="*/ 216963 h 219227"/>
              </a:gdLst>
              <a:ahLst/>
              <a:cxnLst>
                <a:cxn ang="0">
                  <a:pos x="csX0" y="csY0"/>
                </a:cxn>
                <a:cxn ang="0">
                  <a:pos x="csX1" y="csY1"/>
                </a:cxn>
                <a:cxn ang="0">
                  <a:pos x="csX2" y="csY2"/>
                </a:cxn>
                <a:cxn ang="0">
                  <a:pos x="csX3" y="csY3"/>
                </a:cxn>
              </a:cxnLst>
              <a:rect l="l" t="t" r="r" b="b"/>
              <a:pathLst>
                <a:path w="128474" h="219227">
                  <a:moveTo>
                    <a:pt x="0" y="216963"/>
                  </a:moveTo>
                  <a:cubicBezTo>
                    <a:pt x="0" y="97138"/>
                    <a:pt x="28760" y="0"/>
                    <a:pt x="64237" y="0"/>
                  </a:cubicBezTo>
                  <a:cubicBezTo>
                    <a:pt x="99714" y="0"/>
                    <a:pt x="128474" y="97138"/>
                    <a:pt x="128474" y="216963"/>
                  </a:cubicBezTo>
                  <a:cubicBezTo>
                    <a:pt x="3468" y="218198"/>
                    <a:pt x="125006" y="221373"/>
                    <a:pt x="0" y="216963"/>
                  </a:cubicBezTo>
                  <a:close/>
                </a:path>
              </a:pathLst>
            </a:custGeom>
            <a:solidFill>
              <a:srgbClr val="993366">
                <a:alpha val="60001"/>
              </a:srgbClr>
            </a:solidFill>
            <a:ln>
              <a:noFill/>
            </a:ln>
            <a:effectLst/>
            <a:extLst>
              <a:ext uri="{91240B29-F687-4f45-9708-019B960494DF}">
                <a14:hiddenLine xmlns="" xmlns:a14="http://schemas.microsoft.com/office/drawing/2010/main" w="9525">
                  <a:solidFill>
                    <a:schemeClr val="tx1"/>
                  </a:solidFill>
                  <a:prstDash val="sysDot"/>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dirty="0"/>
            </a:p>
          </p:txBody>
        </p:sp>
      </p:grpSp>
      <p:cxnSp>
        <p:nvCxnSpPr>
          <p:cNvPr id="5" name="Straight Arrow Connector 4">
            <a:extLst>
              <a:ext uri="{FF2B5EF4-FFF2-40B4-BE49-F238E27FC236}">
                <a16:creationId xmlns:a16="http://schemas.microsoft.com/office/drawing/2014/main" id="{76DDF1C2-1683-8865-CFCA-6EE6F0FF7183}"/>
              </a:ext>
            </a:extLst>
          </p:cNvPr>
          <p:cNvCxnSpPr>
            <a:cxnSpLocks/>
          </p:cNvCxnSpPr>
          <p:nvPr/>
        </p:nvCxnSpPr>
        <p:spPr>
          <a:xfrm>
            <a:off x="8380674" y="3260035"/>
            <a:ext cx="0" cy="24189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D3B2AB9-5808-A777-E1E0-FEDD9AE5112D}"/>
              </a:ext>
            </a:extLst>
          </p:cNvPr>
          <p:cNvCxnSpPr>
            <a:cxnSpLocks/>
          </p:cNvCxnSpPr>
          <p:nvPr/>
        </p:nvCxnSpPr>
        <p:spPr bwMode="auto">
          <a:xfrm>
            <a:off x="8747758" y="3517844"/>
            <a:ext cx="0" cy="62478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97FEDDB-039F-E5C3-3C4A-2E0197E17F1F}"/>
              </a:ext>
            </a:extLst>
          </p:cNvPr>
          <p:cNvSpPr txBox="1"/>
          <p:nvPr/>
        </p:nvSpPr>
        <p:spPr bwMode="auto">
          <a:xfrm>
            <a:off x="7665060" y="3913271"/>
            <a:ext cx="955832" cy="646331"/>
          </a:xfrm>
          <a:prstGeom prst="rect">
            <a:avLst/>
          </a:prstGeom>
          <a:noFill/>
        </p:spPr>
        <p:txBody>
          <a:bodyPr wrap="square" rtlCol="0">
            <a:spAutoFit/>
          </a:bodyPr>
          <a:lstStyle/>
          <a:p>
            <a:r>
              <a:rPr lang="en-US" sz="900" dirty="0">
                <a:solidFill>
                  <a:srgbClr val="FF0000"/>
                </a:solidFill>
              </a:rPr>
              <a:t>And maximize this gap by adjusting the roll angle</a:t>
            </a:r>
          </a:p>
        </p:txBody>
      </p:sp>
      <p:cxnSp>
        <p:nvCxnSpPr>
          <p:cNvPr id="18" name="Straight Arrow Connector 17">
            <a:extLst>
              <a:ext uri="{FF2B5EF4-FFF2-40B4-BE49-F238E27FC236}">
                <a16:creationId xmlns:a16="http://schemas.microsoft.com/office/drawing/2014/main" id="{F1A86686-CD29-AB63-0794-F4E5F9137218}"/>
              </a:ext>
            </a:extLst>
          </p:cNvPr>
          <p:cNvCxnSpPr/>
          <p:nvPr/>
        </p:nvCxnSpPr>
        <p:spPr>
          <a:xfrm flipV="1">
            <a:off x="8563555" y="3824577"/>
            <a:ext cx="111318" cy="1987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F249ACB-89AF-F6B9-E077-02646EA2D068}"/>
              </a:ext>
            </a:extLst>
          </p:cNvPr>
          <p:cNvSpPr txBox="1"/>
          <p:nvPr/>
        </p:nvSpPr>
        <p:spPr bwMode="auto">
          <a:xfrm>
            <a:off x="7310282" y="2884882"/>
            <a:ext cx="1142491" cy="369332"/>
          </a:xfrm>
          <a:prstGeom prst="rect">
            <a:avLst/>
          </a:prstGeom>
          <a:noFill/>
        </p:spPr>
        <p:txBody>
          <a:bodyPr wrap="square" rtlCol="0">
            <a:spAutoFit/>
          </a:bodyPr>
          <a:lstStyle/>
          <a:p>
            <a:r>
              <a:rPr lang="en-US" sz="900" dirty="0">
                <a:solidFill>
                  <a:srgbClr val="FF0000"/>
                </a:solidFill>
              </a:rPr>
              <a:t>We should leave some margin here</a:t>
            </a:r>
          </a:p>
        </p:txBody>
      </p:sp>
      <p:cxnSp>
        <p:nvCxnSpPr>
          <p:cNvPr id="20" name="Straight Arrow Connector 19">
            <a:extLst>
              <a:ext uri="{FF2B5EF4-FFF2-40B4-BE49-F238E27FC236}">
                <a16:creationId xmlns:a16="http://schemas.microsoft.com/office/drawing/2014/main" id="{F9633927-2F3A-749B-D2B9-9AC10C954D98}"/>
              </a:ext>
            </a:extLst>
          </p:cNvPr>
          <p:cNvCxnSpPr>
            <a:cxnSpLocks/>
          </p:cNvCxnSpPr>
          <p:nvPr/>
        </p:nvCxnSpPr>
        <p:spPr bwMode="auto">
          <a:xfrm>
            <a:off x="8084198" y="3221630"/>
            <a:ext cx="196128" cy="1443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0715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67592C53-4DBA-40A3-028F-C4A4949EF6B1}"/>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66A28C89-F6C1-F886-3C1F-FC4721CEC175}"/>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E7C7DD8A-0055-3ADD-47E1-DF7894CADC85}"/>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0A0C16CF-4D72-C4B1-038F-BDB2E2C790BC}"/>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TT20 splitters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4C21656A-0095-4D39-69C1-C32ECC7EB51C}"/>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20.11.2025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6" name="TextBox 15">
            <a:extLst>
              <a:ext uri="{FF2B5EF4-FFF2-40B4-BE49-F238E27FC236}">
                <a16:creationId xmlns:a16="http://schemas.microsoft.com/office/drawing/2014/main" id="{57B8CE9E-FDD3-E2B6-DB2D-214C7E8E32C6}"/>
              </a:ext>
            </a:extLst>
          </p:cNvPr>
          <p:cNvSpPr txBox="1"/>
          <p:nvPr/>
        </p:nvSpPr>
        <p:spPr bwMode="auto">
          <a:xfrm>
            <a:off x="1023834" y="3717378"/>
            <a:ext cx="1837061" cy="369332"/>
          </a:xfrm>
          <a:prstGeom prst="rect">
            <a:avLst/>
          </a:prstGeom>
          <a:noFill/>
        </p:spPr>
        <p:txBody>
          <a:bodyPr wrap="square">
            <a:spAutoFit/>
          </a:bodyPr>
          <a:lstStyle/>
          <a:p>
            <a:r>
              <a:rPr lang="en-US" dirty="0">
                <a:solidFill>
                  <a:schemeClr val="bg1"/>
                </a:solidFill>
              </a:rPr>
              <a:t>48 mm H offset</a:t>
            </a:r>
          </a:p>
        </p:txBody>
      </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42242D2B-A302-219E-A1FF-32E5355FB809}"/>
                  </a:ext>
                </a:extLst>
              </p:cNvPr>
              <p:cNvSpPr txBox="1"/>
              <p:nvPr/>
            </p:nvSpPr>
            <p:spPr bwMode="auto">
              <a:xfrm>
                <a:off x="553053" y="1258432"/>
                <a:ext cx="6525324" cy="3161250"/>
              </a:xfrm>
              <a:prstGeom prst="rect">
                <a:avLst/>
              </a:prstGeom>
              <a:noFill/>
            </p:spPr>
            <p:txBody>
              <a:bodyPr wrap="square" rtlCol="0">
                <a:spAutoFit/>
              </a:bodyPr>
              <a:lstStyle/>
              <a:p>
                <a:r>
                  <a:rPr lang="en-US" dirty="0"/>
                  <a:t>What we have from the model:</a:t>
                </a:r>
              </a:p>
              <a:p>
                <a:pPr marL="742950" lvl="1" indent="-285750">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r>
                      <a:rPr lang="en-US" b="0" i="1" smtClean="0">
                        <a:latin typeface="Cambria Math" panose="02040503050406030204" pitchFamily="18" charset="0"/>
                      </a:rPr>
                      <m:t>=</m:t>
                    </m:r>
                  </m:oMath>
                </a14:m>
                <a:r>
                  <a:rPr lang="en-US" dirty="0"/>
                  <a:t> 16 mm (6.25 </a:t>
                </a:r>
                <a:r>
                  <a:rPr lang="en-US" dirty="0" err="1"/>
                  <a:t>sigmas</a:t>
                </a:r>
                <a:r>
                  <a:rPr lang="en-US" dirty="0"/>
                  <a:t> in 100 mm)</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H offset between the top and bottom part is 166.4 mm (ideally should be around 150 mm)</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Beams are misaligned with respect to the orifices. It can be fixed be steering, but leads to higher losses at the splitter (35.2 mm correction is required)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mc:Choice>
        <mc:Fallback>
          <p:sp>
            <p:nvSpPr>
              <p:cNvPr id="17" name="TextBox 16">
                <a:extLst>
                  <a:ext uri="{FF2B5EF4-FFF2-40B4-BE49-F238E27FC236}">
                    <a16:creationId xmlns:a16="http://schemas.microsoft.com/office/drawing/2014/main" id="{42242D2B-A302-219E-A1FF-32E5355FB809}"/>
                  </a:ext>
                </a:extLst>
              </p:cNvPr>
              <p:cNvSpPr txBox="1">
                <a:spLocks noRot="1" noChangeAspect="1" noMove="1" noResize="1" noEditPoints="1" noAdjustHandles="1" noChangeArrowheads="1" noChangeShapeType="1" noTextEdit="1"/>
              </p:cNvSpPr>
              <p:nvPr/>
            </p:nvSpPr>
            <p:spPr bwMode="auto">
              <a:xfrm>
                <a:off x="553053" y="1258432"/>
                <a:ext cx="6525324" cy="3161250"/>
              </a:xfrm>
              <a:prstGeom prst="rect">
                <a:avLst/>
              </a:prstGeom>
              <a:blipFill>
                <a:blip r:embed="rId3"/>
                <a:stretch>
                  <a:fillRect l="-777" t="-800"/>
                </a:stretch>
              </a:blipFill>
            </p:spPr>
            <p:txBody>
              <a:bodyPr/>
              <a:lstStyle/>
              <a:p>
                <a:r>
                  <a:rPr lang="en-US">
                    <a:noFill/>
                  </a:rPr>
                  <a:t> </a:t>
                </a:r>
              </a:p>
            </p:txBody>
          </p:sp>
        </mc:Fallback>
      </mc:AlternateContent>
      <p:pic>
        <p:nvPicPr>
          <p:cNvPr id="1776141259" name="Picture 1776141258">
            <a:extLst>
              <a:ext uri="{FF2B5EF4-FFF2-40B4-BE49-F238E27FC236}">
                <a16:creationId xmlns:a16="http://schemas.microsoft.com/office/drawing/2014/main" id="{9F3493B6-ABEC-594B-EDD3-2B45A79EDA48}"/>
              </a:ext>
            </a:extLst>
          </p:cNvPr>
          <p:cNvPicPr>
            <a:picLocks noChangeAspect="1"/>
          </p:cNvPicPr>
          <p:nvPr/>
        </p:nvPicPr>
        <p:blipFill>
          <a:blip r:embed="rId4"/>
          <a:stretch>
            <a:fillRect/>
          </a:stretch>
        </p:blipFill>
        <p:spPr>
          <a:xfrm>
            <a:off x="7583345" y="350876"/>
            <a:ext cx="3695700" cy="2857500"/>
          </a:xfrm>
          <a:prstGeom prst="rect">
            <a:avLst/>
          </a:prstGeom>
        </p:spPr>
      </p:pic>
      <p:pic>
        <p:nvPicPr>
          <p:cNvPr id="1776141260" name="Picture 1776141259">
            <a:extLst>
              <a:ext uri="{FF2B5EF4-FFF2-40B4-BE49-F238E27FC236}">
                <a16:creationId xmlns:a16="http://schemas.microsoft.com/office/drawing/2014/main" id="{9958DC10-BC0F-11A2-0448-8BED620FC363}"/>
              </a:ext>
            </a:extLst>
          </p:cNvPr>
          <p:cNvPicPr>
            <a:picLocks noChangeAspect="1"/>
          </p:cNvPicPr>
          <p:nvPr/>
        </p:nvPicPr>
        <p:blipFill>
          <a:blip r:embed="rId5"/>
          <a:stretch>
            <a:fillRect/>
          </a:stretch>
        </p:blipFill>
        <p:spPr>
          <a:xfrm>
            <a:off x="7583345" y="3423403"/>
            <a:ext cx="3695700" cy="2857500"/>
          </a:xfrm>
          <a:prstGeom prst="rect">
            <a:avLst/>
          </a:prstGeom>
        </p:spPr>
      </p:pic>
      <p:sp>
        <p:nvSpPr>
          <p:cNvPr id="1776141261" name="TextBox 1776141260">
            <a:extLst>
              <a:ext uri="{FF2B5EF4-FFF2-40B4-BE49-F238E27FC236}">
                <a16:creationId xmlns:a16="http://schemas.microsoft.com/office/drawing/2014/main" id="{CB7E747C-2589-607E-13B2-7A730F7555D6}"/>
              </a:ext>
            </a:extLst>
          </p:cNvPr>
          <p:cNvSpPr txBox="1"/>
          <p:nvPr/>
        </p:nvSpPr>
        <p:spPr bwMode="auto">
          <a:xfrm>
            <a:off x="7981498" y="79199"/>
            <a:ext cx="1787669" cy="369332"/>
          </a:xfrm>
          <a:prstGeom prst="rect">
            <a:avLst/>
          </a:prstGeom>
          <a:noFill/>
        </p:spPr>
        <p:txBody>
          <a:bodyPr wrap="none" rtlCol="0">
            <a:spAutoFit/>
          </a:bodyPr>
          <a:lstStyle/>
          <a:p>
            <a:r>
              <a:rPr lang="en-US" dirty="0"/>
              <a:t>No H correction</a:t>
            </a:r>
          </a:p>
        </p:txBody>
      </p:sp>
      <p:sp>
        <p:nvSpPr>
          <p:cNvPr id="1776141262" name="TextBox 1776141261">
            <a:extLst>
              <a:ext uri="{FF2B5EF4-FFF2-40B4-BE49-F238E27FC236}">
                <a16:creationId xmlns:a16="http://schemas.microsoft.com/office/drawing/2014/main" id="{09A356E1-EC19-DFE3-807B-895715BA2161}"/>
              </a:ext>
            </a:extLst>
          </p:cNvPr>
          <p:cNvSpPr txBox="1"/>
          <p:nvPr/>
        </p:nvSpPr>
        <p:spPr bwMode="auto">
          <a:xfrm>
            <a:off x="7981498" y="3138312"/>
            <a:ext cx="3134191" cy="369332"/>
          </a:xfrm>
          <a:prstGeom prst="rect">
            <a:avLst/>
          </a:prstGeom>
          <a:noFill/>
        </p:spPr>
        <p:txBody>
          <a:bodyPr wrap="none" rtlCol="0">
            <a:spAutoFit/>
          </a:bodyPr>
          <a:lstStyle/>
          <a:p>
            <a:r>
              <a:rPr lang="en-US" dirty="0"/>
              <a:t>With H correction (35.2 mm)</a:t>
            </a:r>
          </a:p>
        </p:txBody>
      </p:sp>
    </p:spTree>
    <p:extLst>
      <p:ext uri="{BB962C8B-B14F-4D97-AF65-F5344CB8AC3E}">
        <p14:creationId xmlns:p14="http://schemas.microsoft.com/office/powerpoint/2010/main" val="2885702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4FE133AE-A15B-53E2-0B1B-B2962F0CB8B9}"/>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48F25C3C-38D4-A853-7098-19D8559F7D21}"/>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CF946971-3B95-E11F-48BC-E00A1F6E10B6}"/>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7</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420BD06D-16DF-F18F-4415-547CFF3CB2E2}"/>
              </a:ext>
            </a:extLst>
          </p:cNvPr>
          <p:cNvSpPr>
            <a:spLocks noGrp="1"/>
          </p:cNvSpPr>
          <p:nvPr>
            <p:ph type="title"/>
          </p:nvPr>
        </p:nvSpPr>
        <p:spPr>
          <a:xfrm>
            <a:off x="407988" y="373593"/>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Beam envelopes at TT20 splitters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635B39BF-64AE-9FDE-B615-0EEAC31D1F50}"/>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20.11.2025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1">
            <a:extLst>
              <a:ext uri="{FF2B5EF4-FFF2-40B4-BE49-F238E27FC236}">
                <a16:creationId xmlns:a16="http://schemas.microsoft.com/office/drawing/2014/main" id="{C562FC77-48A5-27EC-4D3B-D7D5AA4B5AB9}"/>
              </a:ext>
            </a:extLst>
          </p:cNvPr>
          <p:cNvPicPr>
            <a:picLocks noChangeAspect="1"/>
          </p:cNvPicPr>
          <p:nvPr/>
        </p:nvPicPr>
        <p:blipFill>
          <a:blip r:embed="rId3"/>
          <a:stretch>
            <a:fillRect/>
          </a:stretch>
        </p:blipFill>
        <p:spPr>
          <a:xfrm>
            <a:off x="5975408" y="1514713"/>
            <a:ext cx="2776634" cy="2146882"/>
          </a:xfrm>
          <a:prstGeom prst="rect">
            <a:avLst/>
          </a:prstGeom>
        </p:spPr>
      </p:pic>
      <p:pic>
        <p:nvPicPr>
          <p:cNvPr id="5" name="Picture 4">
            <a:extLst>
              <a:ext uri="{FF2B5EF4-FFF2-40B4-BE49-F238E27FC236}">
                <a16:creationId xmlns:a16="http://schemas.microsoft.com/office/drawing/2014/main" id="{1C75E5F8-272D-027A-D36B-FAE2553951F2}"/>
              </a:ext>
            </a:extLst>
          </p:cNvPr>
          <p:cNvPicPr>
            <a:picLocks noChangeAspect="1"/>
          </p:cNvPicPr>
          <p:nvPr/>
        </p:nvPicPr>
        <p:blipFill>
          <a:blip r:embed="rId4"/>
          <a:stretch>
            <a:fillRect/>
          </a:stretch>
        </p:blipFill>
        <p:spPr>
          <a:xfrm>
            <a:off x="8895054" y="1514713"/>
            <a:ext cx="2776634" cy="2146882"/>
          </a:xfrm>
          <a:prstGeom prst="rect">
            <a:avLst/>
          </a:prstGeom>
        </p:spPr>
      </p:pic>
      <p:pic>
        <p:nvPicPr>
          <p:cNvPr id="8" name="Picture 7">
            <a:extLst>
              <a:ext uri="{FF2B5EF4-FFF2-40B4-BE49-F238E27FC236}">
                <a16:creationId xmlns:a16="http://schemas.microsoft.com/office/drawing/2014/main" id="{9E473916-A810-9612-F29F-2AF43C853031}"/>
              </a:ext>
            </a:extLst>
          </p:cNvPr>
          <p:cNvPicPr>
            <a:picLocks noChangeAspect="1"/>
          </p:cNvPicPr>
          <p:nvPr/>
        </p:nvPicPr>
        <p:blipFill>
          <a:blip r:embed="rId5"/>
          <a:stretch>
            <a:fillRect/>
          </a:stretch>
        </p:blipFill>
        <p:spPr>
          <a:xfrm>
            <a:off x="5975407" y="4045892"/>
            <a:ext cx="2776634" cy="2146882"/>
          </a:xfrm>
          <a:prstGeom prst="rect">
            <a:avLst/>
          </a:prstGeom>
        </p:spPr>
      </p:pic>
      <p:pic>
        <p:nvPicPr>
          <p:cNvPr id="9" name="Picture 8">
            <a:extLst>
              <a:ext uri="{FF2B5EF4-FFF2-40B4-BE49-F238E27FC236}">
                <a16:creationId xmlns:a16="http://schemas.microsoft.com/office/drawing/2014/main" id="{F35C54D9-C32E-B859-E41B-654E8B02523D}"/>
              </a:ext>
            </a:extLst>
          </p:cNvPr>
          <p:cNvPicPr>
            <a:picLocks noChangeAspect="1"/>
          </p:cNvPicPr>
          <p:nvPr/>
        </p:nvPicPr>
        <p:blipFill>
          <a:blip r:embed="rId6"/>
          <a:stretch>
            <a:fillRect/>
          </a:stretch>
        </p:blipFill>
        <p:spPr>
          <a:xfrm>
            <a:off x="8895054" y="4045892"/>
            <a:ext cx="2776634" cy="2146882"/>
          </a:xfrm>
          <a:prstGeom prst="rect">
            <a:avLst/>
          </a:prstGeom>
        </p:spPr>
      </p:pic>
      <p:sp>
        <p:nvSpPr>
          <p:cNvPr id="12" name="TextBox 11">
            <a:extLst>
              <a:ext uri="{FF2B5EF4-FFF2-40B4-BE49-F238E27FC236}">
                <a16:creationId xmlns:a16="http://schemas.microsoft.com/office/drawing/2014/main" id="{2F5FDEC5-CB2B-C184-1CC3-0AF087CF4F50}"/>
              </a:ext>
            </a:extLst>
          </p:cNvPr>
          <p:cNvSpPr txBox="1"/>
          <p:nvPr/>
        </p:nvSpPr>
        <p:spPr bwMode="auto">
          <a:xfrm>
            <a:off x="6252477" y="1269668"/>
            <a:ext cx="2076209" cy="276999"/>
          </a:xfrm>
          <a:prstGeom prst="rect">
            <a:avLst/>
          </a:prstGeom>
          <a:noFill/>
        </p:spPr>
        <p:txBody>
          <a:bodyPr wrap="none" rtlCol="0">
            <a:spAutoFit/>
          </a:bodyPr>
          <a:lstStyle/>
          <a:p>
            <a:r>
              <a:rPr lang="en-US" sz="1200" dirty="0"/>
              <a:t>Beam loss &lt; 0.01% for both</a:t>
            </a:r>
          </a:p>
        </p:txBody>
      </p:sp>
      <p:sp>
        <p:nvSpPr>
          <p:cNvPr id="14" name="TextBox 13">
            <a:extLst>
              <a:ext uri="{FF2B5EF4-FFF2-40B4-BE49-F238E27FC236}">
                <a16:creationId xmlns:a16="http://schemas.microsoft.com/office/drawing/2014/main" id="{7BE243FF-9EA9-D23C-F48D-FD0569581852}"/>
              </a:ext>
            </a:extLst>
          </p:cNvPr>
          <p:cNvSpPr txBox="1"/>
          <p:nvPr/>
        </p:nvSpPr>
        <p:spPr bwMode="auto">
          <a:xfrm>
            <a:off x="9173447" y="1269668"/>
            <a:ext cx="2813591" cy="276999"/>
          </a:xfrm>
          <a:prstGeom prst="rect">
            <a:avLst/>
          </a:prstGeom>
          <a:noFill/>
        </p:spPr>
        <p:txBody>
          <a:bodyPr wrap="none" rtlCol="0">
            <a:spAutoFit/>
          </a:bodyPr>
          <a:lstStyle/>
          <a:p>
            <a:r>
              <a:rPr lang="en-US" sz="1200" dirty="0"/>
              <a:t>Beam loss = 0.08% (</a:t>
            </a:r>
            <a:r>
              <a:rPr lang="en-US" sz="1200" dirty="0" err="1"/>
              <a:t>init</a:t>
            </a:r>
            <a:r>
              <a:rPr lang="en-US" sz="1200" dirty="0"/>
              <a:t>), &lt;0.01% (adj)</a:t>
            </a:r>
          </a:p>
        </p:txBody>
      </p:sp>
      <p:sp>
        <p:nvSpPr>
          <p:cNvPr id="20" name="TextBox 19">
            <a:extLst>
              <a:ext uri="{FF2B5EF4-FFF2-40B4-BE49-F238E27FC236}">
                <a16:creationId xmlns:a16="http://schemas.microsoft.com/office/drawing/2014/main" id="{1121BDE7-A63E-0166-D58E-D9C4ED6E5E10}"/>
              </a:ext>
            </a:extLst>
          </p:cNvPr>
          <p:cNvSpPr txBox="1"/>
          <p:nvPr/>
        </p:nvSpPr>
        <p:spPr bwMode="auto">
          <a:xfrm>
            <a:off x="6252477" y="3771831"/>
            <a:ext cx="2076209" cy="276999"/>
          </a:xfrm>
          <a:prstGeom prst="rect">
            <a:avLst/>
          </a:prstGeom>
          <a:noFill/>
        </p:spPr>
        <p:txBody>
          <a:bodyPr wrap="none" rtlCol="0">
            <a:spAutoFit/>
          </a:bodyPr>
          <a:lstStyle/>
          <a:p>
            <a:r>
              <a:rPr lang="en-US" sz="1200" dirty="0"/>
              <a:t>Beam loss &lt; 0.01% for both</a:t>
            </a:r>
          </a:p>
        </p:txBody>
      </p:sp>
      <p:sp>
        <p:nvSpPr>
          <p:cNvPr id="21" name="TextBox 20">
            <a:extLst>
              <a:ext uri="{FF2B5EF4-FFF2-40B4-BE49-F238E27FC236}">
                <a16:creationId xmlns:a16="http://schemas.microsoft.com/office/drawing/2014/main" id="{AF74C8B9-9E2D-622C-C06E-28CC25D30C91}"/>
              </a:ext>
            </a:extLst>
          </p:cNvPr>
          <p:cNvSpPr txBox="1"/>
          <p:nvPr/>
        </p:nvSpPr>
        <p:spPr bwMode="auto">
          <a:xfrm>
            <a:off x="9159879" y="3771831"/>
            <a:ext cx="2723823" cy="276999"/>
          </a:xfrm>
          <a:prstGeom prst="rect">
            <a:avLst/>
          </a:prstGeom>
          <a:noFill/>
        </p:spPr>
        <p:txBody>
          <a:bodyPr wrap="none" rtlCol="0">
            <a:spAutoFit/>
          </a:bodyPr>
          <a:lstStyle/>
          <a:p>
            <a:r>
              <a:rPr lang="en-US" sz="1200" dirty="0"/>
              <a:t>Beam loss = 0.08% (</a:t>
            </a:r>
            <a:r>
              <a:rPr lang="en-US" sz="1200" dirty="0" err="1"/>
              <a:t>init</a:t>
            </a:r>
            <a:r>
              <a:rPr lang="en-US" sz="1200" dirty="0"/>
              <a:t>), 1.15% (adj)</a:t>
            </a:r>
          </a:p>
        </p:txBody>
      </p:sp>
      <p:pic>
        <p:nvPicPr>
          <p:cNvPr id="25" name="Picture 24">
            <a:extLst>
              <a:ext uri="{FF2B5EF4-FFF2-40B4-BE49-F238E27FC236}">
                <a16:creationId xmlns:a16="http://schemas.microsoft.com/office/drawing/2014/main" id="{5E497710-6F55-6178-35F3-25A0FD748B4F}"/>
              </a:ext>
            </a:extLst>
          </p:cNvPr>
          <p:cNvPicPr>
            <a:picLocks noChangeAspect="1"/>
          </p:cNvPicPr>
          <p:nvPr/>
        </p:nvPicPr>
        <p:blipFill>
          <a:blip r:embed="rId7"/>
          <a:stretch>
            <a:fillRect/>
          </a:stretch>
        </p:blipFill>
        <p:spPr>
          <a:xfrm>
            <a:off x="179845" y="957124"/>
            <a:ext cx="4618182" cy="3463636"/>
          </a:xfrm>
          <a:prstGeom prst="rect">
            <a:avLst/>
          </a:prstGeom>
        </p:spPr>
      </p:pic>
      <p:sp>
        <p:nvSpPr>
          <p:cNvPr id="26" name="TextBox 25">
            <a:extLst>
              <a:ext uri="{FF2B5EF4-FFF2-40B4-BE49-F238E27FC236}">
                <a16:creationId xmlns:a16="http://schemas.microsoft.com/office/drawing/2014/main" id="{DCEADAC1-8734-81BD-9C54-6FB6703DD434}"/>
              </a:ext>
            </a:extLst>
          </p:cNvPr>
          <p:cNvSpPr txBox="1"/>
          <p:nvPr/>
        </p:nvSpPr>
        <p:spPr bwMode="auto">
          <a:xfrm>
            <a:off x="5096474" y="2384118"/>
            <a:ext cx="982961" cy="276999"/>
          </a:xfrm>
          <a:prstGeom prst="rect">
            <a:avLst/>
          </a:prstGeom>
          <a:noFill/>
        </p:spPr>
        <p:txBody>
          <a:bodyPr wrap="none" rtlCol="0">
            <a:spAutoFit/>
          </a:bodyPr>
          <a:lstStyle/>
          <a:p>
            <a:r>
              <a:rPr lang="en-US" sz="1200" dirty="0">
                <a:solidFill>
                  <a:schemeClr val="tx2"/>
                </a:solidFill>
              </a:rPr>
              <a:t>Angle + 10°</a:t>
            </a:r>
          </a:p>
        </p:txBody>
      </p:sp>
      <p:sp>
        <p:nvSpPr>
          <p:cNvPr id="27" name="TextBox 26">
            <a:extLst>
              <a:ext uri="{FF2B5EF4-FFF2-40B4-BE49-F238E27FC236}">
                <a16:creationId xmlns:a16="http://schemas.microsoft.com/office/drawing/2014/main" id="{37FC2516-8CC7-C268-5858-675CDF73415B}"/>
              </a:ext>
            </a:extLst>
          </p:cNvPr>
          <p:cNvSpPr txBox="1"/>
          <p:nvPr/>
        </p:nvSpPr>
        <p:spPr bwMode="auto">
          <a:xfrm>
            <a:off x="5096474" y="4939550"/>
            <a:ext cx="944489" cy="276999"/>
          </a:xfrm>
          <a:prstGeom prst="rect">
            <a:avLst/>
          </a:prstGeom>
          <a:noFill/>
        </p:spPr>
        <p:txBody>
          <a:bodyPr wrap="none" rtlCol="0">
            <a:spAutoFit/>
          </a:bodyPr>
          <a:lstStyle/>
          <a:p>
            <a:r>
              <a:rPr lang="en-US" sz="1200" dirty="0">
                <a:solidFill>
                  <a:schemeClr val="tx2"/>
                </a:solidFill>
              </a:rPr>
              <a:t>Angle - 10°</a:t>
            </a:r>
          </a:p>
        </p:txBody>
      </p:sp>
      <p:sp>
        <p:nvSpPr>
          <p:cNvPr id="28" name="TextBox 27">
            <a:extLst>
              <a:ext uri="{FF2B5EF4-FFF2-40B4-BE49-F238E27FC236}">
                <a16:creationId xmlns:a16="http://schemas.microsoft.com/office/drawing/2014/main" id="{C6C797A6-AEA2-7015-9460-8A1F7A624A2E}"/>
              </a:ext>
            </a:extLst>
          </p:cNvPr>
          <p:cNvSpPr txBox="1"/>
          <p:nvPr/>
        </p:nvSpPr>
        <p:spPr bwMode="auto">
          <a:xfrm>
            <a:off x="6785696" y="994138"/>
            <a:ext cx="1471878" cy="276999"/>
          </a:xfrm>
          <a:prstGeom prst="rect">
            <a:avLst/>
          </a:prstGeom>
          <a:noFill/>
        </p:spPr>
        <p:txBody>
          <a:bodyPr wrap="none" rtlCol="0">
            <a:spAutoFit/>
          </a:bodyPr>
          <a:lstStyle/>
          <a:p>
            <a:r>
              <a:rPr lang="en-US" sz="1200" dirty="0">
                <a:solidFill>
                  <a:schemeClr val="tx2"/>
                </a:solidFill>
              </a:rPr>
              <a:t>50% : 50% sharing</a:t>
            </a:r>
          </a:p>
        </p:txBody>
      </p:sp>
      <p:sp>
        <p:nvSpPr>
          <p:cNvPr id="29" name="TextBox 28">
            <a:extLst>
              <a:ext uri="{FF2B5EF4-FFF2-40B4-BE49-F238E27FC236}">
                <a16:creationId xmlns:a16="http://schemas.microsoft.com/office/drawing/2014/main" id="{75D5E23B-EB6D-0401-6B5E-A52EDB41C85A}"/>
              </a:ext>
            </a:extLst>
          </p:cNvPr>
          <p:cNvSpPr txBox="1"/>
          <p:nvPr/>
        </p:nvSpPr>
        <p:spPr bwMode="auto">
          <a:xfrm>
            <a:off x="9717914" y="994138"/>
            <a:ext cx="1386918" cy="276999"/>
          </a:xfrm>
          <a:prstGeom prst="rect">
            <a:avLst/>
          </a:prstGeom>
          <a:noFill/>
        </p:spPr>
        <p:txBody>
          <a:bodyPr wrap="none" rtlCol="0">
            <a:spAutoFit/>
          </a:bodyPr>
          <a:lstStyle/>
          <a:p>
            <a:r>
              <a:rPr lang="en-US" sz="1200" dirty="0">
                <a:solidFill>
                  <a:schemeClr val="tx2"/>
                </a:solidFill>
              </a:rPr>
              <a:t>95% : 5% sharing</a:t>
            </a:r>
          </a:p>
        </p:txBody>
      </p:sp>
      <p:sp>
        <p:nvSpPr>
          <p:cNvPr id="30" name="Rectangle 29">
            <a:extLst>
              <a:ext uri="{FF2B5EF4-FFF2-40B4-BE49-F238E27FC236}">
                <a16:creationId xmlns:a16="http://schemas.microsoft.com/office/drawing/2014/main" id="{5F48051A-9D7B-99E0-53FA-59D85BB559A1}"/>
              </a:ext>
            </a:extLst>
          </p:cNvPr>
          <p:cNvSpPr/>
          <p:nvPr/>
        </p:nvSpPr>
        <p:spPr>
          <a:xfrm>
            <a:off x="2877672" y="1233768"/>
            <a:ext cx="53787" cy="2891117"/>
          </a:xfrm>
          <a:prstGeom prst="rect">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E851F54B-D4F9-EC3A-4561-A87951EA01F7}"/>
              </a:ext>
            </a:extLst>
          </p:cNvPr>
          <p:cNvSpPr/>
          <p:nvPr/>
        </p:nvSpPr>
        <p:spPr>
          <a:xfrm>
            <a:off x="3195773" y="1233768"/>
            <a:ext cx="53787" cy="2891117"/>
          </a:xfrm>
          <a:prstGeom prst="rect">
            <a:avLst/>
          </a:prstGeom>
          <a:solidFill>
            <a:srgbClr val="FF0000">
              <a:alpha val="37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4A7D0DF9-BBF3-FACB-B621-98089CC80B13}"/>
              </a:ext>
            </a:extLst>
          </p:cNvPr>
          <p:cNvSpPr txBox="1"/>
          <p:nvPr/>
        </p:nvSpPr>
        <p:spPr bwMode="auto">
          <a:xfrm rot="19118658">
            <a:off x="2278049" y="4341354"/>
            <a:ext cx="790601" cy="276999"/>
          </a:xfrm>
          <a:prstGeom prst="rect">
            <a:avLst/>
          </a:prstGeom>
          <a:noFill/>
        </p:spPr>
        <p:txBody>
          <a:bodyPr wrap="none" rtlCol="0">
            <a:spAutoFit/>
          </a:bodyPr>
          <a:lstStyle/>
          <a:p>
            <a:r>
              <a:rPr lang="en-US" sz="1200" dirty="0">
                <a:solidFill>
                  <a:srgbClr val="FF0000"/>
                </a:solidFill>
              </a:rPr>
              <a:t>Splitter 1</a:t>
            </a:r>
          </a:p>
        </p:txBody>
      </p:sp>
      <p:sp>
        <p:nvSpPr>
          <p:cNvPr id="38" name="TextBox 37">
            <a:extLst>
              <a:ext uri="{FF2B5EF4-FFF2-40B4-BE49-F238E27FC236}">
                <a16:creationId xmlns:a16="http://schemas.microsoft.com/office/drawing/2014/main" id="{2D9FE388-FDFE-8ADA-B093-0884B57AD7DA}"/>
              </a:ext>
            </a:extLst>
          </p:cNvPr>
          <p:cNvSpPr txBox="1"/>
          <p:nvPr/>
        </p:nvSpPr>
        <p:spPr bwMode="auto">
          <a:xfrm rot="19118658">
            <a:off x="2629051" y="4341354"/>
            <a:ext cx="790601" cy="276999"/>
          </a:xfrm>
          <a:prstGeom prst="rect">
            <a:avLst/>
          </a:prstGeom>
          <a:noFill/>
        </p:spPr>
        <p:txBody>
          <a:bodyPr wrap="none" rtlCol="0">
            <a:spAutoFit/>
          </a:bodyPr>
          <a:lstStyle/>
          <a:p>
            <a:r>
              <a:rPr lang="en-US" sz="1200" dirty="0">
                <a:solidFill>
                  <a:srgbClr val="FF0000"/>
                </a:solidFill>
              </a:rPr>
              <a:t>Splitter 2</a:t>
            </a:r>
          </a:p>
        </p:txBody>
      </p:sp>
      <p:sp>
        <p:nvSpPr>
          <p:cNvPr id="39" name="TextBox 38">
            <a:extLst>
              <a:ext uri="{FF2B5EF4-FFF2-40B4-BE49-F238E27FC236}">
                <a16:creationId xmlns:a16="http://schemas.microsoft.com/office/drawing/2014/main" id="{A3FC093A-C1B3-50AF-89D3-0978EE20BEBB}"/>
              </a:ext>
            </a:extLst>
          </p:cNvPr>
          <p:cNvSpPr txBox="1"/>
          <p:nvPr/>
        </p:nvSpPr>
        <p:spPr bwMode="auto">
          <a:xfrm>
            <a:off x="263214" y="5004291"/>
            <a:ext cx="4534813" cy="954107"/>
          </a:xfrm>
          <a:prstGeom prst="rect">
            <a:avLst/>
          </a:prstGeom>
          <a:noFill/>
        </p:spPr>
        <p:txBody>
          <a:bodyPr wrap="square" rtlCol="0">
            <a:spAutoFit/>
          </a:bodyPr>
          <a:lstStyle/>
          <a:p>
            <a:r>
              <a:rPr lang="en-US" sz="1400" dirty="0"/>
              <a:t>Current roll angle is OK, but we can consider increasing it by 5-10 deg. This will reduce the losses, but also the safe margin from the masked side of the beam from 25 mm (1.6 sigma) to 12mm (0.77 sigma).</a:t>
            </a:r>
          </a:p>
        </p:txBody>
      </p:sp>
    </p:spTree>
    <p:extLst>
      <p:ext uri="{BB962C8B-B14F-4D97-AF65-F5344CB8AC3E}">
        <p14:creationId xmlns:p14="http://schemas.microsoft.com/office/powerpoint/2010/main" val="583528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49173D0-E76F-3AC5-09C2-B250F67C5257}"/>
            </a:ext>
          </a:extLst>
        </p:cNvPr>
        <p:cNvGrpSpPr/>
        <p:nvPr/>
      </p:nvGrpSpPr>
      <p:grpSpPr bwMode="auto">
        <a:xfrm>
          <a:off x="0" y="0"/>
          <a:ext cx="0" cy="0"/>
          <a:chOff x="0" y="0"/>
          <a:chExt cx="0" cy="0"/>
        </a:xfrm>
      </p:grpSpPr>
      <p:sp>
        <p:nvSpPr>
          <p:cNvPr id="1776141285" name="Footer Placeholder 11">
            <a:extLst>
              <a:ext uri="{FF2B5EF4-FFF2-40B4-BE49-F238E27FC236}">
                <a16:creationId xmlns:a16="http://schemas.microsoft.com/office/drawing/2014/main" id="{4FA3FC9F-2B89-41DC-6896-816D29E7D018}"/>
              </a:ext>
            </a:extLst>
          </p:cNvPr>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a:extLst>
              <a:ext uri="{FF2B5EF4-FFF2-40B4-BE49-F238E27FC236}">
                <a16:creationId xmlns:a16="http://schemas.microsoft.com/office/drawing/2014/main" id="{F70E96AA-E70F-05D3-4F80-3B9CC09EF269}"/>
              </a:ext>
            </a:extLst>
          </p:cNvPr>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8</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8281F705-B81A-6BC8-02D6-825C16F33183}"/>
              </a:ext>
            </a:extLst>
          </p:cNvPr>
          <p:cNvSpPr>
            <a:spLocks noGrp="1"/>
          </p:cNvSpPr>
          <p:nvPr>
            <p:ph type="title"/>
          </p:nvPr>
        </p:nvSpPr>
        <p:spPr>
          <a:xfrm>
            <a:off x="305252" y="4298699"/>
            <a:ext cx="11376025" cy="1065742"/>
          </a:xfrm>
        </p:spPr>
        <p:txBody>
          <a:body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Next steps</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Date Placeholder 10">
            <a:extLst>
              <a:ext uri="{FF2B5EF4-FFF2-40B4-BE49-F238E27FC236}">
                <a16:creationId xmlns:a16="http://schemas.microsoft.com/office/drawing/2014/main" id="{8ACE959D-5091-6D32-3DFE-CB618DA37E6D}"/>
              </a:ext>
            </a:extLst>
          </p:cNvPr>
          <p:cNvSpPr>
            <a:spLocks noGrp="1"/>
          </p:cNvSpPr>
          <p:nvPr>
            <p:ph type="dt" sz="half" idx="10"/>
          </p:nvPr>
        </p:nvSpPr>
        <p:spPr bwMode="auto">
          <a:xfrm>
            <a:off x="8875333" y="6381328"/>
            <a:ext cx="1685163" cy="365125"/>
          </a:xfrm>
        </p:spPr>
        <p:txBody>
          <a:bodyPr/>
          <a:lstStyle/>
          <a:p>
            <a:pPr>
              <a:defRPr/>
            </a:pPr>
            <a:fld id="{213A35A7-9770-D444-B9B5-64F679BB55AA}" type="datetime1">
              <a:rPr lang="ru-RU" smtClean="0">
                <a:latin typeface="Helvetica Neue" panose="02000503000000020004" pitchFamily="2" charset="0"/>
                <a:ea typeface="Helvetica Neue" panose="02000503000000020004" pitchFamily="2" charset="0"/>
                <a:cs typeface="Helvetica Neue" panose="02000503000000020004" pitchFamily="2" charset="0"/>
              </a:rPr>
              <a:t>19.11.2025</a:t>
            </a:fld>
            <a:endParaRPr lang="en-US"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TextBox 1">
            <a:extLst>
              <a:ext uri="{FF2B5EF4-FFF2-40B4-BE49-F238E27FC236}">
                <a16:creationId xmlns:a16="http://schemas.microsoft.com/office/drawing/2014/main" id="{1CC23095-70D6-0F47-462C-56C5BF7E001A}"/>
              </a:ext>
            </a:extLst>
          </p:cNvPr>
          <p:cNvSpPr txBox="1"/>
          <p:nvPr/>
        </p:nvSpPr>
        <p:spPr bwMode="auto">
          <a:xfrm>
            <a:off x="407988" y="5196695"/>
            <a:ext cx="11170554" cy="369332"/>
          </a:xfrm>
          <a:prstGeom prst="rect">
            <a:avLst/>
          </a:prstGeom>
          <a:noFill/>
        </p:spPr>
        <p:txBody>
          <a:bodyPr wrap="square" rtlCol="0">
            <a:spAutoFit/>
          </a:bodyPr>
          <a:lstStyle/>
          <a:p>
            <a:pPr marL="742950" lvl="1" indent="-285750">
              <a:buFont typeface="Arial" panose="020B0604020202020204" pitchFamily="34" charset="0"/>
              <a:buChar char="•"/>
            </a:pPr>
            <a:r>
              <a:rPr lang="en-US" dirty="0"/>
              <a:t>Compare the model with operational settings</a:t>
            </a:r>
          </a:p>
        </p:txBody>
      </p:sp>
      <p:sp>
        <p:nvSpPr>
          <p:cNvPr id="3" name="Title 2">
            <a:extLst>
              <a:ext uri="{FF2B5EF4-FFF2-40B4-BE49-F238E27FC236}">
                <a16:creationId xmlns:a16="http://schemas.microsoft.com/office/drawing/2014/main" id="{1C876C76-0972-E418-1385-DA95927D5C86}"/>
              </a:ext>
            </a:extLst>
          </p:cNvPr>
          <p:cNvSpPr txBox="1">
            <a:spLocks/>
          </p:cNvSpPr>
          <p:nvPr/>
        </p:nvSpPr>
        <p:spPr bwMode="auto">
          <a:xfrm>
            <a:off x="305252" y="275339"/>
            <a:ext cx="11376025" cy="1065742"/>
          </a:xfrm>
          <a:prstGeom prst="rect">
            <a:avLst/>
          </a:prstGeom>
        </p:spPr>
        <p:txBody>
          <a:bodyPr vert="horz" lIns="0" tIns="0" rIns="0" bIns="0" rtlCol="0" anchor="t" anchorCtr="0">
            <a:noAutofit/>
          </a:bodyPr>
          <a:lstStyle>
            <a:lvl1pPr algn="l" defTabSz="914400">
              <a:lnSpc>
                <a:spcPct val="90000"/>
              </a:lnSpc>
              <a:spcBef>
                <a:spcPts val="0"/>
              </a:spcBef>
              <a:buNone/>
              <a:defRPr sz="3600" b="1">
                <a:solidFill>
                  <a:schemeClr val="tx1"/>
                </a:solidFill>
                <a:latin typeface="+mj-lt"/>
                <a:ea typeface="+mj-ea"/>
                <a:cs typeface="+mj-cs"/>
              </a:defRPr>
            </a:lvl1pPr>
          </a:lstStyle>
          <a:p>
            <a:r>
              <a:rPr lang="en-US" b="0" dirty="0">
                <a:latin typeface="Helvetica Neue" panose="02000503000000020004" pitchFamily="2" charset="0"/>
                <a:ea typeface="Helvetica Neue" panose="02000503000000020004" pitchFamily="2" charset="0"/>
                <a:cs typeface="Helvetica Neue" panose="02000503000000020004" pitchFamily="2" charset="0"/>
              </a:rPr>
              <a:t>Summary</a:t>
            </a:r>
            <a:endParaRPr lang="en-RU"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0DC55FB5-4FB4-1877-6D48-89D34F100715}"/>
              </a:ext>
            </a:extLst>
          </p:cNvPr>
          <p:cNvSpPr txBox="1"/>
          <p:nvPr/>
        </p:nvSpPr>
        <p:spPr bwMode="auto">
          <a:xfrm>
            <a:off x="407988" y="1173335"/>
            <a:ext cx="11478760" cy="2585323"/>
          </a:xfrm>
          <a:prstGeom prst="rect">
            <a:avLst/>
          </a:prstGeom>
          <a:noFill/>
        </p:spPr>
        <p:txBody>
          <a:bodyPr wrap="square" rtlCol="0">
            <a:spAutoFit/>
          </a:bodyPr>
          <a:lstStyle/>
          <a:p>
            <a:pPr marL="742950" lvl="1" indent="-285750">
              <a:buFont typeface="Arial" panose="020B0604020202020204" pitchFamily="34" charset="0"/>
              <a:buChar char="•"/>
            </a:pPr>
            <a:r>
              <a:rPr lang="en-US" dirty="0"/>
              <a:t>Current configuration seems to be OK from from the model, but there are few things that can be improved (</a:t>
            </a:r>
            <a:r>
              <a:rPr lang="en-US" b="1" dirty="0"/>
              <a:t>to be checked with operational settings</a:t>
            </a:r>
            <a:r>
              <a:rPr lang="en-US" dirty="0"/>
              <a:t>):</a:t>
            </a:r>
          </a:p>
          <a:p>
            <a:pPr marL="742950" lvl="1"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H alignment of the vacuum pipe with respect to the MSSB blade can be reduced (48 mm -&gt; 12 mm) </a:t>
            </a:r>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As well as the MSSB kick (by 10%)</a:t>
            </a:r>
          </a:p>
          <a:p>
            <a:pPr marL="1200150" lvl="2" indent="-285750">
              <a:buFont typeface="Arial" panose="020B0604020202020204" pitchFamily="34" charset="0"/>
              <a:buChar char="•"/>
            </a:pPr>
            <a:endParaRPr lang="en-US" dirty="0"/>
          </a:p>
          <a:p>
            <a:pPr marL="1200150" lvl="2" indent="-285750">
              <a:buFont typeface="Arial" panose="020B0604020202020204" pitchFamily="34" charset="0"/>
              <a:buChar char="•"/>
            </a:pPr>
            <a:r>
              <a:rPr lang="en-US" dirty="0"/>
              <a:t>The roll angle can be larger by 5-10 deg.</a:t>
            </a:r>
          </a:p>
          <a:p>
            <a:pPr marL="1200150" lvl="2" indent="-285750">
              <a:buFont typeface="Arial" panose="020B0604020202020204" pitchFamily="34" charset="0"/>
              <a:buChar char="•"/>
            </a:pPr>
            <a:endParaRPr lang="en-US" dirty="0"/>
          </a:p>
        </p:txBody>
      </p:sp>
    </p:spTree>
    <p:extLst>
      <p:ext uri="{BB962C8B-B14F-4D97-AF65-F5344CB8AC3E}">
        <p14:creationId xmlns:p14="http://schemas.microsoft.com/office/powerpoint/2010/main" val="302219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2253773" y="3360420"/>
            <a:ext cx="7684453" cy="793244"/>
          </a:xfrm>
        </p:spPr>
        <p:txBody>
          <a:bodyPr/>
          <a:lstStyle/>
          <a:p>
            <a:pPr>
              <a:defRPr/>
            </a:pPr>
            <a:r>
              <a:rPr lang="en-GB" b="0" dirty="0">
                <a:latin typeface="Helvetica Neue Medium" panose="02000503000000020004" pitchFamily="2" charset="0"/>
                <a:ea typeface="Helvetica Neue Medium" panose="02000503000000020004" pitchFamily="2" charset="0"/>
                <a:cs typeface="Helvetica Neue Medium" panose="02000503000000020004" pitchFamily="2" charset="0"/>
              </a:rPr>
              <a:t>Thanks for your attention!</a:t>
            </a:r>
            <a:endParaRPr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Tree>
    <p:extLst>
      <p:ext uri="{BB962C8B-B14F-4D97-AF65-F5344CB8AC3E}">
        <p14:creationId xmlns:p14="http://schemas.microsoft.com/office/powerpoint/2010/main" val="4037799004"/>
      </p:ext>
    </p:extLst>
  </p:cSld>
  <p:clrMapOvr>
    <a:masterClrMapping/>
  </p:clrMapOvr>
</p:sld>
</file>

<file path=ppt/theme/theme1.xml><?xml version="1.0" encoding="utf-8"?>
<a:theme xmlns:a="http://schemas.openxmlformats.org/drawingml/2006/main" name="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Template>
  <TotalTime>1859</TotalTime>
  <Words>1178</Words>
  <Application>Microsoft Macintosh PowerPoint</Application>
  <DocSecurity>0</DocSecurity>
  <PresentationFormat>Widescreen</PresentationFormat>
  <Paragraphs>331</Paragraphs>
  <Slides>14</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Cambria Math</vt:lpstr>
      <vt:lpstr>Helvetica Neue</vt:lpstr>
      <vt:lpstr>Helvetica Neue Light</vt:lpstr>
      <vt:lpstr>Helvetica Neue Medium</vt:lpstr>
      <vt:lpstr>CERN</vt:lpstr>
      <vt:lpstr>TT20 survey</vt:lpstr>
      <vt:lpstr>Motivation</vt:lpstr>
      <vt:lpstr>TT20 splitters</vt:lpstr>
      <vt:lpstr>TT20 splitters</vt:lpstr>
      <vt:lpstr>TT20 splitters</vt:lpstr>
      <vt:lpstr>TT20 splitters</vt:lpstr>
      <vt:lpstr>Beam envelopes at TT20 splitters</vt:lpstr>
      <vt:lpstr>Next steps</vt:lpstr>
      <vt:lpstr>Thanks for your attention!</vt:lpstr>
      <vt:lpstr>TT20 survey GEODE vs. Acc-models</vt:lpstr>
      <vt:lpstr>TT20 survey GEODE vs. Acc-models</vt:lpstr>
      <vt:lpstr>TT20 survey GEODE vs. Acc-models</vt:lpstr>
      <vt:lpstr>TT20 survey GEODE vs. Acc-models</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Rebecca Ramjiawan</dc:creator>
  <cp:keywords/>
  <dc:description/>
  <cp:lastModifiedBy>Aleksandr Gorn</cp:lastModifiedBy>
  <cp:revision>48</cp:revision>
  <dcterms:created xsi:type="dcterms:W3CDTF">2021-11-15T09:32:25Z</dcterms:created>
  <dcterms:modified xsi:type="dcterms:W3CDTF">2025-11-20T13:47:48Z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