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0" r:id="rId3"/>
    <p:sldId id="331" r:id="rId4"/>
    <p:sldId id="332" r:id="rId5"/>
    <p:sldId id="970" r:id="rId6"/>
    <p:sldId id="969" r:id="rId7"/>
    <p:sldId id="971" r:id="rId8"/>
    <p:sldId id="972" r:id="rId9"/>
    <p:sldId id="315" r:id="rId10"/>
    <p:sldId id="264" r:id="rId11"/>
    <p:sldId id="301" r:id="rId12"/>
    <p:sldId id="303" r:id="rId13"/>
    <p:sldId id="312" r:id="rId1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5477" autoAdjust="0"/>
  </p:normalViewPr>
  <p:slideViewPr>
    <p:cSldViewPr snapToGrid="0">
      <p:cViewPr varScale="1">
        <p:scale>
          <a:sx n="153" d="100"/>
          <a:sy n="153" d="100"/>
        </p:scale>
        <p:origin x="286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5022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23/06/2025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23/06/2025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D5CCE-1823-B2B6-4719-0FD000F26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287497-EF4A-283B-086D-B437A3B7C4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E82854-1657-0EB1-4EAE-D2FC39A841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F7C10-6D1B-69A2-8282-EFF25D2F66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497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04B33-CBF7-384B-2DF8-5C3BF0164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0006C8-1647-2153-656E-08EF141968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480060-499A-B2CC-F356-55E5786F0F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6F16A-11DA-81E6-B466-A14E94B163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381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6F8C3-1E45-204B-3EA0-F9E1150D5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FD4CEF-7369-9329-7DFE-B55BED8569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646B28-3A3A-2532-E4AD-D2BCDD5DD6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CB63C-05A7-ECFC-BFF6-B05BB38EC9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439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D3AB2-0EF7-0BAA-DC25-CE9DB9074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49BCF4-47F3-BB65-8FE8-656143C16E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7F23A2-DDCF-6ED2-C42A-0F7A6EB955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BA693-D9C4-5F4C-24EA-CAF234515E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3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DFDD4-B6AE-BEC5-36C9-5D3F28989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624F9C-E754-A985-E4AD-4F10A31AB6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F8A836-D738-9E14-8A08-0C46DDDB38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3D6323-C0E6-40DA-CAF0-BA6C4D8F5D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01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4FDF3-E493-96CF-E6CB-AD3AE69A51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9E993E-F6A2-C333-1343-2452CA6256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0CCB78-D583-BB1F-5142-AC65CC2389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7D167-48AD-D17A-AF73-59A4D65989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617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30C7B-C062-B255-5454-398DA3FD4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D31452-2F44-BCBD-6722-10B62E8B55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2334BC-53E8-56C6-8BD0-3FB5EE6552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5E48F-56CD-D9D2-64D8-FDBFBA56E3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146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58DA1-9264-2E2E-50CE-1AAC31638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7FA5C8-EBCD-D525-6E06-F6261BF34C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A34AEE-3007-F586-D60D-1784A8EE9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E4B6FE-0E05-A402-5CA0-04968B3B47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532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2A9CB-47D4-DE9A-0986-2C97D37DC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FDFC35-3DF2-537C-F02E-204D2C3C6B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985165-1B8F-D310-2960-55E5A0D2B0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12453-9826-A4B8-8245-A197E0C999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755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1F1D1-42AE-FEF2-3035-9C140F7B1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AC6203-0C08-B4BA-3925-5E118E7BEE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3F31B9-B58F-95EB-5CC5-AC313799A6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B6808-362C-562F-B964-B4312740F8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642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4BE43-1712-FD96-12FB-C34F2B81D4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E02F36-7E01-46C0-791A-3DB1FA7840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D1EF16-F8EC-18E5-8907-A47A4A8286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8A625-933D-7273-4D45-14743038FE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777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58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82BD-47EF-D31D-CEB4-2A520B34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A1FC14-CAF6-34DB-9481-A265EA924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34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0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8162"/>
            <a:ext cx="9144000" cy="1869758"/>
          </a:xfrm>
        </p:spPr>
        <p:txBody>
          <a:bodyPr>
            <a:normAutofit fontScale="90000"/>
          </a:bodyPr>
          <a:lstStyle/>
          <a:p>
            <a:r>
              <a:rPr lang="en-US" sz="8000" b="1" i="1" dirty="0">
                <a:solidFill>
                  <a:srgbClr val="163A9D"/>
                </a:solidFill>
              </a:rPr>
              <a:t>BOND</a:t>
            </a:r>
            <a:br>
              <a:rPr lang="en-US" dirty="0">
                <a:solidFill>
                  <a:srgbClr val="163A9D"/>
                </a:solidFill>
              </a:rPr>
            </a:br>
            <a:endParaRPr lang="en-GB" dirty="0">
              <a:solidFill>
                <a:srgbClr val="163A9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600" y="4965699"/>
            <a:ext cx="9144000" cy="1077027"/>
          </a:xfrm>
        </p:spPr>
        <p:txBody>
          <a:bodyPr>
            <a:normAutofit/>
          </a:bodyPr>
          <a:lstStyle/>
          <a:p>
            <a:pPr algn="l"/>
            <a:r>
              <a:rPr lang="en-US" sz="2600" u="sng" dirty="0"/>
              <a:t>N. Lusa</a:t>
            </a:r>
            <a:r>
              <a:rPr lang="en-US" sz="2600" dirty="0"/>
              <a:t> and </a:t>
            </a:r>
            <a:r>
              <a:rPr lang="en-US" sz="2600" u="sng" dirty="0"/>
              <a:t>J. Ferradas Troitino</a:t>
            </a:r>
          </a:p>
          <a:p>
            <a:pPr algn="r"/>
            <a:r>
              <a:rPr lang="en-US" sz="2000" dirty="0"/>
              <a:t>24/06/2025</a:t>
            </a:r>
            <a:endParaRPr lang="en-GB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CF08E3-78C6-6F92-A4CB-C84ECE524994}"/>
              </a:ext>
            </a:extLst>
          </p:cNvPr>
          <p:cNvSpPr txBox="1">
            <a:spLocks/>
          </p:cNvSpPr>
          <p:nvPr/>
        </p:nvSpPr>
        <p:spPr>
          <a:xfrm>
            <a:off x="394571" y="1676333"/>
            <a:ext cx="11285950" cy="2255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1A63A0"/>
                </a:solidFill>
                <a:latin typeface="Roboto" panose="02000000000000000000" pitchFamily="2" charset="0"/>
              </a:rPr>
              <a:t>Updates on coil m</a:t>
            </a:r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ock-ups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089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BC860-D576-F813-2910-0548BCB7D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729FC86-F812-CC42-F756-FA3E7C488BF3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Selected solution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5B902E7-2EE6-629D-26E6-9383BB31444E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C7CC922-E03E-D4B1-09CF-E5A25DB6BB97}"/>
              </a:ext>
            </a:extLst>
          </p:cNvPr>
          <p:cNvSpPr txBox="1">
            <a:spLocks/>
          </p:cNvSpPr>
          <p:nvPr/>
        </p:nvSpPr>
        <p:spPr>
          <a:xfrm>
            <a:off x="584547" y="1025229"/>
            <a:ext cx="10711769" cy="147180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The selected sliding system is made by </a:t>
            </a:r>
            <a:r>
              <a:rPr lang="en-US" sz="1800" b="1" u="sng" dirty="0">
                <a:solidFill>
                  <a:schemeClr val="accent4"/>
                </a:solidFill>
              </a:rPr>
              <a:t>circular ceramic bearings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Just as a reminder, for the mock-ups, the following bearings were chosen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Full Si</a:t>
            </a:r>
            <a:r>
              <a:rPr lang="en-US" sz="1400" baseline="-25000" dirty="0"/>
              <a:t>3</a:t>
            </a:r>
            <a:r>
              <a:rPr lang="en-US" sz="1400" dirty="0"/>
              <a:t>N</a:t>
            </a:r>
            <a:r>
              <a:rPr lang="en-US" sz="1400" baseline="-25000" dirty="0"/>
              <a:t>4</a:t>
            </a:r>
            <a:r>
              <a:rPr lang="en-US" sz="1400" dirty="0"/>
              <a:t> bearings without cage CCSI-698</a:t>
            </a:r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C88E22C-4791-9DFD-8E93-6C08DC946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3496" y="61605"/>
            <a:ext cx="1333809" cy="8191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EB34AA-1557-39BD-F1D7-ADA593D49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7988" y="2095751"/>
            <a:ext cx="3832965" cy="409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65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2EBF1-38CA-8678-9E35-C7C4856C0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3524F19-9325-59BE-03B0-77255033521E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Circular Ceramic Bearings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8D1FC65-8378-2BBC-1DD0-D652EBBD953C}"/>
              </a:ext>
            </a:extLst>
          </p:cNvPr>
          <p:cNvSpPr txBox="1">
            <a:spLocks/>
          </p:cNvSpPr>
          <p:nvPr/>
        </p:nvSpPr>
        <p:spPr>
          <a:xfrm>
            <a:off x="584547" y="1025228"/>
            <a:ext cx="7920626" cy="42521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Full Si</a:t>
            </a:r>
            <a:r>
              <a:rPr lang="en-US" sz="1800" baseline="-25000" dirty="0"/>
              <a:t>3</a:t>
            </a:r>
            <a:r>
              <a:rPr lang="en-US" sz="1800" dirty="0"/>
              <a:t>N</a:t>
            </a:r>
            <a:r>
              <a:rPr lang="en-US" sz="1800" baseline="-25000" dirty="0"/>
              <a:t>4</a:t>
            </a:r>
            <a:r>
              <a:rPr lang="en-US" sz="1800" dirty="0"/>
              <a:t> ball bearings without cage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Can be used up to 1200°C at low speed and low axial loads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In principle for temperatures between 500-900°C a GH4099 nickel-based alloy cage could be used (not stored at the time of the PO)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The implementation and assembly of such system could be more challenging </a:t>
            </a:r>
            <a:r>
              <a:rPr lang="en-US" sz="1800" dirty="0" err="1"/>
              <a:t>w.r.t.</a:t>
            </a:r>
            <a:r>
              <a:rPr lang="en-US" sz="1800" dirty="0"/>
              <a:t> another system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Fitting shaft/bearing must be careful check both at ambient and high temperatures to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Ensure the alignment of the mold parts during the whole reaction cycle</a:t>
            </a:r>
          </a:p>
          <a:p>
            <a:pPr lvl="2" algn="just">
              <a:lnSpc>
                <a:spcPct val="120000"/>
              </a:lnSpc>
            </a:pPr>
            <a:r>
              <a:rPr lang="en-GB" sz="1000" i="0" dirty="0">
                <a:solidFill>
                  <a:srgbClr val="000000"/>
                </a:solidFill>
                <a:effectLst/>
              </a:rPr>
              <a:t>Make sure that interference fits due to </a:t>
            </a:r>
            <a:r>
              <a:rPr lang="en-GB" sz="1000" dirty="0">
                <a:solidFill>
                  <a:srgbClr val="000000"/>
                </a:solidFill>
              </a:rPr>
              <a:t>differential </a:t>
            </a:r>
            <a:r>
              <a:rPr lang="en-GB" sz="1000" i="0" dirty="0">
                <a:solidFill>
                  <a:srgbClr val="000000"/>
                </a:solidFill>
                <a:effectLst/>
              </a:rPr>
              <a:t>thermal expansions do not reduce the radial play of the bearing to an unacceptable level (or sh</a:t>
            </a:r>
            <a:r>
              <a:rPr lang="en-GB" sz="1000" dirty="0">
                <a:solidFill>
                  <a:srgbClr val="000000"/>
                </a:solidFill>
              </a:rPr>
              <a:t>aft and housing fits should always accommodate for differences in expansion coefficients)</a:t>
            </a:r>
            <a:endParaRPr lang="en-US" sz="1000" dirty="0"/>
          </a:p>
          <a:p>
            <a:pPr lvl="1" algn="just">
              <a:lnSpc>
                <a:spcPct val="120000"/>
              </a:lnSpc>
            </a:pPr>
            <a:r>
              <a:rPr lang="en-US" sz="1400" dirty="0"/>
              <a:t>3 bearings per raw where the central one is installed in an eccentric axis for alignment 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Parts </a:t>
            </a:r>
            <a:r>
              <a:rPr lang="en-US" sz="1400" dirty="0">
                <a:latin typeface="Aptos" panose="020B0004020202020204" pitchFamily="34" charset="0"/>
              </a:rPr>
              <a:t>#2, #3, #4, #5, #6 are made of Invar</a:t>
            </a: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055080-C24D-36E5-41AF-8F181983E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032" y="247061"/>
            <a:ext cx="3428682" cy="41041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3476F3-DF31-979A-8813-07FDAADDE5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4154"/>
          <a:stretch/>
        </p:blipFill>
        <p:spPr>
          <a:xfrm>
            <a:off x="7310437" y="4574744"/>
            <a:ext cx="4881563" cy="16771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FBDA74-2562-BD59-954E-E81A2B47E556}"/>
              </a:ext>
            </a:extLst>
          </p:cNvPr>
          <p:cNvSpPr txBox="1"/>
          <p:nvPr/>
        </p:nvSpPr>
        <p:spPr>
          <a:xfrm>
            <a:off x="8739723" y="6031282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4" name="Picture 3" descr="A plastic bag with white objects on it&#10;&#10;AI-generated content may be incorrect.">
            <a:extLst>
              <a:ext uri="{FF2B5EF4-FFF2-40B4-BE49-F238E27FC236}">
                <a16:creationId xmlns:a16="http://schemas.microsoft.com/office/drawing/2014/main" id="{0F85AE88-C450-F0D9-7AF4-90713EFB67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9" b="15125"/>
          <a:stretch/>
        </p:blipFill>
        <p:spPr>
          <a:xfrm rot="10800000">
            <a:off x="4819466" y="4574744"/>
            <a:ext cx="1950852" cy="156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38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C885C-DC10-BC4E-5B15-2BC7BC0E9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89DDB8-85EA-1CD9-8FE5-6CC1B28C7360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Circular Ceramic Bearings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CB52244-DCF9-A9DE-39E3-F4B53976004E}"/>
              </a:ext>
            </a:extLst>
          </p:cNvPr>
          <p:cNvSpPr txBox="1">
            <a:spLocks/>
          </p:cNvSpPr>
          <p:nvPr/>
        </p:nvSpPr>
        <p:spPr>
          <a:xfrm>
            <a:off x="584546" y="1025228"/>
            <a:ext cx="11023979" cy="49559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Based on supplier’s exchanges, the theoretical lifetime (in hours) with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60kgf radial load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1kgf axial load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100rpm speed</a:t>
            </a:r>
          </a:p>
          <a:p>
            <a:pPr lvl="2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</a:t>
            </a:r>
            <a:r>
              <a:rPr lang="en-US" sz="1400" baseline="-25000" dirty="0">
                <a:latin typeface="Aptos" panose="020B0004020202020204" pitchFamily="34" charset="0"/>
              </a:rPr>
              <a:t>90% reliability </a:t>
            </a:r>
            <a:r>
              <a:rPr lang="en-US" sz="1400" dirty="0">
                <a:latin typeface="Aptos" panose="020B0004020202020204" pitchFamily="34" charset="0"/>
              </a:rPr>
              <a:t>= 455h</a:t>
            </a:r>
          </a:p>
          <a:p>
            <a:pPr lvl="2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</a:t>
            </a:r>
            <a:r>
              <a:rPr lang="en-US" sz="1400" baseline="-25000" dirty="0">
                <a:latin typeface="Aptos" panose="020B0004020202020204" pitchFamily="34" charset="0"/>
              </a:rPr>
              <a:t>95% reliability </a:t>
            </a:r>
            <a:r>
              <a:rPr lang="en-US" sz="1400" dirty="0">
                <a:latin typeface="Aptos" panose="020B0004020202020204" pitchFamily="34" charset="0"/>
              </a:rPr>
              <a:t>= 291h</a:t>
            </a:r>
          </a:p>
          <a:p>
            <a:pPr lvl="2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</a:t>
            </a:r>
            <a:r>
              <a:rPr lang="en-US" sz="1400" baseline="-25000" dirty="0">
                <a:latin typeface="Aptos" panose="020B0004020202020204" pitchFamily="34" charset="0"/>
              </a:rPr>
              <a:t>99.5% reliability </a:t>
            </a:r>
            <a:r>
              <a:rPr lang="en-US" sz="1400" dirty="0">
                <a:latin typeface="Aptos" panose="020B0004020202020204" pitchFamily="34" charset="0"/>
              </a:rPr>
              <a:t>= 35h</a:t>
            </a:r>
            <a:endParaRPr lang="en-US" sz="1400" dirty="0"/>
          </a:p>
          <a:p>
            <a:pPr algn="just">
              <a:lnSpc>
                <a:spcPct val="120000"/>
              </a:lnSpc>
            </a:pPr>
            <a:r>
              <a:rPr lang="en-US" sz="1800" dirty="0"/>
              <a:t>The actual theoretical life is longer if we consider negligible speed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At 10rpm speed </a:t>
            </a:r>
            <a:r>
              <a:rPr lang="en-US" sz="1400" dirty="0">
                <a:latin typeface="Aptos" panose="020B0004020202020204" pitchFamily="34" charset="0"/>
              </a:rPr>
              <a:t>→ L</a:t>
            </a:r>
            <a:r>
              <a:rPr lang="en-US" sz="1400" baseline="-25000" dirty="0">
                <a:latin typeface="Aptos" panose="020B0004020202020204" pitchFamily="34" charset="0"/>
              </a:rPr>
              <a:t>99.5% reliability </a:t>
            </a:r>
            <a:r>
              <a:rPr lang="en-US" sz="1400" dirty="0">
                <a:latin typeface="Aptos" panose="020B0004020202020204" pitchFamily="34" charset="0"/>
              </a:rPr>
              <a:t>= 350h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In our case the bearings will not even complete 1 turn: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About 18° rotation (</a:t>
            </a:r>
            <a:r>
              <a:rPr lang="en-US" sz="1400" dirty="0">
                <a:latin typeface="Aptos" panose="020B0004020202020204" pitchFamily="34" charset="0"/>
              </a:rPr>
              <a:t>≈ 3mm)</a:t>
            </a:r>
            <a:r>
              <a:rPr lang="en-US" sz="1400" dirty="0"/>
              <a:t> for basic mock-ups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About 30° rotation (</a:t>
            </a:r>
            <a:r>
              <a:rPr lang="en-US" sz="1400" dirty="0">
                <a:latin typeface="Aptos" panose="020B0004020202020204" pitchFamily="34" charset="0"/>
              </a:rPr>
              <a:t>≈ 5mm)</a:t>
            </a:r>
            <a:r>
              <a:rPr lang="en-US" sz="1400" dirty="0"/>
              <a:t> for racetrack coil mock-up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At 1rpm speed </a:t>
            </a:r>
            <a:r>
              <a:rPr lang="en-US" sz="1400" dirty="0">
                <a:latin typeface="Aptos" panose="020B0004020202020204" pitchFamily="34" charset="0"/>
              </a:rPr>
              <a:t>→ </a:t>
            </a:r>
            <a:r>
              <a:rPr lang="en-US" sz="1400" b="1" dirty="0">
                <a:solidFill>
                  <a:schemeClr val="accent4"/>
                </a:solidFill>
                <a:latin typeface="Aptos" panose="020B0004020202020204" pitchFamily="34" charset="0"/>
              </a:rPr>
              <a:t>L</a:t>
            </a:r>
            <a:r>
              <a:rPr lang="en-US" sz="1400" b="1" baseline="-25000" dirty="0">
                <a:solidFill>
                  <a:schemeClr val="accent4"/>
                </a:solidFill>
                <a:latin typeface="Aptos" panose="020B0004020202020204" pitchFamily="34" charset="0"/>
              </a:rPr>
              <a:t>99.5% reliability </a:t>
            </a:r>
            <a:r>
              <a:rPr lang="en-US" sz="1400" b="1" dirty="0">
                <a:solidFill>
                  <a:schemeClr val="accent4"/>
                </a:solidFill>
                <a:latin typeface="Aptos" panose="020B0004020202020204" pitchFamily="34" charset="0"/>
              </a:rPr>
              <a:t>= 3500h</a:t>
            </a:r>
          </a:p>
          <a:p>
            <a:pPr lvl="1" algn="just">
              <a:lnSpc>
                <a:spcPct val="120000"/>
              </a:lnSpc>
            </a:pPr>
            <a:r>
              <a:rPr lang="en-US" sz="1400" b="1" dirty="0">
                <a:latin typeface="Aptos" panose="020B0004020202020204" pitchFamily="34" charset="0"/>
              </a:rPr>
              <a:t>Tests should be carried out to assess the real lifetime</a:t>
            </a:r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D03B23-1E78-DE88-317C-8B4A93168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8425" y="1571160"/>
            <a:ext cx="4328991" cy="462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1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B6D1F-5E91-C0F1-2B87-23C71B6B9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337783C-2467-5E02-CE48-18EB03E768F0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6772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mock-up: winding and reaction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98DD41F-2564-9770-0F7F-E0C1CE9A8FEB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3050E9D-D65E-6459-8980-C9BAB33073EE}"/>
              </a:ext>
            </a:extLst>
          </p:cNvPr>
          <p:cNvSpPr txBox="1">
            <a:spLocks/>
          </p:cNvSpPr>
          <p:nvPr/>
        </p:nvSpPr>
        <p:spPr>
          <a:xfrm>
            <a:off x="584548" y="893705"/>
            <a:ext cx="8214986" cy="61515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Winding of the coil and assembly of the mold was done on June the 10</a:t>
            </a:r>
            <a:r>
              <a:rPr lang="en-US" sz="1800" baseline="30000" dirty="0"/>
              <a:t>th</a:t>
            </a:r>
            <a:endParaRPr lang="en-US" sz="1800" dirty="0"/>
          </a:p>
          <a:p>
            <a:pPr lvl="1" algn="just">
              <a:lnSpc>
                <a:spcPct val="120000"/>
              </a:lnSpc>
            </a:pPr>
            <a:r>
              <a:rPr lang="en-US" sz="1400" dirty="0"/>
              <a:t>Winding tension 20kg constant all along the winding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This parameter has an impact on the pole gap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Pole and mold gaps 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2mm between poles and 4mm between plates for the 1</a:t>
            </a:r>
            <a:r>
              <a:rPr lang="en-US" sz="1000" baseline="30000" dirty="0">
                <a:latin typeface="Aptos" panose="020B0004020202020204" pitchFamily="34" charset="0"/>
              </a:rPr>
              <a:t>st </a:t>
            </a:r>
            <a:r>
              <a:rPr lang="en-US" sz="1000" dirty="0">
                <a:latin typeface="Aptos" panose="020B0004020202020204" pitchFamily="34" charset="0"/>
              </a:rPr>
              <a:t>mock-up test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Pole fixation configuration</a:t>
            </a:r>
            <a:endParaRPr lang="en-US" sz="1400" dirty="0">
              <a:solidFill>
                <a:srgbClr val="00B050"/>
              </a:solidFill>
              <a:latin typeface="Aptos" panose="020B0004020202020204" pitchFamily="34" charset="0"/>
            </a:endParaRP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No pin in the oblong hole in the fixed pole (removed after winding)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No bolts in the fixed pole during RHT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1 bolt on the floating pole during RHT (the one closer to the pole gap) and the 2 pins in the oblong holes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Full Nb</a:t>
            </a:r>
            <a:r>
              <a:rPr lang="en-US" sz="1400" baseline="-25000" dirty="0">
                <a:latin typeface="Aptos" panose="020B0004020202020204" pitchFamily="34" charset="0"/>
              </a:rPr>
              <a:t>3</a:t>
            </a:r>
            <a:r>
              <a:rPr lang="en-US" sz="1400" dirty="0">
                <a:latin typeface="Aptos" panose="020B0004020202020204" pitchFamily="34" charset="0"/>
              </a:rPr>
              <a:t>Sn reaction cycle under Argon atmosphere in B.112 (MQXFS reaction cycle adapted to the small mock-up) with DIC system</a:t>
            </a: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3CD61A2E-7552-246B-6F89-11622FACE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551" y="4146116"/>
            <a:ext cx="2722322" cy="2041742"/>
          </a:xfrm>
          <a:prstGeom prst="rect">
            <a:avLst/>
          </a:prstGeom>
        </p:spPr>
      </p:pic>
      <p:pic>
        <p:nvPicPr>
          <p:cNvPr id="8" name="Picture 7" descr="A close-up of a machine&#10;&#10;AI-generated content may be incorrect.">
            <a:extLst>
              <a:ext uri="{FF2B5EF4-FFF2-40B4-BE49-F238E27FC236}">
                <a16:creationId xmlns:a16="http://schemas.microsoft.com/office/drawing/2014/main" id="{26DC4D8B-C8C4-224C-D148-D8E438E61F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1" b="12587"/>
          <a:stretch/>
        </p:blipFill>
        <p:spPr>
          <a:xfrm>
            <a:off x="8029184" y="1218297"/>
            <a:ext cx="4027609" cy="2291279"/>
          </a:xfrm>
          <a:prstGeom prst="rect">
            <a:avLst/>
          </a:prstGeom>
        </p:spPr>
      </p:pic>
      <p:pic>
        <p:nvPicPr>
          <p:cNvPr id="12" name="Picture 11" descr="A close-up of a machine&#10;&#10;AI-generated content may be incorrect.">
            <a:extLst>
              <a:ext uri="{FF2B5EF4-FFF2-40B4-BE49-F238E27FC236}">
                <a16:creationId xmlns:a16="http://schemas.microsoft.com/office/drawing/2014/main" id="{914728CD-84E0-500F-9E4A-B07EBA725E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09"/>
          <a:stretch/>
        </p:blipFill>
        <p:spPr>
          <a:xfrm rot="5400000">
            <a:off x="209662" y="4169110"/>
            <a:ext cx="2047734" cy="1984461"/>
          </a:xfrm>
          <a:prstGeom prst="rect">
            <a:avLst/>
          </a:prstGeom>
        </p:spPr>
      </p:pic>
      <p:pic>
        <p:nvPicPr>
          <p:cNvPr id="14" name="Picture 13" descr="A machine in a factory&#10;&#10;AI-generated content may be incorrect.">
            <a:extLst>
              <a:ext uri="{FF2B5EF4-FFF2-40B4-BE49-F238E27FC236}">
                <a16:creationId xmlns:a16="http://schemas.microsoft.com/office/drawing/2014/main" id="{C6E946F0-F2F1-8C6E-A228-23CBFFEA6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24"/>
          <a:stretch/>
        </p:blipFill>
        <p:spPr>
          <a:xfrm>
            <a:off x="2342518" y="4146116"/>
            <a:ext cx="3636723" cy="2047734"/>
          </a:xfrm>
          <a:prstGeom prst="rect">
            <a:avLst/>
          </a:prstGeom>
        </p:spPr>
      </p:pic>
      <p:pic>
        <p:nvPicPr>
          <p:cNvPr id="16" name="Picture 15" descr="A machine in a room&#10;&#10;AI-generated content may be incorrect.">
            <a:extLst>
              <a:ext uri="{FF2B5EF4-FFF2-40B4-BE49-F238E27FC236}">
                <a16:creationId xmlns:a16="http://schemas.microsoft.com/office/drawing/2014/main" id="{FE47B44B-7CD3-5C26-2EB8-645A1C596B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844" y="3841606"/>
            <a:ext cx="3136326" cy="235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15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42D81-3060-F114-F77F-0E138FB28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A34B44-03E4-90D4-8295-63A3A197F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17" y="1283918"/>
            <a:ext cx="11683427" cy="442511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B085DB6-312D-E8BE-7981-088ECFDE185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ED68475-77EB-B7DC-4BCA-BD0804269350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974229-E00F-4C8F-954B-EC175CB0B1B2}"/>
              </a:ext>
            </a:extLst>
          </p:cNvPr>
          <p:cNvSpPr/>
          <p:nvPr/>
        </p:nvSpPr>
        <p:spPr>
          <a:xfrm>
            <a:off x="4943475" y="1973470"/>
            <a:ext cx="61913" cy="939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202A0B-4B7F-5AB1-CA54-82AAFC4B01B9}"/>
              </a:ext>
            </a:extLst>
          </p:cNvPr>
          <p:cNvSpPr/>
          <p:nvPr/>
        </p:nvSpPr>
        <p:spPr>
          <a:xfrm>
            <a:off x="5455085" y="4724331"/>
            <a:ext cx="112665" cy="1670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0BF8A0-2555-BD3B-2EB6-3EF04E05464C}"/>
              </a:ext>
            </a:extLst>
          </p:cNvPr>
          <p:cNvSpPr txBox="1"/>
          <p:nvPr/>
        </p:nvSpPr>
        <p:spPr>
          <a:xfrm>
            <a:off x="4837906" y="1283918"/>
            <a:ext cx="27305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2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88510C-60B4-E775-6049-BB14686F2737}"/>
              </a:ext>
            </a:extLst>
          </p:cNvPr>
          <p:cNvSpPr txBox="1"/>
          <p:nvPr/>
        </p:nvSpPr>
        <p:spPr>
          <a:xfrm>
            <a:off x="5374892" y="5435582"/>
            <a:ext cx="27305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4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BED8941-EC5B-16B6-BCE8-543595B8969D}"/>
              </a:ext>
            </a:extLst>
          </p:cNvPr>
          <p:cNvCxnSpPr/>
          <p:nvPr/>
        </p:nvCxnSpPr>
        <p:spPr>
          <a:xfrm flipV="1">
            <a:off x="5511417" y="4940300"/>
            <a:ext cx="0" cy="482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22456F-8844-E85E-CD45-1E57FFA7CF4A}"/>
              </a:ext>
            </a:extLst>
          </p:cNvPr>
          <p:cNvCxnSpPr>
            <a:stCxn id="7" idx="2"/>
          </p:cNvCxnSpPr>
          <p:nvPr/>
        </p:nvCxnSpPr>
        <p:spPr>
          <a:xfrm>
            <a:off x="4974431" y="1560917"/>
            <a:ext cx="0" cy="5064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50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D3BAF-60C1-757C-5D8A-469765F15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6ABCC9E-2089-F6E5-3174-007A066ACA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668" t="12000" r="6488" b="4500"/>
          <a:stretch/>
        </p:blipFill>
        <p:spPr>
          <a:xfrm>
            <a:off x="146136" y="2032128"/>
            <a:ext cx="5949864" cy="41836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A7FC77-2244-E857-1105-356948341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679773"/>
            <a:ext cx="5896515" cy="45959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349B28A-86C3-2425-400D-A3AECF1121F3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mock-up: epoxy impregnation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DCFC07-29CA-8F78-C144-36DE1DA969ED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3707AF2-DE2A-8E06-6C10-E28C106A5131}"/>
              </a:ext>
            </a:extLst>
          </p:cNvPr>
          <p:cNvSpPr txBox="1">
            <a:spLocks/>
          </p:cNvSpPr>
          <p:nvPr/>
        </p:nvSpPr>
        <p:spPr>
          <a:xfrm>
            <a:off x="584547" y="1064712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Impregnation mold design finished and parts under manufacturing in B.183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Layer jump impregnated to avoid leak problems and simplify the procedure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Aluminum mold and PLA 3D printed parts</a:t>
            </a: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0A46E6-6184-3518-A74C-4901FFB3AD55}"/>
              </a:ext>
            </a:extLst>
          </p:cNvPr>
          <p:cNvSpPr txBox="1"/>
          <p:nvPr/>
        </p:nvSpPr>
        <p:spPr>
          <a:xfrm>
            <a:off x="10027086" y="5847189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41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C4BA6-B14E-7D39-1343-C3F104BB3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53A1C51-0FA3-7F42-8697-78ECA3BA1108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Modification implemented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AED6EF3-D3D8-868B-E23C-8169850697D5}"/>
              </a:ext>
            </a:extLst>
          </p:cNvPr>
          <p:cNvSpPr txBox="1">
            <a:spLocks/>
          </p:cNvSpPr>
          <p:nvPr/>
        </p:nvSpPr>
        <p:spPr>
          <a:xfrm>
            <a:off x="584547" y="948626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To have a more representative set-up, like the real BOND reaction mold, and to investigate the impact of a sectorized mold on Nb</a:t>
            </a:r>
            <a:r>
              <a:rPr lang="en-US" sz="1800" baseline="-25000" dirty="0"/>
              <a:t>3</a:t>
            </a:r>
            <a:r>
              <a:rPr lang="en-US" sz="1800" dirty="0"/>
              <a:t>Sn sub-elements, a modification was performed at the level of the lateral shim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Segmented shim, i.e. 4mm gap between them as for the lateral pushers</a:t>
            </a:r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 descr="A close-up of a colorful line&#10;&#10;AI-generated content may be incorrect.">
            <a:extLst>
              <a:ext uri="{FF2B5EF4-FFF2-40B4-BE49-F238E27FC236}">
                <a16:creationId xmlns:a16="http://schemas.microsoft.com/office/drawing/2014/main" id="{44C1A35C-7C32-86F2-379A-4A18DB90B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81" b="33533"/>
          <a:stretch/>
        </p:blipFill>
        <p:spPr>
          <a:xfrm>
            <a:off x="1066112" y="1995706"/>
            <a:ext cx="10230204" cy="1433294"/>
          </a:xfrm>
          <a:prstGeom prst="rect">
            <a:avLst/>
          </a:prstGeom>
        </p:spPr>
      </p:pic>
      <p:pic>
        <p:nvPicPr>
          <p:cNvPr id="7" name="Picture 6" descr="A metal table with black and white stripes&#10;&#10;AI-generated content may be incorrect.">
            <a:extLst>
              <a:ext uri="{FF2B5EF4-FFF2-40B4-BE49-F238E27FC236}">
                <a16:creationId xmlns:a16="http://schemas.microsoft.com/office/drawing/2014/main" id="{B2266311-042C-92C3-80CB-AD32A7714D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1" b="21111"/>
          <a:stretch/>
        </p:blipFill>
        <p:spPr>
          <a:xfrm>
            <a:off x="1161763" y="3482866"/>
            <a:ext cx="5378450" cy="2624273"/>
          </a:xfrm>
          <a:prstGeom prst="rect">
            <a:avLst/>
          </a:prstGeom>
        </p:spPr>
      </p:pic>
      <p:pic>
        <p:nvPicPr>
          <p:cNvPr id="13" name="Picture 12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6A8D363C-59C8-B1A1-F75E-2E025FE3DA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2" t="23704" b="9264"/>
          <a:stretch/>
        </p:blipFill>
        <p:spPr>
          <a:xfrm>
            <a:off x="6702702" y="3482866"/>
            <a:ext cx="4480731" cy="262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97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10F42-CB85-B90E-09FA-E2BCFE37D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104366D-9C16-3D4A-8FDD-7E103C6EFEE6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Post-mortem inspections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49364D2-B29B-7FC6-CA39-7A35E1C85E5E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51A7D7A-BF1D-AEF3-0A2E-9A413BE5558A}"/>
              </a:ext>
            </a:extLst>
          </p:cNvPr>
          <p:cNvSpPr txBox="1">
            <a:spLocks/>
          </p:cNvSpPr>
          <p:nvPr/>
        </p:nvSpPr>
        <p:spPr>
          <a:xfrm>
            <a:off x="584547" y="948626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Coil will be cut after impregnation in correspondence of the transitions between poles and plates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Check the impact of the gap fixed during the winding on the Nb</a:t>
            </a:r>
            <a:r>
              <a:rPr lang="en-US" sz="1400" baseline="-25000" dirty="0"/>
              <a:t>3</a:t>
            </a:r>
            <a:r>
              <a:rPr lang="en-US" sz="1400" dirty="0"/>
              <a:t>Sn cable behavior 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No cryogenic cycle nor powering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Up to 4 mock-ups are planned for the moment, where different configurations will be tested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Metallographic inspections looking for broken filaments (meeting with Stefano’s team on 20/06/25)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1</a:t>
            </a:r>
            <a:r>
              <a:rPr lang="en-US" sz="1800" baseline="30000" dirty="0"/>
              <a:t>st</a:t>
            </a:r>
            <a:r>
              <a:rPr lang="en-US" sz="1800" dirty="0"/>
              <a:t> mock-up could be ready in about 1 month time</a:t>
            </a:r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12B26940-315F-2B48-B53D-DD6F2C29B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95" b="32968"/>
          <a:stretch/>
        </p:blipFill>
        <p:spPr>
          <a:xfrm>
            <a:off x="223380" y="3597882"/>
            <a:ext cx="11582400" cy="261793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C5F96C-634C-6473-A546-60CCA010C2BF}"/>
              </a:ext>
            </a:extLst>
          </p:cNvPr>
          <p:cNvSpPr/>
          <p:nvPr/>
        </p:nvSpPr>
        <p:spPr>
          <a:xfrm>
            <a:off x="5285984" y="4130238"/>
            <a:ext cx="263046" cy="159706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6615F5-5DB7-FF61-E522-84139DBF8F18}"/>
              </a:ext>
            </a:extLst>
          </p:cNvPr>
          <p:cNvSpPr/>
          <p:nvPr/>
        </p:nvSpPr>
        <p:spPr>
          <a:xfrm>
            <a:off x="4721670" y="4268023"/>
            <a:ext cx="263046" cy="127765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49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F5045-3004-C576-5BFE-755D0B6FC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B668BA1-F93F-4BA8-92A6-6BE1B3B0DF30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Parallel activities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EA5E7CB-F8FC-A1E2-43C4-3ED92713925D}"/>
              </a:ext>
            </a:extLst>
          </p:cNvPr>
          <p:cNvSpPr txBox="1">
            <a:spLocks/>
          </p:cNvSpPr>
          <p:nvPr/>
        </p:nvSpPr>
        <p:spPr>
          <a:xfrm>
            <a:off x="584547" y="948626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Up to now, by design, only 2 mica layers are bridging and supporting the cable across the gap in the  sectorized reaction mold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“Flexible” metallic  midplane shims may be envisaged to support laterally the turns 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They need to adapt to the flared geometry during reaction heat treatment cycle 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Tests ongoing to determine the more adequate cut pattern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Laser cut in the main workshop, cut width around 0.5mm</a:t>
            </a:r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 descr="A close-up of a colorful line&#10;&#10;AI-generated content may be incorrect.">
            <a:extLst>
              <a:ext uri="{FF2B5EF4-FFF2-40B4-BE49-F238E27FC236}">
                <a16:creationId xmlns:a16="http://schemas.microsoft.com/office/drawing/2014/main" id="{4ACDDEB6-F697-158C-2BEC-B0E6BFDDB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81" b="33533"/>
          <a:stretch/>
        </p:blipFill>
        <p:spPr>
          <a:xfrm>
            <a:off x="1066112" y="2801918"/>
            <a:ext cx="10230204" cy="14332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D8A458-48E1-4FC2-6F37-CA469604F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4924" y="4208981"/>
            <a:ext cx="3353671" cy="6285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626653-2743-FC91-054A-366D73E1C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8516" y="4928605"/>
            <a:ext cx="3340158" cy="6170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875ED7-B05D-296B-3DCD-6FBB8FAE50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5556" y="5605191"/>
            <a:ext cx="3275089" cy="6004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60EE02-74E7-C165-A1D7-8FD7B23E03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8437" y="5605191"/>
            <a:ext cx="3340158" cy="6004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16F70D-88E2-B3B2-C597-BB1E318251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5556" y="4226698"/>
            <a:ext cx="3353671" cy="61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83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2AAB4-066A-DFAC-A2AF-2D9730840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8FAFA7A-9894-33C9-1A7D-645888CA9454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Parallel activities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00E453-A7CC-64AF-B6F1-D3619BBB2382}"/>
              </a:ext>
            </a:extLst>
          </p:cNvPr>
          <p:cNvSpPr txBox="1">
            <a:spLocks/>
          </p:cNvSpPr>
          <p:nvPr/>
        </p:nvSpPr>
        <p:spPr>
          <a:xfrm>
            <a:off x="584547" y="948626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Improvement of the winding tooling for next mock-ups</a:t>
            </a:r>
            <a:endParaRPr lang="en-US" sz="1000" dirty="0"/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6" name="Picture 5" descr="A colorful object with a long handle&#10;&#10;AI-generated content may be incorrect.">
            <a:extLst>
              <a:ext uri="{FF2B5EF4-FFF2-40B4-BE49-F238E27FC236}">
                <a16:creationId xmlns:a16="http://schemas.microsoft.com/office/drawing/2014/main" id="{6CF8819D-1EEC-818D-7C19-B85FDD1DC3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16" y="1539520"/>
            <a:ext cx="6953177" cy="4755431"/>
          </a:xfrm>
          <a:prstGeom prst="rect">
            <a:avLst/>
          </a:prstGeom>
        </p:spPr>
      </p:pic>
      <p:pic>
        <p:nvPicPr>
          <p:cNvPr id="9" name="Picture 8" descr="A colorful machine with a handle&#10;&#10;AI-generated content may be incorrect.">
            <a:extLst>
              <a:ext uri="{FF2B5EF4-FFF2-40B4-BE49-F238E27FC236}">
                <a16:creationId xmlns:a16="http://schemas.microsoft.com/office/drawing/2014/main" id="{AC3395E6-E604-5971-61AC-DEB916FC33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56"/>
          <a:stretch/>
        </p:blipFill>
        <p:spPr>
          <a:xfrm>
            <a:off x="7727341" y="1678487"/>
            <a:ext cx="4038290" cy="40857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482FE8-898A-A93B-994A-A2AFE1BFEE5C}"/>
              </a:ext>
            </a:extLst>
          </p:cNvPr>
          <p:cNvSpPr txBox="1"/>
          <p:nvPr/>
        </p:nvSpPr>
        <p:spPr>
          <a:xfrm>
            <a:off x="6586603" y="1315948"/>
            <a:ext cx="797490" cy="95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2715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092B7-5E1B-35E6-A3C4-B09F86B1E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E368F1F-C65D-0477-A96E-5DBCFA0AEA74}"/>
              </a:ext>
            </a:extLst>
          </p:cNvPr>
          <p:cNvSpPr txBox="1">
            <a:spLocks/>
          </p:cNvSpPr>
          <p:nvPr/>
        </p:nvSpPr>
        <p:spPr>
          <a:xfrm>
            <a:off x="4730750" y="2599313"/>
            <a:ext cx="27305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Thank you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81833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Mock-up test 20241213</Template>
  <TotalTime>47169</TotalTime>
  <Words>743</Words>
  <Application>Microsoft Office PowerPoint</Application>
  <PresentationFormat>Widescreen</PresentationFormat>
  <Paragraphs>94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Roboto</vt:lpstr>
      <vt:lpstr>Office Theme</vt:lpstr>
      <vt:lpstr>BOND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 slides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Nicholas Lusa</dc:creator>
  <cp:lastModifiedBy>Nicholas Lusa</cp:lastModifiedBy>
  <cp:revision>202</cp:revision>
  <cp:lastPrinted>2025-06-23T13:47:01Z</cp:lastPrinted>
  <dcterms:created xsi:type="dcterms:W3CDTF">2024-12-18T06:26:52Z</dcterms:created>
  <dcterms:modified xsi:type="dcterms:W3CDTF">2025-06-24T07:56:18Z</dcterms:modified>
</cp:coreProperties>
</file>