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042" r:id="rId3"/>
    <p:sldId id="2031" r:id="rId4"/>
    <p:sldId id="1986" r:id="rId5"/>
    <p:sldId id="2028" r:id="rId6"/>
    <p:sldId id="2044" r:id="rId7"/>
    <p:sldId id="2040" r:id="rId8"/>
    <p:sldId id="2043" r:id="rId9"/>
    <p:sldId id="1987" r:id="rId10"/>
    <p:sldId id="2041" r:id="rId11"/>
    <p:sldId id="2045" r:id="rId12"/>
    <p:sldId id="2046" r:id="rId13"/>
    <p:sldId id="199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1F9A"/>
    <a:srgbClr val="008045"/>
    <a:srgbClr val="0E42FF"/>
    <a:srgbClr val="5B5CBA"/>
    <a:srgbClr val="FF420E"/>
    <a:srgbClr val="008000"/>
    <a:srgbClr val="004486"/>
    <a:srgbClr val="BB0800"/>
    <a:srgbClr val="FAC08F"/>
    <a:srgbClr val="F9C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–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Themed Style 1 –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–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–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–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–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Medium Style 1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–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75DCB02-9BB8-47FD-8907-85C794F793BA}" styleName="Themed Style 1 –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–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–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A488322-F2BA-4B5B-9748-0D474271808F}" styleName="Medium Style 3 –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094"/>
    <p:restoredTop sz="88904"/>
  </p:normalViewPr>
  <p:slideViewPr>
    <p:cSldViewPr snapToGrid="0" snapToObjects="1">
      <p:cViewPr varScale="1">
        <p:scale>
          <a:sx n="88" d="100"/>
          <a:sy n="88" d="100"/>
        </p:scale>
        <p:origin x="216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EBAEAD-5E78-42E1-A61B-0F73D61DE8FF}" type="doc">
      <dgm:prSet loTypeId="urn:microsoft.com/office/officeart/2005/8/layout/hierarchy1" loCatId="hierarchy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A7D7F17-F231-45C4-B3D6-17CE0B095EC5}">
      <dgm:prSet/>
      <dgm:spPr/>
      <dgm:t>
        <a:bodyPr/>
        <a:lstStyle/>
        <a:p>
          <a:r>
            <a:rPr lang="en-US" dirty="0"/>
            <a:t>HL-LHC</a:t>
          </a:r>
        </a:p>
      </dgm:t>
    </dgm:pt>
    <dgm:pt modelId="{69823F5F-86C2-49F5-830A-0F981900927A}" type="parTrans" cxnId="{69471E96-80C7-4219-A1EE-04E4F9819399}">
      <dgm:prSet/>
      <dgm:spPr/>
      <dgm:t>
        <a:bodyPr/>
        <a:lstStyle/>
        <a:p>
          <a:endParaRPr lang="en-US"/>
        </a:p>
      </dgm:t>
    </dgm:pt>
    <dgm:pt modelId="{7D3E9506-B709-4EEC-8F7E-2BE46527EF2F}" type="sibTrans" cxnId="{69471E96-80C7-4219-A1EE-04E4F9819399}">
      <dgm:prSet/>
      <dgm:spPr/>
      <dgm:t>
        <a:bodyPr/>
        <a:lstStyle/>
        <a:p>
          <a:endParaRPr lang="en-US"/>
        </a:p>
      </dgm:t>
    </dgm:pt>
    <dgm:pt modelId="{CA062E6E-D6B2-4DFC-AB34-1C7CB7AD912E}">
      <dgm:prSet/>
      <dgm:spPr/>
      <dgm:t>
        <a:bodyPr/>
        <a:lstStyle/>
        <a:p>
          <a:r>
            <a:rPr lang="en-US" dirty="0"/>
            <a:t>Muon collider</a:t>
          </a:r>
        </a:p>
      </dgm:t>
    </dgm:pt>
    <dgm:pt modelId="{A9249A2E-77F1-448A-8655-5B7D488D8E33}" type="parTrans" cxnId="{AF45F9E4-03CB-4992-8BF2-7D27739A0689}">
      <dgm:prSet/>
      <dgm:spPr/>
      <dgm:t>
        <a:bodyPr/>
        <a:lstStyle/>
        <a:p>
          <a:endParaRPr lang="en-US"/>
        </a:p>
      </dgm:t>
    </dgm:pt>
    <dgm:pt modelId="{ED43BB80-3092-46B7-B03B-90A881DB2A5B}" type="sibTrans" cxnId="{AF45F9E4-03CB-4992-8BF2-7D27739A0689}">
      <dgm:prSet/>
      <dgm:spPr/>
      <dgm:t>
        <a:bodyPr/>
        <a:lstStyle/>
        <a:p>
          <a:endParaRPr lang="en-US"/>
        </a:p>
      </dgm:t>
    </dgm:pt>
    <dgm:pt modelId="{50931F74-2C1B-0948-BED5-679BD03BE4B9}">
      <dgm:prSet/>
      <dgm:spPr/>
      <dgm:t>
        <a:bodyPr/>
        <a:lstStyle/>
        <a:p>
          <a:r>
            <a:rPr lang="en-GB" dirty="0"/>
            <a:t>FCC</a:t>
          </a:r>
        </a:p>
      </dgm:t>
    </dgm:pt>
    <dgm:pt modelId="{B7625B42-B28C-FC47-B183-8DC1C3D6D472}" type="parTrans" cxnId="{C6FBEB92-6421-C94C-9845-9974AA94AD4A}">
      <dgm:prSet/>
      <dgm:spPr/>
      <dgm:t>
        <a:bodyPr/>
        <a:lstStyle/>
        <a:p>
          <a:endParaRPr lang="en-GB"/>
        </a:p>
      </dgm:t>
    </dgm:pt>
    <dgm:pt modelId="{4A628171-82B2-4B4D-BC55-6334B293655D}" type="sibTrans" cxnId="{C6FBEB92-6421-C94C-9845-9974AA94AD4A}">
      <dgm:prSet/>
      <dgm:spPr/>
      <dgm:t>
        <a:bodyPr/>
        <a:lstStyle/>
        <a:p>
          <a:endParaRPr lang="en-GB"/>
        </a:p>
      </dgm:t>
    </dgm:pt>
    <dgm:pt modelId="{2C942B36-5D36-2E45-A323-A0DA4161C77B}" type="pres">
      <dgm:prSet presAssocID="{D5EBAEAD-5E78-42E1-A61B-0F73D61DE8F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A3214BF-0948-8E42-A607-E4476C31E7C6}" type="pres">
      <dgm:prSet presAssocID="{DA7D7F17-F231-45C4-B3D6-17CE0B095EC5}" presName="hierRoot1" presStyleCnt="0"/>
      <dgm:spPr/>
    </dgm:pt>
    <dgm:pt modelId="{5FA9EC07-FAA6-8548-941E-0DCBB013A51F}" type="pres">
      <dgm:prSet presAssocID="{DA7D7F17-F231-45C4-B3D6-17CE0B095EC5}" presName="composite" presStyleCnt="0"/>
      <dgm:spPr/>
    </dgm:pt>
    <dgm:pt modelId="{50F0FD9E-BD13-AD4B-B5F1-F9C627BD7EB3}" type="pres">
      <dgm:prSet presAssocID="{DA7D7F17-F231-45C4-B3D6-17CE0B095EC5}" presName="background" presStyleLbl="node0" presStyleIdx="0" presStyleCnt="3"/>
      <dgm:spPr/>
    </dgm:pt>
    <dgm:pt modelId="{80BC868B-0748-9C41-9122-625AD9BBCACE}" type="pres">
      <dgm:prSet presAssocID="{DA7D7F17-F231-45C4-B3D6-17CE0B095EC5}" presName="text" presStyleLbl="fgAcc0" presStyleIdx="0" presStyleCnt="3" custScaleX="51104" custScaleY="52523">
        <dgm:presLayoutVars>
          <dgm:chPref val="3"/>
        </dgm:presLayoutVars>
      </dgm:prSet>
      <dgm:spPr/>
    </dgm:pt>
    <dgm:pt modelId="{A326858D-3BCD-0B48-8EE1-6951B72A72C5}" type="pres">
      <dgm:prSet presAssocID="{DA7D7F17-F231-45C4-B3D6-17CE0B095EC5}" presName="hierChild2" presStyleCnt="0"/>
      <dgm:spPr/>
    </dgm:pt>
    <dgm:pt modelId="{9CD4CA61-84F7-134D-91AB-9F2D7171BCDB}" type="pres">
      <dgm:prSet presAssocID="{CA062E6E-D6B2-4DFC-AB34-1C7CB7AD912E}" presName="hierRoot1" presStyleCnt="0"/>
      <dgm:spPr/>
    </dgm:pt>
    <dgm:pt modelId="{EDCEB935-20C0-1C4D-A62A-2EBC6DC5E899}" type="pres">
      <dgm:prSet presAssocID="{CA062E6E-D6B2-4DFC-AB34-1C7CB7AD912E}" presName="composite" presStyleCnt="0"/>
      <dgm:spPr/>
    </dgm:pt>
    <dgm:pt modelId="{088AA7EA-F763-7640-8DF2-84B0239AF396}" type="pres">
      <dgm:prSet presAssocID="{CA062E6E-D6B2-4DFC-AB34-1C7CB7AD912E}" presName="background" presStyleLbl="node0" presStyleIdx="1" presStyleCnt="3"/>
      <dgm:spPr/>
    </dgm:pt>
    <dgm:pt modelId="{9E659C0C-3F52-3F47-AF5D-B58DFEC8B343}" type="pres">
      <dgm:prSet presAssocID="{CA062E6E-D6B2-4DFC-AB34-1C7CB7AD912E}" presName="text" presStyleLbl="fgAcc0" presStyleIdx="1" presStyleCnt="3" custScaleX="49647" custScaleY="52785">
        <dgm:presLayoutVars>
          <dgm:chPref val="3"/>
        </dgm:presLayoutVars>
      </dgm:prSet>
      <dgm:spPr/>
    </dgm:pt>
    <dgm:pt modelId="{C854BDD7-0842-F34F-AFF1-FE31B3136996}" type="pres">
      <dgm:prSet presAssocID="{CA062E6E-D6B2-4DFC-AB34-1C7CB7AD912E}" presName="hierChild2" presStyleCnt="0"/>
      <dgm:spPr/>
    </dgm:pt>
    <dgm:pt modelId="{3EBBDAAE-DEF0-5D4A-8FC1-D7372080873F}" type="pres">
      <dgm:prSet presAssocID="{50931F74-2C1B-0948-BED5-679BD03BE4B9}" presName="hierRoot1" presStyleCnt="0"/>
      <dgm:spPr/>
    </dgm:pt>
    <dgm:pt modelId="{AA11A5D3-8069-BE4E-B037-F685CB83B89D}" type="pres">
      <dgm:prSet presAssocID="{50931F74-2C1B-0948-BED5-679BD03BE4B9}" presName="composite" presStyleCnt="0"/>
      <dgm:spPr/>
    </dgm:pt>
    <dgm:pt modelId="{7132205C-0386-F84D-8BBE-6E44F999B9FA}" type="pres">
      <dgm:prSet presAssocID="{50931F74-2C1B-0948-BED5-679BD03BE4B9}" presName="background" presStyleLbl="node0" presStyleIdx="2" presStyleCnt="3"/>
      <dgm:spPr/>
    </dgm:pt>
    <dgm:pt modelId="{AF246E20-5AB9-0B40-BE03-7B322B5FDD0B}" type="pres">
      <dgm:prSet presAssocID="{50931F74-2C1B-0948-BED5-679BD03BE4B9}" presName="text" presStyleLbl="fgAcc0" presStyleIdx="2" presStyleCnt="3" custScaleX="45448" custScaleY="53427">
        <dgm:presLayoutVars>
          <dgm:chPref val="3"/>
        </dgm:presLayoutVars>
      </dgm:prSet>
      <dgm:spPr/>
    </dgm:pt>
    <dgm:pt modelId="{CA925AE1-D2E4-1B4B-98E6-A8443DCDCBB6}" type="pres">
      <dgm:prSet presAssocID="{50931F74-2C1B-0948-BED5-679BD03BE4B9}" presName="hierChild2" presStyleCnt="0"/>
      <dgm:spPr/>
    </dgm:pt>
  </dgm:ptLst>
  <dgm:cxnLst>
    <dgm:cxn modelId="{4EF6F87D-87B3-F942-9D03-4126F8EECB31}" type="presOf" srcId="{D5EBAEAD-5E78-42E1-A61B-0F73D61DE8FF}" destId="{2C942B36-5D36-2E45-A323-A0DA4161C77B}" srcOrd="0" destOrd="0" presId="urn:microsoft.com/office/officeart/2005/8/layout/hierarchy1"/>
    <dgm:cxn modelId="{C6FBEB92-6421-C94C-9845-9974AA94AD4A}" srcId="{D5EBAEAD-5E78-42E1-A61B-0F73D61DE8FF}" destId="{50931F74-2C1B-0948-BED5-679BD03BE4B9}" srcOrd="2" destOrd="0" parTransId="{B7625B42-B28C-FC47-B183-8DC1C3D6D472}" sibTransId="{4A628171-82B2-4B4D-BC55-6334B293655D}"/>
    <dgm:cxn modelId="{69471E96-80C7-4219-A1EE-04E4F9819399}" srcId="{D5EBAEAD-5E78-42E1-A61B-0F73D61DE8FF}" destId="{DA7D7F17-F231-45C4-B3D6-17CE0B095EC5}" srcOrd="0" destOrd="0" parTransId="{69823F5F-86C2-49F5-830A-0F981900927A}" sibTransId="{7D3E9506-B709-4EEC-8F7E-2BE46527EF2F}"/>
    <dgm:cxn modelId="{E9A60CA8-CB6E-FE4E-B7F0-68B891063AC8}" type="presOf" srcId="{CA062E6E-D6B2-4DFC-AB34-1C7CB7AD912E}" destId="{9E659C0C-3F52-3F47-AF5D-B58DFEC8B343}" srcOrd="0" destOrd="0" presId="urn:microsoft.com/office/officeart/2005/8/layout/hierarchy1"/>
    <dgm:cxn modelId="{CAE331E1-DA6C-1344-82A6-43AB55CCC4E1}" type="presOf" srcId="{50931F74-2C1B-0948-BED5-679BD03BE4B9}" destId="{AF246E20-5AB9-0B40-BE03-7B322B5FDD0B}" srcOrd="0" destOrd="0" presId="urn:microsoft.com/office/officeart/2005/8/layout/hierarchy1"/>
    <dgm:cxn modelId="{AF45F9E4-03CB-4992-8BF2-7D27739A0689}" srcId="{D5EBAEAD-5E78-42E1-A61B-0F73D61DE8FF}" destId="{CA062E6E-D6B2-4DFC-AB34-1C7CB7AD912E}" srcOrd="1" destOrd="0" parTransId="{A9249A2E-77F1-448A-8655-5B7D488D8E33}" sibTransId="{ED43BB80-3092-46B7-B03B-90A881DB2A5B}"/>
    <dgm:cxn modelId="{73E6FBF5-802E-1D48-8F1F-11FD403E2BAD}" type="presOf" srcId="{DA7D7F17-F231-45C4-B3D6-17CE0B095EC5}" destId="{80BC868B-0748-9C41-9122-625AD9BBCACE}" srcOrd="0" destOrd="0" presId="urn:microsoft.com/office/officeart/2005/8/layout/hierarchy1"/>
    <dgm:cxn modelId="{A88069B1-E31B-C848-9F33-64A84F93E2C7}" type="presParOf" srcId="{2C942B36-5D36-2E45-A323-A0DA4161C77B}" destId="{0A3214BF-0948-8E42-A607-E4476C31E7C6}" srcOrd="0" destOrd="0" presId="urn:microsoft.com/office/officeart/2005/8/layout/hierarchy1"/>
    <dgm:cxn modelId="{C88F14A3-DC3D-8145-B692-0AE52962377C}" type="presParOf" srcId="{0A3214BF-0948-8E42-A607-E4476C31E7C6}" destId="{5FA9EC07-FAA6-8548-941E-0DCBB013A51F}" srcOrd="0" destOrd="0" presId="urn:microsoft.com/office/officeart/2005/8/layout/hierarchy1"/>
    <dgm:cxn modelId="{D0B01FDE-CCB1-D14C-A41D-998F09D9280F}" type="presParOf" srcId="{5FA9EC07-FAA6-8548-941E-0DCBB013A51F}" destId="{50F0FD9E-BD13-AD4B-B5F1-F9C627BD7EB3}" srcOrd="0" destOrd="0" presId="urn:microsoft.com/office/officeart/2005/8/layout/hierarchy1"/>
    <dgm:cxn modelId="{A455B771-F255-2446-813F-3370F2176C80}" type="presParOf" srcId="{5FA9EC07-FAA6-8548-941E-0DCBB013A51F}" destId="{80BC868B-0748-9C41-9122-625AD9BBCACE}" srcOrd="1" destOrd="0" presId="urn:microsoft.com/office/officeart/2005/8/layout/hierarchy1"/>
    <dgm:cxn modelId="{DF13A561-BAFA-2447-ACFB-B22D6A4E15D9}" type="presParOf" srcId="{0A3214BF-0948-8E42-A607-E4476C31E7C6}" destId="{A326858D-3BCD-0B48-8EE1-6951B72A72C5}" srcOrd="1" destOrd="0" presId="urn:microsoft.com/office/officeart/2005/8/layout/hierarchy1"/>
    <dgm:cxn modelId="{E2962341-7A97-5243-89A5-885ABC6E6CBB}" type="presParOf" srcId="{2C942B36-5D36-2E45-A323-A0DA4161C77B}" destId="{9CD4CA61-84F7-134D-91AB-9F2D7171BCDB}" srcOrd="1" destOrd="0" presId="urn:microsoft.com/office/officeart/2005/8/layout/hierarchy1"/>
    <dgm:cxn modelId="{CEED3087-0161-914A-BEFF-0EF0FC077DEC}" type="presParOf" srcId="{9CD4CA61-84F7-134D-91AB-9F2D7171BCDB}" destId="{EDCEB935-20C0-1C4D-A62A-2EBC6DC5E899}" srcOrd="0" destOrd="0" presId="urn:microsoft.com/office/officeart/2005/8/layout/hierarchy1"/>
    <dgm:cxn modelId="{2EB06316-FCF4-1043-B7F4-18AD6E769A98}" type="presParOf" srcId="{EDCEB935-20C0-1C4D-A62A-2EBC6DC5E899}" destId="{088AA7EA-F763-7640-8DF2-84B0239AF396}" srcOrd="0" destOrd="0" presId="urn:microsoft.com/office/officeart/2005/8/layout/hierarchy1"/>
    <dgm:cxn modelId="{A8FD3C53-C323-F341-8845-3DBAF1EB6AA0}" type="presParOf" srcId="{EDCEB935-20C0-1C4D-A62A-2EBC6DC5E899}" destId="{9E659C0C-3F52-3F47-AF5D-B58DFEC8B343}" srcOrd="1" destOrd="0" presId="urn:microsoft.com/office/officeart/2005/8/layout/hierarchy1"/>
    <dgm:cxn modelId="{CA63084C-C7B5-1D40-B82E-52D013B2DC0D}" type="presParOf" srcId="{9CD4CA61-84F7-134D-91AB-9F2D7171BCDB}" destId="{C854BDD7-0842-F34F-AFF1-FE31B3136996}" srcOrd="1" destOrd="0" presId="urn:microsoft.com/office/officeart/2005/8/layout/hierarchy1"/>
    <dgm:cxn modelId="{8D02DFF1-6E72-B24B-B03A-27676D8F28D6}" type="presParOf" srcId="{2C942B36-5D36-2E45-A323-A0DA4161C77B}" destId="{3EBBDAAE-DEF0-5D4A-8FC1-D7372080873F}" srcOrd="2" destOrd="0" presId="urn:microsoft.com/office/officeart/2005/8/layout/hierarchy1"/>
    <dgm:cxn modelId="{B580D50F-7137-DE4D-B308-B300A4248086}" type="presParOf" srcId="{3EBBDAAE-DEF0-5D4A-8FC1-D7372080873F}" destId="{AA11A5D3-8069-BE4E-B037-F685CB83B89D}" srcOrd="0" destOrd="0" presId="urn:microsoft.com/office/officeart/2005/8/layout/hierarchy1"/>
    <dgm:cxn modelId="{F8460E48-D9BD-6E42-A585-B3C353FE1D4C}" type="presParOf" srcId="{AA11A5D3-8069-BE4E-B037-F685CB83B89D}" destId="{7132205C-0386-F84D-8BBE-6E44F999B9FA}" srcOrd="0" destOrd="0" presId="urn:microsoft.com/office/officeart/2005/8/layout/hierarchy1"/>
    <dgm:cxn modelId="{E6A25466-0930-884E-B75A-2471E66AE039}" type="presParOf" srcId="{AA11A5D3-8069-BE4E-B037-F685CB83B89D}" destId="{AF246E20-5AB9-0B40-BE03-7B322B5FDD0B}" srcOrd="1" destOrd="0" presId="urn:microsoft.com/office/officeart/2005/8/layout/hierarchy1"/>
    <dgm:cxn modelId="{621157B4-60C8-EF42-9582-E9F82DA4CD34}" type="presParOf" srcId="{3EBBDAAE-DEF0-5D4A-8FC1-D7372080873F}" destId="{CA925AE1-D2E4-1B4B-98E6-A8443DCDCBB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F0FD9E-BD13-AD4B-B5F1-F9C627BD7EB3}">
      <dsp:nvSpPr>
        <dsp:cNvPr id="0" name=""/>
        <dsp:cNvSpPr/>
      </dsp:nvSpPr>
      <dsp:spPr>
        <a:xfrm>
          <a:off x="8778" y="1174649"/>
          <a:ext cx="2659132" cy="17354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0BC868B-0748-9C41-9122-625AD9BBCACE}">
      <dsp:nvSpPr>
        <dsp:cNvPr id="0" name=""/>
        <dsp:cNvSpPr/>
      </dsp:nvSpPr>
      <dsp:spPr>
        <a:xfrm>
          <a:off x="586931" y="1723894"/>
          <a:ext cx="2659132" cy="17354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600" kern="1200" dirty="0"/>
            <a:t>HL-LHC</a:t>
          </a:r>
        </a:p>
      </dsp:txBody>
      <dsp:txXfrm>
        <a:off x="637760" y="1774723"/>
        <a:ext cx="2557474" cy="1633776"/>
      </dsp:txXfrm>
    </dsp:sp>
    <dsp:sp modelId="{088AA7EA-F763-7640-8DF2-84B0239AF396}">
      <dsp:nvSpPr>
        <dsp:cNvPr id="0" name=""/>
        <dsp:cNvSpPr/>
      </dsp:nvSpPr>
      <dsp:spPr>
        <a:xfrm>
          <a:off x="3824215" y="1174649"/>
          <a:ext cx="2583318" cy="17440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659C0C-3F52-3F47-AF5D-B58DFEC8B343}">
      <dsp:nvSpPr>
        <dsp:cNvPr id="0" name=""/>
        <dsp:cNvSpPr/>
      </dsp:nvSpPr>
      <dsp:spPr>
        <a:xfrm>
          <a:off x="4402368" y="1723894"/>
          <a:ext cx="2583318" cy="17440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600" kern="1200" dirty="0"/>
            <a:t>Muon collider</a:t>
          </a:r>
        </a:p>
      </dsp:txBody>
      <dsp:txXfrm>
        <a:off x="4453451" y="1774977"/>
        <a:ext cx="2481152" cy="1641925"/>
      </dsp:txXfrm>
    </dsp:sp>
    <dsp:sp modelId="{7132205C-0386-F84D-8BBE-6E44F999B9FA}">
      <dsp:nvSpPr>
        <dsp:cNvPr id="0" name=""/>
        <dsp:cNvSpPr/>
      </dsp:nvSpPr>
      <dsp:spPr>
        <a:xfrm>
          <a:off x="7563839" y="1174649"/>
          <a:ext cx="2364829" cy="17653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246E20-5AB9-0B40-BE03-7B322B5FDD0B}">
      <dsp:nvSpPr>
        <dsp:cNvPr id="0" name=""/>
        <dsp:cNvSpPr/>
      </dsp:nvSpPr>
      <dsp:spPr>
        <a:xfrm>
          <a:off x="8141992" y="1723894"/>
          <a:ext cx="2364829" cy="17653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600" kern="1200" dirty="0"/>
            <a:t>FCC</a:t>
          </a:r>
        </a:p>
      </dsp:txBody>
      <dsp:txXfrm>
        <a:off x="8193696" y="1775598"/>
        <a:ext cx="2261421" cy="16618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68BE02-E4F3-5040-873D-CC864087A6F9}" type="datetimeFigureOut">
              <a:rPr lang="en-US" smtClean="0"/>
              <a:t>8/13/25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AE955-D2A0-AF4D-A4D6-02E25E391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355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942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7EEB88-532D-81BC-8463-ABF415A3B1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C7945F4-5F6D-AAB3-25DD-1B60A98301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F819D9B-197A-FEE1-C2D2-24E6C350BB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FC7187-5F77-426C-5EDF-5AFA7CF2BF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7465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6CF8AF-28E8-400E-EBA3-D5C4908898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89B5DB2-6C88-D2DC-6374-9E36E5F7B6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266D6E-6258-963F-7755-4FA3E983A2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159D73-4204-41A2-2A0C-1B73F315D5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8628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166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2FAA0-6EF0-B849-91C0-5A2EC81B47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F0E76-2A9D-BE40-8C52-710F712F8D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68941-8352-9945-B8AA-F4916BDF9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86DE0-19E4-4542-891F-07A943808D41}" type="datetime1">
              <a:rPr lang="de-CH" smtClean="0"/>
              <a:t>13.08.25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61B5C-1FE6-D74E-A995-FC271C10B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B13853-59CA-C749-BFEF-067807F09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AB226D-CC72-5646-91B3-7EF74541A8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907" y="92961"/>
            <a:ext cx="750293" cy="73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476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1E8FF-3B47-F54F-B14D-07CAB4F4E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5A4ADB-D499-8844-9668-C42A9AFFF3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F61D0-319D-DB47-BD5A-E74888E2B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5E737-4D27-B747-BEFA-9FFEFC050FDC}" type="datetime1">
              <a:rPr lang="de-CH" smtClean="0"/>
              <a:t>13.08.25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B93D5-F7B1-834B-B0E1-CFE27AC91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9F386E-5020-5E4A-A5AF-1DE752434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948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680CF3-AB11-3746-898C-135D50D1D4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BC6D89-FB27-D546-803F-BB738C7E52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5D9A4-ED99-664E-94ED-DFAB65F11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48025-FB18-2B4F-B762-4EFF68AC8BA6}" type="datetime1">
              <a:rPr lang="de-CH" smtClean="0"/>
              <a:t>13.08.25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749F32-7FF7-BF42-934C-FE84C0F77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737926-143C-3140-BD47-05A29C987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751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FE9FA-6819-FE4A-B019-43F6CA4C6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>
            <a:lvl1pPr>
              <a:defRPr sz="35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BE190-7762-A347-A82A-3AEE4C1095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3114"/>
            <a:ext cx="10515600" cy="466384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6A97AB-C38E-9247-AB69-415CB9ECD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13.08.25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6276D8-10F0-624C-A5B6-5B12E36C0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600E51-37D0-DC4D-B59B-4E83448ED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155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6FF00-4D05-124F-83B4-879C6B661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75676D-490C-0C49-8F54-1655EE0991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842644-BD2A-584A-8453-A232FEB0C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FCF10-95DA-864D-A221-1FA5FED24786}" type="datetime1">
              <a:rPr lang="de-CH" smtClean="0"/>
              <a:t>13.08.25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FBC436-5954-424B-BDEA-DBBD2DAF9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7F53F3-EB3C-5644-844A-DC4B96773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51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E782D-EE3A-E842-9ED4-0CFD58647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98CBF-7823-AD4D-9E8B-D725774596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859F8D-386A-4045-8B90-9795C8DA4F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D0DBDB-7B2C-FE47-ADE8-6615C1662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ED14-354A-584B-8C71-57B5996EBBCE}" type="datetime1">
              <a:rPr lang="de-CH" smtClean="0"/>
              <a:t>13.08.25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797CA8-A8D4-344C-8200-BECAEBE01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23CA3B-7243-A54F-99DA-E319BF6BB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7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4ED9D-DD26-E140-8644-1E3908947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9F76AB-5E92-9547-9373-2FE69E8A01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D4C486-B7F0-2748-AF6A-FA7FA552FB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914ACE-6154-5141-B347-C6EA932DF0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3927E8-CE65-CB4C-9374-67AD1BE119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4D2A23-6FA2-9843-8A48-9BC49D76E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3E9E7-0EAF-D747-A43D-A0053165F94F}" type="datetime1">
              <a:rPr lang="de-CH" smtClean="0"/>
              <a:t>13.08.25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86E28-EB8A-534F-9BB6-BA742162B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59FA84-52CC-884D-9E5D-73F663B22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102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F4DAF-8BFC-6D4D-B4E2-D89E2986F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A3AEAB-564A-834B-BAF1-6237DB251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3D522-680E-8E46-A7B2-D1EFDC114438}" type="datetime1">
              <a:rPr lang="de-CH" smtClean="0"/>
              <a:t>13.08.25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3945DE-17B7-E143-A0F8-547CB7A4B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FDB98B-DFCB-8C4C-AE40-392CECECA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54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377B73-FC5A-E643-9AD5-897CF8514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B4888-BC1F-BC40-9AB2-D43FB62AB1E5}" type="datetime1">
              <a:rPr lang="de-CH" smtClean="0"/>
              <a:t>13.08.25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D341FB-E163-B64E-9B0A-D1D7FC965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C008CF-3595-9B43-86FA-1DA4E3CF2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604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FB851-3001-5441-A71D-8BFAEFA98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F34256-E3FA-7842-9D09-2F283023D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39AF03-67ED-E74E-880D-567670025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24ADE5-43F9-314F-AA19-70A67F514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A392-7D9F-F44E-8D43-0847F263F04B}" type="datetime1">
              <a:rPr lang="de-CH" smtClean="0"/>
              <a:t>13.08.25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BFFB25-A190-4F49-B3D4-C9BC569CE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2FACC-2EBE-9D4E-AE6D-366671E99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01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E548A-CC9A-DA47-B432-2E0F6A29F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AAC886-D098-5F4F-96C5-F214BC99CF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AA3DBD-9FCA-4A48-B4E2-0E4877EF65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D97D20-AFF6-394F-8834-2ABF85997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3DBE-F128-5845-BCA2-F2833C91F0BB}" type="datetime1">
              <a:rPr lang="de-CH" smtClean="0"/>
              <a:t>13.08.25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A993FD-2F95-8947-80F6-1ADC7D0C7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FDB394-CD20-7A4A-9E59-76ABA05EF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451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6531C0-7E7F-4142-9DC3-E856906F1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753DED-1CC0-2D4F-A25A-41FBFC4C37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A6830D-ED56-4C4C-9484-9C9FEC9F93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EA1CA-929B-3A42-9A4C-C28512023BB2}" type="datetime1">
              <a:rPr lang="de-CH" smtClean="0"/>
              <a:t>13.08.25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47CF4-59F6-5D4F-8780-5577397B8F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G. Rumolo, CEI Section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370412-B648-434F-8F8E-4A3B7A653E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A blue and green logo&#10;&#10;AI-generated content may be incorrect.">
            <a:extLst>
              <a:ext uri="{FF2B5EF4-FFF2-40B4-BE49-F238E27FC236}">
                <a16:creationId xmlns:a16="http://schemas.microsoft.com/office/drawing/2014/main" id="{3EB83607-BB68-A185-8F7D-E6B7F2D7FFFE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 l="3292" t="7233" r="7610" b="10545"/>
          <a:stretch/>
        </p:blipFill>
        <p:spPr>
          <a:xfrm>
            <a:off x="11155680" y="1"/>
            <a:ext cx="1031900" cy="68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67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6196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7F826-7158-6744-BDB9-979DA583AC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41535" y="640081"/>
            <a:ext cx="6610383" cy="3497021"/>
          </a:xfrm>
          <a:noFill/>
        </p:spPr>
        <p:txBody>
          <a:bodyPr>
            <a:normAutofit/>
          </a:bodyPr>
          <a:lstStyle/>
          <a:p>
            <a:pPr algn="l"/>
            <a:r>
              <a:rPr lang="en-US" dirty="0"/>
              <a:t>Coherent Effects and Impedances section (CEI) – general information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4FE143-CD5E-364D-A489-2FBFFAD532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49759" y="4393579"/>
            <a:ext cx="6602159" cy="1824341"/>
          </a:xfrm>
          <a:noFill/>
        </p:spPr>
        <p:txBody>
          <a:bodyPr>
            <a:normAutofit/>
          </a:bodyPr>
          <a:lstStyle/>
          <a:p>
            <a:pPr algn="l"/>
            <a:r>
              <a:rPr lang="en-US" dirty="0"/>
              <a:t>Giovanni Rumolo</a:t>
            </a:r>
          </a:p>
          <a:p>
            <a:pPr algn="l"/>
            <a:r>
              <a:rPr lang="en-US" dirty="0"/>
              <a:t>CEI Section Meeting, 14/08/2025</a:t>
            </a:r>
          </a:p>
          <a:p>
            <a:pPr algn="l"/>
            <a:r>
              <a:rPr lang="en-US" dirty="0"/>
              <a:t>Scientific secretary: Roxana Soós</a:t>
            </a:r>
          </a:p>
          <a:p>
            <a:pPr algn="l"/>
            <a:r>
              <a:rPr lang="en-US" dirty="0">
                <a:hlinkClick r:id="rId3"/>
              </a:rPr>
              <a:t>https://indico.cern.ch/event/1561960/</a:t>
            </a:r>
            <a:endParaRPr lang="en-US" dirty="0"/>
          </a:p>
          <a:p>
            <a:pPr algn="l"/>
            <a:endParaRPr lang="en-US" dirty="0"/>
          </a:p>
        </p:txBody>
      </p:sp>
      <p:sp>
        <p:nvSpPr>
          <p:cNvPr id="55" name="Rectangle 41">
            <a:extLst>
              <a:ext uri="{FF2B5EF4-FFF2-40B4-BE49-F238E27FC236}">
                <a16:creationId xmlns:a16="http://schemas.microsoft.com/office/drawing/2014/main" id="{707744A9-B1DD-4F76-B3B2-02A51E6DF4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636008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ounded Rectangle 28">
            <a:extLst>
              <a:ext uri="{FF2B5EF4-FFF2-40B4-BE49-F238E27FC236}">
                <a16:creationId xmlns:a16="http://schemas.microsoft.com/office/drawing/2014/main" id="{09F52C97-D8A0-4C58-9D04-B8733EE38B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6036" y="644333"/>
            <a:ext cx="3343935" cy="556933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BA377-B0B4-6E40-B5C5-7AED54364B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noFill/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57C39D7-CF4A-5A4D-AF9F-A2AC981EA5FC}" type="datetime1">
              <a:rPr lang="de-CH" smtClean="0">
                <a:solidFill>
                  <a:srgbClr val="595959"/>
                </a:solidFill>
              </a:rPr>
              <a:t>13.08.25</a:t>
            </a:fld>
            <a:endParaRPr lang="en-US">
              <a:solidFill>
                <a:srgbClr val="595959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FCB7A2-062B-8441-AB4D-B9B2E20F0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49759" y="6356350"/>
            <a:ext cx="5056902" cy="365125"/>
          </a:xfrm>
          <a:noFill/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4BB4B6-EDE9-D340-A6A7-1A6D7D1E8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54092" y="6356350"/>
            <a:ext cx="1199707" cy="365125"/>
          </a:xfrm>
          <a:prstGeom prst="ellipse">
            <a:avLst/>
          </a:prstGeom>
          <a:noFill/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43DF83E8-ABC0-E64E-832A-EEAEB9D1F06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DA9EB52-3AE1-CE0A-46A2-1586A74E95C9}"/>
              </a:ext>
            </a:extLst>
          </p:cNvPr>
          <p:cNvGrpSpPr/>
          <p:nvPr/>
        </p:nvGrpSpPr>
        <p:grpSpPr>
          <a:xfrm>
            <a:off x="1451440" y="277703"/>
            <a:ext cx="2011111" cy="6164194"/>
            <a:chOff x="1451440" y="277703"/>
            <a:chExt cx="2011111" cy="616419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8A28319-35E7-FBB2-D14E-6C7AB255CDE3}"/>
                </a:ext>
              </a:extLst>
            </p:cNvPr>
            <p:cNvCxnSpPr/>
            <p:nvPr/>
          </p:nvCxnSpPr>
          <p:spPr>
            <a:xfrm>
              <a:off x="2456995" y="1639231"/>
              <a:ext cx="0" cy="402074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1BB5194-ED5C-BD4F-935A-42D36D74D7E8}"/>
                </a:ext>
              </a:extLst>
            </p:cNvPr>
            <p:cNvSpPr/>
            <p:nvPr/>
          </p:nvSpPr>
          <p:spPr>
            <a:xfrm>
              <a:off x="1451440" y="277703"/>
              <a:ext cx="2011111" cy="148589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BE-ABP-CEI</a:t>
              </a:r>
            </a:p>
            <a:p>
              <a:pPr algn="ctr"/>
              <a:r>
                <a:rPr lang="en-US" sz="1600" dirty="0"/>
                <a:t>Coherent Effects and Impedance</a:t>
              </a:r>
            </a:p>
            <a:p>
              <a:pPr algn="ctr"/>
              <a:endParaRPr lang="en-US" sz="1600" dirty="0"/>
            </a:p>
            <a:p>
              <a:pPr algn="ctr"/>
              <a:r>
                <a:rPr lang="en-US" sz="1400" dirty="0"/>
                <a:t>Giovanni RUMOLO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3879501-FD64-2DFD-18CF-B1CA7B7411AD}"/>
                </a:ext>
              </a:extLst>
            </p:cNvPr>
            <p:cNvSpPr/>
            <p:nvPr/>
          </p:nvSpPr>
          <p:spPr>
            <a:xfrm>
              <a:off x="1461518" y="1875463"/>
              <a:ext cx="1994963" cy="4566434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David AMORIM</a:t>
              </a:r>
            </a:p>
            <a:p>
              <a:pPr algn="ctr"/>
              <a:r>
                <a:rPr lang="en-US" sz="1400" dirty="0"/>
                <a:t>Chiara ANTUONO</a:t>
              </a:r>
            </a:p>
            <a:p>
              <a:pPr algn="ctr"/>
              <a:r>
                <a:rPr lang="en-US" sz="1400" dirty="0"/>
                <a:t>Miltiadis BOZATZIS</a:t>
              </a:r>
            </a:p>
            <a:p>
              <a:pPr algn="ctr"/>
              <a:r>
                <a:rPr lang="en-US" sz="1400" dirty="0"/>
                <a:t>Xavier BUFFAT</a:t>
              </a:r>
            </a:p>
            <a:p>
              <a:pPr algn="ctr"/>
              <a:r>
                <a:rPr lang="en-US" sz="1400" dirty="0"/>
                <a:t>Elena DE LA FUENTE GARCIA</a:t>
              </a:r>
            </a:p>
            <a:p>
              <a:pPr algn="ctr"/>
              <a:r>
                <a:rPr lang="en-US" sz="1400" dirty="0"/>
                <a:t>Dora GIBELLIERI</a:t>
              </a:r>
            </a:p>
            <a:p>
              <a:pPr algn="ctr"/>
              <a:r>
                <a:rPr lang="en-US" sz="1400" dirty="0"/>
                <a:t>Fredrik GRØNVOLD</a:t>
              </a:r>
            </a:p>
            <a:p>
              <a:pPr algn="ctr"/>
              <a:r>
                <a:rPr lang="en-US" sz="1400" dirty="0"/>
                <a:t>Evangelos KATRALIS</a:t>
              </a:r>
            </a:p>
            <a:p>
              <a:pPr algn="ctr"/>
              <a:r>
                <a:rPr lang="en-US" sz="1400" dirty="0"/>
                <a:t>Peter KICSINY</a:t>
              </a:r>
            </a:p>
            <a:p>
              <a:pPr algn="ctr"/>
              <a:r>
                <a:rPr lang="en-US" sz="1400" dirty="0"/>
                <a:t>Jintao LI</a:t>
              </a:r>
            </a:p>
            <a:p>
              <a:pPr algn="ctr"/>
              <a:r>
                <a:rPr lang="en-US" sz="1400" dirty="0"/>
                <a:t>Elena MACCHIA</a:t>
              </a:r>
            </a:p>
            <a:p>
              <a:pPr algn="ctr"/>
              <a:r>
                <a:rPr lang="en-US" sz="1400" dirty="0"/>
                <a:t>Lotta METHER</a:t>
              </a:r>
            </a:p>
            <a:p>
              <a:pPr algn="ctr"/>
              <a:r>
                <a:rPr lang="en-US" sz="1400" dirty="0"/>
                <a:t>Elias MÉTRAL</a:t>
              </a:r>
            </a:p>
            <a:p>
              <a:pPr algn="ctr"/>
              <a:r>
                <a:rPr lang="en-US" sz="1400" dirty="0"/>
                <a:t>Nicolas MOUNET</a:t>
              </a:r>
            </a:p>
            <a:p>
              <a:pPr algn="ctr"/>
              <a:r>
                <a:rPr lang="en-US" sz="1400" dirty="0"/>
                <a:t>Luca SABATO</a:t>
              </a:r>
            </a:p>
            <a:p>
              <a:pPr algn="ctr"/>
              <a:r>
                <a:rPr lang="en-US" sz="1400" dirty="0"/>
                <a:t>Daniel SCHULTE</a:t>
              </a:r>
            </a:p>
            <a:p>
              <a:pPr algn="ctr"/>
              <a:r>
                <a:rPr lang="en-US" sz="1400" dirty="0"/>
                <a:t>Leonardo SITO</a:t>
              </a:r>
            </a:p>
            <a:p>
              <a:pPr algn="ctr"/>
              <a:r>
                <a:rPr lang="en-US" sz="1400" dirty="0"/>
                <a:t>Roxana SOÓS</a:t>
              </a:r>
            </a:p>
            <a:p>
              <a:pPr algn="ctr"/>
              <a:r>
                <a:rPr lang="en-US" sz="1400" dirty="0"/>
                <a:t>R TAYLOR</a:t>
              </a:r>
            </a:p>
            <a:p>
              <a:pPr algn="ctr"/>
              <a:r>
                <a:rPr lang="en-US" sz="1400" dirty="0"/>
                <a:t>Carlo ZANNINI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7775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BF248-5AF9-FE38-0F89-C02066DED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8b4e beam in injectors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FF8EE4-677E-205C-A1C5-777B948BCA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Last week’s achievement</a:t>
            </a:r>
          </a:p>
          <a:p>
            <a:pPr lvl="1"/>
            <a:r>
              <a:rPr lang="en-US" dirty="0"/>
              <a:t>2x 56b extracted with 2..3e11 p/b and 1.65 ns bunch length 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C2B584-CD6E-9BB7-94B9-031634ACC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13.08.25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3EC593-58F0-98D5-E519-ACB5064F6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FE4BFB-B812-F8BF-72C6-8A4729ECD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10</a:t>
            </a:fld>
            <a:endParaRPr lang="en-US"/>
          </a:p>
        </p:txBody>
      </p:sp>
      <p:pic>
        <p:nvPicPr>
          <p:cNvPr id="11" name="Picture 10" descr="A screen shot of a graph&#10;&#10;AI-generated content may be incorrect.">
            <a:extLst>
              <a:ext uri="{FF2B5EF4-FFF2-40B4-BE49-F238E27FC236}">
                <a16:creationId xmlns:a16="http://schemas.microsoft.com/office/drawing/2014/main" id="{037C4862-D411-E047-EC6D-C869B5A85D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" y="2871561"/>
            <a:ext cx="3873500" cy="2933700"/>
          </a:xfrm>
          <a:prstGeom prst="rect">
            <a:avLst/>
          </a:prstGeom>
        </p:spPr>
      </p:pic>
      <p:pic>
        <p:nvPicPr>
          <p:cNvPr id="15" name="Picture 14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532C9C50-3CA0-9425-0483-C890AE3861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6511" y="2467429"/>
            <a:ext cx="4133893" cy="3888921"/>
          </a:xfrm>
          <a:prstGeom prst="rect">
            <a:avLst/>
          </a:prstGeom>
        </p:spPr>
      </p:pic>
      <p:pic>
        <p:nvPicPr>
          <p:cNvPr id="17" name="Picture 16" descr="A screenshot of a graph&#10;&#10;AI-generated content may be incorrect.">
            <a:extLst>
              <a:ext uri="{FF2B5EF4-FFF2-40B4-BE49-F238E27FC236}">
                <a16:creationId xmlns:a16="http://schemas.microsoft.com/office/drawing/2014/main" id="{5F4A4C55-ED99-2FE7-0B35-A1F8B28AD5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88315" y="2403928"/>
            <a:ext cx="2963933" cy="4015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7895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C75C57-DA2D-C4CA-C77E-8728225219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B81D7-63D8-7670-E42D-E99D1D6D0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8b4e beam in injectors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123A3-65E8-5E82-4B10-0A0052A904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Last week’s achievement</a:t>
            </a:r>
          </a:p>
          <a:p>
            <a:pPr lvl="1"/>
            <a:r>
              <a:rPr lang="en-US" dirty="0"/>
              <a:t>2x 56b extracted with 2..3e11 p/b and 1.65 ns bunch length</a:t>
            </a:r>
          </a:p>
          <a:p>
            <a:pPr lvl="1"/>
            <a:r>
              <a:rPr lang="en-US" dirty="0"/>
              <a:t>Brightness as expected from limitation diagram (WP 20.15, 20.22) 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1DDF41-36C8-EC76-6B7F-6B58C6EB5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13.08.25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7A1F8B-2D43-3410-2053-B4314CA43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8B49C9-161D-B4E6-B3D1-936E25166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11</a:t>
            </a:fld>
            <a:endParaRPr lang="en-US"/>
          </a:p>
        </p:txBody>
      </p:sp>
      <p:pic>
        <p:nvPicPr>
          <p:cNvPr id="8" name="Picture 7" descr="A graph of a number of lightness&#10;&#10;AI-generated content may be incorrect.">
            <a:extLst>
              <a:ext uri="{FF2B5EF4-FFF2-40B4-BE49-F238E27FC236}">
                <a16:creationId xmlns:a16="http://schemas.microsoft.com/office/drawing/2014/main" id="{AF53ED13-05AB-FF8E-8516-DD63B5288C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6575" y="2670402"/>
            <a:ext cx="3999253" cy="3691618"/>
          </a:xfrm>
          <a:prstGeom prst="rect">
            <a:avLst/>
          </a:prstGeom>
        </p:spPr>
      </p:pic>
      <p:pic>
        <p:nvPicPr>
          <p:cNvPr id="9" name="Picture 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1A3AE07D-0387-4AA8-DE5D-34254201FED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0501" t="14218" r="1946" b="53612"/>
          <a:stretch>
            <a:fillRect/>
          </a:stretch>
        </p:blipFill>
        <p:spPr>
          <a:xfrm>
            <a:off x="838200" y="4457715"/>
            <a:ext cx="5857745" cy="1719248"/>
          </a:xfrm>
          <a:prstGeom prst="rect">
            <a:avLst/>
          </a:prstGeom>
        </p:spPr>
      </p:pic>
      <p:pic>
        <p:nvPicPr>
          <p:cNvPr id="11" name="Picture 10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6588D76-ADCA-D832-979D-F17114750F3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1061" t="16665" r="1945" b="53035"/>
          <a:stretch>
            <a:fillRect/>
          </a:stretch>
        </p:blipFill>
        <p:spPr>
          <a:xfrm>
            <a:off x="916172" y="2801257"/>
            <a:ext cx="5779773" cy="1611086"/>
          </a:xfrm>
          <a:prstGeom prst="rect">
            <a:avLst/>
          </a:prstGeom>
        </p:spPr>
      </p:pic>
      <p:sp>
        <p:nvSpPr>
          <p:cNvPr id="12" name="12-point Star 11">
            <a:extLst>
              <a:ext uri="{FF2B5EF4-FFF2-40B4-BE49-F238E27FC236}">
                <a16:creationId xmlns:a16="http://schemas.microsoft.com/office/drawing/2014/main" id="{C4373420-921C-9D98-1CC6-B6054F4D508F}"/>
              </a:ext>
            </a:extLst>
          </p:cNvPr>
          <p:cNvSpPr>
            <a:spLocks noChangeAspect="1"/>
          </p:cNvSpPr>
          <p:nvPr/>
        </p:nvSpPr>
        <p:spPr>
          <a:xfrm>
            <a:off x="10069284" y="4278285"/>
            <a:ext cx="252000" cy="252000"/>
          </a:xfrm>
          <a:prstGeom prst="star12">
            <a:avLst/>
          </a:prstGeom>
          <a:solidFill>
            <a:srgbClr val="D81F9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440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F6CA71-3038-0B35-B7F5-22B01CAECE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D9CAF-DA2D-6940-80A6-45A38AA41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8b4e beam in injectors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1908B0-6D1E-4B72-2CF4-CB6607A6AA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Last week’s achievement</a:t>
            </a:r>
          </a:p>
          <a:p>
            <a:pPr lvl="1"/>
            <a:r>
              <a:rPr lang="en-US" dirty="0"/>
              <a:t>2x 56b extracted with 2..3e11 p/b and 1.65 ns bunch length</a:t>
            </a:r>
          </a:p>
          <a:p>
            <a:pPr lvl="1"/>
            <a:r>
              <a:rPr lang="en-US" dirty="0"/>
              <a:t>Brightness as expected from limitation diagram (WP 20.15, 20.22)</a:t>
            </a:r>
          </a:p>
          <a:p>
            <a:r>
              <a:rPr lang="en-US" dirty="0"/>
              <a:t>Still to work on</a:t>
            </a:r>
          </a:p>
          <a:p>
            <a:pPr lvl="1"/>
            <a:r>
              <a:rPr lang="en-US" dirty="0"/>
              <a:t>“Spiky” emittance growth when </a:t>
            </a:r>
            <a:r>
              <a:rPr lang="en-US" dirty="0" err="1"/>
              <a:t>Qx</a:t>
            </a:r>
            <a:r>
              <a:rPr lang="en-US" dirty="0"/>
              <a:t>=0.13 with no clear signs of instability visible from BBQ, LHC BPMs or Head-Tail monitor, what is the origin? </a:t>
            </a:r>
          </a:p>
          <a:p>
            <a:pPr lvl="1"/>
            <a:r>
              <a:rPr lang="en-US" dirty="0"/>
              <a:t>Vacuum spikes in </a:t>
            </a:r>
            <a:r>
              <a:rPr lang="en-GB" dirty="0"/>
              <a:t>Cavity 1 and Cavity 2 and pressure not recovering quickly enough when injecting 3 trains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B16671-0613-B606-F9F8-013127BC3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13.08.25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0AACDC-C0C1-D4EE-2003-DDB45E52F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4C57EC-854E-04B4-751A-0ADA32DFD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12</a:t>
            </a:fld>
            <a:endParaRPr lang="en-US"/>
          </a:p>
        </p:txBody>
      </p:sp>
      <p:pic>
        <p:nvPicPr>
          <p:cNvPr id="10" name="Picture 9" descr="A screen shot of a graph&#10;&#10;AI-generated content may be incorrect.">
            <a:extLst>
              <a:ext uri="{FF2B5EF4-FFF2-40B4-BE49-F238E27FC236}">
                <a16:creationId xmlns:a16="http://schemas.microsoft.com/office/drawing/2014/main" id="{72C7FBF7-0537-860B-F3D5-F6A1F3EFFC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0656" y="4064000"/>
            <a:ext cx="4989459" cy="240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805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0A6599-AEC7-FB1C-11C9-AD263C1302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AE5ED-B432-7C67-FA83-FD1020FE1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 anchor="ctr">
            <a:normAutofit/>
          </a:bodyPr>
          <a:lstStyle/>
          <a:p>
            <a:r>
              <a:rPr lang="en-US" dirty="0"/>
              <a:t>News from projects?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D028BB-97B3-2ED3-3A23-76F93176B6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26C6B36-4434-7F45-BBFA-B89E4EC0E73C}" type="datetime1">
              <a:rPr lang="de-CH" smtClean="0"/>
              <a:pPr>
                <a:spcAft>
                  <a:spcPts val="600"/>
                </a:spcAft>
              </a:pPr>
              <a:t>13.08.25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3C02A2-0C81-1DF0-E0EA-9F049501C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894FD3-785F-B06B-C33A-9D39F7F64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3DF83E8-ABC0-E64E-832A-EEAEB9D1F06F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EAE505-B0CA-C0A3-3B78-AB8208E38A52}"/>
              </a:ext>
            </a:extLst>
          </p:cNvPr>
          <p:cNvSpPr txBox="1"/>
          <p:nvPr/>
        </p:nvSpPr>
        <p:spPr>
          <a:xfrm>
            <a:off x="10757647" y="17481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11" name="Content Placeholder 2">
            <a:extLst>
              <a:ext uri="{FF2B5EF4-FFF2-40B4-BE49-F238E27FC236}">
                <a16:creationId xmlns:a16="http://schemas.microsoft.com/office/drawing/2014/main" id="{3514849E-350A-426F-3A82-9E0105054F4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6343998"/>
              </p:ext>
            </p:extLst>
          </p:nvPr>
        </p:nvGraphicFramePr>
        <p:xfrm>
          <a:off x="838200" y="1513114"/>
          <a:ext cx="10515600" cy="46638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2062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F86B69-643F-36FD-B0C6-3D230E0736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13087-85AB-14DC-3ACC-B88EC724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Arising matters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CB7C3-FB2F-AA62-9A2C-B81764F04F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Heat wave action plan currently in action</a:t>
            </a:r>
          </a:p>
          <a:p>
            <a:pPr lvl="1"/>
            <a:r>
              <a:rPr lang="en-GB" dirty="0"/>
              <a:t>Average temperatures exceeding 25</a:t>
            </a:r>
            <a:r>
              <a:rPr lang="en-GB" baseline="30000" dirty="0"/>
              <a:t>o</a:t>
            </a:r>
            <a:r>
              <a:rPr lang="en-GB" dirty="0"/>
              <a:t>C must be forecast for at least three consecutive days for a heatwave to be officially declared</a:t>
            </a:r>
            <a:endParaRPr lang="en-US" dirty="0"/>
          </a:p>
          <a:p>
            <a:pPr lvl="1"/>
            <a:r>
              <a:rPr lang="en-US" dirty="0"/>
              <a:t>At least until the end of this week</a:t>
            </a:r>
          </a:p>
          <a:p>
            <a:r>
              <a:rPr lang="en-US" dirty="0"/>
              <a:t>List of available rooms sent out by Stéphanie last Monday</a:t>
            </a:r>
          </a:p>
          <a:p>
            <a:pPr lvl="1"/>
            <a:r>
              <a:rPr lang="en-US" dirty="0"/>
              <a:t>Thursday afternoon: 6/2-004 after this meeting + </a:t>
            </a:r>
            <a:br>
              <a:rPr lang="en-US" dirty="0"/>
            </a:br>
            <a:r>
              <a:rPr lang="en-US" dirty="0"/>
              <a:t>Auditorium + 6/2-008</a:t>
            </a:r>
          </a:p>
          <a:p>
            <a:pPr lvl="1"/>
            <a:r>
              <a:rPr lang="en-US" dirty="0"/>
              <a:t>Friday afternoon: 6/2-008 + 6/2-004 after INC meeting </a:t>
            </a:r>
            <a:br>
              <a:rPr lang="en-US" dirty="0"/>
            </a:br>
            <a:r>
              <a:rPr lang="en-US" dirty="0"/>
              <a:t>from 4pm + Auditorium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FF1138-6E23-65DA-2B30-AAEEF0A12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13.08.25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A67667-44FF-DDAE-5E5C-727C8265C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D82C45-2148-F15B-D6DA-7BE2364F1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2</a:t>
            </a:fld>
            <a:endParaRPr lang="en-US"/>
          </a:p>
        </p:txBody>
      </p:sp>
      <p:pic>
        <p:nvPicPr>
          <p:cNvPr id="8" name="Picture 7" descr="A poster with text and a thermometer&#10;&#10;AI-generated content may be incorrect.">
            <a:extLst>
              <a:ext uri="{FF2B5EF4-FFF2-40B4-BE49-F238E27FC236}">
                <a16:creationId xmlns:a16="http://schemas.microsoft.com/office/drawing/2014/main" id="{0096DED4-AA82-3BA8-A6E1-29C186CD73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6865" y="3420457"/>
            <a:ext cx="4202697" cy="29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817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CD56F9-C5E6-B94F-2F8E-89725BC1A0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B5130-63A1-D470-834B-A6167AF05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Arising matters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E76836-BA73-5003-9813-2BCAB6BFB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Resumption of language courses</a:t>
            </a:r>
          </a:p>
          <a:p>
            <a:pPr lvl="1"/>
            <a:r>
              <a:rPr lang="en-US" dirty="0"/>
              <a:t>Starting on Wednesday, August 13th, registration for French and English language courses, as well as placement tests, will once again be available on the Learning Hub</a:t>
            </a:r>
          </a:p>
          <a:p>
            <a:pPr lvl="1"/>
            <a:r>
              <a:rPr lang="en-US" dirty="0"/>
              <a:t>The courses will be taught by the same teachers as before</a:t>
            </a:r>
          </a:p>
          <a:p>
            <a:pPr lvl="1"/>
            <a:endParaRPr lang="en-US" dirty="0"/>
          </a:p>
          <a:p>
            <a:r>
              <a:rPr lang="en-US" dirty="0"/>
              <a:t>Traveling to HB2025</a:t>
            </a:r>
          </a:p>
          <a:p>
            <a:pPr lvl="1"/>
            <a:r>
              <a:rPr lang="en-US" dirty="0"/>
              <a:t>Please take note of Stéphanie’s email from 11 August when organizing your travel</a:t>
            </a:r>
          </a:p>
          <a:p>
            <a:pPr lvl="1"/>
            <a:r>
              <a:rPr lang="en-US" dirty="0"/>
              <a:t>Flights to Shenzhen are far cheaper than flights to Huizhou, therefore it is encouraged to take the former and then reach by taxi the HB venue (about 1h away – 160 CHF). Taxis will be exceptionally reimbursed under presentation of the receipt outside of the per-diem</a:t>
            </a:r>
          </a:p>
          <a:p>
            <a:pPr lvl="1"/>
            <a:r>
              <a:rPr lang="en-US" dirty="0"/>
              <a:t>Please follow the indications given by Stéphanie (screenshots, etc.)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75108B-F254-6F4B-25FF-0C6E83244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13.08.25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81D3DD-868E-140C-7690-AE03B2019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ADB014-2FCE-727D-8252-582D44141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59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4A079C-F7BF-156D-26F4-5D357E82EF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EC7A-BF26-F2A0-4BA6-E25D73B1F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schedule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C71596-044D-94B7-2FDB-E021519B8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13.08.25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00CE6-60BF-96EF-5273-1B8087345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D71E76-FD31-8276-83E0-2476F69C5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4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61181E4-5AA0-B996-2A9B-4731AA89946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592" t="49619" r="9016" b="21310"/>
          <a:stretch>
            <a:fillRect/>
          </a:stretch>
        </p:blipFill>
        <p:spPr>
          <a:xfrm>
            <a:off x="0" y="1866900"/>
            <a:ext cx="7859687" cy="39243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752EE8-19D7-D5D8-1921-97AA71D58F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6024" y="1371600"/>
            <a:ext cx="4114800" cy="4984750"/>
          </a:xfrm>
        </p:spPr>
        <p:txBody>
          <a:bodyPr>
            <a:normAutofit/>
          </a:bodyPr>
          <a:lstStyle/>
          <a:p>
            <a:r>
              <a:rPr lang="en-US" dirty="0"/>
              <a:t>Efficient luminosity production despite 6L2 damaged warm transition module</a:t>
            </a:r>
          </a:p>
        </p:txBody>
      </p:sp>
      <p:sp>
        <p:nvSpPr>
          <p:cNvPr id="7" name="5-point Star 6">
            <a:extLst>
              <a:ext uri="{FF2B5EF4-FFF2-40B4-BE49-F238E27FC236}">
                <a16:creationId xmlns:a16="http://schemas.microsoft.com/office/drawing/2014/main" id="{116F11A7-8E58-B9FD-41ED-7510FE46D862}"/>
              </a:ext>
            </a:extLst>
          </p:cNvPr>
          <p:cNvSpPr>
            <a:spLocks noChangeAspect="1"/>
          </p:cNvSpPr>
          <p:nvPr/>
        </p:nvSpPr>
        <p:spPr>
          <a:xfrm>
            <a:off x="4063458" y="2943208"/>
            <a:ext cx="216000" cy="216000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510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E356BF-29A2-D2D3-CD02-22E3321383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62597-7DD8-28F2-05A2-DBE985456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Integrated luminosity so far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7A1A95-37F1-3077-D165-FEA702B82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13.08.25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EA5CC2-92DD-C928-68DF-8A356EE4C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9FF9DD-EBE4-2388-B438-3679F4D25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5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4723DA2-65D3-31E2-0A96-8478CC7328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Very close to updated projection, steady production for the moment in spite of 6L2 non-conforming transition module – only minor spikes during some fills</a:t>
            </a:r>
          </a:p>
        </p:txBody>
      </p:sp>
      <p:pic>
        <p:nvPicPr>
          <p:cNvPr id="8" name="Picture 7" descr="A graph with a line&#10;&#10;AI-generated content may be incorrect.">
            <a:extLst>
              <a:ext uri="{FF2B5EF4-FFF2-40B4-BE49-F238E27FC236}">
                <a16:creationId xmlns:a16="http://schemas.microsoft.com/office/drawing/2014/main" id="{43FF51BA-926A-77DE-30B7-F5C4BD1F72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599" y="2582606"/>
            <a:ext cx="10178143" cy="3477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752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3801B4-44F9-DBE6-74A2-678A8427E5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02625-8309-9C51-755D-B19865254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Integrated luminosity so far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FF25E9-F703-CBF3-C792-EE658BDEA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13.08.25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05CDA5-26F1-40F9-2358-696EF305E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A82CD8-D395-21D5-9C55-1D972F6A5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6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6AC4531-C264-3C92-B09C-1E4577EB90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Very close to updated projection, steady production for the moment in spite of 6L2 non-conforming transition module – only minor spikes during some fills</a:t>
            </a:r>
          </a:p>
        </p:txBody>
      </p:sp>
      <p:pic>
        <p:nvPicPr>
          <p:cNvPr id="3" name="Picture 2" descr="A screen shot of a graph&#10;&#10;AI-generated content may be incorrect.">
            <a:extLst>
              <a:ext uri="{FF2B5EF4-FFF2-40B4-BE49-F238E27FC236}">
                <a16:creationId xmlns:a16="http://schemas.microsoft.com/office/drawing/2014/main" id="{FAC8F084-2E13-87D8-F4AD-A1FE3D52780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36" y="2189285"/>
            <a:ext cx="6051422" cy="2709297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095BCCE3-1F7C-1D58-80C8-87D6286D9FEE}"/>
              </a:ext>
            </a:extLst>
          </p:cNvPr>
          <p:cNvSpPr/>
          <p:nvPr/>
        </p:nvSpPr>
        <p:spPr>
          <a:xfrm>
            <a:off x="4397828" y="2411730"/>
            <a:ext cx="391885" cy="210312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F22D595-BADE-92D1-EA9A-4C0ACE9C4AB2}"/>
              </a:ext>
            </a:extLst>
          </p:cNvPr>
          <p:cNvSpPr/>
          <p:nvPr/>
        </p:nvSpPr>
        <p:spPr>
          <a:xfrm>
            <a:off x="5022392" y="2411730"/>
            <a:ext cx="391885" cy="210312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 graph showing a graph&#10;&#10;AI-generated content may be incorrect.">
            <a:extLst>
              <a:ext uri="{FF2B5EF4-FFF2-40B4-BE49-F238E27FC236}">
                <a16:creationId xmlns:a16="http://schemas.microsoft.com/office/drawing/2014/main" id="{38FEF7E4-774B-2611-8518-F5957692E6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1183" y="2913792"/>
            <a:ext cx="5777181" cy="340468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D78B0C9-FFFB-5EE8-C106-9095DDC120BF}"/>
              </a:ext>
            </a:extLst>
          </p:cNvPr>
          <p:cNvSpPr txBox="1"/>
          <p:nvPr/>
        </p:nvSpPr>
        <p:spPr>
          <a:xfrm>
            <a:off x="7640510" y="2525524"/>
            <a:ext cx="4337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Yesterday morning in 4L2 (800mm chamber)</a:t>
            </a:r>
          </a:p>
        </p:txBody>
      </p:sp>
    </p:spTree>
    <p:extLst>
      <p:ext uri="{BB962C8B-B14F-4D97-AF65-F5344CB8AC3E}">
        <p14:creationId xmlns:p14="http://schemas.microsoft.com/office/powerpoint/2010/main" val="620612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437D0E-0369-9D71-DE8B-646E788B7E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BC92D-C857-B550-996C-DEE19B51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64BFE-3957-9A65-C177-D9F4AA8000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Gamma-radiography of damaged warm vacuum modules in 6L2 foreseen tomorrow morning during access for FASER emulsion exchange</a:t>
            </a:r>
          </a:p>
          <a:p>
            <a:r>
              <a:rPr lang="en-US" dirty="0"/>
              <a:t>Vibration tests next week </a:t>
            </a:r>
          </a:p>
          <a:p>
            <a:pPr lvl="1"/>
            <a:r>
              <a:rPr lang="en-US" dirty="0"/>
              <a:t>Construction of secondary school in </a:t>
            </a:r>
            <a:r>
              <a:rPr lang="en-US" dirty="0" err="1"/>
              <a:t>Meyrin</a:t>
            </a:r>
            <a:r>
              <a:rPr lang="en-US" dirty="0"/>
              <a:t>, next to the </a:t>
            </a:r>
            <a:r>
              <a:rPr lang="en-US" dirty="0" err="1"/>
              <a:t>Mategnin</a:t>
            </a:r>
            <a:r>
              <a:rPr lang="en-US" dirty="0"/>
              <a:t> border, located directly above the LHC tunnel (depth ~100m).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F58CFF-3295-C489-1D8B-CA6BE28A4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13.08.25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A1750E-28DE-74CB-FBCE-B9B1B630C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E9CC4A-4422-87F9-1719-E44A7507C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7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214D9C2-6F83-555A-0B9B-7A4A01A89E70}"/>
              </a:ext>
            </a:extLst>
          </p:cNvPr>
          <p:cNvGrpSpPr/>
          <p:nvPr/>
        </p:nvGrpSpPr>
        <p:grpSpPr>
          <a:xfrm>
            <a:off x="6005264" y="3164222"/>
            <a:ext cx="4987135" cy="3012741"/>
            <a:chOff x="6005264" y="3164222"/>
            <a:chExt cx="4987135" cy="301274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05A0378-53D7-9799-7E2B-7873F50EBFF4}"/>
                </a:ext>
              </a:extLst>
            </p:cNvPr>
            <p:cNvGrpSpPr/>
            <p:nvPr/>
          </p:nvGrpSpPr>
          <p:grpSpPr>
            <a:xfrm>
              <a:off x="6005264" y="3164222"/>
              <a:ext cx="4987135" cy="3012741"/>
              <a:chOff x="656024" y="3006545"/>
              <a:chExt cx="4987135" cy="3012741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1F19D526-20F4-26BA-8773-DAB9A6A388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56024" y="3006545"/>
                <a:ext cx="4987135" cy="3012741"/>
              </a:xfrm>
              <a:prstGeom prst="rect">
                <a:avLst/>
              </a:prstGeom>
            </p:spPr>
          </p:pic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8A15C5D-37A3-7AF2-1B90-1FE9128AB11C}"/>
                  </a:ext>
                </a:extLst>
              </p:cNvPr>
              <p:cNvSpPr/>
              <p:nvPr/>
            </p:nvSpPr>
            <p:spPr>
              <a:xfrm rot="2835069">
                <a:off x="2295570" y="4188312"/>
                <a:ext cx="1007775" cy="620302"/>
              </a:xfrm>
              <a:prstGeom prst="rect">
                <a:avLst/>
              </a:prstGeom>
              <a:noFill/>
              <a:ln w="38100">
                <a:solidFill>
                  <a:srgbClr val="D6009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ED61413-8C59-03C7-AA14-4CA4E9718BE6}"/>
                  </a:ext>
                </a:extLst>
              </p:cNvPr>
              <p:cNvSpPr txBox="1"/>
              <p:nvPr/>
            </p:nvSpPr>
            <p:spPr>
              <a:xfrm rot="20597627">
                <a:off x="1081816" y="4558073"/>
                <a:ext cx="6591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+mn-lt"/>
                  </a:rPr>
                  <a:t>LHC</a:t>
                </a:r>
                <a:endParaRPr lang="en-GB" b="1" dirty="0">
                  <a:solidFill>
                    <a:schemeClr val="bg1"/>
                  </a:solidFill>
                  <a:latin typeface="+mn-lt"/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71153EF-7D7A-0649-DE7F-C5EFD30A15CD}"/>
                  </a:ext>
                </a:extLst>
              </p:cNvPr>
              <p:cNvSpPr txBox="1"/>
              <p:nvPr/>
            </p:nvSpPr>
            <p:spPr>
              <a:xfrm rot="21413479">
                <a:off x="2934176" y="3659495"/>
                <a:ext cx="5180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+mn-lt"/>
                  </a:rPr>
                  <a:t>TI8</a:t>
                </a:r>
                <a:endParaRPr lang="en-GB" b="1" dirty="0">
                  <a:solidFill>
                    <a:schemeClr val="bg1"/>
                  </a:solidFill>
                  <a:latin typeface="+mn-lt"/>
                </a:endParaRP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86A0D9D-2F27-6D46-081C-FF70B76A4A42}"/>
                </a:ext>
              </a:extLst>
            </p:cNvPr>
            <p:cNvSpPr txBox="1"/>
            <p:nvPr/>
          </p:nvSpPr>
          <p:spPr>
            <a:xfrm>
              <a:off x="7486254" y="5217822"/>
              <a:ext cx="10406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FFFF00"/>
                  </a:solidFill>
                  <a:latin typeface="+mj-lt"/>
                </a:rPr>
                <a:t>Cell 24 R8</a:t>
              </a:r>
              <a:endParaRPr lang="en-GB" sz="1400" b="1" dirty="0">
                <a:solidFill>
                  <a:srgbClr val="FFFF00"/>
                </a:solidFill>
                <a:latin typeface="+mj-lt"/>
              </a:endParaRP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C33924C6-D460-BD9C-F80D-8EB4A9DB38CE}"/>
                </a:ext>
              </a:extLst>
            </p:cNvPr>
            <p:cNvCxnSpPr>
              <a:stCxn id="12" idx="0"/>
            </p:cNvCxnSpPr>
            <p:nvPr/>
          </p:nvCxnSpPr>
          <p:spPr>
            <a:xfrm flipV="1">
              <a:off x="8006589" y="4628802"/>
              <a:ext cx="225718" cy="589020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80750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ADF00B-EFC1-0C2A-F153-32F0AF206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52CE9-8FF0-57DF-8D6A-3423FEA0B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C79044-27EF-FA6F-CDB0-D73A8791D9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Gamma-radiography of damaged warm vacuum modules in 6L2 foreseen tomorrow morning during access for FASER emulsion exchange</a:t>
            </a:r>
          </a:p>
          <a:p>
            <a:r>
              <a:rPr lang="en-US" dirty="0"/>
              <a:t>Vibration tests next week </a:t>
            </a:r>
          </a:p>
          <a:p>
            <a:pPr lvl="1"/>
            <a:r>
              <a:rPr lang="en-US" dirty="0"/>
              <a:t>Construction of secondary school in </a:t>
            </a:r>
            <a:r>
              <a:rPr lang="en-US" dirty="0" err="1"/>
              <a:t>Meyrin</a:t>
            </a:r>
            <a:r>
              <a:rPr lang="en-US" dirty="0"/>
              <a:t>, next to the </a:t>
            </a:r>
            <a:r>
              <a:rPr lang="en-US" dirty="0" err="1"/>
              <a:t>Mategnin</a:t>
            </a:r>
            <a:r>
              <a:rPr lang="en-US" dirty="0"/>
              <a:t> border, located directly above the LHC tunnel (depth ~100m).</a:t>
            </a:r>
          </a:p>
          <a:p>
            <a:pPr lvl="1"/>
            <a:r>
              <a:rPr lang="en-US" dirty="0"/>
              <a:t>Need to build support concrete pillars down to 30m underground (~65m from LHC tunnel), which will require drilling with pneumatic hammers and possibly impact LHC operation for the duration of the works (about 3 weeks)</a:t>
            </a:r>
          </a:p>
          <a:p>
            <a:pPr lvl="1"/>
            <a:r>
              <a:rPr lang="en-US" dirty="0"/>
              <a:t>Contractor will perform a test of the hammers in W34 (week of 18.08) with LHC in stable beams, including possible ‘tuning’ of the hammer frequency setting</a:t>
            </a:r>
          </a:p>
          <a:p>
            <a:r>
              <a:rPr lang="en-US" dirty="0"/>
              <a:t>Ongoing discussion on possible need to review intensity limits (also in MDs) due to 6L2, LBOC devoted to this subject next week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2830F8-79C4-AF63-71B7-0AB3ACFB7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13.08.25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883A48-41BE-20A9-DAD4-069322494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4E8868-32E5-C569-CDEF-5CA7AF4C2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141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1DF276-B6F2-ABB7-AE55-E812F13D1A8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 l="4551" t="47665" r="4252" b="15223"/>
          <a:stretch>
            <a:fillRect/>
          </a:stretch>
        </p:blipFill>
        <p:spPr>
          <a:xfrm>
            <a:off x="108146" y="1670857"/>
            <a:ext cx="7477200" cy="43059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6CCDF7F-E3D4-123A-33BA-CF4CD4A2A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Injectors 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BE66BF-6263-8107-1FC7-1127E635C0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6024" y="1513114"/>
            <a:ext cx="4114800" cy="4663849"/>
          </a:xfrm>
        </p:spPr>
        <p:txBody>
          <a:bodyPr/>
          <a:lstStyle/>
          <a:p>
            <a:r>
              <a:rPr lang="en-US" dirty="0"/>
              <a:t>Last week’s 8b4e MD was quite successful</a:t>
            </a:r>
          </a:p>
          <a:p>
            <a:pPr lvl="1"/>
            <a:r>
              <a:rPr lang="en-US" dirty="0"/>
              <a:t>2x 56b with 2.3e11 p/b after scraping</a:t>
            </a:r>
          </a:p>
          <a:p>
            <a:pPr lvl="1"/>
            <a:r>
              <a:rPr lang="en-US" dirty="0"/>
              <a:t>Desired brightness achieved</a:t>
            </a:r>
          </a:p>
          <a:p>
            <a:pPr lvl="1"/>
            <a:r>
              <a:rPr lang="en-US" dirty="0"/>
              <a:t>Main limitation remains pressure spikes in 200 MHz cavities</a:t>
            </a:r>
          </a:p>
          <a:p>
            <a:pPr lvl="2"/>
            <a:r>
              <a:rPr lang="en-US" dirty="0"/>
              <a:t>More conditioning might be needed with this beam if we want to accelerate more than 2 trains</a:t>
            </a:r>
          </a:p>
          <a:p>
            <a:r>
              <a:rPr lang="en-US" dirty="0"/>
              <a:t>Today MD with LIU BCMS ongoing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93AB84-A5CC-B65C-A7E9-62EEA9BF5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13.08.25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E4574B-606B-DAD3-9ABC-DC814329A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4041EB-4827-A21B-23A4-6FD60B441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9</a:t>
            </a:fld>
            <a:endParaRPr lang="en-US"/>
          </a:p>
        </p:txBody>
      </p:sp>
      <p:sp>
        <p:nvSpPr>
          <p:cNvPr id="8" name="5-point Star 7">
            <a:extLst>
              <a:ext uri="{FF2B5EF4-FFF2-40B4-BE49-F238E27FC236}">
                <a16:creationId xmlns:a16="http://schemas.microsoft.com/office/drawing/2014/main" id="{51BAE803-8A8D-B859-6C16-F726B4B9EDC0}"/>
              </a:ext>
            </a:extLst>
          </p:cNvPr>
          <p:cNvSpPr>
            <a:spLocks noChangeAspect="1"/>
          </p:cNvSpPr>
          <p:nvPr/>
        </p:nvSpPr>
        <p:spPr>
          <a:xfrm>
            <a:off x="4004315" y="2942705"/>
            <a:ext cx="216000" cy="216000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41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254483</TotalTime>
  <Words>875</Words>
  <Application>Microsoft Macintosh PowerPoint</Application>
  <PresentationFormat>Widescreen</PresentationFormat>
  <Paragraphs>135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Courier New</vt:lpstr>
      <vt:lpstr>Wingdings</vt:lpstr>
      <vt:lpstr>Office Theme</vt:lpstr>
      <vt:lpstr>Coherent Effects and Impedances section (CEI) – general information</vt:lpstr>
      <vt:lpstr>Arising matters</vt:lpstr>
      <vt:lpstr>Arising matters</vt:lpstr>
      <vt:lpstr>LHC schedule</vt:lpstr>
      <vt:lpstr>Integrated luminosity so far</vt:lpstr>
      <vt:lpstr>Integrated luminosity so far</vt:lpstr>
      <vt:lpstr>Upcoming</vt:lpstr>
      <vt:lpstr>Upcoming</vt:lpstr>
      <vt:lpstr>Injectors schedule</vt:lpstr>
      <vt:lpstr>8b4e beam in injectors</vt:lpstr>
      <vt:lpstr>8b4e beam in injectors</vt:lpstr>
      <vt:lpstr>8b4e beam in injectors</vt:lpstr>
      <vt:lpstr>News from projects?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CEI section meetings</dc:title>
  <dc:subject/>
  <dc:creator>Microsoft Office User</dc:creator>
  <cp:keywords/>
  <dc:description/>
  <cp:lastModifiedBy>Giovanni Rumolo</cp:lastModifiedBy>
  <cp:revision>1935</cp:revision>
  <dcterms:created xsi:type="dcterms:W3CDTF">2019-08-06T09:01:59Z</dcterms:created>
  <dcterms:modified xsi:type="dcterms:W3CDTF">2025-08-14T09:38:26Z</dcterms:modified>
  <cp:category/>
</cp:coreProperties>
</file>