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modernComment_160_D395E22E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3"/>
  </p:notesMasterIdLst>
  <p:sldIdLst>
    <p:sldId id="256" r:id="rId2"/>
    <p:sldId id="349" r:id="rId3"/>
    <p:sldId id="350" r:id="rId4"/>
    <p:sldId id="323" r:id="rId5"/>
    <p:sldId id="359" r:id="rId6"/>
    <p:sldId id="360" r:id="rId7"/>
    <p:sldId id="320" r:id="rId8"/>
    <p:sldId id="358" r:id="rId9"/>
    <p:sldId id="257" r:id="rId10"/>
    <p:sldId id="347" r:id="rId11"/>
    <p:sldId id="327" r:id="rId12"/>
    <p:sldId id="352" r:id="rId13"/>
    <p:sldId id="361" r:id="rId14"/>
    <p:sldId id="362" r:id="rId15"/>
    <p:sldId id="326" r:id="rId16"/>
    <p:sldId id="355" r:id="rId17"/>
    <p:sldId id="363" r:id="rId18"/>
    <p:sldId id="332" r:id="rId19"/>
    <p:sldId id="333" r:id="rId20"/>
    <p:sldId id="346" r:id="rId21"/>
    <p:sldId id="286" r:id="rId22"/>
    <p:sldId id="309" r:id="rId23"/>
    <p:sldId id="351" r:id="rId24"/>
    <p:sldId id="345" r:id="rId25"/>
    <p:sldId id="322" r:id="rId26"/>
    <p:sldId id="336" r:id="rId27"/>
    <p:sldId id="304" r:id="rId28"/>
    <p:sldId id="259" r:id="rId29"/>
    <p:sldId id="260" r:id="rId30"/>
    <p:sldId id="316" r:id="rId31"/>
    <p:sldId id="321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EE8B3E4-41C4-E9B2-3A87-C41C194D668F}" name="Chiara Antuono" initials="CA" userId="S::chiara.antuono@cern.ch::90afa8dc-9561-466f-8ef9-cd9390affa6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156082"/>
    <a:srgbClr val="FFC000"/>
    <a:srgbClr val="FF0000"/>
    <a:srgbClr val="F2CFEE"/>
    <a:srgbClr val="4E9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6" autoAdjust="0"/>
    <p:restoredTop sz="94681"/>
  </p:normalViewPr>
  <p:slideViewPr>
    <p:cSldViewPr snapToGrid="0">
      <p:cViewPr varScale="1">
        <p:scale>
          <a:sx n="120" d="100"/>
          <a:sy n="120" d="100"/>
        </p:scale>
        <p:origin x="3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modernComment_160_D395E22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C51217D-94EC-44B3-8D62-2DE4E445B7CB}" authorId="{6EE8B3E4-41C4-E9B2-3A87-C41C194D668F}" created="2025-09-22T09:34:06.88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549815342" sldId="352"/>
      <ac:spMk id="12" creationId="{AA9D6310-E721-EE61-C186-2FB444D26A99}"/>
    </ac:deMkLst>
    <p188:txBody>
      <a:bodyPr/>
      <a:lstStyle/>
      <a:p>
        <a:r>
          <a:rPr lang="en-GB"/>
          <a:t>Check MD data from </a:t>
        </a:r>
      </a:p>
    </p188:txBody>
  </p188:cm>
  <p188:cm id="{39B2023E-2500-45C4-B646-AF5675AE0237}" authorId="{6EE8B3E4-41C4-E9B2-3A87-C41C194D668F}" created="2025-09-22T09:34:11.06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549815342" sldId="352"/>
      <ac:spMk id="12" creationId="{AA9D6310-E721-EE61-C186-2FB444D26A99}"/>
    </ac:deMkLst>
    <p188:replyLst>
      <p188:reply id="{E53555E8-3EE6-44B0-A735-B44AB9B90405}" authorId="{6EE8B3E4-41C4-E9B2-3A87-C41C194D668F}" created="2025-09-22T09:37:37.369">
        <p188:txBody>
          <a:bodyPr/>
          <a:lstStyle/>
          <a:p>
            <a:r>
              <a:rPr lang="en-GB"/>
              <a:t>Horizontal tune 20.13
Vertical tune 20.20
wrt 20.18 to avoid coupling</a:t>
            </a:r>
          </a:p>
        </p188:txBody>
      </p188:reply>
    </p188:replyLst>
    <p188:txBody>
      <a:bodyPr/>
      <a:lstStyle/>
      <a:p>
        <a:r>
          <a:rPr lang="en-GB"/>
          <a:t>H tune = 0.13 -&gt; 5.6 kHz</a:t>
        </a:r>
      </a:p>
    </p188:txBody>
  </p188:cm>
  <p188:cm id="{38A1CD3C-136F-45C3-A75C-5EE5EDED695B}" authorId="{6EE8B3E4-41C4-E9B2-3A87-C41C194D668F}" created="2025-09-22T09:37:53.23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549815342" sldId="352"/>
      <ac:spMk id="12" creationId="{AA9D6310-E721-EE61-C186-2FB444D26A99}"/>
    </ac:deMkLst>
    <p188:txBody>
      <a:bodyPr/>
      <a:lstStyle/>
      <a:p>
        <a:r>
          <a:rPr lang="en-GB"/>
          <a:t>CC1 frequency is at 400.5286 MHz according to the signal analyzer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61B0C-B16A-44BC-AF17-BAFE1486DA20}" type="datetimeFigureOut">
              <a:rPr lang="en-GB" smtClean="0"/>
              <a:t>22/09/2025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7CC44-8E32-429A-9D5A-1F93B70199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273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500FD-4F34-0229-E82D-348C83C2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F796D5-2B62-1113-08D3-1C6F68971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49D94-259D-5727-B32E-3D02B67BF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AE273-A23B-18C1-46CD-22B5FFB05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9C8BA-0202-5C1B-AAF2-6CB1F735D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240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BAA1C-A702-B47B-49A4-8A0587D61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91BDF7-046E-B1A1-6BF6-61621885E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51256-FDAD-EDBF-6FC3-6A26A264A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5E1DA-0860-90D3-ACD9-9164739B8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B6677-2A1D-9E09-7129-9CBBE1E7B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371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C2F48-BCEA-D086-7CDF-35C4900C99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7867F7-9772-B922-5A47-068CC6BCC7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E129A-BEA6-99F5-633E-A12D5E3F3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EFD02-B910-6CCA-213B-7B11173B4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C7E35-C01D-58FF-2389-09601DE80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70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6A6B1-6452-1449-AA0A-0E8A233FA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4AB25-24C6-9BBD-E6C9-08CD676F7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7F495-8FB9-CCA7-C8C2-C4599EE8A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3C32D-774D-1CB9-FC37-FF353F330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911F1-2290-DF32-C15F-4788E7A66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19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027C4-4DED-8E71-2412-E31007166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30574-8AF1-9FCC-CE73-BCD5C0936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0AD58-D34E-7CE3-2B2F-44EA43E6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6C2612-BA62-AE49-2EE1-D7D5EDD7F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61C3B-17EA-BEE5-61E3-55F8FF834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342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0AB97-E86B-373D-E7C5-44EE1C898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862AE-D21A-7EC5-BEEE-BDFAF0188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7A972A-3999-C8A5-1A25-8C774484B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F6E093-1984-FE04-DAFB-8330F3256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DE53D8-7809-C6B2-1055-1CB780725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2449E-5AC7-6366-12D3-D847F31E8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48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5CFE2-7DE4-7EE4-8C02-CA747C78C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1560DC-AD0A-13DD-02D9-884541233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8E5C36-E58A-52E0-1E66-75DDFFFFB1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990B68-11F5-AED6-AE32-AA6676CF0E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389C2-0808-7427-304B-38810023C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F2F7E8-B869-4B21-5CE3-E9DC41D65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4F10D9-3A61-6ED7-B5C9-2AE5962D5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D42612-A7D3-B1BF-DCE0-4FDFA0E4C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474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5AB30-DD27-E70B-6686-056BFDE25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0ED39C-08D8-D275-34C7-A67AFA183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740C76-22B4-90C5-27DB-1E1E9C82F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5B3DF-39C9-60F9-5494-1EE04976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91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0379FE-5475-9DF6-5B86-B3547491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52E56C-6C6F-E58D-A5B5-5709877A2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9DA7A3-7B62-5A2B-B72E-3042A45C2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55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3ABA5-862E-3B36-8BB1-5ADE26565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DB19B-FED6-1E87-1FFF-100059753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91DC2B-4F6B-7E69-E164-82ED6826D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91C7A4-60B2-EAEA-C2C1-9B97F6C5E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799112-36FF-06CA-5FA4-5AE25D34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6D238-3179-0EDF-F8AF-A1A2F25E6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86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40795-754C-3C51-ECC7-E895E5C2F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142769-E3B5-B2D1-278E-859E9B15D0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1C71C6-F216-3B21-B9CE-4A242D001C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90B0FA-91AB-0DED-E73B-FE67E6175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B28BC1-0B1D-29F1-AE73-0FD4EF9D4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FBFEF3-93C7-248F-1A64-D2CDF906A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23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CD59E6-6F50-1C51-28BC-4B768B53E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CBA0A-7B8E-EAB7-AB1E-28781C28C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ABDA1-0522-CB63-3B34-AA91EAC19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913F7-16F7-7027-4D4C-46454D68D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3D28D-801A-55F3-F41F-508927E50E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C232A0-23C0-409C-A3BE-0DE8D7F48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11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microsoft.com/office/2018/10/relationships/comments" Target="../comments/modernComment_160_D395E22E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0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130.png"/><Relationship Id="rId4" Type="http://schemas.openxmlformats.org/officeDocument/2006/relationships/image" Target="../media/image121.png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10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39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1421594/contributions/6062593/attachments/2944649/5174530/ccs_impedance_hilumi_genova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524847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5E555-9A23-2AE3-9E92-8DA1A7B46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120" y="1174496"/>
            <a:ext cx="11795760" cy="2387600"/>
          </a:xfrm>
        </p:spPr>
        <p:txBody>
          <a:bodyPr>
            <a:normAutofit/>
          </a:bodyPr>
          <a:lstStyle/>
          <a:p>
            <a:r>
              <a:rPr lang="en-US" sz="6600" dirty="0"/>
              <a:t>SPS high intensity Crab Cavity MDs and related studies</a:t>
            </a:r>
            <a:endParaRPr lang="en-GB" sz="6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9DFB07-0832-C1FF-6A6F-55D86188D959}"/>
              </a:ext>
            </a:extLst>
          </p:cNvPr>
          <p:cNvSpPr txBox="1"/>
          <p:nvPr/>
        </p:nvSpPr>
        <p:spPr>
          <a:xfrm>
            <a:off x="900088" y="4082199"/>
            <a:ext cx="10553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C. Antuono</a:t>
            </a:r>
            <a:r>
              <a:rPr lang="en-US" dirty="0"/>
              <a:t>, N. Mounet, X. </a:t>
            </a:r>
            <a:r>
              <a:rPr lang="en-US" dirty="0" err="1"/>
              <a:t>Buffat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Many thanks to</a:t>
            </a:r>
            <a:r>
              <a:rPr lang="en-US" dirty="0"/>
              <a:t>: C. Zannini, I. Mases Sole, E. De La Fuente, L. Giacomel, R. </a:t>
            </a:r>
            <a:r>
              <a:rPr lang="en-US" dirty="0" err="1"/>
              <a:t>Calaga</a:t>
            </a:r>
            <a:r>
              <a:rPr lang="en-US" dirty="0"/>
              <a:t>, G. Papotti, K. B. Lee, H. Bartosik and the SPS operation team</a:t>
            </a:r>
          </a:p>
        </p:txBody>
      </p:sp>
    </p:spTree>
    <p:extLst>
      <p:ext uri="{BB962C8B-B14F-4D97-AF65-F5344CB8AC3E}">
        <p14:creationId xmlns:p14="http://schemas.microsoft.com/office/powerpoint/2010/main" val="1308704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8B5E5-8C3C-F5E2-C99C-0D9CB664B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2434D-9A20-B634-F963-4DC34EBD5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BC4AE-B49D-3E27-B234-CCEC9EF31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 and motivations</a:t>
            </a:r>
          </a:p>
          <a:p>
            <a:endParaRPr lang="en-US" dirty="0"/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Observations during scrubbing at the SPS</a:t>
            </a:r>
          </a:p>
          <a:p>
            <a:endParaRPr lang="en-US" dirty="0"/>
          </a:p>
          <a:p>
            <a:r>
              <a:rPr lang="en-US" dirty="0"/>
              <a:t>High intensity SPS MD</a:t>
            </a:r>
          </a:p>
          <a:p>
            <a:pPr lvl="1"/>
            <a:r>
              <a:rPr lang="en-US" dirty="0"/>
              <a:t>Analysis of MD#2 observations</a:t>
            </a:r>
          </a:p>
          <a:p>
            <a:pPr lvl="1"/>
            <a:r>
              <a:rPr lang="en-US" dirty="0"/>
              <a:t>Analysis of MD#3 observations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Predictions and mitigations studies with model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8509C-9ED0-DB01-5B2D-697029347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BA727-6842-E517-DFEC-DCD03E601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31022-C7B9-DF57-D325-A4669027B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477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64260-9011-8B93-1FF1-C9DB1F412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251" y="-789"/>
            <a:ext cx="10515600" cy="650425"/>
          </a:xfrm>
        </p:spPr>
        <p:txBody>
          <a:bodyPr>
            <a:normAutofit/>
          </a:bodyPr>
          <a:lstStyle/>
          <a:p>
            <a:r>
              <a:rPr lang="en-US" sz="3200" dirty="0"/>
              <a:t>MD#2 : growth rate as a function of cavity detuning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C4BF2-4DC3-3839-AEDE-434E10AFC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942CAC-469D-A888-2835-54D5A762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3BBD75-3032-EADC-2997-2450032AA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11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9D18DE-D111-DA7C-C453-3A9900CF6467}"/>
              </a:ext>
            </a:extLst>
          </p:cNvPr>
          <p:cNvSpPr txBox="1"/>
          <p:nvPr/>
        </p:nvSpPr>
        <p:spPr>
          <a:xfrm>
            <a:off x="53686" y="4702754"/>
            <a:ext cx="2393950" cy="46166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Cavity detuning </a:t>
            </a:r>
            <a:r>
              <a:rPr lang="en-US" sz="1200" dirty="0" err="1"/>
              <a:t>w.r.t.</a:t>
            </a:r>
            <a:r>
              <a:rPr lang="en-US" sz="1200" dirty="0"/>
              <a:t> the cavity central frequency of 400.528 MHz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90FEFE-3F35-630D-1791-E03EE8B0DDCE}"/>
              </a:ext>
            </a:extLst>
          </p:cNvPr>
          <p:cNvSpPr txBox="1"/>
          <p:nvPr/>
        </p:nvSpPr>
        <p:spPr>
          <a:xfrm>
            <a:off x="9215538" y="3606597"/>
            <a:ext cx="2184484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Clear stronger instability approaching the </a:t>
            </a:r>
            <a:r>
              <a:rPr lang="en-US" sz="1600" dirty="0" err="1"/>
              <a:t>betatron</a:t>
            </a:r>
            <a:r>
              <a:rPr lang="en-US" sz="1600" dirty="0"/>
              <a:t> line (~7kHz detuning)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076E0FB6-C37E-81E9-C36E-EFE5383494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054" r="4699" b="6867"/>
          <a:stretch>
            <a:fillRect/>
          </a:stretch>
        </p:blipFill>
        <p:spPr>
          <a:xfrm>
            <a:off x="2540000" y="910497"/>
            <a:ext cx="6419272" cy="4105869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C9E8884-E991-4402-319A-17C0E5D0E88B}"/>
              </a:ext>
            </a:extLst>
          </p:cNvPr>
          <p:cNvSpPr/>
          <p:nvPr/>
        </p:nvSpPr>
        <p:spPr>
          <a:xfrm>
            <a:off x="5929460" y="1610715"/>
            <a:ext cx="850031" cy="3238723"/>
          </a:xfrm>
          <a:prstGeom prst="rect">
            <a:avLst/>
          </a:prstGeom>
          <a:solidFill>
            <a:srgbClr val="FFC0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EF4462C-E7C9-2AE7-53FD-08FC5599A02F}"/>
                  </a:ext>
                </a:extLst>
              </p:cNvPr>
              <p:cNvSpPr txBox="1"/>
              <p:nvPr/>
            </p:nvSpPr>
            <p:spPr>
              <a:xfrm>
                <a:off x="9215538" y="1370418"/>
                <a:ext cx="2388197" cy="1077218"/>
              </a:xfrm>
              <a:prstGeom prst="rect">
                <a:avLst/>
              </a:prstGeom>
              <a:solidFill>
                <a:srgbClr val="FFC000">
                  <a:alpha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Beam was very quickly unstable</a:t>
                </a:r>
                <a14:m>
                  <m:oMath xmlns:m="http://schemas.openxmlformats.org/officeDocument/2006/math">
                    <m:r>
                      <a:rPr lang="LID4096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beam dump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LID4096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no data available for growth rate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EF4462C-E7C9-2AE7-53FD-08FC5599A0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5538" y="1370418"/>
                <a:ext cx="2388197" cy="1077218"/>
              </a:xfrm>
              <a:prstGeom prst="rect">
                <a:avLst/>
              </a:prstGeom>
              <a:blipFill>
                <a:blip r:embed="rId3"/>
                <a:stretch>
                  <a:fillRect l="-1535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F06281A-0678-2106-84B3-8332DBC4FA28}"/>
              </a:ext>
            </a:extLst>
          </p:cNvPr>
          <p:cNvCxnSpPr>
            <a:cxnSpLocks/>
          </p:cNvCxnSpPr>
          <p:nvPr/>
        </p:nvCxnSpPr>
        <p:spPr>
          <a:xfrm>
            <a:off x="6644640" y="1500987"/>
            <a:ext cx="0" cy="355370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9635D4A-72B5-C1C3-4BB5-5B0738E42E0C}"/>
              </a:ext>
            </a:extLst>
          </p:cNvPr>
          <p:cNvSpPr txBox="1"/>
          <p:nvPr/>
        </p:nvSpPr>
        <p:spPr>
          <a:xfrm>
            <a:off x="4381996" y="5036403"/>
            <a:ext cx="42917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Expected destabilizing </a:t>
            </a:r>
            <a:r>
              <a:rPr lang="en-US" sz="1600" dirty="0" err="1">
                <a:solidFill>
                  <a:srgbClr val="FF0000"/>
                </a:solidFill>
              </a:rPr>
              <a:t>betatron</a:t>
            </a:r>
            <a:r>
              <a:rPr lang="en-US" sz="1600" dirty="0">
                <a:solidFill>
                  <a:srgbClr val="FF0000"/>
                </a:solidFill>
              </a:rPr>
              <a:t> line (~7 kHz)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D40F131-3310-3098-0F5A-80D6181B90A9}"/>
              </a:ext>
            </a:extLst>
          </p:cNvPr>
          <p:cNvSpPr/>
          <p:nvPr/>
        </p:nvSpPr>
        <p:spPr>
          <a:xfrm>
            <a:off x="6797679" y="1610715"/>
            <a:ext cx="198608" cy="3238723"/>
          </a:xfrm>
          <a:prstGeom prst="rect">
            <a:avLst/>
          </a:prstGeom>
          <a:solidFill>
            <a:schemeClr val="accent5">
              <a:lumMod val="60000"/>
              <a:lumOff val="40000"/>
              <a:alpha val="1686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04F2FF6-E086-0BCF-CBA1-0BF9BB461898}"/>
                  </a:ext>
                </a:extLst>
              </p:cNvPr>
              <p:cNvSpPr txBox="1"/>
              <p:nvPr/>
            </p:nvSpPr>
            <p:spPr>
              <a:xfrm>
                <a:off x="7116760" y="5418962"/>
                <a:ext cx="3755456" cy="107721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  <a:alpha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Lack of time to 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get a good amount of data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set the best scenario for growth rate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Next MD try 4x72 by adjusting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04F2FF6-E086-0BCF-CBA1-0BF9BB4618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760" y="5418962"/>
                <a:ext cx="3755456" cy="1077218"/>
              </a:xfrm>
              <a:prstGeom prst="rect">
                <a:avLst/>
              </a:prstGeom>
              <a:blipFill>
                <a:blip r:embed="rId4"/>
                <a:stretch>
                  <a:fillRect l="-810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745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49" grpId="0" animBg="1"/>
      <p:bldP spid="50" grpId="0" animBg="1"/>
      <p:bldP spid="61" grpId="0"/>
      <p:bldP spid="63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D5E36-2A58-0DE5-FD9F-6180668EA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3397B-1B1A-396B-78BB-D7BD07AF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8909" y="5113"/>
            <a:ext cx="9206286" cy="650425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MD#3 : single-particle instability with CCs ON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106FF1-100A-C2F5-327E-A76CE6D2A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87E20E-9113-E36F-B631-5FAF61ADD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C63A58-E17B-752A-1917-A4FD02D34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4B0543-0160-3AF7-62F4-8A6A1C728EB1}"/>
                  </a:ext>
                </a:extLst>
              </p:cNvPr>
              <p:cNvSpPr txBox="1"/>
              <p:nvPr/>
            </p:nvSpPr>
            <p:spPr>
              <a:xfrm>
                <a:off x="156455" y="681105"/>
                <a:ext cx="1172817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Resonance excitation process : </a:t>
                </a:r>
                <a:r>
                  <a:rPr lang="en-GB" dirty="0"/>
                  <a:t>when </a:t>
                </a:r>
                <a:r>
                  <a:rPr lang="en-GB" b="1" dirty="0"/>
                  <a:t>CC ON </a:t>
                </a:r>
                <a:r>
                  <a:rPr lang="en-GB" dirty="0"/>
                  <a:t>kicks with same frequency of the destabilizing </a:t>
                </a:r>
                <a:r>
                  <a:rPr lang="en-GB" dirty="0" err="1"/>
                  <a:t>betatron</a:t>
                </a:r>
                <a:r>
                  <a:rPr lang="en-GB" dirty="0"/>
                  <a:t> line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</a:t>
                </a:r>
                <a:r>
                  <a:rPr lang="en-GB" b="1" dirty="0"/>
                  <a:t>single-particle instability</a:t>
                </a:r>
                <a:r>
                  <a:rPr lang="en-US" b="1" dirty="0"/>
                  <a:t> 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test with </a:t>
                </a:r>
                <a:r>
                  <a:rPr lang="en-US" b="1" dirty="0"/>
                  <a:t>pilot bunch</a:t>
                </a:r>
                <a:r>
                  <a:rPr lang="en-US" dirty="0"/>
                  <a:t> to confirm it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4B0543-0160-3AF7-62F4-8A6A1C728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455" y="681105"/>
                <a:ext cx="11728176" cy="923330"/>
              </a:xfrm>
              <a:prstGeom prst="rect">
                <a:avLst/>
              </a:prstGeom>
              <a:blipFill>
                <a:blip r:embed="rId3"/>
                <a:stretch>
                  <a:fillRect l="-364" t="-3311" b="-105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9214E72-44C7-191F-3B19-A54774EF1D0C}"/>
              </a:ext>
            </a:extLst>
          </p:cNvPr>
          <p:cNvSpPr txBox="1"/>
          <p:nvPr/>
        </p:nvSpPr>
        <p:spPr>
          <a:xfrm>
            <a:off x="9277848" y="5105711"/>
            <a:ext cx="2606783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Not expected for HL-LHC</a:t>
            </a:r>
            <a:r>
              <a:rPr lang="en-US" sz="1600" dirty="0"/>
              <a:t>: CCs should not be detuned on the destabilizing line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3F8C20-7797-F446-F2B9-1587D63E602C}"/>
              </a:ext>
            </a:extLst>
          </p:cNvPr>
          <p:cNvSpPr txBox="1"/>
          <p:nvPr/>
        </p:nvSpPr>
        <p:spPr>
          <a:xfrm>
            <a:off x="3938589" y="5103713"/>
            <a:ext cx="411480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The </a:t>
            </a:r>
            <a:r>
              <a:rPr lang="en-US" sz="1600" b="1" dirty="0"/>
              <a:t>CC is ON </a:t>
            </a:r>
            <a:r>
              <a:rPr lang="en-US" sz="1600" dirty="0"/>
              <a:t>when applying the </a:t>
            </a:r>
            <a:r>
              <a:rPr lang="en-US" sz="1600" b="1" dirty="0"/>
              <a:t>Notch filter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/>
              <a:t>Not possible to test the </a:t>
            </a:r>
            <a:r>
              <a:rPr lang="en-US" sz="1600" b="1" dirty="0"/>
              <a:t>RF  Notch feedback </a:t>
            </a:r>
          </a:p>
        </p:txBody>
      </p:sp>
      <p:pic>
        <p:nvPicPr>
          <p:cNvPr id="31" name="Picture 30" descr="A graph of a graph&#10;&#10;AI-generated content may be incorrect.">
            <a:extLst>
              <a:ext uri="{FF2B5EF4-FFF2-40B4-BE49-F238E27FC236}">
                <a16:creationId xmlns:a16="http://schemas.microsoft.com/office/drawing/2014/main" id="{0E884EF9-DC8D-2273-9807-7266AB16C4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725" y="1856302"/>
            <a:ext cx="4556139" cy="2713924"/>
          </a:xfrm>
          <a:prstGeom prst="rect">
            <a:avLst/>
          </a:prstGeom>
        </p:spPr>
      </p:pic>
      <p:pic>
        <p:nvPicPr>
          <p:cNvPr id="33" name="Picture 32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96643946-A1A0-9F04-4FC6-7AAFDA7859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" t="12342" r="1207" b="3470"/>
          <a:stretch>
            <a:fillRect/>
          </a:stretch>
        </p:blipFill>
        <p:spPr>
          <a:xfrm>
            <a:off x="0" y="1800725"/>
            <a:ext cx="4443254" cy="2726738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3EFCB9F-4C59-EF29-8568-D4E43E531D63}"/>
              </a:ext>
            </a:extLst>
          </p:cNvPr>
          <p:cNvSpPr/>
          <p:nvPr/>
        </p:nvSpPr>
        <p:spPr>
          <a:xfrm>
            <a:off x="630686" y="2117177"/>
            <a:ext cx="1376219" cy="3417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Det.=5.6 kHz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0C918B9-6D46-3F0F-9009-D5F64E8E5B78}"/>
              </a:ext>
            </a:extLst>
          </p:cNvPr>
          <p:cNvSpPr/>
          <p:nvPr/>
        </p:nvSpPr>
        <p:spPr>
          <a:xfrm>
            <a:off x="8153400" y="2157459"/>
            <a:ext cx="1376219" cy="3417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Det.=2.2 kHz</a:t>
            </a:r>
            <a:endParaRPr lang="en-GB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1622A94-32D9-9ECF-CD73-723C4BC3778C}"/>
                  </a:ext>
                </a:extLst>
              </p:cNvPr>
              <p:cNvSpPr txBox="1"/>
              <p:nvPr/>
            </p:nvSpPr>
            <p:spPr>
              <a:xfrm>
                <a:off x="4488903" y="1837957"/>
                <a:ext cx="3014172" cy="830997"/>
              </a:xfrm>
              <a:prstGeom prst="rect">
                <a:avLst/>
              </a:prstGeom>
              <a:solidFill>
                <a:srgbClr val="FFC000">
                  <a:alpha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Beam very unstable when the CC are detuned on the betatron line</a:t>
                </a:r>
                <a14:m>
                  <m:oMath xmlns:m="http://schemas.openxmlformats.org/officeDocument/2006/math">
                    <m:r>
                      <a:rPr lang="LID4096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b="1" dirty="0"/>
                  <a:t> Resonance excitation</a:t>
                </a: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1622A94-32D9-9ECF-CD73-723C4BC377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903" y="1837957"/>
                <a:ext cx="3014172" cy="830997"/>
              </a:xfrm>
              <a:prstGeom prst="rect">
                <a:avLst/>
              </a:prstGeom>
              <a:blipFill>
                <a:blip r:embed="rId6"/>
                <a:stretch>
                  <a:fillRect t="-2206" r="-1010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B99A168-8FCA-B2F4-5F46-77EF2F533145}"/>
              </a:ext>
            </a:extLst>
          </p:cNvPr>
          <p:cNvCxnSpPr/>
          <p:nvPr/>
        </p:nvCxnSpPr>
        <p:spPr>
          <a:xfrm flipH="1">
            <a:off x="4096189" y="2485468"/>
            <a:ext cx="347065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168149B-BED2-A34D-7919-B652D2CA493E}"/>
              </a:ext>
            </a:extLst>
          </p:cNvPr>
          <p:cNvCxnSpPr>
            <a:cxnSpLocks/>
          </p:cNvCxnSpPr>
          <p:nvPr/>
        </p:nvCxnSpPr>
        <p:spPr>
          <a:xfrm>
            <a:off x="7100503" y="3810887"/>
            <a:ext cx="448222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068F7685-F67E-DAFA-CEC0-5DFB72254ABA}"/>
              </a:ext>
            </a:extLst>
          </p:cNvPr>
          <p:cNvSpPr txBox="1"/>
          <p:nvPr/>
        </p:nvSpPr>
        <p:spPr>
          <a:xfrm>
            <a:off x="307369" y="5030173"/>
            <a:ext cx="3220548" cy="107721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Counter-phasing</a:t>
            </a:r>
            <a:r>
              <a:rPr lang="en-US" sz="1600" dirty="0"/>
              <a:t> is not small enough to have kick that is not on the same frequency of the destabilizing </a:t>
            </a:r>
            <a:r>
              <a:rPr lang="en-US" sz="1600" dirty="0" err="1"/>
              <a:t>betatron</a:t>
            </a:r>
            <a:r>
              <a:rPr lang="en-US" sz="1600" dirty="0"/>
              <a:t> line</a:t>
            </a:r>
          </a:p>
        </p:txBody>
      </p:sp>
      <p:sp>
        <p:nvSpPr>
          <p:cNvPr id="45" name="Right Brace 44">
            <a:extLst>
              <a:ext uri="{FF2B5EF4-FFF2-40B4-BE49-F238E27FC236}">
                <a16:creationId xmlns:a16="http://schemas.microsoft.com/office/drawing/2014/main" id="{5364A1F3-D17B-5C07-D589-CEE9C9BA3B03}"/>
              </a:ext>
            </a:extLst>
          </p:cNvPr>
          <p:cNvSpPr/>
          <p:nvPr/>
        </p:nvSpPr>
        <p:spPr>
          <a:xfrm rot="5400000">
            <a:off x="5779294" y="2298382"/>
            <a:ext cx="433390" cy="497296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926E78-B484-F129-987E-856AADDD9E54}"/>
              </a:ext>
            </a:extLst>
          </p:cNvPr>
          <p:cNvSpPr txBox="1"/>
          <p:nvPr/>
        </p:nvSpPr>
        <p:spPr>
          <a:xfrm>
            <a:off x="4488903" y="3075016"/>
            <a:ext cx="3014172" cy="584775"/>
          </a:xfrm>
          <a:prstGeom prst="rect">
            <a:avLst/>
          </a:prstGeom>
          <a:solidFill>
            <a:srgbClr val="FFC0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Instability even far from the </a:t>
            </a:r>
            <a:r>
              <a:rPr lang="en-US" sz="1600" dirty="0" err="1"/>
              <a:t>betatron</a:t>
            </a:r>
            <a:r>
              <a:rPr lang="en-US" sz="1600" dirty="0"/>
              <a:t> line: </a:t>
            </a:r>
            <a:r>
              <a:rPr lang="en-US" sz="1600" b="1" dirty="0"/>
              <a:t>broadband effect</a:t>
            </a:r>
          </a:p>
        </p:txBody>
      </p:sp>
    </p:spTree>
    <p:extLst>
      <p:ext uri="{BB962C8B-B14F-4D97-AF65-F5344CB8AC3E}">
        <p14:creationId xmlns:p14="http://schemas.microsoft.com/office/powerpoint/2010/main" val="354981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36" grpId="0" animBg="1"/>
      <p:bldP spid="43" grpId="0" animBg="1"/>
      <p:bldP spid="46" grpId="0" animBg="1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906A0D-3E12-B23B-D5CB-C50BDBA03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DADA4-84BB-ACE1-FA04-D27F467D8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251" y="-789"/>
            <a:ext cx="10515600" cy="650425"/>
          </a:xfrm>
        </p:spPr>
        <p:txBody>
          <a:bodyPr>
            <a:normAutofit/>
          </a:bodyPr>
          <a:lstStyle/>
          <a:p>
            <a:r>
              <a:rPr lang="en-US" sz="3200" dirty="0"/>
              <a:t>MD#3 : growth rate as a function of cavity detuning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00F31A-E483-ACFD-64AC-2470D6348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45A823-8803-0C2F-18AC-BED979F29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AA44F-289B-5A5C-37BE-443FFDF41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13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2C7C06-E6BB-A3BC-F199-41AAA0C6093C}"/>
              </a:ext>
            </a:extLst>
          </p:cNvPr>
          <p:cNvSpPr txBox="1"/>
          <p:nvPr/>
        </p:nvSpPr>
        <p:spPr>
          <a:xfrm>
            <a:off x="180906" y="5330695"/>
            <a:ext cx="2514585" cy="46166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Cavity detuning </a:t>
            </a:r>
            <a:r>
              <a:rPr lang="en-US" sz="1200" dirty="0" err="1"/>
              <a:t>w.r.t.</a:t>
            </a:r>
            <a:r>
              <a:rPr lang="en-US" sz="1200" dirty="0"/>
              <a:t> the cavity central frequency of 400.5289 MHz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D4AEEA-67FF-96E3-6278-591D1EAD4193}"/>
              </a:ext>
            </a:extLst>
          </p:cNvPr>
          <p:cNvSpPr txBox="1"/>
          <p:nvPr/>
        </p:nvSpPr>
        <p:spPr>
          <a:xfrm>
            <a:off x="9316709" y="1149050"/>
            <a:ext cx="241722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Clear stronger instability approaching the </a:t>
            </a:r>
            <a:r>
              <a:rPr lang="en-US" sz="1600" dirty="0" err="1"/>
              <a:t>betatron</a:t>
            </a:r>
            <a:r>
              <a:rPr lang="en-US" sz="1600" dirty="0"/>
              <a:t> line (~5.6 </a:t>
            </a:r>
            <a:r>
              <a:rPr lang="en-US" sz="1600" dirty="0" err="1"/>
              <a:t>KHz</a:t>
            </a:r>
            <a:r>
              <a:rPr lang="en-US" sz="1600" dirty="0"/>
              <a:t> detuning)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B8156F-C8F4-DF25-64C4-5EB44C194D0B}"/>
              </a:ext>
            </a:extLst>
          </p:cNvPr>
          <p:cNvSpPr txBox="1"/>
          <p:nvPr/>
        </p:nvSpPr>
        <p:spPr>
          <a:xfrm>
            <a:off x="4038600" y="4842632"/>
            <a:ext cx="4893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Expected destabilizing </a:t>
            </a:r>
            <a:r>
              <a:rPr lang="en-US" sz="1400" dirty="0" err="1">
                <a:solidFill>
                  <a:srgbClr val="FF0000"/>
                </a:solidFill>
              </a:rPr>
              <a:t>betatron</a:t>
            </a:r>
            <a:r>
              <a:rPr lang="en-US" sz="1400" dirty="0">
                <a:solidFill>
                  <a:srgbClr val="FF0000"/>
                </a:solidFill>
              </a:rPr>
              <a:t> line ~ </a:t>
            </a:r>
            <a:r>
              <a:rPr lang="en-US" sz="1400" b="1" dirty="0">
                <a:solidFill>
                  <a:srgbClr val="FF0000"/>
                </a:solidFill>
              </a:rPr>
              <a:t>(5.6 kHz)</a:t>
            </a:r>
            <a:r>
              <a:rPr lang="en-US" sz="1400" dirty="0">
                <a:solidFill>
                  <a:srgbClr val="FF0000"/>
                </a:solidFill>
              </a:rPr>
              <a:t> of detuning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794BBF-5F0B-8FDA-31C2-63BB9685E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70" y="1129085"/>
            <a:ext cx="6485854" cy="378341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AEB4D7-4D21-8C58-B0EA-58CA3DEFFED8}"/>
              </a:ext>
            </a:extLst>
          </p:cNvPr>
          <p:cNvCxnSpPr>
            <a:cxnSpLocks/>
          </p:cNvCxnSpPr>
          <p:nvPr/>
        </p:nvCxnSpPr>
        <p:spPr>
          <a:xfrm>
            <a:off x="6763909" y="1149050"/>
            <a:ext cx="0" cy="355370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3169F4F-438E-7F69-421C-3616700C669C}"/>
                  </a:ext>
                </a:extLst>
              </p:cNvPr>
              <p:cNvSpPr txBox="1"/>
              <p:nvPr/>
            </p:nvSpPr>
            <p:spPr>
              <a:xfrm>
                <a:off x="7957723" y="5255402"/>
                <a:ext cx="3919330" cy="156966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Chroma scan on the </a:t>
                </a:r>
                <a:r>
                  <a:rPr lang="en-US" sz="1600" b="1" dirty="0" err="1"/>
                  <a:t>betatron</a:t>
                </a:r>
                <a:r>
                  <a:rPr lang="en-US" sz="1600" b="1" dirty="0"/>
                  <a:t> line </a:t>
                </a:r>
                <a:r>
                  <a:rPr lang="en-US" sz="1600" dirty="0"/>
                  <a:t>during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=0.4 </m:t>
                    </m:r>
                  </m:oMath>
                </a14:m>
                <a:r>
                  <a:rPr lang="en-GB" sz="1600" dirty="0"/>
                  <a:t> still quite unstable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=0.8</m:t>
                    </m:r>
                  </m:oMath>
                </a14:m>
                <a:r>
                  <a:rPr lang="en-GB" sz="1600" dirty="0"/>
                  <a:t> growth rate more than halved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=0.8</m:t>
                    </m:r>
                  </m:oMath>
                </a14:m>
                <a:r>
                  <a:rPr lang="en-GB" sz="1600" dirty="0"/>
                  <a:t> + Octupole was helping even more (only some shot unstable)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3169F4F-438E-7F69-421C-3616700C66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7723" y="5255402"/>
                <a:ext cx="3919330" cy="1569660"/>
              </a:xfrm>
              <a:prstGeom prst="rect">
                <a:avLst/>
              </a:prstGeom>
              <a:blipFill>
                <a:blip r:embed="rId3"/>
                <a:stretch>
                  <a:fillRect l="-778" t="-1163" r="-156" b="-38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5AD58-C0C7-0A6C-DEBE-BD51E7DA9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1912"/>
          </a:xfrm>
        </p:spPr>
        <p:txBody>
          <a:bodyPr/>
          <a:lstStyle/>
          <a:p>
            <a:r>
              <a:rPr lang="en-US" dirty="0"/>
              <a:t>Impact of  measured HOMs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34E00-91FC-67C4-B4B4-FD50B2920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A2E81-F16F-2B0E-F1F9-F0E7C506A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B53FA-2FB4-29B1-0D09-F629F247A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14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3D478A-938F-7AF4-3783-8DF7199DF96C}"/>
              </a:ext>
            </a:extLst>
          </p:cNvPr>
          <p:cNvSpPr txBox="1"/>
          <p:nvPr/>
        </p:nvSpPr>
        <p:spPr>
          <a:xfrm>
            <a:off x="171015" y="682784"/>
            <a:ext cx="1071040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this case we have, for each beam,  </a:t>
            </a:r>
            <a:r>
              <a:rPr lang="en-US" sz="1600" b="1" dirty="0"/>
              <a:t>4 DQW and 4 RFD </a:t>
            </a:r>
            <a:r>
              <a:rPr lang="en-US" sz="1600" dirty="0"/>
              <a:t>crab cavities  (CC)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RFD CCs are computed from simulations (J. Mitchell, Nov. 2019)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DQW CCs are from A. Edwards measurements (more info in her talk)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1165559-4259-EEF5-5459-F6778F981E18}"/>
                  </a:ext>
                </a:extLst>
              </p:cNvPr>
              <p:cNvSpPr txBox="1"/>
              <p:nvPr/>
            </p:nvSpPr>
            <p:spPr>
              <a:xfrm>
                <a:off x="4147632" y="1701283"/>
                <a:ext cx="4109437" cy="461665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Impact on stability</a:t>
                </a: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Flat top case, before collapse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dirty="0"/>
                  <a:t>, round optics 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1165559-4259-EEF5-5459-F6778F981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632" y="1701283"/>
                <a:ext cx="4109437" cy="461665"/>
              </a:xfrm>
              <a:prstGeom prst="rect">
                <a:avLst/>
              </a:prstGeom>
              <a:blipFill>
                <a:blip r:embed="rId2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BD7FF4A-FF43-52CB-1EEA-ED09AEA8B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4" y="2504341"/>
            <a:ext cx="3568429" cy="29009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2A3D8C0-32EB-A6E5-9749-6B6D770B41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2504341"/>
            <a:ext cx="3723369" cy="29437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CCC40AE-4386-68A1-3313-5E73E69DE5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1549" y="2451268"/>
            <a:ext cx="3857625" cy="30499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50EF6EB-BFDE-325B-55B2-D12B7DED0DF4}"/>
              </a:ext>
            </a:extLst>
          </p:cNvPr>
          <p:cNvSpPr txBox="1"/>
          <p:nvPr/>
        </p:nvSpPr>
        <p:spPr>
          <a:xfrm>
            <a:off x="662792" y="4243699"/>
            <a:ext cx="2400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Max. 20 % increase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AF1D63-C89E-30F0-08BD-2333C425B2C0}"/>
              </a:ext>
            </a:extLst>
          </p:cNvPr>
          <p:cNvSpPr txBox="1"/>
          <p:nvPr/>
        </p:nvSpPr>
        <p:spPr>
          <a:xfrm>
            <a:off x="8686983" y="4181414"/>
            <a:ext cx="2400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Max. 9 % increase</a:t>
            </a:r>
            <a:endParaRPr lang="en-GB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323BE5-5F9B-6D3B-2BEC-4859224DE2CF}"/>
              </a:ext>
            </a:extLst>
          </p:cNvPr>
          <p:cNvSpPr txBox="1"/>
          <p:nvPr/>
        </p:nvSpPr>
        <p:spPr>
          <a:xfrm>
            <a:off x="5293101" y="4083701"/>
            <a:ext cx="2400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Max. 6 % increase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43128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6AEB1-440C-7D0E-E60A-DBD92D9E7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525" y="24744"/>
            <a:ext cx="10515600" cy="663575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Conclusions and </a:t>
            </a:r>
            <a:r>
              <a:rPr lang="en-US" dirty="0">
                <a:solidFill>
                  <a:schemeClr val="accent2"/>
                </a:solidFill>
              </a:rPr>
              <a:t>next steps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3D5CF-FBA2-E1F3-B96E-C70A627D7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" y="914400"/>
            <a:ext cx="9627246" cy="5262563"/>
          </a:xfrm>
        </p:spPr>
        <p:txBody>
          <a:bodyPr>
            <a:normAutofit/>
          </a:bodyPr>
          <a:lstStyle/>
          <a:p>
            <a:r>
              <a:rPr lang="en-US" sz="1600" dirty="0"/>
              <a:t>We presented observation </a:t>
            </a:r>
            <a:r>
              <a:rPr lang="en-US" altLang="en-US" sz="1600" dirty="0">
                <a:latin typeface="Aptos" panose="020B0004020202020204" pitchFamily="34" charset="0"/>
              </a:rPr>
              <a:t>of </a:t>
            </a:r>
            <a:r>
              <a:rPr lang="en-US" altLang="en-US" sz="1600" b="1" dirty="0">
                <a:latin typeface="Aptos" panose="020B0004020202020204" pitchFamily="34" charset="0"/>
              </a:rPr>
              <a:t>beam instability measurements </a:t>
            </a:r>
            <a:r>
              <a:rPr lang="en-US" altLang="en-US" sz="1600" dirty="0">
                <a:latin typeface="Aptos" panose="020B0004020202020204" pitchFamily="34" charset="0"/>
              </a:rPr>
              <a:t>at the SPS with the RFD </a:t>
            </a:r>
            <a:r>
              <a:rPr lang="en-US" altLang="en-US" sz="1600" b="1" dirty="0">
                <a:latin typeface="Aptos" panose="020B0004020202020204" pitchFamily="34" charset="0"/>
              </a:rPr>
              <a:t>Crab Cavity</a:t>
            </a:r>
          </a:p>
          <a:p>
            <a:pPr lvl="1"/>
            <a:r>
              <a:rPr lang="en-US" altLang="en-US" sz="1600" dirty="0">
                <a:latin typeface="Aptos" panose="020B0004020202020204" pitchFamily="34" charset="0"/>
              </a:rPr>
              <a:t>Both during the scrubbing and the high intensity tests the Crab Cavity makes </a:t>
            </a:r>
            <a:r>
              <a:rPr lang="en-US" altLang="en-US" sz="1600" b="1" dirty="0">
                <a:latin typeface="Aptos" panose="020B0004020202020204" pitchFamily="34" charset="0"/>
              </a:rPr>
              <a:t>more severe the SPS horizontal instability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Aptos" panose="020B0004020202020204" pitchFamily="34" charset="0"/>
              </a:rPr>
              <a:t>Chromaticity and octupole can help to mitigate the instability</a:t>
            </a:r>
          </a:p>
          <a:p>
            <a:pPr lvl="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Aptos" panose="020B0004020202020204" pitchFamily="34" charset="0"/>
              </a:rPr>
              <a:t>However, they do not fully suppress it when the cavity is detuned on the </a:t>
            </a:r>
            <a:r>
              <a:rPr lang="en-US" altLang="en-US" sz="1600" dirty="0" err="1">
                <a:latin typeface="Aptos" panose="020B0004020202020204" pitchFamily="34" charset="0"/>
              </a:rPr>
              <a:t>betatron</a:t>
            </a:r>
            <a:r>
              <a:rPr lang="en-US" altLang="en-US" sz="1600" dirty="0">
                <a:latin typeface="Aptos" panose="020B0004020202020204" pitchFamily="34" charset="0"/>
              </a:rPr>
              <a:t> line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br>
              <a:rPr lang="en-US" altLang="en-US" dirty="0">
                <a:latin typeface="Aptos" panose="020B0004020202020204" pitchFamily="34" charset="0"/>
              </a:rPr>
            </a:br>
            <a:endParaRPr lang="en-US" altLang="en-US" sz="1050" dirty="0"/>
          </a:p>
          <a:p>
            <a:pPr marL="914400" lvl="2" indent="0">
              <a:buNone/>
            </a:pPr>
            <a:endParaRPr lang="en-US" altLang="en-US" sz="25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F7C81F7-5916-B5BD-0BE5-AC8CE3060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38AFBA3-3F79-3CA4-F067-D56980079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E0BF0D9-C371-2B27-1658-DB9DBAA7E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15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A8EC002-1698-7568-89ED-24B72688E26E}"/>
                  </a:ext>
                </a:extLst>
              </p:cNvPr>
              <p:cNvSpPr txBox="1"/>
              <p:nvPr/>
            </p:nvSpPr>
            <p:spPr>
              <a:xfrm>
                <a:off x="9383934" y="2340935"/>
                <a:ext cx="2569569" cy="1569660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110000"/>
                      <a:satMod val="105000"/>
                      <a:tint val="67000"/>
                      <a:alpha val="52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</a:gradFill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ea typeface="Cambria Math" panose="02040503050406030204" pitchFamily="18" charset="0"/>
                  </a:rPr>
                  <a:t>Next MDs</a:t>
                </a:r>
                <a:endParaRPr lang="en-US" sz="1600" i="1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600" dirty="0"/>
                  <a:t>Test the </a:t>
                </a:r>
                <a:r>
                  <a:rPr lang="en-US" sz="1600" b="1" dirty="0"/>
                  <a:t>notch feedback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Gain scan</a:t>
                </a:r>
                <a:r>
                  <a:rPr lang="en-US" sz="1600" dirty="0"/>
                  <a:t>, if possible with a large bandwidth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Test also </a:t>
                </a:r>
                <a:r>
                  <a:rPr lang="en-US" sz="1600" b="1" dirty="0"/>
                  <a:t>with chroma and octupoles</a:t>
                </a:r>
                <a:endParaRPr lang="en-US" sz="16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A8EC002-1698-7568-89ED-24B72688E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3934" y="2340935"/>
                <a:ext cx="2569569" cy="1569660"/>
              </a:xfrm>
              <a:prstGeom prst="rect">
                <a:avLst/>
              </a:prstGeom>
              <a:blipFill>
                <a:blip r:embed="rId2"/>
                <a:stretch>
                  <a:fillRect l="-943" t="-769" b="-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5E48AD-77F2-FDAD-E298-C5088915A4B6}"/>
                  </a:ext>
                </a:extLst>
              </p:cNvPr>
              <p:cNvSpPr txBox="1"/>
              <p:nvPr/>
            </p:nvSpPr>
            <p:spPr>
              <a:xfrm>
                <a:off x="104775" y="2089290"/>
                <a:ext cx="9163219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2"/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During high intensity tests (MD#2 &amp; #3) </a:t>
                </a:r>
                <a:r>
                  <a:rPr lang="en-US" sz="1600" dirty="0"/>
                  <a:t>we could progress in the understanding of the instability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 err="1"/>
                  <a:t>Behaviour</a:t>
                </a:r>
                <a:r>
                  <a:rPr lang="en-US" sz="1600" dirty="0"/>
                  <a:t> with the cavity detuning characterized and in agreement with expectations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However, the combination of the </a:t>
                </a:r>
                <a:r>
                  <a:rPr lang="en-US" sz="1600" b="1" dirty="0"/>
                  <a:t>resonance excitation </a:t>
                </a:r>
                <a:r>
                  <a:rPr lang="en-US" sz="1600" dirty="0"/>
                  <a:t>together with the </a:t>
                </a:r>
                <a:r>
                  <a:rPr lang="en-US" sz="1600" b="1" dirty="0"/>
                  <a:t>non perfect counter-phasing</a:t>
                </a:r>
                <a:r>
                  <a:rPr lang="en-US" sz="1600" dirty="0"/>
                  <a:t> did not allow the test with the Notch filter 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600" dirty="0"/>
              </a:p>
              <a:p>
                <a:pPr marL="285750" indent="-28575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1600" dirty="0">
                    <a:latin typeface="Aptos" panose="020B0004020202020204" pitchFamily="34" charset="0"/>
                  </a:rPr>
                  <a:t>The </a:t>
                </a:r>
                <a:r>
                  <a:rPr lang="en-US" altLang="en-US" sz="1600" b="1" dirty="0">
                    <a:latin typeface="Aptos" panose="020B0004020202020204" pitchFamily="34" charset="0"/>
                  </a:rPr>
                  <a:t>beam observations are consistently reproduced in tracking simulations 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600" b="1" dirty="0">
                  <a:latin typeface="Aptos" panose="020B0004020202020204" pitchFamily="34" charset="0"/>
                </a:endParaRP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</a:t>
                </a:r>
                <a:r>
                  <a:rPr lang="en-US" sz="1600" b="1" dirty="0"/>
                  <a:t>growth rate </a:t>
                </a:r>
                <a:r>
                  <a:rPr lang="en-US" sz="1600" dirty="0"/>
                  <a:t>of the RFD cavity scan with detuning shows </a:t>
                </a:r>
                <a:r>
                  <a:rPr lang="en-US" sz="1600" b="1" dirty="0"/>
                  <a:t>good agreement with simulations</a:t>
                </a:r>
              </a:p>
              <a:p>
                <a:pPr marL="742950" lvl="1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1600" dirty="0">
                    <a:latin typeface="Aptos" panose="020B0004020202020204" pitchFamily="34" charset="0"/>
                  </a:rPr>
                  <a:t>Therefore, the model it is employed to make </a:t>
                </a:r>
                <a:r>
                  <a:rPr lang="en-US" altLang="en-US" sz="1600" b="1" dirty="0">
                    <a:latin typeface="Aptos" panose="020B0004020202020204" pitchFamily="34" charset="0"/>
                  </a:rPr>
                  <a:t>predictions with the notch filter </a:t>
                </a:r>
                <a:r>
                  <a:rPr lang="en-US" altLang="en-US" sz="1600" dirty="0">
                    <a:latin typeface="Aptos" panose="020B0004020202020204" pitchFamily="34" charset="0"/>
                  </a:rPr>
                  <a:t>feedback</a:t>
                </a:r>
                <a:endParaRPr lang="en-US" sz="1600" dirty="0">
                  <a:solidFill>
                    <a:schemeClr val="accent2"/>
                  </a:solidFill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It demonstrates a beneficial impact of the </a:t>
                </a:r>
                <a:r>
                  <a:rPr lang="en-US" sz="1600" b="1" dirty="0"/>
                  <a:t>notch filter </a:t>
                </a:r>
                <a:r>
                  <a:rPr lang="en-US" sz="1600" dirty="0"/>
                  <a:t>when having a </a:t>
                </a:r>
                <a:r>
                  <a:rPr lang="en-US" sz="1600" b="1" dirty="0"/>
                  <a:t>larger bandwidth (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1600" b="1" dirty="0"/>
                  <a:t> 400 Hz) </a:t>
                </a:r>
                <a:r>
                  <a:rPr lang="en-US" sz="1600" dirty="0"/>
                  <a:t>and the </a:t>
                </a:r>
                <a:r>
                  <a:rPr lang="en-US" sz="1600" b="1" dirty="0"/>
                  <a:t>full gain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However, to fully suppress the instability chromaticity and octupoles should be used</a:t>
                </a:r>
              </a:p>
              <a:p>
                <a:endParaRPr lang="en-US" dirty="0"/>
              </a:p>
              <a:p>
                <a:endParaRPr lang="en-US" sz="2000" dirty="0"/>
              </a:p>
              <a:p>
                <a:pPr algn="l"/>
                <a:endParaRPr lang="en-GB" sz="1400" b="1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5E48AD-77F2-FDAD-E298-C5088915A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5" y="2089290"/>
                <a:ext cx="9163219" cy="4093428"/>
              </a:xfrm>
              <a:prstGeom prst="rect">
                <a:avLst/>
              </a:prstGeom>
              <a:blipFill>
                <a:blip r:embed="rId3"/>
                <a:stretch>
                  <a:fillRect l="-2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2C465E-D813-EE51-5973-A178E60813E5}"/>
                  </a:ext>
                </a:extLst>
              </p:cNvPr>
              <p:cNvSpPr txBox="1"/>
              <p:nvPr/>
            </p:nvSpPr>
            <p:spPr>
              <a:xfrm>
                <a:off x="9383934" y="4650830"/>
                <a:ext cx="2569569" cy="1077218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110000"/>
                      <a:satMod val="105000"/>
                      <a:tint val="67000"/>
                      <a:alpha val="52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</a:gradFill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600" b="1" dirty="0"/>
                  <a:t>Refine tracking simulations </a:t>
                </a:r>
                <a:r>
                  <a:rPr lang="en-US" sz="1600" dirty="0"/>
                  <a:t>for benchmark and predictions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2C465E-D813-EE51-5973-A178E60813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3934" y="4650830"/>
                <a:ext cx="2569569" cy="1077218"/>
              </a:xfrm>
              <a:prstGeom prst="rect">
                <a:avLst/>
              </a:prstGeom>
              <a:blipFill>
                <a:blip r:embed="rId4"/>
                <a:stretch>
                  <a:fillRect l="-943" t="-1117" b="-5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974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BB0C8-C81C-1F39-39CE-CA8F95104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0950" y="2657475"/>
            <a:ext cx="2159000" cy="1325563"/>
          </a:xfrm>
        </p:spPr>
        <p:txBody>
          <a:bodyPr/>
          <a:lstStyle/>
          <a:p>
            <a:pPr algn="ctr"/>
            <a:r>
              <a:rPr lang="en-US" dirty="0"/>
              <a:t>Backup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0F049-4FC7-F975-ABAD-2CA634D6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561CF-8BFE-C321-FC78-FA3F10538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D691A-E0B7-9509-1C89-7978454FA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002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47854-D47E-C229-EB75-E2106A262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B1E4B-1D21-25EA-1240-0FD89CDF8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1912"/>
          </a:xfrm>
        </p:spPr>
        <p:txBody>
          <a:bodyPr/>
          <a:lstStyle/>
          <a:p>
            <a:r>
              <a:rPr lang="en-US" dirty="0"/>
              <a:t>Impact of  measured HOMs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A7B52-FCDD-DF55-480D-1DC0A792E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0DFBC-5D72-655F-6454-007D5D840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A52DE-6D17-94D9-08CB-902B5CAAD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FD48B9-DFC7-208B-6558-E2A9795A4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168" y="1939983"/>
            <a:ext cx="3568429" cy="26860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9C0E99-22F6-2BA3-7599-E4B098F0A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45" y="1939983"/>
            <a:ext cx="3568429" cy="26860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F7A4B9-70E6-BF2C-D4B7-A8C954195E5D}"/>
              </a:ext>
            </a:extLst>
          </p:cNvPr>
          <p:cNvSpPr txBox="1"/>
          <p:nvPr/>
        </p:nvSpPr>
        <p:spPr>
          <a:xfrm>
            <a:off x="171015" y="786561"/>
            <a:ext cx="1071040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this case we have, for each beam,  </a:t>
            </a:r>
            <a:r>
              <a:rPr lang="en-US" sz="1600" b="1" dirty="0"/>
              <a:t>4 DQW and 4 RFD </a:t>
            </a:r>
            <a:r>
              <a:rPr lang="en-US" sz="1600" dirty="0"/>
              <a:t>crab cavities  (CC)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RFD CCs are computed from simulations (J. Mitchell, Nov. 2019)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HOMs of DQW CCs are from A. Edwards measurements (more info in her talk)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AFD833-F16C-732C-A1BA-EB564E3E0A85}"/>
              </a:ext>
            </a:extLst>
          </p:cNvPr>
          <p:cNvSpPr txBox="1"/>
          <p:nvPr/>
        </p:nvSpPr>
        <p:spPr>
          <a:xfrm>
            <a:off x="2551999" y="1541488"/>
            <a:ext cx="2834336" cy="4308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Comparison between </a:t>
            </a:r>
            <a:r>
              <a:rPr lang="en-US" sz="1100" b="1" dirty="0">
                <a:solidFill>
                  <a:schemeClr val="accent6"/>
                </a:solidFill>
              </a:rPr>
              <a:t>model without CC  </a:t>
            </a:r>
            <a:r>
              <a:rPr lang="en-US" sz="1100" dirty="0"/>
              <a:t>and</a:t>
            </a:r>
            <a:r>
              <a:rPr lang="en-US" sz="1100" b="1" dirty="0"/>
              <a:t> </a:t>
            </a:r>
            <a:r>
              <a:rPr lang="en-US" sz="1100" b="1" dirty="0">
                <a:solidFill>
                  <a:srgbClr val="FF0000"/>
                </a:solidFill>
              </a:rPr>
              <a:t>model with only DQW and RFD HOMs</a:t>
            </a:r>
            <a:endParaRPr lang="en-GB" sz="11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D72278B-7DAD-2B8F-BE88-BFB55B6F4BFB}"/>
                  </a:ext>
                </a:extLst>
              </p:cNvPr>
              <p:cNvSpPr txBox="1"/>
              <p:nvPr/>
            </p:nvSpPr>
            <p:spPr>
              <a:xfrm>
                <a:off x="7844988" y="1583599"/>
                <a:ext cx="4109437" cy="461665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Impact on stability</a:t>
                </a: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Flat top case, before collapse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dirty="0"/>
                  <a:t>, round optics 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D72278B-7DAD-2B8F-BE88-BFB55B6F4B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4988" y="1583599"/>
                <a:ext cx="4109437" cy="461665"/>
              </a:xfrm>
              <a:prstGeom prst="rect">
                <a:avLst/>
              </a:prstGeom>
              <a:blipFill>
                <a:blip r:embed="rId4"/>
                <a:stretch>
                  <a:fillRect t="-1316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DED54B9E-79C4-7227-FA48-D50F6BB46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4296" y="2182075"/>
            <a:ext cx="3568429" cy="290092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67A90D-DCE0-D960-89EC-5D9744DFF9C8}"/>
              </a:ext>
            </a:extLst>
          </p:cNvPr>
          <p:cNvSpPr txBox="1"/>
          <p:nvPr/>
        </p:nvSpPr>
        <p:spPr>
          <a:xfrm>
            <a:off x="8480791" y="3908419"/>
            <a:ext cx="2400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From 2% to 20 % increase in y</a:t>
            </a:r>
            <a:endParaRPr lang="en-GB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6AE8900-5D5A-5355-681B-5202F5A9B0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9715" y="3655673"/>
            <a:ext cx="3723369" cy="29437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D658723-FA7B-3DBD-64EB-8791EF0614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3481" y="3671568"/>
            <a:ext cx="3857625" cy="304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74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BC6A8-F737-2595-3DDA-440A5575F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00186-2F71-DDCE-C4D6-8800386E7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48" y="53503"/>
            <a:ext cx="11898129" cy="522440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SPS horizontal instability simulations: growth rate as a function of cavity detuning</a:t>
            </a:r>
            <a:endParaRPr lang="en-GB" sz="2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E338C6-5D43-30FA-B487-68DA3F3D5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F9B947-9E41-944A-1160-A3E876559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2DFE7-7C98-0B83-0CE6-A17E8A3B2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CBF6DE8-B926-A6A5-A1AE-300EBD8152E4}"/>
                  </a:ext>
                </a:extLst>
              </p:cNvPr>
              <p:cNvSpPr txBox="1"/>
              <p:nvPr/>
            </p:nvSpPr>
            <p:spPr>
              <a:xfrm>
                <a:off x="110348" y="3429000"/>
                <a:ext cx="2948538" cy="120032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i="1" u="sng" dirty="0"/>
                  <a:t>Parameters and assumptions in tracking simulations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i="1" dirty="0"/>
                  <a:t>CC in, no feedback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en-US" sz="1200" i="1" dirty="0"/>
                  <a:t>=</a:t>
                </a:r>
                <a:r>
                  <a:rPr lang="en-GB" sz="1200" i="1" dirty="0"/>
                  <a:t> 400.78 MHz Q=5e5, R=0.9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US" sz="12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i="1" dirty="0"/>
                  <a:t>3x72 bunches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i="1" dirty="0"/>
                  <a:t>Nb=2e11 p/b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CBF6DE8-B926-A6A5-A1AE-300EBD815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48" y="3429000"/>
                <a:ext cx="2948538" cy="1200329"/>
              </a:xfrm>
              <a:prstGeom prst="rect">
                <a:avLst/>
              </a:prstGeom>
              <a:blipFill>
                <a:blip r:embed="rId3"/>
                <a:stretch>
                  <a:fillRect t="-510" b="-3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A95DF7A-678C-6647-B5AB-BAFCD4176D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0016" y="1008551"/>
            <a:ext cx="6064185" cy="40427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A52E52F-CE71-EEEA-F9A8-3E3268260580}"/>
                  </a:ext>
                </a:extLst>
              </p:cNvPr>
              <p:cNvSpPr txBox="1"/>
              <p:nvPr/>
            </p:nvSpPr>
            <p:spPr>
              <a:xfrm>
                <a:off x="8808943" y="4390420"/>
                <a:ext cx="2392457" cy="923330"/>
              </a:xfrm>
              <a:prstGeom prst="rect">
                <a:avLst/>
              </a:prstGeom>
              <a:solidFill>
                <a:srgbClr val="4E95D9">
                  <a:alpha val="25882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Further increasing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suppress the instability</a:t>
                </a: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A52E52F-CE71-EEEA-F9A8-3E3268260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8943" y="4390420"/>
                <a:ext cx="2392457" cy="923330"/>
              </a:xfrm>
              <a:prstGeom prst="rect">
                <a:avLst/>
              </a:prstGeom>
              <a:blipFill>
                <a:blip r:embed="rId5"/>
                <a:stretch>
                  <a:fillRect l="-2036" t="-2632" b="-9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06BDE80-F18E-8B38-DE1D-8F7982C3D732}"/>
              </a:ext>
            </a:extLst>
          </p:cNvPr>
          <p:cNvCxnSpPr>
            <a:cxnSpLocks/>
          </p:cNvCxnSpPr>
          <p:nvPr/>
        </p:nvCxnSpPr>
        <p:spPr>
          <a:xfrm>
            <a:off x="8553450" y="4155227"/>
            <a:ext cx="686009" cy="2206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9980DC-9D28-4688-8E85-D91AA7B95216}"/>
                  </a:ext>
                </a:extLst>
              </p:cNvPr>
              <p:cNvSpPr txBox="1"/>
              <p:nvPr/>
            </p:nvSpPr>
            <p:spPr>
              <a:xfrm>
                <a:off x="0" y="660580"/>
                <a:ext cx="1189813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simulations the scrubbing scenario is reproduced (3x72  bunches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/>
                  <a:t>e11 p/b)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9980DC-9D28-4688-8E85-D91AA7B952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60580"/>
                <a:ext cx="11898130" cy="390748"/>
              </a:xfrm>
              <a:prstGeom prst="rect">
                <a:avLst/>
              </a:prstGeom>
              <a:blipFill>
                <a:blip r:embed="rId6"/>
                <a:stretch>
                  <a:fillRect l="-307" t="-4688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3079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77449-8DB6-6C1D-FEC3-BE0BC83FE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9170C-FBBD-12B5-0A7A-6FD7D74C0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48" y="53503"/>
            <a:ext cx="11898129" cy="522440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SPS horizontal instability simulations: growth rate as a function of cavity detuning</a:t>
            </a:r>
            <a:endParaRPr lang="en-GB" sz="2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80126-3FC6-538D-4198-4833F3224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9FAEE06-0F4A-3CBD-C536-4262AC011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5B4FD03-3833-BB5C-14EE-CC73EEA5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19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84760F3-265D-EC90-015D-EC53A631AED0}"/>
                  </a:ext>
                </a:extLst>
              </p:cNvPr>
              <p:cNvSpPr txBox="1"/>
              <p:nvPr/>
            </p:nvSpPr>
            <p:spPr>
              <a:xfrm>
                <a:off x="110348" y="3429000"/>
                <a:ext cx="2720304" cy="120032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i="1" u="sng" dirty="0"/>
                  <a:t>Parameters and assumptions in tracking simulations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i="1" dirty="0"/>
                  <a:t>CC in, no feedback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en-US" sz="1200" i="1" dirty="0"/>
                  <a:t>=</a:t>
                </a:r>
                <a:r>
                  <a:rPr lang="en-GB" sz="1200" i="1" dirty="0"/>
                  <a:t> 400.78e6, Q=5e5, R=0.9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US" sz="12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i="1" dirty="0"/>
                  <a:t>3x72 bunches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i="1" dirty="0"/>
                  <a:t>Nb=2e11 p/b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84760F3-265D-EC90-015D-EC53A631AE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48" y="3429000"/>
                <a:ext cx="2720304" cy="1200329"/>
              </a:xfrm>
              <a:prstGeom prst="rect">
                <a:avLst/>
              </a:prstGeom>
              <a:blipFill>
                <a:blip r:embed="rId3"/>
                <a:stretch>
                  <a:fillRect t="-510" b="-3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BDEAF4-FBA6-9BCE-136E-C4E75C9D5FDE}"/>
                  </a:ext>
                </a:extLst>
              </p:cNvPr>
              <p:cNvSpPr txBox="1"/>
              <p:nvPr/>
            </p:nvSpPr>
            <p:spPr>
              <a:xfrm>
                <a:off x="546330" y="5156504"/>
                <a:ext cx="108915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US" dirty="0"/>
                  <a:t>Decreasing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dirty="0"/>
                  <a:t> to 0.2 we approach the instability growth rate of measurements</a:t>
                </a:r>
              </a:p>
              <a:p>
                <a:pPr marL="742950" lvl="1" indent="-285750" algn="ctr">
                  <a:buFont typeface="Arial" panose="020B0604020202020204" pitchFamily="34" charset="0"/>
                  <a:buChar char="•"/>
                </a:pPr>
                <a:r>
                  <a:rPr lang="en-US" dirty="0"/>
                  <a:t>Especially between 5-7 kHz of detuning</a:t>
                </a:r>
              </a:p>
              <a:p>
                <a:pPr marL="742950" lvl="1" indent="-285750" algn="ctr">
                  <a:buFont typeface="Wingdings" panose="05000000000000000000" pitchFamily="2" charset="2"/>
                  <a:buChar char="Ø"/>
                </a:pPr>
                <a:r>
                  <a:rPr lang="en-US" dirty="0"/>
                  <a:t>Measurements of the actual 𝜉 during next measurements to proper benchmark model and observations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BDEAF4-FBA6-9BCE-136E-C4E75C9D5F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30" y="5156504"/>
                <a:ext cx="10891555" cy="1200329"/>
              </a:xfrm>
              <a:prstGeom prst="rect">
                <a:avLst/>
              </a:prstGeom>
              <a:blipFill>
                <a:blip r:embed="rId4"/>
                <a:stretch>
                  <a:fillRect t="-2538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47AC71D-F77B-B5A3-4CF0-9CF981CC9E90}"/>
              </a:ext>
            </a:extLst>
          </p:cNvPr>
          <p:cNvSpPr txBox="1"/>
          <p:nvPr/>
        </p:nvSpPr>
        <p:spPr>
          <a:xfrm>
            <a:off x="9038358" y="1398634"/>
            <a:ext cx="2399527" cy="923330"/>
          </a:xfrm>
          <a:prstGeom prst="rect">
            <a:avLst/>
          </a:prstGeom>
          <a:solidFill>
            <a:srgbClr val="FF0000">
              <a:alpha val="14902"/>
            </a:srgbClr>
          </a:solidFill>
        </p:spPr>
        <p:txBody>
          <a:bodyPr wrap="square">
            <a:spAutoFit/>
          </a:bodyPr>
          <a:lstStyle/>
          <a:p>
            <a:r>
              <a:rPr lang="en-US" dirty="0"/>
              <a:t>Coherent with </a:t>
            </a:r>
            <a:r>
              <a:rPr lang="en-US" dirty="0">
                <a:solidFill>
                  <a:srgbClr val="FF0000"/>
                </a:solidFill>
              </a:rPr>
              <a:t>scrubbing measurements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1B8424-0F2C-B863-EB29-37FE824BFFD5}"/>
                  </a:ext>
                </a:extLst>
              </p:cNvPr>
              <p:cNvSpPr txBox="1"/>
              <p:nvPr/>
            </p:nvSpPr>
            <p:spPr>
              <a:xfrm>
                <a:off x="1570" y="681106"/>
                <a:ext cx="9651477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simulations the scrubbing scenario is reproduced (3x72  bunches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/>
                  <a:t>e11 p/b 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1B8424-0F2C-B863-EB29-37FE824BF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0" y="681106"/>
                <a:ext cx="9651477" cy="390748"/>
              </a:xfrm>
              <a:prstGeom prst="rect">
                <a:avLst/>
              </a:prstGeom>
              <a:blipFill>
                <a:blip r:embed="rId8"/>
                <a:stretch>
                  <a:fillRect l="-379" t="-6250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61C21FAE-D98B-646E-3E9A-C4A4605995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60016" y="1008551"/>
            <a:ext cx="6064185" cy="40427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93C35CC-17C6-6FBD-CC83-CA668A5B9F4F}"/>
                  </a:ext>
                </a:extLst>
              </p:cNvPr>
              <p:cNvSpPr txBox="1"/>
              <p:nvPr/>
            </p:nvSpPr>
            <p:spPr>
              <a:xfrm>
                <a:off x="8808943" y="4390420"/>
                <a:ext cx="3199535" cy="646331"/>
              </a:xfrm>
              <a:prstGeom prst="rect">
                <a:avLst/>
              </a:prstGeom>
              <a:solidFill>
                <a:srgbClr val="4E95D9">
                  <a:alpha val="25882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Further increasing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suppress the instability</a:t>
                </a:r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93C35CC-17C6-6FBD-CC83-CA668A5B9F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8943" y="4390420"/>
                <a:ext cx="3199535" cy="646331"/>
              </a:xfrm>
              <a:prstGeom prst="rect">
                <a:avLst/>
              </a:prstGeom>
              <a:blipFill>
                <a:blip r:embed="rId10"/>
                <a:stretch>
                  <a:fillRect l="-1524"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6FD2CF-3336-C444-DC63-F857A0092E21}"/>
              </a:ext>
            </a:extLst>
          </p:cNvPr>
          <p:cNvCxnSpPr>
            <a:cxnSpLocks/>
          </p:cNvCxnSpPr>
          <p:nvPr/>
        </p:nvCxnSpPr>
        <p:spPr>
          <a:xfrm>
            <a:off x="8610600" y="4133088"/>
            <a:ext cx="628859" cy="2427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4DCFE36-576A-0C49-82B6-805B0AB857F6}"/>
              </a:ext>
            </a:extLst>
          </p:cNvPr>
          <p:cNvSpPr txBox="1"/>
          <p:nvPr/>
        </p:nvSpPr>
        <p:spPr>
          <a:xfrm>
            <a:off x="3931920" y="1609055"/>
            <a:ext cx="4946904" cy="390748"/>
          </a:xfrm>
          <a:prstGeom prst="rect">
            <a:avLst/>
          </a:prstGeom>
          <a:solidFill>
            <a:srgbClr val="FF0000">
              <a:alpha val="14902"/>
            </a:srgbClr>
          </a:solidFill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0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5DAC1-45B3-8415-9F93-013085660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7F71C-11A8-C352-F958-AC924E32C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63ECA-4E9D-E498-E711-D1417DC3C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 and motivations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High intensity SPS MD</a:t>
            </a:r>
          </a:p>
          <a:p>
            <a:endParaRPr lang="en-US" dirty="0"/>
          </a:p>
          <a:p>
            <a:r>
              <a:rPr lang="en-US" dirty="0"/>
              <a:t>Predictions and mitigations studies with model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2FB84-CE6E-FCD7-5FA1-6800AA324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C55FA-566F-CAEE-1EBC-C1E3D06D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86471-6CF2-7F5B-BA00-BE2C6AD88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379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8C8F5-4DEF-877C-DC54-41C9826F7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50EFC-AB70-65D1-7800-9AA7F6D0B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9EC1-6790-0D14-A0BE-ED4B92451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 and motivations</a:t>
            </a:r>
          </a:p>
          <a:p>
            <a:endParaRPr lang="en-US" dirty="0"/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Observations during scrubbing at the SPS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High intensity SPS MD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Analysis of #MD2 observations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Analysis of #MD3 observations</a:t>
            </a:r>
          </a:p>
          <a:p>
            <a:endParaRPr lang="en-US" dirty="0"/>
          </a:p>
          <a:p>
            <a:r>
              <a:rPr lang="en-US" dirty="0"/>
              <a:t>Predictions and mitigations studies with model</a:t>
            </a:r>
          </a:p>
          <a:p>
            <a:pPr lvl="1"/>
            <a:r>
              <a:rPr lang="en-US" dirty="0"/>
              <a:t>Studies with RF Feedback</a:t>
            </a:r>
          </a:p>
          <a:p>
            <a:pPr lvl="1"/>
            <a:r>
              <a:rPr lang="en-US" dirty="0"/>
              <a:t>Cure with chroma and octupoles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7186E-0D10-1900-EED1-08D9DDDCB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88083-651F-B8EE-5D3D-E4E42DCE7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5FAAC-2AD7-18F9-D10F-753A429E9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598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9FB9D-0432-F3C5-8136-DEF80C25B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312" y="214058"/>
            <a:ext cx="10515600" cy="225849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CC with Notch filter feedback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C740AC-91E7-20F2-CB48-9C5796F26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048F34-C48C-B159-C501-A8704B6CF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42CF0-B983-C9BC-AA04-4D530D5C2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21045A-BA5A-B615-F30F-6E78C85A7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46" y="1572548"/>
            <a:ext cx="5569254" cy="38984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9AEE44-C604-83FC-0C54-F7D38C719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089" y="1572548"/>
            <a:ext cx="5569254" cy="38984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B726AA-8A82-0EFF-F023-19D1B1D631B9}"/>
              </a:ext>
            </a:extLst>
          </p:cNvPr>
          <p:cNvSpPr txBox="1"/>
          <p:nvPr/>
        </p:nvSpPr>
        <p:spPr>
          <a:xfrm>
            <a:off x="304800" y="792480"/>
            <a:ext cx="1161723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The</a:t>
            </a:r>
            <a:r>
              <a:rPr lang="en-US" b="1" dirty="0"/>
              <a:t> notch filter feedback </a:t>
            </a:r>
            <a:r>
              <a:rPr lang="en-US" dirty="0"/>
              <a:t>is implemented as an inverse resonator on the crab cavity impedance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It is characterized by a </a:t>
            </a:r>
            <a:r>
              <a:rPr lang="en-US" b="1" dirty="0"/>
              <a:t>gain</a:t>
            </a:r>
            <a:r>
              <a:rPr lang="en-US" dirty="0"/>
              <a:t> and </a:t>
            </a:r>
            <a:r>
              <a:rPr lang="en-US" b="1" dirty="0"/>
              <a:t>bandwidth</a:t>
            </a:r>
            <a:r>
              <a:rPr lang="en-US" dirty="0"/>
              <a:t> (BW)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6D1894-C2D9-6581-98BF-01F664C4E04D}"/>
              </a:ext>
            </a:extLst>
          </p:cNvPr>
          <p:cNvSpPr txBox="1"/>
          <p:nvPr/>
        </p:nvSpPr>
        <p:spPr>
          <a:xfrm>
            <a:off x="1800520" y="1432694"/>
            <a:ext cx="33459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82B5B0-C85D-5F4D-A7DC-95292419FCA0}"/>
              </a:ext>
            </a:extLst>
          </p:cNvPr>
          <p:cNvSpPr txBox="1"/>
          <p:nvPr/>
        </p:nvSpPr>
        <p:spPr>
          <a:xfrm>
            <a:off x="7259870" y="1340321"/>
            <a:ext cx="3455861" cy="4617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9418BB-32A1-7346-8E3D-5E2CEFB7D8B1}"/>
              </a:ext>
            </a:extLst>
          </p:cNvPr>
          <p:cNvSpPr txBox="1"/>
          <p:nvPr/>
        </p:nvSpPr>
        <p:spPr>
          <a:xfrm>
            <a:off x="4267200" y="5402197"/>
            <a:ext cx="3692434" cy="8309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Simulation studies with </a:t>
            </a:r>
            <a:r>
              <a:rPr lang="en-US" sz="1600" b="1" dirty="0"/>
              <a:t>notch filter feedback </a:t>
            </a:r>
            <a:r>
              <a:rPr lang="en-US" sz="1600" dirty="0"/>
              <a:t>performed in the standard scenario of 4x72 bunches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5815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029D0-4FD3-84D2-1AC6-70D4291C1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5C2C241-C824-ACC1-6E83-8DC13D2915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7952" y="61109"/>
            <a:ext cx="12021954" cy="55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CC + Notch filter simulations : impact of octupole and chroma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9F9046-2F57-0AC7-01A6-2E6C1698E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CADDE-78AC-3C33-EF94-89944B9F4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6A795-8BF5-BEE1-372F-6514DCF5F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22ABA85-CE9A-B98C-E6A5-EC51C086B5EC}"/>
                  </a:ext>
                </a:extLst>
              </p:cNvPr>
              <p:cNvSpPr txBox="1"/>
              <p:nvPr/>
            </p:nvSpPr>
            <p:spPr>
              <a:xfrm>
                <a:off x="7051074" y="633368"/>
                <a:ext cx="53512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Octupole </a:t>
                </a:r>
                <a:r>
                  <a:rPr lang="en-US" dirty="0"/>
                  <a:t>can stabilize already for the </a:t>
                </a:r>
                <a:r>
                  <a:rPr lang="en-US" dirty="0">
                    <a:solidFill>
                      <a:schemeClr val="accent1"/>
                    </a:solidFill>
                  </a:rPr>
                  <a:t>worse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GB" dirty="0">
                    <a:solidFill>
                      <a:schemeClr val="accent1"/>
                    </a:solidFill>
                  </a:rPr>
                  <a:t>=0.1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However, some emittance growth observed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22ABA85-CE9A-B98C-E6A5-EC51C086B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1074" y="633368"/>
                <a:ext cx="5351228" cy="923330"/>
              </a:xfrm>
              <a:prstGeom prst="rect">
                <a:avLst/>
              </a:prstGeom>
              <a:blipFill>
                <a:blip r:embed="rId2"/>
                <a:stretch>
                  <a:fillRect l="-1026" t="-33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79E5F9D-8649-841A-A5E1-3D34792464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89" t="4508" r="3197"/>
          <a:stretch>
            <a:fillRect/>
          </a:stretch>
        </p:blipFill>
        <p:spPr>
          <a:xfrm>
            <a:off x="116916" y="721895"/>
            <a:ext cx="6668895" cy="453515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EEE6863-CA7C-FC8A-46D1-F4096E1A9773}"/>
              </a:ext>
            </a:extLst>
          </p:cNvPr>
          <p:cNvCxnSpPr>
            <a:cxnSpLocks/>
          </p:cNvCxnSpPr>
          <p:nvPr/>
        </p:nvCxnSpPr>
        <p:spPr>
          <a:xfrm flipV="1">
            <a:off x="6632981" y="970729"/>
            <a:ext cx="478669" cy="166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E65645CC-405B-C3E2-05A1-D837821756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67" t="4438" b="1832"/>
          <a:stretch>
            <a:fillRect/>
          </a:stretch>
        </p:blipFill>
        <p:spPr>
          <a:xfrm>
            <a:off x="7111650" y="1238629"/>
            <a:ext cx="4552254" cy="31152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A2A2295-5527-D1CC-07D4-C6488C125C51}"/>
                  </a:ext>
                </a:extLst>
              </p:cNvPr>
              <p:cNvSpPr txBox="1"/>
              <p:nvPr/>
            </p:nvSpPr>
            <p:spPr>
              <a:xfrm>
                <a:off x="431226" y="4999950"/>
                <a:ext cx="6377703" cy="1292662"/>
              </a:xfrm>
              <a:prstGeom prst="rect">
                <a:avLst/>
              </a:prstGeom>
              <a:solidFill>
                <a:srgbClr val="F2CFEE">
                  <a:alpha val="56078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/>
                  <a:t>Similar behavior for the case of </a:t>
                </a:r>
                <a:r>
                  <a:rPr lang="en-US" sz="1600" b="1" dirty="0"/>
                  <a:t>lower bandwidth (i.e. 30 Hz):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 </a:t>
                </a:r>
                <a:r>
                  <a:rPr lang="en-US" sz="1600" dirty="0"/>
                  <a:t>Increasing the chroma can stabilize </a:t>
                </a:r>
                <a:r>
                  <a:rPr lang="en-US" sz="1600" dirty="0">
                    <a:solidFill>
                      <a:schemeClr val="accent2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GB" sz="1600" dirty="0">
                    <a:solidFill>
                      <a:schemeClr val="accent2"/>
                    </a:solidFill>
                  </a:rPr>
                  <a:t>=0.6 stabilizes alone)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GB" sz="1600" dirty="0">
                    <a:solidFill>
                      <a:schemeClr val="accent1"/>
                    </a:solidFill>
                  </a:rPr>
                  <a:t>=0.1 + KLOF=-10 is not enough to fully suppress the instability (small exponential growth, losses and emittance growth observed 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A2A2295-5527-D1CC-07D4-C6488C125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26" y="4999950"/>
                <a:ext cx="6377703" cy="1292662"/>
              </a:xfrm>
              <a:prstGeom prst="rect">
                <a:avLst/>
              </a:prstGeom>
              <a:blipFill>
                <a:blip r:embed="rId5"/>
                <a:stretch>
                  <a:fillRect l="-398" t="-9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02FB705-FCE3-11B3-716D-650BAC2DDB5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874" t="3309" r="2348" b="4270"/>
          <a:stretch>
            <a:fillRect/>
          </a:stretch>
        </p:blipFill>
        <p:spPr>
          <a:xfrm>
            <a:off x="6986016" y="4070593"/>
            <a:ext cx="3941064" cy="271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20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BD86F-31F3-5206-BBC6-85C6D8F40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FF41D-F7F1-581D-ED9D-2A2C2CB81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0A90B-F382-A0F1-A36D-34A5E9F11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 and motivations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Observations during scrubbing at the SPS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High intensity SPS MD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Predictions and mitigations studies with model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28D21-C567-85B9-289B-CC67B54B6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D8E3A-727F-E386-BC5C-923686757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F9C82-D1F8-01E1-B00E-252527576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7893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EBCB7-6EF1-AB47-C55F-F1BBD9FDC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37E8E-2E79-0722-2563-2C86F2EE2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6350" y="2766218"/>
            <a:ext cx="2266950" cy="1325563"/>
          </a:xfrm>
        </p:spPr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4C187D-3FBC-AAB0-4FF7-5239BE4EC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E2E31F-2D95-570E-AC15-6581771B7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24E6D-4983-F77F-2861-5029B3EA0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401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FE8C0-7BF7-7DB6-4AA1-18CE1B747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901E80-B205-98FB-6BC2-51EC30159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0A6D9D-B449-87F2-BA84-A282273DB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99EAB5-A0BF-AB4D-1C31-29A729B23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0D75D0-BC5A-D930-BD8A-385A86C17328}"/>
                  </a:ext>
                </a:extLst>
              </p:cNvPr>
              <p:cNvSpPr txBox="1"/>
              <p:nvPr/>
            </p:nvSpPr>
            <p:spPr>
              <a:xfrm>
                <a:off x="251578" y="1027802"/>
                <a:ext cx="346562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err="1"/>
                  <a:t>CC+Notch</a:t>
                </a:r>
                <a:endParaRPr lang="en-US" sz="1800" dirty="0"/>
              </a:p>
              <a:p>
                <a:r>
                  <a:rPr lang="en-US" sz="1800" b="1" dirty="0"/>
                  <a:t>BW=30 Hz</a:t>
                </a:r>
                <a:r>
                  <a:rPr lang="en-US" sz="1800" dirty="0"/>
                  <a:t>, G=1,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𝑑𝑒𝑡</m:t>
                        </m:r>
                      </m:sub>
                    </m:sSub>
                  </m:oMath>
                </a14:m>
                <a:r>
                  <a:rPr lang="en-US" sz="1800" dirty="0"/>
                  <a:t>=7 kHz</a:t>
                </a:r>
              </a:p>
              <a:p>
                <a:r>
                  <a:rPr lang="en-US" dirty="0"/>
                  <a:t>Int=2.3e11 ppb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0D75D0-BC5A-D930-BD8A-385A86C173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78" y="1027802"/>
                <a:ext cx="3465629" cy="923330"/>
              </a:xfrm>
              <a:prstGeom prst="rect">
                <a:avLst/>
              </a:prstGeom>
              <a:blipFill>
                <a:blip r:embed="rId2"/>
                <a:stretch>
                  <a:fillRect l="-1460" t="-2703" b="-81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B2C0711-FE19-03C8-9571-AA638C3D2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396424"/>
              </p:ext>
            </p:extLst>
          </p:nvPr>
        </p:nvGraphicFramePr>
        <p:xfrm>
          <a:off x="332309" y="2020534"/>
          <a:ext cx="290795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068">
                  <a:extLst>
                    <a:ext uri="{9D8B030D-6E8A-4147-A177-3AD203B41FA5}">
                      <a16:colId xmlns:a16="http://schemas.microsoft.com/office/drawing/2014/main" val="3379753896"/>
                    </a:ext>
                  </a:extLst>
                </a:gridCol>
                <a:gridCol w="1132884">
                  <a:extLst>
                    <a:ext uri="{9D8B030D-6E8A-4147-A177-3AD203B41FA5}">
                      <a16:colId xmlns:a16="http://schemas.microsoft.com/office/drawing/2014/main" val="4215984380"/>
                    </a:ext>
                  </a:extLst>
                </a:gridCol>
              </a:tblGrid>
              <a:tr h="768583">
                <a:tc>
                  <a:txBody>
                    <a:bodyPr/>
                    <a:lstStyle/>
                    <a:p>
                      <a:r>
                        <a:rPr lang="en-US" dirty="0"/>
                        <a:t>Int 2.3e11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Growth rate</a:t>
                      </a:r>
                    </a:p>
                    <a:p>
                      <a:r>
                        <a:rPr lang="en-US" dirty="0"/>
                        <a:t>(1/turns)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028905"/>
                  </a:ext>
                </a:extLst>
              </a:tr>
              <a:tr h="335328">
                <a:tc>
                  <a:txBody>
                    <a:bodyPr/>
                    <a:lstStyle/>
                    <a:p>
                      <a:r>
                        <a:rPr lang="en-US" dirty="0"/>
                        <a:t>Chroma 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635541"/>
                  </a:ext>
                </a:extLst>
              </a:tr>
              <a:tr h="335328">
                <a:tc>
                  <a:txBody>
                    <a:bodyPr/>
                    <a:lstStyle/>
                    <a:p>
                      <a:r>
                        <a:rPr lang="en-US" dirty="0"/>
                        <a:t>Chroma 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0.00113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392662"/>
                  </a:ext>
                </a:extLst>
              </a:tr>
              <a:tr h="538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Chroma 0.6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STABLE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255565"/>
                  </a:ext>
                </a:extLst>
              </a:tr>
            </a:tbl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21E502-B8AC-54A1-172E-AD1C87D0BF3D}"/>
              </a:ext>
            </a:extLst>
          </p:cNvPr>
          <p:cNvCxnSpPr>
            <a:cxnSpLocks/>
          </p:cNvCxnSpPr>
          <p:nvPr/>
        </p:nvCxnSpPr>
        <p:spPr>
          <a:xfrm flipV="1">
            <a:off x="2976867" y="2586254"/>
            <a:ext cx="1797982" cy="5276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D5ACF22-357F-5CA2-FC25-22322BD3653A}"/>
              </a:ext>
            </a:extLst>
          </p:cNvPr>
          <p:cNvSpPr txBox="1"/>
          <p:nvPr/>
        </p:nvSpPr>
        <p:spPr>
          <a:xfrm>
            <a:off x="277997" y="4311972"/>
            <a:ext cx="3465629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We did not have the time to test this systematically during MD…only during scrubbing we could verify the beneficial impact of the chromaticity</a:t>
            </a:r>
            <a:endParaRPr lang="en-GB" sz="1400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4DD5AE4-24DE-5C5B-107F-3400E1022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662" y="2193494"/>
            <a:ext cx="3633746" cy="25955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7F978B-0079-0F5E-B34C-2D7C2F889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8833" y="3750480"/>
            <a:ext cx="3939540" cy="2813957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7C43765-615F-6269-43E3-5015F7DE985F}"/>
              </a:ext>
            </a:extLst>
          </p:cNvPr>
          <p:cNvCxnSpPr>
            <a:cxnSpLocks/>
          </p:cNvCxnSpPr>
          <p:nvPr/>
        </p:nvCxnSpPr>
        <p:spPr>
          <a:xfrm>
            <a:off x="5407127" y="3536055"/>
            <a:ext cx="3363619" cy="17284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802DFC5F-F39C-4909-26D6-1A6CE98510D1}"/>
              </a:ext>
            </a:extLst>
          </p:cNvPr>
          <p:cNvSpPr txBox="1">
            <a:spLocks/>
          </p:cNvSpPr>
          <p:nvPr/>
        </p:nvSpPr>
        <p:spPr>
          <a:xfrm>
            <a:off x="277997" y="-15724"/>
            <a:ext cx="12021954" cy="55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CC + Notch filter simulations : impact of octupole and chroma for BW=30 Hz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5845317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1BFA24-28E3-2BA1-1838-1D416F649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744E0-2E06-0AEB-1075-E5780BC46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251" y="-789"/>
            <a:ext cx="10515600" cy="650425"/>
          </a:xfrm>
        </p:spPr>
        <p:txBody>
          <a:bodyPr>
            <a:normAutofit/>
          </a:bodyPr>
          <a:lstStyle/>
          <a:p>
            <a:r>
              <a:rPr lang="en-US" sz="3200" dirty="0"/>
              <a:t>MD : growth rate as a function of cavity detuning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55A08B-82D2-9256-42D7-A1930D24D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89B04F-238B-8A1A-6A39-24D50E1F4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094058-491B-84F8-66CE-568CC5977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26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54C680-10AD-08F0-A59E-B9DAA6C4E564}"/>
              </a:ext>
            </a:extLst>
          </p:cNvPr>
          <p:cNvSpPr txBox="1"/>
          <p:nvPr/>
        </p:nvSpPr>
        <p:spPr>
          <a:xfrm>
            <a:off x="9510455" y="1121737"/>
            <a:ext cx="2393950" cy="46166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i="1" dirty="0"/>
              <a:t>Cavity detuning </a:t>
            </a:r>
            <a:r>
              <a:rPr lang="en-US" sz="1200" i="1" dirty="0" err="1"/>
              <a:t>w.r.t.</a:t>
            </a:r>
            <a:r>
              <a:rPr lang="en-US" sz="1200" i="1" dirty="0"/>
              <a:t> the cavity central frequency of 400.528 MHz</a:t>
            </a:r>
            <a:endParaRPr lang="en-GB" sz="1200" i="1" dirty="0"/>
          </a:p>
        </p:txBody>
      </p:sp>
      <p:pic>
        <p:nvPicPr>
          <p:cNvPr id="14" name="Picture 13" descr="A graph and diagram of a graph&#10;&#10;AI-generated content may be incorrect.">
            <a:extLst>
              <a:ext uri="{FF2B5EF4-FFF2-40B4-BE49-F238E27FC236}">
                <a16:creationId xmlns:a16="http://schemas.microsoft.com/office/drawing/2014/main" id="{2B2C01E2-F437-47D0-5D13-F6E73A97B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2" t="4913"/>
          <a:stretch>
            <a:fillRect/>
          </a:stretch>
        </p:blipFill>
        <p:spPr>
          <a:xfrm>
            <a:off x="2572166" y="1493949"/>
            <a:ext cx="6938289" cy="345153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260A4D3-4D46-DD3F-B5B4-F226D591AEDE}"/>
              </a:ext>
            </a:extLst>
          </p:cNvPr>
          <p:cNvCxnSpPr>
            <a:cxnSpLocks/>
          </p:cNvCxnSpPr>
          <p:nvPr/>
        </p:nvCxnSpPr>
        <p:spPr>
          <a:xfrm flipV="1">
            <a:off x="7798158" y="1384311"/>
            <a:ext cx="1665726" cy="3981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CD01D8-6B8B-BF1C-76C6-68F753F01EF6}"/>
              </a:ext>
            </a:extLst>
          </p:cNvPr>
          <p:cNvSpPr txBox="1"/>
          <p:nvPr/>
        </p:nvSpPr>
        <p:spPr>
          <a:xfrm>
            <a:off x="9713908" y="2573387"/>
            <a:ext cx="2184484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Clear stronger instability approaching the </a:t>
            </a:r>
            <a:r>
              <a:rPr lang="en-US" sz="1600" dirty="0" err="1"/>
              <a:t>betatron</a:t>
            </a:r>
            <a:r>
              <a:rPr lang="en-US" sz="1600" dirty="0"/>
              <a:t> line (~7kHz detuning)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85481C-940F-3BDB-D38D-D4EE1FA4C063}"/>
              </a:ext>
            </a:extLst>
          </p:cNvPr>
          <p:cNvSpPr txBox="1"/>
          <p:nvPr/>
        </p:nvSpPr>
        <p:spPr>
          <a:xfrm>
            <a:off x="184229" y="760238"/>
            <a:ext cx="849859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Start at </a:t>
            </a:r>
            <a:r>
              <a:rPr lang="en-US" sz="1600" b="1" dirty="0"/>
              <a:t>17.39</a:t>
            </a:r>
            <a:r>
              <a:rPr lang="en-US" sz="1600" dirty="0"/>
              <a:t>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until 17.49: either very unstable (and subsequent beam dump) or stable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90BE6E-3B56-2AFF-2A30-617529D53EB9}"/>
              </a:ext>
            </a:extLst>
          </p:cNvPr>
          <p:cNvSpPr txBox="1"/>
          <p:nvPr/>
        </p:nvSpPr>
        <p:spPr>
          <a:xfrm>
            <a:off x="2745377" y="6315788"/>
            <a:ext cx="706879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Poor amount of data available due to the many issue and small amount of time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274DC-DBA9-9FB0-CCB5-268DE6EE9259}"/>
              </a:ext>
            </a:extLst>
          </p:cNvPr>
          <p:cNvSpPr txBox="1"/>
          <p:nvPr/>
        </p:nvSpPr>
        <p:spPr>
          <a:xfrm>
            <a:off x="2875878" y="5056089"/>
            <a:ext cx="693828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Difficult to extract the same trend on the other side: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/>
              <a:t>from -7 up to -6 kHz (from acquired data either beam stable or immediately unstable)</a:t>
            </a:r>
            <a:endParaRPr lang="en-GB" sz="16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85F1BB2-7F41-B9E2-0C9C-453548BAC1D1}"/>
              </a:ext>
            </a:extLst>
          </p:cNvPr>
          <p:cNvCxnSpPr>
            <a:cxnSpLocks/>
          </p:cNvCxnSpPr>
          <p:nvPr/>
        </p:nvCxnSpPr>
        <p:spPr>
          <a:xfrm flipV="1">
            <a:off x="9017519" y="2661700"/>
            <a:ext cx="602315" cy="11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4076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C803E-5C5F-A1D0-B38D-31902A9C2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D03DF56-B053-6798-5BD9-1DC39B9C8CE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 rot="10800000" flipV="1">
                <a:off x="1266217" y="101600"/>
                <a:ext cx="10515600" cy="484412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200" dirty="0"/>
                  <a:t>GT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en-GB" sz="3200" dirty="0"/>
                  <a:t> from simulations at zero chroma (4 batches)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D03DF56-B053-6798-5BD9-1DC39B9C8C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 rot="10800000" flipV="1">
                <a:off x="1266217" y="101600"/>
                <a:ext cx="10515600" cy="484412"/>
              </a:xfrm>
              <a:blipFill>
                <a:blip r:embed="rId3"/>
                <a:stretch>
                  <a:fillRect l="-1275" t="-22785" b="-379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42A312-4590-5230-4CCF-9D6D0415D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147F4F-AC5C-B4E1-C512-D6E684727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41A18B4-D800-EF00-9BC4-D8777A05C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6DA1313-0332-3C16-0147-485F3886FF97}"/>
                  </a:ext>
                </a:extLst>
              </p:cNvPr>
              <p:cNvSpPr txBox="1"/>
              <p:nvPr/>
            </p:nvSpPr>
            <p:spPr>
              <a:xfrm>
                <a:off x="9173817" y="1285075"/>
                <a:ext cx="2668537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/>
                  <a:t>CC in, no feedback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en-US" i="1" dirty="0"/>
                  <a:t>=</a:t>
                </a:r>
                <a:r>
                  <a:rPr lang="en-GB" i="1" dirty="0"/>
                  <a:t> 400.78e6, Q=5e5, R=0.9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US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/>
                  <a:t>3x72 bunches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/>
                  <a:t>Nb=1.4e11 p/b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6DA1313-0332-3C16-0147-485F3886F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3817" y="1285075"/>
                <a:ext cx="2668537" cy="1477328"/>
              </a:xfrm>
              <a:prstGeom prst="rect">
                <a:avLst/>
              </a:prstGeom>
              <a:blipFill>
                <a:blip r:embed="rId4"/>
                <a:stretch>
                  <a:fillRect l="-1598" t="-2066" b="-6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F2C37BB3-1EE2-48AD-CA3D-1EDFBFF51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4839" y="1165316"/>
            <a:ext cx="6564877" cy="410304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597E849-8EF5-36F3-CA59-077F28B1FF4B}"/>
              </a:ext>
            </a:extLst>
          </p:cNvPr>
          <p:cNvCxnSpPr/>
          <p:nvPr/>
        </p:nvCxnSpPr>
        <p:spPr>
          <a:xfrm flipV="1">
            <a:off x="5426303" y="2870421"/>
            <a:ext cx="2947182" cy="9073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870ED07-A544-CA0A-883C-8B191A737A65}"/>
              </a:ext>
            </a:extLst>
          </p:cNvPr>
          <p:cNvSpPr txBox="1"/>
          <p:nvPr/>
        </p:nvSpPr>
        <p:spPr>
          <a:xfrm>
            <a:off x="11372850" y="4213534"/>
            <a:ext cx="408967" cy="10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52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87EF8-557F-367B-6EB4-BFD1A6283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551" y="35205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MD time from 17.39 up to 17.47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1FA22-EDD6-CB69-85A9-544105D1D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530" y="606491"/>
            <a:ext cx="7270690" cy="6224580"/>
          </a:xfrm>
        </p:spPr>
        <p:txBody>
          <a:bodyPr>
            <a:normAutofit/>
          </a:bodyPr>
          <a:lstStyle/>
          <a:p>
            <a:r>
              <a:rPr lang="en-US" sz="1800" dirty="0"/>
              <a:t>From 17.39 up to 17.43 beam stable </a:t>
            </a:r>
          </a:p>
          <a:p>
            <a:pPr lvl="1"/>
            <a:r>
              <a:rPr lang="en-US" sz="1400" dirty="0"/>
              <a:t>Detuning from 2.9 kHz up to 6.7kHz </a:t>
            </a:r>
          </a:p>
          <a:p>
            <a:pPr lvl="1"/>
            <a:r>
              <a:rPr lang="en-US" sz="1400" dirty="0"/>
              <a:t>Around -6 kHz I do not really start to see beam unstable as around -8 kHz)</a:t>
            </a:r>
          </a:p>
          <a:p>
            <a:pPr lvl="2"/>
            <a:r>
              <a:rPr lang="en-US" sz="1050" dirty="0"/>
              <a:t>Maybe we were not in the best condition to finely scan around 7 kHz the instability growth rate</a:t>
            </a:r>
          </a:p>
          <a:p>
            <a:pPr lvl="3"/>
            <a:r>
              <a:rPr lang="en-US" sz="900" dirty="0"/>
              <a:t>Try next time to get more unstable and play with chroma to find better scenario to measure the GR (?)</a:t>
            </a:r>
            <a:endParaRPr lang="en-US" sz="1400" dirty="0"/>
          </a:p>
          <a:p>
            <a:r>
              <a:rPr lang="en-US" sz="1800" dirty="0"/>
              <a:t>At 17.43.53 with det=-7.02 kHz beam so unstable that we were dumped</a:t>
            </a:r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From 17.44 up to 17.47.41: No available data for growth rate</a:t>
            </a:r>
          </a:p>
          <a:p>
            <a:r>
              <a:rPr lang="en-US" sz="1800" dirty="0"/>
              <a:t>From 17.47 up to 17.49 beam stable </a:t>
            </a:r>
            <a:endParaRPr lang="en-GB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583E6-E486-6862-168A-A9D46161C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698E5C-8C0D-8F01-BB44-EEFBC94FE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F75E1A0-005F-4241-5D00-D5F6F6145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B667C6-0CA0-1739-8680-F4FE0C09F7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480" r="21133" b="90913"/>
          <a:stretch>
            <a:fillRect/>
          </a:stretch>
        </p:blipFill>
        <p:spPr>
          <a:xfrm>
            <a:off x="10184296" y="118286"/>
            <a:ext cx="1457738" cy="2179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8D7319-6D48-2237-704D-AE397E2A65BE}"/>
              </a:ext>
            </a:extLst>
          </p:cNvPr>
          <p:cNvSpPr txBox="1"/>
          <p:nvPr/>
        </p:nvSpPr>
        <p:spPr>
          <a:xfrm>
            <a:off x="8772939" y="90036"/>
            <a:ext cx="914400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Det: -2.9 kHz</a:t>
            </a:r>
            <a:endParaRPr lang="en-GB" sz="1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3EB99A-D5E2-A91D-35D6-CB9B53E229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144"/>
          <a:stretch>
            <a:fillRect/>
          </a:stretch>
        </p:blipFill>
        <p:spPr>
          <a:xfrm>
            <a:off x="7374835" y="373705"/>
            <a:ext cx="4797286" cy="22033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E2DBF5-9EEB-FE29-CE7E-6D34F9463D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597"/>
          <a:stretch>
            <a:fillRect/>
          </a:stretch>
        </p:blipFill>
        <p:spPr>
          <a:xfrm>
            <a:off x="7351021" y="2784254"/>
            <a:ext cx="4821100" cy="22033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376113-B021-AD27-0BED-C6F0F38F84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773" r="21028" b="90815"/>
          <a:stretch>
            <a:fillRect/>
          </a:stretch>
        </p:blipFill>
        <p:spPr>
          <a:xfrm>
            <a:off x="10184296" y="2536553"/>
            <a:ext cx="1504121" cy="2214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B6D169-688A-F8CF-2A21-D135045521E0}"/>
              </a:ext>
            </a:extLst>
          </p:cNvPr>
          <p:cNvSpPr txBox="1"/>
          <p:nvPr/>
        </p:nvSpPr>
        <p:spPr>
          <a:xfrm>
            <a:off x="8660295" y="2518338"/>
            <a:ext cx="1139687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Det: -6.7 kHz</a:t>
            </a:r>
            <a:endParaRPr lang="en-GB" sz="10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FDD4E4-547C-70DF-788F-DE3179C8BA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391" t="42" r="19880" b="91510"/>
          <a:stretch>
            <a:fillRect/>
          </a:stretch>
        </p:blipFill>
        <p:spPr>
          <a:xfrm>
            <a:off x="3088753" y="2202546"/>
            <a:ext cx="1437884" cy="1976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94E2C2-FA88-2B2A-8C17-BF8C9FAC6B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522" b="3881"/>
          <a:stretch>
            <a:fillRect/>
          </a:stretch>
        </p:blipFill>
        <p:spPr>
          <a:xfrm>
            <a:off x="794770" y="2407861"/>
            <a:ext cx="3913688" cy="17141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1F2CADD-2CFC-CD97-5B0B-1079D38B82A1}"/>
              </a:ext>
            </a:extLst>
          </p:cNvPr>
          <p:cNvSpPr txBox="1"/>
          <p:nvPr/>
        </p:nvSpPr>
        <p:spPr>
          <a:xfrm>
            <a:off x="1959204" y="2185956"/>
            <a:ext cx="987287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Det: -7.02 kHz</a:t>
            </a:r>
            <a:endParaRPr lang="en-GB" sz="900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E263C6D-35C3-6982-5296-DFE275AEBA7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7826" t="1482" r="21130" b="91566"/>
          <a:stretch>
            <a:fillRect/>
          </a:stretch>
        </p:blipFill>
        <p:spPr>
          <a:xfrm>
            <a:off x="5576372" y="5072340"/>
            <a:ext cx="1302765" cy="14584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08F802B-09A5-34AE-9E5A-25F661B30BF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225" b="1718"/>
          <a:stretch>
            <a:fillRect/>
          </a:stretch>
        </p:blipFill>
        <p:spPr>
          <a:xfrm>
            <a:off x="4407830" y="5247524"/>
            <a:ext cx="3604227" cy="161288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CDFE9CE-4079-C20A-BFB2-19F2A6FACD9E}"/>
              </a:ext>
            </a:extLst>
          </p:cNvPr>
          <p:cNvSpPr txBox="1"/>
          <p:nvPr/>
        </p:nvSpPr>
        <p:spPr>
          <a:xfrm>
            <a:off x="146849" y="611994"/>
            <a:ext cx="7189305" cy="12600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8DECC45-EC63-3014-430F-C8AD99C253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144"/>
          <a:stretch>
            <a:fillRect/>
          </a:stretch>
        </p:blipFill>
        <p:spPr>
          <a:xfrm>
            <a:off x="7374835" y="315027"/>
            <a:ext cx="4797286" cy="22033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9819D54-084B-C5FF-6F3D-22DFC80E8E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597"/>
          <a:stretch>
            <a:fillRect/>
          </a:stretch>
        </p:blipFill>
        <p:spPr>
          <a:xfrm>
            <a:off x="7351021" y="2725576"/>
            <a:ext cx="4821100" cy="22033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E039303-07C1-2920-284C-11714F3CE70C}"/>
              </a:ext>
            </a:extLst>
          </p:cNvPr>
          <p:cNvSpPr txBox="1"/>
          <p:nvPr/>
        </p:nvSpPr>
        <p:spPr>
          <a:xfrm>
            <a:off x="8660295" y="2459660"/>
            <a:ext cx="1139687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Det: -6.7 kHz</a:t>
            </a:r>
            <a:endParaRPr lang="en-GB" sz="10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44DD66-600C-90A3-81FC-4B5DF4F3E986}"/>
              </a:ext>
            </a:extLst>
          </p:cNvPr>
          <p:cNvSpPr txBox="1"/>
          <p:nvPr/>
        </p:nvSpPr>
        <p:spPr>
          <a:xfrm>
            <a:off x="7494901" y="26929"/>
            <a:ext cx="4715901" cy="4901959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4707F4-3212-93E6-CD7E-1463FF6257EC}"/>
              </a:ext>
            </a:extLst>
          </p:cNvPr>
          <p:cNvSpPr txBox="1"/>
          <p:nvPr/>
        </p:nvSpPr>
        <p:spPr>
          <a:xfrm>
            <a:off x="154283" y="1898275"/>
            <a:ext cx="7227986" cy="273600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1D13E6-8ECE-9DEA-24C9-ADF74881DC45}"/>
              </a:ext>
            </a:extLst>
          </p:cNvPr>
          <p:cNvSpPr txBox="1"/>
          <p:nvPr/>
        </p:nvSpPr>
        <p:spPr>
          <a:xfrm>
            <a:off x="236493" y="4777884"/>
            <a:ext cx="7138342" cy="1956609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33F6C40-9160-C7DB-6607-26BE31C42C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540" y="5271115"/>
            <a:ext cx="3057402" cy="152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3702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5A79B-B4DC-BA82-4573-1C61BC5A4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52D16-A69A-E7D2-D9DE-791B77598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9310" y="0"/>
            <a:ext cx="10515600" cy="650425"/>
          </a:xfrm>
        </p:spPr>
        <p:txBody>
          <a:bodyPr>
            <a:normAutofit/>
          </a:bodyPr>
          <a:lstStyle/>
          <a:p>
            <a:r>
              <a:rPr lang="en-US" sz="3200" dirty="0"/>
              <a:t>Horizontal raw data: beam centroid motion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D4457-0B0C-1EDA-F80F-D90DCE832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93079-36E2-61A6-DC79-722CC80AF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63F6E-F6E4-C1DD-530D-42143648E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29</a:t>
            </a:fld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FDA66B-DD3B-8041-949E-C1706C028DAD}"/>
              </a:ext>
            </a:extLst>
          </p:cNvPr>
          <p:cNvSpPr txBox="1"/>
          <p:nvPr/>
        </p:nvSpPr>
        <p:spPr>
          <a:xfrm>
            <a:off x="3200400" y="811921"/>
            <a:ext cx="407801" cy="10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 descr="A graph and diagram of a graph&#10;&#10;AI-generated content may be incorrect.">
            <a:extLst>
              <a:ext uri="{FF2B5EF4-FFF2-40B4-BE49-F238E27FC236}">
                <a16:creationId xmlns:a16="http://schemas.microsoft.com/office/drawing/2014/main" id="{1EB269D0-FBF2-54A7-5061-6B0AFA621A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>
          <a:xfrm>
            <a:off x="-78420" y="3623241"/>
            <a:ext cx="5843953" cy="30046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E268F5-B794-D3BE-8CCB-19C6E959F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7622" y="3668428"/>
            <a:ext cx="5977288" cy="249053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C759B2A-6617-7CD3-2933-C13C7267ADD4}"/>
              </a:ext>
            </a:extLst>
          </p:cNvPr>
          <p:cNvCxnSpPr>
            <a:cxnSpLocks/>
          </p:cNvCxnSpPr>
          <p:nvPr/>
        </p:nvCxnSpPr>
        <p:spPr>
          <a:xfrm flipV="1">
            <a:off x="5137223" y="4851248"/>
            <a:ext cx="2772076" cy="3463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E2ED832-4E50-A246-5B38-F9120FB7B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420" y="719319"/>
            <a:ext cx="6969414" cy="2903922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564B157-34B3-480C-8525-576CAD2E348B}"/>
              </a:ext>
            </a:extLst>
          </p:cNvPr>
          <p:cNvCxnSpPr>
            <a:cxnSpLocks/>
          </p:cNvCxnSpPr>
          <p:nvPr/>
        </p:nvCxnSpPr>
        <p:spPr>
          <a:xfrm flipH="1" flipV="1">
            <a:off x="4697128" y="3542097"/>
            <a:ext cx="589685" cy="9280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163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DBCEE-D3A4-454F-5050-C13093F8D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EA4E5-E9F2-F56F-4F87-C34A7C473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EA987-A9CB-B418-EC83-E4AA5C4C2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 and motivations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High intensity SPS MD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Predictions and mitigations studies with model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5B03E-9ACE-A7A5-D8EC-FD7517A2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DBA2A-3656-FBA0-F5CB-9EAAF7533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BCB61-06EE-C6F8-8AE2-8C11B21CF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7279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4392D-429B-9EDB-4FAA-68C4EA9007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D2D1B-5DED-9326-59DF-5C39708B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466" y="105196"/>
            <a:ext cx="10515600" cy="439907"/>
          </a:xfrm>
        </p:spPr>
        <p:txBody>
          <a:bodyPr>
            <a:noAutofit/>
          </a:bodyPr>
          <a:lstStyle/>
          <a:p>
            <a:pPr algn="ctr"/>
            <a:r>
              <a:rPr lang="en-US" sz="3200" dirty="0" err="1"/>
              <a:t>Betatron</a:t>
            </a:r>
            <a:r>
              <a:rPr lang="en-US" sz="3200" dirty="0"/>
              <a:t> lines and synchrotron satellites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E3D5FB-86B0-B974-566F-05E499CD6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1FE18F-CD1B-3A4E-E97A-12063D7C3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2FEBA-D2D9-75D5-F12E-FBEF5FDD7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30</a:t>
            </a:fld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C3E7816-539F-8A5D-EC53-07F292910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470" y="619946"/>
            <a:ext cx="7449296" cy="4345423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EFE05A7-C1DD-4424-6F70-0F1D6000E840}"/>
              </a:ext>
            </a:extLst>
          </p:cNvPr>
          <p:cNvCxnSpPr>
            <a:cxnSpLocks/>
          </p:cNvCxnSpPr>
          <p:nvPr/>
        </p:nvCxnSpPr>
        <p:spPr>
          <a:xfrm>
            <a:off x="7404212" y="2705962"/>
            <a:ext cx="925140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C1DD243-596B-271B-1EF7-E54778AE3D18}"/>
              </a:ext>
            </a:extLst>
          </p:cNvPr>
          <p:cNvSpPr txBox="1"/>
          <p:nvPr/>
        </p:nvSpPr>
        <p:spPr>
          <a:xfrm>
            <a:off x="7509408" y="2319727"/>
            <a:ext cx="926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 kHz</a:t>
            </a:r>
            <a:endParaRPr lang="en-GB" sz="1400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51EB667-F670-8CBA-2C61-E9E10EF1A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3" y="2197032"/>
            <a:ext cx="7130259" cy="415931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D183E782-ADBA-17B2-CE01-CDF1D6683B8D}"/>
              </a:ext>
            </a:extLst>
          </p:cNvPr>
          <p:cNvSpPr txBox="1"/>
          <p:nvPr/>
        </p:nvSpPr>
        <p:spPr>
          <a:xfrm>
            <a:off x="7193819" y="5292191"/>
            <a:ext cx="343102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analytical detuning to hit the destabilizing </a:t>
            </a:r>
            <a:r>
              <a:rPr lang="en-US" dirty="0" err="1"/>
              <a:t>betatron</a:t>
            </a:r>
            <a:r>
              <a:rPr lang="en-US" dirty="0"/>
              <a:t> line is in agreement with simulations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3216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828EF-2788-BE2D-4350-45C198B8E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929" y="28321"/>
            <a:ext cx="10515600" cy="60690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Effect of satellites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1A5E8C-038A-E3F5-E6C1-3D9DC89D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6B038-A449-64F0-8C19-D4FE32D0B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F8867-2B4B-0416-4934-BC68CAE28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31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E3E638-2291-B6C3-A364-4386C226D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275" y="790246"/>
            <a:ext cx="9312909" cy="543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24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042BE-188B-BAD5-5A45-D97375799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561" y="0"/>
            <a:ext cx="10515600" cy="665258"/>
          </a:xfrm>
        </p:spPr>
        <p:txBody>
          <a:bodyPr>
            <a:normAutofit/>
          </a:bodyPr>
          <a:lstStyle/>
          <a:p>
            <a:r>
              <a:rPr lang="en-US" sz="3600" dirty="0"/>
              <a:t>Introduction and motivations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B7F2A-73F3-47ED-1107-85E64474C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88406"/>
            <a:ext cx="9390888" cy="1279335"/>
          </a:xfrm>
          <a:noFill/>
        </p:spPr>
        <p:txBody>
          <a:bodyPr>
            <a:normAutofit lnSpcReduction="10000"/>
          </a:bodyPr>
          <a:lstStyle/>
          <a:p>
            <a:r>
              <a:rPr lang="en-US" sz="1600" dirty="0"/>
              <a:t>The </a:t>
            </a:r>
            <a:r>
              <a:rPr lang="en-US" sz="1600" b="1" dirty="0"/>
              <a:t>Crab Cavities (CC) </a:t>
            </a:r>
            <a:r>
              <a:rPr lang="en-US" sz="1600" dirty="0"/>
              <a:t>are a vital component of the </a:t>
            </a:r>
            <a:r>
              <a:rPr lang="en-US" sz="1600" b="1" dirty="0"/>
              <a:t>HL-LHC baseline:</a:t>
            </a:r>
          </a:p>
          <a:p>
            <a:pPr lvl="1"/>
            <a:r>
              <a:rPr lang="en-US" sz="1600" dirty="0"/>
              <a:t>Their fundamental mode induces a </a:t>
            </a:r>
            <a:r>
              <a:rPr lang="en-US" sz="1600" b="1" dirty="0"/>
              <a:t>strong and narrow-band contribution </a:t>
            </a:r>
            <a:r>
              <a:rPr lang="en-US" sz="1600" dirty="0"/>
              <a:t>to the impedance model resulting in a </a:t>
            </a:r>
            <a:r>
              <a:rPr lang="en-US" sz="1600" b="1" dirty="0"/>
              <a:t>coupled-bunch instability </a:t>
            </a:r>
          </a:p>
          <a:p>
            <a:pPr lvl="2"/>
            <a:r>
              <a:rPr lang="en-US" sz="1600" dirty="0"/>
              <a:t>Landau damping and transverse damper are not sufficient to effectively suppress the instability</a:t>
            </a:r>
          </a:p>
          <a:p>
            <a:endParaRPr lang="en-US" sz="20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A004B9-73D4-EC86-98D4-72DF69EED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EBBA656-496E-18B1-CCD2-0F9BF0148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2058785-C81F-002F-E35E-7ED62BE4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5734" y="6300305"/>
            <a:ext cx="2743200" cy="365125"/>
          </a:xfrm>
        </p:spPr>
        <p:txBody>
          <a:bodyPr/>
          <a:lstStyle/>
          <a:p>
            <a:fld id="{E7C232A0-23C0-409C-A3BE-0DE8D7F481DF}" type="slidenum">
              <a:rPr lang="en-GB" smtClean="0"/>
              <a:t>4</a:t>
            </a:fld>
            <a:endParaRPr lang="en-GB" dirty="0"/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8C22D685-615F-CB9B-D1CC-EAAD283AEE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71" t="52716" r="7697" b="4059"/>
          <a:stretch>
            <a:fillRect/>
          </a:stretch>
        </p:blipFill>
        <p:spPr>
          <a:xfrm>
            <a:off x="1463280" y="4006350"/>
            <a:ext cx="3289773" cy="24198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3E43AC-7776-D088-71D6-9D883FF788B5}"/>
              </a:ext>
            </a:extLst>
          </p:cNvPr>
          <p:cNvSpPr txBox="1"/>
          <p:nvPr/>
        </p:nvSpPr>
        <p:spPr>
          <a:xfrm>
            <a:off x="2063552" y="4817344"/>
            <a:ext cx="1619107" cy="3751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b="1" i="1" dirty="0">
                <a:hlinkClick r:id="rId2"/>
              </a:rPr>
              <a:t>L. </a:t>
            </a:r>
            <a:r>
              <a:rPr lang="en-US" sz="900" b="1" i="1" dirty="0" err="1">
                <a:hlinkClick r:id="rId2"/>
              </a:rPr>
              <a:t>Giacomel</a:t>
            </a:r>
            <a:r>
              <a:rPr lang="en-US" sz="900" b="1" i="1" dirty="0">
                <a:hlinkClick r:id="rId2"/>
              </a:rPr>
              <a:t> et al.@2024 HL-LHC collab. meeting </a:t>
            </a:r>
            <a:endParaRPr lang="en-GB" sz="9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548A9A-09CB-6359-10FA-84DC977B0AAF}"/>
                  </a:ext>
                </a:extLst>
              </p:cNvPr>
              <p:cNvSpPr txBox="1"/>
              <p:nvPr/>
            </p:nvSpPr>
            <p:spPr>
              <a:xfrm>
                <a:off x="9593952" y="665258"/>
                <a:ext cx="2431487" cy="1368000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110000"/>
                      <a:satMod val="105000"/>
                      <a:tint val="67000"/>
                      <a:alpha val="52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</a:gradFill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b="1" dirty="0"/>
                  <a:t>dedicated mitigation strategies </a:t>
                </a:r>
                <a:r>
                  <a:rPr lang="en-US" sz="1600" dirty="0"/>
                  <a:t>(i.e. RF feedback)</a:t>
                </a:r>
                <a:r>
                  <a:rPr lang="en-US" sz="1600" b="1" dirty="0"/>
                  <a:t> and machine development studies </a:t>
                </a:r>
                <a:r>
                  <a:rPr lang="en-US" sz="1600" dirty="0"/>
                  <a:t>(MD) are required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548A9A-09CB-6359-10FA-84DC977B0A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3952" y="665258"/>
                <a:ext cx="2431487" cy="1368000"/>
              </a:xfrm>
              <a:prstGeom prst="rect">
                <a:avLst/>
              </a:prstGeom>
              <a:blipFill>
                <a:blip r:embed="rId4"/>
                <a:stretch>
                  <a:fillRect l="-1247" t="-881" b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211848F-EE59-1AB9-6BA6-B882B2BBF9D1}"/>
              </a:ext>
            </a:extLst>
          </p:cNvPr>
          <p:cNvSpPr txBox="1">
            <a:spLocks/>
          </p:cNvSpPr>
          <p:nvPr/>
        </p:nvSpPr>
        <p:spPr>
          <a:xfrm>
            <a:off x="-1" y="2302404"/>
            <a:ext cx="9248949" cy="178407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Past studies demonstrate:</a:t>
            </a:r>
          </a:p>
          <a:p>
            <a:pPr lvl="1"/>
            <a:r>
              <a:rPr lang="en-GB" sz="1600" b="1" dirty="0">
                <a:ea typeface="Calibri" panose="020F0502020204030204" pitchFamily="34" charset="0"/>
                <a:cs typeface="Calibri" panose="020F0502020204030204" pitchFamily="34" charset="0"/>
              </a:rPr>
              <a:t>Fast instabilities </a:t>
            </a:r>
            <a:r>
              <a:rPr lang="en-GB" sz="1600" dirty="0">
                <a:ea typeface="Calibri" panose="020F0502020204030204" pitchFamily="34" charset="0"/>
                <a:cs typeface="Calibri" panose="020F0502020204030204" pitchFamily="34" charset="0"/>
              </a:rPr>
              <a:t>when cavities are tuned closed to a </a:t>
            </a:r>
            <a:r>
              <a:rPr lang="en-GB" sz="1600" dirty="0" err="1">
                <a:ea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GB" sz="1600" dirty="0">
                <a:ea typeface="Calibri" panose="020F0502020204030204" pitchFamily="34" charset="0"/>
                <a:cs typeface="Calibri" panose="020F0502020204030204" pitchFamily="34" charset="0"/>
              </a:rPr>
              <a:t> frequency</a:t>
            </a:r>
          </a:p>
          <a:p>
            <a:pPr lvl="1"/>
            <a:r>
              <a:rPr 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In HL, </a:t>
            </a:r>
            <a:r>
              <a:rPr 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mitigation</a:t>
            </a:r>
            <a:r>
              <a:rPr 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 from </a:t>
            </a:r>
            <a:r>
              <a:rPr 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standard RF feedback is not enough</a:t>
            </a:r>
            <a:r>
              <a:rPr 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while the </a:t>
            </a:r>
            <a:r>
              <a:rPr 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comb feedback looks promising</a:t>
            </a:r>
          </a:p>
          <a:p>
            <a:pPr lvl="2"/>
            <a:r>
              <a:rPr 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For the SPS case the </a:t>
            </a:r>
            <a:r>
              <a:rPr 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notch filter feedback </a:t>
            </a:r>
            <a:r>
              <a:rPr 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can be used as </a:t>
            </a:r>
            <a:r>
              <a:rPr 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proof of concept of the HL-LHC comb feedback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610114-804F-0E8A-F638-279B76B350EE}"/>
                  </a:ext>
                </a:extLst>
              </p:cNvPr>
              <p:cNvSpPr txBox="1"/>
              <p:nvPr/>
            </p:nvSpPr>
            <p:spPr>
              <a:xfrm>
                <a:off x="9561444" y="2767106"/>
                <a:ext cx="2340000" cy="1836000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110000"/>
                      <a:satMod val="105000"/>
                      <a:tint val="67000"/>
                      <a:alpha val="52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</a:gradFill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SPS MDs </a:t>
                </a:r>
                <a:r>
                  <a:rPr lang="en-US" sz="1600" dirty="0">
                    <a:solidFill>
                      <a:schemeClr val="tx1"/>
                    </a:solidFill>
                  </a:rPr>
                  <a:t>so far </a:t>
                </a:r>
                <a:r>
                  <a:rPr lang="en-US" sz="1600" b="1" dirty="0"/>
                  <a:t>only for DQW</a:t>
                </a:r>
              </a:p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600" dirty="0"/>
                  <a:t>Repeat frequency detuning for </a:t>
                </a:r>
                <a:r>
                  <a:rPr lang="en-US" sz="1600" b="1" dirty="0"/>
                  <a:t>RFD</a:t>
                </a:r>
              </a:p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600" dirty="0"/>
                  <a:t>Test the </a:t>
                </a:r>
                <a:r>
                  <a:rPr lang="en-US" sz="1600" b="1" dirty="0"/>
                  <a:t>notch feedback </a:t>
                </a:r>
                <a:r>
                  <a:rPr lang="en-US" sz="1600" dirty="0"/>
                  <a:t>(not tested at all so far)</a:t>
                </a:r>
              </a:p>
              <a:p>
                <a:endParaRPr lang="en-US" sz="1400" b="1" dirty="0"/>
              </a:p>
              <a:p>
                <a:endParaRPr lang="en-US" sz="1400" b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610114-804F-0E8A-F638-279B76B350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1444" y="2767106"/>
                <a:ext cx="2340000" cy="1836000"/>
              </a:xfrm>
              <a:prstGeom prst="rect">
                <a:avLst/>
              </a:prstGeom>
              <a:blipFill>
                <a:blip r:embed="rId5"/>
                <a:stretch>
                  <a:fillRect l="-1036" t="-660" b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rrow: Right 24">
            <a:extLst>
              <a:ext uri="{FF2B5EF4-FFF2-40B4-BE49-F238E27FC236}">
                <a16:creationId xmlns:a16="http://schemas.microsoft.com/office/drawing/2014/main" id="{118EDB44-102F-5B79-E7D0-7388D4DE9A17}"/>
              </a:ext>
            </a:extLst>
          </p:cNvPr>
          <p:cNvSpPr/>
          <p:nvPr/>
        </p:nvSpPr>
        <p:spPr>
          <a:xfrm>
            <a:off x="9322905" y="1232454"/>
            <a:ext cx="238539" cy="1789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A84E6B4-45A0-DECF-AA7D-10298F7B2CF9}"/>
              </a:ext>
            </a:extLst>
          </p:cNvPr>
          <p:cNvSpPr/>
          <p:nvPr/>
        </p:nvSpPr>
        <p:spPr>
          <a:xfrm>
            <a:off x="9285927" y="3164612"/>
            <a:ext cx="238539" cy="1789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956DC032-9AA0-51E1-2F5D-657BCEC82677}"/>
              </a:ext>
            </a:extLst>
          </p:cNvPr>
          <p:cNvSpPr/>
          <p:nvPr/>
        </p:nvSpPr>
        <p:spPr>
          <a:xfrm rot="5400000">
            <a:off x="10553077" y="2387487"/>
            <a:ext cx="437221" cy="2559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C5F901-DAF0-CBAD-BC1E-FD53A4F2E1EE}"/>
              </a:ext>
            </a:extLst>
          </p:cNvPr>
          <p:cNvSpPr txBox="1"/>
          <p:nvPr/>
        </p:nvSpPr>
        <p:spPr>
          <a:xfrm>
            <a:off x="9908934" y="4893953"/>
            <a:ext cx="1764000" cy="50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/>
              <a:t>High intensity MD</a:t>
            </a:r>
          </a:p>
          <a:p>
            <a:r>
              <a:rPr lang="en-US" sz="1400" b="1" dirty="0"/>
              <a:t> </a:t>
            </a:r>
            <a:r>
              <a:rPr lang="en-US" sz="1400" dirty="0"/>
              <a:t>at the SPS on</a:t>
            </a:r>
            <a:r>
              <a:rPr lang="en-US" sz="1400" b="1" dirty="0"/>
              <a:t> 16/07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891A5D-0AC8-B1A3-44E4-EC83BA8E50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1266" y="4006350"/>
            <a:ext cx="3220151" cy="23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7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8" grpId="0" animBg="1"/>
      <p:bldP spid="9" grpId="0"/>
      <p:bldP spid="11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8C493-70A8-8921-83C1-110216D6A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41FA9-6447-8F30-A30D-38AAE8BE9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B5212-8D90-A409-FE1B-0C9DA25E1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 and motivations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High intensity SPS MD</a:t>
            </a:r>
          </a:p>
          <a:p>
            <a:pPr lvl="1"/>
            <a:r>
              <a:rPr lang="en-US" dirty="0"/>
              <a:t>Predictions with model</a:t>
            </a:r>
          </a:p>
          <a:p>
            <a:pPr lvl="1"/>
            <a:r>
              <a:rPr lang="en-US" dirty="0"/>
              <a:t>Analysis of MD#2 observations</a:t>
            </a:r>
          </a:p>
          <a:p>
            <a:pPr lvl="1"/>
            <a:r>
              <a:rPr lang="en-US" dirty="0"/>
              <a:t>Analysis of MD#3 observations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Predictions and mitigations studies with model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9C0A2F-2203-6C31-0199-5478EC7C2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5D5D7-0F17-17CE-8CBA-9E8503F3E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E5917-54CD-8F4E-587B-ACDC1E54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051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9AFB7-6E5A-9E64-7425-CFA4D8282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444D9-7818-45E3-8610-45BAA650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571" y="53503"/>
            <a:ext cx="11452856" cy="5224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Observations during scrubbing: SPS horizontal instability</a:t>
            </a:r>
            <a:endParaRPr lang="en-GB" sz="3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F5EF58-C22A-CC26-B60C-6FF316D65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71770-16DE-DC6E-D5B3-646936795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D25F19-BFDA-A993-7D58-C2E509D0F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D468EA-743A-67E3-4B39-307AE39BE914}"/>
                  </a:ext>
                </a:extLst>
              </p:cNvPr>
              <p:cNvSpPr txBox="1"/>
              <p:nvPr/>
            </p:nvSpPr>
            <p:spPr>
              <a:xfrm>
                <a:off x="0" y="589501"/>
                <a:ext cx="121920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SPS suffers from an </a:t>
                </a:r>
                <a:r>
                  <a:rPr lang="en-US" sz="1600" b="1" dirty="0"/>
                  <a:t>horizontal instability with multiple bunches at injection energy</a:t>
                </a:r>
                <a:r>
                  <a:rPr lang="en-US" sz="1600" dirty="0"/>
                  <a:t>,</a:t>
                </a:r>
                <a:r>
                  <a:rPr lang="en-US" sz="1600" b="1" dirty="0"/>
                  <a:t> </a:t>
                </a:r>
                <a:r>
                  <a:rPr lang="en-US" sz="1600" dirty="0"/>
                  <a:t>which is cured with a high enough chromaticity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During the 2025 </a:t>
                </a:r>
                <a:r>
                  <a:rPr lang="en-US" sz="1600" b="1" dirty="0"/>
                  <a:t>scrubbing</a:t>
                </a:r>
                <a:r>
                  <a:rPr lang="en-US" sz="1600" dirty="0"/>
                  <a:t>, the horizontal instability has been observed </a:t>
                </a:r>
                <a:r>
                  <a:rPr lang="en-US" sz="1600" b="1" dirty="0"/>
                  <a:t>more severe when having the CC</a:t>
                </a:r>
                <a:r>
                  <a:rPr lang="en-US" sz="1600" dirty="0"/>
                  <a:t> (</a:t>
                </a:r>
                <a:r>
                  <a:rPr lang="en-GB" sz="1600" dirty="0">
                    <a:hlinkClick r:id="rId2"/>
                  </a:rPr>
                  <a:t>Lotta @CEI Sec. Meeting</a:t>
                </a:r>
                <a:r>
                  <a:rPr lang="en-GB" sz="1600" dirty="0"/>
                  <a:t>)</a:t>
                </a:r>
                <a:r>
                  <a:rPr lang="en-US" sz="1600" dirty="0"/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Injecting the 3</a:t>
                </a:r>
                <a:r>
                  <a:rPr lang="en-US" sz="1600" baseline="30000" dirty="0"/>
                  <a:t>rd</a:t>
                </a:r>
                <a:r>
                  <a:rPr lang="en-US" sz="1600" dirty="0"/>
                  <a:t> batch with an intensity of 2e11 p/b for the nominal chromaticity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It was observed to be </a:t>
                </a:r>
                <a:r>
                  <a:rPr lang="en-US" sz="1600" b="1" dirty="0"/>
                  <a:t>cured by increasing the 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sub>
                    </m:sSub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F8CC94-B46C-EA0E-7509-285F4A38F4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89501"/>
                <a:ext cx="12192000" cy="1323439"/>
              </a:xfrm>
              <a:prstGeom prst="rect">
                <a:avLst/>
              </a:prstGeom>
              <a:blipFill>
                <a:blip r:embed="rId3"/>
                <a:stretch>
                  <a:fillRect l="-200" t="-1382" b="-5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99E0DE3A-A32E-22AD-BF21-0EC1BBBEBE29}"/>
              </a:ext>
            </a:extLst>
          </p:cNvPr>
          <p:cNvSpPr txBox="1"/>
          <p:nvPr/>
        </p:nvSpPr>
        <p:spPr>
          <a:xfrm>
            <a:off x="2799036" y="2946504"/>
            <a:ext cx="6438923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The scrubbing observations are confirmed also in </a:t>
            </a:r>
            <a:r>
              <a:rPr lang="en-US" sz="1600" b="1" dirty="0"/>
              <a:t>tracking simulations</a:t>
            </a:r>
            <a:endParaRPr lang="en-GB" sz="1600" b="1" dirty="0"/>
          </a:p>
        </p:txBody>
      </p:sp>
      <p:pic>
        <p:nvPicPr>
          <p:cNvPr id="21" name="Picture 2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4F6ECED-ECB9-C7F0-BFE4-39C9317875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216" t="8943" r="4531" b="54822"/>
          <a:stretch/>
        </p:blipFill>
        <p:spPr>
          <a:xfrm>
            <a:off x="8198268" y="1376331"/>
            <a:ext cx="3504912" cy="15067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7F8808-2A40-57D0-C777-ABDB7330B53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836" t="3293" b="4642"/>
          <a:stretch/>
        </p:blipFill>
        <p:spPr>
          <a:xfrm>
            <a:off x="1389198" y="3617868"/>
            <a:ext cx="4092437" cy="28530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B05F3C-75A2-0A6F-A6D6-D165F0A5BC5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094" t="3291" r="47371" b="4643"/>
          <a:stretch>
            <a:fillRect/>
          </a:stretch>
        </p:blipFill>
        <p:spPr>
          <a:xfrm>
            <a:off x="1627369" y="3616925"/>
            <a:ext cx="3777489" cy="2853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5E8889-62C6-9942-2509-3004D25D617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7586"/>
          <a:stretch>
            <a:fillRect/>
          </a:stretch>
        </p:blipFill>
        <p:spPr>
          <a:xfrm>
            <a:off x="6510567" y="3853261"/>
            <a:ext cx="4554665" cy="26263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460B0B-254A-ED81-1EB6-C252830C836A}"/>
              </a:ext>
            </a:extLst>
          </p:cNvPr>
          <p:cNvSpPr txBox="1"/>
          <p:nvPr/>
        </p:nvSpPr>
        <p:spPr>
          <a:xfrm>
            <a:off x="8055012" y="3456181"/>
            <a:ext cx="2095313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Effect of chromaticity</a:t>
            </a:r>
          </a:p>
          <a:p>
            <a:pPr algn="l"/>
            <a:r>
              <a:rPr lang="en-US" sz="1600" dirty="0"/>
              <a:t> </a:t>
            </a:r>
            <a:endParaRPr lang="en-GB" sz="1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94B167-FBF3-E3B4-81B1-955067F4F4D2}"/>
              </a:ext>
            </a:extLst>
          </p:cNvPr>
          <p:cNvSpPr txBox="1"/>
          <p:nvPr/>
        </p:nvSpPr>
        <p:spPr>
          <a:xfrm>
            <a:off x="2377074" y="3367318"/>
            <a:ext cx="2095313" cy="28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Impact of Crab Cavity</a:t>
            </a:r>
          </a:p>
          <a:p>
            <a:pPr algn="l"/>
            <a:r>
              <a:rPr lang="en-US" sz="1600" dirty="0"/>
              <a:t> </a:t>
            </a:r>
            <a:endParaRPr lang="en-GB" sz="16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AF09C0-F667-46EC-16AC-D861C97A729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291" r="91017" b="4643"/>
          <a:stretch>
            <a:fillRect/>
          </a:stretch>
        </p:blipFill>
        <p:spPr>
          <a:xfrm>
            <a:off x="847825" y="3616925"/>
            <a:ext cx="779504" cy="285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04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6978D-FB24-1F93-E38B-22F8D91AA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9E3ED3F-3CCD-B391-D342-0D4DC451E33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6933" y="24774"/>
            <a:ext cx="9431404" cy="644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Notch filter simulations : impact of gain and bandwidth</a:t>
            </a:r>
            <a:endParaRPr lang="en-GB" sz="320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3BD9F8E-6056-8D2E-49AA-4F17A2D9F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51B9D3B-0F5B-3CB4-E9C6-8B43E062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B933D60-E27C-24D0-1632-297B5EC6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7</a:t>
            </a:fld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640E017-BD58-486A-EFB4-5EC8B94D19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975"/>
          <a:stretch>
            <a:fillRect/>
          </a:stretch>
        </p:blipFill>
        <p:spPr>
          <a:xfrm>
            <a:off x="479091" y="3355671"/>
            <a:ext cx="4944923" cy="313259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C1DBA62-FC69-30ED-5038-C475855302F7}"/>
              </a:ext>
            </a:extLst>
          </p:cNvPr>
          <p:cNvSpPr/>
          <p:nvPr/>
        </p:nvSpPr>
        <p:spPr>
          <a:xfrm>
            <a:off x="3302950" y="5536524"/>
            <a:ext cx="1769984" cy="698974"/>
          </a:xfrm>
          <a:prstGeom prst="rect">
            <a:avLst/>
          </a:prstGeom>
          <a:solidFill>
            <a:schemeClr val="accent5">
              <a:lumMod val="60000"/>
              <a:lumOff val="40000"/>
              <a:alpha val="1686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1EFBEA-5072-70E6-20CC-0D84BC4A68A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68" t="4823"/>
          <a:stretch>
            <a:fillRect/>
          </a:stretch>
        </p:blipFill>
        <p:spPr>
          <a:xfrm>
            <a:off x="5357535" y="3537283"/>
            <a:ext cx="4716921" cy="30718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A67989-F6A8-5F40-E022-F621752A8518}"/>
              </a:ext>
            </a:extLst>
          </p:cNvPr>
          <p:cNvSpPr txBox="1"/>
          <p:nvPr/>
        </p:nvSpPr>
        <p:spPr>
          <a:xfrm>
            <a:off x="10116710" y="4012876"/>
            <a:ext cx="1900055" cy="830997"/>
          </a:xfrm>
          <a:prstGeom prst="rect">
            <a:avLst/>
          </a:prstGeom>
          <a:solidFill>
            <a:srgbClr val="FFC000">
              <a:alpha val="4588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For </a:t>
            </a:r>
            <a:r>
              <a:rPr lang="en-US" sz="1600" b="1" dirty="0"/>
              <a:t>BW=30 Hz </a:t>
            </a:r>
            <a:r>
              <a:rPr lang="en-US" sz="1600" dirty="0"/>
              <a:t>the gain does not have much influence</a:t>
            </a:r>
            <a:endParaRPr lang="en-GB" sz="16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BEEC197-F403-39CB-FD91-0D4A82D5B37A}"/>
              </a:ext>
            </a:extLst>
          </p:cNvPr>
          <p:cNvSpPr/>
          <p:nvPr/>
        </p:nvSpPr>
        <p:spPr>
          <a:xfrm>
            <a:off x="1526933" y="3722382"/>
            <a:ext cx="348343" cy="336819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59490A2-08EF-EA04-4286-046D3DC8A1BC}"/>
              </a:ext>
            </a:extLst>
          </p:cNvPr>
          <p:cNvSpPr/>
          <p:nvPr/>
        </p:nvSpPr>
        <p:spPr>
          <a:xfrm>
            <a:off x="3152406" y="5568522"/>
            <a:ext cx="348343" cy="336819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811620-623D-0470-D4A5-3BD82A213127}"/>
              </a:ext>
            </a:extLst>
          </p:cNvPr>
          <p:cNvSpPr txBox="1"/>
          <p:nvPr/>
        </p:nvSpPr>
        <p:spPr>
          <a:xfrm>
            <a:off x="1987826" y="4711385"/>
            <a:ext cx="1239716" cy="577081"/>
          </a:xfrm>
          <a:prstGeom prst="rect">
            <a:avLst/>
          </a:prstGeom>
          <a:solidFill>
            <a:srgbClr val="F2F2F2">
              <a:alpha val="61961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2">
                    <a:lumMod val="25000"/>
                  </a:schemeClr>
                </a:solidFill>
              </a:rPr>
              <a:t>Additional simulations  data points ongoing</a:t>
            </a:r>
            <a:endParaRPr lang="en-GB" sz="105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273A7F-7817-8EAB-3C82-98B5B49F69C3}"/>
              </a:ext>
            </a:extLst>
          </p:cNvPr>
          <p:cNvSpPr txBox="1"/>
          <p:nvPr/>
        </p:nvSpPr>
        <p:spPr>
          <a:xfrm>
            <a:off x="518504" y="1180120"/>
            <a:ext cx="5888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effectiveness of the </a:t>
            </a:r>
            <a:r>
              <a:rPr lang="en-US" b="1" dirty="0"/>
              <a:t>comb filter </a:t>
            </a:r>
            <a:r>
              <a:rPr lang="en-US" dirty="0"/>
              <a:t>for the HL-LHC era can be </a:t>
            </a:r>
            <a:r>
              <a:rPr lang="en-US" dirty="0" err="1"/>
              <a:t>preliminarly</a:t>
            </a:r>
            <a:r>
              <a:rPr lang="en-US" dirty="0"/>
              <a:t> tested in the SPS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could be done using the notch filter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633B9E-870E-1532-A89A-CD6440A5E865}"/>
              </a:ext>
            </a:extLst>
          </p:cNvPr>
          <p:cNvSpPr txBox="1"/>
          <p:nvPr/>
        </p:nvSpPr>
        <p:spPr>
          <a:xfrm>
            <a:off x="10042804" y="5462341"/>
            <a:ext cx="2016215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Having larger BW is quite beneficial</a:t>
            </a:r>
            <a:endParaRPr lang="en-GB" sz="16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5DEB4B-799D-B328-A6A9-78E684586B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7436" y="677777"/>
            <a:ext cx="3880901" cy="271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33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8" grpId="0" animBg="1"/>
      <p:bldP spid="19" grpId="0" animBg="1"/>
      <p:bldP spid="20" grpId="0" animBg="1"/>
      <p:bldP spid="2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D05FC-0C22-B885-D2BB-5EB7A169F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BF23BB-B506-81DE-511E-C0D01FFB2D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7952" y="61109"/>
            <a:ext cx="12021954" cy="55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CC + Notch filter simulations : impact of octupole and chroma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DEDA00-D71E-8C2F-FAE7-36C89C6B0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D24C3-5D38-542F-E0E9-380A65125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6B23D-E36C-043A-F98C-2687BEF7C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8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E01D0F6-5A84-6367-4DC0-66C81011D971}"/>
                  </a:ext>
                </a:extLst>
              </p:cNvPr>
              <p:cNvSpPr txBox="1"/>
              <p:nvPr/>
            </p:nvSpPr>
            <p:spPr>
              <a:xfrm>
                <a:off x="7111650" y="1137309"/>
                <a:ext cx="53512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Octupole </a:t>
                </a:r>
                <a:r>
                  <a:rPr lang="en-US" dirty="0"/>
                  <a:t>can stabilize already for the </a:t>
                </a:r>
                <a:r>
                  <a:rPr lang="en-US" dirty="0">
                    <a:solidFill>
                      <a:schemeClr val="accent1"/>
                    </a:solidFill>
                  </a:rPr>
                  <a:t>worse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GB" dirty="0">
                    <a:solidFill>
                      <a:schemeClr val="accent1"/>
                    </a:solidFill>
                  </a:rPr>
                  <a:t>=0.1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However, some emittance growth observed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E01D0F6-5A84-6367-4DC0-66C81011D9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1650" y="1137309"/>
                <a:ext cx="5351228" cy="923330"/>
              </a:xfrm>
              <a:prstGeom prst="rect">
                <a:avLst/>
              </a:prstGeom>
              <a:blipFill>
                <a:blip r:embed="rId2"/>
                <a:stretch>
                  <a:fillRect l="-1026" t="-33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53D31FD-3895-D9E0-DF23-425FC4FCFA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89" t="4508" r="3197"/>
          <a:stretch>
            <a:fillRect/>
          </a:stretch>
        </p:blipFill>
        <p:spPr>
          <a:xfrm>
            <a:off x="100333" y="1288630"/>
            <a:ext cx="6225871" cy="423387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799EE97-30EB-1E06-B4C5-C73A7D0DC85F}"/>
              </a:ext>
            </a:extLst>
          </p:cNvPr>
          <p:cNvCxnSpPr>
            <a:cxnSpLocks/>
          </p:cNvCxnSpPr>
          <p:nvPr/>
        </p:nvCxnSpPr>
        <p:spPr>
          <a:xfrm flipV="1">
            <a:off x="6326204" y="1335493"/>
            <a:ext cx="846022" cy="3326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89CA8677-0286-CAB3-C481-90F7F1BE90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67" t="4438" b="1832"/>
          <a:stretch>
            <a:fillRect/>
          </a:stretch>
        </p:blipFill>
        <p:spPr>
          <a:xfrm>
            <a:off x="7172226" y="1742570"/>
            <a:ext cx="4552254" cy="311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16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CAB5F-60E3-BEAD-F311-FC26058FF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434" y="59395"/>
            <a:ext cx="10515600" cy="412751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MD summary 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7EB63-813D-3B6D-1D8B-A63A6AB80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9BEAB9-0301-D7D7-2E91-8E873D437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Antuono, WP2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AECC71-D40D-22E1-42DB-8102C050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32A0-23C0-409C-A3BE-0DE8D7F481DF}" type="slidenum">
              <a:rPr lang="en-GB" smtClean="0"/>
              <a:t>9</a:t>
            </a:fld>
            <a:endParaRPr lang="en-GB"/>
          </a:p>
        </p:txBody>
      </p:sp>
      <p:pic>
        <p:nvPicPr>
          <p:cNvPr id="15" name="Picture 1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0C6F52DD-A780-8F52-3767-9D2F0FDA23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313" y="1976121"/>
            <a:ext cx="3655496" cy="3443386"/>
          </a:xfrm>
          <a:prstGeom prst="rect">
            <a:avLst/>
          </a:prstGeom>
        </p:spPr>
      </p:pic>
      <p:pic>
        <p:nvPicPr>
          <p:cNvPr id="27" name="Picture 2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32AF3BE-4314-4AB6-8D01-E78A87A92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68" t="8267" r="-906" b="47492"/>
          <a:stretch>
            <a:fillRect/>
          </a:stretch>
        </p:blipFill>
        <p:spPr>
          <a:xfrm>
            <a:off x="531009" y="3147184"/>
            <a:ext cx="4531425" cy="2049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E3FC89-2A05-DFC7-D3BF-86B7F4390E83}"/>
              </a:ext>
            </a:extLst>
          </p:cNvPr>
          <p:cNvSpPr txBox="1"/>
          <p:nvPr/>
        </p:nvSpPr>
        <p:spPr>
          <a:xfrm>
            <a:off x="535935" y="5306336"/>
            <a:ext cx="6399121" cy="8309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The </a:t>
            </a:r>
            <a:r>
              <a:rPr lang="en-US" sz="1600" b="1" dirty="0"/>
              <a:t>initial plan </a:t>
            </a:r>
            <a:r>
              <a:rPr lang="en-US" sz="1600" dirty="0"/>
              <a:t>was to test also: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Effect of </a:t>
            </a:r>
            <a:r>
              <a:rPr lang="en-GB" sz="1600" b="1" dirty="0"/>
              <a:t>standard RF feedback </a:t>
            </a:r>
            <a:r>
              <a:rPr lang="en-GB" sz="1600" dirty="0"/>
              <a:t>with detuning on </a:t>
            </a:r>
            <a:r>
              <a:rPr lang="en-GB" sz="1600" dirty="0" err="1"/>
              <a:t>betatron</a:t>
            </a:r>
            <a:r>
              <a:rPr lang="en-GB" sz="1600" dirty="0"/>
              <a:t> sideband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Scan of </a:t>
            </a:r>
            <a:r>
              <a:rPr lang="en-GB" sz="1600" b="1" dirty="0"/>
              <a:t>notch feedback gain</a:t>
            </a:r>
            <a:r>
              <a:rPr lang="en-GB" sz="1600" dirty="0"/>
              <a:t> with detuning on </a:t>
            </a:r>
            <a:r>
              <a:rPr lang="en-GB" sz="1600" dirty="0" err="1"/>
              <a:t>betatron</a:t>
            </a:r>
            <a:r>
              <a:rPr lang="en-GB" sz="1600" dirty="0"/>
              <a:t> sideband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E0BB06-CF4B-F100-2C77-6C9B25E61454}"/>
              </a:ext>
            </a:extLst>
          </p:cNvPr>
          <p:cNvSpPr txBox="1"/>
          <p:nvPr/>
        </p:nvSpPr>
        <p:spPr>
          <a:xfrm>
            <a:off x="7136354" y="5525353"/>
            <a:ext cx="4413455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Given the </a:t>
            </a:r>
            <a:r>
              <a:rPr lang="en-US" sz="1600" b="1" dirty="0"/>
              <a:t>encountered issues</a:t>
            </a:r>
            <a:r>
              <a:rPr lang="en-US" sz="1600" dirty="0"/>
              <a:t>,</a:t>
            </a:r>
            <a:r>
              <a:rPr lang="en-US" sz="1600" b="1" dirty="0"/>
              <a:t> </a:t>
            </a:r>
            <a:r>
              <a:rPr lang="en-US" sz="1600" dirty="0"/>
              <a:t>only the test with the </a:t>
            </a:r>
            <a:r>
              <a:rPr lang="en-US" sz="1600" b="1" dirty="0"/>
              <a:t>bare crab cavity while detuning</a:t>
            </a:r>
            <a:r>
              <a:rPr lang="en-US" sz="1600" dirty="0"/>
              <a:t> the fundamental mode, was performed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708BCA-517A-B5D1-B738-CE286A7B0A28}"/>
              </a:ext>
            </a:extLst>
          </p:cNvPr>
          <p:cNvSpPr txBox="1"/>
          <p:nvPr/>
        </p:nvSpPr>
        <p:spPr>
          <a:xfrm>
            <a:off x="5136935" y="2292662"/>
            <a:ext cx="275737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Useful MD data taken only during the last 20 minutes</a:t>
            </a:r>
            <a:endParaRPr lang="en-GB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3E4A975-5250-7C63-EBFE-FC775AE9D545}"/>
                  </a:ext>
                </a:extLst>
              </p:cNvPr>
              <p:cNvSpPr txBox="1"/>
              <p:nvPr/>
            </p:nvSpPr>
            <p:spPr>
              <a:xfrm>
                <a:off x="0" y="615355"/>
                <a:ext cx="12333514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MD was planned for 11 am to 6 pm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b="1" dirty="0"/>
                  <a:t>real start at 12.30 </a:t>
                </a:r>
                <a:r>
                  <a:rPr lang="en-US" sz="1600" dirty="0"/>
                  <a:t>due to the LHC filling (</a:t>
                </a:r>
                <a:r>
                  <a:rPr lang="en-US" sz="1600" u="sng" dirty="0">
                    <a:solidFill>
                      <a:schemeClr val="accent1"/>
                    </a:solidFill>
                  </a:rPr>
                  <a:t>see logbook</a:t>
                </a:r>
                <a:r>
                  <a:rPr lang="en-US" sz="16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Most of the MD time was spent  addressing </a:t>
                </a:r>
                <a:r>
                  <a:rPr lang="en-US" sz="1600" b="1" dirty="0"/>
                  <a:t>issues</a:t>
                </a:r>
                <a:r>
                  <a:rPr lang="en-US" sz="1600" dirty="0"/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Re-phasing of the main RF </a:t>
                </a:r>
                <a:r>
                  <a:rPr lang="en-US" sz="1600" dirty="0"/>
                  <a:t>with CC leading to energy change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b="1" dirty="0"/>
                  <a:t>orbit change </a:t>
                </a:r>
                <a:r>
                  <a:rPr lang="en-US" sz="1600" dirty="0"/>
                  <a:t>led to strong </a:t>
                </a:r>
                <a:r>
                  <a:rPr lang="en-US" sz="1600" b="1" dirty="0"/>
                  <a:t>e-cloud (</a:t>
                </a:r>
                <a:r>
                  <a:rPr lang="en-US" sz="1600" dirty="0"/>
                  <a:t>instability and vacuum spikes)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Re-opening of phase loop</a:t>
                </a:r>
                <a:r>
                  <a:rPr lang="en-US" sz="1600" dirty="0"/>
                  <a:t> after injection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600" b="1" dirty="0"/>
                  <a:t>longitudinal oscillations </a:t>
                </a:r>
                <a:r>
                  <a:rPr lang="en-US" sz="1600" dirty="0"/>
                  <a:t>appearing erratically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However, this was understood only at 5 pm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then it took some time to set up back the right RF scenario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3E4A975-5250-7C63-EBFE-FC775AE9D5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5355"/>
                <a:ext cx="12333514" cy="1600438"/>
              </a:xfrm>
              <a:prstGeom prst="rect">
                <a:avLst/>
              </a:prstGeom>
              <a:blipFill>
                <a:blip r:embed="rId5"/>
                <a:stretch>
                  <a:fillRect l="-103" t="-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2E93D60A-DB1E-C6FE-0E70-04F325FA7A05}"/>
              </a:ext>
            </a:extLst>
          </p:cNvPr>
          <p:cNvSpPr txBox="1"/>
          <p:nvPr/>
        </p:nvSpPr>
        <p:spPr>
          <a:xfrm>
            <a:off x="5062434" y="1934013"/>
            <a:ext cx="2423821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MD started only at 5.39 pm</a:t>
            </a:r>
            <a:endParaRPr lang="en-GB" sz="1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0662CE-2CF9-4D9F-94EE-F8BF6EBFEAC6}"/>
              </a:ext>
            </a:extLst>
          </p:cNvPr>
          <p:cNvSpPr txBox="1"/>
          <p:nvPr/>
        </p:nvSpPr>
        <p:spPr>
          <a:xfrm>
            <a:off x="357933" y="2455493"/>
            <a:ext cx="4704501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Instability while detuning the cavity frequency</a:t>
            </a:r>
            <a:r>
              <a:rPr lang="en-GB" sz="16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Very fast instability on the </a:t>
            </a:r>
            <a:r>
              <a:rPr lang="en-US" sz="1600" b="1" dirty="0" err="1"/>
              <a:t>betatron</a:t>
            </a:r>
            <a:r>
              <a:rPr lang="en-US" sz="1600" b="1" dirty="0"/>
              <a:t> sideband!</a:t>
            </a:r>
          </a:p>
        </p:txBody>
      </p:sp>
    </p:spTree>
    <p:extLst>
      <p:ext uri="{BB962C8B-B14F-4D97-AF65-F5344CB8AC3E}">
        <p14:creationId xmlns:p14="http://schemas.microsoft.com/office/powerpoint/2010/main" val="289269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0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4448</TotalTime>
  <Words>2377</Words>
  <Application>Microsoft Office PowerPoint</Application>
  <PresentationFormat>Widescreen</PresentationFormat>
  <Paragraphs>360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Aptos</vt:lpstr>
      <vt:lpstr>Aptos Display</vt:lpstr>
      <vt:lpstr>Arial</vt:lpstr>
      <vt:lpstr>Calibri</vt:lpstr>
      <vt:lpstr>Cambria Math</vt:lpstr>
      <vt:lpstr>Wingdings</vt:lpstr>
      <vt:lpstr>Office Theme</vt:lpstr>
      <vt:lpstr>SPS high intensity Crab Cavity MDs and related studies</vt:lpstr>
      <vt:lpstr>OUTLINE</vt:lpstr>
      <vt:lpstr>OUTLINE</vt:lpstr>
      <vt:lpstr>Introduction and motivations</vt:lpstr>
      <vt:lpstr>OUTLINE</vt:lpstr>
      <vt:lpstr>Observations during scrubbing: SPS horizontal instability</vt:lpstr>
      <vt:lpstr>Notch filter simulations : impact of gain and bandwidth</vt:lpstr>
      <vt:lpstr>CC + Notch filter simulations : impact of octupole and chroma</vt:lpstr>
      <vt:lpstr>MD summary </vt:lpstr>
      <vt:lpstr>OUTLINE</vt:lpstr>
      <vt:lpstr>MD#2 : growth rate as a function of cavity detuning</vt:lpstr>
      <vt:lpstr>MD#3 : single-particle instability with CCs ON</vt:lpstr>
      <vt:lpstr>MD#3 : growth rate as a function of cavity detuning</vt:lpstr>
      <vt:lpstr>Impact of  measured HOMs</vt:lpstr>
      <vt:lpstr>Conclusions and next steps</vt:lpstr>
      <vt:lpstr>Backup</vt:lpstr>
      <vt:lpstr>Impact of  measured HOMs</vt:lpstr>
      <vt:lpstr>SPS horizontal instability simulations: growth rate as a function of cavity detuning</vt:lpstr>
      <vt:lpstr>SPS horizontal instability simulations: growth rate as a function of cavity detuning</vt:lpstr>
      <vt:lpstr>OUTLINE</vt:lpstr>
      <vt:lpstr>CC with Notch filter feedback</vt:lpstr>
      <vt:lpstr>CC + Notch filter simulations : impact of octupole and chroma</vt:lpstr>
      <vt:lpstr>OUTLINE</vt:lpstr>
      <vt:lpstr>BACKUP</vt:lpstr>
      <vt:lpstr>PowerPoint Presentation</vt:lpstr>
      <vt:lpstr>MD : growth rate as a function of cavity detuning</vt:lpstr>
      <vt:lpstr>GT as a function of f_res from simulations at zero chroma (4 batches)</vt:lpstr>
      <vt:lpstr>MD time from 17.39 up to 17.47</vt:lpstr>
      <vt:lpstr>Horizontal raw data: beam centroid motion</vt:lpstr>
      <vt:lpstr>Betatron lines and synchrotron satellites</vt:lpstr>
      <vt:lpstr>Effect of satellites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high intensity Crab Cavity MDs and related studies</dc:title>
  <dc:creator>Chiara Antuono</dc:creator>
  <cp:lastModifiedBy>Chiara Antuono</cp:lastModifiedBy>
  <cp:revision>397</cp:revision>
  <dcterms:created xsi:type="dcterms:W3CDTF">2025-06-12T16:55:28Z</dcterms:created>
  <dcterms:modified xsi:type="dcterms:W3CDTF">2025-09-25T09:43:41Z</dcterms:modified>
</cp:coreProperties>
</file>