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modernComment_11E_D12D2B2A.xml" ContentType="application/vnd.ms-powerpoint.comments+xml"/>
  <Override PartName="/ppt/comments/modernComment_126_929FB3C9.xml" ContentType="application/vnd.ms-powerpoint.comments+xml"/>
  <Override PartName="/ppt/comments/modernComment_123_981170E3.xml" ContentType="application/vnd.ms-powerpoint.comments+xml"/>
  <Override PartName="/ppt/comments/modernComment_128_FCECDAE7.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300" r:id="rId3"/>
    <p:sldId id="292" r:id="rId4"/>
    <p:sldId id="286" r:id="rId5"/>
    <p:sldId id="297" r:id="rId6"/>
    <p:sldId id="276" r:id="rId7"/>
    <p:sldId id="301" r:id="rId8"/>
    <p:sldId id="268" r:id="rId9"/>
    <p:sldId id="277" r:id="rId10"/>
    <p:sldId id="302" r:id="rId11"/>
    <p:sldId id="304" r:id="rId12"/>
    <p:sldId id="262" r:id="rId13"/>
    <p:sldId id="294" r:id="rId14"/>
    <p:sldId id="303" r:id="rId15"/>
    <p:sldId id="299" r:id="rId16"/>
    <p:sldId id="261" r:id="rId17"/>
    <p:sldId id="288" r:id="rId18"/>
    <p:sldId id="290" r:id="rId19"/>
    <p:sldId id="291" r:id="rId20"/>
    <p:sldId id="266" r:id="rId21"/>
    <p:sldId id="296" r:id="rId22"/>
    <p:sldId id="267" r:id="rId23"/>
    <p:sldId id="29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4C4EDDF-B58B-4DC4-10D1-78C4D5FA6949}" name="chiara antuono" initials="ca" userId="S::antuono.1679218@studenti.uniroma1.it::c07079e8-8e0c-4b01-b041-c18018cf0155" providerId="AD"/>
  <p188:author id="{6EE8B3E4-41C4-E9B2-3A87-C41C194D668F}" name="Chiara Antuono" initials="CA" userId="S::chiara.antuono@cern.ch::90afa8dc-9561-466f-8ef9-cd9390affa6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181"/>
    <a:srgbClr val="FFFF99"/>
    <a:srgbClr val="FFFF00"/>
    <a:srgbClr val="FFFFFF"/>
    <a:srgbClr val="F8F8F8"/>
    <a:srgbClr val="F0F0F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660"/>
  </p:normalViewPr>
  <p:slideViewPr>
    <p:cSldViewPr snapToGrid="0">
      <p:cViewPr varScale="1">
        <p:scale>
          <a:sx n="70" d="100"/>
          <a:sy n="70" d="100"/>
        </p:scale>
        <p:origin x="49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comments/modernComment_11E_D12D2B2A.xml><?xml version="1.0" encoding="utf-8"?>
<p188:cmLst xmlns:a="http://schemas.openxmlformats.org/drawingml/2006/main" xmlns:r="http://schemas.openxmlformats.org/officeDocument/2006/relationships" xmlns:p188="http://schemas.microsoft.com/office/powerpoint/2018/8/main">
  <p188:cm id="{9B58AFD4-87B9-42AD-878E-01D26B272824}" authorId="{6EE8B3E4-41C4-E9B2-3A87-C41C194D668F}" created="2025-09-23T09:46:03.340">
    <pc:sldMkLst xmlns:pc="http://schemas.microsoft.com/office/powerpoint/2013/main/command">
      <pc:docMk/>
      <pc:sldMk cId="3509398314" sldId="286"/>
    </pc:sldMkLst>
    <p188:txBody>
      <a:bodyPr/>
      <a:lstStyle/>
      <a:p>
        <a:r>
          <a:rPr lang="en-GB"/>
          <a:t>Rifai better plot of accelerator</a:t>
        </a:r>
      </a:p>
    </p188:txBody>
  </p188:cm>
</p188:cmLst>
</file>

<file path=ppt/comments/modernComment_123_981170E3.xml><?xml version="1.0" encoding="utf-8"?>
<p188:cmLst xmlns:a="http://schemas.openxmlformats.org/drawingml/2006/main" xmlns:r="http://schemas.openxmlformats.org/officeDocument/2006/relationships" xmlns:p188="http://schemas.microsoft.com/office/powerpoint/2018/8/main">
  <p188:cm id="{F6BE7DDF-01F4-40F4-82E9-45E8A81DF669}" authorId="{44C4EDDF-B58B-4DC4-10D1-78C4D5FA6949}" created="2024-12-06T13:06:01.085">
    <ac:deMkLst xmlns:ac="http://schemas.microsoft.com/office/drawing/2013/main/command">
      <pc:docMk xmlns:pc="http://schemas.microsoft.com/office/powerpoint/2013/main/command"/>
      <pc:sldMk xmlns:pc="http://schemas.microsoft.com/office/powerpoint/2013/main/command" cId="2551279843" sldId="291"/>
      <ac:spMk id="11" creationId="{618249F6-8FE9-84CF-FDEB-65E44534F99A}"/>
    </ac:deMkLst>
    <p188:txBody>
      <a:bodyPr/>
      <a:lstStyle/>
      <a:p>
        <a:r>
          <a:rPr lang="en-GB"/>
          <a:t>Remember to say if it sis beam casue or fom the nstallation *in 2023 different type of beam</a:t>
        </a:r>
      </a:p>
    </p188:txBody>
  </p188:cm>
</p188:cmLst>
</file>

<file path=ppt/comments/modernComment_126_929FB3C9.xml><?xml version="1.0" encoding="utf-8"?>
<p188:cmLst xmlns:a="http://schemas.openxmlformats.org/drawingml/2006/main" xmlns:r="http://schemas.openxmlformats.org/officeDocument/2006/relationships" xmlns:p188="http://schemas.microsoft.com/office/powerpoint/2018/8/main">
  <p188:cm id="{659A7A4A-BAF7-4065-BABE-001D4A1D9600}" authorId="{44C4EDDF-B58B-4DC4-10D1-78C4D5FA6949}" created="2025-05-22T05:49:51.732">
    <pc:sldMkLst xmlns:pc="http://schemas.microsoft.com/office/powerpoint/2013/main/command">
      <pc:docMk/>
      <pc:sldMk cId="2459939785" sldId="294"/>
    </pc:sldMkLst>
    <p188:txBody>
      <a:bodyPr/>
      <a:lstStyle/>
      <a:p>
        <a:r>
          <a:rPr lang="en-US"/>
          <a:t>I made the summary short, do you think I should put more details in this summary? Am I missing smt?
</a:t>
        </a:r>
      </a:p>
    </p188:txBody>
  </p188:cm>
</p188:cmLst>
</file>

<file path=ppt/comments/modernComment_128_FCECDAE7.xml><?xml version="1.0" encoding="utf-8"?>
<p188:cmLst xmlns:a="http://schemas.openxmlformats.org/drawingml/2006/main" xmlns:r="http://schemas.openxmlformats.org/officeDocument/2006/relationships" xmlns:p188="http://schemas.microsoft.com/office/powerpoint/2018/8/main">
  <p188:cm id="{B4E71A9B-B3DE-4885-A113-30728993F2CD}" authorId="{44C4EDDF-B58B-4DC4-10D1-78C4D5FA6949}" created="2025-05-22T05:48:44.310">
    <pc:sldMkLst xmlns:pc="http://schemas.microsoft.com/office/powerpoint/2013/main/command">
      <pc:docMk/>
      <pc:sldMk cId="4243380967" sldId="296"/>
    </pc:sldMkLst>
    <p188:txBody>
      <a:bodyPr/>
      <a:lstStyle/>
      <a:p>
        <a:r>
          <a:rPr lang="en-US"/>
          <a:t>This is just an indea to make it like this, I could also do bullet point.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4A0D65-1974-4751-B2D5-1B827415E3AF}" type="datetimeFigureOut">
              <a:rPr lang="en-GB" smtClean="0"/>
              <a:t>25/09/2025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EAF6D7-BD4D-4816-9400-AEB6D923D099}" type="slidenum">
              <a:rPr lang="en-GB" smtClean="0"/>
              <a:t>‹#›</a:t>
            </a:fld>
            <a:endParaRPr lang="en-GB"/>
          </a:p>
        </p:txBody>
      </p:sp>
    </p:spTree>
    <p:extLst>
      <p:ext uri="{BB962C8B-B14F-4D97-AF65-F5344CB8AC3E}">
        <p14:creationId xmlns:p14="http://schemas.microsoft.com/office/powerpoint/2010/main" val="3355803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FCA4D-B54C-EE27-F946-C217B9B21A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7385E58-9611-B79E-7583-CBAD391CD6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83D2E0E-8FD3-178C-10EA-EFFEA94BBA1C}"/>
              </a:ext>
            </a:extLst>
          </p:cNvPr>
          <p:cNvSpPr>
            <a:spLocks noGrp="1"/>
          </p:cNvSpPr>
          <p:nvPr>
            <p:ph type="dt" sz="half" idx="10"/>
          </p:nvPr>
        </p:nvSpPr>
        <p:spPr/>
        <p:txBody>
          <a:bodyPr/>
          <a:lstStyle/>
          <a:p>
            <a:fld id="{B062BEBF-1AC2-42D7-B722-C7668A2982CD}" type="datetime1">
              <a:rPr lang="en-GB" smtClean="0"/>
              <a:t>25/09/2025</a:t>
            </a:fld>
            <a:endParaRPr lang="en-GB"/>
          </a:p>
        </p:txBody>
      </p:sp>
      <p:sp>
        <p:nvSpPr>
          <p:cNvPr id="5" name="Footer Placeholder 4">
            <a:extLst>
              <a:ext uri="{FF2B5EF4-FFF2-40B4-BE49-F238E27FC236}">
                <a16:creationId xmlns:a16="http://schemas.microsoft.com/office/drawing/2014/main" id="{8CC5F654-9C57-1D50-273D-AEAAF0032655}"/>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36A2F741-C1FC-8559-CBA3-51EBEA23371D}"/>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005103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4BAB6-16CA-7552-A195-C804277C61A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FD73FE-9B39-E43B-0E37-03822F78AD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0A6319-3F8E-947B-788F-69F14BB27E05}"/>
              </a:ext>
            </a:extLst>
          </p:cNvPr>
          <p:cNvSpPr>
            <a:spLocks noGrp="1"/>
          </p:cNvSpPr>
          <p:nvPr>
            <p:ph type="dt" sz="half" idx="10"/>
          </p:nvPr>
        </p:nvSpPr>
        <p:spPr/>
        <p:txBody>
          <a:bodyPr/>
          <a:lstStyle/>
          <a:p>
            <a:fld id="{F196EFFB-8FAF-4A0D-86AA-E803FE2997FC}" type="datetime1">
              <a:rPr lang="en-GB" smtClean="0"/>
              <a:t>25/09/2025</a:t>
            </a:fld>
            <a:endParaRPr lang="en-GB"/>
          </a:p>
        </p:txBody>
      </p:sp>
      <p:sp>
        <p:nvSpPr>
          <p:cNvPr id="5" name="Footer Placeholder 4">
            <a:extLst>
              <a:ext uri="{FF2B5EF4-FFF2-40B4-BE49-F238E27FC236}">
                <a16:creationId xmlns:a16="http://schemas.microsoft.com/office/drawing/2014/main" id="{05F5DD51-CF70-1802-CBF2-2C303AE9B641}"/>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C8D6E854-F2C6-45E2-3FB5-DDDB5946A23C}"/>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742562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8AE5F0-368F-F4B6-9502-FF116E182AD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3AF5882-89BD-819E-7486-80FE26DCB3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D83E868-3B9F-38D7-9636-9AF9C70FCD6A}"/>
              </a:ext>
            </a:extLst>
          </p:cNvPr>
          <p:cNvSpPr>
            <a:spLocks noGrp="1"/>
          </p:cNvSpPr>
          <p:nvPr>
            <p:ph type="dt" sz="half" idx="10"/>
          </p:nvPr>
        </p:nvSpPr>
        <p:spPr/>
        <p:txBody>
          <a:bodyPr/>
          <a:lstStyle/>
          <a:p>
            <a:fld id="{EC16E807-5CFA-49DB-BA3C-ED28A001D311}" type="datetime1">
              <a:rPr lang="en-GB" smtClean="0"/>
              <a:t>25/09/2025</a:t>
            </a:fld>
            <a:endParaRPr lang="en-GB"/>
          </a:p>
        </p:txBody>
      </p:sp>
      <p:sp>
        <p:nvSpPr>
          <p:cNvPr id="5" name="Footer Placeholder 4">
            <a:extLst>
              <a:ext uri="{FF2B5EF4-FFF2-40B4-BE49-F238E27FC236}">
                <a16:creationId xmlns:a16="http://schemas.microsoft.com/office/drawing/2014/main" id="{DDA15507-D003-1E04-2712-454D51D0FC1D}"/>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93214187-4F57-6997-AA49-047130CB40A9}"/>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038979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43B8-E994-020B-90AE-245776EA026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8C0A68-52D4-4E2B-1AF6-E59342A788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337C12-12C7-496A-02D7-C9414C8A8A14}"/>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F6487D25-F4F9-89F1-8413-4E6077B9335D}"/>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ED77A5D5-07F0-A9BF-B7B5-E340953ECF87}"/>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080672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D4A6D-A3D5-4946-9C52-A10A8501BB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B90F050-7B41-C775-7973-DFB5CD0CCA5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58E34C-DF06-29CE-3A50-738274973360}"/>
              </a:ext>
            </a:extLst>
          </p:cNvPr>
          <p:cNvSpPr>
            <a:spLocks noGrp="1"/>
          </p:cNvSpPr>
          <p:nvPr>
            <p:ph type="dt" sz="half" idx="10"/>
          </p:nvPr>
        </p:nvSpPr>
        <p:spPr/>
        <p:txBody>
          <a:bodyPr/>
          <a:lstStyle/>
          <a:p>
            <a:fld id="{4B28E6BE-F527-4CFD-A7A2-93F34C6F0057}" type="datetime1">
              <a:rPr lang="en-GB" smtClean="0"/>
              <a:t>25/09/2025</a:t>
            </a:fld>
            <a:endParaRPr lang="en-GB"/>
          </a:p>
        </p:txBody>
      </p:sp>
      <p:sp>
        <p:nvSpPr>
          <p:cNvPr id="5" name="Footer Placeholder 4">
            <a:extLst>
              <a:ext uri="{FF2B5EF4-FFF2-40B4-BE49-F238E27FC236}">
                <a16:creationId xmlns:a16="http://schemas.microsoft.com/office/drawing/2014/main" id="{7E85FFB1-C6CF-C030-416A-0BB47BC95235}"/>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B5771C2F-4964-B77A-09C6-361DFB2D0469}"/>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2530375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4883B-F81B-E974-FD59-3BEA57E3A6F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4C9823B-3CE0-6D5A-95F3-0CA2683AAF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DB50A0A-0C36-B8DB-BCF9-5DBB8487BD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1376842-BD3B-95B9-B695-0CACA1C0C4FE}"/>
              </a:ext>
            </a:extLst>
          </p:cNvPr>
          <p:cNvSpPr>
            <a:spLocks noGrp="1"/>
          </p:cNvSpPr>
          <p:nvPr>
            <p:ph type="dt" sz="half" idx="10"/>
          </p:nvPr>
        </p:nvSpPr>
        <p:spPr/>
        <p:txBody>
          <a:bodyPr/>
          <a:lstStyle/>
          <a:p>
            <a:fld id="{75974B22-C3F3-4C8C-B2D8-B7D79652C678}" type="datetime1">
              <a:rPr lang="en-GB" smtClean="0"/>
              <a:t>25/09/2025</a:t>
            </a:fld>
            <a:endParaRPr lang="en-GB"/>
          </a:p>
        </p:txBody>
      </p:sp>
      <p:sp>
        <p:nvSpPr>
          <p:cNvPr id="6" name="Footer Placeholder 5">
            <a:extLst>
              <a:ext uri="{FF2B5EF4-FFF2-40B4-BE49-F238E27FC236}">
                <a16:creationId xmlns:a16="http://schemas.microsoft.com/office/drawing/2014/main" id="{F006BFF8-802C-CDF9-7C43-0C0DF75B0E04}"/>
              </a:ext>
            </a:extLst>
          </p:cNvPr>
          <p:cNvSpPr>
            <a:spLocks noGrp="1"/>
          </p:cNvSpPr>
          <p:nvPr>
            <p:ph type="ftr" sz="quarter" idx="11"/>
          </p:nvPr>
        </p:nvSpPr>
        <p:spPr/>
        <p:txBody>
          <a:bodyPr/>
          <a:lstStyle/>
          <a:p>
            <a:r>
              <a:rPr lang="en-GB"/>
              <a:t>CEI section meeting</a:t>
            </a:r>
          </a:p>
        </p:txBody>
      </p:sp>
      <p:sp>
        <p:nvSpPr>
          <p:cNvPr id="7" name="Slide Number Placeholder 6">
            <a:extLst>
              <a:ext uri="{FF2B5EF4-FFF2-40B4-BE49-F238E27FC236}">
                <a16:creationId xmlns:a16="http://schemas.microsoft.com/office/drawing/2014/main" id="{08F3DF38-377E-CE01-B51B-B2EE778F9C4B}"/>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314530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DB820-3469-C8C5-136D-E316955CCA6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56B958A-B1EE-CCC3-1367-7B4FA628DE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91059A-23B9-1CD5-A5F6-FCDEE2902F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248D1BC-5DF1-DB47-DC27-E053CE1654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22FBDC-0788-FF38-FF5F-7B7F9B7E04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B78A18-3888-CC6D-21F0-FDE2BBC9D95E}"/>
              </a:ext>
            </a:extLst>
          </p:cNvPr>
          <p:cNvSpPr>
            <a:spLocks noGrp="1"/>
          </p:cNvSpPr>
          <p:nvPr>
            <p:ph type="dt" sz="half" idx="10"/>
          </p:nvPr>
        </p:nvSpPr>
        <p:spPr/>
        <p:txBody>
          <a:bodyPr/>
          <a:lstStyle/>
          <a:p>
            <a:fld id="{46BCF637-5FFC-4214-8B8E-ABDCBDEBFB53}" type="datetime1">
              <a:rPr lang="en-GB" smtClean="0"/>
              <a:t>25/09/2025</a:t>
            </a:fld>
            <a:endParaRPr lang="en-GB"/>
          </a:p>
        </p:txBody>
      </p:sp>
      <p:sp>
        <p:nvSpPr>
          <p:cNvPr id="8" name="Footer Placeholder 7">
            <a:extLst>
              <a:ext uri="{FF2B5EF4-FFF2-40B4-BE49-F238E27FC236}">
                <a16:creationId xmlns:a16="http://schemas.microsoft.com/office/drawing/2014/main" id="{2DC27C19-6CBB-AFDB-049F-0838B841FBBB}"/>
              </a:ext>
            </a:extLst>
          </p:cNvPr>
          <p:cNvSpPr>
            <a:spLocks noGrp="1"/>
          </p:cNvSpPr>
          <p:nvPr>
            <p:ph type="ftr" sz="quarter" idx="11"/>
          </p:nvPr>
        </p:nvSpPr>
        <p:spPr/>
        <p:txBody>
          <a:bodyPr/>
          <a:lstStyle/>
          <a:p>
            <a:r>
              <a:rPr lang="en-GB"/>
              <a:t>CEI section meeting</a:t>
            </a:r>
          </a:p>
        </p:txBody>
      </p:sp>
      <p:sp>
        <p:nvSpPr>
          <p:cNvPr id="9" name="Slide Number Placeholder 8">
            <a:extLst>
              <a:ext uri="{FF2B5EF4-FFF2-40B4-BE49-F238E27FC236}">
                <a16:creationId xmlns:a16="http://schemas.microsoft.com/office/drawing/2014/main" id="{C43C63A4-10BE-89B0-0A56-695E66321E58}"/>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407580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42DB8-1729-8984-4906-2415ECE90E4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4D058C-F21B-FD8C-CF27-0A28B7D644D7}"/>
              </a:ext>
            </a:extLst>
          </p:cNvPr>
          <p:cNvSpPr>
            <a:spLocks noGrp="1"/>
          </p:cNvSpPr>
          <p:nvPr>
            <p:ph type="dt" sz="half" idx="10"/>
          </p:nvPr>
        </p:nvSpPr>
        <p:spPr/>
        <p:txBody>
          <a:bodyPr/>
          <a:lstStyle/>
          <a:p>
            <a:fld id="{BF7A7EFB-38DA-4912-B80D-DA4DF404BEBE}" type="datetime1">
              <a:rPr lang="en-GB" smtClean="0"/>
              <a:t>25/09/2025</a:t>
            </a:fld>
            <a:endParaRPr lang="en-GB"/>
          </a:p>
        </p:txBody>
      </p:sp>
      <p:sp>
        <p:nvSpPr>
          <p:cNvPr id="4" name="Footer Placeholder 3">
            <a:extLst>
              <a:ext uri="{FF2B5EF4-FFF2-40B4-BE49-F238E27FC236}">
                <a16:creationId xmlns:a16="http://schemas.microsoft.com/office/drawing/2014/main" id="{74466C17-B97E-0370-1188-B7536C1C0CF7}"/>
              </a:ext>
            </a:extLst>
          </p:cNvPr>
          <p:cNvSpPr>
            <a:spLocks noGrp="1"/>
          </p:cNvSpPr>
          <p:nvPr>
            <p:ph type="ftr" sz="quarter" idx="11"/>
          </p:nvPr>
        </p:nvSpPr>
        <p:spPr/>
        <p:txBody>
          <a:bodyPr/>
          <a:lstStyle/>
          <a:p>
            <a:r>
              <a:rPr lang="en-GB"/>
              <a:t>CEI section meeting</a:t>
            </a:r>
          </a:p>
        </p:txBody>
      </p:sp>
      <p:sp>
        <p:nvSpPr>
          <p:cNvPr id="5" name="Slide Number Placeholder 4">
            <a:extLst>
              <a:ext uri="{FF2B5EF4-FFF2-40B4-BE49-F238E27FC236}">
                <a16:creationId xmlns:a16="http://schemas.microsoft.com/office/drawing/2014/main" id="{DA6FD097-8F67-DA36-7734-818762C1930A}"/>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688682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873822-018D-7CAE-5482-C6BE632D1617}"/>
              </a:ext>
            </a:extLst>
          </p:cNvPr>
          <p:cNvSpPr>
            <a:spLocks noGrp="1"/>
          </p:cNvSpPr>
          <p:nvPr>
            <p:ph type="dt" sz="half" idx="10"/>
          </p:nvPr>
        </p:nvSpPr>
        <p:spPr/>
        <p:txBody>
          <a:bodyPr/>
          <a:lstStyle/>
          <a:p>
            <a:fld id="{218B7551-3904-4143-8999-41DE6BC3A9B0}" type="datetime1">
              <a:rPr lang="en-GB" smtClean="0"/>
              <a:t>25/09/2025</a:t>
            </a:fld>
            <a:endParaRPr lang="en-GB"/>
          </a:p>
        </p:txBody>
      </p:sp>
      <p:sp>
        <p:nvSpPr>
          <p:cNvPr id="3" name="Footer Placeholder 2">
            <a:extLst>
              <a:ext uri="{FF2B5EF4-FFF2-40B4-BE49-F238E27FC236}">
                <a16:creationId xmlns:a16="http://schemas.microsoft.com/office/drawing/2014/main" id="{404A2A2C-87FC-111B-EF9A-416B740E4A26}"/>
              </a:ext>
            </a:extLst>
          </p:cNvPr>
          <p:cNvSpPr>
            <a:spLocks noGrp="1"/>
          </p:cNvSpPr>
          <p:nvPr>
            <p:ph type="ftr" sz="quarter" idx="11"/>
          </p:nvPr>
        </p:nvSpPr>
        <p:spPr/>
        <p:txBody>
          <a:bodyPr/>
          <a:lstStyle/>
          <a:p>
            <a:r>
              <a:rPr lang="en-GB"/>
              <a:t>CEI section meeting</a:t>
            </a:r>
          </a:p>
        </p:txBody>
      </p:sp>
      <p:sp>
        <p:nvSpPr>
          <p:cNvPr id="4" name="Slide Number Placeholder 3">
            <a:extLst>
              <a:ext uri="{FF2B5EF4-FFF2-40B4-BE49-F238E27FC236}">
                <a16:creationId xmlns:a16="http://schemas.microsoft.com/office/drawing/2014/main" id="{CB2E1A7F-065B-1807-8E46-5CCA9E174B83}"/>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3307863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F9970-730A-9716-C4FA-1BF4384461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AF5BFFD-4EB6-1064-B9D9-8FFAA95F33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9B5AE4F-A13E-AAC9-0837-59CD5B4D8E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61E6A9-29A9-FCE1-A4EA-F6A734292919}"/>
              </a:ext>
            </a:extLst>
          </p:cNvPr>
          <p:cNvSpPr>
            <a:spLocks noGrp="1"/>
          </p:cNvSpPr>
          <p:nvPr>
            <p:ph type="dt" sz="half" idx="10"/>
          </p:nvPr>
        </p:nvSpPr>
        <p:spPr/>
        <p:txBody>
          <a:bodyPr/>
          <a:lstStyle/>
          <a:p>
            <a:fld id="{CB5BFA4E-4567-4005-A98C-525D47A2F2F5}" type="datetime1">
              <a:rPr lang="en-GB" smtClean="0"/>
              <a:t>25/09/2025</a:t>
            </a:fld>
            <a:endParaRPr lang="en-GB"/>
          </a:p>
        </p:txBody>
      </p:sp>
      <p:sp>
        <p:nvSpPr>
          <p:cNvPr id="6" name="Footer Placeholder 5">
            <a:extLst>
              <a:ext uri="{FF2B5EF4-FFF2-40B4-BE49-F238E27FC236}">
                <a16:creationId xmlns:a16="http://schemas.microsoft.com/office/drawing/2014/main" id="{84EB2581-3E80-829F-224E-E10CAA7BA3E9}"/>
              </a:ext>
            </a:extLst>
          </p:cNvPr>
          <p:cNvSpPr>
            <a:spLocks noGrp="1"/>
          </p:cNvSpPr>
          <p:nvPr>
            <p:ph type="ftr" sz="quarter" idx="11"/>
          </p:nvPr>
        </p:nvSpPr>
        <p:spPr/>
        <p:txBody>
          <a:bodyPr/>
          <a:lstStyle/>
          <a:p>
            <a:r>
              <a:rPr lang="en-GB"/>
              <a:t>CEI section meeting</a:t>
            </a:r>
          </a:p>
        </p:txBody>
      </p:sp>
      <p:sp>
        <p:nvSpPr>
          <p:cNvPr id="7" name="Slide Number Placeholder 6">
            <a:extLst>
              <a:ext uri="{FF2B5EF4-FFF2-40B4-BE49-F238E27FC236}">
                <a16:creationId xmlns:a16="http://schemas.microsoft.com/office/drawing/2014/main" id="{BCC03373-7D6D-AFCA-87AE-6ED6E9643A57}"/>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1956303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A49F6-8A42-1255-E51E-F01AA0CF93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330CD97-2DBA-3C89-B029-3E847D023B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509F37A-E203-02ED-AECD-9C3E8168ED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0F9061-C6F9-D51E-AB11-C05B8D924740}"/>
              </a:ext>
            </a:extLst>
          </p:cNvPr>
          <p:cNvSpPr>
            <a:spLocks noGrp="1"/>
          </p:cNvSpPr>
          <p:nvPr>
            <p:ph type="dt" sz="half" idx="10"/>
          </p:nvPr>
        </p:nvSpPr>
        <p:spPr/>
        <p:txBody>
          <a:bodyPr/>
          <a:lstStyle/>
          <a:p>
            <a:fld id="{813AAFD0-B414-48BE-9C5D-81D7B0D33624}" type="datetime1">
              <a:rPr lang="en-GB" smtClean="0"/>
              <a:t>25/09/2025</a:t>
            </a:fld>
            <a:endParaRPr lang="en-GB"/>
          </a:p>
        </p:txBody>
      </p:sp>
      <p:sp>
        <p:nvSpPr>
          <p:cNvPr id="6" name="Footer Placeholder 5">
            <a:extLst>
              <a:ext uri="{FF2B5EF4-FFF2-40B4-BE49-F238E27FC236}">
                <a16:creationId xmlns:a16="http://schemas.microsoft.com/office/drawing/2014/main" id="{1BEEC849-83CC-BFD2-6FD4-AB093EED6ECE}"/>
              </a:ext>
            </a:extLst>
          </p:cNvPr>
          <p:cNvSpPr>
            <a:spLocks noGrp="1"/>
          </p:cNvSpPr>
          <p:nvPr>
            <p:ph type="ftr" sz="quarter" idx="11"/>
          </p:nvPr>
        </p:nvSpPr>
        <p:spPr/>
        <p:txBody>
          <a:bodyPr/>
          <a:lstStyle/>
          <a:p>
            <a:r>
              <a:rPr lang="en-GB"/>
              <a:t>CEI section meeting</a:t>
            </a:r>
          </a:p>
        </p:txBody>
      </p:sp>
      <p:sp>
        <p:nvSpPr>
          <p:cNvPr id="7" name="Slide Number Placeholder 6">
            <a:extLst>
              <a:ext uri="{FF2B5EF4-FFF2-40B4-BE49-F238E27FC236}">
                <a16:creationId xmlns:a16="http://schemas.microsoft.com/office/drawing/2014/main" id="{91185635-BF50-1AA5-CD2B-8FEAC63CFB26}"/>
              </a:ext>
            </a:extLst>
          </p:cNvPr>
          <p:cNvSpPr>
            <a:spLocks noGrp="1"/>
          </p:cNvSpPr>
          <p:nvPr>
            <p:ph type="sldNum" sz="quarter" idx="12"/>
          </p:nvPr>
        </p:nvSpPr>
        <p:spPr/>
        <p:txBody>
          <a:bodyPr/>
          <a:lstStyle/>
          <a:p>
            <a:fld id="{7D1755E8-C07A-4E0D-8542-45F9665EEFA6}" type="slidenum">
              <a:rPr lang="en-GB" smtClean="0"/>
              <a:t>‹#›</a:t>
            </a:fld>
            <a:endParaRPr lang="en-GB"/>
          </a:p>
        </p:txBody>
      </p:sp>
    </p:spTree>
    <p:extLst>
      <p:ext uri="{BB962C8B-B14F-4D97-AF65-F5344CB8AC3E}">
        <p14:creationId xmlns:p14="http://schemas.microsoft.com/office/powerpoint/2010/main" val="2087364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3587A8-A9B9-2458-3C8F-4B446C3EC6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15A98D-75FE-5B05-FFAF-7A2833F2E3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9FB319-64BD-A2D8-F269-9D80EC29EA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75B8EC7-1D93-4C5F-BB10-4D011A455A7A}" type="datetime1">
              <a:rPr lang="en-GB" smtClean="0"/>
              <a:t>25/09/2025</a:t>
            </a:fld>
            <a:endParaRPr lang="en-GB"/>
          </a:p>
        </p:txBody>
      </p:sp>
      <p:sp>
        <p:nvSpPr>
          <p:cNvPr id="5" name="Footer Placeholder 4">
            <a:extLst>
              <a:ext uri="{FF2B5EF4-FFF2-40B4-BE49-F238E27FC236}">
                <a16:creationId xmlns:a16="http://schemas.microsoft.com/office/drawing/2014/main" id="{0A267092-A101-1A56-8B0D-279D485290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CEI section meeting</a:t>
            </a:r>
          </a:p>
        </p:txBody>
      </p:sp>
      <p:sp>
        <p:nvSpPr>
          <p:cNvPr id="6" name="Slide Number Placeholder 5">
            <a:extLst>
              <a:ext uri="{FF2B5EF4-FFF2-40B4-BE49-F238E27FC236}">
                <a16:creationId xmlns:a16="http://schemas.microsoft.com/office/drawing/2014/main" id="{C9E7E8A1-A6B3-54F6-66FC-4F89E12CB1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D1755E8-C07A-4E0D-8542-45F9665EEFA6}" type="slidenum">
              <a:rPr lang="en-GB" smtClean="0"/>
              <a:t>‹#›</a:t>
            </a:fld>
            <a:endParaRPr lang="en-GB"/>
          </a:p>
        </p:txBody>
      </p:sp>
    </p:spTree>
    <p:extLst>
      <p:ext uri="{BB962C8B-B14F-4D97-AF65-F5344CB8AC3E}">
        <p14:creationId xmlns:p14="http://schemas.microsoft.com/office/powerpoint/2010/main" val="88435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microsoft.com/office/2018/10/relationships/comments" Target="../comments/modernComment_126_929FB3C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1464973/contributions/6167956/attachments/2942784/5170819/TDIS_BenchMeas_092024.pdf" TargetMode="External"/><Relationship Id="rId2" Type="http://schemas.microsoft.com/office/2018/10/relationships/comments" Target="../comments/modernComment_123_981170E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microsoft.com/office/2018/10/relationships/comments" Target="../comments/modernComment_128_FCECDA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microsoft.com/office/2018/10/relationships/comments" Target="../comments/modernComment_11E_D12D2B2A.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hyperlink" Target="https://indico.cern.ch/event/1421594/contributions/6064204/attachments/2944630/5174494/HL_Schottky_Lannoy_10-10-24.pdf" TargetMode="External"/><Relationship Id="rId3" Type="http://schemas.openxmlformats.org/officeDocument/2006/relationships/image" Target="../media/image5.png"/><Relationship Id="rId7" Type="http://schemas.openxmlformats.org/officeDocument/2006/relationships/hyperlink" Target="https://indico.cern.ch/event/1421594/contributions/6062598/attachments/2944561/5174374/MZ_14th_HiLumi_collaboration_meeting.pdf"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accelconf.web.cern.ch/ipac2018/papers/weygbe4.pdf" TargetMode="External"/><Relationship Id="rId1" Type="http://schemas.openxmlformats.org/officeDocument/2006/relationships/slideLayout" Target="../slideLayouts/slideLayout2.xml"/><Relationship Id="rId5" Type="http://schemas.openxmlformats.org/officeDocument/2006/relationships/hyperlink" Target="https://indico.cern.ch/event/1360931/" TargetMode="Externa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4BADE-BA04-74BA-B6B9-F9150540F19B}"/>
              </a:ext>
            </a:extLst>
          </p:cNvPr>
          <p:cNvSpPr>
            <a:spLocks noGrp="1"/>
          </p:cNvSpPr>
          <p:nvPr>
            <p:ph type="ctrTitle"/>
          </p:nvPr>
        </p:nvSpPr>
        <p:spPr>
          <a:xfrm>
            <a:off x="908304" y="2135661"/>
            <a:ext cx="10375392" cy="872715"/>
          </a:xfrm>
          <a:solidFill>
            <a:schemeClr val="tx2">
              <a:lumMod val="10000"/>
              <a:lumOff val="90000"/>
            </a:schemeClr>
          </a:solidFill>
        </p:spPr>
        <p:txBody>
          <a:bodyPr>
            <a:normAutofit/>
          </a:bodyPr>
          <a:lstStyle/>
          <a:p>
            <a:r>
              <a:rPr lang="en-US" sz="4400" dirty="0" err="1"/>
              <a:t>Tranverse</a:t>
            </a:r>
            <a:r>
              <a:rPr lang="en-US" sz="4400" dirty="0"/>
              <a:t> impedance studies for HL-LHC</a:t>
            </a:r>
            <a:endParaRPr lang="en-GB" sz="4400" dirty="0"/>
          </a:p>
        </p:txBody>
      </p:sp>
      <p:sp>
        <p:nvSpPr>
          <p:cNvPr id="3" name="Subtitle 2">
            <a:extLst>
              <a:ext uri="{FF2B5EF4-FFF2-40B4-BE49-F238E27FC236}">
                <a16:creationId xmlns:a16="http://schemas.microsoft.com/office/drawing/2014/main" id="{21B60840-F340-6DB1-CEDB-F776E1B6CF87}"/>
              </a:ext>
            </a:extLst>
          </p:cNvPr>
          <p:cNvSpPr>
            <a:spLocks noGrp="1"/>
          </p:cNvSpPr>
          <p:nvPr>
            <p:ph type="subTitle" idx="1"/>
          </p:nvPr>
        </p:nvSpPr>
        <p:spPr>
          <a:xfrm>
            <a:off x="452709" y="3736317"/>
            <a:ext cx="11286581" cy="1655762"/>
          </a:xfrm>
        </p:spPr>
        <p:txBody>
          <a:bodyPr vert="horz" lIns="91440" tIns="45720" rIns="91440" bIns="45720" rtlCol="0" anchor="t">
            <a:normAutofit/>
          </a:bodyPr>
          <a:lstStyle/>
          <a:p>
            <a:r>
              <a:rPr lang="en-US" sz="2000" dirty="0"/>
              <a:t>C. Antuono, N. </a:t>
            </a:r>
            <a:r>
              <a:rPr lang="en-US" sz="2000" dirty="0" err="1"/>
              <a:t>Mounet</a:t>
            </a:r>
            <a:endParaRPr lang="en-US" sz="2000" dirty="0"/>
          </a:p>
          <a:p>
            <a:r>
              <a:rPr lang="en-GB" sz="2000" dirty="0"/>
              <a:t>Thanks to: D. Amorim, X. </a:t>
            </a:r>
            <a:r>
              <a:rPr lang="en-GB" sz="2000" dirty="0" err="1"/>
              <a:t>Buffat</a:t>
            </a:r>
            <a:r>
              <a:rPr lang="en-GB" sz="2000" dirty="0"/>
              <a:t>, E. De la Fuente, L. </a:t>
            </a:r>
            <a:r>
              <a:rPr lang="en-GB" sz="2000" dirty="0" err="1"/>
              <a:t>Giacomel</a:t>
            </a:r>
            <a:r>
              <a:rPr lang="en-GB" sz="2000" dirty="0"/>
              <a:t>, I. Karpov, J. Li, L. Mether, G.  Rumolo, B. Salvant, L. Sito, C. Zannini</a:t>
            </a:r>
            <a:endParaRPr lang="en-US" sz="2000" dirty="0"/>
          </a:p>
        </p:txBody>
      </p:sp>
    </p:spTree>
    <p:extLst>
      <p:ext uri="{BB962C8B-B14F-4D97-AF65-F5344CB8AC3E}">
        <p14:creationId xmlns:p14="http://schemas.microsoft.com/office/powerpoint/2010/main" val="4175445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FF0AB-75DA-43D7-B072-764A1E492719}"/>
              </a:ext>
            </a:extLst>
          </p:cNvPr>
          <p:cNvSpPr>
            <a:spLocks noGrp="1"/>
          </p:cNvSpPr>
          <p:nvPr>
            <p:ph type="title"/>
          </p:nvPr>
        </p:nvSpPr>
        <p:spPr>
          <a:xfrm>
            <a:off x="838200" y="136525"/>
            <a:ext cx="10515600" cy="568325"/>
          </a:xfrm>
        </p:spPr>
        <p:txBody>
          <a:bodyPr>
            <a:normAutofit fontScale="90000"/>
          </a:bodyPr>
          <a:lstStyle/>
          <a:p>
            <a:pPr algn="ctr"/>
            <a:r>
              <a:rPr lang="en-US" dirty="0"/>
              <a:t>Single bunch growth rate at injection </a:t>
            </a:r>
            <a:endParaRPr lang="en-GB" dirty="0"/>
          </a:p>
        </p:txBody>
      </p:sp>
      <p:sp>
        <p:nvSpPr>
          <p:cNvPr id="4" name="Date Placeholder 3">
            <a:extLst>
              <a:ext uri="{FF2B5EF4-FFF2-40B4-BE49-F238E27FC236}">
                <a16:creationId xmlns:a16="http://schemas.microsoft.com/office/drawing/2014/main" id="{A30F8BFC-266C-ACFC-6496-3395B3FA26AC}"/>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B734C8ED-950A-39FD-E84C-9A7DD733D44C}"/>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79F82E14-9A98-DF35-6CB8-5E2E9C9F297C}"/>
              </a:ext>
            </a:extLst>
          </p:cNvPr>
          <p:cNvSpPr>
            <a:spLocks noGrp="1"/>
          </p:cNvSpPr>
          <p:nvPr>
            <p:ph type="sldNum" sz="quarter" idx="12"/>
          </p:nvPr>
        </p:nvSpPr>
        <p:spPr/>
        <p:txBody>
          <a:bodyPr/>
          <a:lstStyle/>
          <a:p>
            <a:fld id="{7D1755E8-C07A-4E0D-8542-45F9665EEFA6}" type="slidenum">
              <a:rPr lang="en-GB" smtClean="0"/>
              <a:t>10</a:t>
            </a:fld>
            <a:endParaRPr lang="en-GB"/>
          </a:p>
        </p:txBody>
      </p:sp>
      <p:sp>
        <p:nvSpPr>
          <p:cNvPr id="9" name="TextBox 8">
            <a:extLst>
              <a:ext uri="{FF2B5EF4-FFF2-40B4-BE49-F238E27FC236}">
                <a16:creationId xmlns:a16="http://schemas.microsoft.com/office/drawing/2014/main" id="{76A29BBA-CBD8-108C-22D3-E5D82ADD509A}"/>
              </a:ext>
            </a:extLst>
          </p:cNvPr>
          <p:cNvSpPr txBox="1"/>
          <p:nvPr/>
        </p:nvSpPr>
        <p:spPr>
          <a:xfrm>
            <a:off x="185409" y="4766163"/>
            <a:ext cx="7440122" cy="1384995"/>
          </a:xfrm>
          <a:prstGeom prst="rect">
            <a:avLst/>
          </a:prstGeom>
          <a:solidFill>
            <a:schemeClr val="accent2">
              <a:lumMod val="20000"/>
              <a:lumOff val="80000"/>
            </a:schemeClr>
          </a:solidFill>
          <a:ln w="28575">
            <a:noFill/>
          </a:ln>
        </p:spPr>
        <p:txBody>
          <a:bodyPr wrap="square" rtlCol="0">
            <a:spAutoFit/>
          </a:bodyPr>
          <a:lstStyle/>
          <a:p>
            <a:pPr marL="285750" indent="-285750">
              <a:buFont typeface="Arial" panose="020B0604020202020204" pitchFamily="34" charset="0"/>
              <a:buChar char="•"/>
            </a:pPr>
            <a:r>
              <a:rPr lang="en-US" sz="1400" b="1" dirty="0"/>
              <a:t>Very preliminary measurement results </a:t>
            </a:r>
            <a:r>
              <a:rPr lang="en-US" sz="1400" dirty="0"/>
              <a:t>are not far from simulated growth rates</a:t>
            </a:r>
          </a:p>
          <a:p>
            <a:pPr marL="285750" indent="-285750">
              <a:buFont typeface="Arial" panose="020B0604020202020204" pitchFamily="34" charset="0"/>
              <a:buChar char="•"/>
            </a:pPr>
            <a:r>
              <a:rPr lang="en-US" sz="1400" dirty="0"/>
              <a:t>The remaining discrepancy could be related to:</a:t>
            </a:r>
          </a:p>
          <a:p>
            <a:pPr marL="742950" lvl="1" indent="-285750">
              <a:buFont typeface="Arial" panose="020B0604020202020204" pitchFamily="34" charset="0"/>
              <a:buChar char="•"/>
            </a:pPr>
            <a:r>
              <a:rPr lang="en-US" sz="1400" dirty="0"/>
              <a:t>Uncertainties in the </a:t>
            </a:r>
            <a:r>
              <a:rPr lang="en-US" sz="1400" b="1" dirty="0"/>
              <a:t>impedance model</a:t>
            </a:r>
          </a:p>
          <a:p>
            <a:pPr marL="742950" lvl="1" indent="-285750">
              <a:buFont typeface="Arial" panose="020B0604020202020204" pitchFamily="34" charset="0"/>
              <a:buChar char="•"/>
            </a:pPr>
            <a:r>
              <a:rPr lang="en-US" sz="1400" b="1" dirty="0"/>
              <a:t>Possible residual Landau damping </a:t>
            </a:r>
            <a:r>
              <a:rPr lang="en-US" sz="1400" dirty="0"/>
              <a:t>in measurements </a:t>
            </a:r>
          </a:p>
          <a:p>
            <a:pPr marL="742950" lvl="1" indent="-285750">
              <a:buFont typeface="Arial" panose="020B0604020202020204" pitchFamily="34" charset="0"/>
              <a:buChar char="•"/>
            </a:pPr>
            <a:r>
              <a:rPr lang="en-US" sz="1400" dirty="0"/>
              <a:t>Uncertainties in the </a:t>
            </a:r>
            <a:r>
              <a:rPr lang="en-US" sz="1400" b="1" dirty="0"/>
              <a:t>online analysis </a:t>
            </a:r>
            <a:r>
              <a:rPr lang="en-US" sz="1400" dirty="0"/>
              <a:t>during measurements</a:t>
            </a:r>
          </a:p>
          <a:p>
            <a:pPr marL="742950" lvl="1" indent="-285750">
              <a:buFont typeface="Arial" panose="020B0604020202020204" pitchFamily="34" charset="0"/>
              <a:buChar char="•"/>
            </a:pPr>
            <a:r>
              <a:rPr lang="en-US" sz="1400" b="1" dirty="0"/>
              <a:t>Direct space charge </a:t>
            </a:r>
            <a:r>
              <a:rPr lang="en-US" sz="1400" dirty="0"/>
              <a:t>not yet accounted in simulations</a:t>
            </a:r>
          </a:p>
        </p:txBody>
      </p:sp>
      <p:sp>
        <p:nvSpPr>
          <p:cNvPr id="10" name="TextBox 9">
            <a:extLst>
              <a:ext uri="{FF2B5EF4-FFF2-40B4-BE49-F238E27FC236}">
                <a16:creationId xmlns:a16="http://schemas.microsoft.com/office/drawing/2014/main" id="{D7FDAC55-E959-7D2E-007B-E8B2B9CEC64E}"/>
              </a:ext>
            </a:extLst>
          </p:cNvPr>
          <p:cNvSpPr txBox="1"/>
          <p:nvPr/>
        </p:nvSpPr>
        <p:spPr>
          <a:xfrm>
            <a:off x="7895466" y="4414912"/>
            <a:ext cx="4176000" cy="2124000"/>
          </a:xfrm>
          <a:prstGeom prst="rect">
            <a:avLst/>
          </a:prstGeom>
          <a:solidFill>
            <a:schemeClr val="accent6">
              <a:lumMod val="20000"/>
              <a:lumOff val="80000"/>
            </a:schemeClr>
          </a:solidFill>
        </p:spPr>
        <p:txBody>
          <a:bodyPr wrap="square" rtlCol="0">
            <a:spAutoFit/>
          </a:bodyPr>
          <a:lstStyle/>
          <a:p>
            <a:r>
              <a:rPr lang="en-US" sz="1400" dirty="0"/>
              <a:t>Further steps:</a:t>
            </a:r>
          </a:p>
          <a:p>
            <a:pPr marL="285750" indent="-285750">
              <a:buFont typeface="Arial" panose="020B0604020202020204" pitchFamily="34" charset="0"/>
              <a:buChar char="•"/>
            </a:pPr>
            <a:r>
              <a:rPr lang="en-US" sz="1400" b="1" dirty="0"/>
              <a:t>Finalize/improve analysis </a:t>
            </a:r>
            <a:r>
              <a:rPr lang="en-US" sz="1400" dirty="0"/>
              <a:t>of MD data</a:t>
            </a:r>
          </a:p>
          <a:p>
            <a:pPr marL="285750" indent="-285750">
              <a:buFont typeface="Arial" panose="020B0604020202020204" pitchFamily="34" charset="0"/>
              <a:buChar char="•"/>
            </a:pPr>
            <a:r>
              <a:rPr lang="en-US" sz="1400" b="1" dirty="0"/>
              <a:t>Refinement of impedance model </a:t>
            </a:r>
            <a:r>
              <a:rPr lang="en-US" sz="1400" dirty="0"/>
              <a:t>(i.e. additional bench measurements of non movable devices)</a:t>
            </a:r>
          </a:p>
          <a:p>
            <a:pPr marL="285750" indent="-285750">
              <a:buFont typeface="Arial" panose="020B0604020202020204" pitchFamily="34" charset="0"/>
              <a:buChar char="•"/>
            </a:pPr>
            <a:r>
              <a:rPr lang="en-US" sz="1400" b="1" dirty="0"/>
              <a:t>Finalize/improve tracking simulations </a:t>
            </a:r>
            <a:r>
              <a:rPr lang="en-US" sz="1400" dirty="0"/>
              <a:t>(i.e. space charge, residual octupoles etc.)</a:t>
            </a:r>
          </a:p>
          <a:p>
            <a:pPr marL="285750" indent="-285750">
              <a:buFont typeface="Arial" panose="020B0604020202020204" pitchFamily="34" charset="0"/>
              <a:buChar char="•"/>
            </a:pPr>
            <a:r>
              <a:rPr lang="en-US" sz="1400" b="1" dirty="0"/>
              <a:t>Next MD block</a:t>
            </a:r>
            <a:r>
              <a:rPr lang="en-US" sz="1400" dirty="0"/>
              <a:t>: tune shift measurements</a:t>
            </a:r>
          </a:p>
          <a:p>
            <a:pPr marL="285750" indent="-285750">
              <a:buFont typeface="Arial" panose="020B0604020202020204" pitchFamily="34" charset="0"/>
              <a:buChar char="•"/>
            </a:pPr>
            <a:endParaRPr lang="en-US" dirty="0"/>
          </a:p>
        </p:txBody>
      </p:sp>
      <p:sp>
        <p:nvSpPr>
          <p:cNvPr id="11" name="Arrow: Right 10">
            <a:extLst>
              <a:ext uri="{FF2B5EF4-FFF2-40B4-BE49-F238E27FC236}">
                <a16:creationId xmlns:a16="http://schemas.microsoft.com/office/drawing/2014/main" id="{245DFA6B-CC14-4444-B530-0285FD0D7B58}"/>
              </a:ext>
            </a:extLst>
          </p:cNvPr>
          <p:cNvSpPr/>
          <p:nvPr/>
        </p:nvSpPr>
        <p:spPr>
          <a:xfrm>
            <a:off x="7404043" y="5461278"/>
            <a:ext cx="597408" cy="278086"/>
          </a:xfrm>
          <a:prstGeom prst="rightArrow">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428C54F-F513-8AEB-8BEB-ADF5B7D77418}"/>
              </a:ext>
            </a:extLst>
          </p:cNvPr>
          <p:cNvSpPr txBox="1"/>
          <p:nvPr/>
        </p:nvSpPr>
        <p:spPr>
          <a:xfrm>
            <a:off x="4312152" y="1118636"/>
            <a:ext cx="3072678" cy="246221"/>
          </a:xfrm>
          <a:prstGeom prst="rect">
            <a:avLst/>
          </a:prstGeom>
          <a:solidFill>
            <a:schemeClr val="bg1">
              <a:lumMod val="95000"/>
            </a:schemeClr>
          </a:solidFill>
        </p:spPr>
        <p:txBody>
          <a:bodyPr wrap="square" rtlCol="0">
            <a:spAutoFit/>
          </a:bodyPr>
          <a:lstStyle/>
          <a:p>
            <a:r>
              <a:rPr lang="en-US" sz="1000" dirty="0">
                <a:solidFill>
                  <a:schemeClr val="bg2">
                    <a:lumMod val="25000"/>
                  </a:schemeClr>
                </a:solidFill>
                <a:latin typeface="Poppins" panose="00000500000000000000" pitchFamily="2" charset="0"/>
                <a:cs typeface="Poppins" panose="00000500000000000000" pitchFamily="2" charset="0"/>
              </a:rPr>
              <a:t>Preliminary results from LHC test of Sept. 2025</a:t>
            </a:r>
            <a:endParaRPr lang="en-GB" sz="1000" dirty="0">
              <a:solidFill>
                <a:schemeClr val="bg2">
                  <a:lumMod val="25000"/>
                </a:schemeClr>
              </a:solidFill>
              <a:latin typeface="Poppins" panose="00000500000000000000" pitchFamily="2" charset="0"/>
              <a:cs typeface="Poppins" panose="00000500000000000000" pitchFamily="2" charset="0"/>
            </a:endParaRPr>
          </a:p>
        </p:txBody>
      </p:sp>
      <p:pic>
        <p:nvPicPr>
          <p:cNvPr id="15" name="Picture 14" descr="A screenshot of a computer&#10;&#10;AI-generated content may be incorrect.">
            <a:extLst>
              <a:ext uri="{FF2B5EF4-FFF2-40B4-BE49-F238E27FC236}">
                <a16:creationId xmlns:a16="http://schemas.microsoft.com/office/drawing/2014/main" id="{4C994363-A4F9-7729-5D11-E0DCA0C7EA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1520431"/>
            <a:ext cx="4314066" cy="2653243"/>
          </a:xfrm>
          <a:prstGeom prst="rect">
            <a:avLst/>
          </a:prstGeom>
        </p:spPr>
      </p:pic>
      <p:sp>
        <p:nvSpPr>
          <p:cNvPr id="16" name="TextBox 15">
            <a:extLst>
              <a:ext uri="{FF2B5EF4-FFF2-40B4-BE49-F238E27FC236}">
                <a16:creationId xmlns:a16="http://schemas.microsoft.com/office/drawing/2014/main" id="{74A610F2-A681-59F0-8455-CACF45BDBA9A}"/>
              </a:ext>
            </a:extLst>
          </p:cNvPr>
          <p:cNvSpPr txBox="1"/>
          <p:nvPr/>
        </p:nvSpPr>
        <p:spPr>
          <a:xfrm>
            <a:off x="8610600" y="2006609"/>
            <a:ext cx="1748993" cy="507831"/>
          </a:xfrm>
          <a:prstGeom prst="rect">
            <a:avLst/>
          </a:prstGeom>
          <a:solidFill>
            <a:srgbClr val="A8EFA3">
              <a:alpha val="70980"/>
            </a:srgbClr>
          </a:solidFill>
        </p:spPr>
        <p:txBody>
          <a:bodyPr wrap="square">
            <a:spAutoFit/>
          </a:bodyPr>
          <a:lstStyle/>
          <a:p>
            <a:r>
              <a:rPr lang="en-US" sz="900" dirty="0">
                <a:solidFill>
                  <a:schemeClr val="bg2">
                    <a:lumMod val="25000"/>
                  </a:schemeClr>
                </a:solidFill>
                <a:latin typeface="Poppins" panose="00000500000000000000" pitchFamily="2" charset="0"/>
                <a:cs typeface="Poppins" panose="00000500000000000000" pitchFamily="2" charset="0"/>
              </a:rPr>
              <a:t>Significantly </a:t>
            </a:r>
            <a:r>
              <a:rPr lang="en-US" sz="900" b="1" dirty="0">
                <a:solidFill>
                  <a:schemeClr val="bg2">
                    <a:lumMod val="25000"/>
                  </a:schemeClr>
                </a:solidFill>
                <a:latin typeface="Poppins" panose="00000500000000000000" pitchFamily="2" charset="0"/>
                <a:cs typeface="Poppins" panose="00000500000000000000" pitchFamily="2" charset="0"/>
              </a:rPr>
              <a:t>reduced discrepancy </a:t>
            </a:r>
            <a:r>
              <a:rPr lang="en-US" sz="900" dirty="0">
                <a:solidFill>
                  <a:schemeClr val="bg2">
                    <a:lumMod val="25000"/>
                  </a:schemeClr>
                </a:solidFill>
                <a:latin typeface="Poppins" panose="00000500000000000000" pitchFamily="2" charset="0"/>
                <a:cs typeface="Poppins" panose="00000500000000000000" pitchFamily="2" charset="0"/>
              </a:rPr>
              <a:t>between model and measurement</a:t>
            </a:r>
            <a:endParaRPr lang="en-GB" sz="900" dirty="0"/>
          </a:p>
        </p:txBody>
      </p:sp>
      <p:sp>
        <p:nvSpPr>
          <p:cNvPr id="17" name="TextBox 16">
            <a:extLst>
              <a:ext uri="{FF2B5EF4-FFF2-40B4-BE49-F238E27FC236}">
                <a16:creationId xmlns:a16="http://schemas.microsoft.com/office/drawing/2014/main" id="{1FD2861B-3DA3-CDC9-DECC-055A5CC20EFF}"/>
              </a:ext>
            </a:extLst>
          </p:cNvPr>
          <p:cNvSpPr txBox="1"/>
          <p:nvPr/>
        </p:nvSpPr>
        <p:spPr>
          <a:xfrm>
            <a:off x="4159250" y="3244334"/>
            <a:ext cx="1936750" cy="230832"/>
          </a:xfrm>
          <a:prstGeom prst="rect">
            <a:avLst/>
          </a:prstGeom>
          <a:solidFill>
            <a:srgbClr val="FF8181"/>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900" b="1" i="1" dirty="0"/>
              <a:t>Finish post processing…</a:t>
            </a:r>
            <a:endParaRPr lang="en-GB" sz="900" b="1" i="1" dirty="0"/>
          </a:p>
        </p:txBody>
      </p:sp>
    </p:spTree>
    <p:extLst>
      <p:ext uri="{BB962C8B-B14F-4D97-AF65-F5344CB8AC3E}">
        <p14:creationId xmlns:p14="http://schemas.microsoft.com/office/powerpoint/2010/main" val="305393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B0AB98-19C3-40FE-79EB-B6CCB97ECA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47840A-302A-76A2-7447-7DCDB2E80D9C}"/>
              </a:ext>
            </a:extLst>
          </p:cNvPr>
          <p:cNvSpPr>
            <a:spLocks noGrp="1"/>
          </p:cNvSpPr>
          <p:nvPr>
            <p:ph type="title"/>
          </p:nvPr>
        </p:nvSpPr>
        <p:spPr>
          <a:xfrm>
            <a:off x="374468" y="195942"/>
            <a:ext cx="10515600" cy="681037"/>
          </a:xfrm>
        </p:spPr>
        <p:txBody>
          <a:bodyPr>
            <a:normAutofit fontScale="90000"/>
          </a:bodyPr>
          <a:lstStyle/>
          <a:p>
            <a:r>
              <a:rPr lang="en-US" dirty="0"/>
              <a:t>Outline</a:t>
            </a:r>
            <a:endParaRPr lang="en-GB" dirty="0"/>
          </a:p>
        </p:txBody>
      </p:sp>
      <p:sp>
        <p:nvSpPr>
          <p:cNvPr id="3" name="Content Placeholder 2">
            <a:extLst>
              <a:ext uri="{FF2B5EF4-FFF2-40B4-BE49-F238E27FC236}">
                <a16:creationId xmlns:a16="http://schemas.microsoft.com/office/drawing/2014/main" id="{23E39EA1-36BC-4535-577B-C6A29DB33963}"/>
              </a:ext>
            </a:extLst>
          </p:cNvPr>
          <p:cNvSpPr>
            <a:spLocks noGrp="1"/>
          </p:cNvSpPr>
          <p:nvPr>
            <p:ph idx="1"/>
          </p:nvPr>
        </p:nvSpPr>
        <p:spPr>
          <a:xfrm>
            <a:off x="374468" y="1388020"/>
            <a:ext cx="10515600" cy="4351338"/>
          </a:xfrm>
        </p:spPr>
        <p:txBody>
          <a:bodyPr>
            <a:normAutofit/>
          </a:bodyPr>
          <a:lstStyle/>
          <a:p>
            <a:r>
              <a:rPr lang="en-US" sz="2400" dirty="0">
                <a:solidFill>
                  <a:schemeClr val="bg1">
                    <a:lumMod val="50000"/>
                  </a:schemeClr>
                </a:solidFill>
              </a:rPr>
              <a:t>Introduction</a:t>
            </a:r>
          </a:p>
          <a:p>
            <a:pPr marL="0" indent="0">
              <a:buNone/>
            </a:pPr>
            <a:endParaRPr lang="en-US" sz="2400" dirty="0">
              <a:solidFill>
                <a:schemeClr val="bg1">
                  <a:lumMod val="50000"/>
                </a:schemeClr>
              </a:solidFill>
            </a:endParaRPr>
          </a:p>
          <a:p>
            <a:r>
              <a:rPr lang="en-US" sz="2400" dirty="0">
                <a:solidFill>
                  <a:schemeClr val="bg1">
                    <a:lumMod val="50000"/>
                  </a:schemeClr>
                </a:solidFill>
              </a:rPr>
              <a:t>HL-LHC impedance model update</a:t>
            </a:r>
          </a:p>
          <a:p>
            <a:endParaRPr lang="en-US" sz="2400" dirty="0">
              <a:solidFill>
                <a:schemeClr val="bg1">
                  <a:lumMod val="50000"/>
                </a:schemeClr>
              </a:solidFill>
            </a:endParaRPr>
          </a:p>
          <a:p>
            <a:r>
              <a:rPr lang="en-US" sz="2400" dirty="0">
                <a:solidFill>
                  <a:schemeClr val="bg1">
                    <a:lumMod val="50000"/>
                  </a:schemeClr>
                </a:solidFill>
              </a:rPr>
              <a:t>Results from beam-based measurements</a:t>
            </a:r>
          </a:p>
          <a:p>
            <a:pPr lvl="1"/>
            <a:r>
              <a:rPr lang="en-US" sz="2000" dirty="0">
                <a:solidFill>
                  <a:schemeClr val="bg1">
                    <a:lumMod val="50000"/>
                  </a:schemeClr>
                </a:solidFill>
              </a:rPr>
              <a:t>Collimator tune shift at flat top</a:t>
            </a:r>
          </a:p>
          <a:p>
            <a:pPr lvl="1"/>
            <a:r>
              <a:rPr lang="en-US" sz="2000" dirty="0">
                <a:solidFill>
                  <a:schemeClr val="bg1">
                    <a:lumMod val="50000"/>
                  </a:schemeClr>
                </a:solidFill>
              </a:rPr>
              <a:t>Growth rate at injection </a:t>
            </a:r>
          </a:p>
          <a:p>
            <a:pPr marL="0" indent="0">
              <a:buNone/>
            </a:pPr>
            <a:endParaRPr lang="en-US" sz="2400" dirty="0"/>
          </a:p>
          <a:p>
            <a:r>
              <a:rPr lang="en-US" sz="2400" dirty="0"/>
              <a:t>Summary</a:t>
            </a:r>
          </a:p>
          <a:p>
            <a:endParaRPr lang="en-US" dirty="0"/>
          </a:p>
          <a:p>
            <a:endParaRPr lang="en-GB" dirty="0"/>
          </a:p>
        </p:txBody>
      </p:sp>
      <p:sp>
        <p:nvSpPr>
          <p:cNvPr id="4" name="Date Placeholder 3">
            <a:extLst>
              <a:ext uri="{FF2B5EF4-FFF2-40B4-BE49-F238E27FC236}">
                <a16:creationId xmlns:a16="http://schemas.microsoft.com/office/drawing/2014/main" id="{74053F28-75F1-AE46-FE3A-BD3558438B26}"/>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A6C86952-5E52-8B50-00FE-ED89211DA55B}"/>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790E99AA-4F68-9380-9A29-6A5B0FF03CC5}"/>
              </a:ext>
            </a:extLst>
          </p:cNvPr>
          <p:cNvSpPr>
            <a:spLocks noGrp="1"/>
          </p:cNvSpPr>
          <p:nvPr>
            <p:ph type="sldNum" sz="quarter" idx="12"/>
          </p:nvPr>
        </p:nvSpPr>
        <p:spPr/>
        <p:txBody>
          <a:bodyPr/>
          <a:lstStyle/>
          <a:p>
            <a:fld id="{7D1755E8-C07A-4E0D-8542-45F9665EEFA6}" type="slidenum">
              <a:rPr lang="en-GB" smtClean="0"/>
              <a:t>11</a:t>
            </a:fld>
            <a:endParaRPr lang="en-GB"/>
          </a:p>
        </p:txBody>
      </p:sp>
    </p:spTree>
    <p:extLst>
      <p:ext uri="{BB962C8B-B14F-4D97-AF65-F5344CB8AC3E}">
        <p14:creationId xmlns:p14="http://schemas.microsoft.com/office/powerpoint/2010/main" val="1662816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E2AB7-E7CC-0ECA-AF28-61A13F0572C3}"/>
              </a:ext>
            </a:extLst>
          </p:cNvPr>
          <p:cNvSpPr>
            <a:spLocks noGrp="1"/>
          </p:cNvSpPr>
          <p:nvPr>
            <p:ph type="title"/>
          </p:nvPr>
        </p:nvSpPr>
        <p:spPr>
          <a:xfrm>
            <a:off x="4969491" y="2630654"/>
            <a:ext cx="2253018" cy="1325563"/>
          </a:xfrm>
        </p:spPr>
        <p:txBody>
          <a:bodyPr/>
          <a:lstStyle/>
          <a:p>
            <a:r>
              <a:rPr lang="en-US" dirty="0"/>
              <a:t>Backup</a:t>
            </a:r>
            <a:endParaRPr lang="en-GB" dirty="0"/>
          </a:p>
        </p:txBody>
      </p:sp>
      <p:sp>
        <p:nvSpPr>
          <p:cNvPr id="4" name="Date Placeholder 3">
            <a:extLst>
              <a:ext uri="{FF2B5EF4-FFF2-40B4-BE49-F238E27FC236}">
                <a16:creationId xmlns:a16="http://schemas.microsoft.com/office/drawing/2014/main" id="{1F93B37B-C966-416C-BC5E-4904C6C9CBC2}"/>
              </a:ext>
            </a:extLst>
          </p:cNvPr>
          <p:cNvSpPr>
            <a:spLocks noGrp="1"/>
          </p:cNvSpPr>
          <p:nvPr>
            <p:ph type="dt" sz="half" idx="10"/>
          </p:nvPr>
        </p:nvSpPr>
        <p:spPr/>
        <p:txBody>
          <a:bodyPr/>
          <a:lstStyle/>
          <a:p>
            <a:fld id="{7E14A5AF-8EA8-4DFE-AB95-7EB0C673835F}" type="datetime1">
              <a:rPr lang="en-GB" smtClean="0"/>
              <a:t>25/09/2025</a:t>
            </a:fld>
            <a:endParaRPr lang="en-GB"/>
          </a:p>
        </p:txBody>
      </p:sp>
      <p:sp>
        <p:nvSpPr>
          <p:cNvPr id="5" name="Footer Placeholder 4">
            <a:extLst>
              <a:ext uri="{FF2B5EF4-FFF2-40B4-BE49-F238E27FC236}">
                <a16:creationId xmlns:a16="http://schemas.microsoft.com/office/drawing/2014/main" id="{8025E5D7-99B2-456B-398D-C116F7E41C75}"/>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A523D2F8-930E-91E0-218D-30F958F9B77E}"/>
              </a:ext>
            </a:extLst>
          </p:cNvPr>
          <p:cNvSpPr>
            <a:spLocks noGrp="1"/>
          </p:cNvSpPr>
          <p:nvPr>
            <p:ph type="sldNum" sz="quarter" idx="12"/>
          </p:nvPr>
        </p:nvSpPr>
        <p:spPr/>
        <p:txBody>
          <a:bodyPr/>
          <a:lstStyle/>
          <a:p>
            <a:fld id="{7D1755E8-C07A-4E0D-8542-45F9665EEFA6}" type="slidenum">
              <a:rPr lang="en-GB" smtClean="0"/>
              <a:t>12</a:t>
            </a:fld>
            <a:endParaRPr lang="en-GB"/>
          </a:p>
        </p:txBody>
      </p:sp>
    </p:spTree>
    <p:extLst>
      <p:ext uri="{BB962C8B-B14F-4D97-AF65-F5344CB8AC3E}">
        <p14:creationId xmlns:p14="http://schemas.microsoft.com/office/powerpoint/2010/main" val="2483800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A1C1E-42A0-D32F-78C2-A94A8802985E}"/>
              </a:ext>
            </a:extLst>
          </p:cNvPr>
          <p:cNvSpPr>
            <a:spLocks noGrp="1"/>
          </p:cNvSpPr>
          <p:nvPr>
            <p:ph type="title"/>
          </p:nvPr>
        </p:nvSpPr>
        <p:spPr>
          <a:xfrm>
            <a:off x="0" y="0"/>
            <a:ext cx="10515600" cy="545910"/>
          </a:xfrm>
        </p:spPr>
        <p:txBody>
          <a:bodyPr>
            <a:normAutofit fontScale="90000"/>
          </a:bodyPr>
          <a:lstStyle/>
          <a:p>
            <a:r>
              <a:rPr lang="en-US" dirty="0"/>
              <a:t>Summary </a:t>
            </a:r>
          </a:p>
        </p:txBody>
      </p:sp>
      <p:sp>
        <p:nvSpPr>
          <p:cNvPr id="3" name="Content Placeholder 2">
            <a:extLst>
              <a:ext uri="{FF2B5EF4-FFF2-40B4-BE49-F238E27FC236}">
                <a16:creationId xmlns:a16="http://schemas.microsoft.com/office/drawing/2014/main" id="{9E684BC7-F09D-D5CB-7B6A-68F35322F8DE}"/>
              </a:ext>
            </a:extLst>
          </p:cNvPr>
          <p:cNvSpPr>
            <a:spLocks noGrp="1"/>
          </p:cNvSpPr>
          <p:nvPr>
            <p:ph idx="1"/>
          </p:nvPr>
        </p:nvSpPr>
        <p:spPr>
          <a:xfrm>
            <a:off x="230874" y="1040879"/>
            <a:ext cx="11567615" cy="4351338"/>
          </a:xfrm>
        </p:spPr>
        <p:txBody>
          <a:bodyPr>
            <a:normAutofit/>
          </a:bodyPr>
          <a:lstStyle/>
          <a:p>
            <a:r>
              <a:rPr lang="en-US" sz="2000" b="1" dirty="0"/>
              <a:t>LHC and HL-LHC impedance model are being followed-up</a:t>
            </a:r>
          </a:p>
          <a:p>
            <a:pPr lvl="1"/>
            <a:r>
              <a:rPr lang="en-US" sz="2000" dirty="0"/>
              <a:t>Carry on the collimator measurement campaign</a:t>
            </a:r>
          </a:p>
          <a:p>
            <a:pPr lvl="1"/>
            <a:r>
              <a:rPr lang="en-US" sz="2000" dirty="0"/>
              <a:t>Follow-up on collimator settings/optics/changes/MDs when needed</a:t>
            </a:r>
          </a:p>
          <a:p>
            <a:pPr lvl="1"/>
            <a:r>
              <a:rPr lang="en-US" sz="2000" dirty="0"/>
              <a:t>Refine the models through </a:t>
            </a:r>
            <a:r>
              <a:rPr lang="en-US" sz="2000" b="1" dirty="0"/>
              <a:t>bench measurements, simulations </a:t>
            </a:r>
            <a:r>
              <a:rPr lang="en-US" sz="2000" dirty="0"/>
              <a:t>and </a:t>
            </a:r>
            <a:r>
              <a:rPr lang="en-US" sz="2000" b="1" dirty="0"/>
              <a:t>addition of missing devices</a:t>
            </a:r>
          </a:p>
          <a:p>
            <a:pPr lvl="2"/>
            <a:r>
              <a:rPr lang="en-US" dirty="0"/>
              <a:t>review of general model (material, geometry etc.)</a:t>
            </a:r>
          </a:p>
          <a:p>
            <a:pPr lvl="1"/>
            <a:r>
              <a:rPr lang="en-US" sz="2000" dirty="0"/>
              <a:t>Follow-up longitudinal side with RF colleagues</a:t>
            </a:r>
          </a:p>
          <a:p>
            <a:pPr marL="457200" lvl="1" indent="0">
              <a:buNone/>
            </a:pPr>
            <a:endParaRPr lang="en-US" sz="2000" dirty="0"/>
          </a:p>
          <a:p>
            <a:r>
              <a:rPr lang="en-US" sz="2000" dirty="0"/>
              <a:t>In view of </a:t>
            </a:r>
            <a:r>
              <a:rPr lang="en-US" sz="2000" b="1" dirty="0"/>
              <a:t>HL-LHC stability</a:t>
            </a:r>
            <a:r>
              <a:rPr lang="en-US" sz="2000" dirty="0"/>
              <a:t>:</a:t>
            </a:r>
          </a:p>
          <a:p>
            <a:pPr lvl="1"/>
            <a:r>
              <a:rPr lang="en-US" sz="2000" dirty="0"/>
              <a:t>Crab cavities studies to be continued</a:t>
            </a:r>
          </a:p>
          <a:p>
            <a:pPr lvl="1"/>
            <a:r>
              <a:rPr lang="en-US" sz="2000" dirty="0"/>
              <a:t>Non-colliding bunches stability to be further explored</a:t>
            </a:r>
          </a:p>
          <a:p>
            <a:pPr lvl="1"/>
            <a:endParaRPr lang="en-US" dirty="0"/>
          </a:p>
        </p:txBody>
      </p:sp>
      <p:sp>
        <p:nvSpPr>
          <p:cNvPr id="4" name="Date Placeholder 3">
            <a:extLst>
              <a:ext uri="{FF2B5EF4-FFF2-40B4-BE49-F238E27FC236}">
                <a16:creationId xmlns:a16="http://schemas.microsoft.com/office/drawing/2014/main" id="{26001A6B-2A68-986B-0688-DCEF60108BD8}"/>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61526846-CA6D-F43B-75B5-B73A942B9615}"/>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42138C7E-45C0-0183-E890-CF7B1DEE6F73}"/>
              </a:ext>
            </a:extLst>
          </p:cNvPr>
          <p:cNvSpPr>
            <a:spLocks noGrp="1"/>
          </p:cNvSpPr>
          <p:nvPr>
            <p:ph type="sldNum" sz="quarter" idx="12"/>
          </p:nvPr>
        </p:nvSpPr>
        <p:spPr/>
        <p:txBody>
          <a:bodyPr/>
          <a:lstStyle/>
          <a:p>
            <a:fld id="{7D1755E8-C07A-4E0D-8542-45F9665EEFA6}" type="slidenum">
              <a:rPr lang="en-GB" smtClean="0"/>
              <a:t>13</a:t>
            </a:fld>
            <a:endParaRPr lang="en-GB"/>
          </a:p>
        </p:txBody>
      </p:sp>
    </p:spTree>
    <p:extLst>
      <p:ext uri="{BB962C8B-B14F-4D97-AF65-F5344CB8AC3E}">
        <p14:creationId xmlns:p14="http://schemas.microsoft.com/office/powerpoint/2010/main" val="245993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5E5A2-AFFF-7A2A-B1A6-66E7853750A1}"/>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E3E7A34C-21F5-F577-D396-3E66AC875579}"/>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5E2ABE4F-8D9E-9064-3EF9-B9632F76A32B}"/>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E0428A2D-1A16-58E8-7EC7-27B6E2BD25B9}"/>
              </a:ext>
            </a:extLst>
          </p:cNvPr>
          <p:cNvSpPr>
            <a:spLocks noGrp="1"/>
          </p:cNvSpPr>
          <p:nvPr>
            <p:ph type="sldNum" sz="quarter" idx="12"/>
          </p:nvPr>
        </p:nvSpPr>
        <p:spPr/>
        <p:txBody>
          <a:bodyPr/>
          <a:lstStyle/>
          <a:p>
            <a:fld id="{7D1755E8-C07A-4E0D-8542-45F9665EEFA6}" type="slidenum">
              <a:rPr lang="en-GB" smtClean="0"/>
              <a:t>14</a:t>
            </a:fld>
            <a:endParaRPr lang="en-GB"/>
          </a:p>
        </p:txBody>
      </p:sp>
      <p:sp>
        <p:nvSpPr>
          <p:cNvPr id="7" name="TextBox 6">
            <a:extLst>
              <a:ext uri="{FF2B5EF4-FFF2-40B4-BE49-F238E27FC236}">
                <a16:creationId xmlns:a16="http://schemas.microsoft.com/office/drawing/2014/main" id="{A4830B04-9D7C-6163-9B2E-2471D3F25347}"/>
              </a:ext>
            </a:extLst>
          </p:cNvPr>
          <p:cNvSpPr txBox="1"/>
          <p:nvPr/>
        </p:nvSpPr>
        <p:spPr>
          <a:xfrm>
            <a:off x="3788811" y="2209112"/>
            <a:ext cx="3072678" cy="246221"/>
          </a:xfrm>
          <a:prstGeom prst="rect">
            <a:avLst/>
          </a:prstGeom>
          <a:solidFill>
            <a:schemeClr val="bg1">
              <a:lumMod val="95000"/>
            </a:schemeClr>
          </a:solidFill>
        </p:spPr>
        <p:txBody>
          <a:bodyPr wrap="square" rtlCol="0">
            <a:spAutoFit/>
          </a:bodyPr>
          <a:lstStyle/>
          <a:p>
            <a:r>
              <a:rPr lang="en-US" sz="1000" dirty="0">
                <a:solidFill>
                  <a:schemeClr val="bg2">
                    <a:lumMod val="25000"/>
                  </a:schemeClr>
                </a:solidFill>
                <a:latin typeface="Poppins" panose="00000500000000000000" pitchFamily="2" charset="0"/>
                <a:cs typeface="Poppins" panose="00000500000000000000" pitchFamily="2" charset="0"/>
              </a:rPr>
              <a:t>Preliminary results from LHC test of Sept. 2025</a:t>
            </a:r>
            <a:endParaRPr lang="en-GB" sz="1000" dirty="0">
              <a:solidFill>
                <a:schemeClr val="bg2">
                  <a:lumMod val="25000"/>
                </a:schemeClr>
              </a:solidFill>
              <a:latin typeface="Poppins" panose="00000500000000000000" pitchFamily="2" charset="0"/>
              <a:cs typeface="Poppins" panose="00000500000000000000" pitchFamily="2" charset="0"/>
            </a:endParaRPr>
          </a:p>
        </p:txBody>
      </p:sp>
      <p:pic>
        <p:nvPicPr>
          <p:cNvPr id="8" name="Picture 7" descr="A screenshot of a computer&#10;&#10;AI-generated content may be incorrect.">
            <a:extLst>
              <a:ext uri="{FF2B5EF4-FFF2-40B4-BE49-F238E27FC236}">
                <a16:creationId xmlns:a16="http://schemas.microsoft.com/office/drawing/2014/main" id="{AF2FDD34-8A10-D994-D910-1CA6663F79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8059" y="2610907"/>
            <a:ext cx="4314066" cy="2653243"/>
          </a:xfrm>
          <a:prstGeom prst="rect">
            <a:avLst/>
          </a:prstGeom>
        </p:spPr>
      </p:pic>
      <p:sp>
        <p:nvSpPr>
          <p:cNvPr id="9" name="TextBox 8">
            <a:extLst>
              <a:ext uri="{FF2B5EF4-FFF2-40B4-BE49-F238E27FC236}">
                <a16:creationId xmlns:a16="http://schemas.microsoft.com/office/drawing/2014/main" id="{F8B7BAE9-B207-4D3D-BDED-65BC15958D25}"/>
              </a:ext>
            </a:extLst>
          </p:cNvPr>
          <p:cNvSpPr txBox="1"/>
          <p:nvPr/>
        </p:nvSpPr>
        <p:spPr>
          <a:xfrm>
            <a:off x="3635804" y="4167885"/>
            <a:ext cx="1748993" cy="507831"/>
          </a:xfrm>
          <a:prstGeom prst="rect">
            <a:avLst/>
          </a:prstGeom>
          <a:solidFill>
            <a:srgbClr val="A8EFA3">
              <a:alpha val="70980"/>
            </a:srgbClr>
          </a:solidFill>
        </p:spPr>
        <p:txBody>
          <a:bodyPr wrap="square">
            <a:spAutoFit/>
          </a:bodyPr>
          <a:lstStyle/>
          <a:p>
            <a:r>
              <a:rPr lang="en-US" sz="900" dirty="0">
                <a:solidFill>
                  <a:schemeClr val="bg2">
                    <a:lumMod val="25000"/>
                  </a:schemeClr>
                </a:solidFill>
                <a:latin typeface="Poppins" panose="00000500000000000000" pitchFamily="2" charset="0"/>
                <a:cs typeface="Poppins" panose="00000500000000000000" pitchFamily="2" charset="0"/>
              </a:rPr>
              <a:t>Significantly </a:t>
            </a:r>
            <a:r>
              <a:rPr lang="en-US" sz="900" b="1" dirty="0">
                <a:solidFill>
                  <a:schemeClr val="bg2">
                    <a:lumMod val="25000"/>
                  </a:schemeClr>
                </a:solidFill>
                <a:latin typeface="Poppins" panose="00000500000000000000" pitchFamily="2" charset="0"/>
                <a:cs typeface="Poppins" panose="00000500000000000000" pitchFamily="2" charset="0"/>
              </a:rPr>
              <a:t>reduced discrepancy </a:t>
            </a:r>
            <a:r>
              <a:rPr lang="en-US" sz="900" dirty="0">
                <a:solidFill>
                  <a:schemeClr val="bg2">
                    <a:lumMod val="25000"/>
                  </a:schemeClr>
                </a:solidFill>
                <a:latin typeface="Poppins" panose="00000500000000000000" pitchFamily="2" charset="0"/>
                <a:cs typeface="Poppins" panose="00000500000000000000" pitchFamily="2" charset="0"/>
              </a:rPr>
              <a:t>between model and measurement</a:t>
            </a:r>
            <a:endParaRPr lang="en-GB" sz="900" dirty="0"/>
          </a:p>
        </p:txBody>
      </p:sp>
    </p:spTree>
    <p:extLst>
      <p:ext uri="{BB962C8B-B14F-4D97-AF65-F5344CB8AC3E}">
        <p14:creationId xmlns:p14="http://schemas.microsoft.com/office/powerpoint/2010/main" val="216706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F45CE-A544-200B-4A8C-E09F9E13DADC}"/>
              </a:ext>
            </a:extLst>
          </p:cNvPr>
          <p:cNvSpPr>
            <a:spLocks noGrp="1"/>
          </p:cNvSpPr>
          <p:nvPr>
            <p:ph type="title"/>
          </p:nvPr>
        </p:nvSpPr>
        <p:spPr>
          <a:xfrm>
            <a:off x="165463" y="0"/>
            <a:ext cx="10515600" cy="562751"/>
          </a:xfrm>
        </p:spPr>
        <p:txBody>
          <a:bodyPr>
            <a:normAutofit/>
          </a:bodyPr>
          <a:lstStyle/>
          <a:p>
            <a:r>
              <a:rPr lang="en-US" sz="3200" dirty="0"/>
              <a:t>Scrubbing MKI (from Lotta)</a:t>
            </a:r>
            <a:endParaRPr lang="en-GB" sz="3200" dirty="0"/>
          </a:p>
        </p:txBody>
      </p:sp>
      <p:sp>
        <p:nvSpPr>
          <p:cNvPr id="4" name="Date Placeholder 3">
            <a:extLst>
              <a:ext uri="{FF2B5EF4-FFF2-40B4-BE49-F238E27FC236}">
                <a16:creationId xmlns:a16="http://schemas.microsoft.com/office/drawing/2014/main" id="{3AFCCA54-A346-0EB1-601E-187EC4A67469}"/>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1D0DCE2C-BA08-351C-485B-A079FF488685}"/>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59819A53-BE4D-FF4F-EEC6-1505A23C2318}"/>
              </a:ext>
            </a:extLst>
          </p:cNvPr>
          <p:cNvSpPr>
            <a:spLocks noGrp="1"/>
          </p:cNvSpPr>
          <p:nvPr>
            <p:ph type="sldNum" sz="quarter" idx="12"/>
          </p:nvPr>
        </p:nvSpPr>
        <p:spPr/>
        <p:txBody>
          <a:bodyPr/>
          <a:lstStyle/>
          <a:p>
            <a:fld id="{7D1755E8-C07A-4E0D-8542-45F9665EEFA6}" type="slidenum">
              <a:rPr lang="en-GB" smtClean="0"/>
              <a:t>15</a:t>
            </a:fld>
            <a:endParaRPr lang="en-GB"/>
          </a:p>
        </p:txBody>
      </p:sp>
      <p:pic>
        <p:nvPicPr>
          <p:cNvPr id="9" name="Picture 8" descr="A screen shot of a graph&#10;&#10;AI-generated content may be incorrect.">
            <a:extLst>
              <a:ext uri="{FF2B5EF4-FFF2-40B4-BE49-F238E27FC236}">
                <a16:creationId xmlns:a16="http://schemas.microsoft.com/office/drawing/2014/main" id="{B240CB43-843C-2671-2DA6-0CE1064D17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6696" y="2108725"/>
            <a:ext cx="6704534" cy="4247625"/>
          </a:xfrm>
          <a:prstGeom prst="rect">
            <a:avLst/>
          </a:prstGeom>
        </p:spPr>
      </p:pic>
      <p:sp>
        <p:nvSpPr>
          <p:cNvPr id="10" name="TextBox 9">
            <a:extLst>
              <a:ext uri="{FF2B5EF4-FFF2-40B4-BE49-F238E27FC236}">
                <a16:creationId xmlns:a16="http://schemas.microsoft.com/office/drawing/2014/main" id="{EE3A2342-986D-A236-424C-7474A4D0BCBF}"/>
              </a:ext>
            </a:extLst>
          </p:cNvPr>
          <p:cNvSpPr txBox="1"/>
          <p:nvPr/>
        </p:nvSpPr>
        <p:spPr>
          <a:xfrm>
            <a:off x="165462" y="591716"/>
            <a:ext cx="11813177" cy="1384995"/>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1400" b="1" dirty="0"/>
              <a:t>Last Friday</a:t>
            </a:r>
            <a:r>
              <a:rPr lang="en-US" sz="1400" i="1" dirty="0"/>
              <a:t>:</a:t>
            </a:r>
            <a:r>
              <a:rPr kumimoji="0" lang="en-US" altLang="en-US" sz="1400" b="0" i="0" u="none" strike="noStrike" cap="none" normalizeH="0" baseline="0" dirty="0">
                <a:ln>
                  <a:noFill/>
                </a:ln>
                <a:solidFill>
                  <a:schemeClr val="tx1"/>
                </a:solidFill>
                <a:effectLst/>
              </a:rPr>
              <a:t> </a:t>
            </a:r>
            <a:endParaRPr lang="en-US" altLang="en-US" sz="1400" dirty="0">
              <a:solidFill>
                <a:schemeClr val="tx1"/>
              </a:solidFill>
            </a:endParaRPr>
          </a:p>
          <a:p>
            <a:pPr algn="l"/>
            <a:r>
              <a:rPr kumimoji="0" lang="en-US" altLang="en-US" sz="1400" b="0" i="0" u="none" strike="noStrike" cap="none" normalizeH="0" baseline="0" dirty="0">
                <a:ln>
                  <a:noFill/>
                </a:ln>
                <a:solidFill>
                  <a:schemeClr val="tx1"/>
                </a:solidFill>
                <a:effectLst/>
              </a:rPr>
              <a:t>Scrubbing qualification with nominal filling scheme for physics:</a:t>
            </a:r>
            <a:br>
              <a:rPr kumimoji="0" lang="en-US" altLang="en-US" sz="1400" b="0" i="0" u="none" strike="noStrike" cap="none" normalizeH="0" baseline="0" dirty="0">
                <a:ln>
                  <a:noFill/>
                </a:ln>
                <a:solidFill>
                  <a:schemeClr val="tx1"/>
                </a:solidFill>
                <a:effectLst/>
              </a:rPr>
            </a:br>
            <a:r>
              <a:rPr kumimoji="0" lang="en-US" altLang="en-US" sz="1400" b="0" i="0" u="none" strike="noStrike" cap="none" normalizeH="0" baseline="0" dirty="0">
                <a:ln>
                  <a:noFill/>
                </a:ln>
                <a:solidFill>
                  <a:schemeClr val="tx1"/>
                </a:solidFill>
                <a:effectLst/>
              </a:rPr>
              <a:t>The filling was prolonged to ~1.5h due to issues in the SPS, therefore the fill is not very representative.</a:t>
            </a:r>
            <a:br>
              <a:rPr kumimoji="0" lang="en-US" altLang="en-US" sz="1400" b="0" i="0" u="none" strike="noStrike" cap="none" normalizeH="0" baseline="0" dirty="0">
                <a:ln>
                  <a:noFill/>
                </a:ln>
                <a:solidFill>
                  <a:schemeClr val="tx1"/>
                </a:solidFill>
                <a:effectLst/>
              </a:rPr>
            </a:br>
            <a:r>
              <a:rPr kumimoji="0" lang="en-US" altLang="en-US" sz="1400" b="0" i="0" u="none" strike="noStrike" cap="none" normalizeH="0" baseline="0" dirty="0">
                <a:ln>
                  <a:noFill/>
                </a:ln>
                <a:solidFill>
                  <a:schemeClr val="tx1"/>
                </a:solidFill>
                <a:effectLst/>
              </a:rPr>
              <a:t>- Both chromaticity and octupoles had to be increased during the fill to improve stability: Q': 20 --&gt; 25, MO: 2.5 --&gt; 4.0.</a:t>
            </a:r>
            <a:br>
              <a:rPr kumimoji="0" lang="en-US" altLang="en-US" sz="1400" b="0" i="0" u="none" strike="noStrike" cap="none" normalizeH="0" baseline="0" dirty="0">
                <a:ln>
                  <a:noFill/>
                </a:ln>
                <a:solidFill>
                  <a:schemeClr val="tx1"/>
                </a:solidFill>
                <a:effectLst/>
              </a:rPr>
            </a:br>
            <a:r>
              <a:rPr kumimoji="0" lang="en-US" altLang="en-US" sz="1400" b="0" i="0" u="none" strike="noStrike" cap="none" normalizeH="0" baseline="0" dirty="0">
                <a:ln>
                  <a:noFill/>
                </a:ln>
                <a:solidFill>
                  <a:schemeClr val="tx1"/>
                </a:solidFill>
                <a:effectLst/>
              </a:rPr>
              <a:t>- During the filling, the pressure in MKI B2 exceeded the NOMINAL vacuum thresholds in the A magnet (2.6e-9 mbar) and in the A-Q4 interconnect (1e-8 mbar).</a:t>
            </a:r>
          </a:p>
        </p:txBody>
      </p:sp>
      <p:sp>
        <p:nvSpPr>
          <p:cNvPr id="12" name="TextBox 11">
            <a:extLst>
              <a:ext uri="{FF2B5EF4-FFF2-40B4-BE49-F238E27FC236}">
                <a16:creationId xmlns:a16="http://schemas.microsoft.com/office/drawing/2014/main" id="{2ADBB3D5-E712-3318-B8AC-A4F587052182}"/>
              </a:ext>
            </a:extLst>
          </p:cNvPr>
          <p:cNvSpPr txBox="1"/>
          <p:nvPr/>
        </p:nvSpPr>
        <p:spPr>
          <a:xfrm>
            <a:off x="3841875" y="1796297"/>
            <a:ext cx="4508249" cy="246221"/>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1000" b="1" dirty="0">
                <a:solidFill>
                  <a:srgbClr val="3F4350"/>
                </a:solidFill>
                <a:latin typeface="Open Sans" panose="020B0606030504020204" pitchFamily="34" charset="0"/>
              </a:rPr>
              <a:t>P</a:t>
            </a:r>
            <a:r>
              <a:rPr lang="en-GB" sz="1000" b="1" i="0" dirty="0">
                <a:solidFill>
                  <a:srgbClr val="3F4350"/>
                </a:solidFill>
                <a:effectLst/>
                <a:latin typeface="Open Sans" panose="020B0606030504020204" pitchFamily="34" charset="0"/>
              </a:rPr>
              <a:t>ressure evolution in magnet B (magnet A looks very similar) </a:t>
            </a:r>
          </a:p>
        </p:txBody>
      </p:sp>
      <p:sp>
        <p:nvSpPr>
          <p:cNvPr id="13" name="TextBox 12">
            <a:extLst>
              <a:ext uri="{FF2B5EF4-FFF2-40B4-BE49-F238E27FC236}">
                <a16:creationId xmlns:a16="http://schemas.microsoft.com/office/drawing/2014/main" id="{6DEC56B6-EA29-12A8-DC81-15F695070E31}"/>
              </a:ext>
            </a:extLst>
          </p:cNvPr>
          <p:cNvSpPr txBox="1"/>
          <p:nvPr/>
        </p:nvSpPr>
        <p:spPr>
          <a:xfrm>
            <a:off x="8293530" y="3788228"/>
            <a:ext cx="3757749" cy="1154162"/>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wrap="square" rtlCol="0">
            <a:spAutoFit/>
          </a:bodyPr>
          <a:lstStyle/>
          <a:p>
            <a:pPr marL="171450" indent="-171450">
              <a:buFont typeface="Arial" panose="020B0604020202020204" pitchFamily="34" charset="0"/>
              <a:buChar char="•"/>
            </a:pPr>
            <a:r>
              <a:rPr lang="en-GB" sz="1200" b="0" i="0" dirty="0">
                <a:solidFill>
                  <a:srgbClr val="3F4350"/>
                </a:solidFill>
                <a:effectLst/>
                <a:latin typeface="Open Sans" panose="020B0606030504020204" pitchFamily="34" charset="0"/>
              </a:rPr>
              <a:t>Now we are at 1800b in physics and we are at ~75% of the threshold . The next step is 2400b: likely that it will cross the threshold</a:t>
            </a:r>
          </a:p>
          <a:p>
            <a:pPr marL="171450" indent="-171450">
              <a:buFont typeface="Arial" panose="020B0604020202020204" pitchFamily="34" charset="0"/>
              <a:buChar char="•"/>
            </a:pPr>
            <a:r>
              <a:rPr lang="en-GB" sz="1200" b="0" i="0" dirty="0">
                <a:solidFill>
                  <a:srgbClr val="3F4350"/>
                </a:solidFill>
                <a:effectLst/>
                <a:latin typeface="Open Sans" panose="020B0606030504020204" pitchFamily="34" charset="0"/>
              </a:rPr>
              <a:t>Experts may be willing to be flexible with the operational threshold for a while.</a:t>
            </a:r>
            <a:r>
              <a:rPr kumimoji="0" lang="en-US" altLang="en-US" sz="1200" b="0" i="0" u="none" strike="noStrike" cap="none" normalizeH="0" baseline="0" dirty="0">
                <a:ln>
                  <a:noFill/>
                </a:ln>
                <a:solidFill>
                  <a:schemeClr val="tx1"/>
                </a:solidFill>
                <a:effectLst/>
              </a:rPr>
              <a:t> </a:t>
            </a:r>
            <a:endParaRPr lang="en-GB" sz="1200" i="1" dirty="0"/>
          </a:p>
          <a:p>
            <a:pPr algn="l"/>
            <a:endParaRPr lang="en-GB" sz="900" i="1" dirty="0"/>
          </a:p>
        </p:txBody>
      </p:sp>
    </p:spTree>
    <p:extLst>
      <p:ext uri="{BB962C8B-B14F-4D97-AF65-F5344CB8AC3E}">
        <p14:creationId xmlns:p14="http://schemas.microsoft.com/office/powerpoint/2010/main" val="2633162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0E583-AA7D-BA2A-7707-82E4C86B0431}"/>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68D17A0C-CA2B-AF17-DB76-9D232874965F}"/>
              </a:ext>
            </a:extLst>
          </p:cNvPr>
          <p:cNvPicPr>
            <a:picLocks noGrp="1" noChangeAspect="1"/>
          </p:cNvPicPr>
          <p:nvPr>
            <p:ph idx="1"/>
          </p:nvPr>
        </p:nvPicPr>
        <p:blipFill>
          <a:blip r:embed="rId2"/>
          <a:stretch>
            <a:fillRect/>
          </a:stretch>
        </p:blipFill>
        <p:spPr>
          <a:xfrm>
            <a:off x="2922754" y="1825625"/>
            <a:ext cx="6346492" cy="4351338"/>
          </a:xfrm>
        </p:spPr>
      </p:pic>
      <p:sp>
        <p:nvSpPr>
          <p:cNvPr id="6" name="Date Placeholder 5">
            <a:extLst>
              <a:ext uri="{FF2B5EF4-FFF2-40B4-BE49-F238E27FC236}">
                <a16:creationId xmlns:a16="http://schemas.microsoft.com/office/drawing/2014/main" id="{AA2FCEAB-0FFC-3366-C49D-A91889B1F118}"/>
              </a:ext>
            </a:extLst>
          </p:cNvPr>
          <p:cNvSpPr>
            <a:spLocks noGrp="1"/>
          </p:cNvSpPr>
          <p:nvPr>
            <p:ph type="dt" sz="half" idx="10"/>
          </p:nvPr>
        </p:nvSpPr>
        <p:spPr/>
        <p:txBody>
          <a:bodyPr/>
          <a:lstStyle/>
          <a:p>
            <a:fld id="{C101FB01-210A-49D0-B187-281E866DA681}" type="datetime1">
              <a:rPr lang="en-GB" smtClean="0"/>
              <a:t>25/09/2025</a:t>
            </a:fld>
            <a:endParaRPr lang="en-GB"/>
          </a:p>
        </p:txBody>
      </p:sp>
      <p:sp>
        <p:nvSpPr>
          <p:cNvPr id="7" name="Footer Placeholder 6">
            <a:extLst>
              <a:ext uri="{FF2B5EF4-FFF2-40B4-BE49-F238E27FC236}">
                <a16:creationId xmlns:a16="http://schemas.microsoft.com/office/drawing/2014/main" id="{20B31AA6-5545-923F-57F4-848853839868}"/>
              </a:ext>
            </a:extLst>
          </p:cNvPr>
          <p:cNvSpPr>
            <a:spLocks noGrp="1"/>
          </p:cNvSpPr>
          <p:nvPr>
            <p:ph type="ftr" sz="quarter" idx="11"/>
          </p:nvPr>
        </p:nvSpPr>
        <p:spPr/>
        <p:txBody>
          <a:bodyPr/>
          <a:lstStyle/>
          <a:p>
            <a:r>
              <a:rPr lang="en-GB"/>
              <a:t>CEI section meeting</a:t>
            </a:r>
          </a:p>
        </p:txBody>
      </p:sp>
      <p:sp>
        <p:nvSpPr>
          <p:cNvPr id="8" name="Slide Number Placeholder 7">
            <a:extLst>
              <a:ext uri="{FF2B5EF4-FFF2-40B4-BE49-F238E27FC236}">
                <a16:creationId xmlns:a16="http://schemas.microsoft.com/office/drawing/2014/main" id="{A6EE9BBD-2E55-9920-A104-26E4FABA4832}"/>
              </a:ext>
            </a:extLst>
          </p:cNvPr>
          <p:cNvSpPr>
            <a:spLocks noGrp="1"/>
          </p:cNvSpPr>
          <p:nvPr>
            <p:ph type="sldNum" sz="quarter" idx="12"/>
          </p:nvPr>
        </p:nvSpPr>
        <p:spPr/>
        <p:txBody>
          <a:bodyPr/>
          <a:lstStyle/>
          <a:p>
            <a:fld id="{7D1755E8-C07A-4E0D-8542-45F9665EEFA6}" type="slidenum">
              <a:rPr lang="en-GB" smtClean="0"/>
              <a:t>16</a:t>
            </a:fld>
            <a:endParaRPr lang="en-GB"/>
          </a:p>
        </p:txBody>
      </p:sp>
    </p:spTree>
    <p:extLst>
      <p:ext uri="{BB962C8B-B14F-4D97-AF65-F5344CB8AC3E}">
        <p14:creationId xmlns:p14="http://schemas.microsoft.com/office/powerpoint/2010/main" val="3279611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126B0-22C0-83E2-A666-661ECDC738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5713C-F8A9-B910-CB8A-4B5A4899134D}"/>
              </a:ext>
            </a:extLst>
          </p:cNvPr>
          <p:cNvSpPr>
            <a:spLocks noGrp="1"/>
          </p:cNvSpPr>
          <p:nvPr>
            <p:ph type="title"/>
          </p:nvPr>
        </p:nvSpPr>
        <p:spPr>
          <a:xfrm>
            <a:off x="298450" y="97560"/>
            <a:ext cx="10515600" cy="758825"/>
          </a:xfrm>
        </p:spPr>
        <p:txBody>
          <a:bodyPr>
            <a:normAutofit/>
          </a:bodyPr>
          <a:lstStyle/>
          <a:p>
            <a:r>
              <a:rPr lang="en-US" sz="4000" dirty="0"/>
              <a:t>TDIS observation at the LHC</a:t>
            </a:r>
            <a:endParaRPr lang="en-GB" sz="4000" dirty="0"/>
          </a:p>
        </p:txBody>
      </p:sp>
      <p:sp>
        <p:nvSpPr>
          <p:cNvPr id="3" name="Content Placeholder 2">
            <a:extLst>
              <a:ext uri="{FF2B5EF4-FFF2-40B4-BE49-F238E27FC236}">
                <a16:creationId xmlns:a16="http://schemas.microsoft.com/office/drawing/2014/main" id="{97DB895C-3B34-511A-7536-67C7E84A8B87}"/>
              </a:ext>
            </a:extLst>
          </p:cNvPr>
          <p:cNvSpPr>
            <a:spLocks noGrp="1"/>
          </p:cNvSpPr>
          <p:nvPr>
            <p:ph idx="1"/>
          </p:nvPr>
        </p:nvSpPr>
        <p:spPr>
          <a:xfrm>
            <a:off x="203200" y="856385"/>
            <a:ext cx="10515600" cy="4351338"/>
          </a:xfrm>
        </p:spPr>
        <p:txBody>
          <a:bodyPr>
            <a:normAutofit/>
          </a:bodyPr>
          <a:lstStyle/>
          <a:p>
            <a:r>
              <a:rPr lang="en-US" sz="1600" dirty="0"/>
              <a:t>TDIS8, the recently installed showed some temperature increase</a:t>
            </a:r>
          </a:p>
        </p:txBody>
      </p:sp>
      <p:pic>
        <p:nvPicPr>
          <p:cNvPr id="5" name="Picture 4" descr="A graph of a graph&#10;&#10;AI-generated content may be incorrect.">
            <a:extLst>
              <a:ext uri="{FF2B5EF4-FFF2-40B4-BE49-F238E27FC236}">
                <a16:creationId xmlns:a16="http://schemas.microsoft.com/office/drawing/2014/main" id="{ABA073C0-E195-11F8-9D5C-5E7C81D0E8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01" y="1151063"/>
            <a:ext cx="6531989" cy="3853270"/>
          </a:xfrm>
          <a:prstGeom prst="rect">
            <a:avLst/>
          </a:prstGeom>
        </p:spPr>
      </p:pic>
      <p:sp>
        <p:nvSpPr>
          <p:cNvPr id="6" name="TextBox 5">
            <a:extLst>
              <a:ext uri="{FF2B5EF4-FFF2-40B4-BE49-F238E27FC236}">
                <a16:creationId xmlns:a16="http://schemas.microsoft.com/office/drawing/2014/main" id="{50B89CF4-5C34-696C-268A-FFDE176CCE4E}"/>
              </a:ext>
            </a:extLst>
          </p:cNvPr>
          <p:cNvSpPr txBox="1"/>
          <p:nvPr/>
        </p:nvSpPr>
        <p:spPr>
          <a:xfrm>
            <a:off x="406400" y="4678176"/>
            <a:ext cx="8454788"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t>However, tiny increase are observed with the full machine (~2600b)</a:t>
            </a:r>
          </a:p>
          <a:p>
            <a:pPr marL="742950" lvl="1" indent="-285750">
              <a:buFont typeface="Arial" panose="020B0604020202020204" pitchFamily="34" charset="0"/>
              <a:buChar char="•"/>
            </a:pPr>
            <a:r>
              <a:rPr lang="en-US" sz="1600" dirty="0"/>
              <a:t>After shielding of probes and the recent upgrade temperature </a:t>
            </a:r>
          </a:p>
          <a:p>
            <a:pPr lvl="1"/>
            <a:r>
              <a:rPr lang="en-US" sz="1600" dirty="0"/>
              <a:t>reading looks more realistic</a:t>
            </a:r>
            <a:endParaRPr lang="en-GB" sz="1600" dirty="0"/>
          </a:p>
          <a:p>
            <a:pPr marL="285750" indent="-285750">
              <a:buFont typeface="Arial" panose="020B0604020202020204" pitchFamily="34" charset="0"/>
              <a:buChar char="•"/>
            </a:pPr>
            <a:r>
              <a:rPr lang="en-GB" sz="1600" dirty="0"/>
              <a:t>The recent readings are lower than the initial ones</a:t>
            </a:r>
          </a:p>
          <a:p>
            <a:pPr marL="285750" indent="-285750">
              <a:buFont typeface="Arial" panose="020B0604020202020204" pitchFamily="34" charset="0"/>
              <a:buChar char="•"/>
            </a:pPr>
            <a:r>
              <a:rPr lang="en-GB" sz="1600" dirty="0"/>
              <a:t>No critical issue during scrubbing</a:t>
            </a:r>
          </a:p>
        </p:txBody>
      </p:sp>
      <p:sp>
        <p:nvSpPr>
          <p:cNvPr id="7" name="TextBox 6">
            <a:extLst>
              <a:ext uri="{FF2B5EF4-FFF2-40B4-BE49-F238E27FC236}">
                <a16:creationId xmlns:a16="http://schemas.microsoft.com/office/drawing/2014/main" id="{9C6835B6-B6C9-0DF9-D591-2AECEEDB1ED3}"/>
              </a:ext>
            </a:extLst>
          </p:cNvPr>
          <p:cNvSpPr txBox="1"/>
          <p:nvPr/>
        </p:nvSpPr>
        <p:spPr>
          <a:xfrm>
            <a:off x="2894878" y="4015217"/>
            <a:ext cx="1498600" cy="584775"/>
          </a:xfrm>
          <a:prstGeom prst="rect">
            <a:avLst/>
          </a:prstGeom>
          <a:solidFill>
            <a:schemeClr val="bg1"/>
          </a:solidFill>
        </p:spPr>
        <p:txBody>
          <a:bodyPr wrap="square" rtlCol="0">
            <a:spAutoFit/>
          </a:bodyPr>
          <a:lstStyle/>
          <a:p>
            <a:r>
              <a:rPr lang="en-US" sz="1600" dirty="0"/>
              <a:t>From 27 up to 42 degrees</a:t>
            </a:r>
            <a:endParaRPr lang="en-GB" sz="1600" dirty="0"/>
          </a:p>
        </p:txBody>
      </p:sp>
      <p:pic>
        <p:nvPicPr>
          <p:cNvPr id="15" name="Picture 14" descr="A graph of different colored lines&#10;&#10;AI-generated content may be incorrect.">
            <a:extLst>
              <a:ext uri="{FF2B5EF4-FFF2-40B4-BE49-F238E27FC236}">
                <a16:creationId xmlns:a16="http://schemas.microsoft.com/office/drawing/2014/main" id="{A7E8BCFD-D42C-0F38-1441-B20AB7470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4622" y="3437430"/>
            <a:ext cx="3857152" cy="3341605"/>
          </a:xfrm>
          <a:prstGeom prst="rect">
            <a:avLst/>
          </a:prstGeom>
        </p:spPr>
      </p:pic>
      <p:sp>
        <p:nvSpPr>
          <p:cNvPr id="16" name="TextBox 15">
            <a:extLst>
              <a:ext uri="{FF2B5EF4-FFF2-40B4-BE49-F238E27FC236}">
                <a16:creationId xmlns:a16="http://schemas.microsoft.com/office/drawing/2014/main" id="{435FBACD-4B42-A767-98DB-EC35D8B5028B}"/>
              </a:ext>
            </a:extLst>
          </p:cNvPr>
          <p:cNvSpPr txBox="1"/>
          <p:nvPr/>
        </p:nvSpPr>
        <p:spPr>
          <a:xfrm>
            <a:off x="9916642" y="3648938"/>
            <a:ext cx="2133600" cy="369332"/>
          </a:xfrm>
          <a:prstGeom prst="rect">
            <a:avLst/>
          </a:prstGeom>
          <a:noFill/>
        </p:spPr>
        <p:txBody>
          <a:bodyPr wrap="square" rtlCol="0">
            <a:spAutoFit/>
          </a:bodyPr>
          <a:lstStyle/>
          <a:p>
            <a:r>
              <a:rPr lang="en-US" dirty="0"/>
              <a:t>16 /05</a:t>
            </a:r>
            <a:endParaRPr lang="en-GB" dirty="0"/>
          </a:p>
        </p:txBody>
      </p:sp>
      <p:sp>
        <p:nvSpPr>
          <p:cNvPr id="17" name="Date Placeholder 16">
            <a:extLst>
              <a:ext uri="{FF2B5EF4-FFF2-40B4-BE49-F238E27FC236}">
                <a16:creationId xmlns:a16="http://schemas.microsoft.com/office/drawing/2014/main" id="{626C0816-504B-2AA4-A4B5-60A1D1743E65}"/>
              </a:ext>
            </a:extLst>
          </p:cNvPr>
          <p:cNvSpPr>
            <a:spLocks noGrp="1"/>
          </p:cNvSpPr>
          <p:nvPr>
            <p:ph type="dt" sz="half" idx="10"/>
          </p:nvPr>
        </p:nvSpPr>
        <p:spPr/>
        <p:txBody>
          <a:bodyPr/>
          <a:lstStyle/>
          <a:p>
            <a:fld id="{4A00DE96-2951-46C5-8143-DE5F424512B6}" type="datetime1">
              <a:rPr lang="en-GB" smtClean="0"/>
              <a:t>25/09/2025</a:t>
            </a:fld>
            <a:endParaRPr lang="en-GB"/>
          </a:p>
        </p:txBody>
      </p:sp>
      <p:sp>
        <p:nvSpPr>
          <p:cNvPr id="18" name="Footer Placeholder 17">
            <a:extLst>
              <a:ext uri="{FF2B5EF4-FFF2-40B4-BE49-F238E27FC236}">
                <a16:creationId xmlns:a16="http://schemas.microsoft.com/office/drawing/2014/main" id="{C32D1E8E-A290-629D-3760-DFA193FAF041}"/>
              </a:ext>
            </a:extLst>
          </p:cNvPr>
          <p:cNvSpPr>
            <a:spLocks noGrp="1"/>
          </p:cNvSpPr>
          <p:nvPr>
            <p:ph type="ftr" sz="quarter" idx="11"/>
          </p:nvPr>
        </p:nvSpPr>
        <p:spPr/>
        <p:txBody>
          <a:bodyPr/>
          <a:lstStyle/>
          <a:p>
            <a:r>
              <a:rPr lang="en-GB"/>
              <a:t>CEI section meeting</a:t>
            </a:r>
          </a:p>
        </p:txBody>
      </p:sp>
      <p:sp>
        <p:nvSpPr>
          <p:cNvPr id="19" name="Slide Number Placeholder 18">
            <a:extLst>
              <a:ext uri="{FF2B5EF4-FFF2-40B4-BE49-F238E27FC236}">
                <a16:creationId xmlns:a16="http://schemas.microsoft.com/office/drawing/2014/main" id="{0EC88EAB-B86B-0735-2F7F-B2771F958878}"/>
              </a:ext>
            </a:extLst>
          </p:cNvPr>
          <p:cNvSpPr>
            <a:spLocks noGrp="1"/>
          </p:cNvSpPr>
          <p:nvPr>
            <p:ph type="sldNum" sz="quarter" idx="12"/>
          </p:nvPr>
        </p:nvSpPr>
        <p:spPr/>
        <p:txBody>
          <a:bodyPr/>
          <a:lstStyle/>
          <a:p>
            <a:fld id="{7D1755E8-C07A-4E0D-8542-45F9665EEFA6}" type="slidenum">
              <a:rPr lang="en-GB" smtClean="0"/>
              <a:t>17</a:t>
            </a:fld>
            <a:endParaRPr lang="en-GB"/>
          </a:p>
        </p:txBody>
      </p:sp>
      <p:pic>
        <p:nvPicPr>
          <p:cNvPr id="4" name="Picture 3">
            <a:extLst>
              <a:ext uri="{FF2B5EF4-FFF2-40B4-BE49-F238E27FC236}">
                <a16:creationId xmlns:a16="http://schemas.microsoft.com/office/drawing/2014/main" id="{BDBEA5DD-9C93-C987-0936-E7430D3D2851}"/>
              </a:ext>
            </a:extLst>
          </p:cNvPr>
          <p:cNvPicPr>
            <a:picLocks noChangeAspect="1"/>
          </p:cNvPicPr>
          <p:nvPr/>
        </p:nvPicPr>
        <p:blipFill>
          <a:blip r:embed="rId4"/>
          <a:stretch>
            <a:fillRect/>
          </a:stretch>
        </p:blipFill>
        <p:spPr>
          <a:xfrm>
            <a:off x="7289965" y="942776"/>
            <a:ext cx="3857152" cy="3207381"/>
          </a:xfrm>
          <a:prstGeom prst="rect">
            <a:avLst/>
          </a:prstGeom>
        </p:spPr>
      </p:pic>
      <p:sp>
        <p:nvSpPr>
          <p:cNvPr id="8" name="TextBox 7">
            <a:extLst>
              <a:ext uri="{FF2B5EF4-FFF2-40B4-BE49-F238E27FC236}">
                <a16:creationId xmlns:a16="http://schemas.microsoft.com/office/drawing/2014/main" id="{256838A0-F3B5-1157-52A1-14A31ECBD1DB}"/>
              </a:ext>
            </a:extLst>
          </p:cNvPr>
          <p:cNvSpPr txBox="1"/>
          <p:nvPr/>
        </p:nvSpPr>
        <p:spPr>
          <a:xfrm>
            <a:off x="9271085" y="1120553"/>
            <a:ext cx="2133600" cy="646331"/>
          </a:xfrm>
          <a:prstGeom prst="rect">
            <a:avLst/>
          </a:prstGeom>
          <a:noFill/>
        </p:spPr>
        <p:txBody>
          <a:bodyPr wrap="square" rtlCol="0">
            <a:spAutoFit/>
          </a:bodyPr>
          <a:lstStyle/>
          <a:p>
            <a:r>
              <a:rPr lang="en-US" dirty="0"/>
              <a:t>17-18 /05: 1800b </a:t>
            </a:r>
            <a:r>
              <a:rPr lang="en-US" dirty="0" err="1"/>
              <a:t>flatop</a:t>
            </a:r>
            <a:endParaRPr lang="en-GB" dirty="0"/>
          </a:p>
        </p:txBody>
      </p:sp>
    </p:spTree>
    <p:extLst>
      <p:ext uri="{BB962C8B-B14F-4D97-AF65-F5344CB8AC3E}">
        <p14:creationId xmlns:p14="http://schemas.microsoft.com/office/powerpoint/2010/main" val="30772647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25678F3-DA9A-CEBE-E51A-8A36B97EB5F9}"/>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0A7D682C-0F42-8160-DEF1-86AA5DCDC060}"/>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B6DE255F-10D5-7FBD-6104-8C7FBF87F7A5}"/>
              </a:ext>
            </a:extLst>
          </p:cNvPr>
          <p:cNvSpPr>
            <a:spLocks noGrp="1"/>
          </p:cNvSpPr>
          <p:nvPr>
            <p:ph type="sldNum" sz="quarter" idx="12"/>
          </p:nvPr>
        </p:nvSpPr>
        <p:spPr/>
        <p:txBody>
          <a:bodyPr/>
          <a:lstStyle/>
          <a:p>
            <a:fld id="{7D1755E8-C07A-4E0D-8542-45F9665EEFA6}" type="slidenum">
              <a:rPr lang="en-GB" smtClean="0"/>
              <a:t>18</a:t>
            </a:fld>
            <a:endParaRPr lang="en-GB"/>
          </a:p>
        </p:txBody>
      </p:sp>
      <p:pic>
        <p:nvPicPr>
          <p:cNvPr id="7" name="Picture 6" descr="A graph of a graph&#10;&#10;Description automatically generated with medium confidence">
            <a:extLst>
              <a:ext uri="{FF2B5EF4-FFF2-40B4-BE49-F238E27FC236}">
                <a16:creationId xmlns:a16="http://schemas.microsoft.com/office/drawing/2014/main" id="{4C89FEEF-3820-C8D2-3029-C4FD974AE9E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73093" y="962551"/>
            <a:ext cx="10348122" cy="5362208"/>
          </a:xfrm>
          <a:prstGeom prst="rect">
            <a:avLst/>
          </a:prstGeom>
        </p:spPr>
      </p:pic>
      <p:cxnSp>
        <p:nvCxnSpPr>
          <p:cNvPr id="8" name="Straight Arrow Connector 7">
            <a:extLst>
              <a:ext uri="{FF2B5EF4-FFF2-40B4-BE49-F238E27FC236}">
                <a16:creationId xmlns:a16="http://schemas.microsoft.com/office/drawing/2014/main" id="{3B5277E1-3B21-F26E-28D8-6715244AE6D9}"/>
              </a:ext>
            </a:extLst>
          </p:cNvPr>
          <p:cNvCxnSpPr>
            <a:cxnSpLocks/>
          </p:cNvCxnSpPr>
          <p:nvPr/>
        </p:nvCxnSpPr>
        <p:spPr>
          <a:xfrm>
            <a:off x="5360638" y="1044702"/>
            <a:ext cx="0" cy="308027"/>
          </a:xfrm>
          <a:prstGeom prst="straightConnector1">
            <a:avLst/>
          </a:prstGeom>
          <a:ln w="5715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50FC9A50-A21A-1412-781C-1F66669141DC}"/>
              </a:ext>
            </a:extLst>
          </p:cNvPr>
          <p:cNvCxnSpPr>
            <a:cxnSpLocks/>
          </p:cNvCxnSpPr>
          <p:nvPr/>
        </p:nvCxnSpPr>
        <p:spPr>
          <a:xfrm>
            <a:off x="7573126" y="1044702"/>
            <a:ext cx="0" cy="308027"/>
          </a:xfrm>
          <a:prstGeom prst="straightConnector1">
            <a:avLst/>
          </a:prstGeom>
          <a:ln w="5715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A0296660-C490-55FE-1378-4530A0719FE6}"/>
              </a:ext>
            </a:extLst>
          </p:cNvPr>
          <p:cNvSpPr txBox="1"/>
          <p:nvPr/>
        </p:nvSpPr>
        <p:spPr>
          <a:xfrm>
            <a:off x="3685559" y="1556003"/>
            <a:ext cx="1617961" cy="523220"/>
          </a:xfrm>
          <a:prstGeom prst="rect">
            <a:avLst/>
          </a:prstGeom>
          <a:solidFill>
            <a:srgbClr val="B0F18F">
              <a:alpha val="74902"/>
            </a:srgbClr>
          </a:solidFill>
          <a:ln>
            <a:solidFill>
              <a:schemeClr val="accent6">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33A0"/>
                </a:solidFill>
                <a:latin typeface="Arial"/>
              </a:rPr>
              <a:t>T</a:t>
            </a:r>
            <a:r>
              <a:rPr kumimoji="0" lang="en-US" sz="1400" b="0" i="0" u="none" strike="noStrike" kern="1200" cap="none" spc="0" normalizeH="0" baseline="0" noProof="0" dirty="0">
                <a:ln>
                  <a:noFill/>
                </a:ln>
                <a:solidFill>
                  <a:srgbClr val="0033A0"/>
                </a:solidFill>
                <a:effectLst/>
                <a:uLnTx/>
                <a:uFillTx/>
                <a:latin typeface="Arial"/>
                <a:ea typeface="+mn-ea"/>
                <a:cs typeface="+mn-cs"/>
              </a:rPr>
              <a:t>emp. </a:t>
            </a:r>
            <a:r>
              <a:rPr kumimoji="0" lang="en-US" sz="1400" b="1" i="0" u="none" strike="noStrike" kern="1200" cap="none" spc="0" normalizeH="0" baseline="0" noProof="0" dirty="0">
                <a:ln>
                  <a:noFill/>
                </a:ln>
                <a:solidFill>
                  <a:srgbClr val="0033A0"/>
                </a:solidFill>
                <a:effectLst/>
                <a:uLnTx/>
                <a:uFillTx/>
                <a:latin typeface="Arial"/>
                <a:ea typeface="+mn-ea"/>
                <a:cs typeface="+mn-cs"/>
              </a:rPr>
              <a:t>decrease</a:t>
            </a:r>
            <a:r>
              <a:rPr kumimoji="0" lang="en-US" sz="1400" b="0" i="0" u="none" strike="noStrike" kern="1200" cap="none" spc="0" normalizeH="0" baseline="0" noProof="0" dirty="0">
                <a:ln>
                  <a:noFill/>
                </a:ln>
                <a:solidFill>
                  <a:srgbClr val="0033A0"/>
                </a:solidFill>
                <a:effectLst/>
                <a:uLnTx/>
                <a:uFillTx/>
                <a:latin typeface="Arial"/>
                <a:ea typeface="+mn-ea"/>
                <a:cs typeface="+mn-cs"/>
              </a:rPr>
              <a:t> with </a:t>
            </a:r>
            <a:r>
              <a:rPr kumimoji="0" lang="en-US" sz="1400" b="1" i="0" u="none" strike="noStrike" kern="1200" cap="none" spc="0" normalizeH="0" baseline="0" noProof="0" dirty="0">
                <a:ln>
                  <a:noFill/>
                </a:ln>
                <a:solidFill>
                  <a:srgbClr val="0033A0"/>
                </a:solidFill>
                <a:effectLst/>
                <a:uLnTx/>
                <a:uFillTx/>
                <a:latin typeface="Arial"/>
                <a:ea typeface="+mn-ea"/>
                <a:cs typeface="+mn-cs"/>
              </a:rPr>
              <a:t>opened jaws</a:t>
            </a:r>
            <a:endParaRPr kumimoji="0" lang="en-GB" sz="1400" b="1" i="0" u="none" strike="noStrike" kern="1200" cap="none" spc="0" normalizeH="0" baseline="0" noProof="0" dirty="0">
              <a:ln>
                <a:noFill/>
              </a:ln>
              <a:solidFill>
                <a:srgbClr val="0033A0"/>
              </a:solidFill>
              <a:effectLst/>
              <a:uLnTx/>
              <a:uFillTx/>
              <a:latin typeface="Arial"/>
              <a:ea typeface="+mn-ea"/>
              <a:cs typeface="+mn-cs"/>
            </a:endParaRPr>
          </a:p>
        </p:txBody>
      </p:sp>
      <p:sp>
        <p:nvSpPr>
          <p:cNvPr id="11" name="TextBox 10">
            <a:extLst>
              <a:ext uri="{FF2B5EF4-FFF2-40B4-BE49-F238E27FC236}">
                <a16:creationId xmlns:a16="http://schemas.microsoft.com/office/drawing/2014/main" id="{7264A171-7593-AF27-147C-3620F3744E4D}"/>
              </a:ext>
            </a:extLst>
          </p:cNvPr>
          <p:cNvSpPr txBox="1"/>
          <p:nvPr/>
        </p:nvSpPr>
        <p:spPr>
          <a:xfrm>
            <a:off x="1837944" y="647351"/>
            <a:ext cx="8961120" cy="365760"/>
          </a:xfrm>
          <a:prstGeom prst="rect">
            <a:avLst/>
          </a:prstGeom>
          <a:solidFill>
            <a:schemeClr val="accent3">
              <a:lumMod val="20000"/>
              <a:lumOff val="80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3A0"/>
                </a:solidFill>
                <a:effectLst/>
                <a:uLnTx/>
                <a:uFillTx/>
                <a:latin typeface="Arial"/>
                <a:ea typeface="+mn-ea"/>
                <a:cs typeface="+mn-cs"/>
              </a:rPr>
              <a:t>2023</a:t>
            </a:r>
            <a:r>
              <a:rPr kumimoji="0" lang="en-US" sz="1600" b="0" i="0" u="none" strike="noStrike" kern="1200" cap="none" spc="0" normalizeH="0" baseline="0" noProof="0" dirty="0">
                <a:ln>
                  <a:noFill/>
                </a:ln>
                <a:solidFill>
                  <a:srgbClr val="0033A0"/>
                </a:solidFill>
                <a:effectLst/>
                <a:uLnTx/>
                <a:uFillTx/>
                <a:latin typeface="Arial"/>
                <a:ea typeface="+mn-ea"/>
                <a:cs typeface="+mn-cs"/>
              </a:rPr>
              <a:t>: Unexplained </a:t>
            </a:r>
            <a:r>
              <a:rPr kumimoji="0" lang="en-US" sz="1600" b="1" i="0" u="none" strike="noStrike" kern="1200" cap="none" spc="0" normalizeH="0" baseline="0" noProof="0" dirty="0">
                <a:ln>
                  <a:noFill/>
                </a:ln>
                <a:solidFill>
                  <a:srgbClr val="0033A0"/>
                </a:solidFill>
                <a:effectLst/>
                <a:uLnTx/>
                <a:uFillTx/>
                <a:latin typeface="Arial"/>
                <a:ea typeface="+mn-ea"/>
                <a:cs typeface="+mn-cs"/>
              </a:rPr>
              <a:t>high temperature signals </a:t>
            </a:r>
            <a:r>
              <a:rPr kumimoji="0" lang="en-US" sz="1600" b="0" i="0" u="none" strike="noStrike" kern="1200" cap="none" spc="0" normalizeH="0" baseline="0" noProof="0" dirty="0">
                <a:ln>
                  <a:noFill/>
                </a:ln>
                <a:solidFill>
                  <a:srgbClr val="0033A0"/>
                </a:solidFill>
                <a:effectLst/>
                <a:uLnTx/>
                <a:uFillTx/>
                <a:latin typeface="Arial"/>
                <a:ea typeface="+mn-ea"/>
                <a:cs typeface="+mn-cs"/>
              </a:rPr>
              <a:t>in the: </a:t>
            </a:r>
            <a:r>
              <a:rPr kumimoji="0" lang="en-US" sz="1600" b="1" i="0" u="none" strike="noStrike" kern="1200" cap="none" spc="0" normalizeH="0" baseline="0" noProof="0" dirty="0">
                <a:ln>
                  <a:noFill/>
                </a:ln>
                <a:solidFill>
                  <a:srgbClr val="0033A0"/>
                </a:solidFill>
                <a:effectLst/>
                <a:uLnTx/>
                <a:uFillTx/>
                <a:latin typeface="Arial"/>
                <a:ea typeface="+mn-ea"/>
                <a:cs typeface="+mn-cs"/>
              </a:rPr>
              <a:t>caused interlocks and limited LHC filling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20176F86-208E-71F4-FCDC-D9267A3CFEB4}"/>
              </a:ext>
            </a:extLst>
          </p:cNvPr>
          <p:cNvSpPr txBox="1"/>
          <p:nvPr/>
        </p:nvSpPr>
        <p:spPr>
          <a:xfrm>
            <a:off x="6541611" y="4912810"/>
            <a:ext cx="1560304" cy="523220"/>
          </a:xfrm>
          <a:prstGeom prst="rect">
            <a:avLst/>
          </a:prstGeom>
          <a:solidFill>
            <a:schemeClr val="accent3">
              <a:lumMod val="20000"/>
              <a:lumOff val="80000"/>
            </a:schemeClr>
          </a:solidFill>
          <a:ln>
            <a:solidFill>
              <a:schemeClr val="accent6">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33A0"/>
                </a:solidFill>
                <a:latin typeface="Arial"/>
              </a:rPr>
              <a:t>T</a:t>
            </a:r>
            <a:r>
              <a:rPr kumimoji="0" lang="en-US" sz="1400" b="0" i="0" u="none" strike="noStrike" kern="1200" cap="none" spc="0" normalizeH="0" baseline="0" noProof="0" dirty="0">
                <a:ln>
                  <a:noFill/>
                </a:ln>
                <a:solidFill>
                  <a:srgbClr val="0033A0"/>
                </a:solidFill>
                <a:effectLst/>
                <a:uLnTx/>
                <a:uFillTx/>
                <a:latin typeface="Arial"/>
                <a:ea typeface="+mn-ea"/>
                <a:cs typeface="+mn-cs"/>
              </a:rPr>
              <a:t>emp. </a:t>
            </a:r>
            <a:r>
              <a:rPr kumimoji="0" lang="en-US" sz="1400" b="1" i="0" u="none" strike="noStrike" kern="1200" cap="none" spc="0" normalizeH="0" baseline="0" noProof="0" dirty="0">
                <a:ln>
                  <a:noFill/>
                </a:ln>
                <a:solidFill>
                  <a:srgbClr val="0033A0"/>
                </a:solidFill>
                <a:effectLst/>
                <a:uLnTx/>
                <a:uFillTx/>
                <a:latin typeface="Arial"/>
                <a:ea typeface="+mn-ea"/>
                <a:cs typeface="+mn-cs"/>
              </a:rPr>
              <a:t>increase</a:t>
            </a:r>
            <a:r>
              <a:rPr kumimoji="0" lang="en-US" sz="1400" b="0" i="0" u="none" strike="noStrike" kern="1200" cap="none" spc="0" normalizeH="0" baseline="0" noProof="0" dirty="0">
                <a:ln>
                  <a:noFill/>
                </a:ln>
                <a:solidFill>
                  <a:srgbClr val="0033A0"/>
                </a:solidFill>
                <a:effectLst/>
                <a:uLnTx/>
                <a:uFillTx/>
                <a:latin typeface="Arial"/>
                <a:ea typeface="+mn-ea"/>
                <a:cs typeface="+mn-cs"/>
              </a:rPr>
              <a:t> with </a:t>
            </a:r>
            <a:r>
              <a:rPr kumimoji="0" lang="en-US" sz="1400" b="1" i="0" u="none" strike="noStrike" kern="1200" cap="none" spc="0" normalizeH="0" baseline="0" noProof="0" dirty="0">
                <a:ln>
                  <a:noFill/>
                </a:ln>
                <a:solidFill>
                  <a:srgbClr val="0033A0"/>
                </a:solidFill>
                <a:effectLst/>
                <a:uLnTx/>
                <a:uFillTx/>
                <a:latin typeface="Arial"/>
                <a:ea typeface="+mn-ea"/>
                <a:cs typeface="+mn-cs"/>
              </a:rPr>
              <a:t>closed jaws</a:t>
            </a:r>
            <a:endParaRPr kumimoji="0" lang="en-GB" sz="1400" b="1" i="0" u="none" strike="noStrike" kern="1200" cap="none" spc="0" normalizeH="0" baseline="0" noProof="0" dirty="0">
              <a:ln>
                <a:noFill/>
              </a:ln>
              <a:solidFill>
                <a:srgbClr val="0033A0"/>
              </a:solidFill>
              <a:effectLst/>
              <a:uLnTx/>
              <a:uFillTx/>
              <a:latin typeface="Arial"/>
              <a:ea typeface="+mn-ea"/>
              <a:cs typeface="+mn-cs"/>
            </a:endParaRPr>
          </a:p>
        </p:txBody>
      </p:sp>
      <p:cxnSp>
        <p:nvCxnSpPr>
          <p:cNvPr id="13" name="Straight Arrow Connector 12">
            <a:extLst>
              <a:ext uri="{FF2B5EF4-FFF2-40B4-BE49-F238E27FC236}">
                <a16:creationId xmlns:a16="http://schemas.microsoft.com/office/drawing/2014/main" id="{0CD1395A-B788-B615-9C8A-C8D178429E73}"/>
              </a:ext>
            </a:extLst>
          </p:cNvPr>
          <p:cNvCxnSpPr>
            <a:cxnSpLocks/>
          </p:cNvCxnSpPr>
          <p:nvPr/>
        </p:nvCxnSpPr>
        <p:spPr>
          <a:xfrm flipV="1">
            <a:off x="6490684" y="5730400"/>
            <a:ext cx="0" cy="341216"/>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76EF81E-CF2D-5E2E-6CB8-5EA05EF4BF95}"/>
              </a:ext>
            </a:extLst>
          </p:cNvPr>
          <p:cNvSpPr txBox="1"/>
          <p:nvPr/>
        </p:nvSpPr>
        <p:spPr>
          <a:xfrm>
            <a:off x="2850102" y="2733247"/>
            <a:ext cx="2188242" cy="307777"/>
          </a:xfrm>
          <a:prstGeom prst="rect">
            <a:avLst/>
          </a:prstGeom>
          <a:solidFill>
            <a:srgbClr val="DB91D3">
              <a:alpha val="56078"/>
            </a:srgbClr>
          </a:solidFill>
          <a:ln w="19050">
            <a:solidFill>
              <a:srgbClr val="CCCC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33A0"/>
                </a:solidFill>
                <a:latin typeface="Arial"/>
              </a:rPr>
              <a:t>Reaching  the interlock…</a:t>
            </a:r>
            <a:endParaRPr kumimoji="0" lang="en-GB" sz="1400" b="1" i="0" u="none" strike="noStrike" kern="1200" cap="none" spc="0" normalizeH="0" baseline="0" noProof="0" dirty="0">
              <a:ln>
                <a:noFill/>
              </a:ln>
              <a:solidFill>
                <a:srgbClr val="0033A0"/>
              </a:solidFill>
              <a:effectLst/>
              <a:uLnTx/>
              <a:uFillTx/>
              <a:latin typeface="Arial"/>
              <a:ea typeface="+mn-ea"/>
              <a:cs typeface="+mn-cs"/>
            </a:endParaRPr>
          </a:p>
        </p:txBody>
      </p:sp>
      <p:sp>
        <p:nvSpPr>
          <p:cNvPr id="15" name="TextBox 14">
            <a:extLst>
              <a:ext uri="{FF2B5EF4-FFF2-40B4-BE49-F238E27FC236}">
                <a16:creationId xmlns:a16="http://schemas.microsoft.com/office/drawing/2014/main" id="{8066F9F5-1037-D02C-2252-97D650AD71EF}"/>
              </a:ext>
            </a:extLst>
          </p:cNvPr>
          <p:cNvSpPr txBox="1"/>
          <p:nvPr/>
        </p:nvSpPr>
        <p:spPr>
          <a:xfrm>
            <a:off x="11283696" y="2307044"/>
            <a:ext cx="735169" cy="261610"/>
          </a:xfrm>
          <a:prstGeom prst="rect">
            <a:avLst/>
          </a:prstGeom>
          <a:solidFill>
            <a:schemeClr val="accent3">
              <a:lumMod val="20000"/>
              <a:lumOff val="80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33A0"/>
                </a:solidFill>
                <a:latin typeface="Arial"/>
              </a:rPr>
              <a:t>interlock</a:t>
            </a:r>
            <a:endParaRPr kumimoji="0" lang="en-GB" sz="1100" b="1" i="0" u="none" strike="noStrike" kern="1200" cap="none" spc="0" normalizeH="0" baseline="0" noProof="0" dirty="0">
              <a:ln>
                <a:noFill/>
              </a:ln>
              <a:solidFill>
                <a:srgbClr val="0033A0"/>
              </a:solidFill>
              <a:effectLst/>
              <a:uLnTx/>
              <a:uFillTx/>
              <a:latin typeface="Arial"/>
            </a:endParaRPr>
          </a:p>
        </p:txBody>
      </p:sp>
      <p:cxnSp>
        <p:nvCxnSpPr>
          <p:cNvPr id="16" name="Straight Arrow Connector 15">
            <a:extLst>
              <a:ext uri="{FF2B5EF4-FFF2-40B4-BE49-F238E27FC236}">
                <a16:creationId xmlns:a16="http://schemas.microsoft.com/office/drawing/2014/main" id="{DA5BD9EF-72B7-F516-D283-C23019BE58E6}"/>
              </a:ext>
            </a:extLst>
          </p:cNvPr>
          <p:cNvCxnSpPr>
            <a:cxnSpLocks/>
          </p:cNvCxnSpPr>
          <p:nvPr/>
        </p:nvCxnSpPr>
        <p:spPr>
          <a:xfrm flipH="1">
            <a:off x="10314432" y="2437849"/>
            <a:ext cx="96926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42C5AFC-03BB-0CD1-41ED-540A8EF1BB01}"/>
              </a:ext>
            </a:extLst>
          </p:cNvPr>
          <p:cNvSpPr txBox="1"/>
          <p:nvPr/>
        </p:nvSpPr>
        <p:spPr>
          <a:xfrm>
            <a:off x="7660151" y="1545334"/>
            <a:ext cx="1617961" cy="523220"/>
          </a:xfrm>
          <a:prstGeom prst="rect">
            <a:avLst/>
          </a:prstGeom>
          <a:solidFill>
            <a:srgbClr val="B0F18F">
              <a:alpha val="74902"/>
            </a:srgbClr>
          </a:solidFill>
          <a:ln>
            <a:solidFill>
              <a:schemeClr val="accent6">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33A0"/>
                </a:solidFill>
                <a:latin typeface="Arial"/>
              </a:rPr>
              <a:t>T</a:t>
            </a:r>
            <a:r>
              <a:rPr kumimoji="0" lang="en-US" sz="1400" b="0" i="0" u="none" strike="noStrike" kern="1200" cap="none" spc="0" normalizeH="0" baseline="0" noProof="0" dirty="0">
                <a:ln>
                  <a:noFill/>
                </a:ln>
                <a:solidFill>
                  <a:srgbClr val="0033A0"/>
                </a:solidFill>
                <a:effectLst/>
                <a:uLnTx/>
                <a:uFillTx/>
                <a:latin typeface="Arial"/>
                <a:ea typeface="+mn-ea"/>
                <a:cs typeface="+mn-cs"/>
              </a:rPr>
              <a:t>emp. </a:t>
            </a:r>
            <a:r>
              <a:rPr kumimoji="0" lang="en-US" sz="1400" b="1" i="0" u="none" strike="noStrike" kern="1200" cap="none" spc="0" normalizeH="0" baseline="0" noProof="0" dirty="0">
                <a:ln>
                  <a:noFill/>
                </a:ln>
                <a:solidFill>
                  <a:srgbClr val="0033A0"/>
                </a:solidFill>
                <a:effectLst/>
                <a:uLnTx/>
                <a:uFillTx/>
                <a:latin typeface="Arial"/>
                <a:ea typeface="+mn-ea"/>
                <a:cs typeface="+mn-cs"/>
              </a:rPr>
              <a:t>decrease</a:t>
            </a:r>
            <a:r>
              <a:rPr kumimoji="0" lang="en-US" sz="1400" b="0" i="0" u="none" strike="noStrike" kern="1200" cap="none" spc="0" normalizeH="0" baseline="0" noProof="0" dirty="0">
                <a:ln>
                  <a:noFill/>
                </a:ln>
                <a:solidFill>
                  <a:srgbClr val="0033A0"/>
                </a:solidFill>
                <a:effectLst/>
                <a:uLnTx/>
                <a:uFillTx/>
                <a:latin typeface="Arial"/>
                <a:ea typeface="+mn-ea"/>
                <a:cs typeface="+mn-cs"/>
              </a:rPr>
              <a:t> with </a:t>
            </a:r>
            <a:r>
              <a:rPr kumimoji="0" lang="en-US" sz="1400" b="1" i="0" u="none" strike="noStrike" kern="1200" cap="none" spc="0" normalizeH="0" baseline="0" noProof="0" dirty="0">
                <a:ln>
                  <a:noFill/>
                </a:ln>
                <a:solidFill>
                  <a:srgbClr val="0033A0"/>
                </a:solidFill>
                <a:effectLst/>
                <a:uLnTx/>
                <a:uFillTx/>
                <a:latin typeface="Arial"/>
                <a:ea typeface="+mn-ea"/>
                <a:cs typeface="+mn-cs"/>
              </a:rPr>
              <a:t>opened jaws</a:t>
            </a:r>
            <a:endParaRPr kumimoji="0" lang="en-GB" sz="1400" b="1" i="0" u="none" strike="noStrike" kern="1200" cap="none" spc="0" normalizeH="0" baseline="0" noProof="0" dirty="0">
              <a:ln>
                <a:noFill/>
              </a:ln>
              <a:solidFill>
                <a:srgbClr val="0033A0"/>
              </a:solidFill>
              <a:effectLst/>
              <a:uLnTx/>
              <a:uFillTx/>
              <a:latin typeface="Arial"/>
              <a:ea typeface="+mn-ea"/>
              <a:cs typeface="+mn-cs"/>
            </a:endParaRPr>
          </a:p>
        </p:txBody>
      </p:sp>
      <p:sp>
        <p:nvSpPr>
          <p:cNvPr id="18" name="Title 1">
            <a:extLst>
              <a:ext uri="{FF2B5EF4-FFF2-40B4-BE49-F238E27FC236}">
                <a16:creationId xmlns:a16="http://schemas.microsoft.com/office/drawing/2014/main" id="{B7810AEA-6BA9-B11A-B6C6-574501EB4D8E}"/>
              </a:ext>
            </a:extLst>
          </p:cNvPr>
          <p:cNvSpPr>
            <a:spLocks noGrp="1"/>
          </p:cNvSpPr>
          <p:nvPr>
            <p:ph type="title"/>
          </p:nvPr>
        </p:nvSpPr>
        <p:spPr>
          <a:xfrm>
            <a:off x="0" y="-47625"/>
            <a:ext cx="10515600" cy="758825"/>
          </a:xfrm>
        </p:spPr>
        <p:txBody>
          <a:bodyPr>
            <a:normAutofit/>
          </a:bodyPr>
          <a:lstStyle/>
          <a:p>
            <a:r>
              <a:rPr lang="en-US" sz="3600" dirty="0"/>
              <a:t>TDIS observation at the LHC</a:t>
            </a:r>
            <a:endParaRPr lang="en-GB" sz="3600" dirty="0"/>
          </a:p>
        </p:txBody>
      </p:sp>
    </p:spTree>
    <p:extLst>
      <p:ext uri="{BB962C8B-B14F-4D97-AF65-F5344CB8AC3E}">
        <p14:creationId xmlns:p14="http://schemas.microsoft.com/office/powerpoint/2010/main" val="169338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P spid="15"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9B0D84-6594-A76C-092D-54BECD0DB0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7F97A2-BDD6-3D2B-B2F3-0560C564BE6C}"/>
              </a:ext>
            </a:extLst>
          </p:cNvPr>
          <p:cNvSpPr>
            <a:spLocks noGrp="1"/>
          </p:cNvSpPr>
          <p:nvPr>
            <p:ph type="title"/>
          </p:nvPr>
        </p:nvSpPr>
        <p:spPr>
          <a:xfrm>
            <a:off x="179937" y="67297"/>
            <a:ext cx="10515600" cy="516903"/>
          </a:xfrm>
        </p:spPr>
        <p:txBody>
          <a:bodyPr>
            <a:noAutofit/>
          </a:bodyPr>
          <a:lstStyle/>
          <a:p>
            <a:r>
              <a:rPr lang="en-US" sz="2800" b="1" dirty="0"/>
              <a:t>TDIS in 2025 Run</a:t>
            </a:r>
            <a:endParaRPr lang="en-GB" sz="2800" b="1" dirty="0"/>
          </a:p>
        </p:txBody>
      </p:sp>
      <p:sp>
        <p:nvSpPr>
          <p:cNvPr id="6" name="TextBox 5">
            <a:extLst>
              <a:ext uri="{FF2B5EF4-FFF2-40B4-BE49-F238E27FC236}">
                <a16:creationId xmlns:a16="http://schemas.microsoft.com/office/drawing/2014/main" id="{F3B164CD-B422-8AB1-F066-CA598C4A6B0E}"/>
              </a:ext>
            </a:extLst>
          </p:cNvPr>
          <p:cNvSpPr txBox="1"/>
          <p:nvPr/>
        </p:nvSpPr>
        <p:spPr>
          <a:xfrm>
            <a:off x="0" y="760978"/>
            <a:ext cx="8051800" cy="3539430"/>
          </a:xfrm>
          <a:prstGeom prst="rect">
            <a:avLst/>
          </a:prstGeom>
          <a:noFill/>
        </p:spPr>
        <p:txBody>
          <a:bodyPr wrap="square">
            <a:spAutoFit/>
          </a:bodyPr>
          <a:lstStyle/>
          <a:p>
            <a:pPr marL="457200" marR="0" lvl="0" indent="-457200" algn="l" defTabSz="914400" rtl="0" eaLnBrk="1" fontAlgn="auto" latinLnBrk="0" hangingPunct="1">
              <a:lnSpc>
                <a:spcPct val="100000"/>
              </a:lnSpc>
              <a:spcBef>
                <a:spcPts val="0"/>
              </a:spcBef>
              <a:spcAft>
                <a:spcPts val="1200"/>
              </a:spcAft>
              <a:buClrTx/>
              <a:buSzTx/>
              <a:buFont typeface="Wingdings"/>
              <a:buChar char="§"/>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2025 TDIS </a:t>
            </a:r>
            <a:r>
              <a:rPr kumimoji="0" lang="en-GB" sz="1600" b="1" i="0" u="none" strike="noStrike" kern="1200" cap="none" spc="0" normalizeH="0" baseline="0" noProof="0" dirty="0">
                <a:ln>
                  <a:noFill/>
                </a:ln>
                <a:solidFill>
                  <a:srgbClr val="0033A0"/>
                </a:solidFill>
                <a:effectLst/>
                <a:uLnTx/>
                <a:uFillTx/>
                <a:latin typeface="Arial"/>
                <a:ea typeface="+mn-ea"/>
                <a:cs typeface="+mn-cs"/>
              </a:rPr>
              <a:t>will benefit of several improvements</a:t>
            </a:r>
            <a:endParaRPr kumimoji="0" lang="en-GB" sz="1600" b="0" i="0" u="none" strike="noStrike" kern="1200" cap="none" spc="0" normalizeH="0" baseline="0" noProof="0" dirty="0">
              <a:ln>
                <a:noFill/>
              </a:ln>
              <a:solidFill>
                <a:srgbClr val="0033A0"/>
              </a:solidFill>
              <a:effectLst/>
              <a:uLnTx/>
              <a:uFillTx/>
              <a:latin typeface="Arial"/>
              <a:ea typeface="+mn-ea"/>
              <a:cs typeface="+mn-cs"/>
            </a:endParaRPr>
          </a:p>
          <a:p>
            <a:pPr marL="914400" marR="0" lvl="1" indent="-457200" algn="l" defTabSz="914400" rtl="0" eaLnBrk="1" fontAlgn="auto" latinLnBrk="0" hangingPunct="1">
              <a:lnSpc>
                <a:spcPct val="100000"/>
              </a:lnSpc>
              <a:spcBef>
                <a:spcPts val="0"/>
              </a:spcBef>
              <a:spcAft>
                <a:spcPts val="1200"/>
              </a:spcAft>
              <a:buClrTx/>
              <a:buSzTx/>
              <a:buFont typeface="Wingdings"/>
              <a:buChar char="§"/>
              <a:tabLst/>
              <a:defRPr/>
            </a:pPr>
            <a:r>
              <a:rPr kumimoji="0" lang="en-GB" sz="1600" b="1" i="0" u="none" strike="noStrike" kern="1200" cap="none" spc="0" normalizeH="0" baseline="0" noProof="0" dirty="0">
                <a:ln>
                  <a:noFill/>
                </a:ln>
                <a:solidFill>
                  <a:srgbClr val="0033A0"/>
                </a:solidFill>
                <a:effectLst/>
                <a:uLnTx/>
                <a:uFillTx/>
                <a:latin typeface="Arial"/>
                <a:ea typeface="+mn-ea"/>
                <a:cs typeface="+mn-cs"/>
              </a:rPr>
              <a:t>Improved shielding </a:t>
            </a:r>
            <a:r>
              <a:rPr kumimoji="0" lang="en-GB" sz="1600" b="0" i="0" u="none" strike="noStrike" kern="1200" cap="none" spc="0" normalizeH="0" baseline="0" noProof="0" dirty="0">
                <a:ln>
                  <a:noFill/>
                </a:ln>
                <a:solidFill>
                  <a:srgbClr val="0033A0"/>
                </a:solidFill>
                <a:effectLst/>
                <a:uLnTx/>
                <a:uFillTx/>
                <a:latin typeface="Arial"/>
                <a:ea typeface="+mn-ea"/>
                <a:cs typeface="+mn-cs"/>
              </a:rPr>
              <a:t>of existing screen temperature probes</a:t>
            </a:r>
          </a:p>
          <a:p>
            <a:pPr marL="914400" marR="0" lvl="1" indent="-457200" algn="l" defTabSz="914400" rtl="0" eaLnBrk="1" fontAlgn="auto" latinLnBrk="0" hangingPunct="1">
              <a:lnSpc>
                <a:spcPct val="100000"/>
              </a:lnSpc>
              <a:spcBef>
                <a:spcPts val="0"/>
              </a:spcBef>
              <a:spcAft>
                <a:spcPts val="1200"/>
              </a:spcAft>
              <a:buClrTx/>
              <a:buSzTx/>
              <a:buFont typeface="Wingdings"/>
              <a:buChar char="§"/>
              <a:tabLst/>
              <a:defRPr/>
            </a:pPr>
            <a:r>
              <a:rPr lang="en-GB" sz="1600" b="1" dirty="0">
                <a:solidFill>
                  <a:srgbClr val="0033A0"/>
                </a:solidFill>
                <a:latin typeface="Arial"/>
              </a:rPr>
              <a:t>Two a</a:t>
            </a:r>
            <a:r>
              <a:rPr kumimoji="0" lang="en-GB" sz="1600" b="1" i="0" u="none" strike="noStrike" kern="1200" cap="none" spc="0" normalizeH="0" baseline="0" noProof="0" dirty="0" err="1">
                <a:ln>
                  <a:noFill/>
                </a:ln>
                <a:solidFill>
                  <a:srgbClr val="0033A0"/>
                </a:solidFill>
                <a:effectLst/>
                <a:uLnTx/>
                <a:uFillTx/>
                <a:latin typeface="Arial"/>
                <a:ea typeface="+mn-ea"/>
                <a:cs typeface="+mn-cs"/>
              </a:rPr>
              <a:t>dditional</a:t>
            </a:r>
            <a:r>
              <a:rPr kumimoji="0" lang="en-GB" sz="1600" b="1" i="0" u="none" strike="noStrike" kern="1200" cap="none" spc="0" normalizeH="0" baseline="0" noProof="0" dirty="0">
                <a:ln>
                  <a:noFill/>
                </a:ln>
                <a:solidFill>
                  <a:srgbClr val="0033A0"/>
                </a:solidFill>
                <a:effectLst/>
                <a:uLnTx/>
                <a:uFillTx/>
                <a:latin typeface="Arial"/>
                <a:ea typeface="+mn-ea"/>
                <a:cs typeface="+mn-cs"/>
              </a:rPr>
              <a:t> fully shielded </a:t>
            </a:r>
            <a:r>
              <a:rPr kumimoji="0" lang="en-GB" sz="1600" b="0" i="0" u="none" strike="noStrike" kern="1200" cap="none" spc="0" normalizeH="0" baseline="0" noProof="0" dirty="0">
                <a:ln>
                  <a:noFill/>
                </a:ln>
                <a:solidFill>
                  <a:srgbClr val="0033A0"/>
                </a:solidFill>
                <a:effectLst/>
                <a:uLnTx/>
                <a:uFillTx/>
                <a:latin typeface="Arial"/>
                <a:ea typeface="+mn-ea"/>
                <a:cs typeface="+mn-cs"/>
              </a:rPr>
              <a:t>screen temperature probes (same as MKIs)</a:t>
            </a:r>
          </a:p>
          <a:p>
            <a:pPr marR="0" lvl="1" algn="l" defTabSz="914400" rtl="0" eaLnBrk="1" fontAlgn="auto" latinLnBrk="0" hangingPunct="1">
              <a:lnSpc>
                <a:spcPct val="100000"/>
              </a:lnSpc>
              <a:spcBef>
                <a:spcPts val="0"/>
              </a:spcBef>
              <a:spcAft>
                <a:spcPts val="1200"/>
              </a:spcAft>
              <a:buClrTx/>
              <a:buSzTx/>
              <a:tabLst/>
              <a:defRPr/>
            </a:pPr>
            <a:endParaRPr kumimoji="0" lang="en-GB" sz="1600" b="0" i="0" u="none" strike="noStrike" kern="1200" cap="none" spc="0" normalizeH="0" baseline="0" noProof="0" dirty="0">
              <a:ln>
                <a:noFill/>
              </a:ln>
              <a:solidFill>
                <a:srgbClr val="0033A0"/>
              </a:solidFill>
              <a:effectLst/>
              <a:uLnTx/>
              <a:uFillTx/>
              <a:latin typeface="Arial"/>
              <a:ea typeface="+mn-ea"/>
              <a:cs typeface="+mn-cs"/>
            </a:endParaRPr>
          </a:p>
          <a:p>
            <a:pPr marL="457200" marR="0" lvl="0" indent="-457200" algn="l" defTabSz="914400" rtl="0" eaLnBrk="1" fontAlgn="auto" latinLnBrk="0" hangingPunct="1">
              <a:lnSpc>
                <a:spcPct val="100000"/>
              </a:lnSpc>
              <a:spcBef>
                <a:spcPts val="0"/>
              </a:spcBef>
              <a:spcAft>
                <a:spcPts val="1200"/>
              </a:spcAft>
              <a:buClrTx/>
              <a:buSzTx/>
              <a:buFont typeface="Wingdings"/>
              <a:buChar char="§"/>
              <a:tabLst/>
              <a:defRPr/>
            </a:pPr>
            <a:r>
              <a:rPr kumimoji="0" lang="en-GB" sz="1600" b="1" i="0" u="none" strike="noStrike" kern="1200" cap="none" spc="0" normalizeH="0" baseline="0" noProof="0" dirty="0">
                <a:ln>
                  <a:noFill/>
                </a:ln>
                <a:solidFill>
                  <a:srgbClr val="0033A0"/>
                </a:solidFill>
                <a:effectLst/>
                <a:uLnTx/>
                <a:uFillTx/>
                <a:latin typeface="Arial"/>
                <a:ea typeface="+mn-ea"/>
                <a:cs typeface="+mn-cs"/>
              </a:rPr>
              <a:t>Impedance measurements</a:t>
            </a:r>
            <a:r>
              <a:rPr kumimoji="0" lang="en-GB" sz="1600" b="1" i="0" u="none" strike="noStrike" kern="1200" cap="none" spc="0" normalizeH="0" baseline="0" noProof="0" dirty="0">
                <a:ln>
                  <a:noFill/>
                </a:ln>
                <a:solidFill>
                  <a:schemeClr val="tx2"/>
                </a:solidFill>
                <a:effectLst/>
                <a:uLnTx/>
                <a:uFillTx/>
                <a:latin typeface="Arial"/>
                <a:ea typeface="+mn-ea"/>
                <a:cs typeface="+mn-cs"/>
              </a:rPr>
              <a:t>*</a:t>
            </a:r>
            <a:r>
              <a:rPr kumimoji="0" lang="en-GB" sz="1600" b="0" i="0" u="none" strike="noStrike" kern="1200" cap="none" spc="0" normalizeH="0" baseline="0" noProof="0" dirty="0">
                <a:ln>
                  <a:noFill/>
                </a:ln>
                <a:solidFill>
                  <a:srgbClr val="0033A0"/>
                </a:solidFill>
                <a:effectLst/>
                <a:uLnTx/>
                <a:uFillTx/>
                <a:latin typeface="Arial"/>
                <a:ea typeface="+mn-ea"/>
                <a:cs typeface="+mn-cs"/>
              </a:rPr>
              <a:t>:</a:t>
            </a:r>
          </a:p>
          <a:p>
            <a:pPr marL="914400" marR="0" lvl="1" indent="-457200" algn="l" defTabSz="914400" rtl="0" eaLnBrk="1" fontAlgn="auto" latinLnBrk="0" hangingPunct="1">
              <a:lnSpc>
                <a:spcPct val="100000"/>
              </a:lnSpc>
              <a:spcBef>
                <a:spcPts val="0"/>
              </a:spcBef>
              <a:spcAft>
                <a:spcPts val="1200"/>
              </a:spcAft>
              <a:buClrTx/>
              <a:buSzTx/>
              <a:buFont typeface="Wingdings"/>
              <a:buChar char="§"/>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Contrary to 2023, </a:t>
            </a:r>
            <a:r>
              <a:rPr kumimoji="0" lang="en-US" sz="1600" b="1" i="0" u="none" strike="noStrike" kern="1200" cap="none" spc="0" normalizeH="0" baseline="0" noProof="0" dirty="0">
                <a:ln>
                  <a:noFill/>
                </a:ln>
                <a:solidFill>
                  <a:srgbClr val="00B050"/>
                </a:solidFill>
                <a:effectLst/>
                <a:uLnTx/>
                <a:uFillTx/>
                <a:latin typeface="Arial"/>
                <a:ea typeface="+mn-ea"/>
                <a:cs typeface="+mn-cs"/>
              </a:rPr>
              <a:t>no correlations </a:t>
            </a:r>
            <a:r>
              <a:rPr kumimoji="0" lang="en-US" sz="1600" b="0" i="0" u="none" strike="noStrike" kern="1200" cap="none" spc="0" normalizeH="0" baseline="0" noProof="0" dirty="0">
                <a:ln>
                  <a:noFill/>
                </a:ln>
                <a:solidFill>
                  <a:srgbClr val="0033A0"/>
                </a:solidFill>
                <a:effectLst/>
                <a:uLnTx/>
                <a:uFillTx/>
                <a:latin typeface="Arial"/>
                <a:ea typeface="+mn-ea"/>
                <a:cs typeface="+mn-cs"/>
              </a:rPr>
              <a:t>with </a:t>
            </a:r>
            <a:r>
              <a:rPr kumimoji="0" lang="en-US" sz="1600" b="1" i="0" u="none" strike="noStrike" kern="1200" cap="none" spc="0" normalizeH="0" baseline="0" noProof="0" dirty="0">
                <a:ln>
                  <a:noFill/>
                </a:ln>
                <a:solidFill>
                  <a:srgbClr val="0033A0"/>
                </a:solidFill>
                <a:effectLst/>
                <a:uLnTx/>
                <a:uFillTx/>
                <a:latin typeface="Arial"/>
                <a:ea typeface="+mn-ea"/>
                <a:cs typeface="+mn-cs"/>
              </a:rPr>
              <a:t>jaw aperture, probe type </a:t>
            </a:r>
            <a:r>
              <a:rPr kumimoji="0" lang="en-US" sz="1600" b="0" i="0" u="none" strike="noStrike" kern="1200" cap="none" spc="0" normalizeH="0" baseline="0" noProof="0" dirty="0">
                <a:ln>
                  <a:noFill/>
                </a:ln>
                <a:solidFill>
                  <a:srgbClr val="0033A0"/>
                </a:solidFill>
                <a:effectLst/>
                <a:uLnTx/>
                <a:uFillTx/>
                <a:latin typeface="Arial"/>
                <a:ea typeface="+mn-ea"/>
                <a:cs typeface="+mn-cs"/>
              </a:rPr>
              <a:t>and </a:t>
            </a:r>
          </a:p>
          <a:p>
            <a:pPr marR="0" lvl="1" algn="l" defTabSz="914400" rtl="0" eaLnBrk="1" fontAlgn="auto" latinLnBrk="0" hangingPunct="1">
              <a:lnSpc>
                <a:spcPct val="100000"/>
              </a:lnSpc>
              <a:spcBef>
                <a:spcPts val="0"/>
              </a:spcBef>
              <a:spcAft>
                <a:spcPts val="1200"/>
              </a:spcAft>
              <a:buClrTx/>
              <a:buSzTx/>
              <a:tabLst/>
              <a:defRPr/>
            </a:pPr>
            <a:r>
              <a:rPr lang="en-US" sz="1600" dirty="0">
                <a:solidFill>
                  <a:srgbClr val="0033A0"/>
                </a:solidFill>
                <a:latin typeface="Arial"/>
              </a:rPr>
              <a:t>	</a:t>
            </a:r>
            <a:r>
              <a:rPr kumimoji="0" lang="en-US" sz="1600" b="1" i="0" u="none" strike="noStrike" kern="1200" cap="none" spc="0" normalizeH="0" baseline="0" noProof="0" dirty="0">
                <a:ln>
                  <a:noFill/>
                </a:ln>
                <a:solidFill>
                  <a:srgbClr val="0033A0"/>
                </a:solidFill>
                <a:effectLst/>
                <a:uLnTx/>
                <a:uFillTx/>
                <a:latin typeface="Arial"/>
                <a:ea typeface="+mn-ea"/>
                <a:cs typeface="+mn-cs"/>
              </a:rPr>
              <a:t>TDIS device</a:t>
            </a:r>
          </a:p>
          <a:p>
            <a:pPr marL="914400" marR="0" lvl="1" indent="-457200" algn="l" defTabSz="914400" rtl="0" eaLnBrk="1" fontAlgn="auto" latinLnBrk="0" hangingPunct="1">
              <a:lnSpc>
                <a:spcPct val="100000"/>
              </a:lnSpc>
              <a:spcBef>
                <a:spcPts val="0"/>
              </a:spcBef>
              <a:spcAft>
                <a:spcPts val="1200"/>
              </a:spcAft>
              <a:buClrTx/>
              <a:buSzTx/>
              <a:buFont typeface="Wingdings"/>
              <a:buChar char="§"/>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Moreover</a:t>
            </a:r>
            <a:r>
              <a:rPr kumimoji="0" lang="en-US" sz="1600" b="1" i="0" u="none" strike="noStrike" kern="1200" cap="none" spc="0" normalizeH="0" baseline="0" noProof="0" dirty="0">
                <a:ln>
                  <a:noFill/>
                </a:ln>
                <a:solidFill>
                  <a:srgbClr val="0033A0"/>
                </a:solidFill>
                <a:effectLst/>
                <a:uLnTx/>
                <a:uFillTx/>
                <a:latin typeface="Arial"/>
                <a:ea typeface="+mn-ea"/>
                <a:cs typeface="+mn-cs"/>
              </a:rPr>
              <a:t>, </a:t>
            </a:r>
            <a:r>
              <a:rPr kumimoji="0" lang="en-US" sz="1600" b="0" i="0" u="none" strike="noStrike" kern="1200" cap="none" spc="0" normalizeH="0" baseline="0" noProof="0" dirty="0">
                <a:ln>
                  <a:noFill/>
                </a:ln>
                <a:solidFill>
                  <a:srgbClr val="0033A0"/>
                </a:solidFill>
                <a:effectLst/>
                <a:uLnTx/>
                <a:uFillTx/>
                <a:latin typeface="Arial"/>
                <a:ea typeface="+mn-ea"/>
                <a:cs typeface="+mn-cs"/>
              </a:rPr>
              <a:t>the unexpected </a:t>
            </a:r>
            <a:r>
              <a:rPr kumimoji="0" lang="en-US" sz="1600" b="1" i="0" u="none" strike="noStrike" kern="1200" cap="none" spc="0" normalizeH="0" baseline="0" noProof="0" dirty="0">
                <a:ln>
                  <a:noFill/>
                </a:ln>
                <a:solidFill>
                  <a:srgbClr val="0033A0"/>
                </a:solidFill>
                <a:effectLst/>
                <a:uLnTx/>
                <a:uFillTx/>
                <a:latin typeface="Arial"/>
                <a:ea typeface="+mn-ea"/>
                <a:cs typeface="+mn-cs"/>
              </a:rPr>
              <a:t>low frequency resonance </a:t>
            </a:r>
            <a:r>
              <a:rPr kumimoji="0" lang="en-US" sz="1600" b="1" i="0" u="none" strike="noStrike" kern="1200" cap="none" spc="0" normalizeH="0" baseline="0" noProof="0" dirty="0">
                <a:ln>
                  <a:noFill/>
                </a:ln>
                <a:solidFill>
                  <a:srgbClr val="00B050"/>
                </a:solidFill>
                <a:effectLst/>
                <a:uLnTx/>
                <a:uFillTx/>
                <a:latin typeface="Arial"/>
                <a:ea typeface="+mn-ea"/>
                <a:cs typeface="+mn-cs"/>
              </a:rPr>
              <a:t>not detected</a:t>
            </a:r>
            <a:endParaRPr lang="en-US" sz="1600" b="1" dirty="0">
              <a:solidFill>
                <a:srgbClr val="00B050"/>
              </a:solidFill>
              <a:latin typeface="Arial"/>
            </a:endParaRPr>
          </a:p>
          <a:p>
            <a:pPr marL="914400" marR="0" lvl="1" indent="-457200" algn="l" defTabSz="914400" rtl="0" eaLnBrk="1" fontAlgn="auto" latinLnBrk="0" hangingPunct="1">
              <a:lnSpc>
                <a:spcPct val="100000"/>
              </a:lnSpc>
              <a:spcBef>
                <a:spcPts val="0"/>
              </a:spcBef>
              <a:spcAft>
                <a:spcPts val="1200"/>
              </a:spcAft>
              <a:buClrTx/>
              <a:buSzTx/>
              <a:buFont typeface="Wingdings"/>
              <a:buChar char="§"/>
              <a:tabLst/>
              <a:defRPr/>
            </a:pPr>
            <a:r>
              <a:rPr kumimoji="0" lang="en-US" sz="1600" b="1" i="0" u="none" strike="noStrike" kern="1200" cap="none" spc="0" normalizeH="0" baseline="0" noProof="0" dirty="0">
                <a:ln>
                  <a:noFill/>
                </a:ln>
                <a:effectLst/>
                <a:uLnTx/>
                <a:uFillTx/>
                <a:latin typeface="Arial"/>
                <a:ea typeface="+mn-ea"/>
                <a:cs typeface="+mn-cs"/>
              </a:rPr>
              <a:t>Impedance measurements on 2024 TDIS desirable</a:t>
            </a:r>
          </a:p>
        </p:txBody>
      </p:sp>
      <p:sp>
        <p:nvSpPr>
          <p:cNvPr id="12" name="TextBox 11">
            <a:extLst>
              <a:ext uri="{FF2B5EF4-FFF2-40B4-BE49-F238E27FC236}">
                <a16:creationId xmlns:a16="http://schemas.microsoft.com/office/drawing/2014/main" id="{BDF103D9-21EE-B29F-15A0-2D2012214515}"/>
              </a:ext>
            </a:extLst>
          </p:cNvPr>
          <p:cNvSpPr txBox="1"/>
          <p:nvPr/>
        </p:nvSpPr>
        <p:spPr>
          <a:xfrm>
            <a:off x="2939247" y="5920968"/>
            <a:ext cx="6632112" cy="338554"/>
          </a:xfrm>
          <a:prstGeom prst="rect">
            <a:avLst/>
          </a:prstGeom>
          <a:solidFill>
            <a:schemeClr val="accent6">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33A0"/>
                </a:solidFill>
                <a:effectLst/>
                <a:uLnTx/>
                <a:uFillTx/>
                <a:latin typeface="Arial"/>
                <a:ea typeface="+mn-ea"/>
                <a:cs typeface="+mn-cs"/>
              </a:rPr>
              <a:t>For conforming TDIS no impedance induced issues are expected</a:t>
            </a:r>
          </a:p>
        </p:txBody>
      </p:sp>
      <p:sp>
        <p:nvSpPr>
          <p:cNvPr id="13" name="Arrow: Down 12">
            <a:extLst>
              <a:ext uri="{FF2B5EF4-FFF2-40B4-BE49-F238E27FC236}">
                <a16:creationId xmlns:a16="http://schemas.microsoft.com/office/drawing/2014/main" id="{4B386B30-CAED-EF2B-1E69-E55EFA24A713}"/>
              </a:ext>
            </a:extLst>
          </p:cNvPr>
          <p:cNvSpPr/>
          <p:nvPr/>
        </p:nvSpPr>
        <p:spPr>
          <a:xfrm>
            <a:off x="6187312" y="5520053"/>
            <a:ext cx="237581" cy="338554"/>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TextBox 4">
            <a:extLst>
              <a:ext uri="{FF2B5EF4-FFF2-40B4-BE49-F238E27FC236}">
                <a16:creationId xmlns:a16="http://schemas.microsoft.com/office/drawing/2014/main" id="{1FBCCA8A-2F98-472A-CB5D-FEDDB6431795}"/>
              </a:ext>
            </a:extLst>
          </p:cNvPr>
          <p:cNvSpPr txBox="1"/>
          <p:nvPr/>
        </p:nvSpPr>
        <p:spPr>
          <a:xfrm>
            <a:off x="311700" y="6174722"/>
            <a:ext cx="5126037" cy="5078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schemeClr val="tx2"/>
                </a:solidFill>
                <a:effectLst/>
                <a:uLnTx/>
                <a:uFillTx/>
                <a:latin typeface="Arial"/>
                <a:ea typeface="+mn-ea"/>
                <a:cs typeface="+mn-cs"/>
              </a:rPr>
              <a:t>* </a:t>
            </a:r>
            <a:r>
              <a:rPr kumimoji="0" lang="en-US" sz="900" b="1" u="none" strike="noStrike" kern="1200" cap="none" spc="0" normalizeH="0" baseline="0" noProof="0" dirty="0">
                <a:ln>
                  <a:noFill/>
                </a:ln>
                <a:solidFill>
                  <a:schemeClr val="tx2"/>
                </a:solidFill>
                <a:effectLst/>
                <a:uLnTx/>
                <a:uFillTx/>
                <a:latin typeface="Arial"/>
                <a:ea typeface="+mn-ea"/>
                <a:cs typeface="+mn-cs"/>
              </a:rPr>
              <a:t>L. Sito et </a:t>
            </a:r>
            <a:r>
              <a:rPr kumimoji="0" lang="en-US" sz="900" b="1" strike="noStrike" kern="1200" cap="none" spc="0" normalizeH="0" baseline="0" noProof="0" dirty="0">
                <a:ln>
                  <a:noFill/>
                </a:ln>
                <a:solidFill>
                  <a:schemeClr val="tx2"/>
                </a:solidFill>
                <a:effectLst/>
                <a:uLnTx/>
                <a:uFillTx/>
                <a:latin typeface="Arial"/>
                <a:ea typeface="+mn-ea"/>
                <a:cs typeface="+mn-cs"/>
              </a:rPr>
              <a:t>al.</a:t>
            </a:r>
            <a:r>
              <a:rPr kumimoji="0" lang="en-US" sz="900" b="1" strike="noStrike" kern="1200" cap="none" spc="0" normalizeH="0" noProof="0" dirty="0">
                <a:ln>
                  <a:noFill/>
                </a:ln>
                <a:solidFill>
                  <a:schemeClr val="tx2"/>
                </a:solidFill>
                <a:effectLst/>
                <a:uLnTx/>
                <a:uFillTx/>
                <a:latin typeface="Arial"/>
                <a:ea typeface="+mn-ea"/>
                <a:cs typeface="+mn-cs"/>
              </a:rPr>
              <a:t> </a:t>
            </a:r>
            <a:r>
              <a:rPr kumimoji="0" lang="en-US" sz="900" b="1" i="0" strike="noStrike" kern="1200" cap="none" spc="0" normalizeH="0" baseline="0" noProof="0" dirty="0">
                <a:ln>
                  <a:noFill/>
                </a:ln>
                <a:solidFill>
                  <a:schemeClr val="tx2"/>
                </a:solidFill>
                <a:effectLst/>
                <a:uLnTx/>
                <a:uFillTx/>
                <a:latin typeface="Arial"/>
                <a:ea typeface="+mn-ea"/>
                <a:cs typeface="+mn-cs"/>
                <a:hlinkClick r:id="rId3">
                  <a:extLst>
                    <a:ext uri="{A12FA001-AC4F-418D-AE19-62706E023703}">
                      <ahyp:hlinkClr xmlns:ahyp="http://schemas.microsoft.com/office/drawing/2018/hyperlinkcolor" val="tx"/>
                    </a:ext>
                  </a:extLst>
                </a:hlinkClick>
              </a:rPr>
              <a:t>at the 92</a:t>
            </a:r>
            <a:r>
              <a:rPr kumimoji="0" lang="en-US" sz="900" b="1" i="0" strike="noStrike" kern="1200" cap="none" spc="0" normalizeH="0" baseline="30000" noProof="0" dirty="0">
                <a:ln>
                  <a:noFill/>
                </a:ln>
                <a:solidFill>
                  <a:schemeClr val="tx2"/>
                </a:solidFill>
                <a:effectLst/>
                <a:uLnTx/>
                <a:uFillTx/>
                <a:latin typeface="Arial"/>
                <a:ea typeface="+mn-ea"/>
                <a:cs typeface="+mn-cs"/>
                <a:hlinkClick r:id="rId3">
                  <a:extLst>
                    <a:ext uri="{A12FA001-AC4F-418D-AE19-62706E023703}">
                      <ahyp:hlinkClr xmlns:ahyp="http://schemas.microsoft.com/office/drawing/2018/hyperlinkcolor" val="tx"/>
                    </a:ext>
                  </a:extLst>
                </a:hlinkClick>
              </a:rPr>
              <a:t>nd</a:t>
            </a:r>
            <a:r>
              <a:rPr kumimoji="0" lang="en-US" sz="900" b="1" i="0" strike="noStrike" kern="1200" cap="none" spc="0" normalizeH="0" baseline="0" noProof="0" dirty="0">
                <a:ln>
                  <a:noFill/>
                </a:ln>
                <a:solidFill>
                  <a:schemeClr val="tx2"/>
                </a:solidFill>
                <a:effectLst/>
                <a:uLnTx/>
                <a:uFillTx/>
                <a:latin typeface="Arial"/>
                <a:ea typeface="+mn-ea"/>
                <a:cs typeface="+mn-cs"/>
                <a:hlinkClick r:id="rId3">
                  <a:extLst>
                    <a:ext uri="{A12FA001-AC4F-418D-AE19-62706E023703}">
                      <ahyp:hlinkClr xmlns:ahyp="http://schemas.microsoft.com/office/drawing/2018/hyperlinkcolor" val="tx"/>
                    </a:ext>
                  </a:extLst>
                </a:hlinkClick>
              </a:rPr>
              <a:t> IWG meeting</a:t>
            </a:r>
            <a:endParaRPr kumimoji="0" lang="en-GB" sz="900" b="1" i="0" strike="noStrike" kern="1200" cap="none" spc="0" normalizeH="0" baseline="0" noProof="0" dirty="0">
              <a:ln>
                <a:noFill/>
              </a:ln>
              <a:solidFill>
                <a:schemeClr val="tx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15E32"/>
                </a:solidFill>
                <a:effectLst/>
                <a:uLnTx/>
                <a:uFillTx/>
                <a:latin typeface="Arial"/>
                <a:ea typeface="+mn-ea"/>
                <a:cs typeface="+mn-cs"/>
              </a:rPr>
              <a:t> </a:t>
            </a:r>
            <a:endParaRPr kumimoji="0" lang="en-GB" sz="1800" b="0" i="0" u="none" strike="noStrike" kern="1200" cap="none" spc="0" normalizeH="0" baseline="0" noProof="0" dirty="0">
              <a:ln>
                <a:noFill/>
              </a:ln>
              <a:solidFill>
                <a:srgbClr val="E15E32"/>
              </a:solidFill>
              <a:effectLst/>
              <a:uLnTx/>
              <a:uFillTx/>
              <a:latin typeface="Arial"/>
              <a:ea typeface="+mn-ea"/>
              <a:cs typeface="+mn-cs"/>
            </a:endParaRPr>
          </a:p>
        </p:txBody>
      </p:sp>
      <p:pic>
        <p:nvPicPr>
          <p:cNvPr id="4" name="Picture 3" descr="A graph of a frequency&#10;&#10;Description automatically generated">
            <a:extLst>
              <a:ext uri="{FF2B5EF4-FFF2-40B4-BE49-F238E27FC236}">
                <a16:creationId xmlns:a16="http://schemas.microsoft.com/office/drawing/2014/main" id="{02920E3C-33B6-484A-9048-46D7444ACDA5}"/>
              </a:ext>
            </a:extLst>
          </p:cNvPr>
          <p:cNvPicPr>
            <a:picLocks noChangeAspect="1"/>
          </p:cNvPicPr>
          <p:nvPr/>
        </p:nvPicPr>
        <p:blipFill>
          <a:blip r:embed="rId4">
            <a:extLst>
              <a:ext uri="{28A0092B-C50C-407E-A947-70E740481C1C}">
                <a14:useLocalDpi xmlns:a14="http://schemas.microsoft.com/office/drawing/2010/main" val="0"/>
              </a:ext>
            </a:extLst>
          </a:blip>
          <a:srcRect l="2689" r="1703" b="5744"/>
          <a:stretch/>
        </p:blipFill>
        <p:spPr>
          <a:xfrm>
            <a:off x="7589427" y="2180032"/>
            <a:ext cx="4520023" cy="2226867"/>
          </a:xfrm>
          <a:prstGeom prst="rect">
            <a:avLst/>
          </a:prstGeom>
        </p:spPr>
      </p:pic>
      <p:sp>
        <p:nvSpPr>
          <p:cNvPr id="11" name="TextBox 10">
            <a:extLst>
              <a:ext uri="{FF2B5EF4-FFF2-40B4-BE49-F238E27FC236}">
                <a16:creationId xmlns:a16="http://schemas.microsoft.com/office/drawing/2014/main" id="{618249F6-8FE9-84CF-FDEB-65E44534F99A}"/>
              </a:ext>
            </a:extLst>
          </p:cNvPr>
          <p:cNvSpPr txBox="1"/>
          <p:nvPr/>
        </p:nvSpPr>
        <p:spPr>
          <a:xfrm>
            <a:off x="152400" y="4645065"/>
            <a:ext cx="11887200" cy="800219"/>
          </a:xfrm>
          <a:prstGeom prst="rect">
            <a:avLst/>
          </a:prstGeom>
          <a:noFill/>
          <a:ln>
            <a:solidFill>
              <a:schemeClr val="tx2"/>
            </a:solidFill>
          </a:ln>
        </p:spPr>
        <p:txBody>
          <a:bodyPr wrap="square">
            <a:spAutoFit/>
          </a:bodyPr>
          <a:lstStyle/>
          <a:p>
            <a:pPr marR="0" lvl="0" algn="ctr" defTabSz="914400" rtl="0" eaLnBrk="1" fontAlgn="auto" latinLnBrk="0" hangingPunct="1">
              <a:lnSpc>
                <a:spcPct val="100000"/>
              </a:lnSpc>
              <a:spcBef>
                <a:spcPts val="0"/>
              </a:spcBef>
              <a:spcAft>
                <a:spcPts val="1200"/>
              </a:spcAft>
              <a:buClrTx/>
              <a:buSzTx/>
              <a:tabLst/>
              <a:defRPr/>
            </a:pPr>
            <a:r>
              <a:rPr kumimoji="0" lang="en-GB" sz="1800" b="1" i="0" u="none" strike="noStrike" kern="1200" cap="none" spc="0" normalizeH="0" baseline="0" noProof="0" dirty="0">
                <a:ln>
                  <a:noFill/>
                </a:ln>
                <a:solidFill>
                  <a:srgbClr val="FF0000"/>
                </a:solidFill>
                <a:effectLst/>
                <a:uLnTx/>
                <a:uFillTx/>
                <a:latin typeface="Arial"/>
                <a:ea typeface="+mn-ea"/>
                <a:cs typeface="+mn-cs"/>
              </a:rPr>
              <a:t>Given the findings so far, the issue in 2023 seems to be correlated with the observed non-conformities</a:t>
            </a:r>
          </a:p>
          <a:p>
            <a:pPr marR="0" lvl="0" algn="ctr" defTabSz="914400" rtl="0" eaLnBrk="1" fontAlgn="auto" latinLnBrk="0" hangingPunct="1">
              <a:lnSpc>
                <a:spcPct val="100000"/>
              </a:lnSpc>
              <a:spcBef>
                <a:spcPts val="0"/>
              </a:spcBef>
              <a:spcAft>
                <a:spcPts val="1200"/>
              </a:spcAft>
              <a:buClrTx/>
              <a:buSzTx/>
              <a:tabLst/>
              <a:defRPr/>
            </a:pPr>
            <a:r>
              <a:rPr lang="en-GB" b="1" dirty="0">
                <a:latin typeface="Arial"/>
              </a:rPr>
              <a:t>    However, the origin of the non-conformity is unknown  </a:t>
            </a:r>
            <a:endParaRPr kumimoji="0" lang="en-GB" sz="1800" b="1" i="0" u="none" strike="noStrike" kern="1200" cap="none" spc="0" normalizeH="0" baseline="0" noProof="0" dirty="0">
              <a:ln>
                <a:noFill/>
              </a:ln>
              <a:effectLst/>
              <a:uLnTx/>
              <a:uFillTx/>
              <a:latin typeface="Arial"/>
            </a:endParaRPr>
          </a:p>
        </p:txBody>
      </p:sp>
      <p:sp>
        <p:nvSpPr>
          <p:cNvPr id="14" name="TextBox 13">
            <a:extLst>
              <a:ext uri="{FF2B5EF4-FFF2-40B4-BE49-F238E27FC236}">
                <a16:creationId xmlns:a16="http://schemas.microsoft.com/office/drawing/2014/main" id="{C720D566-71E1-7C03-73AA-22B8BCAC565E}"/>
              </a:ext>
            </a:extLst>
          </p:cNvPr>
          <p:cNvSpPr txBox="1"/>
          <p:nvPr/>
        </p:nvSpPr>
        <p:spPr>
          <a:xfrm>
            <a:off x="9307186" y="2042169"/>
            <a:ext cx="1754209" cy="169277"/>
          </a:xfrm>
          <a:prstGeom prst="rect">
            <a:avLst/>
          </a:prstGeom>
          <a:solidFill>
            <a:srgbClr val="ABE274"/>
          </a:solidFill>
        </p:spPr>
        <p:txBody>
          <a:bodyPr wrap="square" lIns="0" tIns="0" rIns="0" bIns="0" rtlCol="0">
            <a:spAutoFit/>
          </a:bodyPr>
          <a:lstStyle/>
          <a:p>
            <a:pPr algn="ctr"/>
            <a:r>
              <a:rPr lang="en-US" sz="1100" dirty="0"/>
              <a:t>Impedance measurements </a:t>
            </a:r>
            <a:endParaRPr lang="en-GB" sz="1100" dirty="0"/>
          </a:p>
        </p:txBody>
      </p:sp>
      <p:sp>
        <p:nvSpPr>
          <p:cNvPr id="7" name="Date Placeholder 6">
            <a:extLst>
              <a:ext uri="{FF2B5EF4-FFF2-40B4-BE49-F238E27FC236}">
                <a16:creationId xmlns:a16="http://schemas.microsoft.com/office/drawing/2014/main" id="{52607BD9-C72F-21DA-B805-C6F59F3D6E1D}"/>
              </a:ext>
            </a:extLst>
          </p:cNvPr>
          <p:cNvSpPr>
            <a:spLocks noGrp="1"/>
          </p:cNvSpPr>
          <p:nvPr>
            <p:ph type="dt" sz="half" idx="10"/>
          </p:nvPr>
        </p:nvSpPr>
        <p:spPr/>
        <p:txBody>
          <a:bodyPr/>
          <a:lstStyle/>
          <a:p>
            <a:endParaRPr lang="en-GB"/>
          </a:p>
        </p:txBody>
      </p:sp>
      <p:sp>
        <p:nvSpPr>
          <p:cNvPr id="15" name="Slide Number Placeholder 14">
            <a:extLst>
              <a:ext uri="{FF2B5EF4-FFF2-40B4-BE49-F238E27FC236}">
                <a16:creationId xmlns:a16="http://schemas.microsoft.com/office/drawing/2014/main" id="{7431B908-B611-1DE4-7D65-106DA0F37EA3}"/>
              </a:ext>
            </a:extLst>
          </p:cNvPr>
          <p:cNvSpPr>
            <a:spLocks noGrp="1"/>
          </p:cNvSpPr>
          <p:nvPr>
            <p:ph type="sldNum" sz="quarter" idx="12"/>
          </p:nvPr>
        </p:nvSpPr>
        <p:spPr/>
        <p:txBody>
          <a:bodyPr/>
          <a:lstStyle/>
          <a:p>
            <a:fld id="{9C11FCEE-E28D-49E7-8934-D8DA7BE030D7}" type="slidenum">
              <a:rPr lang="en-GB" smtClean="0"/>
              <a:t>19</a:t>
            </a:fld>
            <a:endParaRPr lang="en-GB"/>
          </a:p>
        </p:txBody>
      </p:sp>
    </p:spTree>
    <p:extLst>
      <p:ext uri="{BB962C8B-B14F-4D97-AF65-F5344CB8AC3E}">
        <p14:creationId xmlns:p14="http://schemas.microsoft.com/office/powerpoint/2010/main" val="255127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5" grpId="0"/>
      <p:bldP spid="11" grpId="0" animBg="1"/>
      <p:bldP spid="14" grpId="0" animBg="1"/>
    </p:bldLst>
  </p:timing>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C0AD4-AC27-C2B8-95F2-9FDD836A7346}"/>
              </a:ext>
            </a:extLst>
          </p:cNvPr>
          <p:cNvSpPr>
            <a:spLocks noGrp="1"/>
          </p:cNvSpPr>
          <p:nvPr>
            <p:ph type="title"/>
          </p:nvPr>
        </p:nvSpPr>
        <p:spPr>
          <a:xfrm>
            <a:off x="374468" y="195942"/>
            <a:ext cx="10515600" cy="681037"/>
          </a:xfrm>
        </p:spPr>
        <p:txBody>
          <a:bodyPr>
            <a:normAutofit fontScale="90000"/>
          </a:bodyPr>
          <a:lstStyle/>
          <a:p>
            <a:r>
              <a:rPr lang="en-US" dirty="0"/>
              <a:t>Outline</a:t>
            </a:r>
            <a:endParaRPr lang="en-GB" dirty="0"/>
          </a:p>
        </p:txBody>
      </p:sp>
      <p:sp>
        <p:nvSpPr>
          <p:cNvPr id="3" name="Content Placeholder 2">
            <a:extLst>
              <a:ext uri="{FF2B5EF4-FFF2-40B4-BE49-F238E27FC236}">
                <a16:creationId xmlns:a16="http://schemas.microsoft.com/office/drawing/2014/main" id="{C4472F7A-ADE4-2085-3964-011097743686}"/>
              </a:ext>
            </a:extLst>
          </p:cNvPr>
          <p:cNvSpPr>
            <a:spLocks noGrp="1"/>
          </p:cNvSpPr>
          <p:nvPr>
            <p:ph idx="1"/>
          </p:nvPr>
        </p:nvSpPr>
        <p:spPr>
          <a:xfrm>
            <a:off x="374468" y="1388020"/>
            <a:ext cx="10515600" cy="4351338"/>
          </a:xfrm>
        </p:spPr>
        <p:txBody>
          <a:bodyPr>
            <a:normAutofit/>
          </a:bodyPr>
          <a:lstStyle/>
          <a:p>
            <a:r>
              <a:rPr lang="en-US" sz="2400" dirty="0"/>
              <a:t>Introduction</a:t>
            </a:r>
          </a:p>
          <a:p>
            <a:pPr marL="0" indent="0">
              <a:buNone/>
            </a:pPr>
            <a:endParaRPr lang="en-US" sz="2400" dirty="0"/>
          </a:p>
          <a:p>
            <a:r>
              <a:rPr lang="en-US" sz="2400" dirty="0"/>
              <a:t>HL-LHC impedance model update</a:t>
            </a:r>
          </a:p>
          <a:p>
            <a:endParaRPr lang="en-US" sz="2400" dirty="0"/>
          </a:p>
          <a:p>
            <a:r>
              <a:rPr lang="en-US" sz="2400" dirty="0"/>
              <a:t>Results from beam-based measurements</a:t>
            </a:r>
          </a:p>
          <a:p>
            <a:pPr marL="0" indent="0">
              <a:buNone/>
            </a:pPr>
            <a:endParaRPr lang="en-US" sz="2400" dirty="0"/>
          </a:p>
          <a:p>
            <a:r>
              <a:rPr lang="en-US" sz="2400" dirty="0"/>
              <a:t>Summary</a:t>
            </a:r>
          </a:p>
          <a:p>
            <a:endParaRPr lang="en-US" dirty="0"/>
          </a:p>
          <a:p>
            <a:endParaRPr lang="en-GB" dirty="0"/>
          </a:p>
        </p:txBody>
      </p:sp>
      <p:sp>
        <p:nvSpPr>
          <p:cNvPr id="4" name="Date Placeholder 3">
            <a:extLst>
              <a:ext uri="{FF2B5EF4-FFF2-40B4-BE49-F238E27FC236}">
                <a16:creationId xmlns:a16="http://schemas.microsoft.com/office/drawing/2014/main" id="{6CCF8438-C197-D0F1-BFB0-0E89E4CA5498}"/>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F5D06473-1833-45B0-E0EF-7DE24BB4938D}"/>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004469AB-3AE2-2819-0384-A7A597717532}"/>
              </a:ext>
            </a:extLst>
          </p:cNvPr>
          <p:cNvSpPr>
            <a:spLocks noGrp="1"/>
          </p:cNvSpPr>
          <p:nvPr>
            <p:ph type="sldNum" sz="quarter" idx="12"/>
          </p:nvPr>
        </p:nvSpPr>
        <p:spPr/>
        <p:txBody>
          <a:bodyPr/>
          <a:lstStyle/>
          <a:p>
            <a:fld id="{7D1755E8-C07A-4E0D-8542-45F9665EEFA6}" type="slidenum">
              <a:rPr lang="en-GB" smtClean="0"/>
              <a:t>2</a:t>
            </a:fld>
            <a:endParaRPr lang="en-GB"/>
          </a:p>
        </p:txBody>
      </p:sp>
    </p:spTree>
    <p:extLst>
      <p:ext uri="{BB962C8B-B14F-4D97-AF65-F5344CB8AC3E}">
        <p14:creationId xmlns:p14="http://schemas.microsoft.com/office/powerpoint/2010/main" val="553360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F9FDEB-6AFE-25BA-527B-B1CA66FBE8FC}"/>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7DD7A925-0FB6-68DC-527B-7BCDF62C4FD8}"/>
              </a:ext>
            </a:extLst>
          </p:cNvPr>
          <p:cNvSpPr>
            <a:spLocks noGrp="1"/>
          </p:cNvSpPr>
          <p:nvPr>
            <p:ph type="dt" sz="half" idx="10"/>
          </p:nvPr>
        </p:nvSpPr>
        <p:spPr/>
        <p:txBody>
          <a:bodyPr/>
          <a:lstStyle/>
          <a:p>
            <a:fld id="{61399669-7876-4092-97BB-50DF8392D73E}" type="datetime1">
              <a:rPr lang="en-GB" smtClean="0"/>
              <a:t>25/09/2025</a:t>
            </a:fld>
            <a:endParaRPr lang="en-GB"/>
          </a:p>
        </p:txBody>
      </p:sp>
      <p:sp>
        <p:nvSpPr>
          <p:cNvPr id="4" name="Footer Placeholder 3">
            <a:extLst>
              <a:ext uri="{FF2B5EF4-FFF2-40B4-BE49-F238E27FC236}">
                <a16:creationId xmlns:a16="http://schemas.microsoft.com/office/drawing/2014/main" id="{43A75796-E147-4A43-6158-FD8FF9EE1F2E}"/>
              </a:ext>
            </a:extLst>
          </p:cNvPr>
          <p:cNvSpPr>
            <a:spLocks noGrp="1"/>
          </p:cNvSpPr>
          <p:nvPr>
            <p:ph type="ftr" sz="quarter" idx="11"/>
          </p:nvPr>
        </p:nvSpPr>
        <p:spPr/>
        <p:txBody>
          <a:bodyPr/>
          <a:lstStyle/>
          <a:p>
            <a:r>
              <a:rPr lang="en-GB"/>
              <a:t>CEI section meeting</a:t>
            </a:r>
          </a:p>
        </p:txBody>
      </p:sp>
      <p:sp>
        <p:nvSpPr>
          <p:cNvPr id="5" name="Slide Number Placeholder 4">
            <a:extLst>
              <a:ext uri="{FF2B5EF4-FFF2-40B4-BE49-F238E27FC236}">
                <a16:creationId xmlns:a16="http://schemas.microsoft.com/office/drawing/2014/main" id="{C35BE01C-13E9-10C6-E470-E0528D6B3885}"/>
              </a:ext>
            </a:extLst>
          </p:cNvPr>
          <p:cNvSpPr>
            <a:spLocks noGrp="1"/>
          </p:cNvSpPr>
          <p:nvPr>
            <p:ph type="sldNum" sz="quarter" idx="12"/>
          </p:nvPr>
        </p:nvSpPr>
        <p:spPr/>
        <p:txBody>
          <a:bodyPr/>
          <a:lstStyle/>
          <a:p>
            <a:fld id="{7D1755E8-C07A-4E0D-8542-45F9665EEFA6}" type="slidenum">
              <a:rPr lang="en-GB" smtClean="0"/>
              <a:t>20</a:t>
            </a:fld>
            <a:endParaRPr lang="en-GB"/>
          </a:p>
        </p:txBody>
      </p:sp>
      <p:sp>
        <p:nvSpPr>
          <p:cNvPr id="8" name="Title 1">
            <a:extLst>
              <a:ext uri="{FF2B5EF4-FFF2-40B4-BE49-F238E27FC236}">
                <a16:creationId xmlns:a16="http://schemas.microsoft.com/office/drawing/2014/main" id="{5BE6DFFD-E00A-2862-ED77-ACCA67561C96}"/>
              </a:ext>
            </a:extLst>
          </p:cNvPr>
          <p:cNvSpPr>
            <a:spLocks noGrp="1"/>
          </p:cNvSpPr>
          <p:nvPr>
            <p:ph type="title"/>
          </p:nvPr>
        </p:nvSpPr>
        <p:spPr>
          <a:xfrm>
            <a:off x="1657350" y="2540000"/>
            <a:ext cx="8877300" cy="1325563"/>
          </a:xfrm>
        </p:spPr>
        <p:txBody>
          <a:bodyPr/>
          <a:lstStyle/>
          <a:p>
            <a:pPr algn="ctr"/>
            <a:r>
              <a:rPr lang="en-GB" dirty="0"/>
              <a:t>General impedance models improvement and perspective</a:t>
            </a:r>
          </a:p>
        </p:txBody>
      </p:sp>
    </p:spTree>
    <p:extLst>
      <p:ext uri="{BB962C8B-B14F-4D97-AF65-F5344CB8AC3E}">
        <p14:creationId xmlns:p14="http://schemas.microsoft.com/office/powerpoint/2010/main" val="2944109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8727C-3F1B-7C14-77DC-1FAC7A172EBE}"/>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5B7680D5-C0F6-EA36-FCB8-CB7561B4175C}"/>
              </a:ext>
            </a:extLst>
          </p:cNvPr>
          <p:cNvSpPr>
            <a:spLocks noGrp="1"/>
          </p:cNvSpPr>
          <p:nvPr>
            <p:ph type="dt" sz="half" idx="10"/>
          </p:nvPr>
        </p:nvSpPr>
        <p:spPr/>
        <p:txBody>
          <a:bodyPr/>
          <a:lstStyle/>
          <a:p>
            <a:fld id="{F125BE0B-D305-4649-B932-ACD622DDF4E9}" type="datetime1">
              <a:rPr lang="en-GB" smtClean="0"/>
              <a:t>25/09/2025</a:t>
            </a:fld>
            <a:endParaRPr lang="en-GB"/>
          </a:p>
        </p:txBody>
      </p:sp>
      <p:sp>
        <p:nvSpPr>
          <p:cNvPr id="6" name="Footer Placeholder 5">
            <a:extLst>
              <a:ext uri="{FF2B5EF4-FFF2-40B4-BE49-F238E27FC236}">
                <a16:creationId xmlns:a16="http://schemas.microsoft.com/office/drawing/2014/main" id="{C6CCA36F-FA56-737E-9F9E-AA8033E15C98}"/>
              </a:ext>
            </a:extLst>
          </p:cNvPr>
          <p:cNvSpPr>
            <a:spLocks noGrp="1"/>
          </p:cNvSpPr>
          <p:nvPr>
            <p:ph type="ftr" sz="quarter" idx="11"/>
          </p:nvPr>
        </p:nvSpPr>
        <p:spPr/>
        <p:txBody>
          <a:bodyPr/>
          <a:lstStyle/>
          <a:p>
            <a:r>
              <a:rPr lang="en-GB"/>
              <a:t>CEI section meeting</a:t>
            </a:r>
          </a:p>
        </p:txBody>
      </p:sp>
      <p:sp>
        <p:nvSpPr>
          <p:cNvPr id="7" name="Slide Number Placeholder 6">
            <a:extLst>
              <a:ext uri="{FF2B5EF4-FFF2-40B4-BE49-F238E27FC236}">
                <a16:creationId xmlns:a16="http://schemas.microsoft.com/office/drawing/2014/main" id="{4ACF63D4-9D3B-FFDC-66E6-FC94BE2A9DA0}"/>
              </a:ext>
            </a:extLst>
          </p:cNvPr>
          <p:cNvSpPr>
            <a:spLocks noGrp="1"/>
          </p:cNvSpPr>
          <p:nvPr>
            <p:ph type="sldNum" sz="quarter" idx="12"/>
          </p:nvPr>
        </p:nvSpPr>
        <p:spPr/>
        <p:txBody>
          <a:bodyPr/>
          <a:lstStyle/>
          <a:p>
            <a:fld id="{7D1755E8-C07A-4E0D-8542-45F9665EEFA6}" type="slidenum">
              <a:rPr lang="en-GB" smtClean="0"/>
              <a:t>21</a:t>
            </a:fld>
            <a:endParaRPr lang="en-GB"/>
          </a:p>
        </p:txBody>
      </p:sp>
      <p:sp>
        <p:nvSpPr>
          <p:cNvPr id="9" name="Rectangle: Rounded Corners 8">
            <a:extLst>
              <a:ext uri="{FF2B5EF4-FFF2-40B4-BE49-F238E27FC236}">
                <a16:creationId xmlns:a16="http://schemas.microsoft.com/office/drawing/2014/main" id="{28B2468B-04FB-F820-4E9F-AE7338AB39CF}"/>
              </a:ext>
            </a:extLst>
          </p:cNvPr>
          <p:cNvSpPr/>
          <p:nvPr/>
        </p:nvSpPr>
        <p:spPr>
          <a:xfrm>
            <a:off x="4157410" y="388626"/>
            <a:ext cx="3981738" cy="887021"/>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Discrepancies between LHC impedance model and beam observables</a:t>
            </a:r>
          </a:p>
        </p:txBody>
      </p:sp>
      <p:sp>
        <p:nvSpPr>
          <p:cNvPr id="10" name="Rectangle: Rounded Corners 9">
            <a:extLst>
              <a:ext uri="{FF2B5EF4-FFF2-40B4-BE49-F238E27FC236}">
                <a16:creationId xmlns:a16="http://schemas.microsoft.com/office/drawing/2014/main" id="{7F42DE0F-F401-ED4C-31B7-95B67D178D5F}"/>
              </a:ext>
            </a:extLst>
          </p:cNvPr>
          <p:cNvSpPr/>
          <p:nvPr/>
        </p:nvSpPr>
        <p:spPr>
          <a:xfrm>
            <a:off x="8610600" y="584858"/>
            <a:ext cx="3511821" cy="523220"/>
          </a:xfrm>
          <a:prstGeom prst="round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Refinement of the impedance model</a:t>
            </a:r>
            <a:endParaRPr lang="en-GB" sz="1600" b="1" dirty="0">
              <a:solidFill>
                <a:schemeClr val="tx1"/>
              </a:solidFill>
            </a:endParaRPr>
          </a:p>
        </p:txBody>
      </p:sp>
      <p:cxnSp>
        <p:nvCxnSpPr>
          <p:cNvPr id="11" name="Straight Arrow Connector 10">
            <a:extLst>
              <a:ext uri="{FF2B5EF4-FFF2-40B4-BE49-F238E27FC236}">
                <a16:creationId xmlns:a16="http://schemas.microsoft.com/office/drawing/2014/main" id="{86C94830-D8C2-5242-8FDD-4E7E8933EAFB}"/>
              </a:ext>
            </a:extLst>
          </p:cNvPr>
          <p:cNvCxnSpPr>
            <a:cxnSpLocks/>
          </p:cNvCxnSpPr>
          <p:nvPr/>
        </p:nvCxnSpPr>
        <p:spPr>
          <a:xfrm>
            <a:off x="8179611" y="832136"/>
            <a:ext cx="402414"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Rounded Corners 12">
            <a:extLst>
              <a:ext uri="{FF2B5EF4-FFF2-40B4-BE49-F238E27FC236}">
                <a16:creationId xmlns:a16="http://schemas.microsoft.com/office/drawing/2014/main" id="{27C6D029-2E84-1FEC-BA79-F1327766DF24}"/>
              </a:ext>
            </a:extLst>
          </p:cNvPr>
          <p:cNvSpPr/>
          <p:nvPr/>
        </p:nvSpPr>
        <p:spPr>
          <a:xfrm>
            <a:off x="338328" y="584858"/>
            <a:ext cx="3337558" cy="59347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Disagreement mainly observed from the single bunch tune shift measurements</a:t>
            </a:r>
          </a:p>
        </p:txBody>
      </p:sp>
      <p:cxnSp>
        <p:nvCxnSpPr>
          <p:cNvPr id="14" name="Straight Arrow Connector 13">
            <a:extLst>
              <a:ext uri="{FF2B5EF4-FFF2-40B4-BE49-F238E27FC236}">
                <a16:creationId xmlns:a16="http://schemas.microsoft.com/office/drawing/2014/main" id="{B1E5AD93-FC2F-3099-0C56-74C75E13D76F}"/>
              </a:ext>
            </a:extLst>
          </p:cNvPr>
          <p:cNvCxnSpPr>
            <a:cxnSpLocks/>
          </p:cNvCxnSpPr>
          <p:nvPr/>
        </p:nvCxnSpPr>
        <p:spPr>
          <a:xfrm>
            <a:off x="3740206" y="832136"/>
            <a:ext cx="371484"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Rectangle: Rounded Corners 15">
            <a:extLst>
              <a:ext uri="{FF2B5EF4-FFF2-40B4-BE49-F238E27FC236}">
                <a16:creationId xmlns:a16="http://schemas.microsoft.com/office/drawing/2014/main" id="{626A3909-02A5-1548-C658-7CE4C10BD367}"/>
              </a:ext>
            </a:extLst>
          </p:cNvPr>
          <p:cNvSpPr/>
          <p:nvPr/>
        </p:nvSpPr>
        <p:spPr>
          <a:xfrm>
            <a:off x="274878" y="2373468"/>
            <a:ext cx="3511821" cy="523220"/>
          </a:xfrm>
          <a:prstGeom prst="round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Review of the resistive wall contribution</a:t>
            </a:r>
            <a:endParaRPr lang="en-GB" sz="1600" b="1" dirty="0">
              <a:solidFill>
                <a:schemeClr val="tx1"/>
              </a:solidFill>
            </a:endParaRPr>
          </a:p>
        </p:txBody>
      </p:sp>
      <p:cxnSp>
        <p:nvCxnSpPr>
          <p:cNvPr id="17" name="Straight Arrow Connector 16">
            <a:extLst>
              <a:ext uri="{FF2B5EF4-FFF2-40B4-BE49-F238E27FC236}">
                <a16:creationId xmlns:a16="http://schemas.microsoft.com/office/drawing/2014/main" id="{4DB7124F-9591-CAC7-A5FA-F3EBC1538975}"/>
              </a:ext>
            </a:extLst>
          </p:cNvPr>
          <p:cNvCxnSpPr>
            <a:cxnSpLocks/>
          </p:cNvCxnSpPr>
          <p:nvPr/>
        </p:nvCxnSpPr>
        <p:spPr>
          <a:xfrm>
            <a:off x="2712348" y="1226424"/>
            <a:ext cx="0" cy="84050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40B62FF2-FEBF-EE2A-13A7-7DF47D98EAC7}"/>
              </a:ext>
            </a:extLst>
          </p:cNvPr>
          <p:cNvCxnSpPr>
            <a:cxnSpLocks/>
          </p:cNvCxnSpPr>
          <p:nvPr/>
        </p:nvCxnSpPr>
        <p:spPr>
          <a:xfrm flipH="1">
            <a:off x="3000375" y="1138680"/>
            <a:ext cx="6276975" cy="92824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Rectangle: Rounded Corners 19">
            <a:extLst>
              <a:ext uri="{FF2B5EF4-FFF2-40B4-BE49-F238E27FC236}">
                <a16:creationId xmlns:a16="http://schemas.microsoft.com/office/drawing/2014/main" id="{807A04E9-202B-096F-6D96-91603A1CA457}"/>
              </a:ext>
            </a:extLst>
          </p:cNvPr>
          <p:cNvSpPr/>
          <p:nvPr/>
        </p:nvSpPr>
        <p:spPr>
          <a:xfrm>
            <a:off x="274878" y="3074011"/>
            <a:ext cx="3337557" cy="523220"/>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1600" b="1" dirty="0">
                <a:solidFill>
                  <a:schemeClr val="tx1"/>
                </a:solidFill>
              </a:rPr>
              <a:t>Correct material modelling</a:t>
            </a:r>
          </a:p>
          <a:p>
            <a:pPr marL="285750" indent="-285750" algn="ctr">
              <a:buFont typeface="Arial" panose="020B0604020202020204" pitchFamily="34" charset="0"/>
              <a:buChar char="•"/>
            </a:pPr>
            <a:r>
              <a:rPr lang="en-US" sz="1600" b="1" dirty="0">
                <a:solidFill>
                  <a:schemeClr val="tx1"/>
                </a:solidFill>
              </a:rPr>
              <a:t>Resistive wall length</a:t>
            </a:r>
            <a:endParaRPr lang="en-GB" sz="1600" b="1" dirty="0">
              <a:solidFill>
                <a:schemeClr val="tx1"/>
              </a:solidFill>
            </a:endParaRPr>
          </a:p>
        </p:txBody>
      </p:sp>
      <p:sp>
        <p:nvSpPr>
          <p:cNvPr id="28" name="TextBox 27">
            <a:extLst>
              <a:ext uri="{FF2B5EF4-FFF2-40B4-BE49-F238E27FC236}">
                <a16:creationId xmlns:a16="http://schemas.microsoft.com/office/drawing/2014/main" id="{7F209C3C-ABBD-B1A5-BF69-A62271F094F4}"/>
              </a:ext>
            </a:extLst>
          </p:cNvPr>
          <p:cNvSpPr txBox="1"/>
          <p:nvPr/>
        </p:nvSpPr>
        <p:spPr>
          <a:xfrm>
            <a:off x="274878" y="3712138"/>
            <a:ext cx="3763722" cy="830997"/>
          </a:xfrm>
          <a:prstGeom prst="rect">
            <a:avLst/>
          </a:prstGeom>
          <a:noFill/>
        </p:spPr>
        <p:txBody>
          <a:bodyPr wrap="square">
            <a:spAutoFit/>
          </a:bodyPr>
          <a:lstStyle/>
          <a:p>
            <a:pPr marL="285750" indent="-285750">
              <a:buFont typeface="Arial" panose="020B0604020202020204" pitchFamily="34" charset="0"/>
              <a:buChar char="•"/>
            </a:pPr>
            <a:r>
              <a:rPr lang="en-US" sz="1600" dirty="0"/>
              <a:t>LHC beam screen bench measurements at cryogenic temperatures</a:t>
            </a:r>
          </a:p>
        </p:txBody>
      </p:sp>
    </p:spTree>
    <p:extLst>
      <p:ext uri="{BB962C8B-B14F-4D97-AF65-F5344CB8AC3E}">
        <p14:creationId xmlns:p14="http://schemas.microsoft.com/office/powerpoint/2010/main" val="424338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6" grpId="0" animBg="1"/>
      <p:bldP spid="20" grpId="0" animBg="1"/>
      <p:bldP spid="28" grpId="0"/>
    </p:bldLst>
  </p:timing>
  <p:extLst>
    <p:ext uri="{6950BFC3-D8DA-4A85-94F7-54DA5524770B}">
      <p188:commentRel xmlns:p188="http://schemas.microsoft.com/office/powerpoint/2018/8/main" r:id="rId2"/>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706F2-919F-7D0E-82AA-9AF6DBAE36B7}"/>
              </a:ext>
            </a:extLst>
          </p:cNvPr>
          <p:cNvSpPr>
            <a:spLocks noGrp="1"/>
          </p:cNvSpPr>
          <p:nvPr>
            <p:ph type="title"/>
          </p:nvPr>
        </p:nvSpPr>
        <p:spPr>
          <a:xfrm>
            <a:off x="69085" y="0"/>
            <a:ext cx="10515600" cy="893928"/>
          </a:xfrm>
        </p:spPr>
        <p:txBody>
          <a:bodyPr>
            <a:normAutofit/>
          </a:bodyPr>
          <a:lstStyle/>
          <a:p>
            <a:r>
              <a:rPr lang="en-US" sz="4000" dirty="0"/>
              <a:t>LHC beam screen measurement</a:t>
            </a:r>
            <a:endParaRPr lang="en-GB" sz="4000" dirty="0"/>
          </a:p>
        </p:txBody>
      </p:sp>
      <p:sp>
        <p:nvSpPr>
          <p:cNvPr id="26" name="TextBox 25">
            <a:extLst>
              <a:ext uri="{FF2B5EF4-FFF2-40B4-BE49-F238E27FC236}">
                <a16:creationId xmlns:a16="http://schemas.microsoft.com/office/drawing/2014/main" id="{D2047CC8-8942-D23B-5F58-EB57EA59FC60}"/>
              </a:ext>
            </a:extLst>
          </p:cNvPr>
          <p:cNvSpPr txBox="1"/>
          <p:nvPr/>
        </p:nvSpPr>
        <p:spPr>
          <a:xfrm>
            <a:off x="6920" y="1845816"/>
            <a:ext cx="8603680" cy="2862322"/>
          </a:xfrm>
          <a:prstGeom prst="rect">
            <a:avLst/>
          </a:prstGeom>
          <a:noFill/>
        </p:spPr>
        <p:txBody>
          <a:bodyPr wrap="square" rtlCol="0">
            <a:spAutoFit/>
          </a:bodyPr>
          <a:lstStyle/>
          <a:p>
            <a:pPr marL="742950" lvl="1" indent="-285750">
              <a:buFont typeface="Arial" panose="020B0604020202020204" pitchFamily="34" charset="0"/>
              <a:buChar char="•"/>
            </a:pPr>
            <a:r>
              <a:rPr lang="en-US" b="1" dirty="0">
                <a:solidFill>
                  <a:schemeClr val="accent5"/>
                </a:solidFill>
              </a:rPr>
              <a:t>Review of the resistive wall contribution</a:t>
            </a:r>
            <a:r>
              <a:rPr lang="en-US" dirty="0"/>
              <a:t>:</a:t>
            </a:r>
          </a:p>
          <a:p>
            <a:pPr marL="1200150" lvl="2" indent="-285750">
              <a:buFont typeface="Arial" panose="020B0604020202020204" pitchFamily="34" charset="0"/>
              <a:buChar char="•"/>
            </a:pPr>
            <a:r>
              <a:rPr lang="en-US" dirty="0"/>
              <a:t>LHC beam screen bench measurements at cryogenics temperature are under investigations</a:t>
            </a:r>
          </a:p>
          <a:p>
            <a:pPr marL="742950" lvl="1" indent="-285750">
              <a:buFont typeface="Arial" panose="020B0604020202020204" pitchFamily="34" charset="0"/>
              <a:buChar char="•"/>
            </a:pPr>
            <a:endParaRPr lang="en-US" dirty="0"/>
          </a:p>
          <a:p>
            <a:pPr marL="1200150" lvl="2" indent="-285750">
              <a:buFont typeface="Arial" panose="020B0604020202020204" pitchFamily="34" charset="0"/>
              <a:buChar char="•"/>
            </a:pPr>
            <a:r>
              <a:rPr lang="en-US" dirty="0"/>
              <a:t>Vacuum colleagues are equipped with a cryogenic setup which allows to perform </a:t>
            </a:r>
            <a:r>
              <a:rPr lang="en-US" b="1" dirty="0"/>
              <a:t>wireless impedance measurements</a:t>
            </a:r>
          </a:p>
          <a:p>
            <a:pPr marL="1657350" lvl="3" indent="-285750">
              <a:buFont typeface="Arial" panose="020B0604020202020204" pitchFamily="34" charset="0"/>
              <a:buChar char="•"/>
            </a:pPr>
            <a:r>
              <a:rPr lang="en-US" dirty="0"/>
              <a:t>Visual inspection done, procurement of ad-hoc flanges to properly excite the device</a:t>
            </a:r>
          </a:p>
          <a:p>
            <a:pPr marL="1657350" lvl="3" indent="-285750">
              <a:buFont typeface="Arial" panose="020B0604020202020204" pitchFamily="34" charset="0"/>
              <a:buChar char="•"/>
            </a:pPr>
            <a:r>
              <a:rPr lang="en-US" dirty="0"/>
              <a:t>Plan to perform the measurements by the end of summer !</a:t>
            </a:r>
          </a:p>
          <a:p>
            <a:pPr marL="1200150" lvl="2" indent="-285750">
              <a:buFont typeface="Arial" panose="020B0604020202020204" pitchFamily="34" charset="0"/>
              <a:buChar char="•"/>
            </a:pPr>
            <a:endParaRPr lang="en-US" dirty="0"/>
          </a:p>
        </p:txBody>
      </p:sp>
      <p:pic>
        <p:nvPicPr>
          <p:cNvPr id="31" name="Picture 30" descr="A metal structure with a round top&#10;&#10;AI-generated content may be incorrect.">
            <a:extLst>
              <a:ext uri="{FF2B5EF4-FFF2-40B4-BE49-F238E27FC236}">
                <a16:creationId xmlns:a16="http://schemas.microsoft.com/office/drawing/2014/main" id="{4A7C4BD7-21CB-5E47-3E38-86A35659D00F}"/>
              </a:ext>
            </a:extLst>
          </p:cNvPr>
          <p:cNvPicPr>
            <a:picLocks noChangeAspect="1"/>
          </p:cNvPicPr>
          <p:nvPr/>
        </p:nvPicPr>
        <p:blipFill>
          <a:blip r:embed="rId2">
            <a:extLst>
              <a:ext uri="{28A0092B-C50C-407E-A947-70E740481C1C}">
                <a14:useLocalDpi xmlns:a14="http://schemas.microsoft.com/office/drawing/2010/main" val="0"/>
              </a:ext>
            </a:extLst>
          </a:blip>
          <a:srcRect l="22346" r="6172" b="5555"/>
          <a:stretch/>
        </p:blipFill>
        <p:spPr>
          <a:xfrm>
            <a:off x="8885077" y="301117"/>
            <a:ext cx="2665660" cy="4695981"/>
          </a:xfrm>
          <a:prstGeom prst="rect">
            <a:avLst/>
          </a:prstGeom>
          <a:ln>
            <a:noFill/>
          </a:ln>
          <a:effectLst>
            <a:outerShdw blurRad="190500" algn="tl" rotWithShape="0">
              <a:srgbClr val="000000">
                <a:alpha val="70000"/>
              </a:srgbClr>
            </a:outerShdw>
          </a:effectLst>
        </p:spPr>
      </p:pic>
      <p:pic>
        <p:nvPicPr>
          <p:cNvPr id="32" name="Picture 31" descr="A hand holding a metal object&#10;&#10;AI-generated content may be incorrect.">
            <a:extLst>
              <a:ext uri="{FF2B5EF4-FFF2-40B4-BE49-F238E27FC236}">
                <a16:creationId xmlns:a16="http://schemas.microsoft.com/office/drawing/2014/main" id="{A5FE0E5A-5E6A-F38F-B075-34112BAEC4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0255" y="2764714"/>
            <a:ext cx="1542331" cy="2056441"/>
          </a:xfrm>
          <a:prstGeom prst="rect">
            <a:avLst/>
          </a:prstGeom>
          <a:ln w="38100">
            <a:solidFill>
              <a:srgbClr val="FF0000"/>
            </a:solidFill>
          </a:ln>
        </p:spPr>
      </p:pic>
      <p:cxnSp>
        <p:nvCxnSpPr>
          <p:cNvPr id="36" name="Straight Arrow Connector 35">
            <a:extLst>
              <a:ext uri="{FF2B5EF4-FFF2-40B4-BE49-F238E27FC236}">
                <a16:creationId xmlns:a16="http://schemas.microsoft.com/office/drawing/2014/main" id="{FADA1BFD-5CDD-AB02-0B3E-9FF537C319DC}"/>
              </a:ext>
            </a:extLst>
          </p:cNvPr>
          <p:cNvCxnSpPr/>
          <p:nvPr/>
        </p:nvCxnSpPr>
        <p:spPr>
          <a:xfrm>
            <a:off x="9779254" y="3108066"/>
            <a:ext cx="0" cy="1524000"/>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7" name="Date Placeholder 36">
            <a:extLst>
              <a:ext uri="{FF2B5EF4-FFF2-40B4-BE49-F238E27FC236}">
                <a16:creationId xmlns:a16="http://schemas.microsoft.com/office/drawing/2014/main" id="{36335EF0-79F5-0BBE-E21F-974656114485}"/>
              </a:ext>
            </a:extLst>
          </p:cNvPr>
          <p:cNvSpPr>
            <a:spLocks noGrp="1"/>
          </p:cNvSpPr>
          <p:nvPr>
            <p:ph type="dt" sz="half" idx="10"/>
          </p:nvPr>
        </p:nvSpPr>
        <p:spPr/>
        <p:txBody>
          <a:bodyPr/>
          <a:lstStyle/>
          <a:p>
            <a:fld id="{0B812C4E-4EDE-42E0-AB77-0B994C8F57A7}" type="datetime1">
              <a:rPr lang="en-GB" smtClean="0"/>
              <a:t>25/09/2025</a:t>
            </a:fld>
            <a:endParaRPr lang="en-GB"/>
          </a:p>
        </p:txBody>
      </p:sp>
      <p:sp>
        <p:nvSpPr>
          <p:cNvPr id="38" name="Footer Placeholder 37">
            <a:extLst>
              <a:ext uri="{FF2B5EF4-FFF2-40B4-BE49-F238E27FC236}">
                <a16:creationId xmlns:a16="http://schemas.microsoft.com/office/drawing/2014/main" id="{1E5616FB-4F0A-F87D-BA7D-B52555DBE23F}"/>
              </a:ext>
            </a:extLst>
          </p:cNvPr>
          <p:cNvSpPr>
            <a:spLocks noGrp="1"/>
          </p:cNvSpPr>
          <p:nvPr>
            <p:ph type="ftr" sz="quarter" idx="11"/>
          </p:nvPr>
        </p:nvSpPr>
        <p:spPr/>
        <p:txBody>
          <a:bodyPr/>
          <a:lstStyle/>
          <a:p>
            <a:r>
              <a:rPr lang="en-GB"/>
              <a:t>CEI section meeting</a:t>
            </a:r>
          </a:p>
        </p:txBody>
      </p:sp>
      <p:sp>
        <p:nvSpPr>
          <p:cNvPr id="39" name="Slide Number Placeholder 38">
            <a:extLst>
              <a:ext uri="{FF2B5EF4-FFF2-40B4-BE49-F238E27FC236}">
                <a16:creationId xmlns:a16="http://schemas.microsoft.com/office/drawing/2014/main" id="{B402EEEF-3992-BAF1-59C3-00458878D9C4}"/>
              </a:ext>
            </a:extLst>
          </p:cNvPr>
          <p:cNvSpPr>
            <a:spLocks noGrp="1"/>
          </p:cNvSpPr>
          <p:nvPr>
            <p:ph type="sldNum" sz="quarter" idx="12"/>
          </p:nvPr>
        </p:nvSpPr>
        <p:spPr/>
        <p:txBody>
          <a:bodyPr/>
          <a:lstStyle/>
          <a:p>
            <a:fld id="{7D1755E8-C07A-4E0D-8542-45F9665EEFA6}" type="slidenum">
              <a:rPr lang="en-GB" smtClean="0"/>
              <a:t>22</a:t>
            </a:fld>
            <a:endParaRPr lang="en-GB"/>
          </a:p>
        </p:txBody>
      </p:sp>
      <p:sp>
        <p:nvSpPr>
          <p:cNvPr id="3" name="TextBox 2">
            <a:extLst>
              <a:ext uri="{FF2B5EF4-FFF2-40B4-BE49-F238E27FC236}">
                <a16:creationId xmlns:a16="http://schemas.microsoft.com/office/drawing/2014/main" id="{0178157A-6D7F-FCB1-6C78-28160A64EBE6}"/>
              </a:ext>
            </a:extLst>
          </p:cNvPr>
          <p:cNvSpPr txBox="1"/>
          <p:nvPr/>
        </p:nvSpPr>
        <p:spPr>
          <a:xfrm>
            <a:off x="5549900" y="4881682"/>
            <a:ext cx="1708150" cy="507831"/>
          </a:xfrm>
          <a:prstGeom prst="rect">
            <a:avLst/>
          </a:prstGeom>
          <a:solidFill>
            <a:srgbClr val="FF8181"/>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900" i="1" dirty="0"/>
              <a:t>Ongoing setup preparation…measurement in the next weeks</a:t>
            </a:r>
            <a:endParaRPr lang="en-GB" sz="900" i="1" dirty="0"/>
          </a:p>
        </p:txBody>
      </p:sp>
      <p:sp>
        <p:nvSpPr>
          <p:cNvPr id="4" name="TextBox 3">
            <a:extLst>
              <a:ext uri="{FF2B5EF4-FFF2-40B4-BE49-F238E27FC236}">
                <a16:creationId xmlns:a16="http://schemas.microsoft.com/office/drawing/2014/main" id="{1E2BB8BB-4C25-31C3-E8B7-43D2F00AD68C}"/>
              </a:ext>
            </a:extLst>
          </p:cNvPr>
          <p:cNvSpPr txBox="1"/>
          <p:nvPr/>
        </p:nvSpPr>
        <p:spPr>
          <a:xfrm>
            <a:off x="1530350" y="4708138"/>
            <a:ext cx="1708150" cy="230832"/>
          </a:xfrm>
          <a:prstGeom prst="rect">
            <a:avLst/>
          </a:prstGeom>
          <a:solidFill>
            <a:srgbClr val="FF8181"/>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900" i="1" dirty="0"/>
              <a:t>Flanges arrived!</a:t>
            </a:r>
            <a:endParaRPr lang="en-GB" sz="900" i="1" dirty="0"/>
          </a:p>
        </p:txBody>
      </p:sp>
    </p:spTree>
    <p:extLst>
      <p:ext uri="{BB962C8B-B14F-4D97-AF65-F5344CB8AC3E}">
        <p14:creationId xmlns:p14="http://schemas.microsoft.com/office/powerpoint/2010/main" val="3501658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11DB0-10E8-D51F-FFC3-AEAE788805E4}"/>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3F73CB49-6909-C305-4725-A71F009077AA}"/>
              </a:ext>
            </a:extLst>
          </p:cNvPr>
          <p:cNvSpPr>
            <a:spLocks noGrp="1"/>
          </p:cNvSpPr>
          <p:nvPr>
            <p:ph type="dt" sz="half" idx="10"/>
          </p:nvPr>
        </p:nvSpPr>
        <p:spPr/>
        <p:txBody>
          <a:bodyPr/>
          <a:lstStyle/>
          <a:p>
            <a:fld id="{F125BE0B-D305-4649-B932-ACD622DDF4E9}" type="datetime1">
              <a:rPr lang="en-GB" smtClean="0"/>
              <a:t>25/09/2025</a:t>
            </a:fld>
            <a:endParaRPr lang="en-GB"/>
          </a:p>
        </p:txBody>
      </p:sp>
      <p:sp>
        <p:nvSpPr>
          <p:cNvPr id="6" name="Footer Placeholder 5">
            <a:extLst>
              <a:ext uri="{FF2B5EF4-FFF2-40B4-BE49-F238E27FC236}">
                <a16:creationId xmlns:a16="http://schemas.microsoft.com/office/drawing/2014/main" id="{23145DA3-18F6-18F4-16BF-8F02714BA7E8}"/>
              </a:ext>
            </a:extLst>
          </p:cNvPr>
          <p:cNvSpPr>
            <a:spLocks noGrp="1"/>
          </p:cNvSpPr>
          <p:nvPr>
            <p:ph type="ftr" sz="quarter" idx="11"/>
          </p:nvPr>
        </p:nvSpPr>
        <p:spPr/>
        <p:txBody>
          <a:bodyPr/>
          <a:lstStyle/>
          <a:p>
            <a:r>
              <a:rPr lang="en-GB"/>
              <a:t>CEI section meeting</a:t>
            </a:r>
          </a:p>
        </p:txBody>
      </p:sp>
      <p:sp>
        <p:nvSpPr>
          <p:cNvPr id="7" name="Slide Number Placeholder 6">
            <a:extLst>
              <a:ext uri="{FF2B5EF4-FFF2-40B4-BE49-F238E27FC236}">
                <a16:creationId xmlns:a16="http://schemas.microsoft.com/office/drawing/2014/main" id="{BF5F8076-2CB9-6434-046B-AE7C8B037D5E}"/>
              </a:ext>
            </a:extLst>
          </p:cNvPr>
          <p:cNvSpPr>
            <a:spLocks noGrp="1"/>
          </p:cNvSpPr>
          <p:nvPr>
            <p:ph type="sldNum" sz="quarter" idx="12"/>
          </p:nvPr>
        </p:nvSpPr>
        <p:spPr/>
        <p:txBody>
          <a:bodyPr/>
          <a:lstStyle/>
          <a:p>
            <a:fld id="{7D1755E8-C07A-4E0D-8542-45F9665EEFA6}" type="slidenum">
              <a:rPr lang="en-GB" smtClean="0"/>
              <a:t>23</a:t>
            </a:fld>
            <a:endParaRPr lang="en-GB"/>
          </a:p>
        </p:txBody>
      </p:sp>
      <p:sp>
        <p:nvSpPr>
          <p:cNvPr id="9" name="Rectangle: Rounded Corners 8">
            <a:extLst>
              <a:ext uri="{FF2B5EF4-FFF2-40B4-BE49-F238E27FC236}">
                <a16:creationId xmlns:a16="http://schemas.microsoft.com/office/drawing/2014/main" id="{052D9649-4DF7-7B20-1C96-C4C2C05D0583}"/>
              </a:ext>
            </a:extLst>
          </p:cNvPr>
          <p:cNvSpPr/>
          <p:nvPr/>
        </p:nvSpPr>
        <p:spPr>
          <a:xfrm>
            <a:off x="4157410" y="388626"/>
            <a:ext cx="3981738" cy="887021"/>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Discrepancies between LHC impedance model and beam observables</a:t>
            </a:r>
          </a:p>
        </p:txBody>
      </p:sp>
      <p:sp>
        <p:nvSpPr>
          <p:cNvPr id="10" name="Rectangle: Rounded Corners 9">
            <a:extLst>
              <a:ext uri="{FF2B5EF4-FFF2-40B4-BE49-F238E27FC236}">
                <a16:creationId xmlns:a16="http://schemas.microsoft.com/office/drawing/2014/main" id="{1E36FABE-2586-E377-5737-184967A54AFD}"/>
              </a:ext>
            </a:extLst>
          </p:cNvPr>
          <p:cNvSpPr/>
          <p:nvPr/>
        </p:nvSpPr>
        <p:spPr>
          <a:xfrm>
            <a:off x="8610600" y="584858"/>
            <a:ext cx="3511821" cy="523220"/>
          </a:xfrm>
          <a:prstGeom prst="round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Refinement of the impedance model</a:t>
            </a:r>
            <a:endParaRPr lang="en-GB" sz="1600" b="1" dirty="0">
              <a:solidFill>
                <a:schemeClr val="tx1"/>
              </a:solidFill>
            </a:endParaRPr>
          </a:p>
        </p:txBody>
      </p:sp>
      <p:cxnSp>
        <p:nvCxnSpPr>
          <p:cNvPr id="11" name="Straight Arrow Connector 10">
            <a:extLst>
              <a:ext uri="{FF2B5EF4-FFF2-40B4-BE49-F238E27FC236}">
                <a16:creationId xmlns:a16="http://schemas.microsoft.com/office/drawing/2014/main" id="{359308E5-56D8-76A2-0544-24435459545C}"/>
              </a:ext>
            </a:extLst>
          </p:cNvPr>
          <p:cNvCxnSpPr>
            <a:cxnSpLocks/>
          </p:cNvCxnSpPr>
          <p:nvPr/>
        </p:nvCxnSpPr>
        <p:spPr>
          <a:xfrm>
            <a:off x="8179611" y="832136"/>
            <a:ext cx="402414"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Rounded Corners 12">
            <a:extLst>
              <a:ext uri="{FF2B5EF4-FFF2-40B4-BE49-F238E27FC236}">
                <a16:creationId xmlns:a16="http://schemas.microsoft.com/office/drawing/2014/main" id="{C59D321A-CA57-3882-539F-49F0108CD608}"/>
              </a:ext>
            </a:extLst>
          </p:cNvPr>
          <p:cNvSpPr/>
          <p:nvPr/>
        </p:nvSpPr>
        <p:spPr>
          <a:xfrm>
            <a:off x="338328" y="584858"/>
            <a:ext cx="3337558" cy="59347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Disagreement observed from the single bunch tune shift measurements</a:t>
            </a:r>
          </a:p>
        </p:txBody>
      </p:sp>
      <p:cxnSp>
        <p:nvCxnSpPr>
          <p:cNvPr id="14" name="Straight Arrow Connector 13">
            <a:extLst>
              <a:ext uri="{FF2B5EF4-FFF2-40B4-BE49-F238E27FC236}">
                <a16:creationId xmlns:a16="http://schemas.microsoft.com/office/drawing/2014/main" id="{5D41D41A-6E0B-429E-CFFC-7D14CC574C23}"/>
              </a:ext>
            </a:extLst>
          </p:cNvPr>
          <p:cNvCxnSpPr>
            <a:cxnSpLocks/>
          </p:cNvCxnSpPr>
          <p:nvPr/>
        </p:nvCxnSpPr>
        <p:spPr>
          <a:xfrm>
            <a:off x="3740206" y="832136"/>
            <a:ext cx="371484"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Rectangle: Rounded Corners 15">
            <a:extLst>
              <a:ext uri="{FF2B5EF4-FFF2-40B4-BE49-F238E27FC236}">
                <a16:creationId xmlns:a16="http://schemas.microsoft.com/office/drawing/2014/main" id="{A7A1E2EE-A592-B322-AA93-B42FFC8A1A9D}"/>
              </a:ext>
            </a:extLst>
          </p:cNvPr>
          <p:cNvSpPr/>
          <p:nvPr/>
        </p:nvSpPr>
        <p:spPr>
          <a:xfrm>
            <a:off x="274878" y="2373468"/>
            <a:ext cx="3511821" cy="523220"/>
          </a:xfrm>
          <a:prstGeom prst="round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Review of the resistive wall contribution</a:t>
            </a:r>
            <a:endParaRPr lang="en-GB" sz="1600" b="1" dirty="0">
              <a:solidFill>
                <a:schemeClr val="tx1"/>
              </a:solidFill>
            </a:endParaRPr>
          </a:p>
        </p:txBody>
      </p:sp>
      <p:cxnSp>
        <p:nvCxnSpPr>
          <p:cNvPr id="17" name="Straight Arrow Connector 16">
            <a:extLst>
              <a:ext uri="{FF2B5EF4-FFF2-40B4-BE49-F238E27FC236}">
                <a16:creationId xmlns:a16="http://schemas.microsoft.com/office/drawing/2014/main" id="{41ED3359-0E0A-EAB6-F698-2A18A9F6C878}"/>
              </a:ext>
            </a:extLst>
          </p:cNvPr>
          <p:cNvCxnSpPr>
            <a:cxnSpLocks/>
          </p:cNvCxnSpPr>
          <p:nvPr/>
        </p:nvCxnSpPr>
        <p:spPr>
          <a:xfrm>
            <a:off x="2712348" y="1226424"/>
            <a:ext cx="0" cy="84050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A9FE53AC-073E-A98A-E75D-684AE8B66167}"/>
              </a:ext>
            </a:extLst>
          </p:cNvPr>
          <p:cNvCxnSpPr>
            <a:cxnSpLocks/>
          </p:cNvCxnSpPr>
          <p:nvPr/>
        </p:nvCxnSpPr>
        <p:spPr>
          <a:xfrm flipH="1">
            <a:off x="3000375" y="1138680"/>
            <a:ext cx="6276975" cy="92824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Rectangle: Rounded Corners 19">
            <a:extLst>
              <a:ext uri="{FF2B5EF4-FFF2-40B4-BE49-F238E27FC236}">
                <a16:creationId xmlns:a16="http://schemas.microsoft.com/office/drawing/2014/main" id="{6BE53BA0-CB8A-A8F7-85B6-2CF0DE74A224}"/>
              </a:ext>
            </a:extLst>
          </p:cNvPr>
          <p:cNvSpPr/>
          <p:nvPr/>
        </p:nvSpPr>
        <p:spPr>
          <a:xfrm>
            <a:off x="274878" y="3074011"/>
            <a:ext cx="3337557" cy="523220"/>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1600" b="1" dirty="0">
                <a:solidFill>
                  <a:schemeClr val="tx1"/>
                </a:solidFill>
              </a:rPr>
              <a:t>Correct material modelling</a:t>
            </a:r>
          </a:p>
          <a:p>
            <a:pPr marL="285750" indent="-285750" algn="ctr">
              <a:buFont typeface="Arial" panose="020B0604020202020204" pitchFamily="34" charset="0"/>
              <a:buChar char="•"/>
            </a:pPr>
            <a:r>
              <a:rPr lang="en-US" sz="1600" b="1" dirty="0">
                <a:solidFill>
                  <a:schemeClr val="tx1"/>
                </a:solidFill>
              </a:rPr>
              <a:t>Resistive wall length</a:t>
            </a:r>
            <a:endParaRPr lang="en-GB" sz="1600" b="1" dirty="0">
              <a:solidFill>
                <a:schemeClr val="tx1"/>
              </a:solidFill>
            </a:endParaRPr>
          </a:p>
        </p:txBody>
      </p:sp>
      <p:sp>
        <p:nvSpPr>
          <p:cNvPr id="21" name="Rectangle: Rounded Corners 20">
            <a:extLst>
              <a:ext uri="{FF2B5EF4-FFF2-40B4-BE49-F238E27FC236}">
                <a16:creationId xmlns:a16="http://schemas.microsoft.com/office/drawing/2014/main" id="{0B7C57F0-52BC-1EBD-5D83-4085F86D5222}"/>
              </a:ext>
            </a:extLst>
          </p:cNvPr>
          <p:cNvSpPr/>
          <p:nvPr/>
        </p:nvSpPr>
        <p:spPr>
          <a:xfrm>
            <a:off x="4186929" y="2364665"/>
            <a:ext cx="2989197" cy="523220"/>
          </a:xfrm>
          <a:prstGeom prst="round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Review of geometric impedance contribution</a:t>
            </a:r>
          </a:p>
        </p:txBody>
      </p:sp>
      <p:sp>
        <p:nvSpPr>
          <p:cNvPr id="24" name="Rectangle: Rounded Corners 23">
            <a:extLst>
              <a:ext uri="{FF2B5EF4-FFF2-40B4-BE49-F238E27FC236}">
                <a16:creationId xmlns:a16="http://schemas.microsoft.com/office/drawing/2014/main" id="{0BC82BF0-E9A9-1504-E0B9-4D3620F3A7DA}"/>
              </a:ext>
            </a:extLst>
          </p:cNvPr>
          <p:cNvSpPr/>
          <p:nvPr/>
        </p:nvSpPr>
        <p:spPr>
          <a:xfrm>
            <a:off x="7645526" y="3654684"/>
            <a:ext cx="3981739" cy="498167"/>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rPr>
              <a:t>Additional beam-based measurements</a:t>
            </a:r>
          </a:p>
        </p:txBody>
      </p:sp>
      <p:sp>
        <p:nvSpPr>
          <p:cNvPr id="28" name="TextBox 27">
            <a:extLst>
              <a:ext uri="{FF2B5EF4-FFF2-40B4-BE49-F238E27FC236}">
                <a16:creationId xmlns:a16="http://schemas.microsoft.com/office/drawing/2014/main" id="{768FAB3C-FA7E-D735-FCD8-9B6DD8B9B31E}"/>
              </a:ext>
            </a:extLst>
          </p:cNvPr>
          <p:cNvSpPr txBox="1"/>
          <p:nvPr/>
        </p:nvSpPr>
        <p:spPr>
          <a:xfrm>
            <a:off x="274878" y="3712138"/>
            <a:ext cx="3763722" cy="830997"/>
          </a:xfrm>
          <a:prstGeom prst="rect">
            <a:avLst/>
          </a:prstGeom>
          <a:noFill/>
        </p:spPr>
        <p:txBody>
          <a:bodyPr wrap="square">
            <a:spAutoFit/>
          </a:bodyPr>
          <a:lstStyle/>
          <a:p>
            <a:pPr marL="285750" indent="-285750">
              <a:buFont typeface="Arial" panose="020B0604020202020204" pitchFamily="34" charset="0"/>
              <a:buChar char="•"/>
            </a:pPr>
            <a:r>
              <a:rPr lang="en-US" sz="1600" dirty="0"/>
              <a:t>LHC beam screen bench measurements at cryogenic temperatures</a:t>
            </a:r>
          </a:p>
        </p:txBody>
      </p:sp>
      <p:sp>
        <p:nvSpPr>
          <p:cNvPr id="2" name="TextBox 1">
            <a:extLst>
              <a:ext uri="{FF2B5EF4-FFF2-40B4-BE49-F238E27FC236}">
                <a16:creationId xmlns:a16="http://schemas.microsoft.com/office/drawing/2014/main" id="{5A678FCA-BAD7-2070-DE1D-50FB3ADDBF50}"/>
              </a:ext>
            </a:extLst>
          </p:cNvPr>
          <p:cNvSpPr txBox="1"/>
          <p:nvPr/>
        </p:nvSpPr>
        <p:spPr>
          <a:xfrm>
            <a:off x="4111690" y="3012456"/>
            <a:ext cx="2989198" cy="584775"/>
          </a:xfrm>
          <a:prstGeom prst="rect">
            <a:avLst/>
          </a:prstGeom>
          <a:noFill/>
        </p:spPr>
        <p:txBody>
          <a:bodyPr wrap="square">
            <a:spAutoFit/>
          </a:bodyPr>
          <a:lstStyle/>
          <a:p>
            <a:pPr marL="285750" indent="-285750">
              <a:buFont typeface="Arial" panose="020B0604020202020204" pitchFamily="34" charset="0"/>
              <a:buChar char="•"/>
            </a:pPr>
            <a:r>
              <a:rPr lang="en-US" sz="1600" dirty="0"/>
              <a:t>Check coherence with the aperture model</a:t>
            </a:r>
          </a:p>
        </p:txBody>
      </p:sp>
      <p:sp>
        <p:nvSpPr>
          <p:cNvPr id="5" name="TextBox 4">
            <a:extLst>
              <a:ext uri="{FF2B5EF4-FFF2-40B4-BE49-F238E27FC236}">
                <a16:creationId xmlns:a16="http://schemas.microsoft.com/office/drawing/2014/main" id="{4D8E2EC4-9FC1-33EF-BFAE-5E426446773E}"/>
              </a:ext>
            </a:extLst>
          </p:cNvPr>
          <p:cNvSpPr txBox="1"/>
          <p:nvPr/>
        </p:nvSpPr>
        <p:spPr>
          <a:xfrm>
            <a:off x="7150371" y="4232066"/>
            <a:ext cx="4972050" cy="2308324"/>
          </a:xfrm>
          <a:prstGeom prst="rect">
            <a:avLst/>
          </a:prstGeom>
          <a:noFill/>
        </p:spPr>
        <p:txBody>
          <a:bodyPr wrap="square">
            <a:spAutoFit/>
          </a:bodyPr>
          <a:lstStyle/>
          <a:p>
            <a:pPr marL="285750" indent="-285750">
              <a:buFont typeface="Arial" panose="020B0604020202020204" pitchFamily="34" charset="0"/>
              <a:buChar char="•"/>
            </a:pPr>
            <a:r>
              <a:rPr lang="en-US" sz="1600" dirty="0"/>
              <a:t>Additional tracking simulations required to compare with all previously available measurements</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MD block: perform ad hoc tune shift/growth rate measurement trying to disentangle contribution from collimator</a:t>
            </a:r>
          </a:p>
          <a:p>
            <a:pPr marL="742950" lvl="1" indent="-285750">
              <a:buFont typeface="Arial" panose="020B0604020202020204" pitchFamily="34" charset="0"/>
              <a:buChar char="•"/>
            </a:pPr>
            <a:r>
              <a:rPr lang="en-US" sz="1600" dirty="0"/>
              <a:t>Total tune shift (single and multi-bunch) at injection</a:t>
            </a:r>
            <a:endParaRPr lang="en-US" sz="1600" dirty="0">
              <a:solidFill>
                <a:schemeClr val="tx1"/>
              </a:solidFill>
            </a:endParaRPr>
          </a:p>
        </p:txBody>
      </p:sp>
      <p:cxnSp>
        <p:nvCxnSpPr>
          <p:cNvPr id="8" name="Straight Arrow Connector 7">
            <a:extLst>
              <a:ext uri="{FF2B5EF4-FFF2-40B4-BE49-F238E27FC236}">
                <a16:creationId xmlns:a16="http://schemas.microsoft.com/office/drawing/2014/main" id="{55C73FA6-4FBC-8BA8-742A-F95F2C2CE3AD}"/>
              </a:ext>
            </a:extLst>
          </p:cNvPr>
          <p:cNvCxnSpPr>
            <a:cxnSpLocks/>
          </p:cNvCxnSpPr>
          <p:nvPr/>
        </p:nvCxnSpPr>
        <p:spPr>
          <a:xfrm>
            <a:off x="9473574" y="1275647"/>
            <a:ext cx="0" cy="220257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5B28E436-01A9-49FA-3B4C-07F3C818C3C8}"/>
              </a:ext>
            </a:extLst>
          </p:cNvPr>
          <p:cNvCxnSpPr>
            <a:cxnSpLocks/>
          </p:cNvCxnSpPr>
          <p:nvPr/>
        </p:nvCxnSpPr>
        <p:spPr>
          <a:xfrm flipH="1">
            <a:off x="7267575" y="1275647"/>
            <a:ext cx="2114550" cy="112242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553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B72E2-AECE-C50D-84CB-6A2C72568B27}"/>
              </a:ext>
            </a:extLst>
          </p:cNvPr>
          <p:cNvSpPr>
            <a:spLocks noGrp="1"/>
          </p:cNvSpPr>
          <p:nvPr>
            <p:ph type="title"/>
          </p:nvPr>
        </p:nvSpPr>
        <p:spPr>
          <a:xfrm>
            <a:off x="2642244" y="12987"/>
            <a:ext cx="7168896" cy="741504"/>
          </a:xfrm>
        </p:spPr>
        <p:txBody>
          <a:bodyPr>
            <a:normAutofit fontScale="90000"/>
          </a:bodyPr>
          <a:lstStyle/>
          <a:p>
            <a:r>
              <a:rPr lang="en-US" sz="3600" dirty="0"/>
              <a:t>LHC cycle and impedance-related stability</a:t>
            </a:r>
            <a:endParaRPr lang="en-GB" sz="36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2BDFAE5-28E2-D3B3-26C5-AC55572722A8}"/>
                  </a:ext>
                </a:extLst>
              </p:cNvPr>
              <p:cNvSpPr>
                <a:spLocks noGrp="1"/>
              </p:cNvSpPr>
              <p:nvPr>
                <p:ph idx="1"/>
              </p:nvPr>
            </p:nvSpPr>
            <p:spPr>
              <a:xfrm>
                <a:off x="0" y="754491"/>
                <a:ext cx="12168236" cy="4351338"/>
              </a:xfrm>
            </p:spPr>
            <p:txBody>
              <a:bodyPr>
                <a:normAutofit/>
              </a:bodyPr>
              <a:lstStyle/>
              <a:p>
                <a:r>
                  <a:rPr lang="en-US" sz="1600" dirty="0"/>
                  <a:t>Accurate quantification of the </a:t>
                </a:r>
                <a:r>
                  <a:rPr lang="en-US" sz="1600" b="1" dirty="0"/>
                  <a:t>LHC impedance contribution </a:t>
                </a:r>
                <a:r>
                  <a:rPr lang="en-US" sz="1600" dirty="0"/>
                  <a:t>is crucial</a:t>
                </a:r>
              </a:p>
              <a:p>
                <a:pPr lvl="1"/>
                <a:r>
                  <a:rPr lang="en-US" sz="1600" dirty="0"/>
                  <a:t>Especially for </a:t>
                </a:r>
                <a:r>
                  <a:rPr lang="en-US" sz="1600" b="1" dirty="0"/>
                  <a:t>beam stability </a:t>
                </a:r>
                <a:r>
                  <a:rPr lang="en-US" sz="1600" dirty="0"/>
                  <a:t>and overall machine performances</a:t>
                </a:r>
                <a14:m>
                  <m:oMath xmlns:m="http://schemas.openxmlformats.org/officeDocument/2006/math">
                    <m:r>
                      <a:rPr lang="en-US" sz="1600" b="0" i="0" smtClean="0">
                        <a:latin typeface="Cambria Math" panose="02040503050406030204" pitchFamily="18" charset="0"/>
                      </a:rPr>
                      <m:t> </m:t>
                    </m:r>
                    <m:r>
                      <a:rPr lang="en-US" sz="1600" b="0" i="1" smtClean="0">
                        <a:latin typeface="Cambria Math" panose="02040503050406030204" pitchFamily="18" charset="0"/>
                      </a:rPr>
                      <m:t>→ </m:t>
                    </m:r>
                  </m:oMath>
                </a14:m>
                <a:r>
                  <a:rPr lang="en-US" sz="1600" dirty="0"/>
                  <a:t>assess  impact of new components to be installed</a:t>
                </a:r>
              </a:p>
              <a:p>
                <a:pPr lvl="2"/>
                <a:endParaRPr lang="en-US" sz="1600" dirty="0"/>
              </a:p>
              <a:p>
                <a:pPr marL="0" indent="0">
                  <a:buNone/>
                </a:pPr>
                <a:endParaRPr lang="en-GB" sz="2400" dirty="0"/>
              </a:p>
            </p:txBody>
          </p:sp>
        </mc:Choice>
        <mc:Fallback xmlns="">
          <p:sp>
            <p:nvSpPr>
              <p:cNvPr id="3" name="Content Placeholder 2">
                <a:extLst>
                  <a:ext uri="{FF2B5EF4-FFF2-40B4-BE49-F238E27FC236}">
                    <a16:creationId xmlns:a16="http://schemas.microsoft.com/office/drawing/2014/main" id="{D2BDFAE5-28E2-D3B3-26C5-AC55572722A8}"/>
                  </a:ext>
                </a:extLst>
              </p:cNvPr>
              <p:cNvSpPr>
                <a:spLocks noGrp="1" noRot="1" noChangeAspect="1" noMove="1" noResize="1" noEditPoints="1" noAdjustHandles="1" noChangeArrowheads="1" noChangeShapeType="1" noTextEdit="1"/>
              </p:cNvSpPr>
              <p:nvPr>
                <p:ph idx="1"/>
              </p:nvPr>
            </p:nvSpPr>
            <p:spPr>
              <a:xfrm>
                <a:off x="0" y="754491"/>
                <a:ext cx="12168236" cy="4351338"/>
              </a:xfrm>
              <a:blipFill>
                <a:blip r:embed="rId2"/>
                <a:stretch>
                  <a:fillRect l="-200" t="-980"/>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33D419F0-414C-0456-49EB-E88CA11DE197}"/>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CC98ECAE-576B-9A4F-71A7-3DC4C459B59D}"/>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165A968F-11FD-89CA-D925-DFEED5529408}"/>
              </a:ext>
            </a:extLst>
          </p:cNvPr>
          <p:cNvSpPr>
            <a:spLocks noGrp="1"/>
          </p:cNvSpPr>
          <p:nvPr>
            <p:ph type="sldNum" sz="quarter" idx="12"/>
          </p:nvPr>
        </p:nvSpPr>
        <p:spPr/>
        <p:txBody>
          <a:bodyPr/>
          <a:lstStyle/>
          <a:p>
            <a:fld id="{7D1755E8-C07A-4E0D-8542-45F9665EEFA6}" type="slidenum">
              <a:rPr lang="en-GB" smtClean="0"/>
              <a:t>3</a:t>
            </a:fld>
            <a:endParaRPr lang="en-GB"/>
          </a:p>
        </p:txBody>
      </p:sp>
      <p:pic>
        <p:nvPicPr>
          <p:cNvPr id="1026" name="Picture 2" descr="4: The LHC Beam Cycle of a nominal LHC fill (shown here, fill #7006 ...">
            <a:extLst>
              <a:ext uri="{FF2B5EF4-FFF2-40B4-BE49-F238E27FC236}">
                <a16:creationId xmlns:a16="http://schemas.microsoft.com/office/drawing/2014/main" id="{AE19A13D-D4BD-963E-0B4F-4AF9DBFFC9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250"/>
          <a:stretch/>
        </p:blipFill>
        <p:spPr bwMode="auto">
          <a:xfrm>
            <a:off x="260621" y="2143866"/>
            <a:ext cx="7850003" cy="353511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B26B818-70FB-F3EB-C2D4-CCAF8300AA7E}"/>
              </a:ext>
            </a:extLst>
          </p:cNvPr>
          <p:cNvSpPr txBox="1"/>
          <p:nvPr/>
        </p:nvSpPr>
        <p:spPr>
          <a:xfrm>
            <a:off x="711713" y="1405202"/>
            <a:ext cx="5739373" cy="738664"/>
          </a:xfrm>
          <a:prstGeom prst="rect">
            <a:avLst/>
          </a:prstGeom>
          <a:solidFill>
            <a:schemeClr val="accent2">
              <a:lumMod val="20000"/>
              <a:lumOff val="80000"/>
            </a:schemeClr>
          </a:solidFill>
        </p:spPr>
        <p:txBody>
          <a:bodyPr wrap="square" rtlCol="0">
            <a:spAutoFit/>
          </a:bodyPr>
          <a:lstStyle/>
          <a:p>
            <a:r>
              <a:rPr lang="en-US" sz="1400" dirty="0"/>
              <a:t>Most critical scenario for impedance-related stability is at </a:t>
            </a:r>
            <a:r>
              <a:rPr lang="en-US" sz="1400" b="1" dirty="0"/>
              <a:t>FLAT TOP </a:t>
            </a:r>
            <a:r>
              <a:rPr lang="en-US" sz="1400" dirty="0"/>
              <a:t>when collimators are closed</a:t>
            </a:r>
          </a:p>
          <a:p>
            <a:pPr marL="285750" indent="-285750">
              <a:buFont typeface="Arial" panose="020B0604020202020204" pitchFamily="34" charset="0"/>
              <a:buChar char="•"/>
            </a:pPr>
            <a:r>
              <a:rPr lang="en-US" sz="1400" dirty="0"/>
              <a:t>High octupole current needed to keep the beam stable</a:t>
            </a:r>
            <a:endParaRPr lang="en-GB" sz="1400" dirty="0"/>
          </a:p>
        </p:txBody>
      </p:sp>
      <p:sp>
        <p:nvSpPr>
          <p:cNvPr id="12" name="TextBox 11">
            <a:extLst>
              <a:ext uri="{FF2B5EF4-FFF2-40B4-BE49-F238E27FC236}">
                <a16:creationId xmlns:a16="http://schemas.microsoft.com/office/drawing/2014/main" id="{89BF565C-644A-DC22-3D99-09D6F1361B88}"/>
              </a:ext>
            </a:extLst>
          </p:cNvPr>
          <p:cNvSpPr txBox="1"/>
          <p:nvPr/>
        </p:nvSpPr>
        <p:spPr>
          <a:xfrm>
            <a:off x="8898070" y="1566934"/>
            <a:ext cx="2820943" cy="954107"/>
          </a:xfrm>
          <a:prstGeom prst="rect">
            <a:avLst/>
          </a:prstGeom>
          <a:solidFill>
            <a:schemeClr val="accent4">
              <a:lumMod val="20000"/>
              <a:lumOff val="80000"/>
            </a:schemeClr>
          </a:solidFill>
        </p:spPr>
        <p:txBody>
          <a:bodyPr wrap="square" rtlCol="0">
            <a:spAutoFit/>
          </a:bodyPr>
          <a:lstStyle/>
          <a:p>
            <a:r>
              <a:rPr lang="en-US" sz="1400" dirty="0"/>
              <a:t>During </a:t>
            </a:r>
            <a:r>
              <a:rPr lang="en-US" sz="1400" b="1" dirty="0"/>
              <a:t>COLLISION</a:t>
            </a:r>
            <a:r>
              <a:rPr lang="en-US" sz="1400" dirty="0"/>
              <a:t> stability is less critical thanks to the strong Landau damping from beam-beam head-on tune spread</a:t>
            </a:r>
            <a:endParaRPr lang="en-GB" sz="1400"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7277751-1C44-67C5-3288-1BE07AE00EE1}"/>
                  </a:ext>
                </a:extLst>
              </p:cNvPr>
              <p:cNvSpPr txBox="1"/>
              <p:nvPr/>
            </p:nvSpPr>
            <p:spPr>
              <a:xfrm>
                <a:off x="8261106" y="3086035"/>
                <a:ext cx="3768530" cy="1600438"/>
              </a:xfrm>
              <a:prstGeom prst="rect">
                <a:avLst/>
              </a:prstGeom>
              <a:solidFill>
                <a:schemeClr val="accent5">
                  <a:lumMod val="20000"/>
                  <a:lumOff val="80000"/>
                </a:schemeClr>
              </a:solidFill>
            </p:spPr>
            <p:txBody>
              <a:bodyPr wrap="square" rtlCol="0">
                <a:spAutoFit/>
              </a:bodyPr>
              <a:lstStyle/>
              <a:p>
                <a:r>
                  <a:rPr lang="en-US" sz="1400" b="1" dirty="0"/>
                  <a:t>Non-colliding bunches + strong impedance</a:t>
                </a:r>
              </a:p>
              <a:p>
                <a:pPr marL="285750" indent="-285750">
                  <a:buFont typeface="Arial" panose="020B0604020202020204" pitchFamily="34" charset="0"/>
                  <a:buChar char="•"/>
                </a:pPr>
                <a:r>
                  <a:rPr lang="en-US" sz="1400" dirty="0"/>
                  <a:t>High octupolar current might be needed </a:t>
                </a:r>
              </a:p>
              <a:p>
                <a:pPr marL="285750" indent="-285750">
                  <a:buFont typeface="Arial" panose="020B0604020202020204" pitchFamily="34" charset="0"/>
                  <a:buChar char="•"/>
                </a:pPr>
                <a:r>
                  <a:rPr lang="en-US" sz="1400" dirty="0"/>
                  <a:t>Further reduction of Dynamic Aperture (DA) </a:t>
                </a:r>
                <a14:m>
                  <m:oMath xmlns:m="http://schemas.openxmlformats.org/officeDocument/2006/math">
                    <m:r>
                      <a:rPr lang="en-US" sz="1400" i="1">
                        <a:latin typeface="Cambria Math" panose="02040503050406030204" pitchFamily="18" charset="0"/>
                      </a:rPr>
                      <m:t>→</m:t>
                    </m:r>
                  </m:oMath>
                </a14:m>
                <a:r>
                  <a:rPr lang="en-US" sz="1400" dirty="0"/>
                  <a:t> reduction of beam lifetime </a:t>
                </a:r>
                <a:endParaRPr lang="en-GB" sz="1400" dirty="0"/>
              </a:p>
              <a:p>
                <a:pPr marL="742950" lvl="1" indent="-285750">
                  <a:buFont typeface="Arial" panose="020B0604020202020204" pitchFamily="34" charset="0"/>
                  <a:buChar char="•"/>
                </a:pPr>
                <a:r>
                  <a:rPr lang="en-US" sz="1400" dirty="0"/>
                  <a:t>DA already reduced due to the increasing non-linearities from head-on</a:t>
                </a:r>
                <a:endParaRPr lang="en-GB" sz="1400" dirty="0"/>
              </a:p>
            </p:txBody>
          </p:sp>
        </mc:Choice>
        <mc:Fallback xmlns="">
          <p:sp>
            <p:nvSpPr>
              <p:cNvPr id="13" name="TextBox 12">
                <a:extLst>
                  <a:ext uri="{FF2B5EF4-FFF2-40B4-BE49-F238E27FC236}">
                    <a16:creationId xmlns:a16="http://schemas.microsoft.com/office/drawing/2014/main" id="{27277751-1C44-67C5-3288-1BE07AE00EE1}"/>
                  </a:ext>
                </a:extLst>
              </p:cNvPr>
              <p:cNvSpPr txBox="1">
                <a:spLocks noRot="1" noChangeAspect="1" noMove="1" noResize="1" noEditPoints="1" noAdjustHandles="1" noChangeArrowheads="1" noChangeShapeType="1" noTextEdit="1"/>
              </p:cNvSpPr>
              <p:nvPr/>
            </p:nvSpPr>
            <p:spPr>
              <a:xfrm>
                <a:off x="8261106" y="3086035"/>
                <a:ext cx="3768530" cy="1600438"/>
              </a:xfrm>
              <a:prstGeom prst="rect">
                <a:avLst/>
              </a:prstGeom>
              <a:blipFill>
                <a:blip r:embed="rId4"/>
                <a:stretch>
                  <a:fillRect l="-485" t="-760" b="-3042"/>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E979B37F-3E4B-9F33-9E1E-54D27C11613E}"/>
              </a:ext>
            </a:extLst>
          </p:cNvPr>
          <p:cNvCxnSpPr>
            <a:cxnSpLocks/>
          </p:cNvCxnSpPr>
          <p:nvPr/>
        </p:nvCxnSpPr>
        <p:spPr>
          <a:xfrm flipV="1">
            <a:off x="5221224" y="2075015"/>
            <a:ext cx="3426305" cy="43105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13EC73D-7949-694C-2943-96C11A5E84E3}"/>
              </a:ext>
            </a:extLst>
          </p:cNvPr>
          <p:cNvCxnSpPr>
            <a:cxnSpLocks/>
          </p:cNvCxnSpPr>
          <p:nvPr/>
        </p:nvCxnSpPr>
        <p:spPr>
          <a:xfrm flipV="1">
            <a:off x="3448850" y="2143866"/>
            <a:ext cx="0" cy="18322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F4ACFBC0-E480-F61F-C640-109C60BD5CBC}"/>
              </a:ext>
            </a:extLst>
          </p:cNvPr>
          <p:cNvCxnSpPr>
            <a:cxnSpLocks/>
          </p:cNvCxnSpPr>
          <p:nvPr/>
        </p:nvCxnSpPr>
        <p:spPr>
          <a:xfrm>
            <a:off x="10133241" y="2586322"/>
            <a:ext cx="0" cy="39265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D58770F3-98FD-555F-2835-F4F4E1EB8DEC}"/>
              </a:ext>
            </a:extLst>
          </p:cNvPr>
          <p:cNvSpPr txBox="1"/>
          <p:nvPr/>
        </p:nvSpPr>
        <p:spPr>
          <a:xfrm>
            <a:off x="10260364" y="2521041"/>
            <a:ext cx="1907872" cy="523220"/>
          </a:xfrm>
          <a:prstGeom prst="rect">
            <a:avLst/>
          </a:prstGeom>
          <a:noFill/>
        </p:spPr>
        <p:txBody>
          <a:bodyPr wrap="square" rtlCol="0">
            <a:spAutoFit/>
          </a:bodyPr>
          <a:lstStyle/>
          <a:p>
            <a:r>
              <a:rPr lang="en-US" sz="1400" dirty="0"/>
              <a:t>BUT might become critical</a:t>
            </a:r>
            <a:endParaRPr lang="en-GB" sz="1400" dirty="0"/>
          </a:p>
        </p:txBody>
      </p:sp>
      <p:sp>
        <p:nvSpPr>
          <p:cNvPr id="14" name="TextBox 13">
            <a:extLst>
              <a:ext uri="{FF2B5EF4-FFF2-40B4-BE49-F238E27FC236}">
                <a16:creationId xmlns:a16="http://schemas.microsoft.com/office/drawing/2014/main" id="{20D6DBE7-221A-26D3-823D-965BB598BEA6}"/>
              </a:ext>
            </a:extLst>
          </p:cNvPr>
          <p:cNvSpPr txBox="1"/>
          <p:nvPr/>
        </p:nvSpPr>
        <p:spPr>
          <a:xfrm>
            <a:off x="772450" y="5726281"/>
            <a:ext cx="4971288" cy="523220"/>
          </a:xfrm>
          <a:prstGeom prst="rect">
            <a:avLst/>
          </a:prstGeom>
          <a:solidFill>
            <a:srgbClr val="FFFF99"/>
          </a:solidFill>
        </p:spPr>
        <p:txBody>
          <a:bodyPr wrap="square" rtlCol="0">
            <a:spAutoFit/>
          </a:bodyPr>
          <a:lstStyle/>
          <a:p>
            <a:r>
              <a:rPr lang="en-US" sz="1400" dirty="0"/>
              <a:t>At </a:t>
            </a:r>
            <a:r>
              <a:rPr lang="en-US" sz="1400" b="1" dirty="0"/>
              <a:t>INJECTION </a:t>
            </a:r>
            <a:r>
              <a:rPr lang="en-US" sz="1400" dirty="0"/>
              <a:t>the main concern is e-cloud-related stability</a:t>
            </a:r>
          </a:p>
          <a:p>
            <a:pPr marL="285750" indent="-285750">
              <a:buFont typeface="Arial" panose="020B0604020202020204" pitchFamily="34" charset="0"/>
              <a:buChar char="•"/>
            </a:pPr>
            <a:r>
              <a:rPr lang="en-US" sz="1400" dirty="0"/>
              <a:t>High octupole current are needed to keep the beam stable</a:t>
            </a:r>
          </a:p>
        </p:txBody>
      </p:sp>
      <p:cxnSp>
        <p:nvCxnSpPr>
          <p:cNvPr id="16" name="Straight Arrow Connector 15">
            <a:extLst>
              <a:ext uri="{FF2B5EF4-FFF2-40B4-BE49-F238E27FC236}">
                <a16:creationId xmlns:a16="http://schemas.microsoft.com/office/drawing/2014/main" id="{BDAE742F-B042-3CFE-C796-3A6F2E221794}"/>
              </a:ext>
            </a:extLst>
          </p:cNvPr>
          <p:cNvCxnSpPr>
            <a:cxnSpLocks/>
          </p:cNvCxnSpPr>
          <p:nvPr/>
        </p:nvCxnSpPr>
        <p:spPr>
          <a:xfrm>
            <a:off x="2778290" y="4771733"/>
            <a:ext cx="0" cy="90725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0CBB5C46-515F-26ED-A404-25F154541E41}"/>
              </a:ext>
            </a:extLst>
          </p:cNvPr>
          <p:cNvSpPr txBox="1"/>
          <p:nvPr/>
        </p:nvSpPr>
        <p:spPr>
          <a:xfrm>
            <a:off x="8826880" y="5191089"/>
            <a:ext cx="2743197" cy="523220"/>
          </a:xfrm>
          <a:prstGeom prst="rect">
            <a:avLst/>
          </a:prstGeom>
          <a:solidFill>
            <a:schemeClr val="accent5">
              <a:lumMod val="20000"/>
              <a:lumOff val="80000"/>
            </a:schemeClr>
          </a:solidFill>
        </p:spPr>
        <p:txBody>
          <a:bodyPr wrap="square" rtlCol="0">
            <a:spAutoFit/>
          </a:bodyPr>
          <a:lstStyle/>
          <a:p>
            <a:r>
              <a:rPr lang="en-US" sz="1400" b="1" dirty="0"/>
              <a:t>HL-LHC with the Crab Cavities has to be further studied</a:t>
            </a:r>
          </a:p>
        </p:txBody>
      </p:sp>
      <p:cxnSp>
        <p:nvCxnSpPr>
          <p:cNvPr id="8" name="Straight Arrow Connector 7">
            <a:extLst>
              <a:ext uri="{FF2B5EF4-FFF2-40B4-BE49-F238E27FC236}">
                <a16:creationId xmlns:a16="http://schemas.microsoft.com/office/drawing/2014/main" id="{61ECDD62-51AF-332C-7971-8B66E20B3D3D}"/>
              </a:ext>
            </a:extLst>
          </p:cNvPr>
          <p:cNvCxnSpPr>
            <a:cxnSpLocks/>
          </p:cNvCxnSpPr>
          <p:nvPr/>
        </p:nvCxnSpPr>
        <p:spPr>
          <a:xfrm>
            <a:off x="10198479" y="4739983"/>
            <a:ext cx="0" cy="39265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333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4" grpId="0"/>
      <p:bldP spid="14"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D6BC4-BC1F-2BFA-5151-22BCB35138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D3CAE5-4328-C587-D59D-6F7DCD77B32F}"/>
              </a:ext>
            </a:extLst>
          </p:cNvPr>
          <p:cNvSpPr>
            <a:spLocks noGrp="1"/>
          </p:cNvSpPr>
          <p:nvPr>
            <p:ph type="title"/>
          </p:nvPr>
        </p:nvSpPr>
        <p:spPr>
          <a:xfrm>
            <a:off x="108970" y="18259"/>
            <a:ext cx="10515600" cy="644525"/>
          </a:xfrm>
        </p:spPr>
        <p:txBody>
          <a:bodyPr>
            <a:normAutofit/>
          </a:bodyPr>
          <a:lstStyle/>
          <a:p>
            <a:r>
              <a:rPr lang="en-US" sz="3600" dirty="0"/>
              <a:t>HL-LHC impedance model</a:t>
            </a:r>
            <a:endParaRPr lang="en-GB" sz="3600" dirty="0"/>
          </a:p>
        </p:txBody>
      </p:sp>
      <p:sp>
        <p:nvSpPr>
          <p:cNvPr id="21" name="Date Placeholder 20">
            <a:extLst>
              <a:ext uri="{FF2B5EF4-FFF2-40B4-BE49-F238E27FC236}">
                <a16:creationId xmlns:a16="http://schemas.microsoft.com/office/drawing/2014/main" id="{6ED5D945-F59D-1522-F614-24589C642429}"/>
              </a:ext>
            </a:extLst>
          </p:cNvPr>
          <p:cNvSpPr>
            <a:spLocks noGrp="1"/>
          </p:cNvSpPr>
          <p:nvPr>
            <p:ph type="dt" sz="half" idx="10"/>
          </p:nvPr>
        </p:nvSpPr>
        <p:spPr/>
        <p:txBody>
          <a:bodyPr/>
          <a:lstStyle/>
          <a:p>
            <a:fld id="{CB6C98B3-98A8-4B39-A0CC-A7AC89841070}" type="datetime1">
              <a:rPr lang="en-GB" smtClean="0"/>
              <a:t>25/09/2025</a:t>
            </a:fld>
            <a:endParaRPr lang="en-GB"/>
          </a:p>
        </p:txBody>
      </p:sp>
      <p:sp>
        <p:nvSpPr>
          <p:cNvPr id="22" name="Footer Placeholder 21">
            <a:extLst>
              <a:ext uri="{FF2B5EF4-FFF2-40B4-BE49-F238E27FC236}">
                <a16:creationId xmlns:a16="http://schemas.microsoft.com/office/drawing/2014/main" id="{D79F0F41-6B0B-ABFF-A2A0-BB2EC6BA4216}"/>
              </a:ext>
            </a:extLst>
          </p:cNvPr>
          <p:cNvSpPr>
            <a:spLocks noGrp="1"/>
          </p:cNvSpPr>
          <p:nvPr>
            <p:ph type="ftr" sz="quarter" idx="11"/>
          </p:nvPr>
        </p:nvSpPr>
        <p:spPr/>
        <p:txBody>
          <a:bodyPr/>
          <a:lstStyle/>
          <a:p>
            <a:r>
              <a:rPr lang="en-GB"/>
              <a:t>CEI section meeting</a:t>
            </a:r>
          </a:p>
        </p:txBody>
      </p:sp>
      <p:sp>
        <p:nvSpPr>
          <p:cNvPr id="23" name="Slide Number Placeholder 22">
            <a:extLst>
              <a:ext uri="{FF2B5EF4-FFF2-40B4-BE49-F238E27FC236}">
                <a16:creationId xmlns:a16="http://schemas.microsoft.com/office/drawing/2014/main" id="{CC0660DB-B3B6-B8BD-5A34-6810C9A21E19}"/>
              </a:ext>
            </a:extLst>
          </p:cNvPr>
          <p:cNvSpPr>
            <a:spLocks noGrp="1"/>
          </p:cNvSpPr>
          <p:nvPr>
            <p:ph type="sldNum" sz="quarter" idx="12"/>
          </p:nvPr>
        </p:nvSpPr>
        <p:spPr/>
        <p:txBody>
          <a:bodyPr/>
          <a:lstStyle/>
          <a:p>
            <a:fld id="{7D1755E8-C07A-4E0D-8542-45F9665EEFA6}" type="slidenum">
              <a:rPr lang="en-GB" smtClean="0"/>
              <a:t>4</a:t>
            </a:fld>
            <a:endParaRPr lang="en-GB"/>
          </a:p>
        </p:txBody>
      </p:sp>
      <p:pic>
        <p:nvPicPr>
          <p:cNvPr id="2050" name="Picture 2">
            <a:extLst>
              <a:ext uri="{FF2B5EF4-FFF2-40B4-BE49-F238E27FC236}">
                <a16:creationId xmlns:a16="http://schemas.microsoft.com/office/drawing/2014/main" id="{31F14486-28DF-9944-8E16-9D6333D15C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789" b="5930"/>
          <a:stretch/>
        </p:blipFill>
        <p:spPr bwMode="auto">
          <a:xfrm>
            <a:off x="1560034" y="1886400"/>
            <a:ext cx="7844316" cy="408956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ED76EC47-A3AF-55A8-D046-96D7E2B6DAEF}"/>
              </a:ext>
            </a:extLst>
          </p:cNvPr>
          <p:cNvPicPr>
            <a:picLocks noChangeAspect="1"/>
          </p:cNvPicPr>
          <p:nvPr/>
        </p:nvPicPr>
        <p:blipFill>
          <a:blip r:embed="rId4"/>
          <a:srcRect r="733"/>
          <a:stretch/>
        </p:blipFill>
        <p:spPr>
          <a:xfrm>
            <a:off x="7813937" y="1886399"/>
            <a:ext cx="2818029" cy="512375"/>
          </a:xfrm>
          <a:prstGeom prst="rect">
            <a:avLst/>
          </a:prstGeom>
          <a:ln>
            <a:noFill/>
          </a:ln>
          <a:effectLst>
            <a:softEdge rad="112500"/>
          </a:effectLst>
        </p:spPr>
      </p:pic>
      <p:pic>
        <p:nvPicPr>
          <p:cNvPr id="25" name="Picture 24">
            <a:extLst>
              <a:ext uri="{FF2B5EF4-FFF2-40B4-BE49-F238E27FC236}">
                <a16:creationId xmlns:a16="http://schemas.microsoft.com/office/drawing/2014/main" id="{04DBF191-62CD-D742-CEDC-D32C69AA3C88}"/>
              </a:ext>
            </a:extLst>
          </p:cNvPr>
          <p:cNvPicPr>
            <a:picLocks noChangeAspect="1"/>
          </p:cNvPicPr>
          <p:nvPr/>
        </p:nvPicPr>
        <p:blipFill>
          <a:blip r:embed="rId5"/>
          <a:srcRect b="29858"/>
          <a:stretch/>
        </p:blipFill>
        <p:spPr>
          <a:xfrm>
            <a:off x="4832497" y="724576"/>
            <a:ext cx="2527005" cy="1418010"/>
          </a:xfrm>
          <a:prstGeom prst="rect">
            <a:avLst/>
          </a:prstGeom>
          <a:ln>
            <a:noFill/>
          </a:ln>
          <a:effectLst>
            <a:softEdge rad="112500"/>
          </a:effectLst>
        </p:spPr>
      </p:pic>
      <p:pic>
        <p:nvPicPr>
          <p:cNvPr id="26" name="Picture 25">
            <a:extLst>
              <a:ext uri="{FF2B5EF4-FFF2-40B4-BE49-F238E27FC236}">
                <a16:creationId xmlns:a16="http://schemas.microsoft.com/office/drawing/2014/main" id="{17738785-F434-4346-EBA3-D70D1BB9F786}"/>
              </a:ext>
            </a:extLst>
          </p:cNvPr>
          <p:cNvPicPr>
            <a:picLocks noChangeAspect="1"/>
          </p:cNvPicPr>
          <p:nvPr/>
        </p:nvPicPr>
        <p:blipFill>
          <a:blip r:embed="rId5"/>
          <a:srcRect l="61127" t="36596" b="10058"/>
          <a:stretch/>
        </p:blipFill>
        <p:spPr>
          <a:xfrm>
            <a:off x="6374832" y="1119579"/>
            <a:ext cx="984670" cy="1030404"/>
          </a:xfrm>
          <a:prstGeom prst="rect">
            <a:avLst/>
          </a:prstGeom>
        </p:spPr>
      </p:pic>
      <p:sp>
        <p:nvSpPr>
          <p:cNvPr id="28" name="TextBox 27">
            <a:extLst>
              <a:ext uri="{FF2B5EF4-FFF2-40B4-BE49-F238E27FC236}">
                <a16:creationId xmlns:a16="http://schemas.microsoft.com/office/drawing/2014/main" id="{0BF19BC1-4B8B-1F34-7E18-2171878AECD8}"/>
              </a:ext>
            </a:extLst>
          </p:cNvPr>
          <p:cNvSpPr txBox="1"/>
          <p:nvPr/>
        </p:nvSpPr>
        <p:spPr>
          <a:xfrm>
            <a:off x="5547523" y="566871"/>
            <a:ext cx="1611862" cy="276999"/>
          </a:xfrm>
          <a:prstGeom prst="rect">
            <a:avLst/>
          </a:prstGeom>
          <a:solidFill>
            <a:schemeClr val="tx2">
              <a:lumMod val="10000"/>
              <a:lumOff val="90000"/>
            </a:schemeClr>
          </a:solidFill>
        </p:spPr>
        <p:txBody>
          <a:bodyPr wrap="square" rtlCol="0">
            <a:spAutoFit/>
          </a:bodyPr>
          <a:lstStyle/>
          <a:p>
            <a:r>
              <a:rPr lang="en-US" sz="1200" b="1" i="1" dirty="0"/>
              <a:t>HL-LHC Roman Pot</a:t>
            </a:r>
            <a:endParaRPr lang="en-GB" sz="1200" b="1" i="1" dirty="0"/>
          </a:p>
        </p:txBody>
      </p:sp>
      <p:sp>
        <p:nvSpPr>
          <p:cNvPr id="29" name="TextBox 28">
            <a:extLst>
              <a:ext uri="{FF2B5EF4-FFF2-40B4-BE49-F238E27FC236}">
                <a16:creationId xmlns:a16="http://schemas.microsoft.com/office/drawing/2014/main" id="{27EEB297-D316-9339-E581-BFDC01E4D4D2}"/>
              </a:ext>
            </a:extLst>
          </p:cNvPr>
          <p:cNvSpPr txBox="1"/>
          <p:nvPr/>
        </p:nvSpPr>
        <p:spPr>
          <a:xfrm>
            <a:off x="8512270" y="1559096"/>
            <a:ext cx="1421362" cy="276999"/>
          </a:xfrm>
          <a:prstGeom prst="rect">
            <a:avLst/>
          </a:prstGeom>
          <a:solidFill>
            <a:schemeClr val="accent2">
              <a:lumMod val="40000"/>
              <a:lumOff val="60000"/>
            </a:schemeClr>
          </a:solidFill>
        </p:spPr>
        <p:txBody>
          <a:bodyPr wrap="square" rtlCol="0">
            <a:spAutoFit/>
          </a:bodyPr>
          <a:lstStyle/>
          <a:p>
            <a:r>
              <a:rPr lang="en-US" sz="1200" b="1" i="1" dirty="0"/>
              <a:t>HL-LHC CC BPM</a:t>
            </a:r>
            <a:endParaRPr lang="en-GB" sz="1200" b="1" i="1" dirty="0"/>
          </a:p>
        </p:txBody>
      </p:sp>
      <p:pic>
        <p:nvPicPr>
          <p:cNvPr id="30" name="Picture 29" descr="A diagram of a machine&#10;&#10;AI-generated content may be incorrect.">
            <a:extLst>
              <a:ext uri="{FF2B5EF4-FFF2-40B4-BE49-F238E27FC236}">
                <a16:creationId xmlns:a16="http://schemas.microsoft.com/office/drawing/2014/main" id="{381B9429-6EF5-1674-42F5-B316F137EE4C}"/>
              </a:ext>
            </a:extLst>
          </p:cNvPr>
          <p:cNvPicPr>
            <a:picLocks noChangeAspect="1"/>
          </p:cNvPicPr>
          <p:nvPr/>
        </p:nvPicPr>
        <p:blipFill>
          <a:blip r:embed="rId6">
            <a:extLst>
              <a:ext uri="{28A0092B-C50C-407E-A947-70E740481C1C}">
                <a14:useLocalDpi xmlns:a14="http://schemas.microsoft.com/office/drawing/2010/main" val="0"/>
              </a:ext>
            </a:extLst>
          </a:blip>
          <a:srcRect l="1187"/>
          <a:stretch/>
        </p:blipFill>
        <p:spPr>
          <a:xfrm>
            <a:off x="1471126" y="1103937"/>
            <a:ext cx="2626928" cy="1418010"/>
          </a:xfrm>
          <a:prstGeom prst="rect">
            <a:avLst/>
          </a:prstGeom>
          <a:ln>
            <a:noFill/>
          </a:ln>
          <a:effectLst>
            <a:softEdge rad="112500"/>
          </a:effectLst>
        </p:spPr>
      </p:pic>
      <p:sp>
        <p:nvSpPr>
          <p:cNvPr id="32" name="TextBox 31">
            <a:extLst>
              <a:ext uri="{FF2B5EF4-FFF2-40B4-BE49-F238E27FC236}">
                <a16:creationId xmlns:a16="http://schemas.microsoft.com/office/drawing/2014/main" id="{AFF493B4-9791-B15F-C001-10BD5BF7CD59}"/>
              </a:ext>
            </a:extLst>
          </p:cNvPr>
          <p:cNvSpPr txBox="1"/>
          <p:nvPr/>
        </p:nvSpPr>
        <p:spPr>
          <a:xfrm>
            <a:off x="1767399" y="843870"/>
            <a:ext cx="1679084" cy="276999"/>
          </a:xfrm>
          <a:prstGeom prst="rect">
            <a:avLst/>
          </a:prstGeom>
          <a:solidFill>
            <a:schemeClr val="accent5">
              <a:lumMod val="20000"/>
              <a:lumOff val="80000"/>
            </a:schemeClr>
          </a:solidFill>
        </p:spPr>
        <p:txBody>
          <a:bodyPr wrap="square" rtlCol="0">
            <a:spAutoFit/>
          </a:bodyPr>
          <a:lstStyle/>
          <a:p>
            <a:r>
              <a:rPr lang="en-US" sz="1200" b="1" i="1" dirty="0"/>
              <a:t>HL-LHC Wire scanner</a:t>
            </a:r>
            <a:endParaRPr lang="en-GB" sz="1200" b="1" i="1" dirty="0"/>
          </a:p>
        </p:txBody>
      </p:sp>
      <p:pic>
        <p:nvPicPr>
          <p:cNvPr id="4" name="Picture 3">
            <a:extLst>
              <a:ext uri="{FF2B5EF4-FFF2-40B4-BE49-F238E27FC236}">
                <a16:creationId xmlns:a16="http://schemas.microsoft.com/office/drawing/2014/main" id="{5EC07AEB-1D7D-92C0-6376-845DA060D06E}"/>
              </a:ext>
            </a:extLst>
          </p:cNvPr>
          <p:cNvPicPr>
            <a:picLocks noChangeAspect="1"/>
          </p:cNvPicPr>
          <p:nvPr/>
        </p:nvPicPr>
        <p:blipFill>
          <a:blip r:embed="rId7"/>
          <a:stretch>
            <a:fillRect/>
          </a:stretch>
        </p:blipFill>
        <p:spPr>
          <a:xfrm>
            <a:off x="8604164" y="5111750"/>
            <a:ext cx="2020406" cy="1160659"/>
          </a:xfrm>
          <a:prstGeom prst="rect">
            <a:avLst/>
          </a:prstGeom>
          <a:ln>
            <a:noFill/>
          </a:ln>
          <a:effectLst>
            <a:softEdge rad="112500"/>
          </a:effectLst>
        </p:spPr>
      </p:pic>
      <p:sp>
        <p:nvSpPr>
          <p:cNvPr id="5" name="TextBox 4">
            <a:extLst>
              <a:ext uri="{FF2B5EF4-FFF2-40B4-BE49-F238E27FC236}">
                <a16:creationId xmlns:a16="http://schemas.microsoft.com/office/drawing/2014/main" id="{C187AAD6-3F2D-6012-6682-75A9D22AF8E3}"/>
              </a:ext>
            </a:extLst>
          </p:cNvPr>
          <p:cNvSpPr txBox="1"/>
          <p:nvPr/>
        </p:nvSpPr>
        <p:spPr>
          <a:xfrm>
            <a:off x="9115001" y="4792780"/>
            <a:ext cx="818631" cy="276999"/>
          </a:xfrm>
          <a:prstGeom prst="rect">
            <a:avLst/>
          </a:prstGeom>
          <a:solidFill>
            <a:schemeClr val="accent6">
              <a:lumMod val="20000"/>
              <a:lumOff val="80000"/>
            </a:schemeClr>
          </a:solidFill>
        </p:spPr>
        <p:txBody>
          <a:bodyPr wrap="square" rtlCol="0">
            <a:spAutoFit/>
          </a:bodyPr>
          <a:lstStyle/>
          <a:p>
            <a:r>
              <a:rPr lang="en-US" sz="1200" b="1" i="1" dirty="0"/>
              <a:t>MKI-cool</a:t>
            </a:r>
            <a:endParaRPr lang="en-GB" sz="1200" b="1" i="1" dirty="0"/>
          </a:p>
        </p:txBody>
      </p:sp>
      <p:pic>
        <p:nvPicPr>
          <p:cNvPr id="6" name="Picture 5">
            <a:extLst>
              <a:ext uri="{FF2B5EF4-FFF2-40B4-BE49-F238E27FC236}">
                <a16:creationId xmlns:a16="http://schemas.microsoft.com/office/drawing/2014/main" id="{ABF80515-418D-3E1C-C15B-9E4642FBC4C3}"/>
              </a:ext>
            </a:extLst>
          </p:cNvPr>
          <p:cNvPicPr>
            <a:picLocks noChangeAspect="1"/>
          </p:cNvPicPr>
          <p:nvPr/>
        </p:nvPicPr>
        <p:blipFill>
          <a:blip r:embed="rId7"/>
          <a:stretch>
            <a:fillRect/>
          </a:stretch>
        </p:blipFill>
        <p:spPr>
          <a:xfrm>
            <a:off x="332418" y="3464117"/>
            <a:ext cx="2020406" cy="1160659"/>
          </a:xfrm>
          <a:prstGeom prst="rect">
            <a:avLst/>
          </a:prstGeom>
          <a:ln>
            <a:noFill/>
          </a:ln>
          <a:effectLst>
            <a:softEdge rad="112500"/>
          </a:effectLst>
        </p:spPr>
      </p:pic>
      <p:sp>
        <p:nvSpPr>
          <p:cNvPr id="7" name="TextBox 6">
            <a:extLst>
              <a:ext uri="{FF2B5EF4-FFF2-40B4-BE49-F238E27FC236}">
                <a16:creationId xmlns:a16="http://schemas.microsoft.com/office/drawing/2014/main" id="{744ED135-A638-2063-C156-7CFA7D7573EC}"/>
              </a:ext>
            </a:extLst>
          </p:cNvPr>
          <p:cNvSpPr txBox="1"/>
          <p:nvPr/>
        </p:nvSpPr>
        <p:spPr>
          <a:xfrm>
            <a:off x="843255" y="3145147"/>
            <a:ext cx="818631" cy="276999"/>
          </a:xfrm>
          <a:prstGeom prst="rect">
            <a:avLst/>
          </a:prstGeom>
          <a:solidFill>
            <a:schemeClr val="accent6">
              <a:lumMod val="20000"/>
              <a:lumOff val="80000"/>
            </a:schemeClr>
          </a:solidFill>
        </p:spPr>
        <p:txBody>
          <a:bodyPr wrap="square" rtlCol="0">
            <a:spAutoFit/>
          </a:bodyPr>
          <a:lstStyle/>
          <a:p>
            <a:r>
              <a:rPr lang="en-US" sz="1200" b="1" i="1" dirty="0"/>
              <a:t>MKI-cool</a:t>
            </a:r>
            <a:endParaRPr lang="en-GB" sz="1200" b="1" i="1" dirty="0"/>
          </a:p>
        </p:txBody>
      </p:sp>
      <p:sp>
        <p:nvSpPr>
          <p:cNvPr id="3" name="TextBox 2">
            <a:extLst>
              <a:ext uri="{FF2B5EF4-FFF2-40B4-BE49-F238E27FC236}">
                <a16:creationId xmlns:a16="http://schemas.microsoft.com/office/drawing/2014/main" id="{6C7C25D7-5F6B-FC53-A86A-1D84E517E594}"/>
              </a:ext>
            </a:extLst>
          </p:cNvPr>
          <p:cNvSpPr txBox="1"/>
          <p:nvPr/>
        </p:nvSpPr>
        <p:spPr>
          <a:xfrm>
            <a:off x="3990393" y="4182165"/>
            <a:ext cx="3114261" cy="307777"/>
          </a:xfrm>
          <a:prstGeom prst="rect">
            <a:avLst/>
          </a:prstGeom>
          <a:solidFill>
            <a:srgbClr val="FFC000"/>
          </a:solidFill>
        </p:spPr>
        <p:txBody>
          <a:bodyPr wrap="square" rtlCol="0">
            <a:spAutoFit/>
          </a:bodyPr>
          <a:lstStyle/>
          <a:p>
            <a:r>
              <a:rPr lang="en-US" sz="1400" dirty="0"/>
              <a:t>And maybe more request will come…</a:t>
            </a:r>
            <a:endParaRPr lang="en-GB" sz="1400" dirty="0"/>
          </a:p>
        </p:txBody>
      </p:sp>
      <p:sp>
        <p:nvSpPr>
          <p:cNvPr id="8" name="TextBox 7">
            <a:extLst>
              <a:ext uri="{FF2B5EF4-FFF2-40B4-BE49-F238E27FC236}">
                <a16:creationId xmlns:a16="http://schemas.microsoft.com/office/drawing/2014/main" id="{23D814A3-D633-9471-6E21-188846E83DFC}"/>
              </a:ext>
            </a:extLst>
          </p:cNvPr>
          <p:cNvSpPr txBox="1"/>
          <p:nvPr/>
        </p:nvSpPr>
        <p:spPr>
          <a:xfrm>
            <a:off x="8837244" y="2979074"/>
            <a:ext cx="2192775" cy="307777"/>
          </a:xfrm>
          <a:prstGeom prst="rect">
            <a:avLst/>
          </a:prstGeom>
          <a:solidFill>
            <a:srgbClr val="FF8181">
              <a:alpha val="32157"/>
            </a:srgbClr>
          </a:solidFill>
        </p:spPr>
        <p:txBody>
          <a:bodyPr wrap="square" rtlCol="0">
            <a:spAutoFit/>
          </a:bodyPr>
          <a:lstStyle/>
          <a:p>
            <a:r>
              <a:rPr lang="en-US" sz="1400" b="1" dirty="0"/>
              <a:t>CMS unshielded bellows</a:t>
            </a:r>
            <a:endParaRPr lang="en-GB" sz="1400" b="1" dirty="0"/>
          </a:p>
        </p:txBody>
      </p:sp>
      <p:sp>
        <p:nvSpPr>
          <p:cNvPr id="9" name="TextBox 8">
            <a:extLst>
              <a:ext uri="{FF2B5EF4-FFF2-40B4-BE49-F238E27FC236}">
                <a16:creationId xmlns:a16="http://schemas.microsoft.com/office/drawing/2014/main" id="{0F3E2F38-498D-98BF-65C4-197F1A6CEB5D}"/>
              </a:ext>
            </a:extLst>
          </p:cNvPr>
          <p:cNvSpPr txBox="1"/>
          <p:nvPr/>
        </p:nvSpPr>
        <p:spPr>
          <a:xfrm>
            <a:off x="415825" y="5182785"/>
            <a:ext cx="2703148" cy="307777"/>
          </a:xfrm>
          <a:prstGeom prst="rect">
            <a:avLst/>
          </a:prstGeom>
          <a:solidFill>
            <a:srgbClr val="FF8181">
              <a:alpha val="32157"/>
            </a:srgbClr>
          </a:solidFill>
        </p:spPr>
        <p:txBody>
          <a:bodyPr wrap="square" rtlCol="0">
            <a:spAutoFit/>
          </a:bodyPr>
          <a:lstStyle/>
          <a:p>
            <a:r>
              <a:rPr lang="en-US" sz="1400" b="1" dirty="0"/>
              <a:t>e.g. ALICE unshielded bellows</a:t>
            </a:r>
            <a:endParaRPr lang="en-GB" sz="1400" b="1" dirty="0"/>
          </a:p>
        </p:txBody>
      </p:sp>
      <p:sp>
        <p:nvSpPr>
          <p:cNvPr id="10" name="TextBox 9">
            <a:extLst>
              <a:ext uri="{FF2B5EF4-FFF2-40B4-BE49-F238E27FC236}">
                <a16:creationId xmlns:a16="http://schemas.microsoft.com/office/drawing/2014/main" id="{AE229AE4-6F61-D4A3-723A-480FF7D41B9D}"/>
              </a:ext>
            </a:extLst>
          </p:cNvPr>
          <p:cNvSpPr txBox="1"/>
          <p:nvPr/>
        </p:nvSpPr>
        <p:spPr>
          <a:xfrm>
            <a:off x="2378951" y="6048571"/>
            <a:ext cx="2703148" cy="307777"/>
          </a:xfrm>
          <a:prstGeom prst="rect">
            <a:avLst/>
          </a:prstGeom>
          <a:solidFill>
            <a:srgbClr val="FF8181">
              <a:alpha val="32157"/>
            </a:srgbClr>
          </a:solidFill>
        </p:spPr>
        <p:txBody>
          <a:bodyPr wrap="square" rtlCol="0">
            <a:spAutoFit/>
          </a:bodyPr>
          <a:lstStyle/>
          <a:p>
            <a:r>
              <a:rPr lang="en-US" sz="1400" b="1" dirty="0"/>
              <a:t>e.g. ATLAS modification layout</a:t>
            </a:r>
            <a:endParaRPr lang="en-GB" sz="1400" b="1" dirty="0"/>
          </a:p>
        </p:txBody>
      </p:sp>
    </p:spTree>
    <p:extLst>
      <p:ext uri="{BB962C8B-B14F-4D97-AF65-F5344CB8AC3E}">
        <p14:creationId xmlns:p14="http://schemas.microsoft.com/office/powerpoint/2010/main" val="350939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2" grpId="0" animBg="1"/>
      <p:bldP spid="7" grpId="0" animBg="1"/>
      <p:bldP spid="3" grpId="0" animBg="1"/>
      <p:bldP spid="8" grpId="0" animBg="1"/>
      <p:bldP spid="9" grpId="0" animBg="1"/>
      <p:bldP spid="10" grpId="0" animBg="1"/>
    </p:bldLst>
  </p:timing>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9D845-3D57-02A0-1CB8-493198B875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EAA7D9-EB9E-B307-69F2-30EF08CC533E}"/>
              </a:ext>
            </a:extLst>
          </p:cNvPr>
          <p:cNvSpPr>
            <a:spLocks noGrp="1"/>
          </p:cNvSpPr>
          <p:nvPr>
            <p:ph type="title"/>
          </p:nvPr>
        </p:nvSpPr>
        <p:spPr>
          <a:xfrm>
            <a:off x="116366" y="-3230"/>
            <a:ext cx="10515600" cy="644525"/>
          </a:xfrm>
        </p:spPr>
        <p:txBody>
          <a:bodyPr>
            <a:normAutofit/>
          </a:bodyPr>
          <a:lstStyle/>
          <a:p>
            <a:r>
              <a:rPr lang="en-US" sz="3600" dirty="0"/>
              <a:t>HL-LHC impedance model &amp; stability at Flat Top </a:t>
            </a:r>
            <a:endParaRPr lang="en-GB" sz="3600" dirty="0"/>
          </a:p>
        </p:txBody>
      </p:sp>
      <p:sp>
        <p:nvSpPr>
          <p:cNvPr id="21" name="Date Placeholder 20">
            <a:extLst>
              <a:ext uri="{FF2B5EF4-FFF2-40B4-BE49-F238E27FC236}">
                <a16:creationId xmlns:a16="http://schemas.microsoft.com/office/drawing/2014/main" id="{3F9A0CF7-B55B-E7AB-9D1E-43284F2BCE75}"/>
              </a:ext>
            </a:extLst>
          </p:cNvPr>
          <p:cNvSpPr>
            <a:spLocks noGrp="1"/>
          </p:cNvSpPr>
          <p:nvPr>
            <p:ph type="dt" sz="half" idx="10"/>
          </p:nvPr>
        </p:nvSpPr>
        <p:spPr/>
        <p:txBody>
          <a:bodyPr/>
          <a:lstStyle/>
          <a:p>
            <a:fld id="{CB6C98B3-98A8-4B39-A0CC-A7AC89841070}" type="datetime1">
              <a:rPr lang="en-GB" smtClean="0"/>
              <a:t>25/09/2025</a:t>
            </a:fld>
            <a:endParaRPr lang="en-GB"/>
          </a:p>
        </p:txBody>
      </p:sp>
      <p:sp>
        <p:nvSpPr>
          <p:cNvPr id="22" name="Footer Placeholder 21">
            <a:extLst>
              <a:ext uri="{FF2B5EF4-FFF2-40B4-BE49-F238E27FC236}">
                <a16:creationId xmlns:a16="http://schemas.microsoft.com/office/drawing/2014/main" id="{0979FF42-597E-6EBE-2710-DCADCB966360}"/>
              </a:ext>
            </a:extLst>
          </p:cNvPr>
          <p:cNvSpPr>
            <a:spLocks noGrp="1"/>
          </p:cNvSpPr>
          <p:nvPr>
            <p:ph type="ftr" sz="quarter" idx="11"/>
          </p:nvPr>
        </p:nvSpPr>
        <p:spPr/>
        <p:txBody>
          <a:bodyPr/>
          <a:lstStyle/>
          <a:p>
            <a:r>
              <a:rPr lang="en-GB"/>
              <a:t>CEI section meeting</a:t>
            </a:r>
          </a:p>
        </p:txBody>
      </p:sp>
      <p:sp>
        <p:nvSpPr>
          <p:cNvPr id="23" name="Slide Number Placeholder 22">
            <a:extLst>
              <a:ext uri="{FF2B5EF4-FFF2-40B4-BE49-F238E27FC236}">
                <a16:creationId xmlns:a16="http://schemas.microsoft.com/office/drawing/2014/main" id="{68E6175B-E1DE-531C-6C59-0A65DD9B2A24}"/>
              </a:ext>
            </a:extLst>
          </p:cNvPr>
          <p:cNvSpPr>
            <a:spLocks noGrp="1"/>
          </p:cNvSpPr>
          <p:nvPr>
            <p:ph type="sldNum" sz="quarter" idx="12"/>
          </p:nvPr>
        </p:nvSpPr>
        <p:spPr/>
        <p:txBody>
          <a:bodyPr/>
          <a:lstStyle/>
          <a:p>
            <a:fld id="{7D1755E8-C07A-4E0D-8542-45F9665EEFA6}" type="slidenum">
              <a:rPr lang="en-GB" smtClean="0"/>
              <a:t>5</a:t>
            </a:fld>
            <a:endParaRPr lang="en-GB"/>
          </a:p>
        </p:txBody>
      </p:sp>
      <p:pic>
        <p:nvPicPr>
          <p:cNvPr id="2050" name="Picture 2">
            <a:extLst>
              <a:ext uri="{FF2B5EF4-FFF2-40B4-BE49-F238E27FC236}">
                <a16:creationId xmlns:a16="http://schemas.microsoft.com/office/drawing/2014/main" id="{F4C4F2AC-A0F6-4C83-6FD7-3B80EB7503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789" b="5930"/>
          <a:stretch/>
        </p:blipFill>
        <p:spPr bwMode="auto">
          <a:xfrm>
            <a:off x="1560034" y="1886400"/>
            <a:ext cx="7844316" cy="408956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DA93087D-C644-1142-A48D-31903DBD158A}"/>
              </a:ext>
            </a:extLst>
          </p:cNvPr>
          <p:cNvPicPr>
            <a:picLocks noChangeAspect="1"/>
          </p:cNvPicPr>
          <p:nvPr/>
        </p:nvPicPr>
        <p:blipFill>
          <a:blip r:embed="rId3"/>
          <a:srcRect r="733"/>
          <a:stretch/>
        </p:blipFill>
        <p:spPr>
          <a:xfrm>
            <a:off x="7813937" y="1886399"/>
            <a:ext cx="2818029" cy="512375"/>
          </a:xfrm>
          <a:prstGeom prst="rect">
            <a:avLst/>
          </a:prstGeom>
          <a:ln>
            <a:noFill/>
          </a:ln>
          <a:effectLst>
            <a:softEdge rad="112500"/>
          </a:effectLst>
        </p:spPr>
      </p:pic>
      <p:pic>
        <p:nvPicPr>
          <p:cNvPr id="25" name="Picture 24">
            <a:extLst>
              <a:ext uri="{FF2B5EF4-FFF2-40B4-BE49-F238E27FC236}">
                <a16:creationId xmlns:a16="http://schemas.microsoft.com/office/drawing/2014/main" id="{5453576F-B930-E825-3BCA-A0F012314F33}"/>
              </a:ext>
            </a:extLst>
          </p:cNvPr>
          <p:cNvPicPr>
            <a:picLocks noChangeAspect="1"/>
          </p:cNvPicPr>
          <p:nvPr/>
        </p:nvPicPr>
        <p:blipFill>
          <a:blip r:embed="rId4"/>
          <a:srcRect b="29858"/>
          <a:stretch/>
        </p:blipFill>
        <p:spPr>
          <a:xfrm>
            <a:off x="4832497" y="724576"/>
            <a:ext cx="2527005" cy="1418010"/>
          </a:xfrm>
          <a:prstGeom prst="rect">
            <a:avLst/>
          </a:prstGeom>
          <a:ln>
            <a:noFill/>
          </a:ln>
          <a:effectLst>
            <a:softEdge rad="112500"/>
          </a:effectLst>
        </p:spPr>
      </p:pic>
      <p:pic>
        <p:nvPicPr>
          <p:cNvPr id="26" name="Picture 25">
            <a:extLst>
              <a:ext uri="{FF2B5EF4-FFF2-40B4-BE49-F238E27FC236}">
                <a16:creationId xmlns:a16="http://schemas.microsoft.com/office/drawing/2014/main" id="{CE24B432-E7DD-5485-0629-4AD6451E8B1E}"/>
              </a:ext>
            </a:extLst>
          </p:cNvPr>
          <p:cNvPicPr>
            <a:picLocks noChangeAspect="1"/>
          </p:cNvPicPr>
          <p:nvPr/>
        </p:nvPicPr>
        <p:blipFill>
          <a:blip r:embed="rId4"/>
          <a:srcRect l="61127" t="36596" b="10058"/>
          <a:stretch/>
        </p:blipFill>
        <p:spPr>
          <a:xfrm>
            <a:off x="6374832" y="1119579"/>
            <a:ext cx="984670" cy="1030404"/>
          </a:xfrm>
          <a:prstGeom prst="rect">
            <a:avLst/>
          </a:prstGeom>
        </p:spPr>
      </p:pic>
      <p:sp>
        <p:nvSpPr>
          <p:cNvPr id="28" name="TextBox 27">
            <a:extLst>
              <a:ext uri="{FF2B5EF4-FFF2-40B4-BE49-F238E27FC236}">
                <a16:creationId xmlns:a16="http://schemas.microsoft.com/office/drawing/2014/main" id="{C7FD886C-91FF-DABE-3613-D9E0FBE04994}"/>
              </a:ext>
            </a:extLst>
          </p:cNvPr>
          <p:cNvSpPr txBox="1"/>
          <p:nvPr/>
        </p:nvSpPr>
        <p:spPr>
          <a:xfrm>
            <a:off x="5568901" y="621507"/>
            <a:ext cx="1611862" cy="276999"/>
          </a:xfrm>
          <a:prstGeom prst="rect">
            <a:avLst/>
          </a:prstGeom>
          <a:solidFill>
            <a:schemeClr val="tx2">
              <a:lumMod val="10000"/>
              <a:lumOff val="90000"/>
            </a:schemeClr>
          </a:solidFill>
        </p:spPr>
        <p:txBody>
          <a:bodyPr wrap="square" rtlCol="0">
            <a:spAutoFit/>
          </a:bodyPr>
          <a:lstStyle/>
          <a:p>
            <a:r>
              <a:rPr lang="en-US" sz="1200" b="1" i="1" dirty="0"/>
              <a:t>HL-LHC Roman Pot</a:t>
            </a:r>
            <a:endParaRPr lang="en-GB" sz="1200" b="1" i="1" dirty="0"/>
          </a:p>
        </p:txBody>
      </p:sp>
      <p:sp>
        <p:nvSpPr>
          <p:cNvPr id="29" name="TextBox 28">
            <a:extLst>
              <a:ext uri="{FF2B5EF4-FFF2-40B4-BE49-F238E27FC236}">
                <a16:creationId xmlns:a16="http://schemas.microsoft.com/office/drawing/2014/main" id="{E9B3E1BF-3D6D-9089-FC09-F586DCF954FE}"/>
              </a:ext>
            </a:extLst>
          </p:cNvPr>
          <p:cNvSpPr txBox="1"/>
          <p:nvPr/>
        </p:nvSpPr>
        <p:spPr>
          <a:xfrm>
            <a:off x="8512270" y="1559096"/>
            <a:ext cx="1421362" cy="276999"/>
          </a:xfrm>
          <a:prstGeom prst="rect">
            <a:avLst/>
          </a:prstGeom>
          <a:solidFill>
            <a:schemeClr val="accent2">
              <a:lumMod val="40000"/>
              <a:lumOff val="60000"/>
            </a:schemeClr>
          </a:solidFill>
        </p:spPr>
        <p:txBody>
          <a:bodyPr wrap="square" rtlCol="0">
            <a:spAutoFit/>
          </a:bodyPr>
          <a:lstStyle/>
          <a:p>
            <a:r>
              <a:rPr lang="en-US" sz="1200" b="1" i="1" dirty="0"/>
              <a:t>HL-LHC CC BPM</a:t>
            </a:r>
            <a:endParaRPr lang="en-GB" sz="1200" b="1" i="1" dirty="0"/>
          </a:p>
        </p:txBody>
      </p:sp>
      <p:pic>
        <p:nvPicPr>
          <p:cNvPr id="30" name="Picture 29" descr="A diagram of a machine&#10;&#10;AI-generated content may be incorrect.">
            <a:extLst>
              <a:ext uri="{FF2B5EF4-FFF2-40B4-BE49-F238E27FC236}">
                <a16:creationId xmlns:a16="http://schemas.microsoft.com/office/drawing/2014/main" id="{549F1E42-84E7-EF5C-1461-059B202072A7}"/>
              </a:ext>
            </a:extLst>
          </p:cNvPr>
          <p:cNvPicPr>
            <a:picLocks noChangeAspect="1"/>
          </p:cNvPicPr>
          <p:nvPr/>
        </p:nvPicPr>
        <p:blipFill>
          <a:blip r:embed="rId5">
            <a:extLst>
              <a:ext uri="{28A0092B-C50C-407E-A947-70E740481C1C}">
                <a14:useLocalDpi xmlns:a14="http://schemas.microsoft.com/office/drawing/2010/main" val="0"/>
              </a:ext>
            </a:extLst>
          </a:blip>
          <a:srcRect l="1187"/>
          <a:stretch/>
        </p:blipFill>
        <p:spPr>
          <a:xfrm>
            <a:off x="1471126" y="1103937"/>
            <a:ext cx="2626928" cy="1418010"/>
          </a:xfrm>
          <a:prstGeom prst="rect">
            <a:avLst/>
          </a:prstGeom>
          <a:ln>
            <a:noFill/>
          </a:ln>
          <a:effectLst>
            <a:softEdge rad="112500"/>
          </a:effectLst>
        </p:spPr>
      </p:pic>
      <p:sp>
        <p:nvSpPr>
          <p:cNvPr id="32" name="TextBox 31">
            <a:extLst>
              <a:ext uri="{FF2B5EF4-FFF2-40B4-BE49-F238E27FC236}">
                <a16:creationId xmlns:a16="http://schemas.microsoft.com/office/drawing/2014/main" id="{77A9AA9C-5015-4B7F-8B74-49723D58322E}"/>
              </a:ext>
            </a:extLst>
          </p:cNvPr>
          <p:cNvSpPr txBox="1"/>
          <p:nvPr/>
        </p:nvSpPr>
        <p:spPr>
          <a:xfrm>
            <a:off x="1767399" y="843870"/>
            <a:ext cx="1679084" cy="276999"/>
          </a:xfrm>
          <a:prstGeom prst="rect">
            <a:avLst/>
          </a:prstGeom>
          <a:solidFill>
            <a:schemeClr val="accent5">
              <a:lumMod val="20000"/>
              <a:lumOff val="80000"/>
            </a:schemeClr>
          </a:solidFill>
        </p:spPr>
        <p:txBody>
          <a:bodyPr wrap="square" rtlCol="0">
            <a:spAutoFit/>
          </a:bodyPr>
          <a:lstStyle/>
          <a:p>
            <a:r>
              <a:rPr lang="en-US" sz="1200" b="1" i="1" dirty="0"/>
              <a:t>HL-LHC Wire scanner</a:t>
            </a:r>
            <a:endParaRPr lang="en-GB" sz="1200" b="1" i="1" dirty="0"/>
          </a:p>
        </p:txBody>
      </p:sp>
      <p:pic>
        <p:nvPicPr>
          <p:cNvPr id="4" name="Picture 3">
            <a:extLst>
              <a:ext uri="{FF2B5EF4-FFF2-40B4-BE49-F238E27FC236}">
                <a16:creationId xmlns:a16="http://schemas.microsoft.com/office/drawing/2014/main" id="{1D4D848B-455E-64D0-CC60-703258B7CB3E}"/>
              </a:ext>
            </a:extLst>
          </p:cNvPr>
          <p:cNvPicPr>
            <a:picLocks noChangeAspect="1"/>
          </p:cNvPicPr>
          <p:nvPr/>
        </p:nvPicPr>
        <p:blipFill>
          <a:blip r:embed="rId6"/>
          <a:stretch>
            <a:fillRect/>
          </a:stretch>
        </p:blipFill>
        <p:spPr>
          <a:xfrm>
            <a:off x="8604164" y="5111750"/>
            <a:ext cx="2020406" cy="1160659"/>
          </a:xfrm>
          <a:prstGeom prst="rect">
            <a:avLst/>
          </a:prstGeom>
          <a:ln>
            <a:noFill/>
          </a:ln>
          <a:effectLst>
            <a:softEdge rad="112500"/>
          </a:effectLst>
        </p:spPr>
      </p:pic>
      <p:sp>
        <p:nvSpPr>
          <p:cNvPr id="5" name="TextBox 4">
            <a:extLst>
              <a:ext uri="{FF2B5EF4-FFF2-40B4-BE49-F238E27FC236}">
                <a16:creationId xmlns:a16="http://schemas.microsoft.com/office/drawing/2014/main" id="{8A6D222F-BB35-396F-A663-F83584CF437A}"/>
              </a:ext>
            </a:extLst>
          </p:cNvPr>
          <p:cNvSpPr txBox="1"/>
          <p:nvPr/>
        </p:nvSpPr>
        <p:spPr>
          <a:xfrm>
            <a:off x="9115001" y="4792780"/>
            <a:ext cx="818631" cy="276999"/>
          </a:xfrm>
          <a:prstGeom prst="rect">
            <a:avLst/>
          </a:prstGeom>
          <a:solidFill>
            <a:schemeClr val="accent6">
              <a:lumMod val="20000"/>
              <a:lumOff val="80000"/>
            </a:schemeClr>
          </a:solidFill>
        </p:spPr>
        <p:txBody>
          <a:bodyPr wrap="square" rtlCol="0">
            <a:spAutoFit/>
          </a:bodyPr>
          <a:lstStyle/>
          <a:p>
            <a:r>
              <a:rPr lang="en-US" sz="1200" b="1" i="1" dirty="0"/>
              <a:t>MKI-cool</a:t>
            </a:r>
            <a:endParaRPr lang="en-GB" sz="1200" b="1" i="1" dirty="0"/>
          </a:p>
        </p:txBody>
      </p:sp>
      <p:pic>
        <p:nvPicPr>
          <p:cNvPr id="6" name="Picture 5">
            <a:extLst>
              <a:ext uri="{FF2B5EF4-FFF2-40B4-BE49-F238E27FC236}">
                <a16:creationId xmlns:a16="http://schemas.microsoft.com/office/drawing/2014/main" id="{0E5E572F-9299-936D-C006-223235459900}"/>
              </a:ext>
            </a:extLst>
          </p:cNvPr>
          <p:cNvPicPr>
            <a:picLocks noChangeAspect="1"/>
          </p:cNvPicPr>
          <p:nvPr/>
        </p:nvPicPr>
        <p:blipFill>
          <a:blip r:embed="rId6"/>
          <a:stretch>
            <a:fillRect/>
          </a:stretch>
        </p:blipFill>
        <p:spPr>
          <a:xfrm>
            <a:off x="332418" y="3464117"/>
            <a:ext cx="2020406" cy="1160659"/>
          </a:xfrm>
          <a:prstGeom prst="rect">
            <a:avLst/>
          </a:prstGeom>
          <a:ln>
            <a:noFill/>
          </a:ln>
          <a:effectLst>
            <a:softEdge rad="112500"/>
          </a:effectLst>
        </p:spPr>
      </p:pic>
      <p:sp>
        <p:nvSpPr>
          <p:cNvPr id="7" name="TextBox 6">
            <a:extLst>
              <a:ext uri="{FF2B5EF4-FFF2-40B4-BE49-F238E27FC236}">
                <a16:creationId xmlns:a16="http://schemas.microsoft.com/office/drawing/2014/main" id="{221A9D3B-F489-DC71-AB40-710608832360}"/>
              </a:ext>
            </a:extLst>
          </p:cNvPr>
          <p:cNvSpPr txBox="1"/>
          <p:nvPr/>
        </p:nvSpPr>
        <p:spPr>
          <a:xfrm>
            <a:off x="843255" y="3145147"/>
            <a:ext cx="818631" cy="276999"/>
          </a:xfrm>
          <a:prstGeom prst="rect">
            <a:avLst/>
          </a:prstGeom>
          <a:solidFill>
            <a:schemeClr val="accent6">
              <a:lumMod val="20000"/>
              <a:lumOff val="80000"/>
            </a:schemeClr>
          </a:solidFill>
        </p:spPr>
        <p:txBody>
          <a:bodyPr wrap="square" rtlCol="0">
            <a:spAutoFit/>
          </a:bodyPr>
          <a:lstStyle/>
          <a:p>
            <a:r>
              <a:rPr lang="en-US" sz="1200" b="1" i="1" dirty="0"/>
              <a:t>MKI-cool</a:t>
            </a:r>
            <a:endParaRPr lang="en-GB" sz="1200" b="1" i="1" dirty="0"/>
          </a:p>
        </p:txBody>
      </p:sp>
      <p:sp>
        <p:nvSpPr>
          <p:cNvPr id="3" name="TextBox 2">
            <a:extLst>
              <a:ext uri="{FF2B5EF4-FFF2-40B4-BE49-F238E27FC236}">
                <a16:creationId xmlns:a16="http://schemas.microsoft.com/office/drawing/2014/main" id="{89639F20-572D-1DE6-4DF4-EA0F1B3A9BED}"/>
              </a:ext>
            </a:extLst>
          </p:cNvPr>
          <p:cNvSpPr txBox="1"/>
          <p:nvPr/>
        </p:nvSpPr>
        <p:spPr>
          <a:xfrm>
            <a:off x="3990393" y="4182165"/>
            <a:ext cx="3114261" cy="307777"/>
          </a:xfrm>
          <a:prstGeom prst="rect">
            <a:avLst/>
          </a:prstGeom>
          <a:solidFill>
            <a:srgbClr val="FFC000"/>
          </a:solidFill>
        </p:spPr>
        <p:txBody>
          <a:bodyPr wrap="square" rtlCol="0">
            <a:spAutoFit/>
          </a:bodyPr>
          <a:lstStyle/>
          <a:p>
            <a:r>
              <a:rPr lang="en-US" sz="1400" dirty="0"/>
              <a:t>And maybe more request will come…</a:t>
            </a:r>
            <a:endParaRPr lang="en-GB" sz="1400" dirty="0"/>
          </a:p>
        </p:txBody>
      </p:sp>
      <p:sp>
        <p:nvSpPr>
          <p:cNvPr id="8" name="TextBox 7">
            <a:extLst>
              <a:ext uri="{FF2B5EF4-FFF2-40B4-BE49-F238E27FC236}">
                <a16:creationId xmlns:a16="http://schemas.microsoft.com/office/drawing/2014/main" id="{F4B7F78F-8EC8-6EFA-E1B3-60E286F5E799}"/>
              </a:ext>
            </a:extLst>
          </p:cNvPr>
          <p:cNvSpPr txBox="1"/>
          <p:nvPr/>
        </p:nvSpPr>
        <p:spPr>
          <a:xfrm>
            <a:off x="8837244" y="2979074"/>
            <a:ext cx="2192775" cy="307777"/>
          </a:xfrm>
          <a:prstGeom prst="rect">
            <a:avLst/>
          </a:prstGeom>
          <a:solidFill>
            <a:srgbClr val="FF8181">
              <a:alpha val="32157"/>
            </a:srgbClr>
          </a:solidFill>
        </p:spPr>
        <p:txBody>
          <a:bodyPr wrap="square" rtlCol="0">
            <a:spAutoFit/>
          </a:bodyPr>
          <a:lstStyle/>
          <a:p>
            <a:r>
              <a:rPr lang="en-US" sz="1400" b="1" dirty="0"/>
              <a:t>CMS unshielded bellows</a:t>
            </a:r>
            <a:endParaRPr lang="en-GB" sz="1400" b="1" dirty="0"/>
          </a:p>
        </p:txBody>
      </p:sp>
      <p:sp>
        <p:nvSpPr>
          <p:cNvPr id="9" name="TextBox 8">
            <a:extLst>
              <a:ext uri="{FF2B5EF4-FFF2-40B4-BE49-F238E27FC236}">
                <a16:creationId xmlns:a16="http://schemas.microsoft.com/office/drawing/2014/main" id="{608C7941-CC7E-F183-6C4C-8E8F21A3D488}"/>
              </a:ext>
            </a:extLst>
          </p:cNvPr>
          <p:cNvSpPr txBox="1"/>
          <p:nvPr/>
        </p:nvSpPr>
        <p:spPr>
          <a:xfrm>
            <a:off x="415825" y="5182785"/>
            <a:ext cx="2703148" cy="307777"/>
          </a:xfrm>
          <a:prstGeom prst="rect">
            <a:avLst/>
          </a:prstGeom>
          <a:solidFill>
            <a:srgbClr val="FF8181">
              <a:alpha val="32157"/>
            </a:srgbClr>
          </a:solidFill>
        </p:spPr>
        <p:txBody>
          <a:bodyPr wrap="square" rtlCol="0">
            <a:spAutoFit/>
          </a:bodyPr>
          <a:lstStyle/>
          <a:p>
            <a:r>
              <a:rPr lang="en-US" sz="1400" b="1" dirty="0"/>
              <a:t>e.g. ALICE unshielded bellows</a:t>
            </a:r>
            <a:endParaRPr lang="en-GB" sz="1400" b="1" dirty="0"/>
          </a:p>
        </p:txBody>
      </p:sp>
      <p:sp>
        <p:nvSpPr>
          <p:cNvPr id="10" name="TextBox 9">
            <a:extLst>
              <a:ext uri="{FF2B5EF4-FFF2-40B4-BE49-F238E27FC236}">
                <a16:creationId xmlns:a16="http://schemas.microsoft.com/office/drawing/2014/main" id="{4450E88C-EF3C-6917-0BD9-513DD509F602}"/>
              </a:ext>
            </a:extLst>
          </p:cNvPr>
          <p:cNvSpPr txBox="1"/>
          <p:nvPr/>
        </p:nvSpPr>
        <p:spPr>
          <a:xfrm>
            <a:off x="2378951" y="6048571"/>
            <a:ext cx="2703148" cy="307777"/>
          </a:xfrm>
          <a:prstGeom prst="rect">
            <a:avLst/>
          </a:prstGeom>
          <a:solidFill>
            <a:srgbClr val="FF8181">
              <a:alpha val="32157"/>
            </a:srgbClr>
          </a:solidFill>
        </p:spPr>
        <p:txBody>
          <a:bodyPr wrap="square" rtlCol="0">
            <a:spAutoFit/>
          </a:bodyPr>
          <a:lstStyle/>
          <a:p>
            <a:r>
              <a:rPr lang="en-US" sz="1400" b="1" dirty="0"/>
              <a:t>e.g. ATLAS modification layout</a:t>
            </a:r>
            <a:endParaRPr lang="en-GB" sz="1400" b="1" dirty="0"/>
          </a:p>
        </p:txBody>
      </p:sp>
      <p:sp>
        <p:nvSpPr>
          <p:cNvPr id="11" name="Rectangle 10">
            <a:extLst>
              <a:ext uri="{FF2B5EF4-FFF2-40B4-BE49-F238E27FC236}">
                <a16:creationId xmlns:a16="http://schemas.microsoft.com/office/drawing/2014/main" id="{09819D90-B2A2-90FD-E6A0-7A77C51426EC}"/>
              </a:ext>
            </a:extLst>
          </p:cNvPr>
          <p:cNvSpPr/>
          <p:nvPr/>
        </p:nvSpPr>
        <p:spPr>
          <a:xfrm>
            <a:off x="101520" y="585591"/>
            <a:ext cx="11974114" cy="5824508"/>
          </a:xfrm>
          <a:prstGeom prst="rect">
            <a:avLst/>
          </a:prstGeom>
          <a:solidFill>
            <a:srgbClr val="FFFFFF">
              <a:alpha val="92157"/>
            </a:srgbClr>
          </a:solidFill>
          <a:ln>
            <a:solidFill>
              <a:srgbClr val="FFFFF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graphicFrame>
        <p:nvGraphicFramePr>
          <p:cNvPr id="12" name="Table 11">
            <a:extLst>
              <a:ext uri="{FF2B5EF4-FFF2-40B4-BE49-F238E27FC236}">
                <a16:creationId xmlns:a16="http://schemas.microsoft.com/office/drawing/2014/main" id="{C69FB13C-D748-1387-0623-6CAFCA2B3A4C}"/>
              </a:ext>
            </a:extLst>
          </p:cNvPr>
          <p:cNvGraphicFramePr>
            <a:graphicFrameLocks noGrp="1"/>
          </p:cNvGraphicFramePr>
          <p:nvPr>
            <p:extLst>
              <p:ext uri="{D42A27DB-BD31-4B8C-83A1-F6EECF244321}">
                <p14:modId xmlns:p14="http://schemas.microsoft.com/office/powerpoint/2010/main" val="1779204562"/>
              </p:ext>
            </p:extLst>
          </p:nvPr>
        </p:nvGraphicFramePr>
        <p:xfrm>
          <a:off x="3364910" y="610016"/>
          <a:ext cx="4668920" cy="2743200"/>
        </p:xfrm>
        <a:graphic>
          <a:graphicData uri="http://schemas.openxmlformats.org/drawingml/2006/table">
            <a:tbl>
              <a:tblPr firstRow="1" bandRow="1">
                <a:tableStyleId>{5C22544A-7EE6-4342-B048-85BDC9FD1C3A}</a:tableStyleId>
              </a:tblPr>
              <a:tblGrid>
                <a:gridCol w="1478280">
                  <a:extLst>
                    <a:ext uri="{9D8B030D-6E8A-4147-A177-3AD203B41FA5}">
                      <a16:colId xmlns:a16="http://schemas.microsoft.com/office/drawing/2014/main" val="2132857736"/>
                    </a:ext>
                  </a:extLst>
                </a:gridCol>
                <a:gridCol w="1535164">
                  <a:extLst>
                    <a:ext uri="{9D8B030D-6E8A-4147-A177-3AD203B41FA5}">
                      <a16:colId xmlns:a16="http://schemas.microsoft.com/office/drawing/2014/main" val="2191654651"/>
                    </a:ext>
                  </a:extLst>
                </a:gridCol>
                <a:gridCol w="1655476">
                  <a:extLst>
                    <a:ext uri="{9D8B030D-6E8A-4147-A177-3AD203B41FA5}">
                      <a16:colId xmlns:a16="http://schemas.microsoft.com/office/drawing/2014/main" val="1757573623"/>
                    </a:ext>
                  </a:extLst>
                </a:gridCol>
              </a:tblGrid>
              <a:tr h="543526">
                <a:tc>
                  <a:txBody>
                    <a:bodyPr/>
                    <a:lstStyle/>
                    <a:p>
                      <a:r>
                        <a:rPr lang="en-US" sz="1400" dirty="0"/>
                        <a:t>LHC recent installations</a:t>
                      </a:r>
                      <a:endParaRPr lang="en-GB" sz="1400" dirty="0"/>
                    </a:p>
                  </a:txBody>
                  <a:tcPr/>
                </a:tc>
                <a:tc>
                  <a:txBody>
                    <a:bodyPr/>
                    <a:lstStyle/>
                    <a:p>
                      <a:r>
                        <a:rPr lang="en-US" sz="1400" dirty="0"/>
                        <a:t>Longitudinal</a:t>
                      </a:r>
                    </a:p>
                    <a:p>
                      <a:r>
                        <a:rPr lang="en-US" sz="900" b="1" i="1" dirty="0">
                          <a:solidFill>
                            <a:schemeClr val="bg1"/>
                          </a:solidFill>
                        </a:rPr>
                        <a:t>Increase of effective </a:t>
                      </a:r>
                      <a:r>
                        <a:rPr lang="en-US" sz="900" b="1" i="1" dirty="0" err="1">
                          <a:solidFill>
                            <a:schemeClr val="bg1"/>
                          </a:solidFill>
                        </a:rPr>
                        <a:t>Im</a:t>
                      </a:r>
                      <a:r>
                        <a:rPr lang="en-US" sz="900" b="1" i="1" dirty="0">
                          <a:solidFill>
                            <a:schemeClr val="bg1"/>
                          </a:solidFill>
                        </a:rPr>
                        <a:t>(Z/n) w.r.t . baseline</a:t>
                      </a:r>
                      <a:r>
                        <a:rPr lang="en-US" sz="900" b="1" i="1" dirty="0">
                          <a:solidFill>
                            <a:schemeClr val="accent5">
                              <a:lumMod val="60000"/>
                              <a:lumOff val="40000"/>
                            </a:schemeClr>
                          </a:solidFill>
                        </a:rPr>
                        <a:t>*</a:t>
                      </a:r>
                      <a:endParaRPr lang="en-GB" sz="1400" dirty="0">
                        <a:solidFill>
                          <a:schemeClr val="accent5">
                            <a:lumMod val="60000"/>
                            <a:lumOff val="40000"/>
                          </a:schemeClr>
                        </a:solidFill>
                      </a:endParaRPr>
                    </a:p>
                  </a:txBody>
                  <a:tcPr/>
                </a:tc>
                <a:tc>
                  <a:txBody>
                    <a:bodyPr/>
                    <a:lstStyle/>
                    <a:p>
                      <a:r>
                        <a:rPr lang="en-US" sz="1400" dirty="0"/>
                        <a:t>Transverse</a:t>
                      </a:r>
                    </a:p>
                    <a:p>
                      <a:r>
                        <a:rPr lang="en-US" sz="900" i="1" dirty="0">
                          <a:solidFill>
                            <a:schemeClr val="bg1"/>
                          </a:solidFill>
                        </a:rPr>
                        <a:t>Increase of </a:t>
                      </a:r>
                      <a:r>
                        <a:rPr lang="en-US" sz="900" b="1" i="1" dirty="0">
                          <a:solidFill>
                            <a:schemeClr val="bg1"/>
                          </a:solidFill>
                        </a:rPr>
                        <a:t>octupolar current w.r.t .baseline</a:t>
                      </a:r>
                      <a:r>
                        <a:rPr lang="en-US" sz="900" b="1" i="1" dirty="0">
                          <a:solidFill>
                            <a:schemeClr val="accent3"/>
                          </a:solidFill>
                        </a:rPr>
                        <a:t>*</a:t>
                      </a:r>
                      <a:r>
                        <a:rPr lang="en-US" sz="900" b="1" i="1" dirty="0">
                          <a:solidFill>
                            <a:schemeClr val="bg1"/>
                          </a:solidFill>
                        </a:rPr>
                        <a:t> </a:t>
                      </a:r>
                      <a:endParaRPr lang="en-GB" sz="900" i="1" dirty="0">
                        <a:solidFill>
                          <a:schemeClr val="bg1"/>
                        </a:solidFill>
                      </a:endParaRPr>
                    </a:p>
                  </a:txBody>
                  <a:tcPr/>
                </a:tc>
                <a:extLst>
                  <a:ext uri="{0D108BD9-81ED-4DB2-BD59-A6C34878D82A}">
                    <a16:rowId xmlns:a16="http://schemas.microsoft.com/office/drawing/2014/main" val="3025016250"/>
                  </a:ext>
                </a:extLst>
              </a:tr>
              <a:tr h="486313">
                <a:tc>
                  <a:txBody>
                    <a:bodyPr/>
                    <a:lstStyle/>
                    <a:p>
                      <a:r>
                        <a:rPr lang="en-US" sz="1400" dirty="0"/>
                        <a:t>Unshielded bellows</a:t>
                      </a:r>
                      <a:endParaRPr lang="en-GB" sz="1400" dirty="0"/>
                    </a:p>
                  </a:txBody>
                  <a:tcPr/>
                </a:tc>
                <a:tc>
                  <a:txBody>
                    <a:bodyPr/>
                    <a:lstStyle/>
                    <a:p>
                      <a:r>
                        <a:rPr lang="en-GB" sz="1400" dirty="0"/>
                        <a:t>0.35 </a:t>
                      </a:r>
                      <a:r>
                        <a:rPr lang="en-GB" sz="1400" dirty="0" err="1"/>
                        <a:t>mΩ</a:t>
                      </a:r>
                    </a:p>
                  </a:txBody>
                  <a:tcPr/>
                </a:tc>
                <a:tc>
                  <a:txBody>
                    <a:bodyPr/>
                    <a:lstStyle/>
                    <a:p>
                      <a:r>
                        <a:rPr lang="en-GB" sz="1400" dirty="0"/>
                        <a:t>&lt; 0.001</a:t>
                      </a:r>
                    </a:p>
                  </a:txBody>
                  <a:tcPr/>
                </a:tc>
                <a:extLst>
                  <a:ext uri="{0D108BD9-81ED-4DB2-BD59-A6C34878D82A}">
                    <a16:rowId xmlns:a16="http://schemas.microsoft.com/office/drawing/2014/main" val="3266414862"/>
                  </a:ext>
                </a:extLst>
              </a:tr>
              <a:tr h="286066">
                <a:tc>
                  <a:txBody>
                    <a:bodyPr/>
                    <a:lstStyle/>
                    <a:p>
                      <a:r>
                        <a:rPr lang="en-US" sz="1400" dirty="0"/>
                        <a:t>DRFs</a:t>
                      </a:r>
                      <a:endParaRPr lang="en-GB" sz="1400" dirty="0"/>
                    </a:p>
                  </a:txBody>
                  <a:tcPr/>
                </a:tc>
                <a:tc>
                  <a:txBody>
                    <a:bodyPr/>
                    <a:lstStyle/>
                    <a:p>
                      <a:r>
                        <a:rPr lang="en-GB" sz="1400" dirty="0">
                          <a:solidFill>
                            <a:schemeClr val="tx1"/>
                          </a:solidFill>
                        </a:rPr>
                        <a:t>0.13-0.67 </a:t>
                      </a:r>
                      <a:r>
                        <a:rPr lang="en-GB" sz="1400" b="0" i="0" u="none" strike="noStrike" noProof="0" dirty="0" err="1">
                          <a:solidFill>
                            <a:schemeClr val="tx1"/>
                          </a:solidFill>
                          <a:latin typeface="Arial"/>
                        </a:rPr>
                        <a:t>mΩ</a:t>
                      </a:r>
                      <a:endParaRPr lang="en-GB" sz="1400" dirty="0" err="1">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&lt; 0.01 A</a:t>
                      </a:r>
                      <a:endParaRPr lang="en-GB" sz="1400" dirty="0"/>
                    </a:p>
                  </a:txBody>
                  <a:tcPr/>
                </a:tc>
                <a:extLst>
                  <a:ext uri="{0D108BD9-81ED-4DB2-BD59-A6C34878D82A}">
                    <a16:rowId xmlns:a16="http://schemas.microsoft.com/office/drawing/2014/main" val="812039552"/>
                  </a:ext>
                </a:extLst>
              </a:tr>
              <a:tr h="286066">
                <a:tc>
                  <a:txBody>
                    <a:bodyPr/>
                    <a:lstStyle/>
                    <a:p>
                      <a:r>
                        <a:rPr lang="en-US" sz="1400" dirty="0"/>
                        <a:t>TWO CRYST</a:t>
                      </a:r>
                      <a:endParaRPr lang="en-GB" sz="1400" dirty="0"/>
                    </a:p>
                  </a:txBody>
                  <a:tcPr/>
                </a:tc>
                <a:tc>
                  <a:txBody>
                    <a:bodyPr/>
                    <a:lstStyle/>
                    <a:p>
                      <a:r>
                        <a:rPr lang="en-GB" sz="1400" dirty="0">
                          <a:solidFill>
                            <a:schemeClr val="tx1"/>
                          </a:solidFill>
                        </a:rPr>
                        <a:t>&lt; 0.02 </a:t>
                      </a:r>
                      <a:r>
                        <a:rPr lang="en-GB" sz="1400" b="0" i="0" u="none" strike="noStrike" noProof="0" dirty="0" err="1">
                          <a:solidFill>
                            <a:schemeClr val="tx1"/>
                          </a:solidFill>
                          <a:latin typeface="Arial"/>
                        </a:rPr>
                        <a:t>mΩ</a:t>
                      </a:r>
                      <a:endParaRPr lang="en-GB" sz="1400" dirty="0" err="1">
                        <a:solidFill>
                          <a:schemeClr val="tx1"/>
                        </a:solidFill>
                      </a:endParaRPr>
                    </a:p>
                  </a:txBody>
                  <a:tcPr/>
                </a:tc>
                <a:tc>
                  <a:txBody>
                    <a:bodyPr/>
                    <a:lstStyle/>
                    <a:p>
                      <a:r>
                        <a:rPr lang="en-US" sz="1400" dirty="0"/>
                        <a:t>&lt; 0.01 A</a:t>
                      </a:r>
                      <a:endParaRPr lang="en-GB" sz="1400" dirty="0"/>
                    </a:p>
                  </a:txBody>
                  <a:tcPr/>
                </a:tc>
                <a:extLst>
                  <a:ext uri="{0D108BD9-81ED-4DB2-BD59-A6C34878D82A}">
                    <a16:rowId xmlns:a16="http://schemas.microsoft.com/office/drawing/2014/main" val="4177904035"/>
                  </a:ext>
                </a:extLst>
              </a:tr>
              <a:tr h="486313">
                <a:tc>
                  <a:txBody>
                    <a:bodyPr/>
                    <a:lstStyle/>
                    <a:p>
                      <a:r>
                        <a:rPr lang="en-US" sz="1400" dirty="0"/>
                        <a:t>Rotated Roman Pots</a:t>
                      </a:r>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538384185"/>
                  </a:ext>
                </a:extLst>
              </a:tr>
              <a:tr h="486313">
                <a:tc>
                  <a:txBody>
                    <a:bodyPr/>
                    <a:lstStyle/>
                    <a:p>
                      <a:pPr lvl="0" algn="l">
                        <a:lnSpc>
                          <a:spcPct val="100000"/>
                        </a:lnSpc>
                        <a:spcBef>
                          <a:spcPts val="0"/>
                        </a:spcBef>
                        <a:spcAft>
                          <a:spcPts val="0"/>
                        </a:spcAft>
                        <a:buNone/>
                      </a:pPr>
                      <a:r>
                        <a:rPr lang="en-US" sz="1400" b="0" i="0" u="none" strike="noStrike" noProof="0" dirty="0">
                          <a:solidFill>
                            <a:schemeClr val="tx1"/>
                          </a:solidFill>
                          <a:latin typeface="Arial"/>
                        </a:rPr>
                        <a:t>MKIs-cool</a:t>
                      </a:r>
                      <a:endParaRPr lang="en-US" dirty="0">
                        <a:solidFill>
                          <a:schemeClr val="tx1"/>
                        </a:solidFill>
                      </a:endParaRPr>
                    </a:p>
                    <a:p>
                      <a:pPr lvl="0">
                        <a:buNone/>
                      </a:pPr>
                      <a:endParaRPr lang="en-US" sz="1400" dirty="0">
                        <a:solidFill>
                          <a:schemeClr val="tx1"/>
                        </a:solidFill>
                      </a:endParaRPr>
                    </a:p>
                  </a:txBody>
                  <a:tcPr/>
                </a:tc>
                <a:tc>
                  <a:txBody>
                    <a:bodyPr/>
                    <a:lstStyle/>
                    <a:p>
                      <a:pPr lvl="0">
                        <a:buNone/>
                      </a:pPr>
                      <a:r>
                        <a:rPr lang="en-GB" sz="1400" b="0" i="0" u="none" strike="noStrike" noProof="0" dirty="0">
                          <a:solidFill>
                            <a:schemeClr val="tx1"/>
                          </a:solidFill>
                          <a:latin typeface="Arial"/>
                        </a:rPr>
                        <a:t>TBC</a:t>
                      </a:r>
                    </a:p>
                  </a:txBody>
                  <a:tcPr/>
                </a:tc>
                <a:tc>
                  <a:txBody>
                    <a:bodyPr/>
                    <a:lstStyle/>
                    <a:p>
                      <a:pPr lvl="0">
                        <a:buNone/>
                      </a:pPr>
                      <a:r>
                        <a:rPr lang="en-US" sz="1400" b="0" i="0" u="none" strike="noStrike" noProof="0" dirty="0">
                          <a:solidFill>
                            <a:schemeClr val="tx1"/>
                          </a:solidFill>
                          <a:latin typeface="Arial"/>
                        </a:rPr>
                        <a:t> -0.1 A</a:t>
                      </a:r>
                    </a:p>
                  </a:txBody>
                  <a:tcPr/>
                </a:tc>
                <a:extLst>
                  <a:ext uri="{0D108BD9-81ED-4DB2-BD59-A6C34878D82A}">
                    <a16:rowId xmlns:a16="http://schemas.microsoft.com/office/drawing/2014/main" val="935000136"/>
                  </a:ext>
                </a:extLst>
              </a:tr>
            </a:tbl>
          </a:graphicData>
        </a:graphic>
      </p:graphicFrame>
      <p:sp>
        <p:nvSpPr>
          <p:cNvPr id="13" name="TextBox 12">
            <a:extLst>
              <a:ext uri="{FF2B5EF4-FFF2-40B4-BE49-F238E27FC236}">
                <a16:creationId xmlns:a16="http://schemas.microsoft.com/office/drawing/2014/main" id="{FA876F93-2A0F-169C-7CCE-ADB63A3DFC44}"/>
              </a:ext>
            </a:extLst>
          </p:cNvPr>
          <p:cNvSpPr txBox="1"/>
          <p:nvPr/>
        </p:nvSpPr>
        <p:spPr>
          <a:xfrm>
            <a:off x="5324755" y="2612497"/>
            <a:ext cx="2057400" cy="215444"/>
          </a:xfrm>
          <a:prstGeom prst="rect">
            <a:avLst/>
          </a:prstGeom>
          <a:solidFill>
            <a:schemeClr val="accent4">
              <a:lumMod val="20000"/>
              <a:lumOff val="80000"/>
            </a:scheme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Arial"/>
                <a:ea typeface="+mn-ea"/>
                <a:cs typeface="+mn-cs"/>
              </a:rPr>
              <a:t>In only with stable beams</a:t>
            </a:r>
            <a:endParaRPr kumimoji="0" lang="en-GB" sz="1400" b="0" i="0" u="none" strike="noStrike" kern="1200" cap="none" spc="0" normalizeH="0" baseline="0" noProof="0" dirty="0">
              <a:ln>
                <a:noFill/>
              </a:ln>
              <a:effectLst/>
              <a:uLnTx/>
              <a:uFillTx/>
              <a:latin typeface="Arial"/>
              <a:ea typeface="+mn-ea"/>
              <a:cs typeface="+mn-cs"/>
            </a:endParaRPr>
          </a:p>
        </p:txBody>
      </p:sp>
      <p:graphicFrame>
        <p:nvGraphicFramePr>
          <p:cNvPr id="14" name="Table 13">
            <a:extLst>
              <a:ext uri="{FF2B5EF4-FFF2-40B4-BE49-F238E27FC236}">
                <a16:creationId xmlns:a16="http://schemas.microsoft.com/office/drawing/2014/main" id="{23958A3A-6B77-E103-37B1-9055CBB79DAC}"/>
              </a:ext>
            </a:extLst>
          </p:cNvPr>
          <p:cNvGraphicFramePr>
            <a:graphicFrameLocks noGrp="1"/>
          </p:cNvGraphicFramePr>
          <p:nvPr>
            <p:extLst>
              <p:ext uri="{D42A27DB-BD31-4B8C-83A1-F6EECF244321}">
                <p14:modId xmlns:p14="http://schemas.microsoft.com/office/powerpoint/2010/main" val="984695356"/>
              </p:ext>
            </p:extLst>
          </p:nvPr>
        </p:nvGraphicFramePr>
        <p:xfrm>
          <a:off x="3364910" y="3390014"/>
          <a:ext cx="4644548" cy="2418071"/>
        </p:xfrm>
        <a:graphic>
          <a:graphicData uri="http://schemas.openxmlformats.org/drawingml/2006/table">
            <a:tbl>
              <a:tblPr firstRow="1" bandRow="1">
                <a:tableStyleId>{5C22544A-7EE6-4342-B048-85BDC9FD1C3A}</a:tableStyleId>
              </a:tblPr>
              <a:tblGrid>
                <a:gridCol w="1501250">
                  <a:extLst>
                    <a:ext uri="{9D8B030D-6E8A-4147-A177-3AD203B41FA5}">
                      <a16:colId xmlns:a16="http://schemas.microsoft.com/office/drawing/2014/main" val="2132857736"/>
                    </a:ext>
                  </a:extLst>
                </a:gridCol>
                <a:gridCol w="1496465">
                  <a:extLst>
                    <a:ext uri="{9D8B030D-6E8A-4147-A177-3AD203B41FA5}">
                      <a16:colId xmlns:a16="http://schemas.microsoft.com/office/drawing/2014/main" val="2191654651"/>
                    </a:ext>
                  </a:extLst>
                </a:gridCol>
                <a:gridCol w="1646833">
                  <a:extLst>
                    <a:ext uri="{9D8B030D-6E8A-4147-A177-3AD203B41FA5}">
                      <a16:colId xmlns:a16="http://schemas.microsoft.com/office/drawing/2014/main" val="1757573623"/>
                    </a:ext>
                  </a:extLst>
                </a:gridCol>
              </a:tblGrid>
              <a:tr h="537693">
                <a:tc>
                  <a:txBody>
                    <a:bodyPr/>
                    <a:lstStyle/>
                    <a:p>
                      <a:r>
                        <a:rPr lang="en-US" sz="1400" dirty="0"/>
                        <a:t>New HL-LHC installations…</a:t>
                      </a:r>
                      <a:endParaRPr lang="en-GB" sz="1400" dirty="0"/>
                    </a:p>
                  </a:txBody>
                  <a:tcPr/>
                </a:tc>
                <a:tc>
                  <a:txBody>
                    <a:bodyPr/>
                    <a:lstStyle/>
                    <a:p>
                      <a:r>
                        <a:rPr lang="en-US" sz="1400" dirty="0"/>
                        <a:t>Longitudinal</a:t>
                      </a:r>
                    </a:p>
                    <a:p>
                      <a:r>
                        <a:rPr lang="en-US" sz="900" b="1" i="1" dirty="0">
                          <a:solidFill>
                            <a:schemeClr val="bg1"/>
                          </a:solidFill>
                        </a:rPr>
                        <a:t>Increase of effective </a:t>
                      </a:r>
                      <a:r>
                        <a:rPr lang="en-US" sz="900" b="1" i="1" dirty="0" err="1">
                          <a:solidFill>
                            <a:schemeClr val="bg1"/>
                          </a:solidFill>
                        </a:rPr>
                        <a:t>Im</a:t>
                      </a:r>
                      <a:r>
                        <a:rPr lang="en-US" sz="900" b="1" i="1" dirty="0">
                          <a:solidFill>
                            <a:schemeClr val="bg1"/>
                          </a:solidFill>
                        </a:rPr>
                        <a:t>(Z/n) w.r.t . baseline</a:t>
                      </a:r>
                      <a:r>
                        <a:rPr lang="en-US" sz="900" b="1" i="1" dirty="0">
                          <a:solidFill>
                            <a:schemeClr val="accent5">
                              <a:lumMod val="60000"/>
                              <a:lumOff val="40000"/>
                            </a:schemeClr>
                          </a:solidFill>
                        </a:rPr>
                        <a:t>*</a:t>
                      </a:r>
                      <a:endParaRPr lang="en-GB" sz="1400" dirty="0">
                        <a:solidFill>
                          <a:schemeClr val="accent5">
                            <a:lumMod val="60000"/>
                            <a:lumOff val="40000"/>
                          </a:schemeClr>
                        </a:solidFill>
                      </a:endParaRPr>
                    </a:p>
                  </a:txBody>
                  <a:tcPr/>
                </a:tc>
                <a:tc>
                  <a:txBody>
                    <a:bodyPr/>
                    <a:lstStyle/>
                    <a:p>
                      <a:r>
                        <a:rPr lang="en-US" sz="1400" dirty="0"/>
                        <a:t>Transverse</a:t>
                      </a:r>
                    </a:p>
                    <a:p>
                      <a:r>
                        <a:rPr lang="en-US" sz="900" i="1" dirty="0">
                          <a:solidFill>
                            <a:schemeClr val="bg1"/>
                          </a:solidFill>
                        </a:rPr>
                        <a:t>Increase of </a:t>
                      </a:r>
                      <a:r>
                        <a:rPr lang="en-US" sz="900" b="1" i="1" dirty="0">
                          <a:solidFill>
                            <a:schemeClr val="bg1"/>
                          </a:solidFill>
                        </a:rPr>
                        <a:t>octupolar current w.r.t .baseline</a:t>
                      </a:r>
                      <a:r>
                        <a:rPr lang="en-US" sz="900" b="1" i="1" dirty="0">
                          <a:solidFill>
                            <a:schemeClr val="accent3"/>
                          </a:solidFill>
                        </a:rPr>
                        <a:t>*</a:t>
                      </a:r>
                      <a:r>
                        <a:rPr lang="en-US" sz="900" b="1" i="1" dirty="0">
                          <a:solidFill>
                            <a:schemeClr val="bg1"/>
                          </a:solidFill>
                        </a:rPr>
                        <a:t> </a:t>
                      </a:r>
                      <a:endParaRPr lang="en-GB" sz="900" i="1" dirty="0">
                        <a:solidFill>
                          <a:schemeClr val="bg1"/>
                        </a:solidFill>
                      </a:endParaRPr>
                    </a:p>
                  </a:txBody>
                  <a:tcPr/>
                </a:tc>
                <a:extLst>
                  <a:ext uri="{0D108BD9-81ED-4DB2-BD59-A6C34878D82A}">
                    <a16:rowId xmlns:a16="http://schemas.microsoft.com/office/drawing/2014/main" val="538384185"/>
                  </a:ext>
                </a:extLst>
              </a:tr>
              <a:tr h="3437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noProof="0" dirty="0">
                          <a:solidFill>
                            <a:schemeClr val="tx1"/>
                          </a:solidFill>
                          <a:latin typeface="Arial"/>
                        </a:rPr>
                        <a:t>MKIs-cool</a:t>
                      </a:r>
                      <a:endParaRPr lang="en-US" sz="1400" dirty="0">
                        <a:solidFill>
                          <a:schemeClr val="tx1"/>
                        </a:solidFill>
                      </a:endParaRPr>
                    </a:p>
                  </a:txBody>
                  <a:tcPr/>
                </a:tc>
                <a:tc>
                  <a:txBody>
                    <a:bodyPr/>
                    <a:lstStyle/>
                    <a:p>
                      <a:pPr lvl="0" algn="l">
                        <a:lnSpc>
                          <a:spcPct val="100000"/>
                        </a:lnSpc>
                        <a:spcBef>
                          <a:spcPts val="0"/>
                        </a:spcBef>
                        <a:spcAft>
                          <a:spcPts val="0"/>
                        </a:spcAft>
                        <a:buNone/>
                      </a:pPr>
                      <a:r>
                        <a:rPr lang="en-US" sz="1400" b="0" i="0" u="none" strike="noStrike" noProof="0" dirty="0">
                          <a:solidFill>
                            <a:schemeClr val="tx1"/>
                          </a:solidFill>
                          <a:latin typeface="Arial"/>
                        </a:rPr>
                        <a:t>TBC</a:t>
                      </a:r>
                      <a:endParaRPr lang="en-US" dirty="0">
                        <a:solidFill>
                          <a:schemeClr val="tx1"/>
                        </a:solidFill>
                      </a:endParaRPr>
                    </a:p>
                  </a:txBody>
                  <a:tcPr/>
                </a:tc>
                <a:tc>
                  <a:txBody>
                    <a:bodyPr/>
                    <a:lstStyle/>
                    <a:p>
                      <a:pPr lvl="0">
                        <a:buNone/>
                      </a:pPr>
                      <a:r>
                        <a:rPr lang="en-US" sz="1400" b="0" i="0" u="none" strike="noStrike" noProof="0" dirty="0">
                          <a:solidFill>
                            <a:schemeClr val="tx1"/>
                          </a:solidFill>
                          <a:latin typeface="Arial"/>
                        </a:rPr>
                        <a:t> -0.1 A</a:t>
                      </a:r>
                      <a:endParaRPr lang="en-US" dirty="0">
                        <a:solidFill>
                          <a:schemeClr val="tx1"/>
                        </a:solidFill>
                      </a:endParaRPr>
                    </a:p>
                  </a:txBody>
                  <a:tcPr/>
                </a:tc>
                <a:extLst>
                  <a:ext uri="{0D108BD9-81ED-4DB2-BD59-A6C34878D82A}">
                    <a16:rowId xmlns:a16="http://schemas.microsoft.com/office/drawing/2014/main" val="43172808"/>
                  </a:ext>
                </a:extLst>
              </a:tr>
              <a:tr h="282996">
                <a:tc>
                  <a:txBody>
                    <a:bodyPr/>
                    <a:lstStyle/>
                    <a:p>
                      <a:r>
                        <a:rPr lang="en-US" sz="1400" dirty="0"/>
                        <a:t>Roman Pot</a:t>
                      </a:r>
                      <a:endParaRPr lang="en-GB" sz="1400" dirty="0"/>
                    </a:p>
                  </a:txBody>
                  <a:tcPr/>
                </a:tc>
                <a:tc>
                  <a:txBody>
                    <a:bodyPr/>
                    <a:lstStyle/>
                    <a:p>
                      <a:r>
                        <a:rPr lang="en-GB" sz="1400" dirty="0">
                          <a:solidFill>
                            <a:srgbClr val="FF0000"/>
                          </a:solidFill>
                        </a:rPr>
                        <a:t>-</a:t>
                      </a:r>
                    </a:p>
                  </a:txBody>
                  <a:tcPr/>
                </a:tc>
                <a:tc>
                  <a:txBody>
                    <a:bodyPr/>
                    <a:lstStyle/>
                    <a:p>
                      <a:r>
                        <a:rPr lang="en-US" sz="1400" dirty="0"/>
                        <a:t> +0.03 A</a:t>
                      </a:r>
                      <a:endParaRPr lang="en-GB" sz="1400" dirty="0"/>
                    </a:p>
                  </a:txBody>
                  <a:tcPr/>
                </a:tc>
                <a:extLst>
                  <a:ext uri="{0D108BD9-81ED-4DB2-BD59-A6C34878D82A}">
                    <a16:rowId xmlns:a16="http://schemas.microsoft.com/office/drawing/2014/main" val="1458511630"/>
                  </a:ext>
                </a:extLst>
              </a:tr>
              <a:tr h="282996">
                <a:tc>
                  <a:txBody>
                    <a:bodyPr/>
                    <a:lstStyle/>
                    <a:p>
                      <a:r>
                        <a:rPr lang="en-US" sz="1400" dirty="0"/>
                        <a:t>CC BPM</a:t>
                      </a:r>
                      <a:endParaRPr lang="en-GB" sz="1400" dirty="0"/>
                    </a:p>
                  </a:txBody>
                  <a:tcPr/>
                </a:tc>
                <a:tc>
                  <a:txBody>
                    <a:bodyPr/>
                    <a:lstStyle/>
                    <a:p>
                      <a:r>
                        <a:rPr lang="en-GB" sz="1400" dirty="0">
                          <a:solidFill>
                            <a:srgbClr val="FF0000"/>
                          </a:solidFill>
                        </a:rPr>
                        <a:t>-</a:t>
                      </a:r>
                    </a:p>
                  </a:txBody>
                  <a:tcPr/>
                </a:tc>
                <a:tc>
                  <a:txBody>
                    <a:bodyPr/>
                    <a:lstStyle/>
                    <a:p>
                      <a:r>
                        <a:rPr lang="en-US" sz="1400" dirty="0"/>
                        <a:t>  +0.01 A</a:t>
                      </a:r>
                      <a:endParaRPr lang="en-GB" sz="1400" dirty="0"/>
                    </a:p>
                  </a:txBody>
                  <a:tcPr/>
                </a:tc>
                <a:extLst>
                  <a:ext uri="{0D108BD9-81ED-4DB2-BD59-A6C34878D82A}">
                    <a16:rowId xmlns:a16="http://schemas.microsoft.com/office/drawing/2014/main" val="368741882"/>
                  </a:ext>
                </a:extLst>
              </a:tr>
              <a:tr h="365503">
                <a:tc>
                  <a:txBody>
                    <a:bodyPr/>
                    <a:lstStyle/>
                    <a:p>
                      <a:r>
                        <a:rPr lang="en-US" sz="1400" dirty="0"/>
                        <a:t>Wire scanner</a:t>
                      </a:r>
                      <a:endParaRPr lang="en-GB" sz="1400" dirty="0"/>
                    </a:p>
                  </a:txBody>
                  <a:tcPr/>
                </a:tc>
                <a:tc>
                  <a:txBody>
                    <a:bodyPr/>
                    <a:lstStyle/>
                    <a:p>
                      <a:r>
                        <a:rPr lang="en-GB" sz="1400" dirty="0">
                          <a:solidFill>
                            <a:srgbClr val="FF0000"/>
                          </a:solidFill>
                        </a:rPr>
                        <a:t>0.035 </a:t>
                      </a:r>
                      <a:r>
                        <a:rPr lang="en-GB" sz="1400" b="0" i="0" u="none" strike="noStrike" noProof="0" dirty="0" err="1">
                          <a:solidFill>
                            <a:srgbClr val="FF0000"/>
                          </a:solidFill>
                          <a:latin typeface="Arial"/>
                        </a:rPr>
                        <a:t>mΩ</a:t>
                      </a:r>
                      <a:endParaRPr lang="en-GB" sz="14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&lt; 0.005</a:t>
                      </a:r>
                    </a:p>
                    <a:p>
                      <a:endParaRPr lang="en-GB" sz="1400" dirty="0"/>
                    </a:p>
                  </a:txBody>
                  <a:tcPr/>
                </a:tc>
                <a:extLst>
                  <a:ext uri="{0D108BD9-81ED-4DB2-BD59-A6C34878D82A}">
                    <a16:rowId xmlns:a16="http://schemas.microsoft.com/office/drawing/2014/main" val="498946764"/>
                  </a:ext>
                </a:extLst>
              </a:tr>
              <a:tr h="367460">
                <a:tc>
                  <a:txBody>
                    <a:bodyPr/>
                    <a:lstStyle/>
                    <a:p>
                      <a:r>
                        <a:rPr lang="en-US" sz="1400" dirty="0"/>
                        <a:t>CMS Un. bellows</a:t>
                      </a:r>
                      <a:endParaRPr lang="en-GB" sz="1400" dirty="0"/>
                    </a:p>
                  </a:txBody>
                  <a:tcPr/>
                </a:tc>
                <a:tc>
                  <a:txBody>
                    <a:bodyPr/>
                    <a:lstStyle/>
                    <a:p>
                      <a:r>
                        <a:rPr lang="en-GB" sz="1400" dirty="0">
                          <a:solidFill>
                            <a:srgbClr val="FF0000"/>
                          </a:solidFill>
                        </a:rPr>
                        <a:t>0.45 </a:t>
                      </a:r>
                      <a:r>
                        <a:rPr lang="en-GB" sz="1400" b="0" i="0" u="none" strike="noStrike" noProof="0" dirty="0" err="1">
                          <a:solidFill>
                            <a:srgbClr val="FF0000"/>
                          </a:solidFill>
                          <a:latin typeface="Arial"/>
                        </a:rPr>
                        <a:t>mΩ</a:t>
                      </a:r>
                      <a:endParaRPr lang="en-GB" sz="1400" dirty="0" err="1">
                        <a:solidFill>
                          <a:srgbClr val="FF0000"/>
                        </a:solidFill>
                      </a:endParaRPr>
                    </a:p>
                  </a:txBody>
                  <a:tcPr/>
                </a:tc>
                <a:tc>
                  <a:txBody>
                    <a:bodyPr/>
                    <a:lstStyle/>
                    <a:p>
                      <a:r>
                        <a:rPr lang="en-US" sz="1400" dirty="0"/>
                        <a:t>  +0.03 A</a:t>
                      </a:r>
                      <a:endParaRPr lang="en-GB" sz="1400" dirty="0"/>
                    </a:p>
                  </a:txBody>
                  <a:tcPr/>
                </a:tc>
                <a:extLst>
                  <a:ext uri="{0D108BD9-81ED-4DB2-BD59-A6C34878D82A}">
                    <a16:rowId xmlns:a16="http://schemas.microsoft.com/office/drawing/2014/main" val="3151846638"/>
                  </a:ext>
                </a:extLst>
              </a:tr>
            </a:tbl>
          </a:graphicData>
        </a:graphic>
      </p:graphicFrame>
      <p:sp>
        <p:nvSpPr>
          <p:cNvPr id="15" name="TextBox 14">
            <a:extLst>
              <a:ext uri="{FF2B5EF4-FFF2-40B4-BE49-F238E27FC236}">
                <a16:creationId xmlns:a16="http://schemas.microsoft.com/office/drawing/2014/main" id="{20200574-B016-B6F7-0DF3-5C55219CB6CF}"/>
              </a:ext>
            </a:extLst>
          </p:cNvPr>
          <p:cNvSpPr txBox="1"/>
          <p:nvPr/>
        </p:nvSpPr>
        <p:spPr>
          <a:xfrm>
            <a:off x="8535191" y="2860981"/>
            <a:ext cx="3187841" cy="830997"/>
          </a:xfrm>
          <a:prstGeom prst="rect">
            <a:avLst/>
          </a:prstGeom>
          <a:solidFill>
            <a:schemeClr val="accent6">
              <a:lumMod val="20000"/>
              <a:lumOff val="80000"/>
            </a:schemeClr>
          </a:solidFill>
        </p:spPr>
        <p:txBody>
          <a:bodyPr wrap="square" rtlCol="0">
            <a:spAutoFit/>
          </a:bodyPr>
          <a:lstStyle/>
          <a:p>
            <a:r>
              <a:rPr lang="en-US" sz="1600" dirty="0"/>
              <a:t>No increase in transverse w.r.t to the baseline octupolar current thanks to MKI-cools</a:t>
            </a:r>
            <a:endParaRPr lang="en-GB" sz="1600" dirty="0"/>
          </a:p>
        </p:txBody>
      </p:sp>
      <p:sp>
        <p:nvSpPr>
          <p:cNvPr id="16" name="TextBox 15">
            <a:extLst>
              <a:ext uri="{FF2B5EF4-FFF2-40B4-BE49-F238E27FC236}">
                <a16:creationId xmlns:a16="http://schemas.microsoft.com/office/drawing/2014/main" id="{A498E1BE-E6F0-DF35-7FCD-F571DE156FF1}"/>
              </a:ext>
            </a:extLst>
          </p:cNvPr>
          <p:cNvSpPr txBox="1"/>
          <p:nvPr/>
        </p:nvSpPr>
        <p:spPr>
          <a:xfrm>
            <a:off x="118395" y="3251095"/>
            <a:ext cx="3187841" cy="338554"/>
          </a:xfrm>
          <a:prstGeom prst="rect">
            <a:avLst/>
          </a:prstGeom>
          <a:solidFill>
            <a:schemeClr val="accent2">
              <a:lumMod val="20000"/>
              <a:lumOff val="80000"/>
            </a:schemeClr>
          </a:solidFill>
        </p:spPr>
        <p:txBody>
          <a:bodyPr wrap="square" rtlCol="0">
            <a:spAutoFit/>
          </a:bodyPr>
          <a:lstStyle/>
          <a:p>
            <a:r>
              <a:rPr lang="en-US" sz="1600" dirty="0"/>
              <a:t>Longitudinal stability is at the limit</a:t>
            </a:r>
          </a:p>
        </p:txBody>
      </p:sp>
      <p:sp>
        <p:nvSpPr>
          <p:cNvPr id="17" name="TextBox 16">
            <a:extLst>
              <a:ext uri="{FF2B5EF4-FFF2-40B4-BE49-F238E27FC236}">
                <a16:creationId xmlns:a16="http://schemas.microsoft.com/office/drawing/2014/main" id="{49144A1C-1F21-946F-141D-A34401358019}"/>
              </a:ext>
            </a:extLst>
          </p:cNvPr>
          <p:cNvSpPr txBox="1"/>
          <p:nvPr/>
        </p:nvSpPr>
        <p:spPr>
          <a:xfrm>
            <a:off x="197416" y="3836685"/>
            <a:ext cx="3072158" cy="1800000"/>
          </a:xfrm>
          <a:prstGeom prst="rect">
            <a:avLst/>
          </a:prstGeom>
          <a:solidFill>
            <a:schemeClr val="accent5">
              <a:lumMod val="20000"/>
              <a:lumOff val="80000"/>
            </a:schemeClr>
          </a:solidFill>
        </p:spPr>
        <p:txBody>
          <a:bodyPr wrap="square" rtlCol="0">
            <a:spAutoFit/>
          </a:bodyPr>
          <a:lstStyle/>
          <a:p>
            <a:pPr marL="285750" indent="-285750">
              <a:buFont typeface="Arial" panose="020B0604020202020204" pitchFamily="34" charset="0"/>
              <a:buChar char="•"/>
            </a:pPr>
            <a:r>
              <a:rPr lang="en-US" sz="1400" dirty="0"/>
              <a:t>What does it mean limit? Could/should we quantify better ?</a:t>
            </a:r>
          </a:p>
          <a:p>
            <a:pPr marL="742950" lvl="1" indent="-285750">
              <a:buFont typeface="Arial" panose="020B0604020202020204" pitchFamily="34" charset="0"/>
              <a:buChar char="•"/>
            </a:pPr>
            <a:r>
              <a:rPr lang="en-US" sz="1400" dirty="0"/>
              <a:t>Not possible to probe LLD</a:t>
            </a:r>
          </a:p>
          <a:p>
            <a:pPr marL="742950" lvl="1" indent="-285750">
              <a:buFont typeface="Arial" panose="020B0604020202020204" pitchFamily="34" charset="0"/>
              <a:buChar char="•"/>
            </a:pPr>
            <a:r>
              <a:rPr lang="en-US" sz="1400" dirty="0"/>
              <a:t>Not clear impedance baseline</a:t>
            </a:r>
          </a:p>
          <a:p>
            <a:pPr marL="285750" indent="-285750">
              <a:buFont typeface="Arial" panose="020B0604020202020204" pitchFamily="34" charset="0"/>
              <a:buChar char="•"/>
            </a:pPr>
            <a:r>
              <a:rPr lang="en-US" sz="1400" dirty="0"/>
              <a:t>Raise this point to longitudinal colleagues</a:t>
            </a:r>
          </a:p>
          <a:p>
            <a:pPr marL="742950" lvl="1" indent="-285750">
              <a:buFont typeface="Arial" panose="020B0604020202020204" pitchFamily="34" charset="0"/>
              <a:buChar char="•"/>
            </a:pPr>
            <a:r>
              <a:rPr lang="en-US" sz="1400" dirty="0"/>
              <a:t>Maybe though IWG?</a:t>
            </a:r>
            <a:endParaRPr lang="en-GB" sz="1400" dirty="0"/>
          </a:p>
          <a:p>
            <a:endParaRPr lang="en-GB" dirty="0"/>
          </a:p>
        </p:txBody>
      </p:sp>
      <p:sp>
        <p:nvSpPr>
          <p:cNvPr id="18" name="TextBox 17">
            <a:extLst>
              <a:ext uri="{FF2B5EF4-FFF2-40B4-BE49-F238E27FC236}">
                <a16:creationId xmlns:a16="http://schemas.microsoft.com/office/drawing/2014/main" id="{CBBC6F39-CE73-37B3-16DE-714B7A13FD5A}"/>
              </a:ext>
            </a:extLst>
          </p:cNvPr>
          <p:cNvSpPr txBox="1"/>
          <p:nvPr/>
        </p:nvSpPr>
        <p:spPr>
          <a:xfrm>
            <a:off x="8523695" y="4089538"/>
            <a:ext cx="2939242" cy="584775"/>
          </a:xfrm>
          <a:prstGeom prst="rect">
            <a:avLst/>
          </a:prstGeom>
          <a:solidFill>
            <a:schemeClr val="accent2">
              <a:lumMod val="20000"/>
              <a:lumOff val="80000"/>
            </a:schemeClr>
          </a:solidFill>
        </p:spPr>
        <p:txBody>
          <a:bodyPr wrap="square" rtlCol="0">
            <a:spAutoFit/>
          </a:bodyPr>
          <a:lstStyle/>
          <a:p>
            <a:r>
              <a:rPr lang="en-US" sz="1600" dirty="0"/>
              <a:t>Investigate collision phase</a:t>
            </a:r>
          </a:p>
          <a:p>
            <a:pPr marL="285750" indent="-285750">
              <a:buFont typeface="Arial" panose="020B0604020202020204" pitchFamily="34" charset="0"/>
              <a:buChar char="•"/>
            </a:pPr>
            <a:r>
              <a:rPr lang="en-US" sz="1600" dirty="0"/>
              <a:t>12 non-colliding bunches</a:t>
            </a:r>
            <a:endParaRPr lang="en-GB" sz="1600" dirty="0"/>
          </a:p>
        </p:txBody>
      </p:sp>
      <p:sp>
        <p:nvSpPr>
          <p:cNvPr id="19" name="TextBox 18">
            <a:extLst>
              <a:ext uri="{FF2B5EF4-FFF2-40B4-BE49-F238E27FC236}">
                <a16:creationId xmlns:a16="http://schemas.microsoft.com/office/drawing/2014/main" id="{2F4E5453-A0C7-7616-5EAD-48D8BC75AA80}"/>
              </a:ext>
            </a:extLst>
          </p:cNvPr>
          <p:cNvSpPr txBox="1"/>
          <p:nvPr/>
        </p:nvSpPr>
        <p:spPr>
          <a:xfrm>
            <a:off x="8535191" y="608434"/>
            <a:ext cx="3331293" cy="954107"/>
          </a:xfrm>
          <a:prstGeom prst="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i="1" dirty="0"/>
              <a:t>Recent updates from Nov. 24</a:t>
            </a:r>
          </a:p>
          <a:p>
            <a:pPr marL="285750" indent="-285750">
              <a:buFont typeface="Arial" panose="020B0604020202020204" pitchFamily="34" charset="0"/>
              <a:buChar char="•"/>
            </a:pPr>
            <a:r>
              <a:rPr lang="en-US" sz="1400" i="1" dirty="0"/>
              <a:t>All computations performed with </a:t>
            </a:r>
            <a:r>
              <a:rPr lang="en-US" sz="1400" i="1" dirty="0" err="1"/>
              <a:t>PyWIT</a:t>
            </a:r>
            <a:r>
              <a:rPr lang="en-US" sz="1400" i="1" dirty="0"/>
              <a:t>  (</a:t>
            </a:r>
            <a:r>
              <a:rPr lang="en-US" sz="1400" i="1" dirty="0" err="1"/>
              <a:t>Xwakes</a:t>
            </a:r>
            <a:r>
              <a:rPr lang="en-US" sz="1400" i="1" dirty="0"/>
              <a:t>) ( LHC impedance model and DELPHI simulations</a:t>
            </a:r>
            <a:endParaRPr lang="en-GB" sz="1400" i="1" dirty="0"/>
          </a:p>
        </p:txBody>
      </p:sp>
      <p:sp>
        <p:nvSpPr>
          <p:cNvPr id="20" name="Arrow: Down 19">
            <a:extLst>
              <a:ext uri="{FF2B5EF4-FFF2-40B4-BE49-F238E27FC236}">
                <a16:creationId xmlns:a16="http://schemas.microsoft.com/office/drawing/2014/main" id="{94F4D17F-B17D-D87C-7E26-337F6BCE1C0B}"/>
              </a:ext>
            </a:extLst>
          </p:cNvPr>
          <p:cNvSpPr/>
          <p:nvPr/>
        </p:nvSpPr>
        <p:spPr>
          <a:xfrm>
            <a:off x="1652849" y="3627549"/>
            <a:ext cx="148807" cy="18060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Down 26">
            <a:extLst>
              <a:ext uri="{FF2B5EF4-FFF2-40B4-BE49-F238E27FC236}">
                <a16:creationId xmlns:a16="http://schemas.microsoft.com/office/drawing/2014/main" id="{560C23EE-19DB-6FDC-EA98-81C2AD07AA54}"/>
              </a:ext>
            </a:extLst>
          </p:cNvPr>
          <p:cNvSpPr/>
          <p:nvPr/>
        </p:nvSpPr>
        <p:spPr>
          <a:xfrm>
            <a:off x="9900335" y="3814906"/>
            <a:ext cx="148807" cy="18060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7D4E22BB-E393-E31F-D13C-828FFACFC094}"/>
              </a:ext>
            </a:extLst>
          </p:cNvPr>
          <p:cNvSpPr txBox="1"/>
          <p:nvPr/>
        </p:nvSpPr>
        <p:spPr>
          <a:xfrm>
            <a:off x="4648926" y="6011247"/>
            <a:ext cx="2281362" cy="338554"/>
          </a:xfrm>
          <a:prstGeom prst="rect">
            <a:avLst/>
          </a:prstGeom>
          <a:solidFill>
            <a:srgbClr val="FFFF99"/>
          </a:solid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GB" sz="1100" dirty="0">
                <a:cs typeface="Arial"/>
              </a:rPr>
              <a:t>Longitudinal baseline: 75-135 </a:t>
            </a:r>
            <a:r>
              <a:rPr lang="en-GB" sz="1100" dirty="0" err="1">
                <a:cs typeface="Arial"/>
              </a:rPr>
              <a:t>mΩ</a:t>
            </a:r>
            <a:r>
              <a:rPr lang="en-GB" sz="1100" dirty="0">
                <a:cs typeface="Arial"/>
              </a:rPr>
              <a:t> </a:t>
            </a:r>
            <a:r>
              <a:rPr lang="en-GB" sz="1100" b="1" dirty="0">
                <a:solidFill>
                  <a:schemeClr val="accent5"/>
                </a:solidFill>
                <a:cs typeface="Arial"/>
              </a:rPr>
              <a:t>*</a:t>
            </a:r>
          </a:p>
          <a:p>
            <a:r>
              <a:rPr lang="en-GB" sz="1100" dirty="0">
                <a:cs typeface="Arial"/>
              </a:rPr>
              <a:t>Transverse baseline ~300 A</a:t>
            </a:r>
            <a:r>
              <a:rPr lang="en-GB" sz="1100" b="1" dirty="0">
                <a:cs typeface="Arial"/>
              </a:rPr>
              <a:t> </a:t>
            </a:r>
            <a:r>
              <a:rPr lang="en-GB" sz="1100" b="1" dirty="0">
                <a:solidFill>
                  <a:schemeClr val="accent5"/>
                </a:solidFill>
                <a:cs typeface="Arial"/>
              </a:rPr>
              <a:t>*</a:t>
            </a:r>
          </a:p>
        </p:txBody>
      </p:sp>
      <p:sp>
        <p:nvSpPr>
          <p:cNvPr id="33" name="TextBox 32">
            <a:extLst>
              <a:ext uri="{FF2B5EF4-FFF2-40B4-BE49-F238E27FC236}">
                <a16:creationId xmlns:a16="http://schemas.microsoft.com/office/drawing/2014/main" id="{619C95AB-1AD2-CA00-B022-97AFEA390E82}"/>
              </a:ext>
            </a:extLst>
          </p:cNvPr>
          <p:cNvSpPr txBox="1"/>
          <p:nvPr/>
        </p:nvSpPr>
        <p:spPr>
          <a:xfrm>
            <a:off x="7753330" y="6460403"/>
            <a:ext cx="293924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 </a:t>
            </a:r>
            <a:r>
              <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M. </a:t>
            </a:r>
            <a:r>
              <a:rPr kumimoji="0" lang="en-GB" sz="900" b="0" i="0" u="none" strike="noStrike" kern="1200" cap="none" spc="0" normalizeH="0" baseline="0" noProof="0" dirty="0" err="1">
                <a:ln>
                  <a:noFill/>
                </a:ln>
                <a:solidFill>
                  <a:srgbClr val="7030A0"/>
                </a:solidFill>
                <a:effectLst/>
                <a:uLnTx/>
                <a:uFillTx/>
                <a:latin typeface="Arial"/>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Zampetakis</a:t>
            </a:r>
            <a:r>
              <a:rPr kumimoji="0" lang="en-GB" sz="900" b="0" i="0" u="none" strike="noStrike" kern="1200" cap="none" spc="0" normalizeH="0" baseline="0" noProof="0" dirty="0" err="1">
                <a:ln>
                  <a:noFill/>
                </a:ln>
                <a:solidFill>
                  <a:srgbClr val="7030A0"/>
                </a:solidFill>
                <a:effectLst/>
                <a:uLnTx/>
                <a:uFillTx/>
                <a:latin typeface="Segoe UI" panose="020B0502040204020203" pitchFamily="34" charset="0"/>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's</a:t>
            </a:r>
            <a:r>
              <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 talk at the </a:t>
            </a:r>
            <a:r>
              <a:rPr kumimoji="0" lang="en-GB" sz="900" b="0" i="0" u="none" strike="noStrike" kern="1200" cap="none" spc="0" normalizeH="0" baseline="0" noProof="0" dirty="0" err="1">
                <a:ln>
                  <a:noFill/>
                </a:ln>
                <a:solidFill>
                  <a:srgbClr val="7030A0"/>
                </a:solidFill>
                <a:effectLst/>
                <a:uLnTx/>
                <a:uFillTx/>
                <a:latin typeface="Segoe UI" panose="020B0502040204020203" pitchFamily="34" charset="0"/>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HiLumi</a:t>
            </a:r>
            <a:r>
              <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7" tooltip="https://indico.cern.ch/event/1421594/contributions/6062598/attachments/2944561/5174374/MZ_14th_HiLumi_collaboration_meeting.pdf">
                  <a:extLst>
                    <a:ext uri="{A12FA001-AC4F-418D-AE19-62706E023703}">
                      <ahyp:hlinkClr xmlns:ahyp="http://schemas.microsoft.com/office/drawing/2018/hyperlinkcolor" val="tx"/>
                    </a:ext>
                  </a:extLst>
                </a:hlinkClick>
              </a:rPr>
              <a:t> annual meeting</a:t>
            </a:r>
            <a:endPar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8" tooltip="https://indico.cern.ch/event/1421594/contributions/6064204/attachments/2944630/5174494/HL_Schottky_Lannoy_10-10-24.pdf">
                  <a:extLst>
                    <a:ext uri="{A12FA001-AC4F-418D-AE19-62706E023703}">
                      <ahyp:hlinkClr xmlns:ahyp="http://schemas.microsoft.com/office/drawing/2018/hyperlinkcolor" val="tx"/>
                    </a:ext>
                  </a:extLst>
                </a:hlinkClick>
              </a:rPr>
              <a:t>* </a:t>
            </a:r>
            <a:r>
              <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8" tooltip="https://indico.cern.ch/event/1421594/contributions/6064204/attachments/2944630/5174494/HL_Schottky_Lannoy_10-10-24.pdf">
                  <a:extLst>
                    <a:ext uri="{A12FA001-AC4F-418D-AE19-62706E023703}">
                      <ahyp:hlinkClr xmlns:ahyp="http://schemas.microsoft.com/office/drawing/2018/hyperlinkcolor" val="tx"/>
                    </a:ext>
                  </a:extLst>
                </a:hlinkClick>
              </a:rPr>
              <a:t>C. </a:t>
            </a:r>
            <a:r>
              <a:rPr kumimoji="0" lang="en-GB" sz="900" b="0" i="0" u="none" strike="noStrike" kern="1200" cap="none" spc="0" normalizeH="0" baseline="0" noProof="0" dirty="0" err="1">
                <a:ln>
                  <a:noFill/>
                </a:ln>
                <a:solidFill>
                  <a:srgbClr val="7030A0"/>
                </a:solidFill>
                <a:effectLst/>
                <a:uLnTx/>
                <a:uFillTx/>
                <a:latin typeface="Segoe UI" panose="020B0502040204020203" pitchFamily="34" charset="0"/>
                <a:ea typeface="+mn-ea"/>
                <a:cs typeface="+mn-cs"/>
                <a:hlinkClick r:id="rId8" tooltip="https://indico.cern.ch/event/1421594/contributions/6064204/attachments/2944630/5174494/HL_Schottky_Lannoy_10-10-24.pdf">
                  <a:extLst>
                    <a:ext uri="{A12FA001-AC4F-418D-AE19-62706E023703}">
                      <ahyp:hlinkClr xmlns:ahyp="http://schemas.microsoft.com/office/drawing/2018/hyperlinkcolor" val="tx"/>
                    </a:ext>
                  </a:extLst>
                </a:hlinkClick>
              </a:rPr>
              <a:t>Lannoy’s</a:t>
            </a:r>
            <a:r>
              <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8" tooltip="https://indico.cern.ch/event/1421594/contributions/6064204/attachments/2944630/5174494/HL_Schottky_Lannoy_10-10-24.pdf">
                  <a:extLst>
                    <a:ext uri="{A12FA001-AC4F-418D-AE19-62706E023703}">
                      <ahyp:hlinkClr xmlns:ahyp="http://schemas.microsoft.com/office/drawing/2018/hyperlinkcolor" val="tx"/>
                    </a:ext>
                  </a:extLst>
                </a:hlinkClick>
              </a:rPr>
              <a:t> talk at the </a:t>
            </a:r>
            <a:r>
              <a:rPr kumimoji="0" lang="en-GB" sz="900" b="0" i="0" u="none" strike="noStrike" kern="1200" cap="none" spc="0" normalizeH="0" baseline="0" noProof="0" dirty="0" err="1">
                <a:ln>
                  <a:noFill/>
                </a:ln>
                <a:solidFill>
                  <a:srgbClr val="7030A0"/>
                </a:solidFill>
                <a:effectLst/>
                <a:uLnTx/>
                <a:uFillTx/>
                <a:latin typeface="Segoe UI" panose="020B0502040204020203" pitchFamily="34" charset="0"/>
                <a:ea typeface="+mn-ea"/>
                <a:cs typeface="+mn-cs"/>
                <a:hlinkClick r:id="rId8" tooltip="https://indico.cern.ch/event/1421594/contributions/6064204/attachments/2944630/5174494/HL_Schottky_Lannoy_10-10-24.pdf">
                  <a:extLst>
                    <a:ext uri="{A12FA001-AC4F-418D-AE19-62706E023703}">
                      <ahyp:hlinkClr xmlns:ahyp="http://schemas.microsoft.com/office/drawing/2018/hyperlinkcolor" val="tx"/>
                    </a:ext>
                  </a:extLst>
                </a:hlinkClick>
              </a:rPr>
              <a:t>HiLumi</a:t>
            </a:r>
            <a:r>
              <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hlinkClick r:id="rId8" tooltip="https://indico.cern.ch/event/1421594/contributions/6064204/attachments/2944630/5174494/HL_Schottky_Lannoy_10-10-24.pdf">
                  <a:extLst>
                    <a:ext uri="{A12FA001-AC4F-418D-AE19-62706E023703}">
                      <ahyp:hlinkClr xmlns:ahyp="http://schemas.microsoft.com/office/drawing/2018/hyperlinkcolor" val="tx"/>
                    </a:ext>
                  </a:extLst>
                </a:hlinkClick>
              </a:rPr>
              <a:t> annual meeting</a:t>
            </a:r>
            <a:endParaRPr kumimoji="0" lang="en-GB" sz="900" b="0" i="0" u="none" strike="noStrike" kern="1200" cap="none" spc="0" normalizeH="0" baseline="0" noProof="0" dirty="0">
              <a:ln>
                <a:noFill/>
              </a:ln>
              <a:solidFill>
                <a:srgbClr val="7030A0"/>
              </a:solidFill>
              <a:effectLst/>
              <a:uLnTx/>
              <a:uFillTx/>
              <a:latin typeface="Segoe UI" panose="020B0502040204020203" pitchFamily="34" charset="0"/>
              <a:ea typeface="+mn-ea"/>
              <a:cs typeface="+mn-cs"/>
            </a:endParaRPr>
          </a:p>
        </p:txBody>
      </p:sp>
      <p:sp>
        <p:nvSpPr>
          <p:cNvPr id="34" name="TextBox 33">
            <a:extLst>
              <a:ext uri="{FF2B5EF4-FFF2-40B4-BE49-F238E27FC236}">
                <a16:creationId xmlns:a16="http://schemas.microsoft.com/office/drawing/2014/main" id="{41BE9018-FB20-C51A-85B0-368B2B8DFCE6}"/>
              </a:ext>
            </a:extLst>
          </p:cNvPr>
          <p:cNvSpPr txBox="1"/>
          <p:nvPr/>
        </p:nvSpPr>
        <p:spPr>
          <a:xfrm>
            <a:off x="382973" y="5845383"/>
            <a:ext cx="2736000" cy="468000"/>
          </a:xfrm>
          <a:prstGeom prst="rect">
            <a:avLst/>
          </a:prstGeom>
          <a:solidFill>
            <a:schemeClr val="accent5">
              <a:lumMod val="20000"/>
              <a:lumOff val="80000"/>
            </a:schemeClr>
          </a:solidFill>
        </p:spPr>
        <p:txBody>
          <a:bodyPr wrap="square" rtlCol="0">
            <a:spAutoFit/>
          </a:bodyPr>
          <a:lstStyle/>
          <a:p>
            <a:r>
              <a:rPr lang="en-US" sz="1400" dirty="0"/>
              <a:t>Should we launch an impedance reduction campaign?</a:t>
            </a:r>
            <a:endParaRPr lang="en-GB" sz="1400" dirty="0"/>
          </a:p>
          <a:p>
            <a:endParaRPr lang="en-GB" dirty="0"/>
          </a:p>
        </p:txBody>
      </p:sp>
      <p:sp>
        <p:nvSpPr>
          <p:cNvPr id="35" name="Arrow: Down 34">
            <a:extLst>
              <a:ext uri="{FF2B5EF4-FFF2-40B4-BE49-F238E27FC236}">
                <a16:creationId xmlns:a16="http://schemas.microsoft.com/office/drawing/2014/main" id="{86627250-48B6-32BF-5DDA-BCA61E8FA4A2}"/>
              </a:ext>
            </a:extLst>
          </p:cNvPr>
          <p:cNvSpPr/>
          <p:nvPr/>
        </p:nvSpPr>
        <p:spPr>
          <a:xfrm>
            <a:off x="1637911" y="5639274"/>
            <a:ext cx="148807" cy="18060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5634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P spid="16" grpId="0" animBg="1"/>
      <p:bldP spid="17" grpId="0" animBg="1"/>
      <p:bldP spid="18" grpId="0" animBg="1"/>
      <p:bldP spid="19" grpId="0" animBg="1"/>
      <p:bldP spid="20" grpId="0" animBg="1"/>
      <p:bldP spid="27" grpId="0" animBg="1"/>
      <p:bldP spid="31" grpId="0" animBg="1"/>
      <p:bldP spid="33" grpId="0"/>
      <p:bldP spid="34"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D52E4-8426-EA2D-7FFB-0EF2A5A0233B}"/>
              </a:ext>
            </a:extLst>
          </p:cNvPr>
          <p:cNvSpPr>
            <a:spLocks noGrp="1"/>
          </p:cNvSpPr>
          <p:nvPr>
            <p:ph type="title"/>
          </p:nvPr>
        </p:nvSpPr>
        <p:spPr>
          <a:xfrm>
            <a:off x="148989" y="118114"/>
            <a:ext cx="10515600" cy="562923"/>
          </a:xfrm>
        </p:spPr>
        <p:txBody>
          <a:bodyPr>
            <a:normAutofit fontScale="90000"/>
          </a:bodyPr>
          <a:lstStyle/>
          <a:p>
            <a:r>
              <a:rPr lang="en-US" sz="4000" dirty="0"/>
              <a:t>Stability during collision: non colliding bunches</a:t>
            </a:r>
            <a:endParaRPr lang="en-GB" sz="4000" dirty="0"/>
          </a:p>
        </p:txBody>
      </p:sp>
      <p:sp>
        <p:nvSpPr>
          <p:cNvPr id="3" name="Content Placeholder 2">
            <a:extLst>
              <a:ext uri="{FF2B5EF4-FFF2-40B4-BE49-F238E27FC236}">
                <a16:creationId xmlns:a16="http://schemas.microsoft.com/office/drawing/2014/main" id="{8272EF4A-817F-A363-601D-43B07B6F96F1}"/>
              </a:ext>
            </a:extLst>
          </p:cNvPr>
          <p:cNvSpPr>
            <a:spLocks noGrp="1"/>
          </p:cNvSpPr>
          <p:nvPr>
            <p:ph idx="1"/>
          </p:nvPr>
        </p:nvSpPr>
        <p:spPr>
          <a:xfrm>
            <a:off x="0" y="870543"/>
            <a:ext cx="11845961" cy="5561969"/>
          </a:xfrm>
        </p:spPr>
        <p:txBody>
          <a:bodyPr>
            <a:normAutofit/>
          </a:bodyPr>
          <a:lstStyle/>
          <a:p>
            <a:r>
              <a:rPr lang="en-US" sz="1400" dirty="0"/>
              <a:t>The impedance during </a:t>
            </a:r>
            <a:r>
              <a:rPr lang="en-US" sz="1400" b="1" dirty="0"/>
              <a:t>collision</a:t>
            </a:r>
            <a:r>
              <a:rPr lang="en-US" sz="1400" dirty="0"/>
              <a:t> might increase due to presence of devices which are inserted and close to the beam (i.e. Roman Pots) and due the critical crab cavity fundamental mode, which can be suppressed only by the standard feedback during this phase.</a:t>
            </a:r>
          </a:p>
          <a:p>
            <a:r>
              <a:rPr lang="en-US" sz="1400" dirty="0"/>
              <a:t>Preliminary </a:t>
            </a:r>
            <a:r>
              <a:rPr lang="en-US" sz="1400" b="1" dirty="0"/>
              <a:t>DELPHI simulations:</a:t>
            </a:r>
          </a:p>
          <a:p>
            <a:pPr lvl="1"/>
            <a:r>
              <a:rPr lang="en-US" sz="1400" b="1" dirty="0"/>
              <a:t>High octupolar current,</a:t>
            </a:r>
            <a:r>
              <a:rPr lang="en-US" sz="1400" dirty="0"/>
              <a:t>~ -160 A with </a:t>
            </a:r>
            <a:r>
              <a:rPr lang="en-US" sz="1400" b="1" dirty="0"/>
              <a:t>round optics</a:t>
            </a:r>
          </a:p>
          <a:p>
            <a:pPr lvl="1"/>
            <a:r>
              <a:rPr lang="en-US" sz="1400" b="1" dirty="0"/>
              <a:t>Improved with flat optics</a:t>
            </a:r>
            <a:r>
              <a:rPr lang="en-US" sz="1400" dirty="0"/>
              <a:t>, ~-50 A required which lie well in the DA acceptance region</a:t>
            </a:r>
          </a:p>
          <a:p>
            <a:pPr lvl="1"/>
            <a:r>
              <a:rPr lang="en-US" sz="1400" dirty="0"/>
              <a:t>Pessimistic scenario considering a fully filled machine</a:t>
            </a:r>
          </a:p>
          <a:p>
            <a:pPr lvl="1"/>
            <a:r>
              <a:rPr lang="en-US" sz="1400" u="sng" dirty="0"/>
              <a:t>Tracking simulations are required to confirm these results</a:t>
            </a:r>
            <a:endParaRPr lang="en-US" sz="1400" b="1" u="sng" dirty="0"/>
          </a:p>
          <a:p>
            <a:endParaRPr lang="en-US" sz="1400" b="1" dirty="0"/>
          </a:p>
          <a:p>
            <a:endParaRPr lang="en-US" sz="1400" b="1" dirty="0"/>
          </a:p>
          <a:p>
            <a:endParaRPr lang="en-US" sz="1400" b="1" dirty="0"/>
          </a:p>
          <a:p>
            <a:endParaRPr lang="en-US" sz="1400" b="1" dirty="0"/>
          </a:p>
          <a:p>
            <a:endParaRPr lang="en-US" sz="1400" b="1" dirty="0"/>
          </a:p>
          <a:p>
            <a:endParaRPr lang="en-US" sz="1400" b="1" dirty="0"/>
          </a:p>
          <a:p>
            <a:pPr marL="0" indent="0">
              <a:buNone/>
            </a:pPr>
            <a:endParaRPr lang="en-GB" sz="1600" dirty="0"/>
          </a:p>
          <a:p>
            <a:pPr lvl="1"/>
            <a:endParaRPr lang="en-GB" sz="1400" dirty="0"/>
          </a:p>
        </p:txBody>
      </p:sp>
      <p:sp>
        <p:nvSpPr>
          <p:cNvPr id="7" name="Date Placeholder 6">
            <a:extLst>
              <a:ext uri="{FF2B5EF4-FFF2-40B4-BE49-F238E27FC236}">
                <a16:creationId xmlns:a16="http://schemas.microsoft.com/office/drawing/2014/main" id="{DACBDEE6-EB4C-E27A-F701-827162DA0952}"/>
              </a:ext>
            </a:extLst>
          </p:cNvPr>
          <p:cNvSpPr>
            <a:spLocks noGrp="1"/>
          </p:cNvSpPr>
          <p:nvPr>
            <p:ph type="dt" sz="half" idx="10"/>
          </p:nvPr>
        </p:nvSpPr>
        <p:spPr/>
        <p:txBody>
          <a:bodyPr/>
          <a:lstStyle/>
          <a:p>
            <a:fld id="{624C2BC0-9652-46AC-9F93-FB32C64C47E6}" type="datetime1">
              <a:rPr lang="en-GB" smtClean="0"/>
              <a:t>25/09/2025</a:t>
            </a:fld>
            <a:endParaRPr lang="en-GB"/>
          </a:p>
        </p:txBody>
      </p:sp>
      <p:sp>
        <p:nvSpPr>
          <p:cNvPr id="8" name="Footer Placeholder 7">
            <a:extLst>
              <a:ext uri="{FF2B5EF4-FFF2-40B4-BE49-F238E27FC236}">
                <a16:creationId xmlns:a16="http://schemas.microsoft.com/office/drawing/2014/main" id="{FA53F958-A773-7751-41F0-6070C4EB6E87}"/>
              </a:ext>
            </a:extLst>
          </p:cNvPr>
          <p:cNvSpPr>
            <a:spLocks noGrp="1"/>
          </p:cNvSpPr>
          <p:nvPr>
            <p:ph type="ftr" sz="quarter" idx="11"/>
          </p:nvPr>
        </p:nvSpPr>
        <p:spPr/>
        <p:txBody>
          <a:bodyPr/>
          <a:lstStyle/>
          <a:p>
            <a:r>
              <a:rPr lang="en-GB"/>
              <a:t>CEI section meeting</a:t>
            </a:r>
          </a:p>
        </p:txBody>
      </p:sp>
      <p:sp>
        <p:nvSpPr>
          <p:cNvPr id="9" name="Slide Number Placeholder 8">
            <a:extLst>
              <a:ext uri="{FF2B5EF4-FFF2-40B4-BE49-F238E27FC236}">
                <a16:creationId xmlns:a16="http://schemas.microsoft.com/office/drawing/2014/main" id="{78B603CA-9947-1F6C-CA60-798D27CB2C6A}"/>
              </a:ext>
            </a:extLst>
          </p:cNvPr>
          <p:cNvSpPr>
            <a:spLocks noGrp="1"/>
          </p:cNvSpPr>
          <p:nvPr>
            <p:ph type="sldNum" sz="quarter" idx="12"/>
          </p:nvPr>
        </p:nvSpPr>
        <p:spPr/>
        <p:txBody>
          <a:bodyPr/>
          <a:lstStyle/>
          <a:p>
            <a:fld id="{7D1755E8-C07A-4E0D-8542-45F9665EEFA6}" type="slidenum">
              <a:rPr lang="en-GB" smtClean="0"/>
              <a:t>6</a:t>
            </a:fld>
            <a:endParaRPr lang="en-GB"/>
          </a:p>
        </p:txBody>
      </p:sp>
      <p:pic>
        <p:nvPicPr>
          <p:cNvPr id="15" name="Picture 14">
            <a:extLst>
              <a:ext uri="{FF2B5EF4-FFF2-40B4-BE49-F238E27FC236}">
                <a16:creationId xmlns:a16="http://schemas.microsoft.com/office/drawing/2014/main" id="{3E9461FB-DE05-1FC4-B514-8C66A6950730}"/>
              </a:ext>
            </a:extLst>
          </p:cNvPr>
          <p:cNvPicPr>
            <a:picLocks noChangeAspect="1"/>
          </p:cNvPicPr>
          <p:nvPr/>
        </p:nvPicPr>
        <p:blipFill>
          <a:blip r:embed="rId2"/>
          <a:stretch>
            <a:fillRect/>
          </a:stretch>
        </p:blipFill>
        <p:spPr>
          <a:xfrm>
            <a:off x="6692512" y="3111282"/>
            <a:ext cx="4019027" cy="2876175"/>
          </a:xfrm>
          <a:prstGeom prst="rect">
            <a:avLst/>
          </a:prstGeom>
        </p:spPr>
      </p:pic>
      <p:pic>
        <p:nvPicPr>
          <p:cNvPr id="19" name="Picture 18">
            <a:extLst>
              <a:ext uri="{FF2B5EF4-FFF2-40B4-BE49-F238E27FC236}">
                <a16:creationId xmlns:a16="http://schemas.microsoft.com/office/drawing/2014/main" id="{500D674A-9C0E-53D7-FF6D-BBA31C7261A5}"/>
              </a:ext>
            </a:extLst>
          </p:cNvPr>
          <p:cNvPicPr>
            <a:picLocks noChangeAspect="1"/>
          </p:cNvPicPr>
          <p:nvPr/>
        </p:nvPicPr>
        <p:blipFill>
          <a:blip r:embed="rId3"/>
          <a:stretch>
            <a:fillRect/>
          </a:stretch>
        </p:blipFill>
        <p:spPr>
          <a:xfrm>
            <a:off x="2451176" y="3191211"/>
            <a:ext cx="3610966" cy="2876176"/>
          </a:xfrm>
          <a:prstGeom prst="rect">
            <a:avLst/>
          </a:prstGeom>
        </p:spPr>
      </p:pic>
      <p:sp>
        <p:nvSpPr>
          <p:cNvPr id="4" name="TextBox 3">
            <a:extLst>
              <a:ext uri="{FF2B5EF4-FFF2-40B4-BE49-F238E27FC236}">
                <a16:creationId xmlns:a16="http://schemas.microsoft.com/office/drawing/2014/main" id="{AAFB2367-8768-18D1-28A9-20DB67CD6A2A}"/>
              </a:ext>
            </a:extLst>
          </p:cNvPr>
          <p:cNvSpPr txBox="1"/>
          <p:nvPr/>
        </p:nvSpPr>
        <p:spPr>
          <a:xfrm>
            <a:off x="9316600" y="4629299"/>
            <a:ext cx="1708150" cy="369332"/>
          </a:xfrm>
          <a:prstGeom prst="rect">
            <a:avLst/>
          </a:prstGeom>
          <a:solidFill>
            <a:srgbClr val="FF8181"/>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900" i="1" dirty="0"/>
              <a:t>Refining of simulations ongoing</a:t>
            </a:r>
            <a:endParaRPr lang="en-GB" sz="900" i="1" dirty="0"/>
          </a:p>
        </p:txBody>
      </p:sp>
    </p:spTree>
    <p:extLst>
      <p:ext uri="{BB962C8B-B14F-4D97-AF65-F5344CB8AC3E}">
        <p14:creationId xmlns:p14="http://schemas.microsoft.com/office/powerpoint/2010/main" val="366304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B99BD-46B9-AC28-A24E-835DC50C86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3CAE70-4D6A-D467-6B8A-7F48277CB5D5}"/>
              </a:ext>
            </a:extLst>
          </p:cNvPr>
          <p:cNvSpPr>
            <a:spLocks noGrp="1"/>
          </p:cNvSpPr>
          <p:nvPr>
            <p:ph type="title"/>
          </p:nvPr>
        </p:nvSpPr>
        <p:spPr>
          <a:xfrm>
            <a:off x="374468" y="195942"/>
            <a:ext cx="10515600" cy="681037"/>
          </a:xfrm>
        </p:spPr>
        <p:txBody>
          <a:bodyPr>
            <a:normAutofit fontScale="90000"/>
          </a:bodyPr>
          <a:lstStyle/>
          <a:p>
            <a:r>
              <a:rPr lang="en-US" dirty="0"/>
              <a:t>Outline</a:t>
            </a:r>
            <a:endParaRPr lang="en-GB" dirty="0"/>
          </a:p>
        </p:txBody>
      </p:sp>
      <p:sp>
        <p:nvSpPr>
          <p:cNvPr id="3" name="Content Placeholder 2">
            <a:extLst>
              <a:ext uri="{FF2B5EF4-FFF2-40B4-BE49-F238E27FC236}">
                <a16:creationId xmlns:a16="http://schemas.microsoft.com/office/drawing/2014/main" id="{2CA9BF30-ED0F-B5F7-C428-B6087EF74FF6}"/>
              </a:ext>
            </a:extLst>
          </p:cNvPr>
          <p:cNvSpPr>
            <a:spLocks noGrp="1"/>
          </p:cNvSpPr>
          <p:nvPr>
            <p:ph idx="1"/>
          </p:nvPr>
        </p:nvSpPr>
        <p:spPr>
          <a:xfrm>
            <a:off x="374468" y="1388020"/>
            <a:ext cx="10515600" cy="4351338"/>
          </a:xfrm>
        </p:spPr>
        <p:txBody>
          <a:bodyPr>
            <a:normAutofit/>
          </a:bodyPr>
          <a:lstStyle/>
          <a:p>
            <a:r>
              <a:rPr lang="en-US" sz="2400" dirty="0">
                <a:solidFill>
                  <a:schemeClr val="bg1">
                    <a:lumMod val="50000"/>
                  </a:schemeClr>
                </a:solidFill>
              </a:rPr>
              <a:t>Introduction</a:t>
            </a:r>
          </a:p>
          <a:p>
            <a:pPr marL="0" indent="0">
              <a:buNone/>
            </a:pPr>
            <a:endParaRPr lang="en-US" sz="2400" dirty="0">
              <a:solidFill>
                <a:schemeClr val="bg1">
                  <a:lumMod val="50000"/>
                </a:schemeClr>
              </a:solidFill>
            </a:endParaRPr>
          </a:p>
          <a:p>
            <a:r>
              <a:rPr lang="en-US" sz="2400" dirty="0">
                <a:solidFill>
                  <a:schemeClr val="bg1">
                    <a:lumMod val="50000"/>
                  </a:schemeClr>
                </a:solidFill>
              </a:rPr>
              <a:t>HL-LHC impedance model update</a:t>
            </a:r>
          </a:p>
          <a:p>
            <a:endParaRPr lang="en-US" sz="2400" dirty="0"/>
          </a:p>
          <a:p>
            <a:r>
              <a:rPr lang="en-US" sz="2400" dirty="0"/>
              <a:t>Results from beam-based measurements</a:t>
            </a:r>
          </a:p>
          <a:p>
            <a:pPr lvl="1"/>
            <a:r>
              <a:rPr lang="en-US" sz="2000" dirty="0"/>
              <a:t>Collimator tune shift at flat top</a:t>
            </a:r>
          </a:p>
          <a:p>
            <a:pPr lvl="1"/>
            <a:r>
              <a:rPr lang="en-US" sz="2000" dirty="0"/>
              <a:t>Growth rate at injection </a:t>
            </a:r>
          </a:p>
          <a:p>
            <a:pPr marL="0" indent="0">
              <a:buNone/>
            </a:pPr>
            <a:endParaRPr lang="en-US" sz="2400" dirty="0"/>
          </a:p>
          <a:p>
            <a:r>
              <a:rPr lang="en-US" sz="2400" dirty="0">
                <a:solidFill>
                  <a:schemeClr val="bg1">
                    <a:lumMod val="50000"/>
                  </a:schemeClr>
                </a:solidFill>
              </a:rPr>
              <a:t>Summary</a:t>
            </a:r>
          </a:p>
          <a:p>
            <a:endParaRPr lang="en-US" dirty="0"/>
          </a:p>
          <a:p>
            <a:endParaRPr lang="en-GB" dirty="0"/>
          </a:p>
        </p:txBody>
      </p:sp>
      <p:sp>
        <p:nvSpPr>
          <p:cNvPr id="4" name="Date Placeholder 3">
            <a:extLst>
              <a:ext uri="{FF2B5EF4-FFF2-40B4-BE49-F238E27FC236}">
                <a16:creationId xmlns:a16="http://schemas.microsoft.com/office/drawing/2014/main" id="{D80548C3-EA39-29E6-2BA7-D7EF9F0285AF}"/>
              </a:ext>
            </a:extLst>
          </p:cNvPr>
          <p:cNvSpPr>
            <a:spLocks noGrp="1"/>
          </p:cNvSpPr>
          <p:nvPr>
            <p:ph type="dt" sz="half" idx="10"/>
          </p:nvPr>
        </p:nvSpPr>
        <p:spPr/>
        <p:txBody>
          <a:bodyPr/>
          <a:lstStyle/>
          <a:p>
            <a:fld id="{19515181-1EC7-4729-91EF-69BBF7EE7C7F}" type="datetime1">
              <a:rPr lang="en-GB" smtClean="0"/>
              <a:t>25/09/2025</a:t>
            </a:fld>
            <a:endParaRPr lang="en-GB"/>
          </a:p>
        </p:txBody>
      </p:sp>
      <p:sp>
        <p:nvSpPr>
          <p:cNvPr id="5" name="Footer Placeholder 4">
            <a:extLst>
              <a:ext uri="{FF2B5EF4-FFF2-40B4-BE49-F238E27FC236}">
                <a16:creationId xmlns:a16="http://schemas.microsoft.com/office/drawing/2014/main" id="{EC035840-2A0C-042E-07F9-FCF6478E3B59}"/>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1CF8B010-D7EC-62F0-737B-5D5715D38824}"/>
              </a:ext>
            </a:extLst>
          </p:cNvPr>
          <p:cNvSpPr>
            <a:spLocks noGrp="1"/>
          </p:cNvSpPr>
          <p:nvPr>
            <p:ph type="sldNum" sz="quarter" idx="12"/>
          </p:nvPr>
        </p:nvSpPr>
        <p:spPr/>
        <p:txBody>
          <a:bodyPr/>
          <a:lstStyle/>
          <a:p>
            <a:fld id="{7D1755E8-C07A-4E0D-8542-45F9665EEFA6}" type="slidenum">
              <a:rPr lang="en-GB" smtClean="0"/>
              <a:t>7</a:t>
            </a:fld>
            <a:endParaRPr lang="en-GB"/>
          </a:p>
        </p:txBody>
      </p:sp>
    </p:spTree>
    <p:extLst>
      <p:ext uri="{BB962C8B-B14F-4D97-AF65-F5344CB8AC3E}">
        <p14:creationId xmlns:p14="http://schemas.microsoft.com/office/powerpoint/2010/main" val="1815939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D13C4-1C1E-E108-0845-090C0D8144AD}"/>
              </a:ext>
            </a:extLst>
          </p:cNvPr>
          <p:cNvSpPr>
            <a:spLocks noGrp="1"/>
          </p:cNvSpPr>
          <p:nvPr>
            <p:ph type="title"/>
          </p:nvPr>
        </p:nvSpPr>
        <p:spPr>
          <a:xfrm>
            <a:off x="273050" y="157995"/>
            <a:ext cx="10515600" cy="602515"/>
          </a:xfrm>
        </p:spPr>
        <p:txBody>
          <a:bodyPr>
            <a:normAutofit fontScale="90000"/>
          </a:bodyPr>
          <a:lstStyle/>
          <a:p>
            <a:r>
              <a:rPr lang="en-US" dirty="0"/>
              <a:t>LHC IR7 collimator tune shift </a:t>
            </a:r>
            <a:endParaRPr lang="en-GB" dirty="0"/>
          </a:p>
        </p:txBody>
      </p:sp>
      <p:sp>
        <p:nvSpPr>
          <p:cNvPr id="3" name="Content Placeholder 2">
            <a:extLst>
              <a:ext uri="{FF2B5EF4-FFF2-40B4-BE49-F238E27FC236}">
                <a16:creationId xmlns:a16="http://schemas.microsoft.com/office/drawing/2014/main" id="{EA16954B-8EAE-45DD-97D7-8872BB7CB50D}"/>
              </a:ext>
            </a:extLst>
          </p:cNvPr>
          <p:cNvSpPr>
            <a:spLocks noGrp="1"/>
          </p:cNvSpPr>
          <p:nvPr>
            <p:ph idx="1"/>
          </p:nvPr>
        </p:nvSpPr>
        <p:spPr>
          <a:xfrm>
            <a:off x="327948" y="1459268"/>
            <a:ext cx="11591002" cy="4766720"/>
          </a:xfrm>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pic>
        <p:nvPicPr>
          <p:cNvPr id="10" name="Picture 9" descr="A screen shot of a graph&#10;&#10;AI-generated content may be incorrect.">
            <a:extLst>
              <a:ext uri="{FF2B5EF4-FFF2-40B4-BE49-F238E27FC236}">
                <a16:creationId xmlns:a16="http://schemas.microsoft.com/office/drawing/2014/main" id="{9EF224B6-9757-B910-5E48-DE2F595F1F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9426" y="1113229"/>
            <a:ext cx="4586785" cy="3420239"/>
          </a:xfrm>
          <a:prstGeom prst="rect">
            <a:avLst/>
          </a:prstGeom>
        </p:spPr>
      </p:pic>
      <p:pic>
        <p:nvPicPr>
          <p:cNvPr id="11" name="Picture 10">
            <a:extLst>
              <a:ext uri="{FF2B5EF4-FFF2-40B4-BE49-F238E27FC236}">
                <a16:creationId xmlns:a16="http://schemas.microsoft.com/office/drawing/2014/main" id="{4BAA77D0-59F5-7ABF-EB03-062F5501E2B2}"/>
              </a:ext>
            </a:extLst>
          </p:cNvPr>
          <p:cNvPicPr>
            <a:picLocks noChangeAspect="1"/>
          </p:cNvPicPr>
          <p:nvPr/>
        </p:nvPicPr>
        <p:blipFill>
          <a:blip r:embed="rId3"/>
          <a:srcRect t="25355" r="31763" b="39535"/>
          <a:stretch/>
        </p:blipFill>
        <p:spPr>
          <a:xfrm>
            <a:off x="158750" y="1276369"/>
            <a:ext cx="6470140" cy="2598021"/>
          </a:xfrm>
          <a:prstGeom prst="rect">
            <a:avLst/>
          </a:prstGeom>
        </p:spPr>
      </p:pic>
      <p:sp>
        <p:nvSpPr>
          <p:cNvPr id="12" name="Date Placeholder 11">
            <a:extLst>
              <a:ext uri="{FF2B5EF4-FFF2-40B4-BE49-F238E27FC236}">
                <a16:creationId xmlns:a16="http://schemas.microsoft.com/office/drawing/2014/main" id="{F08AB1EF-2590-2FC1-0846-DEDEA0EA70F9}"/>
              </a:ext>
            </a:extLst>
          </p:cNvPr>
          <p:cNvSpPr>
            <a:spLocks noGrp="1"/>
          </p:cNvSpPr>
          <p:nvPr>
            <p:ph type="dt" sz="half" idx="10"/>
          </p:nvPr>
        </p:nvSpPr>
        <p:spPr/>
        <p:txBody>
          <a:bodyPr/>
          <a:lstStyle/>
          <a:p>
            <a:fld id="{037C8E6C-BD11-4E74-8B94-603C75B0C3A1}" type="datetime1">
              <a:rPr lang="en-GB" smtClean="0"/>
              <a:t>25/09/2025</a:t>
            </a:fld>
            <a:endParaRPr lang="en-GB"/>
          </a:p>
        </p:txBody>
      </p:sp>
      <p:sp>
        <p:nvSpPr>
          <p:cNvPr id="13" name="Footer Placeholder 12">
            <a:extLst>
              <a:ext uri="{FF2B5EF4-FFF2-40B4-BE49-F238E27FC236}">
                <a16:creationId xmlns:a16="http://schemas.microsoft.com/office/drawing/2014/main" id="{ED2F1D93-E90A-5B1C-7C67-44B09E5AD86A}"/>
              </a:ext>
            </a:extLst>
          </p:cNvPr>
          <p:cNvSpPr>
            <a:spLocks noGrp="1"/>
          </p:cNvSpPr>
          <p:nvPr>
            <p:ph type="ftr" sz="quarter" idx="11"/>
          </p:nvPr>
        </p:nvSpPr>
        <p:spPr/>
        <p:txBody>
          <a:bodyPr/>
          <a:lstStyle/>
          <a:p>
            <a:r>
              <a:rPr lang="en-GB"/>
              <a:t>CEI section meeting</a:t>
            </a:r>
          </a:p>
        </p:txBody>
      </p:sp>
      <p:sp>
        <p:nvSpPr>
          <p:cNvPr id="14" name="Slide Number Placeholder 13">
            <a:extLst>
              <a:ext uri="{FF2B5EF4-FFF2-40B4-BE49-F238E27FC236}">
                <a16:creationId xmlns:a16="http://schemas.microsoft.com/office/drawing/2014/main" id="{A539F533-1543-D6B5-6D43-4602FB773078}"/>
              </a:ext>
            </a:extLst>
          </p:cNvPr>
          <p:cNvSpPr>
            <a:spLocks noGrp="1"/>
          </p:cNvSpPr>
          <p:nvPr>
            <p:ph type="sldNum" sz="quarter" idx="12"/>
          </p:nvPr>
        </p:nvSpPr>
        <p:spPr/>
        <p:txBody>
          <a:bodyPr/>
          <a:lstStyle/>
          <a:p>
            <a:fld id="{7D1755E8-C07A-4E0D-8542-45F9665EEFA6}" type="slidenum">
              <a:rPr lang="en-GB" smtClean="0"/>
              <a:t>8</a:t>
            </a:fld>
            <a:endParaRPr lang="en-GB"/>
          </a:p>
        </p:txBody>
      </p:sp>
      <p:sp>
        <p:nvSpPr>
          <p:cNvPr id="4" name="TextBox 3">
            <a:extLst>
              <a:ext uri="{FF2B5EF4-FFF2-40B4-BE49-F238E27FC236}">
                <a16:creationId xmlns:a16="http://schemas.microsoft.com/office/drawing/2014/main" id="{752E1686-8E5D-0BD3-91F7-DC3C763FA4F6}"/>
              </a:ext>
            </a:extLst>
          </p:cNvPr>
          <p:cNvSpPr txBox="1"/>
          <p:nvPr/>
        </p:nvSpPr>
        <p:spPr>
          <a:xfrm>
            <a:off x="2455224" y="4786937"/>
            <a:ext cx="6865125" cy="1354217"/>
          </a:xfrm>
          <a:prstGeom prst="rect">
            <a:avLst/>
          </a:prstGeom>
          <a:solidFill>
            <a:schemeClr val="accent2">
              <a:lumMod val="20000"/>
              <a:lumOff val="80000"/>
            </a:schemeClr>
          </a:solidFill>
        </p:spPr>
        <p:txBody>
          <a:bodyPr wrap="square" rtlCol="0">
            <a:spAutoFit/>
          </a:bodyPr>
          <a:lstStyle/>
          <a:p>
            <a:r>
              <a:rPr lang="en-GB" sz="1600" b="1" dirty="0"/>
              <a:t>Next steps</a:t>
            </a:r>
            <a:r>
              <a:rPr lang="en-GB" sz="1600" dirty="0"/>
              <a:t>:</a:t>
            </a:r>
          </a:p>
          <a:p>
            <a:pPr marL="285750" indent="-285750">
              <a:buFont typeface="Arial" panose="020B0604020202020204" pitchFamily="34" charset="0"/>
              <a:buChar char="•"/>
            </a:pPr>
            <a:r>
              <a:rPr lang="en-GB" sz="1600" b="1" dirty="0"/>
              <a:t>Comparing measurement over the years</a:t>
            </a:r>
            <a:endParaRPr lang="en-GB" sz="1600" dirty="0"/>
          </a:p>
          <a:p>
            <a:pPr marL="285750" indent="-285750">
              <a:buFont typeface="Arial" panose="020B0604020202020204" pitchFamily="34" charset="0"/>
              <a:buChar char="•"/>
            </a:pPr>
            <a:r>
              <a:rPr lang="en-GB" sz="1600" dirty="0"/>
              <a:t>More detailed post processing  with comparison with model expectations</a:t>
            </a:r>
          </a:p>
          <a:p>
            <a:pPr marL="285750" indent="-285750">
              <a:buFont typeface="Arial" panose="020B0604020202020204" pitchFamily="34" charset="0"/>
              <a:buChar char="•"/>
            </a:pPr>
            <a:r>
              <a:rPr lang="en-GB" sz="1600" dirty="0"/>
              <a:t>Stefano R. proposed to measure also IR3 if time and schedule allow!</a:t>
            </a:r>
          </a:p>
          <a:p>
            <a:endParaRPr lang="en-GB" dirty="0"/>
          </a:p>
        </p:txBody>
      </p:sp>
    </p:spTree>
    <p:extLst>
      <p:ext uri="{BB962C8B-B14F-4D97-AF65-F5344CB8AC3E}">
        <p14:creationId xmlns:p14="http://schemas.microsoft.com/office/powerpoint/2010/main" val="345617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19F70-16D0-87E2-82BA-AF8D982C03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E94676-CAE3-AEF5-B0AB-872E12F2F817}"/>
              </a:ext>
            </a:extLst>
          </p:cNvPr>
          <p:cNvSpPr>
            <a:spLocks noGrp="1"/>
          </p:cNvSpPr>
          <p:nvPr>
            <p:ph type="title"/>
          </p:nvPr>
        </p:nvSpPr>
        <p:spPr>
          <a:xfrm>
            <a:off x="150626" y="85840"/>
            <a:ext cx="10515600" cy="614791"/>
          </a:xfrm>
        </p:spPr>
        <p:txBody>
          <a:bodyPr>
            <a:normAutofit fontScale="90000"/>
          </a:bodyPr>
          <a:lstStyle/>
          <a:p>
            <a:r>
              <a:rPr lang="en-US" sz="4000" dirty="0">
                <a:solidFill>
                  <a:schemeClr val="tx1"/>
                </a:solidFill>
              </a:rPr>
              <a:t>Validation/follow-up of new HL-LHC collimator</a:t>
            </a:r>
          </a:p>
        </p:txBody>
      </p:sp>
      <p:sp>
        <p:nvSpPr>
          <p:cNvPr id="3" name="Content Placeholder 2">
            <a:extLst>
              <a:ext uri="{FF2B5EF4-FFF2-40B4-BE49-F238E27FC236}">
                <a16:creationId xmlns:a16="http://schemas.microsoft.com/office/drawing/2014/main" id="{0E3C483A-B63E-C6B2-06A8-4525F5C138DA}"/>
              </a:ext>
            </a:extLst>
          </p:cNvPr>
          <p:cNvSpPr>
            <a:spLocks noGrp="1"/>
          </p:cNvSpPr>
          <p:nvPr>
            <p:ph idx="1"/>
          </p:nvPr>
        </p:nvSpPr>
        <p:spPr>
          <a:xfrm>
            <a:off x="108650" y="762493"/>
            <a:ext cx="11974699" cy="4351338"/>
          </a:xfrm>
        </p:spPr>
        <p:txBody>
          <a:bodyPr/>
          <a:lstStyle/>
          <a:p>
            <a:pPr marL="285750" indent="-285750">
              <a:buFont typeface="Arial" panose="020B0604020202020204" pitchFamily="34" charset="0"/>
              <a:buChar char="•"/>
            </a:pPr>
            <a:endParaRPr lang="en-US" sz="1600" b="1" dirty="0">
              <a:solidFill>
                <a:srgbClr val="FFC000"/>
              </a:solidFill>
            </a:endParaRPr>
          </a:p>
          <a:p>
            <a:pPr marL="285750" indent="-285750">
              <a:buFont typeface="Arial" panose="020B0604020202020204" pitchFamily="34" charset="0"/>
              <a:buChar char="•"/>
            </a:pPr>
            <a:r>
              <a:rPr lang="en-US" sz="1600" dirty="0"/>
              <a:t>For HL-LHC low-impedance collimators are needed and under production (</a:t>
            </a:r>
            <a:r>
              <a:rPr lang="en-GB" sz="1600" i="1" u="sng" dirty="0">
                <a:solidFill>
                  <a:srgbClr val="FF0000"/>
                </a:solidFill>
                <a:hlinkClick r:id="rId2"/>
              </a:rPr>
              <a:t>see HL-LHC low-impedance </a:t>
            </a:r>
            <a:r>
              <a:rPr lang="en-GB" sz="1600" i="1" u="sng" dirty="0" err="1">
                <a:solidFill>
                  <a:srgbClr val="FF0000"/>
                </a:solidFill>
                <a:hlinkClick r:id="rId2"/>
              </a:rPr>
              <a:t>collim</a:t>
            </a:r>
            <a:r>
              <a:rPr lang="en-GB" sz="1600" i="1" u="sng" dirty="0">
                <a:solidFill>
                  <a:srgbClr val="FF0000"/>
                </a:solidFill>
                <a:hlinkClick r:id="rId2"/>
              </a:rPr>
              <a:t>. at IPAC2018</a:t>
            </a:r>
            <a:r>
              <a:rPr lang="en-US" sz="1600" dirty="0"/>
              <a:t>)</a:t>
            </a:r>
          </a:p>
          <a:p>
            <a:pPr marL="742950" lvl="1" indent="-285750"/>
            <a:r>
              <a:rPr lang="en-US" sz="1600" dirty="0"/>
              <a:t>Impedance measurement campaign of TCSPM, TCLPX and TCTPXH(V) full assembly is a crucial step </a:t>
            </a:r>
          </a:p>
          <a:p>
            <a:pPr marL="1200150" lvl="2" indent="-285750"/>
            <a:r>
              <a:rPr lang="en-US" sz="1600" dirty="0"/>
              <a:t>Pre-series planned  for December</a:t>
            </a:r>
          </a:p>
          <a:p>
            <a:pPr marL="1200150" lvl="2" indent="-285750"/>
            <a:r>
              <a:rPr lang="en-US" sz="1600" dirty="0"/>
              <a:t>Series will arrive from end of 2026 summer: 4 collimators every 4 weeks !!!</a:t>
            </a:r>
          </a:p>
          <a:p>
            <a:pPr marL="0" indent="0">
              <a:buNone/>
            </a:pPr>
            <a:endParaRPr lang="en-US" sz="1600" dirty="0"/>
          </a:p>
          <a:p>
            <a:pPr marL="742950" lvl="1" indent="-285750"/>
            <a:r>
              <a:rPr lang="en-US" sz="1600" dirty="0"/>
              <a:t>Impedance characterization of jaw material for TCSPM started already in 2023 and </a:t>
            </a:r>
            <a:r>
              <a:rPr lang="en-US" sz="1600" dirty="0">
                <a:solidFill>
                  <a:schemeClr val="accent2">
                    <a:lumMod val="75000"/>
                  </a:schemeClr>
                </a:solidFill>
              </a:rPr>
              <a:t>finished</a:t>
            </a:r>
            <a:r>
              <a:rPr lang="en-US" sz="1600" dirty="0"/>
              <a:t>???</a:t>
            </a:r>
          </a:p>
        </p:txBody>
      </p:sp>
      <p:sp>
        <p:nvSpPr>
          <p:cNvPr id="4" name="Date Placeholder 3">
            <a:extLst>
              <a:ext uri="{FF2B5EF4-FFF2-40B4-BE49-F238E27FC236}">
                <a16:creationId xmlns:a16="http://schemas.microsoft.com/office/drawing/2014/main" id="{F32F63E8-578C-3DD9-2A75-7B6FEEB14296}"/>
              </a:ext>
            </a:extLst>
          </p:cNvPr>
          <p:cNvSpPr>
            <a:spLocks noGrp="1"/>
          </p:cNvSpPr>
          <p:nvPr>
            <p:ph type="dt" sz="half" idx="10"/>
          </p:nvPr>
        </p:nvSpPr>
        <p:spPr/>
        <p:txBody>
          <a:bodyPr/>
          <a:lstStyle/>
          <a:p>
            <a:fld id="{3E790AAE-01DE-40B9-990F-2CB5A5348CC6}" type="datetime1">
              <a:rPr lang="en-GB" smtClean="0"/>
              <a:t>25/09/2025</a:t>
            </a:fld>
            <a:endParaRPr lang="en-GB"/>
          </a:p>
        </p:txBody>
      </p:sp>
      <p:sp>
        <p:nvSpPr>
          <p:cNvPr id="5" name="Footer Placeholder 4">
            <a:extLst>
              <a:ext uri="{FF2B5EF4-FFF2-40B4-BE49-F238E27FC236}">
                <a16:creationId xmlns:a16="http://schemas.microsoft.com/office/drawing/2014/main" id="{E7426A5A-D0AA-264C-8ACC-9123E68FA39B}"/>
              </a:ext>
            </a:extLst>
          </p:cNvPr>
          <p:cNvSpPr>
            <a:spLocks noGrp="1"/>
          </p:cNvSpPr>
          <p:nvPr>
            <p:ph type="ftr" sz="quarter" idx="11"/>
          </p:nvPr>
        </p:nvSpPr>
        <p:spPr/>
        <p:txBody>
          <a:bodyPr/>
          <a:lstStyle/>
          <a:p>
            <a:r>
              <a:rPr lang="en-GB"/>
              <a:t>CEI section meeting</a:t>
            </a:r>
          </a:p>
        </p:txBody>
      </p:sp>
      <p:sp>
        <p:nvSpPr>
          <p:cNvPr id="6" name="Slide Number Placeholder 5">
            <a:extLst>
              <a:ext uri="{FF2B5EF4-FFF2-40B4-BE49-F238E27FC236}">
                <a16:creationId xmlns:a16="http://schemas.microsoft.com/office/drawing/2014/main" id="{22F14959-5DAC-57B3-727A-72773EC7298F}"/>
              </a:ext>
            </a:extLst>
          </p:cNvPr>
          <p:cNvSpPr>
            <a:spLocks noGrp="1"/>
          </p:cNvSpPr>
          <p:nvPr>
            <p:ph type="sldNum" sz="quarter" idx="12"/>
          </p:nvPr>
        </p:nvSpPr>
        <p:spPr/>
        <p:txBody>
          <a:bodyPr/>
          <a:lstStyle/>
          <a:p>
            <a:fld id="{7D1755E8-C07A-4E0D-8542-45F9665EEFA6}" type="slidenum">
              <a:rPr lang="en-GB" smtClean="0"/>
              <a:t>9</a:t>
            </a:fld>
            <a:endParaRPr lang="en-GB"/>
          </a:p>
        </p:txBody>
      </p:sp>
      <p:pic>
        <p:nvPicPr>
          <p:cNvPr id="9" name="Immagine 47">
            <a:extLst>
              <a:ext uri="{FF2B5EF4-FFF2-40B4-BE49-F238E27FC236}">
                <a16:creationId xmlns:a16="http://schemas.microsoft.com/office/drawing/2014/main" id="{361355CB-E94A-1F9A-D7E2-3A5E49AAB8D9}"/>
              </a:ext>
            </a:extLst>
          </p:cNvPr>
          <p:cNvPicPr>
            <a:picLocks noChangeAspect="1"/>
          </p:cNvPicPr>
          <p:nvPr/>
        </p:nvPicPr>
        <p:blipFill>
          <a:blip r:embed="rId3"/>
          <a:stretch>
            <a:fillRect/>
          </a:stretch>
        </p:blipFill>
        <p:spPr>
          <a:xfrm>
            <a:off x="1039020" y="4482211"/>
            <a:ext cx="6355189" cy="1504881"/>
          </a:xfrm>
          <a:prstGeom prst="rect">
            <a:avLst/>
          </a:prstGeom>
        </p:spPr>
      </p:pic>
      <p:pic>
        <p:nvPicPr>
          <p:cNvPr id="10" name="Immagine 20" descr="Immagine che contiene testo, linea, diagramma, schermata&#10;&#10;Descrizione generata automaticamente">
            <a:extLst>
              <a:ext uri="{FF2B5EF4-FFF2-40B4-BE49-F238E27FC236}">
                <a16:creationId xmlns:a16="http://schemas.microsoft.com/office/drawing/2014/main" id="{4E33E7CC-7C01-8664-83AA-91883026C6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0938" y="4112954"/>
            <a:ext cx="3738992" cy="2243396"/>
          </a:xfrm>
          <a:prstGeom prst="rect">
            <a:avLst/>
          </a:prstGeom>
        </p:spPr>
      </p:pic>
      <p:sp>
        <p:nvSpPr>
          <p:cNvPr id="11" name="TextBox 10">
            <a:extLst>
              <a:ext uri="{FF2B5EF4-FFF2-40B4-BE49-F238E27FC236}">
                <a16:creationId xmlns:a16="http://schemas.microsoft.com/office/drawing/2014/main" id="{4163BE73-8F3C-CE87-55FD-B268DB599BA5}"/>
              </a:ext>
            </a:extLst>
          </p:cNvPr>
          <p:cNvSpPr txBox="1"/>
          <p:nvPr/>
        </p:nvSpPr>
        <p:spPr>
          <a:xfrm>
            <a:off x="8701586" y="3851344"/>
            <a:ext cx="2305334" cy="261610"/>
          </a:xfrm>
          <a:prstGeom prst="rect">
            <a:avLst/>
          </a:prstGeom>
          <a:solidFill>
            <a:schemeClr val="tx2">
              <a:lumMod val="10000"/>
              <a:lumOff val="90000"/>
            </a:schemeClr>
          </a:solidFill>
        </p:spPr>
        <p:txBody>
          <a:bodyPr wrap="square" rtlCol="0">
            <a:spAutoFit/>
          </a:bodyPr>
          <a:lstStyle/>
          <a:p>
            <a:pPr algn="l"/>
            <a:r>
              <a:rPr lang="en-US" sz="1100" i="1" dirty="0"/>
              <a:t>L. Sito at </a:t>
            </a:r>
            <a:r>
              <a:rPr lang="en-GB" sz="1100" i="1" dirty="0">
                <a:hlinkClick r:id="rId5">
                  <a:extLst>
                    <a:ext uri="{A12FA001-AC4F-418D-AE19-62706E023703}">
                      <ahyp:hlinkClr xmlns:ahyp="http://schemas.microsoft.com/office/drawing/2018/hyperlinkcolor" val="tx"/>
                    </a:ext>
                  </a:extLst>
                </a:hlinkClick>
              </a:rPr>
              <a:t>WP5.2 meeting, 22/04/24</a:t>
            </a:r>
            <a:endParaRPr lang="en-US" sz="1100" i="1" dirty="0"/>
          </a:p>
        </p:txBody>
      </p:sp>
      <p:sp>
        <p:nvSpPr>
          <p:cNvPr id="12" name="TextBox 11">
            <a:extLst>
              <a:ext uri="{FF2B5EF4-FFF2-40B4-BE49-F238E27FC236}">
                <a16:creationId xmlns:a16="http://schemas.microsoft.com/office/drawing/2014/main" id="{43253739-70C9-D2AA-D297-94C487404362}"/>
              </a:ext>
            </a:extLst>
          </p:cNvPr>
          <p:cNvSpPr txBox="1"/>
          <p:nvPr/>
        </p:nvSpPr>
        <p:spPr>
          <a:xfrm>
            <a:off x="3251626" y="4143694"/>
            <a:ext cx="2125592" cy="307777"/>
          </a:xfrm>
          <a:prstGeom prst="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1400" dirty="0"/>
              <a:t>Resonant cavity method</a:t>
            </a:r>
            <a:endParaRPr lang="en-GB" sz="1400" dirty="0"/>
          </a:p>
        </p:txBody>
      </p:sp>
      <p:sp>
        <p:nvSpPr>
          <p:cNvPr id="13" name="TextBox 12">
            <a:extLst>
              <a:ext uri="{FF2B5EF4-FFF2-40B4-BE49-F238E27FC236}">
                <a16:creationId xmlns:a16="http://schemas.microsoft.com/office/drawing/2014/main" id="{A6D0E083-3930-3647-A60C-8B0F414F7821}"/>
              </a:ext>
            </a:extLst>
          </p:cNvPr>
          <p:cNvSpPr txBox="1"/>
          <p:nvPr/>
        </p:nvSpPr>
        <p:spPr>
          <a:xfrm>
            <a:off x="4276567" y="5483089"/>
            <a:ext cx="1983205" cy="307777"/>
          </a:xfrm>
          <a:prstGeom prst="rect">
            <a:avLst/>
          </a:prstGeom>
          <a:solidFill>
            <a:schemeClr val="bg1"/>
          </a:solidFill>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1400" dirty="0"/>
              <a:t>Block to characterize</a:t>
            </a:r>
            <a:endParaRPr lang="en-GB" sz="1400" dirty="0"/>
          </a:p>
        </p:txBody>
      </p:sp>
      <p:sp>
        <p:nvSpPr>
          <p:cNvPr id="14" name="TextBox 13">
            <a:extLst>
              <a:ext uri="{FF2B5EF4-FFF2-40B4-BE49-F238E27FC236}">
                <a16:creationId xmlns:a16="http://schemas.microsoft.com/office/drawing/2014/main" id="{4F04A553-689F-1002-0F83-456A3A1A941E}"/>
              </a:ext>
            </a:extLst>
          </p:cNvPr>
          <p:cNvSpPr txBox="1"/>
          <p:nvPr/>
        </p:nvSpPr>
        <p:spPr>
          <a:xfrm>
            <a:off x="1781303" y="5863943"/>
            <a:ext cx="668472" cy="307777"/>
          </a:xfrm>
          <a:prstGeom prst="rect">
            <a:avLst/>
          </a:prstGeom>
          <a:solidFill>
            <a:schemeClr val="bg1"/>
          </a:solidFill>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1400" dirty="0"/>
              <a:t>cavity</a:t>
            </a:r>
            <a:endParaRPr lang="en-GB" sz="1400" dirty="0"/>
          </a:p>
        </p:txBody>
      </p:sp>
      <p:sp>
        <p:nvSpPr>
          <p:cNvPr id="7" name="TextBox 6">
            <a:extLst>
              <a:ext uri="{FF2B5EF4-FFF2-40B4-BE49-F238E27FC236}">
                <a16:creationId xmlns:a16="http://schemas.microsoft.com/office/drawing/2014/main" id="{5481E8CB-CB85-3A4D-52D5-1563F2CB5838}"/>
              </a:ext>
            </a:extLst>
          </p:cNvPr>
          <p:cNvSpPr txBox="1"/>
          <p:nvPr/>
        </p:nvSpPr>
        <p:spPr>
          <a:xfrm>
            <a:off x="9633180" y="2122253"/>
            <a:ext cx="1936750" cy="369332"/>
          </a:xfrm>
          <a:prstGeom prst="rect">
            <a:avLst/>
          </a:prstGeom>
          <a:solidFill>
            <a:srgbClr val="FF8181"/>
          </a:solidFill>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US" sz="900" b="1" i="1" dirty="0"/>
              <a:t>Say </a:t>
            </a:r>
            <a:r>
              <a:rPr lang="en-US" sz="900" b="1" i="1" dirty="0" err="1"/>
              <a:t>smt</a:t>
            </a:r>
            <a:r>
              <a:rPr lang="en-US" sz="900" b="1" i="1" dirty="0"/>
              <a:t> about Julian ongoing simulations?</a:t>
            </a:r>
            <a:endParaRPr lang="en-GB" sz="900" b="1" i="1" dirty="0"/>
          </a:p>
        </p:txBody>
      </p:sp>
    </p:spTree>
    <p:extLst>
      <p:ext uri="{BB962C8B-B14F-4D97-AF65-F5344CB8AC3E}">
        <p14:creationId xmlns:p14="http://schemas.microsoft.com/office/powerpoint/2010/main" val="266157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bg1">
            <a:lumMod val="85000"/>
          </a:schemeClr>
        </a:solidFill>
      </a:spPr>
      <a:bodyPr wrap="square" rtlCol="0">
        <a:spAutoFit/>
      </a:bodyPr>
      <a:lstStyle>
        <a:defPPr algn="l">
          <a:defRPr sz="900" i="1" dirty="0"/>
        </a:defPPr>
      </a:lstStyle>
      <a:style>
        <a:lnRef idx="1">
          <a:schemeClr val="dk1"/>
        </a:lnRef>
        <a:fillRef idx="2">
          <a:schemeClr val="dk1"/>
        </a:fillRef>
        <a:effectRef idx="1">
          <a:schemeClr val="dk1"/>
        </a:effectRef>
        <a:fontRef idx="minor">
          <a:schemeClr val="dk1"/>
        </a:fontRef>
      </a: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16664</TotalTime>
  <Words>1758</Words>
  <Application>Microsoft Office PowerPoint</Application>
  <PresentationFormat>Widescreen</PresentationFormat>
  <Paragraphs>328</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Aptos</vt:lpstr>
      <vt:lpstr>Aptos Display</vt:lpstr>
      <vt:lpstr>Arial</vt:lpstr>
      <vt:lpstr>Cambria Math</vt:lpstr>
      <vt:lpstr>Open Sans</vt:lpstr>
      <vt:lpstr>Poppins</vt:lpstr>
      <vt:lpstr>Segoe UI</vt:lpstr>
      <vt:lpstr>Wingdings</vt:lpstr>
      <vt:lpstr>Office Theme</vt:lpstr>
      <vt:lpstr>Tranverse impedance studies for HL-LHC</vt:lpstr>
      <vt:lpstr>Outline</vt:lpstr>
      <vt:lpstr>LHC cycle and impedance-related stability</vt:lpstr>
      <vt:lpstr>HL-LHC impedance model</vt:lpstr>
      <vt:lpstr>HL-LHC impedance model &amp; stability at Flat Top </vt:lpstr>
      <vt:lpstr>Stability during collision: non colliding bunches</vt:lpstr>
      <vt:lpstr>Outline</vt:lpstr>
      <vt:lpstr>LHC IR7 collimator tune shift </vt:lpstr>
      <vt:lpstr>Validation/follow-up of new HL-LHC collimator</vt:lpstr>
      <vt:lpstr>Single bunch growth rate at injection </vt:lpstr>
      <vt:lpstr>Outline</vt:lpstr>
      <vt:lpstr>Backup</vt:lpstr>
      <vt:lpstr>Summary </vt:lpstr>
      <vt:lpstr>PowerPoint Presentation</vt:lpstr>
      <vt:lpstr>Scrubbing MKI (from Lotta)</vt:lpstr>
      <vt:lpstr>PowerPoint Presentation</vt:lpstr>
      <vt:lpstr>TDIS observation at the LHC</vt:lpstr>
      <vt:lpstr>TDIS observation at the LHC</vt:lpstr>
      <vt:lpstr>TDIS in 2025 Run</vt:lpstr>
      <vt:lpstr>General impedance models improvement and perspective</vt:lpstr>
      <vt:lpstr>PowerPoint Presentation</vt:lpstr>
      <vt:lpstr>LHC beam screen measurement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Chiara Antuono</dc:creator>
  <cp:lastModifiedBy>Chiara Antuono</cp:lastModifiedBy>
  <cp:revision>149</cp:revision>
  <dcterms:created xsi:type="dcterms:W3CDTF">2025-05-19T12:45:55Z</dcterms:created>
  <dcterms:modified xsi:type="dcterms:W3CDTF">2025-09-25T12:00:13Z</dcterms:modified>
</cp:coreProperties>
</file>