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4"/>
  </p:notesMasterIdLst>
  <p:sldIdLst>
    <p:sldId id="851" r:id="rId2"/>
    <p:sldId id="853" r:id="rId3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A0FF"/>
    <a:srgbClr val="FFC000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Light Style 2 –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07"/>
    <p:restoredTop sz="96366"/>
  </p:normalViewPr>
  <p:slideViewPr>
    <p:cSldViewPr snapToGrid="0">
      <p:cViewPr varScale="1">
        <p:scale>
          <a:sx n="129" d="100"/>
          <a:sy n="129" d="100"/>
        </p:scale>
        <p:origin x="784" y="200"/>
      </p:cViewPr>
      <p:guideLst/>
    </p:cSldViewPr>
  </p:slideViewPr>
  <p:outlineViewPr>
    <p:cViewPr>
      <p:scale>
        <a:sx n="33" d="100"/>
        <a:sy n="33" d="100"/>
      </p:scale>
      <p:origin x="-56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8" d="100"/>
          <a:sy n="98" d="100"/>
        </p:scale>
        <p:origin x="39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4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5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6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4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9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1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2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63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4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5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7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0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3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5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97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06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1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21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21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3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5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3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9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4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05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1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3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</p:sldLayoutIdLst>
  <p:transition spd="med"/>
  <p:hf hdr="0" ft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60006/attachments/3101216/5495028/minutes7th_FCCee_LayoutandOpticsWP.pdf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Last meeting/Today’s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163" y="746449"/>
            <a:ext cx="11626852" cy="545432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000" b="0" dirty="0"/>
              <a:t>7</a:t>
            </a:r>
            <a:r>
              <a:rPr lang="en-US" sz="2000" b="0" baseline="30000" dirty="0"/>
              <a:t>th</a:t>
            </a:r>
            <a:r>
              <a:rPr lang="en-US" sz="2000" b="0" dirty="0"/>
              <a:t> </a:t>
            </a:r>
            <a:r>
              <a:rPr lang="en-US" sz="2000" b="0" dirty="0" err="1"/>
              <a:t>FCCee</a:t>
            </a:r>
            <a:r>
              <a:rPr lang="en-US" sz="2000" b="0" dirty="0"/>
              <a:t> Layout &amp; Design WG: </a:t>
            </a:r>
            <a:r>
              <a:rPr lang="en-GB" sz="2000" dirty="0">
                <a:hlinkClick r:id="rId2"/>
              </a:rPr>
              <a:t>Minutes</a:t>
            </a:r>
            <a:endParaRPr lang="en-GB" sz="2000" dirty="0"/>
          </a:p>
          <a:p>
            <a:r>
              <a:rPr lang="en-GB" sz="2000" dirty="0"/>
              <a:t>Radiation (B. </a:t>
            </a:r>
            <a:r>
              <a:rPr lang="en-GB" sz="2000" dirty="0" err="1"/>
              <a:t>Humann</a:t>
            </a:r>
            <a:r>
              <a:rPr lang="en-GB" sz="2000" dirty="0"/>
              <a:t>): </a:t>
            </a:r>
            <a:r>
              <a:rPr lang="en-GB" sz="2000" b="0" dirty="0"/>
              <a:t>Strategy for dipole splitting needs to be decided, position of absorbers and shielding, supports etc. Comparison of radiation levels in insertions between LCC and GHC.</a:t>
            </a:r>
          </a:p>
          <a:p>
            <a:r>
              <a:rPr lang="en-GB" sz="2000" dirty="0"/>
              <a:t>Machine protection (D. </a:t>
            </a:r>
            <a:r>
              <a:rPr lang="en-GB" sz="2000" dirty="0" err="1"/>
              <a:t>Domange</a:t>
            </a:r>
            <a:r>
              <a:rPr lang="en-GB" sz="2000" dirty="0"/>
              <a:t>): </a:t>
            </a:r>
            <a:r>
              <a:rPr lang="en-GB" sz="2000" b="0" dirty="0"/>
              <a:t>Dipole and tapering failure scenarios under study, important impact of availability on integrated luminosity, criticality of circuits and systems  to be defined and then redundancy requirements to improve availability.  </a:t>
            </a:r>
          </a:p>
          <a:p>
            <a:r>
              <a:rPr lang="en-GB" sz="2000" dirty="0"/>
              <a:t>Beam-beam (X. </a:t>
            </a:r>
            <a:r>
              <a:rPr lang="en-GB" sz="2000" dirty="0" err="1"/>
              <a:t>Buffat</a:t>
            </a:r>
            <a:r>
              <a:rPr lang="en-GB" sz="2000" dirty="0"/>
              <a:t>): </a:t>
            </a:r>
            <a:r>
              <a:rPr lang="en-GB" sz="2000" b="0" dirty="0"/>
              <a:t>Reaching similar range of parameters for both lattices for the comparison.</a:t>
            </a:r>
          </a:p>
          <a:p>
            <a:pPr marL="0" indent="0">
              <a:buNone/>
            </a:pPr>
            <a:r>
              <a:rPr lang="en-US" sz="2000" b="0" dirty="0">
                <a:sym typeface="Wingdings" pitchFamily="2" charset="2"/>
              </a:rPr>
              <a:t> W</a:t>
            </a:r>
            <a:r>
              <a:rPr lang="en-US" sz="2000" b="0" dirty="0"/>
              <a:t>ill continue on GHC &amp; LCC comparison criteria:</a:t>
            </a:r>
          </a:p>
          <a:p>
            <a:r>
              <a:rPr lang="en-US" sz="2000" b="0" dirty="0"/>
              <a:t>Vacuum (M. </a:t>
            </a:r>
            <a:r>
              <a:rPr lang="en-US" sz="2000" b="0" dirty="0" err="1"/>
              <a:t>Morrone</a:t>
            </a:r>
            <a:r>
              <a:rPr lang="en-US" sz="2000" b="0" dirty="0"/>
              <a:t>, M. </a:t>
            </a:r>
            <a:r>
              <a:rPr lang="en-US" sz="2000" b="0" dirty="0" err="1"/>
              <a:t>Ady</a:t>
            </a:r>
            <a:r>
              <a:rPr lang="en-US" sz="2000" b="0" dirty="0"/>
              <a:t>)</a:t>
            </a:r>
          </a:p>
          <a:p>
            <a:r>
              <a:rPr lang="en-US" sz="2000" b="0" dirty="0"/>
              <a:t>Supports  (A. </a:t>
            </a:r>
            <a:r>
              <a:rPr lang="en-US" sz="2000" b="0" dirty="0" err="1"/>
              <a:t>Piccini</a:t>
            </a:r>
            <a:r>
              <a:rPr lang="en-US" sz="2000" b="0" dirty="0"/>
              <a:t>, F. </a:t>
            </a:r>
            <a:r>
              <a:rPr lang="en-US" sz="2000" b="0" dirty="0" err="1"/>
              <a:t>Carra</a:t>
            </a:r>
            <a:r>
              <a:rPr lang="en-US" sz="2000" b="0" dirty="0"/>
              <a:t>) </a:t>
            </a:r>
            <a:r>
              <a:rPr lang="en-US" sz="2000" b="0" dirty="0">
                <a:sym typeface="Wingdings" pitchFamily="2" charset="2"/>
              </a:rPr>
              <a:t> moved to next meeting</a:t>
            </a:r>
            <a:endParaRPr lang="en-US" sz="2000" b="0" dirty="0"/>
          </a:p>
          <a:p>
            <a:r>
              <a:rPr lang="en-US" sz="2000" b="0" dirty="0"/>
              <a:t>Availability (J. Heron)</a:t>
            </a:r>
          </a:p>
          <a:p>
            <a:pPr marL="0" indent="0">
              <a:buNone/>
            </a:pPr>
            <a:r>
              <a:rPr lang="en-CH" sz="2000" dirty="0"/>
              <a:t>News: </a:t>
            </a:r>
          </a:p>
          <a:p>
            <a:r>
              <a:rPr lang="en-CH" sz="2000" b="0" dirty="0"/>
              <a:t>Ghislain is back!</a:t>
            </a:r>
          </a:p>
          <a:p>
            <a:r>
              <a:rPr lang="en-CH" sz="2000" b="0" dirty="0"/>
              <a:t>Pantaleo &amp; Marc are working on the LCC optics: Insert “universal” insertions in LCC lattice, requirements for RF insertions (unequal quadrupole spacing, increased beam separation to 960 mm), uniform dipole lengths and reduce quadrupole families.</a:t>
            </a:r>
            <a:endParaRPr lang="en-US" sz="2000" b="0" dirty="0"/>
          </a:p>
          <a:p>
            <a:pPr marL="0" indent="0">
              <a:buNone/>
            </a:pPr>
            <a:r>
              <a:rPr lang="en-US" sz="2000" dirty="0"/>
              <a:t>In case you would like to present in one of the next meetings, please contact us</a:t>
            </a:r>
          </a:p>
          <a:p>
            <a:pPr marL="0" indent="0">
              <a:buNone/>
            </a:pPr>
            <a:endParaRPr lang="en-CH" sz="2000" b="0" dirty="0"/>
          </a:p>
        </p:txBody>
      </p:sp>
    </p:spTree>
    <p:extLst>
      <p:ext uri="{BB962C8B-B14F-4D97-AF65-F5344CB8AC3E}">
        <p14:creationId xmlns:p14="http://schemas.microsoft.com/office/powerpoint/2010/main" val="352866042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Next steps/meetings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163521"/>
            <a:ext cx="11376026" cy="5037255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b="0" dirty="0"/>
              <a:t>Next meeting 24</a:t>
            </a:r>
            <a:r>
              <a:rPr lang="en-US" sz="3200" b="0" baseline="30000" dirty="0"/>
              <a:t>th</a:t>
            </a:r>
            <a:r>
              <a:rPr lang="en-US" sz="3200" b="0" dirty="0"/>
              <a:t> of July. Tentative agenda:</a:t>
            </a:r>
          </a:p>
          <a:p>
            <a:pPr lvl="1"/>
            <a:r>
              <a:rPr lang="en-US" sz="2600" b="0" dirty="0"/>
              <a:t>GHC vs LCC comparison criteria: Radiation in MDI</a:t>
            </a:r>
          </a:p>
          <a:p>
            <a:pPr lvl="1"/>
            <a:r>
              <a:rPr lang="en-US" sz="2600" b="0" dirty="0"/>
              <a:t>GHC vs LCC comparison criteria</a:t>
            </a:r>
            <a:r>
              <a:rPr lang="en-US" sz="2600" b="0"/>
              <a:t>: Cooling </a:t>
            </a:r>
            <a:r>
              <a:rPr lang="en-US" sz="2600" b="0" dirty="0"/>
              <a:t>&amp; ventilation</a:t>
            </a:r>
          </a:p>
          <a:p>
            <a:pPr lvl="1"/>
            <a:r>
              <a:rPr lang="en-US" sz="2600" b="0" dirty="0"/>
              <a:t>GHC vs LCC comparison criteria: Supports</a:t>
            </a:r>
          </a:p>
          <a:p>
            <a:pPr lvl="1"/>
            <a:r>
              <a:rPr lang="en-US" sz="2600" b="0" dirty="0"/>
              <a:t>GHC vs LCC comparison criteria: Impedance</a:t>
            </a:r>
          </a:p>
          <a:p>
            <a:pPr lvl="1"/>
            <a:endParaRPr lang="en-US" sz="2600" b="0" dirty="0"/>
          </a:p>
        </p:txBody>
      </p:sp>
    </p:spTree>
    <p:extLst>
      <p:ext uri="{BB962C8B-B14F-4D97-AF65-F5344CB8AC3E}">
        <p14:creationId xmlns:p14="http://schemas.microsoft.com/office/powerpoint/2010/main" val="21211567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53427</TotalTime>
  <Words>259</Words>
  <Application>Microsoft Macintosh PowerPoint</Application>
  <PresentationFormat>Widescreen</PresentationFormat>
  <Paragraphs>21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Last meeting/Today’s meeting</vt:lpstr>
      <vt:lpstr>Next steps/meetings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on IBS model</dc:title>
  <cp:lastModifiedBy>Microsoft Office User</cp:lastModifiedBy>
  <cp:revision>488</cp:revision>
  <dcterms:modified xsi:type="dcterms:W3CDTF">2025-07-10T06:48:34Z</dcterms:modified>
</cp:coreProperties>
</file>