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  <p:sldMasterId id="2147483669" r:id="rId4"/>
  </p:sldMasterIdLst>
  <p:notesMasterIdLst>
    <p:notesMasterId r:id="rId18"/>
  </p:notesMasterIdLst>
  <p:sldIdLst>
    <p:sldId id="278" r:id="rId5"/>
    <p:sldId id="259" r:id="rId6"/>
    <p:sldId id="275" r:id="rId7"/>
    <p:sldId id="276" r:id="rId8"/>
    <p:sldId id="277" r:id="rId9"/>
    <p:sldId id="256" r:id="rId10"/>
    <p:sldId id="2041" r:id="rId11"/>
    <p:sldId id="2070" r:id="rId12"/>
    <p:sldId id="2071" r:id="rId13"/>
    <p:sldId id="2073" r:id="rId14"/>
    <p:sldId id="2072" r:id="rId15"/>
    <p:sldId id="2074" r:id="rId16"/>
    <p:sldId id="2075" r:id="rId17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EBD493B-F613-4AD5-9CB4-DFAF530EF5C1}">
          <p14:sldIdLst>
            <p14:sldId id="278"/>
            <p14:sldId id="259"/>
            <p14:sldId id="275"/>
            <p14:sldId id="276"/>
            <p14:sldId id="277"/>
          </p14:sldIdLst>
        </p14:section>
        <p14:section name="Default Section" id="{F31C83A8-4A90-2F4C-8A61-251FB332805A}">
          <p14:sldIdLst>
            <p14:sldId id="256"/>
            <p14:sldId id="2041"/>
            <p14:sldId id="2070"/>
            <p14:sldId id="2071"/>
            <p14:sldId id="2073"/>
            <p14:sldId id="2072"/>
            <p14:sldId id="2074"/>
            <p14:sldId id="2075"/>
          </p14:sldIdLst>
        </p14:section>
        <p14:section name="Untitled Section" id="{7580621C-DC13-FB43-B5CC-0AC9A05901B0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91" autoAdjust="0"/>
    <p:restoredTop sz="94712" autoAdjust="0"/>
  </p:normalViewPr>
  <p:slideViewPr>
    <p:cSldViewPr>
      <p:cViewPr varScale="1">
        <p:scale>
          <a:sx n="126" d="100"/>
          <a:sy n="126" d="100"/>
        </p:scale>
        <p:origin x="341" y="72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10.07.2025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5665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DF81B-640A-8BD2-2F85-74D6BC295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559BCD-2315-53CC-9EBC-F3AC2F9286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2F2B8D-EB1C-A769-BC8A-B270D8BC1E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8051F7-EDB0-8054-BDCC-3BB892AC8D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5705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E57DC-B1CF-3963-FE86-9CE8C42A2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EFA230-B794-C2B9-7E63-DB9942B742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F2C7FC-6025-6BBB-B45F-0C7D8FE209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171B5F-6297-0499-53D0-B557EAB45A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660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643EBC-5E53-4AED-BD50-AEF7348FE4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3BFF9A-B454-FBAF-17F6-3FA70AACA6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9DB3D8-A1B5-5DCD-A91C-9C36E1E43D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3DC126-2B13-4069-5E4A-A3DAD5F2A0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1244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CEFEB-9B2A-C43C-A15C-F7516B447F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29EB4E-E15B-7C0E-CDF9-418C29B165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16E14A-ABA1-686B-3877-FFA5507283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0E807-1768-1392-CD51-C0B0BD61B1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69412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A3AFD3-4729-AB29-99DB-25D3CA280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DAEB3A-7CA2-FDE0-13D0-26011133BE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E5E09-5287-2AD4-02DF-A4180378DE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D1E9EB-6C78-992D-57F7-3F8650691D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8969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4" y="402432"/>
            <a:ext cx="8008937" cy="1684735"/>
          </a:xfrm>
        </p:spPr>
        <p:txBody>
          <a:bodyPr anchor="b" anchorCtr="0">
            <a:noAutofit/>
          </a:bodyPr>
          <a:lstStyle>
            <a:lvl1pPr>
              <a:defRPr sz="3225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4" y="2734627"/>
            <a:ext cx="7989887" cy="1640777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4" y="2066259"/>
            <a:ext cx="8008937" cy="476917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15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762793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228601" y="939547"/>
            <a:ext cx="8456672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 sz="1800"/>
            </a:lvl2pPr>
            <a:lvl3pPr>
              <a:buClr>
                <a:srgbClr val="981E32"/>
              </a:buClr>
              <a:defRPr sz="135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068792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1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3" y="4907755"/>
            <a:ext cx="3364528" cy="235745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92880"/>
            <a:ext cx="2442340" cy="166816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070525"/>
            <a:ext cx="2442340" cy="166816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92880"/>
            <a:ext cx="2442340" cy="344580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46089" y="1252538"/>
            <a:ext cx="3013075" cy="34861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8222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1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3" y="4907755"/>
            <a:ext cx="3516928" cy="235745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52538"/>
            <a:ext cx="2667000" cy="348615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46089" y="1252538"/>
            <a:ext cx="5484812" cy="34861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423921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FOR APPLYING IMAGE BACKGROUNDTO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32830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96818"/>
            <a:ext cx="8103570" cy="56477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474" y="1250900"/>
            <a:ext cx="8109919" cy="34877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5473" y="4907755"/>
            <a:ext cx="3364528" cy="23574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88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4738688"/>
            <a:ext cx="318932" cy="404813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788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777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p:hf hdr="0" dt="0"/>
  <p:txStyles>
    <p:titleStyle>
      <a:lvl1pPr algn="l" defTabSz="6858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685800" rtl="0" eaLnBrk="1" latinLnBrk="0" hangingPunct="1">
        <a:lnSpc>
          <a:spcPct val="120000"/>
        </a:lnSpc>
        <a:spcBef>
          <a:spcPts val="0"/>
        </a:spcBef>
        <a:spcAft>
          <a:spcPts val="225"/>
        </a:spcAft>
        <a:buClr>
          <a:schemeClr val="tx1"/>
        </a:buClr>
        <a:buFont typeface="Arial" pitchFamily="34" charset="0"/>
        <a:buNone/>
        <a:defRPr sz="1200" b="0" kern="1200" baseline="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135000" indent="-135000" algn="l" defTabSz="6858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chemeClr val="tx1"/>
        </a:buClr>
        <a:buSzPct val="100000"/>
        <a:buFont typeface="Arial" pitchFamily="34" charset="0"/>
        <a:buChar char="•"/>
        <a:defRPr sz="12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378000" indent="-135000" algn="l" defTabSz="6858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2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621000" indent="-135000" algn="l" defTabSz="6858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•"/>
        <a:defRPr sz="12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864000" indent="-135000" algn="l" defTabSz="6858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200" kern="1200">
          <a:solidFill>
            <a:schemeClr val="bg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E238D4-28D6-4D53-BBB0-853DFB8458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FCC-EE Layout progress</a:t>
            </a:r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1BD9DAF0-2FF7-2B55-1091-CCC1189A71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Pantaleo Raimondi &amp; Marc Andre Jebramcik</a:t>
            </a:r>
          </a:p>
          <a:p>
            <a:r>
              <a:rPr lang="en-US" dirty="0"/>
              <a:t>Fermilab /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0973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9C5C4-3EA4-DA4D-F4E8-C3C9812E0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3123C6-15E8-ECCA-FA7A-0ECFAD1914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10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15677DB-196F-1FA0-C5ED-7FBB3AAA3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8103570" cy="412101"/>
          </a:xfrm>
        </p:spPr>
        <p:txBody>
          <a:bodyPr/>
          <a:lstStyle/>
          <a:p>
            <a:r>
              <a:rPr lang="en-US" dirty="0"/>
              <a:t>RF section (R)                                              ttbar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B1B694-5A86-6C2F-8CEE-BA4E5F82BEC6}"/>
              </a:ext>
            </a:extLst>
          </p:cNvPr>
          <p:cNvSpPr txBox="1"/>
          <p:nvPr/>
        </p:nvSpPr>
        <p:spPr>
          <a:xfrm>
            <a:off x="4635745" y="1252167"/>
            <a:ext cx="431225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Four dipoles (~0.5-1.5mrad) are modified in the outgoing DS to separate the beams (by 0.35mt)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The ES/Septum/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Etc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 requirements and other interference issues have not been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analized</a:t>
            </a:r>
            <a:endParaRPr lang="en-US" dirty="0">
              <a:solidFill>
                <a:srgbClr val="A4001D"/>
              </a:solidFill>
              <a:latin typeface="Arial"/>
            </a:endParaRP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The four dipoles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delta_angles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are determined by imposing: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delta_x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=-0.35 while keeping unchanged x’,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dx,dx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’.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No changes of optics are needed 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For Z mode the deltas are rescaled imposing dx=0.61 and turning the center dogleg for dx=-0.96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73E5F0-6A7B-9C55-F295-119F1CE4D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1" y="1259559"/>
            <a:ext cx="3811931" cy="3247921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D4348E1-4B4B-484E-7A87-CC11DA301EE2}"/>
              </a:ext>
            </a:extLst>
          </p:cNvPr>
          <p:cNvCxnSpPr>
            <a:cxnSpLocks/>
          </p:cNvCxnSpPr>
          <p:nvPr/>
        </p:nvCxnSpPr>
        <p:spPr>
          <a:xfrm flipH="1">
            <a:off x="1007604" y="1437624"/>
            <a:ext cx="35643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E55F857-EC56-39A5-F6E4-66A6182BC489}"/>
              </a:ext>
            </a:extLst>
          </p:cNvPr>
          <p:cNvCxnSpPr>
            <a:cxnSpLocks/>
          </p:cNvCxnSpPr>
          <p:nvPr/>
        </p:nvCxnSpPr>
        <p:spPr>
          <a:xfrm flipH="1" flipV="1">
            <a:off x="549420" y="1437624"/>
            <a:ext cx="3958837" cy="108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42943E9-D9C7-F0C1-31BF-CA039BD4CA4B}"/>
              </a:ext>
            </a:extLst>
          </p:cNvPr>
          <p:cNvCxnSpPr>
            <a:cxnSpLocks/>
          </p:cNvCxnSpPr>
          <p:nvPr/>
        </p:nvCxnSpPr>
        <p:spPr>
          <a:xfrm flipH="1" flipV="1">
            <a:off x="3266119" y="1383618"/>
            <a:ext cx="1305881" cy="54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03AB39D-4BDB-3E43-BCB2-6A7A277F1336}"/>
              </a:ext>
            </a:extLst>
          </p:cNvPr>
          <p:cNvCxnSpPr>
            <a:cxnSpLocks/>
          </p:cNvCxnSpPr>
          <p:nvPr/>
        </p:nvCxnSpPr>
        <p:spPr>
          <a:xfrm flipH="1" flipV="1">
            <a:off x="2789802" y="1383618"/>
            <a:ext cx="1782198" cy="54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959B6F86-4FA8-BD0C-F38E-7C56C9EDB2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2233" y="3435846"/>
            <a:ext cx="3277100" cy="155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24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AE745-0EB0-7C51-8F4F-B3AFFA9F1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F720B4-29F0-E5C2-0277-44247BF6B9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11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63394C2-9E1A-62E7-5C89-3F99405CA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8103570" cy="412101"/>
          </a:xfrm>
        </p:spPr>
        <p:txBody>
          <a:bodyPr/>
          <a:lstStyle/>
          <a:p>
            <a:r>
              <a:rPr lang="en-US" dirty="0"/>
              <a:t>RF section (R)                                              ~Z mode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062FD9-293B-5132-C665-E601E60ABF3E}"/>
              </a:ext>
            </a:extLst>
          </p:cNvPr>
          <p:cNvSpPr txBox="1"/>
          <p:nvPr/>
        </p:nvSpPr>
        <p:spPr>
          <a:xfrm>
            <a:off x="4852266" y="1265563"/>
            <a:ext cx="431225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Dipole changes cause just a ripple on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ddx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(natural is 0.2mt)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This does not affect the DA&amp;MA but it could be studied how to reduce it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8A01E4-E258-05C1-B04B-6F38E80B92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0042" y="2186913"/>
            <a:ext cx="1404156" cy="26192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08BE2FC-A618-2B7D-D2E4-E93D86C929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8645" y="2199140"/>
            <a:ext cx="1776515" cy="11827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4098E7-85C9-D419-2A3E-E56A78FD00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02" y="1204392"/>
            <a:ext cx="4815560" cy="373670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3F5E410-C3CE-AAAC-AA11-B003695375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9401" y="3589400"/>
            <a:ext cx="1608602" cy="114928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62B88E9-0145-E431-23BA-67F416361FA8}"/>
              </a:ext>
            </a:extLst>
          </p:cNvPr>
          <p:cNvSpPr txBox="1"/>
          <p:nvPr/>
        </p:nvSpPr>
        <p:spPr>
          <a:xfrm>
            <a:off x="7008394" y="3813888"/>
            <a:ext cx="10599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No doglegs</a:t>
            </a:r>
            <a:endParaRPr lang="en-GB" dirty="0">
              <a:solidFill>
                <a:srgbClr val="A4001D"/>
              </a:solidFill>
              <a:latin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BB0370-EBEB-F2C2-71D3-D02D11A5604A}"/>
              </a:ext>
            </a:extLst>
          </p:cNvPr>
          <p:cNvSpPr txBox="1"/>
          <p:nvPr/>
        </p:nvSpPr>
        <p:spPr>
          <a:xfrm>
            <a:off x="6948264" y="2456769"/>
            <a:ext cx="11849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>
                <a:solidFill>
                  <a:srgbClr val="A4001D"/>
                </a:solidFill>
                <a:latin typeface="Arial"/>
              </a:rPr>
              <a:t>With 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doglegs</a:t>
            </a:r>
            <a:endParaRPr lang="en-GB" dirty="0">
              <a:solidFill>
                <a:srgbClr val="A4001D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9785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0CD05F-7D6B-9992-C111-1E943A47C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CDDF62-9A1E-060F-216A-35075D4B0A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4470F6-065F-8021-E6BA-4C48F8A13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8103570" cy="412101"/>
          </a:xfrm>
        </p:spPr>
        <p:txBody>
          <a:bodyPr/>
          <a:lstStyle/>
          <a:p>
            <a:r>
              <a:rPr lang="en-US" dirty="0"/>
              <a:t>Collimation section (C) under study                                   ttbar mode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B6C88A-8BFD-E964-F197-5E487A4A69E9}"/>
              </a:ext>
            </a:extLst>
          </p:cNvPr>
          <p:cNvSpPr txBox="1"/>
          <p:nvPr/>
        </p:nvSpPr>
        <p:spPr>
          <a:xfrm>
            <a:off x="3275857" y="1361405"/>
            <a:ext cx="5411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Option 1: 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            3 collimators/plane and two phases of collimation 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            phases between the collimators within the desired range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            Betas ~500mt 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2E9D78-6450-6796-1EBA-F383EE5110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472" y="627854"/>
            <a:ext cx="2476055" cy="19328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E5B238-A8AD-18A1-ABF1-D8E028EBDD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606" y="2749924"/>
            <a:ext cx="2607540" cy="21116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F149E67-3C83-F4DA-7A39-A9A00FED2ED4}"/>
              </a:ext>
            </a:extLst>
          </p:cNvPr>
          <p:cNvSpPr txBox="1"/>
          <p:nvPr/>
        </p:nvSpPr>
        <p:spPr>
          <a:xfrm>
            <a:off x="3166734" y="3435846"/>
            <a:ext cx="583375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Option 1: 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            3 collimators/plane and 1 phase of collimation 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            (as present scheme) 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            Work in progress: need to move the dogleg downstream and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            adjust the phases between the collimators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            Betas could be around 1000mt </a:t>
            </a:r>
          </a:p>
        </p:txBody>
      </p:sp>
    </p:spTree>
    <p:extLst>
      <p:ext uri="{BB962C8B-B14F-4D97-AF65-F5344CB8AC3E}">
        <p14:creationId xmlns:p14="http://schemas.microsoft.com/office/powerpoint/2010/main" val="3641500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28B7A2-7896-DE6C-BAF0-46892F031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2FD9D5-58E6-C648-3B00-34E681B88B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C31F018-FB46-06D5-8E2E-634CC0F84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8103570" cy="412101"/>
          </a:xfrm>
        </p:spPr>
        <p:txBody>
          <a:bodyPr/>
          <a:lstStyle/>
          <a:p>
            <a:r>
              <a:rPr lang="en-US" dirty="0"/>
              <a:t>Energy Collimation                                      </a:t>
            </a:r>
            <a:r>
              <a:rPr lang="en-US" dirty="0">
                <a:solidFill>
                  <a:srgbClr val="FF0000"/>
                </a:solidFill>
              </a:rPr>
              <a:t>                                   </a:t>
            </a:r>
            <a:r>
              <a:rPr lang="en-US" dirty="0"/>
              <a:t>all modes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E2FA54-3343-C082-083E-3D0637595091}"/>
              </a:ext>
            </a:extLst>
          </p:cNvPr>
          <p:cNvSpPr txBox="1"/>
          <p:nvPr/>
        </p:nvSpPr>
        <p:spPr>
          <a:xfrm>
            <a:off x="575556" y="3759882"/>
            <a:ext cx="766885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Outgoing FF has a built-in 0.75mt dispersion peak at the very end.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I suggest to study if the energy collimation could be more effective in this location (using the Marc lattice)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wrt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to the SS case.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In principle it is more apt to clean the debris from the collision </a:t>
            </a:r>
            <a:r>
              <a:rPr lang="en-US">
                <a:solidFill>
                  <a:srgbClr val="A4001D"/>
                </a:solidFill>
                <a:latin typeface="Arial"/>
              </a:rPr>
              <a:t>and could 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be done after each IP (preparing the beam for the next one)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Collimator gaps should be in the range of +/-15mm@Z and +/-20mm@ttbar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7862AD-8420-A433-8284-88D0767D38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516964"/>
            <a:ext cx="4752528" cy="316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791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C6AA0D7-5A51-C76F-8230-8E0E4215E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2338" y="1638860"/>
            <a:ext cx="2727854" cy="15719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5CFB5A-5E95-3CB6-5E6F-DA2102CB3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626" y="1863194"/>
            <a:ext cx="3231675" cy="188307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179638B-20A9-9320-482F-C829E644464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3900"/>
          <a:stretch/>
        </p:blipFill>
        <p:spPr>
          <a:xfrm>
            <a:off x="6354860" y="1452608"/>
            <a:ext cx="2676050" cy="1811071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95D39DB-C37E-4734-B1D9-42602654B3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52659" y="1220724"/>
            <a:ext cx="3196661" cy="274725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LCC straight sections are not yet adjusted to their respective function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F34346C-7504-4613-AED2-DAF8AF5A9E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351" y="1059582"/>
            <a:ext cx="5182014" cy="2747250"/>
          </a:xfrm>
        </p:spPr>
        <p:txBody>
          <a:bodyPr/>
          <a:lstStyle/>
          <a:p>
            <a:r>
              <a:rPr lang="en-US" b="1" dirty="0"/>
              <a:t>Intermediate solution </a:t>
            </a:r>
            <a:r>
              <a:rPr lang="en-US" b="1" dirty="0">
                <a:sym typeface="Wingdings" panose="05000000000000000000" pitchFamily="2" charset="2"/>
              </a:rPr>
              <a:t> Insertion of GHC universal straight section in two consecutive straight sections </a:t>
            </a:r>
            <a:endParaRPr lang="en-US" b="1" dirty="0"/>
          </a:p>
          <a:p>
            <a:endParaRPr lang="en-US" b="1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on the LCC insertions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4259680E-E0DE-2740-870E-D77D26CAA3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15" name="Textfeld 3">
            <a:extLst>
              <a:ext uri="{FF2B5EF4-FFF2-40B4-BE49-F238E27FC236}">
                <a16:creationId xmlns:a16="http://schemas.microsoft.com/office/drawing/2014/main" id="{137F4B86-3D3F-1444-8873-318468F013FC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M. Jebramcik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C0FBCBB-1D40-A251-7886-98F9A3A340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4" y="3742522"/>
            <a:ext cx="2503249" cy="130468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8C6170D-E77C-6C9C-8EC7-64FC435B3B87}"/>
              </a:ext>
            </a:extLst>
          </p:cNvPr>
          <p:cNvSpPr txBox="1"/>
          <p:nvPr/>
        </p:nvSpPr>
        <p:spPr>
          <a:xfrm>
            <a:off x="1475656" y="3018132"/>
            <a:ext cx="59343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>
                <a:highlight>
                  <a:srgbClr val="FFFF00"/>
                </a:highlight>
              </a:rPr>
              <a:t>LCC</a:t>
            </a:r>
            <a:endParaRPr lang="en-GB" sz="1600" dirty="0">
              <a:highlight>
                <a:srgbClr val="FFFF00"/>
              </a:highlight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9661D7-53DF-7E9E-ED44-AAF0485F4D38}"/>
              </a:ext>
            </a:extLst>
          </p:cNvPr>
          <p:cNvSpPr txBox="1"/>
          <p:nvPr/>
        </p:nvSpPr>
        <p:spPr>
          <a:xfrm>
            <a:off x="1475656" y="4466891"/>
            <a:ext cx="639919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>
                <a:highlight>
                  <a:srgbClr val="FFFF00"/>
                </a:highlight>
              </a:rPr>
              <a:t>GHC</a:t>
            </a:r>
            <a:endParaRPr lang="en-GB" sz="1600" dirty="0">
              <a:highlight>
                <a:srgbClr val="FFFF00"/>
              </a:highlight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9F9B97-30CA-916E-7B23-4C1C0BC6B3E5}"/>
              </a:ext>
            </a:extLst>
          </p:cNvPr>
          <p:cNvSpPr txBox="1"/>
          <p:nvPr/>
        </p:nvSpPr>
        <p:spPr>
          <a:xfrm>
            <a:off x="6879728" y="1121538"/>
            <a:ext cx="1787669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>
                <a:highlight>
                  <a:srgbClr val="FFFF00"/>
                </a:highlight>
              </a:rPr>
              <a:t>Modified LCC lattice</a:t>
            </a:r>
            <a:endParaRPr lang="en-GB" sz="1400" dirty="0">
              <a:highlight>
                <a:srgbClr val="FFFF00"/>
              </a:highlight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76F8B5C-CD5B-6230-AB5B-03B64CE16EAC}"/>
              </a:ext>
            </a:extLst>
          </p:cNvPr>
          <p:cNvSpPr txBox="1"/>
          <p:nvPr/>
        </p:nvSpPr>
        <p:spPr>
          <a:xfrm>
            <a:off x="4010363" y="1262521"/>
            <a:ext cx="1677062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>
                <a:highlight>
                  <a:srgbClr val="FFFF00"/>
                </a:highlight>
              </a:rPr>
              <a:t>“new” LCC straight</a:t>
            </a:r>
            <a:endParaRPr lang="en-GB" sz="1400" dirty="0">
              <a:highlight>
                <a:srgbClr val="FFFF00"/>
              </a:highlight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7FF7F41-7DEE-E4A5-16D9-DB8DFFF1CD2A}"/>
              </a:ext>
            </a:extLst>
          </p:cNvPr>
          <p:cNvCxnSpPr>
            <a:cxnSpLocks/>
          </p:cNvCxnSpPr>
          <p:nvPr/>
        </p:nvCxnSpPr>
        <p:spPr>
          <a:xfrm flipH="1" flipV="1">
            <a:off x="7020272" y="3018132"/>
            <a:ext cx="52825" cy="3475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D1181CE-E00A-B53B-B6C8-6AE8B8EDBC83}"/>
              </a:ext>
            </a:extLst>
          </p:cNvPr>
          <p:cNvCxnSpPr>
            <a:cxnSpLocks/>
          </p:cNvCxnSpPr>
          <p:nvPr/>
        </p:nvCxnSpPr>
        <p:spPr>
          <a:xfrm flipV="1">
            <a:off x="7380312" y="2988839"/>
            <a:ext cx="79505" cy="3455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B8FF033-799E-D03D-7F09-EE65141A16D3}"/>
              </a:ext>
            </a:extLst>
          </p:cNvPr>
          <p:cNvSpPr txBox="1"/>
          <p:nvPr/>
        </p:nvSpPr>
        <p:spPr>
          <a:xfrm>
            <a:off x="6516216" y="3334421"/>
            <a:ext cx="2514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accent1"/>
                </a:solidFill>
              </a:rPr>
              <a:t>2 Universal straights (injection &amp; collimation)</a:t>
            </a:r>
          </a:p>
          <a:p>
            <a:pPr algn="l"/>
            <a:endParaRPr lang="en-US" sz="1200" dirty="0"/>
          </a:p>
          <a:p>
            <a:pPr algn="l"/>
            <a:r>
              <a:rPr lang="en-US" sz="1200" dirty="0"/>
              <a:t>Small chromaticity correction after insertion </a:t>
            </a:r>
            <a:endParaRPr lang="en-GB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D56722B-0FD7-CE54-2741-8F0D21780268}"/>
              </a:ext>
            </a:extLst>
          </p:cNvPr>
          <p:cNvSpPr txBox="1"/>
          <p:nvPr/>
        </p:nvSpPr>
        <p:spPr>
          <a:xfrm>
            <a:off x="3759954" y="3228226"/>
            <a:ext cx="2177880" cy="1584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100" dirty="0"/>
              <a:t>Besides linear optics, matching of </a:t>
            </a:r>
            <a:r>
              <a:rPr lang="en-US" sz="1100" dirty="0" err="1"/>
              <a:t>Wx</a:t>
            </a:r>
            <a:r>
              <a:rPr lang="en-US" sz="1100" dirty="0"/>
              <a:t>, Wy, </a:t>
            </a:r>
            <a:r>
              <a:rPr lang="en-US" sz="1100" dirty="0" err="1"/>
              <a:t>ddx</a:t>
            </a:r>
            <a:r>
              <a:rPr lang="en-US" sz="1100" dirty="0"/>
              <a:t>, </a:t>
            </a:r>
            <a:r>
              <a:rPr lang="en-US" sz="1100" dirty="0" err="1"/>
              <a:t>sextupole</a:t>
            </a:r>
            <a:r>
              <a:rPr lang="en-US" sz="1100" dirty="0"/>
              <a:t> RDTs (locally) </a:t>
            </a:r>
            <a:r>
              <a:rPr lang="en-US" sz="1100" b="1" dirty="0"/>
              <a:t>+ Survey matching with constant k0</a:t>
            </a:r>
          </a:p>
          <a:p>
            <a:pPr algn="l">
              <a:lnSpc>
                <a:spcPct val="150000"/>
              </a:lnSpc>
            </a:pPr>
            <a:endParaRPr lang="en-US" sz="1100" b="1" dirty="0"/>
          </a:p>
          <a:p>
            <a:pPr algn="l">
              <a:lnSpc>
                <a:spcPct val="150000"/>
              </a:lnSpc>
            </a:pPr>
            <a:endParaRPr lang="en-GB" sz="11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84BB28-F1E5-6FC5-348A-FCBDEEF09569}"/>
              </a:ext>
            </a:extLst>
          </p:cNvPr>
          <p:cNvSpPr txBox="1"/>
          <p:nvPr/>
        </p:nvSpPr>
        <p:spPr>
          <a:xfrm>
            <a:off x="3758313" y="4480405"/>
            <a:ext cx="5272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>
                <a:solidFill>
                  <a:srgbClr val="FF0000"/>
                </a:solidFill>
                <a:highlight>
                  <a:srgbClr val="FFFF00"/>
                </a:highlight>
              </a:rPr>
              <a:t>This is a temporary solution allowing us to perform the basic studies.</a:t>
            </a:r>
          </a:p>
          <a:p>
            <a:pPr algn="l"/>
            <a:r>
              <a:rPr lang="en-US" sz="1200" b="1" dirty="0">
                <a:solidFill>
                  <a:srgbClr val="FF0000"/>
                </a:solidFill>
                <a:highlight>
                  <a:srgbClr val="FFFF00"/>
                </a:highlight>
              </a:rPr>
              <a:t>Work on this version is discontinued…</a:t>
            </a:r>
            <a:endParaRPr lang="en-GB" sz="12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395752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C3B6A2-4C66-C271-6DCC-68FB8CF695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076FA88-D809-AB66-9F39-0B3AE531AAC9}"/>
              </a:ext>
            </a:extLst>
          </p:cNvPr>
          <p:cNvSpPr/>
          <p:nvPr/>
        </p:nvSpPr>
        <p:spPr>
          <a:xfrm>
            <a:off x="6811491" y="1708007"/>
            <a:ext cx="2332509" cy="273595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EEA6C8-1344-1894-5D30-D72B2100D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850" y="442752"/>
            <a:ext cx="8263350" cy="804066"/>
          </a:xfrm>
        </p:spPr>
        <p:txBody>
          <a:bodyPr/>
          <a:lstStyle/>
          <a:p>
            <a:r>
              <a:rPr lang="en-US" dirty="0"/>
              <a:t>Matching with transparency conditions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BCF12914-0C33-327D-C6BB-C98AE3B21F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15" name="Textfeld 3">
            <a:extLst>
              <a:ext uri="{FF2B5EF4-FFF2-40B4-BE49-F238E27FC236}">
                <a16:creationId xmlns:a16="http://schemas.microsoft.com/office/drawing/2014/main" id="{37BC1E4C-A15A-8045-1644-8771CE777333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M. Jebramcik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C58F83A-AB4C-EF47-F2A8-AF4DD3B3C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266" y="2023724"/>
            <a:ext cx="2689814" cy="151776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6895400-7CC4-43AD-EDC4-391D2F7CC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8656" y="2023724"/>
            <a:ext cx="2467479" cy="146548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43D4F7F-616D-DE75-459B-B23803C77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274" y="3444862"/>
            <a:ext cx="2545798" cy="157516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48B9B6A-C45E-2FC8-018F-00FDCCF22C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4224" y="3544510"/>
            <a:ext cx="2421912" cy="1475512"/>
          </a:xfrm>
          <a:prstGeom prst="rect">
            <a:avLst/>
          </a:prstGeom>
        </p:spPr>
      </p:pic>
      <p:pic>
        <p:nvPicPr>
          <p:cNvPr id="1026" name="image_0_dragging">
            <a:extLst>
              <a:ext uri="{FF2B5EF4-FFF2-40B4-BE49-F238E27FC236}">
                <a16:creationId xmlns:a16="http://schemas.microsoft.com/office/drawing/2014/main" id="{CB1750BC-FCC2-2966-F8D5-72DFCFE46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051" y="2130729"/>
            <a:ext cx="2329536" cy="1559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5C0B473-F397-C7C2-6DDB-EB12D334FD38}"/>
              </a:ext>
            </a:extLst>
          </p:cNvPr>
          <p:cNvSpPr txBox="1"/>
          <p:nvPr/>
        </p:nvSpPr>
        <p:spPr>
          <a:xfrm>
            <a:off x="6811491" y="3923673"/>
            <a:ext cx="23647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/>
              <a:t>960mm separation in straight;</a:t>
            </a:r>
          </a:p>
          <a:p>
            <a:pPr algn="l"/>
            <a:r>
              <a:rPr lang="en-US" sz="1100" dirty="0"/>
              <a:t>350mm separation start/end of arc.</a:t>
            </a:r>
            <a:endParaRPr lang="en-GB" sz="11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B9B915-3333-E964-3A57-E5D3CAE25F08}"/>
              </a:ext>
            </a:extLst>
          </p:cNvPr>
          <p:cNvSpPr txBox="1"/>
          <p:nvPr/>
        </p:nvSpPr>
        <p:spPr>
          <a:xfrm>
            <a:off x="7596336" y="1624115"/>
            <a:ext cx="982961" cy="506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/>
              <a:t>Survey</a:t>
            </a:r>
            <a:endParaRPr lang="en-GB" sz="20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5F68F64-47C6-72CD-623D-7256CDA12DDB}"/>
              </a:ext>
            </a:extLst>
          </p:cNvPr>
          <p:cNvSpPr txBox="1">
            <a:spLocks/>
          </p:cNvSpPr>
          <p:nvPr/>
        </p:nvSpPr>
        <p:spPr>
          <a:xfrm>
            <a:off x="437850" y="1007517"/>
            <a:ext cx="6150374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To maintain good MA and DA, the insertion has to be made transparent: linear optics, W functions and the second order dispersion function do not interrupt the natural periodicity of the arc that follows.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With the GHC following a different concept, additional chromatic </a:t>
            </a:r>
            <a:r>
              <a:rPr lang="en-US" dirty="0" err="1"/>
              <a:t>sextupoles</a:t>
            </a:r>
            <a:r>
              <a:rPr lang="en-US" dirty="0"/>
              <a:t> are required to tune the chromatic functions (W functions and second-order dispersion).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78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DB732-E2FF-7463-5C1F-D71636AC2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D73012-0FF7-0C59-8463-E4337A444886}"/>
              </a:ext>
            </a:extLst>
          </p:cNvPr>
          <p:cNvSpPr/>
          <p:nvPr/>
        </p:nvSpPr>
        <p:spPr>
          <a:xfrm>
            <a:off x="5788532" y="2211710"/>
            <a:ext cx="2951966" cy="2661883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6D14FF4-1F59-EC6B-18FE-8E7771AD0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 and MA before and after insertion 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870FEB46-D7B8-BD80-E397-16153A4047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15" name="Textfeld 3">
            <a:extLst>
              <a:ext uri="{FF2B5EF4-FFF2-40B4-BE49-F238E27FC236}">
                <a16:creationId xmlns:a16="http://schemas.microsoft.com/office/drawing/2014/main" id="{7DB8FD95-65D9-AD08-0AF8-EB7EA2C556C8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M. Jebramcik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DC05650-13D9-C76B-53ED-97407863D3B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5991"/>
          <a:stretch/>
        </p:blipFill>
        <p:spPr>
          <a:xfrm>
            <a:off x="251520" y="1388929"/>
            <a:ext cx="2345048" cy="197957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3A5638A-E130-AAA4-D3F2-73791B57E81D}"/>
              </a:ext>
            </a:extLst>
          </p:cNvPr>
          <p:cNvSpPr txBox="1"/>
          <p:nvPr/>
        </p:nvSpPr>
        <p:spPr>
          <a:xfrm>
            <a:off x="682309" y="1045625"/>
            <a:ext cx="1554219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b="1" dirty="0"/>
              <a:t>LCC 92a 107</a:t>
            </a:r>
            <a:endParaRPr lang="en-GB" sz="1800" b="1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22A147F-37D9-CF87-5B62-40CEFF4BD867}"/>
              </a:ext>
            </a:extLst>
          </p:cNvPr>
          <p:cNvCxnSpPr/>
          <p:nvPr/>
        </p:nvCxnSpPr>
        <p:spPr>
          <a:xfrm>
            <a:off x="1475656" y="577800"/>
            <a:ext cx="88552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DC95335-1322-E9BD-F584-9CBDC9EEF4F8}"/>
              </a:ext>
            </a:extLst>
          </p:cNvPr>
          <p:cNvSpPr txBox="1"/>
          <p:nvPr/>
        </p:nvSpPr>
        <p:spPr>
          <a:xfrm>
            <a:off x="2411760" y="1182907"/>
            <a:ext cx="3247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Modified LCC 92a 107</a:t>
            </a:r>
            <a:endParaRPr lang="en-GB" sz="18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BDC0DC-E2A6-0F6A-82F2-6E5FA229AD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20" y="3368499"/>
            <a:ext cx="2279727" cy="16515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4FA0E6-F059-3E0F-E477-A85C56B020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2198" y="3408854"/>
            <a:ext cx="2183858" cy="16111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4601D34-41FF-425A-0034-5339C47ACF4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0275"/>
          <a:stretch/>
        </p:blipFill>
        <p:spPr>
          <a:xfrm>
            <a:off x="2857850" y="1494042"/>
            <a:ext cx="2345048" cy="19564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4B9A14-5C11-9323-875B-13BA37DFE8E8}"/>
              </a:ext>
            </a:extLst>
          </p:cNvPr>
          <p:cNvSpPr txBox="1"/>
          <p:nvPr/>
        </p:nvSpPr>
        <p:spPr>
          <a:xfrm>
            <a:off x="6071353" y="2263587"/>
            <a:ext cx="2514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Some issues with SR + quantum</a:t>
            </a:r>
            <a:endParaRPr lang="en-GB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8D4FEE-E149-7015-A154-94D55A5C14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5991"/>
          <a:stretch/>
        </p:blipFill>
        <p:spPr>
          <a:xfrm>
            <a:off x="6156176" y="2605992"/>
            <a:ext cx="2345048" cy="1979570"/>
          </a:xfrm>
          <a:prstGeom prst="rect">
            <a:avLst/>
          </a:prstGeom>
        </p:spPr>
      </p:pic>
      <p:sp>
        <p:nvSpPr>
          <p:cNvPr id="5" name="Textplatzhalter 5">
            <a:extLst>
              <a:ext uri="{FF2B5EF4-FFF2-40B4-BE49-F238E27FC236}">
                <a16:creationId xmlns:a16="http://schemas.microsoft.com/office/drawing/2014/main" id="{4EA9F609-3056-B1BC-04D3-BE55A26BF0DB}"/>
              </a:ext>
            </a:extLst>
          </p:cNvPr>
          <p:cNvSpPr txBox="1">
            <a:spLocks/>
          </p:cNvSpPr>
          <p:nvPr/>
        </p:nvSpPr>
        <p:spPr>
          <a:xfrm>
            <a:off x="5659724" y="1414895"/>
            <a:ext cx="3508504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The DA and MA are maintained. </a:t>
            </a:r>
          </a:p>
          <a:p>
            <a:r>
              <a:rPr lang="en-US" sz="1400" dirty="0"/>
              <a:t>There remains an issue with SR + stochastic quantum process.</a:t>
            </a:r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932877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EA916-6B24-7C29-DCFB-23F4FC0E32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38648D-8E4F-57DE-4FBB-617252FF8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2B977436-C34E-57A1-97F9-25F18BD9A1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15" name="Textfeld 3">
            <a:extLst>
              <a:ext uri="{FF2B5EF4-FFF2-40B4-BE49-F238E27FC236}">
                <a16:creationId xmlns:a16="http://schemas.microsoft.com/office/drawing/2014/main" id="{93AE5FD4-FC02-2585-F964-CC391C2B67FD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M. Jebramcik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9241F7D4-85C4-9E3D-1D80-2D843DC2B97A}"/>
              </a:ext>
            </a:extLst>
          </p:cNvPr>
          <p:cNvSpPr txBox="1">
            <a:spLocks/>
          </p:cNvSpPr>
          <p:nvPr/>
        </p:nvSpPr>
        <p:spPr>
          <a:xfrm>
            <a:off x="683568" y="1275606"/>
            <a:ext cx="761296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This intermediate optics version can be used to do initial studies for e.g. collimation and injection; however, it is in a sense discontinued (see Pantaleo’s part)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By matching according to the “transparency conditions” + </a:t>
            </a:r>
            <a:r>
              <a:rPr lang="en-US" sz="1400" dirty="0" err="1"/>
              <a:t>sextupole</a:t>
            </a:r>
            <a:r>
              <a:rPr lang="en-US" sz="1400" dirty="0"/>
              <a:t> RDTs, one is able to match “anything” into the straight sections </a:t>
            </a:r>
            <a:r>
              <a:rPr lang="en-US" sz="1400" dirty="0">
                <a:sym typeface="Wingdings" panose="05000000000000000000" pitchFamily="2" charset="2"/>
              </a:rPr>
              <a:t> had to add </a:t>
            </a:r>
            <a:r>
              <a:rPr lang="en-US" sz="1400" dirty="0" err="1">
                <a:sym typeface="Wingdings" panose="05000000000000000000" pitchFamily="2" charset="2"/>
              </a:rPr>
              <a:t>sextupoles</a:t>
            </a:r>
            <a:r>
              <a:rPr lang="en-US" sz="1400" dirty="0">
                <a:sym typeface="Wingdings" panose="05000000000000000000" pitchFamily="2" charset="2"/>
              </a:rPr>
              <a:t> though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Giacomo had a </a:t>
            </a:r>
            <a:r>
              <a:rPr lang="en-US" sz="1400" u="sng" dirty="0"/>
              <a:t>very first look</a:t>
            </a:r>
            <a:r>
              <a:rPr lang="en-US" sz="1400" dirty="0"/>
              <a:t> at this optics version. TCPs </a:t>
            </a:r>
            <a:r>
              <a:rPr lang="en-US" sz="1400" b="1" dirty="0"/>
              <a:t>could(!)</a:t>
            </a:r>
            <a:r>
              <a:rPr lang="en-US" sz="1400" dirty="0"/>
              <a:t> open from X: 9.5</a:t>
            </a:r>
            <a:r>
              <a:rPr lang="en-US" sz="1400" dirty="0">
                <a:sym typeface="Wingdings" panose="05000000000000000000" pitchFamily="2" charset="2"/>
              </a:rPr>
              <a:t> </a:t>
            </a:r>
            <a:r>
              <a:rPr lang="el-GR" sz="1400" dirty="0"/>
              <a:t>σ</a:t>
            </a:r>
            <a:r>
              <a:rPr lang="en-US" sz="1400" baseline="-25000" dirty="0"/>
              <a:t>x</a:t>
            </a:r>
            <a:r>
              <a:rPr lang="en-US" sz="1400" dirty="0"/>
              <a:t> </a:t>
            </a:r>
            <a:r>
              <a:rPr lang="en-US" sz="1400" dirty="0">
                <a:sym typeface="Wingdings" panose="05000000000000000000" pitchFamily="2" charset="2"/>
              </a:rPr>
              <a:t> 13-14 </a:t>
            </a:r>
            <a:r>
              <a:rPr lang="el-GR" sz="1400" dirty="0"/>
              <a:t>σ</a:t>
            </a:r>
            <a:r>
              <a:rPr lang="en-US" sz="1400" baseline="-25000" dirty="0"/>
              <a:t>x</a:t>
            </a:r>
            <a:r>
              <a:rPr lang="en-US" sz="1400" dirty="0">
                <a:sym typeface="Wingdings" panose="05000000000000000000" pitchFamily="2" charset="2"/>
              </a:rPr>
              <a:t>; Y: 50 </a:t>
            </a:r>
            <a:r>
              <a:rPr lang="el-GR" sz="1400" dirty="0"/>
              <a:t>σ</a:t>
            </a:r>
            <a:r>
              <a:rPr lang="en-US" sz="1400" baseline="-25000" dirty="0"/>
              <a:t>y</a:t>
            </a:r>
            <a:r>
              <a:rPr lang="en-US" sz="1400" dirty="0">
                <a:sym typeface="Wingdings" panose="05000000000000000000" pitchFamily="2" charset="2"/>
              </a:rPr>
              <a:t>  75-90 </a:t>
            </a:r>
            <a:r>
              <a:rPr lang="el-GR" sz="1400" dirty="0"/>
              <a:t>σ</a:t>
            </a:r>
            <a:r>
              <a:rPr lang="en-US" sz="1400" baseline="-25000" dirty="0"/>
              <a:t>y 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915831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53598" y="411510"/>
            <a:ext cx="7236804" cy="756456"/>
          </a:xfrm>
          <a:noFill/>
        </p:spPr>
        <p:txBody>
          <a:bodyPr/>
          <a:lstStyle/>
          <a:p>
            <a:pPr algn="ctr"/>
            <a:r>
              <a:rPr lang="en-US" sz="2100" dirty="0">
                <a:solidFill>
                  <a:schemeClr val="bg2"/>
                </a:solidFill>
              </a:rPr>
              <a:t>LCC straight sections optimization</a:t>
            </a:r>
            <a:endParaRPr lang="en-CA" sz="2100" dirty="0">
              <a:solidFill>
                <a:schemeClr val="bg2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57214" y="2139702"/>
            <a:ext cx="7989887" cy="756456"/>
          </a:xfrm>
        </p:spPr>
        <p:txBody>
          <a:bodyPr/>
          <a:lstStyle/>
          <a:p>
            <a:pPr algn="ctr"/>
            <a:r>
              <a:rPr lang="en-CA" sz="1800" dirty="0">
                <a:solidFill>
                  <a:schemeClr val="bg2"/>
                </a:solidFill>
              </a:rPr>
              <a:t>Pantaleo Raimondi, Marc </a:t>
            </a:r>
            <a:r>
              <a:rPr lang="en-CA" sz="1800" dirty="0" err="1">
                <a:solidFill>
                  <a:schemeClr val="bg2"/>
                </a:solidFill>
              </a:rPr>
              <a:t>Jebramcik</a:t>
            </a:r>
            <a:endParaRPr lang="en-CA" sz="1800" dirty="0">
              <a:solidFill>
                <a:schemeClr val="bg2"/>
              </a:solidFill>
            </a:endParaRPr>
          </a:p>
          <a:p>
            <a:pPr algn="ctr"/>
            <a:r>
              <a:rPr lang="en-CA" sz="1800" dirty="0">
                <a:solidFill>
                  <a:schemeClr val="bg2"/>
                </a:solidFill>
              </a:rPr>
              <a:t>Fermilab/CERN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573815" y="1383618"/>
            <a:ext cx="6006703" cy="572501"/>
          </a:xfrm>
        </p:spPr>
        <p:txBody>
          <a:bodyPr/>
          <a:lstStyle/>
          <a:p>
            <a:pPr algn="ctr"/>
            <a:r>
              <a:rPr lang="en-CA" sz="1800" dirty="0">
                <a:solidFill>
                  <a:schemeClr val="bg2"/>
                </a:solidFill>
              </a:rPr>
              <a:t>July 10</a:t>
            </a:r>
            <a:r>
              <a:rPr lang="en-CA" sz="1800" baseline="30000" dirty="0">
                <a:solidFill>
                  <a:schemeClr val="bg2"/>
                </a:solidFill>
              </a:rPr>
              <a:t>th</a:t>
            </a:r>
            <a:r>
              <a:rPr lang="en-CA" sz="1800" dirty="0">
                <a:solidFill>
                  <a:schemeClr val="bg2"/>
                </a:solidFill>
              </a:rPr>
              <a:t>,2025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36077" y="4993876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09A7B69-B789-B304-2A03-707FEA168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878" y="696610"/>
            <a:ext cx="4241537" cy="365793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8103570" cy="412101"/>
          </a:xfrm>
        </p:spPr>
        <p:txBody>
          <a:bodyPr/>
          <a:lstStyle/>
          <a:p>
            <a:r>
              <a:rPr lang="en-US" dirty="0"/>
              <a:t>Recap of reoptimized HFD layout with 4 </a:t>
            </a:r>
            <a:r>
              <a:rPr lang="en-US" dirty="0" err="1"/>
              <a:t>sextupole</a:t>
            </a:r>
            <a:r>
              <a:rPr lang="en-US" dirty="0"/>
              <a:t> families (all modes)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0BFE2D-F1BC-2017-B037-0718964A4E2F}"/>
              </a:ext>
            </a:extLst>
          </p:cNvPr>
          <p:cNvSpPr txBox="1"/>
          <p:nvPr/>
        </p:nvSpPr>
        <p:spPr>
          <a:xfrm>
            <a:off x="4691210" y="503769"/>
            <a:ext cx="4312259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All dipoles have the same length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All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sextupoles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are upstream the quads in the first half of the cell and downstream (symmetric) the quads in the second half.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In fact the “FODO” cell in the middle is shorter because there are no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sextupoles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in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correspondance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of the two central dipoles.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The relative beta-beating is large (~15%) and has to be corrected 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There are 3 possibilities: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 1) the middle quad has to run about 1.6% higher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wrt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to the other 4 QFs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 2) the 2 center dipoles should be about 60cm longer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 3) instead of lengthening the dipoles a drift space could be added</a:t>
            </a: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r>
              <a:rPr lang="en-US" b="1" dirty="0">
                <a:solidFill>
                  <a:srgbClr val="002060"/>
                </a:solidFill>
                <a:latin typeface="Arial"/>
              </a:rPr>
              <a:t>At the moment the lattice files have option (1):</a:t>
            </a:r>
          </a:p>
          <a:p>
            <a:pPr defTabSz="685800"/>
            <a:r>
              <a:rPr lang="en-US" b="1" dirty="0">
                <a:solidFill>
                  <a:srgbClr val="002060"/>
                </a:solidFill>
                <a:latin typeface="Arial"/>
              </a:rPr>
              <a:t>1 dipole</a:t>
            </a:r>
          </a:p>
          <a:p>
            <a:pPr defTabSz="685800"/>
            <a:r>
              <a:rPr lang="en-US" b="1" dirty="0">
                <a:solidFill>
                  <a:srgbClr val="002060"/>
                </a:solidFill>
                <a:latin typeface="Arial"/>
              </a:rPr>
              <a:t>2 quads families (2 lengths QF/QD)</a:t>
            </a:r>
          </a:p>
          <a:p>
            <a:pPr defTabSz="685800"/>
            <a:r>
              <a:rPr lang="en-US" b="1" dirty="0">
                <a:solidFill>
                  <a:srgbClr val="002060"/>
                </a:solidFill>
                <a:latin typeface="Arial"/>
              </a:rPr>
              <a:t>4 sexts families (2 lengths SF/SD)</a:t>
            </a:r>
          </a:p>
          <a:p>
            <a:pPr defTabSz="685800"/>
            <a:r>
              <a:rPr lang="en-US" b="1" dirty="0">
                <a:solidFill>
                  <a:srgbClr val="002060"/>
                </a:solidFill>
                <a:latin typeface="Arial"/>
              </a:rPr>
              <a:t>1 quad-trim ~2% on 1 QF out of 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9E7BF-1A49-3A55-F33B-1C33679351B2}"/>
              </a:ext>
            </a:extLst>
          </p:cNvPr>
          <p:cNvSpPr txBox="1"/>
          <p:nvPr/>
        </p:nvSpPr>
        <p:spPr>
          <a:xfrm>
            <a:off x="1439653" y="1707654"/>
            <a:ext cx="9541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SD1 SD2 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84CFF71-76EC-34B5-6171-91A448E1BD77}"/>
              </a:ext>
            </a:extLst>
          </p:cNvPr>
          <p:cNvCxnSpPr>
            <a:cxnSpLocks/>
          </p:cNvCxnSpPr>
          <p:nvPr/>
        </p:nvCxnSpPr>
        <p:spPr>
          <a:xfrm flipV="1">
            <a:off x="2103271" y="1081234"/>
            <a:ext cx="267434" cy="631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6CD6448-31E8-33C8-CD2F-86D0B7FC95D5}"/>
              </a:ext>
            </a:extLst>
          </p:cNvPr>
          <p:cNvCxnSpPr>
            <a:cxnSpLocks/>
          </p:cNvCxnSpPr>
          <p:nvPr/>
        </p:nvCxnSpPr>
        <p:spPr>
          <a:xfrm flipV="1">
            <a:off x="2810041" y="1081234"/>
            <a:ext cx="357803" cy="438773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83D9803-8FB7-BA56-4119-E207C10A38C9}"/>
              </a:ext>
            </a:extLst>
          </p:cNvPr>
          <p:cNvSpPr txBox="1"/>
          <p:nvPr/>
        </p:nvSpPr>
        <p:spPr>
          <a:xfrm>
            <a:off x="2206521" y="1520007"/>
            <a:ext cx="9156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dirty="0">
                <a:solidFill>
                  <a:srgbClr val="000000">
                    <a:lumMod val="95000"/>
                    <a:lumOff val="5000"/>
                  </a:srgbClr>
                </a:solidFill>
                <a:latin typeface="Arial"/>
              </a:rPr>
              <a:t>SF1 SF2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36133E8-554A-8218-4F6A-67BD71C94405}"/>
              </a:ext>
            </a:extLst>
          </p:cNvPr>
          <p:cNvCxnSpPr>
            <a:cxnSpLocks/>
          </p:cNvCxnSpPr>
          <p:nvPr/>
        </p:nvCxnSpPr>
        <p:spPr>
          <a:xfrm flipH="1" flipV="1">
            <a:off x="953598" y="1048642"/>
            <a:ext cx="1843156" cy="461372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F4678DD-9FBA-DB66-D6F8-257418737114}"/>
              </a:ext>
            </a:extLst>
          </p:cNvPr>
          <p:cNvCxnSpPr>
            <a:cxnSpLocks/>
          </p:cNvCxnSpPr>
          <p:nvPr/>
        </p:nvCxnSpPr>
        <p:spPr>
          <a:xfrm flipH="1" flipV="1">
            <a:off x="1505139" y="1048642"/>
            <a:ext cx="909508" cy="464720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2730F37-7704-3545-6176-2A4062F83D80}"/>
              </a:ext>
            </a:extLst>
          </p:cNvPr>
          <p:cNvCxnSpPr>
            <a:cxnSpLocks/>
          </p:cNvCxnSpPr>
          <p:nvPr/>
        </p:nvCxnSpPr>
        <p:spPr>
          <a:xfrm flipV="1">
            <a:off x="2403266" y="1083701"/>
            <a:ext cx="223762" cy="450310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8DA6BC9-66FB-5DEE-9B77-CC9DBD5A1944}"/>
              </a:ext>
            </a:extLst>
          </p:cNvPr>
          <p:cNvCxnSpPr>
            <a:cxnSpLocks/>
          </p:cNvCxnSpPr>
          <p:nvPr/>
        </p:nvCxnSpPr>
        <p:spPr>
          <a:xfrm flipH="1" flipV="1">
            <a:off x="1234485" y="1081234"/>
            <a:ext cx="421191" cy="631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89E962D-DBE3-26E2-46D8-08568A8D5827}"/>
              </a:ext>
            </a:extLst>
          </p:cNvPr>
          <p:cNvCxnSpPr>
            <a:cxnSpLocks/>
          </p:cNvCxnSpPr>
          <p:nvPr/>
        </p:nvCxnSpPr>
        <p:spPr>
          <a:xfrm flipV="1">
            <a:off x="1655676" y="1068715"/>
            <a:ext cx="1242138" cy="631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5514222-D83F-1B1F-3782-D0423FF60186}"/>
              </a:ext>
            </a:extLst>
          </p:cNvPr>
          <p:cNvCxnSpPr>
            <a:cxnSpLocks/>
          </p:cNvCxnSpPr>
          <p:nvPr/>
        </p:nvCxnSpPr>
        <p:spPr>
          <a:xfrm flipH="1" flipV="1">
            <a:off x="1782701" y="1048641"/>
            <a:ext cx="305024" cy="664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F82FD3A-445E-8B8F-EA2E-D712820400EF}"/>
              </a:ext>
            </a:extLst>
          </p:cNvPr>
          <p:cNvCxnSpPr/>
          <p:nvPr/>
        </p:nvCxnSpPr>
        <p:spPr>
          <a:xfrm flipH="1" flipV="1">
            <a:off x="2103271" y="1081234"/>
            <a:ext cx="2792765" cy="1652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954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7B75C6-AE4C-7CDC-04D2-4D5A13DAEF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CCE519-2D5B-7DA7-988B-1FD8C2CA48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352421" y="4738688"/>
            <a:ext cx="532662" cy="404813"/>
          </a:xfrm>
        </p:spPr>
        <p:txBody>
          <a:bodyPr/>
          <a:lstStyle/>
          <a:p>
            <a:pPr defTabSz="685800"/>
            <a:r>
              <a:rPr lang="en-US" dirty="0">
                <a:solidFill>
                  <a:srgbClr val="000000"/>
                </a:solidFill>
              </a:rPr>
              <a:t>Page </a:t>
            </a:r>
            <a:fld id="{733122C9-A0B9-462F-8757-0847AD287B63}" type="slidenum">
              <a:rPr lang="en-US">
                <a:solidFill>
                  <a:srgbClr val="000000"/>
                </a:solidFill>
              </a:rPr>
              <a:pPr defTabSz="685800"/>
              <a:t>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9C83D-AAE6-D646-1213-5C28E764482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28601" y="661594"/>
            <a:ext cx="8456672" cy="4077095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1500" dirty="0">
              <a:solidFill>
                <a:srgbClr val="13257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132577"/>
                </a:solidFill>
              </a:rPr>
              <a:t>Straight Sections (SSs) are being optimized individually for the different uses:</a:t>
            </a:r>
          </a:p>
          <a:p>
            <a:r>
              <a:rPr lang="en-US" sz="1500" dirty="0">
                <a:solidFill>
                  <a:srgbClr val="132577"/>
                </a:solidFill>
              </a:rPr>
              <a:t>	- RF			(R)</a:t>
            </a:r>
          </a:p>
          <a:p>
            <a:r>
              <a:rPr lang="en-US" sz="1500" dirty="0">
                <a:solidFill>
                  <a:srgbClr val="132577"/>
                </a:solidFill>
              </a:rPr>
              <a:t>	- Collimation		(C)</a:t>
            </a:r>
          </a:p>
          <a:p>
            <a:r>
              <a:rPr lang="en-US" sz="1500" dirty="0">
                <a:solidFill>
                  <a:srgbClr val="132577"/>
                </a:solidFill>
              </a:rPr>
              <a:t>	- Injection			( I )</a:t>
            </a:r>
          </a:p>
          <a:p>
            <a:r>
              <a:rPr lang="en-US" sz="1500" dirty="0">
                <a:solidFill>
                  <a:srgbClr val="132577"/>
                </a:solidFill>
              </a:rPr>
              <a:t>	- Diagnostic		(D)</a:t>
            </a:r>
          </a:p>
          <a:p>
            <a:endParaRPr lang="en-US" sz="1500" dirty="0">
              <a:solidFill>
                <a:srgbClr val="132577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132577"/>
                </a:solidFill>
              </a:rPr>
              <a:t>SSs are being integrated in the lattice with TCs condition in order to minimize:</a:t>
            </a:r>
          </a:p>
          <a:p>
            <a:r>
              <a:rPr lang="en-US" sz="1500" dirty="0">
                <a:solidFill>
                  <a:srgbClr val="132577"/>
                </a:solidFill>
              </a:rPr>
              <a:t>	- impact on machine parameters (</a:t>
            </a:r>
            <a:r>
              <a:rPr lang="en-US" sz="1500" dirty="0" err="1">
                <a:solidFill>
                  <a:srgbClr val="132577"/>
                </a:solidFill>
              </a:rPr>
              <a:t>Eloss</a:t>
            </a:r>
            <a:r>
              <a:rPr lang="en-US" sz="1500" dirty="0">
                <a:solidFill>
                  <a:srgbClr val="132577"/>
                </a:solidFill>
              </a:rPr>
              <a:t>, emittance, DA&amp;MA </a:t>
            </a:r>
            <a:r>
              <a:rPr lang="en-US" sz="1500" dirty="0" err="1">
                <a:solidFill>
                  <a:srgbClr val="132577"/>
                </a:solidFill>
              </a:rPr>
              <a:t>etc</a:t>
            </a:r>
            <a:r>
              <a:rPr lang="en-US" sz="1500" dirty="0">
                <a:solidFill>
                  <a:srgbClr val="132577"/>
                </a:solidFill>
              </a:rPr>
              <a:t>)</a:t>
            </a:r>
          </a:p>
          <a:p>
            <a:r>
              <a:rPr lang="en-US" sz="1500" dirty="0">
                <a:solidFill>
                  <a:srgbClr val="132577"/>
                </a:solidFill>
              </a:rPr>
              <a:t>	- requirements on the ARC hardware (in particular the </a:t>
            </a:r>
            <a:r>
              <a:rPr lang="en-US" sz="1500" dirty="0" err="1">
                <a:solidFill>
                  <a:srgbClr val="132577"/>
                </a:solidFill>
              </a:rPr>
              <a:t>sextupoles</a:t>
            </a:r>
            <a:r>
              <a:rPr lang="en-US" sz="1500" dirty="0">
                <a:solidFill>
                  <a:srgbClr val="132577"/>
                </a:solidFill>
              </a:rPr>
              <a:t>) and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500" dirty="0">
              <a:solidFill>
                <a:srgbClr val="132577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132577"/>
                </a:solidFill>
              </a:rPr>
              <a:t>SSs are being built in this sequence:</a:t>
            </a:r>
          </a:p>
          <a:p>
            <a:r>
              <a:rPr lang="en-US" sz="1500" dirty="0">
                <a:solidFill>
                  <a:srgbClr val="132577"/>
                </a:solidFill>
              </a:rPr>
              <a:t>	- RF for ttbar, compatible for Z (good starting solution developed)	</a:t>
            </a:r>
          </a:p>
          <a:p>
            <a:r>
              <a:rPr lang="en-US" sz="1500" dirty="0">
                <a:solidFill>
                  <a:srgbClr val="132577"/>
                </a:solidFill>
              </a:rPr>
              <a:t>	- Collimation for ttbar, compatible with Z (under study)	</a:t>
            </a:r>
          </a:p>
          <a:p>
            <a:r>
              <a:rPr lang="en-US" sz="1500" dirty="0">
                <a:solidFill>
                  <a:srgbClr val="132577"/>
                </a:solidFill>
              </a:rPr>
              <a:t>	- Injection (not started)					</a:t>
            </a:r>
          </a:p>
          <a:p>
            <a:r>
              <a:rPr lang="en-US" sz="1500" dirty="0">
                <a:solidFill>
                  <a:srgbClr val="132577"/>
                </a:solidFill>
              </a:rPr>
              <a:t>	- Diagnostic (not started)					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132577"/>
                </a:solidFill>
              </a:rPr>
              <a:t>Basic FCC requirements are being implemented as much as possible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132577"/>
                </a:solidFill>
              </a:rPr>
              <a:t>Iterations  with stakeholders will follow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132577"/>
                </a:solidFill>
              </a:rPr>
              <a:t>Iterations  based on hardware constraints and feasibility will follow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500" dirty="0">
              <a:solidFill>
                <a:srgbClr val="132577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9A0C655-61E3-0A2F-AC9F-EFCD8B0C8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Straight section construction</a:t>
            </a:r>
          </a:p>
        </p:txBody>
      </p:sp>
    </p:spTree>
    <p:extLst>
      <p:ext uri="{BB962C8B-B14F-4D97-AF65-F5344CB8AC3E}">
        <p14:creationId xmlns:p14="http://schemas.microsoft.com/office/powerpoint/2010/main" val="634857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DA7C63-5E45-77FA-CE08-D3B48B8B0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4CD35-7235-5FA9-7219-DEF616C9FE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9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B9992E7-8448-9F65-0508-4B6D64D83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8103570" cy="412101"/>
          </a:xfrm>
        </p:spPr>
        <p:txBody>
          <a:bodyPr/>
          <a:lstStyle/>
          <a:p>
            <a:r>
              <a:rPr lang="en-US" dirty="0"/>
              <a:t>RF section (R)                                              ttbar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BE2C19-69DD-FF09-7AD1-34F76F924B80}"/>
              </a:ext>
            </a:extLst>
          </p:cNvPr>
          <p:cNvSpPr txBox="1"/>
          <p:nvPr/>
        </p:nvSpPr>
        <p:spPr>
          <a:xfrm>
            <a:off x="4734019" y="2085696"/>
            <a:ext cx="431225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The cell sequence is the one requested by the RF team, with the correct distance between the quads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However the 800MHz sections are 12 (not 13)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To be checked with the stakeholders if ok (considering the reduced RF requirement for LCC )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8E877F-3C43-D0B3-BBD2-45F0E1F78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811" y="1192201"/>
            <a:ext cx="4350190" cy="374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64650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SLAC_Template_PowerPoint">
  <a:themeElements>
    <a:clrScheme name="Custom 4">
      <a:dk1>
        <a:srgbClr val="A4001D"/>
      </a:dk1>
      <a:lt1>
        <a:sysClr val="window" lastClr="FFFFFF"/>
      </a:lt1>
      <a:dk2>
        <a:srgbClr val="E17000"/>
      </a:dk2>
      <a:lt2>
        <a:srgbClr val="000000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template_pac.potx" id="{78792833-1B82-458F-BF8C-413FED1E0338}" vid="{2777D9AC-1853-4B0F-A5C0-F0D5C5969F69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385</TotalTime>
  <Words>1093</Words>
  <Application>Microsoft Office PowerPoint</Application>
  <PresentationFormat>On-screen Show (16:9)</PresentationFormat>
  <Paragraphs>129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Wingdings</vt:lpstr>
      <vt:lpstr>Introslides</vt:lpstr>
      <vt:lpstr>Titleslides, Conclusion</vt:lpstr>
      <vt:lpstr>Content Slides - Deep Blue</vt:lpstr>
      <vt:lpstr>SLAC_Template_PowerPoint</vt:lpstr>
      <vt:lpstr>FCC-EE Layout progress</vt:lpstr>
      <vt:lpstr>Work on the LCC insertions</vt:lpstr>
      <vt:lpstr>Matching with transparency conditions</vt:lpstr>
      <vt:lpstr>DA and MA before and after insertion </vt:lpstr>
      <vt:lpstr>Summary</vt:lpstr>
      <vt:lpstr>LCC straight sections optimization</vt:lpstr>
      <vt:lpstr>Recap of reoptimized HFD layout with 4 sextupole families (all modes)</vt:lpstr>
      <vt:lpstr>Straight section construction</vt:lpstr>
      <vt:lpstr>RF section (R)                                              ttbar </vt:lpstr>
      <vt:lpstr>RF section (R)                                              ttbar </vt:lpstr>
      <vt:lpstr>RF section (R)                                              ~Z mode</vt:lpstr>
      <vt:lpstr>Collimation section (C) under study                                   ttbar mode</vt:lpstr>
      <vt:lpstr>Energy Collimation                                                                         all modes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Marc Andre Jebramcik</cp:lastModifiedBy>
  <cp:revision>40</cp:revision>
  <dcterms:created xsi:type="dcterms:W3CDTF">2020-10-27T09:23:42Z</dcterms:created>
  <dcterms:modified xsi:type="dcterms:W3CDTF">2025-07-10T07:00:36Z</dcterms:modified>
</cp:coreProperties>
</file>