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456" r:id="rId3"/>
    <p:sldId id="457" r:id="rId4"/>
    <p:sldId id="401" r:id="rId5"/>
    <p:sldId id="459" r:id="rId6"/>
    <p:sldId id="460" r:id="rId7"/>
    <p:sldId id="464" r:id="rId8"/>
    <p:sldId id="465" r:id="rId9"/>
    <p:sldId id="466" r:id="rId10"/>
    <p:sldId id="461" r:id="rId11"/>
    <p:sldId id="462" r:id="rId12"/>
    <p:sldId id="450" r:id="rId13"/>
    <p:sldId id="447" r:id="rId14"/>
    <p:sldId id="449" r:id="rId15"/>
    <p:sldId id="448" r:id="rId16"/>
    <p:sldId id="453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B7B9"/>
    <a:srgbClr val="120F4A"/>
    <a:srgbClr val="0F124A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12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55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6B674-33CB-427B-890C-7F071F728F3C}" type="datetimeFigureOut">
              <a:rPr lang="fr-CH" smtClean="0"/>
              <a:t>23.07.2025</a:t>
            </a:fld>
            <a:endParaRPr lang="fr-CH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F7168-E726-4438-8A93-4C7D12A31942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79921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06446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B662F6-56C6-603F-3E37-5E183EE85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EBEF64D-50D7-E2B0-EDE6-7DAB93B00F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8CAB58-0754-4A00-83BE-C371DABE95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ADCEA6-79C9-B26B-54AC-D541EE2874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12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033331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44F4E3-6EF5-A33A-3815-AA2685BB3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67FB0F-5929-5A7D-EB60-ECA5DFBCD1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F32A7F-261A-4BBD-2EF2-E2ACF65323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C73E33-7C77-4B21-D8DF-62C7BDD4D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13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7630133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5F681-68B9-8402-118A-5C66DDBF4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8A84F3-1E0D-55CD-A7B3-C2851B0D9C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F23387-5214-C1EA-5C69-734F751352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13869C-1702-0AF7-1B0F-7162F0568F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14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041316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9B2CEF-D5E1-A998-1FC4-960BE7545D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B9AEC8-AA6C-0E66-2CCF-17D3069B7F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B7DCE3-DEA3-6C80-856A-C45FBB08DF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CDCFEC-109F-9C0A-CEDE-BC38F41E25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15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842761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16D4A7-C5F8-2868-4718-BCE5FABB25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4ED894-BAC1-CFA9-358C-88C1A885CE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8587DB-4F67-22E9-FF8F-F672312192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71677E-3ABE-838B-143A-7D9CF5906D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16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42147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4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80229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0B1EE9-7016-6166-0595-FDD9F9A5CC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ED22F4-3ED7-A42B-04FF-85F8EBC318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C8CAF0-6167-6054-F16E-4C4EACC9E5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7A7347-D8CA-D649-F51B-3B363D4391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803111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DAEF92-40B5-BF0E-0041-AB55F3C032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E65EA4-050C-4012-A04C-8529F40F33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1C64D9-3552-3D54-0FA9-BF2A43E3F4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8513F-DECB-DB50-2E8D-B235EBF708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6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03572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314930-9C67-FB64-34C3-BF7BC4D5B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AAC82D-6552-0BE8-5AC6-3DF23FBC15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F91C48-262D-3475-8ECF-374989EA2E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A9FC66-1EFF-57B0-E89B-77C320E2FF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7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737648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C1FF6-6B51-8BA3-9935-899A8BF3A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FA7DC2-D8CD-D26E-4A69-4D13D46E7C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E54E40-531D-A3D8-65A0-2E89DA5009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A489FE-66AF-B897-9554-BB1C7B00F9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8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06858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0C4066-78F1-F703-6A82-66BCAE6C17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25EC12-4A8B-1756-E6C7-C78635A338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06744B-F46D-D50C-44F0-0D9496AADE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45B6A7-214C-E6D8-4CD0-74BC7C619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9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62687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DF709-A8D4-D465-2745-D46905564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C54E1C-8821-A742-2B17-F69379D3EF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CB25A2-E883-0443-3725-966CF28D81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EAF121-A9E0-2BE3-7F2B-7533391784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10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83923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ABED2-2495-DD11-2342-6CFDB06B64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7CAAF7-DE0E-6E4B-2912-B0BEB2667E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ECE312-2B41-790A-04BE-F335C7C66C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1E3E4-6756-7F1D-96D0-C26F548EF7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11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73375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23C34-C8DD-435A-82DA-9472F5DA0603}" type="datetimeFigureOut">
              <a:rPr lang="fr-CH" smtClean="0"/>
              <a:t>23.07.2025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56A53-1C4D-4487-B88A-91BCA70B3B48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5261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23C34-C8DD-435A-82DA-9472F5DA0603}" type="datetimeFigureOut">
              <a:rPr lang="fr-CH" smtClean="0"/>
              <a:t>23.07.2025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56A53-1C4D-4487-B88A-91BCA70B3B48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891139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23C34-C8DD-435A-82DA-9472F5DA0603}" type="datetimeFigureOut">
              <a:rPr lang="fr-CH" smtClean="0"/>
              <a:t>23.07.2025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56A53-1C4D-4487-B88A-91BCA70B3B48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47621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23C34-C8DD-435A-82DA-9472F5DA0603}" type="datetimeFigureOut">
              <a:rPr lang="fr-CH" smtClean="0"/>
              <a:t>23.07.2025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56A53-1C4D-4487-B88A-91BCA70B3B48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5747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23C34-C8DD-435A-82DA-9472F5DA0603}" type="datetimeFigureOut">
              <a:rPr lang="fr-CH" smtClean="0"/>
              <a:t>23.07.2025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56A53-1C4D-4487-B88A-91BCA70B3B48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19206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23C34-C8DD-435A-82DA-9472F5DA0603}" type="datetimeFigureOut">
              <a:rPr lang="fr-CH" smtClean="0"/>
              <a:t>23.07.2025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56A53-1C4D-4487-B88A-91BCA70B3B48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616616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23C34-C8DD-435A-82DA-9472F5DA0603}" type="datetimeFigureOut">
              <a:rPr lang="fr-CH" smtClean="0"/>
              <a:t>23.07.2025</a:t>
            </a:fld>
            <a:endParaRPr lang="fr-CH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56A53-1C4D-4487-B88A-91BCA70B3B48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42369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23C34-C8DD-435A-82DA-9472F5DA0603}" type="datetimeFigureOut">
              <a:rPr lang="fr-CH" smtClean="0"/>
              <a:t>23.07.2025</a:t>
            </a:fld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56A53-1C4D-4487-B88A-91BCA70B3B48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74740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23C34-C8DD-435A-82DA-9472F5DA0603}" type="datetimeFigureOut">
              <a:rPr lang="fr-CH" smtClean="0"/>
              <a:t>23.07.2025</a:t>
            </a:fld>
            <a:endParaRPr lang="fr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56A53-1C4D-4487-B88A-91BCA70B3B48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46094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23C34-C8DD-435A-82DA-9472F5DA0603}" type="datetimeFigureOut">
              <a:rPr lang="fr-CH" smtClean="0"/>
              <a:t>23.07.2025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56A53-1C4D-4487-B88A-91BCA70B3B48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0342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23C34-C8DD-435A-82DA-9472F5DA0603}" type="datetimeFigureOut">
              <a:rPr lang="fr-CH" smtClean="0"/>
              <a:t>23.07.2025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56A53-1C4D-4487-B88A-91BCA70B3B48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65533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23C34-C8DD-435A-82DA-9472F5DA0603}" type="datetimeFigureOut">
              <a:rPr lang="fr-CH" smtClean="0"/>
              <a:t>23.07.2025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56A53-1C4D-4487-B88A-91BCA70B3B48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70533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4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7471"/>
            <a:ext cx="12192000" cy="687294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693499" y="356859"/>
            <a:ext cx="9399881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chemeClr val="bg1"/>
                </a:solidFill>
              </a:rPr>
              <a:t>Future Circular Collider</a:t>
            </a:r>
          </a:p>
          <a:p>
            <a:pPr algn="ctr"/>
            <a:r>
              <a:rPr lang="fr-FR" sz="4400" b="1" i="1" dirty="0">
                <a:solidFill>
                  <a:schemeClr val="bg1"/>
                </a:solidFill>
              </a:rPr>
              <a:t>Technical Infrastructure</a:t>
            </a:r>
          </a:p>
          <a:p>
            <a:pPr algn="ctr"/>
            <a:endParaRPr lang="fr-FR" sz="44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fr-FR" sz="44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GB" sz="4800" b="1" i="1" dirty="0">
                <a:solidFill>
                  <a:schemeClr val="bg1"/>
                </a:solidFill>
              </a:rPr>
              <a:t>Comparison criteria for GHC and LCC: Cooling and ventilation</a:t>
            </a:r>
            <a:endParaRPr lang="de-DE" sz="60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57262" y="5935810"/>
            <a:ext cx="7872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I. Martin Melero, D. </a:t>
            </a:r>
            <a:r>
              <a:rPr lang="fr-CH" sz="2800" dirty="0" err="1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Najdrowski</a:t>
            </a:r>
            <a:r>
              <a:rPr lang="fr-CH" sz="28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, A. Coleman (EN/CV)</a:t>
            </a:r>
          </a:p>
        </p:txBody>
      </p:sp>
    </p:spTree>
    <p:extLst>
      <p:ext uri="{BB962C8B-B14F-4D97-AF65-F5344CB8AC3E}">
        <p14:creationId xmlns:p14="http://schemas.microsoft.com/office/powerpoint/2010/main" val="3059166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DA652D-715C-6326-B200-09FCC1B532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A02CB49-DD78-DF18-F681-52127B5680B1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2. Questions by optics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5EDF789-1ABB-D011-1EBE-9B02BA3F44F0}"/>
              </a:ext>
            </a:extLst>
          </p:cNvPr>
          <p:cNvGrpSpPr/>
          <p:nvPr/>
        </p:nvGrpSpPr>
        <p:grpSpPr>
          <a:xfrm>
            <a:off x="3758" y="7670"/>
            <a:ext cx="12188241" cy="485500"/>
            <a:chOff x="3758" y="-2130"/>
            <a:chExt cx="12188241" cy="4953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0A01F54-CC6F-77C3-4AA2-EE7A28FAB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4325C70-0007-C816-6104-E1E816B54D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111C3BC2-8081-14FA-02A9-9B408DB10F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33886" y="167066"/>
            <a:ext cx="382917" cy="166706"/>
          </a:xfrm>
        </p:spPr>
        <p:txBody>
          <a:bodyPr/>
          <a:lstStyle/>
          <a:p>
            <a:fld id="{88A1DFE4-5FC5-43BD-BB7E-75EAD82B965F}" type="slidenum">
              <a:rPr lang="de-AT" smtClean="0">
                <a:solidFill>
                  <a:schemeClr val="bg1"/>
                </a:solidFill>
              </a:rPr>
              <a:pPr/>
              <a:t>10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6242085-FE70-B384-3C5E-C8F2A95A2091}"/>
              </a:ext>
            </a:extLst>
          </p:cNvPr>
          <p:cNvSpPr txBox="1">
            <a:spLocks/>
          </p:cNvSpPr>
          <p:nvPr/>
        </p:nvSpPr>
        <p:spPr>
          <a:xfrm>
            <a:off x="296669" y="1661550"/>
            <a:ext cx="11763308" cy="48658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i="1" dirty="0"/>
              <a:t>What are the criteria under your scope of study that you consider relevant for the comparison? </a:t>
            </a:r>
          </a:p>
          <a:p>
            <a:pPr marL="0" indent="0">
              <a:buNone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/>
              <a:t>The amount of heat load extracted from each equipment</a:t>
            </a:r>
          </a:p>
          <a:p>
            <a:pPr marL="0" indent="0">
              <a:buNone/>
            </a:pPr>
            <a:r>
              <a:rPr lang="en-GB" sz="2000" dirty="0"/>
              <a:t>		+ heat load </a:t>
            </a:r>
            <a:r>
              <a:rPr lang="en-GB" sz="2000" dirty="0">
                <a:sym typeface="Wingdings" panose="05000000000000000000" pitchFamily="2" charset="2"/>
              </a:rPr>
              <a:t> + pumping power, pipes, etc  + cooling tower needs  + cost</a:t>
            </a:r>
          </a:p>
          <a:p>
            <a:pPr marL="0" indent="0">
              <a:buNone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/>
              <a:t>The distribution of the heat load</a:t>
            </a:r>
          </a:p>
          <a:p>
            <a:pPr marL="0" indent="0">
              <a:buNone/>
            </a:pPr>
            <a:r>
              <a:rPr lang="en-GB" sz="2000" dirty="0"/>
              <a:t>		to demineralised water </a:t>
            </a:r>
            <a:r>
              <a:rPr lang="en-GB" sz="2000" dirty="0">
                <a:sym typeface="Wingdings" panose="05000000000000000000" pitchFamily="2" charset="2"/>
              </a:rPr>
              <a:t> more</a:t>
            </a:r>
            <a:r>
              <a:rPr lang="en-GB" sz="2000" dirty="0"/>
              <a:t> cooling capacity</a:t>
            </a:r>
          </a:p>
          <a:p>
            <a:pPr marL="0" indent="0">
              <a:buNone/>
            </a:pPr>
            <a:r>
              <a:rPr lang="en-GB" sz="2000" dirty="0"/>
              <a:t>		to air </a:t>
            </a:r>
            <a:r>
              <a:rPr lang="en-GB" sz="2000" dirty="0">
                <a:sym typeface="Wingdings" panose="05000000000000000000" pitchFamily="2" charset="2"/>
              </a:rPr>
              <a:t> extracted through chilled water via </a:t>
            </a:r>
            <a:r>
              <a:rPr lang="en-GB" sz="2000" dirty="0" err="1">
                <a:sym typeface="Wingdings" panose="05000000000000000000" pitchFamily="2" charset="2"/>
              </a:rPr>
              <a:t>fancoils</a:t>
            </a:r>
            <a:r>
              <a:rPr lang="en-GB" sz="2000" dirty="0">
                <a:sym typeface="Wingdings" panose="05000000000000000000" pitchFamily="2" charset="2"/>
              </a:rPr>
              <a:t>, - efficient &amp; + cost</a:t>
            </a:r>
          </a:p>
          <a:p>
            <a:pPr marL="0" indent="0">
              <a:buNone/>
            </a:pPr>
            <a:endParaRPr lang="en-GB" sz="2000" dirty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r>
              <a:rPr lang="en-GB" sz="2000" dirty="0"/>
              <a:t>Conditions in special areas</a:t>
            </a:r>
          </a:p>
          <a:p>
            <a:pPr marL="0" indent="0">
              <a:buNone/>
            </a:pPr>
            <a:r>
              <a:rPr lang="en-GB" sz="2000" i="1" dirty="0"/>
              <a:t>   		</a:t>
            </a:r>
            <a:r>
              <a:rPr lang="en-GB" sz="2000" dirty="0"/>
              <a:t>stricter conditions </a:t>
            </a:r>
            <a:r>
              <a:rPr lang="en-GB" sz="2000" dirty="0">
                <a:sym typeface="Wingdings" panose="05000000000000000000" pitchFamily="2" charset="2"/>
              </a:rPr>
              <a:t> + complexity  + deviations from baseline circuits  + cost</a:t>
            </a:r>
            <a:br>
              <a:rPr lang="en-GB" sz="2000" i="1" dirty="0"/>
            </a:br>
            <a:br>
              <a:rPr lang="en-GB" sz="2000" i="1" dirty="0"/>
            </a:br>
            <a:endParaRPr lang="en-US" sz="20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289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BD888A-7134-FAF5-BF45-B8357E9C63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77DD644-AC1C-97B7-2237-66DAFCB16D81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2. Questions by optics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9AE3A19-C247-5E62-406B-D133D9558A9C}"/>
              </a:ext>
            </a:extLst>
          </p:cNvPr>
          <p:cNvGrpSpPr/>
          <p:nvPr/>
        </p:nvGrpSpPr>
        <p:grpSpPr>
          <a:xfrm>
            <a:off x="3758" y="7670"/>
            <a:ext cx="12188241" cy="485500"/>
            <a:chOff x="3758" y="-2130"/>
            <a:chExt cx="12188241" cy="4953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C2FC6F8-0CAF-1B0D-728A-8E04E4B50C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117D760-783A-01E7-87C6-3176424EB9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09E28F51-6F22-1C02-5773-6EDDDD8806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27708" y="167066"/>
            <a:ext cx="389095" cy="166706"/>
          </a:xfrm>
        </p:spPr>
        <p:txBody>
          <a:bodyPr/>
          <a:lstStyle/>
          <a:p>
            <a:fld id="{88A1DFE4-5FC5-43BD-BB7E-75EAD82B965F}" type="slidenum">
              <a:rPr lang="de-AT" smtClean="0">
                <a:solidFill>
                  <a:schemeClr val="bg1"/>
                </a:solidFill>
              </a:rPr>
              <a:pPr/>
              <a:t>11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8539B9B-B468-D588-C150-C0404031E359}"/>
              </a:ext>
            </a:extLst>
          </p:cNvPr>
          <p:cNvSpPr txBox="1">
            <a:spLocks/>
          </p:cNvSpPr>
          <p:nvPr/>
        </p:nvSpPr>
        <p:spPr>
          <a:xfrm>
            <a:off x="296669" y="1661550"/>
            <a:ext cx="11763308" cy="4865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i="1" dirty="0"/>
              <a:t>What output will your team or group provide as a result? How long do you estimate this will take you?</a:t>
            </a:r>
          </a:p>
          <a:p>
            <a:pPr marL="0" indent="0">
              <a:buNone/>
            </a:pPr>
            <a:endParaRPr lang="en-GB" sz="2000" i="1" dirty="0"/>
          </a:p>
          <a:p>
            <a:pPr>
              <a:buFontTx/>
              <a:buChar char="-"/>
            </a:pPr>
            <a:r>
              <a:rPr lang="en-GB" sz="2000" dirty="0"/>
              <a:t>Update of the global thermal load: resizing of chillers, cooling towers, circuits…</a:t>
            </a:r>
          </a:p>
          <a:p>
            <a:pPr>
              <a:buFontTx/>
              <a:buChar char="-"/>
            </a:pPr>
            <a:r>
              <a:rPr lang="en-GB" sz="2000" dirty="0"/>
              <a:t>Evaluation of the complexity of the systems and refinement of the design (deeper detail)</a:t>
            </a:r>
          </a:p>
          <a:p>
            <a:pPr marL="0" indent="0">
              <a:buNone/>
            </a:pPr>
            <a:r>
              <a:rPr lang="en-GB" sz="2000" dirty="0"/>
              <a:t>    Some details must be refined anyway for the GHC too</a:t>
            </a:r>
          </a:p>
          <a:p>
            <a:pPr marL="0" indent="0">
              <a:buNone/>
            </a:pPr>
            <a:endParaRPr lang="en-GB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000" i="1" dirty="0"/>
              <a:t>Does the choice of optics have a significant impact on your activities?</a:t>
            </a:r>
            <a:endParaRPr lang="en-US" sz="2000" i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000" dirty="0"/>
              <a:t>-   Not directly, but rather on the heat loads / cooling and ventilation requirements of our users, consequence of that choice</a:t>
            </a:r>
            <a:endParaRPr lang="en-GB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000" i="1" dirty="0"/>
              <a:t> </a:t>
            </a:r>
            <a:br>
              <a:rPr lang="en-GB" sz="2000" dirty="0"/>
            </a:br>
            <a:br>
              <a:rPr lang="en-GB" sz="2000" dirty="0"/>
            </a:br>
            <a:endParaRPr lang="en-US" sz="20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602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2B1C60-E299-3A95-F0FF-5F34B5B239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FB713BE6-6225-20D4-005D-6B3345DA5A4D}"/>
              </a:ext>
            </a:extLst>
          </p:cNvPr>
          <p:cNvGrpSpPr/>
          <p:nvPr/>
        </p:nvGrpSpPr>
        <p:grpSpPr>
          <a:xfrm>
            <a:off x="3758" y="7670"/>
            <a:ext cx="12188241" cy="485500"/>
            <a:chOff x="3758" y="-2130"/>
            <a:chExt cx="12188241" cy="4953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E121533-D66A-685E-5338-EEF4954AB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7CD8E31-031D-648D-E997-C79684E81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49FE1D79-E10A-30D9-6AAF-4ABA4AE5C1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4778" y="167066"/>
            <a:ext cx="352025" cy="166706"/>
          </a:xfrm>
        </p:spPr>
        <p:txBody>
          <a:bodyPr/>
          <a:lstStyle/>
          <a:p>
            <a:fld id="{88A1DFE4-5FC5-43BD-BB7E-75EAD82B965F}" type="slidenum">
              <a:rPr lang="de-AT" smtClean="0">
                <a:solidFill>
                  <a:schemeClr val="bg1"/>
                </a:solidFill>
              </a:rPr>
              <a:pPr/>
              <a:t>12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C7C9B2-81C6-FBF1-A319-1DAD69295A45}"/>
              </a:ext>
            </a:extLst>
          </p:cNvPr>
          <p:cNvSpPr txBox="1"/>
          <p:nvPr/>
        </p:nvSpPr>
        <p:spPr>
          <a:xfrm>
            <a:off x="4948717" y="2967335"/>
            <a:ext cx="22945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>
                <a:solidFill>
                  <a:srgbClr val="002060"/>
                </a:solidFill>
              </a:rPr>
              <a:t>SPARES</a:t>
            </a:r>
          </a:p>
        </p:txBody>
      </p:sp>
    </p:spTree>
    <p:extLst>
      <p:ext uri="{BB962C8B-B14F-4D97-AF65-F5344CB8AC3E}">
        <p14:creationId xmlns:p14="http://schemas.microsoft.com/office/powerpoint/2010/main" val="49007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BFC519-157E-88E9-F080-EB65D5EAE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7E9534D-FD64-F3E3-9357-C0FAFE50E806}"/>
              </a:ext>
            </a:extLst>
          </p:cNvPr>
          <p:cNvGrpSpPr/>
          <p:nvPr/>
        </p:nvGrpSpPr>
        <p:grpSpPr>
          <a:xfrm>
            <a:off x="3758" y="7670"/>
            <a:ext cx="12188241" cy="485500"/>
            <a:chOff x="3758" y="-2130"/>
            <a:chExt cx="12188241" cy="4953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57D477F-7BBF-B66A-6238-43D77152BB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026D148-CB46-603C-6FA1-77EE6CBEF5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AA550C2C-6E7F-D5D3-0D43-201D5DF252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4778" y="167066"/>
            <a:ext cx="352025" cy="166706"/>
          </a:xfrm>
        </p:spPr>
        <p:txBody>
          <a:bodyPr/>
          <a:lstStyle/>
          <a:p>
            <a:fld id="{88A1DFE4-5FC5-43BD-BB7E-75EAD82B965F}" type="slidenum">
              <a:rPr lang="de-AT" smtClean="0">
                <a:solidFill>
                  <a:schemeClr val="bg1"/>
                </a:solidFill>
              </a:rPr>
              <a:pPr/>
              <a:t>13</a:t>
            </a:fld>
            <a:endParaRPr lang="de-AT" dirty="0">
              <a:solidFill>
                <a:schemeClr val="bg1"/>
              </a:solidFill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96A449DF-2D7A-87B3-C951-CE59A9B47C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658482"/>
              </p:ext>
            </p:extLst>
          </p:nvPr>
        </p:nvGraphicFramePr>
        <p:xfrm>
          <a:off x="236286" y="1252286"/>
          <a:ext cx="6794501" cy="2905125"/>
        </p:xfrm>
        <a:graphic>
          <a:graphicData uri="http://schemas.openxmlformats.org/drawingml/2006/table">
            <a:tbl>
              <a:tblPr/>
              <a:tblGrid>
                <a:gridCol w="607009">
                  <a:extLst>
                    <a:ext uri="{9D8B030D-6E8A-4147-A177-3AD203B41FA5}">
                      <a16:colId xmlns:a16="http://schemas.microsoft.com/office/drawing/2014/main" val="1143153296"/>
                    </a:ext>
                  </a:extLst>
                </a:gridCol>
                <a:gridCol w="581075">
                  <a:extLst>
                    <a:ext uri="{9D8B030D-6E8A-4147-A177-3AD203B41FA5}">
                      <a16:colId xmlns:a16="http://schemas.microsoft.com/office/drawing/2014/main" val="2729615240"/>
                    </a:ext>
                  </a:extLst>
                </a:gridCol>
                <a:gridCol w="568304">
                  <a:extLst>
                    <a:ext uri="{9D8B030D-6E8A-4147-A177-3AD203B41FA5}">
                      <a16:colId xmlns:a16="http://schemas.microsoft.com/office/drawing/2014/main" val="3464381366"/>
                    </a:ext>
                  </a:extLst>
                </a:gridCol>
                <a:gridCol w="613002">
                  <a:extLst>
                    <a:ext uri="{9D8B030D-6E8A-4147-A177-3AD203B41FA5}">
                      <a16:colId xmlns:a16="http://schemas.microsoft.com/office/drawing/2014/main" val="1228205616"/>
                    </a:ext>
                  </a:extLst>
                </a:gridCol>
                <a:gridCol w="779024">
                  <a:extLst>
                    <a:ext uri="{9D8B030D-6E8A-4147-A177-3AD203B41FA5}">
                      <a16:colId xmlns:a16="http://schemas.microsoft.com/office/drawing/2014/main" val="420625504"/>
                    </a:ext>
                  </a:extLst>
                </a:gridCol>
                <a:gridCol w="1162151">
                  <a:extLst>
                    <a:ext uri="{9D8B030D-6E8A-4147-A177-3AD203B41FA5}">
                      <a16:colId xmlns:a16="http://schemas.microsoft.com/office/drawing/2014/main" val="1442963383"/>
                    </a:ext>
                  </a:extLst>
                </a:gridCol>
                <a:gridCol w="874805">
                  <a:extLst>
                    <a:ext uri="{9D8B030D-6E8A-4147-A177-3AD203B41FA5}">
                      <a16:colId xmlns:a16="http://schemas.microsoft.com/office/drawing/2014/main" val="1244755720"/>
                    </a:ext>
                  </a:extLst>
                </a:gridCol>
                <a:gridCol w="753482">
                  <a:extLst>
                    <a:ext uri="{9D8B030D-6E8A-4147-A177-3AD203B41FA5}">
                      <a16:colId xmlns:a16="http://schemas.microsoft.com/office/drawing/2014/main" val="417933917"/>
                    </a:ext>
                  </a:extLst>
                </a:gridCol>
                <a:gridCol w="855649">
                  <a:extLst>
                    <a:ext uri="{9D8B030D-6E8A-4147-A177-3AD203B41FA5}">
                      <a16:colId xmlns:a16="http://schemas.microsoft.com/office/drawing/2014/main" val="1854630249"/>
                    </a:ext>
                  </a:extLst>
                </a:gridCol>
              </a:tblGrid>
              <a:tr h="259151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Magnets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 err="1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Alcoves</a:t>
                      </a:r>
                      <a:endParaRPr lang="fr-CH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C769E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SR </a:t>
                      </a:r>
                      <a:r>
                        <a:rPr lang="fr-CH" sz="1000" b="1" i="0" u="none" strike="noStrike" dirty="0" err="1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Absorbers</a:t>
                      </a:r>
                      <a:endParaRPr lang="fr-CH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C769E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Detectors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Power </a:t>
                      </a:r>
                      <a:r>
                        <a:rPr lang="fr-CH" sz="1000" b="1" i="0" u="none" strike="noStrike" dirty="0" err="1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converters</a:t>
                      </a:r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000" b="1" i="0" u="none" strike="noStrike" dirty="0" err="1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accelerator</a:t>
                      </a:r>
                      <a:endParaRPr lang="fr-CH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C769E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RF underground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 err="1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Cryogenics</a:t>
                      </a:r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Underground 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24716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L-A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506945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42.56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8038035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A-B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911008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463291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B-D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389853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42.56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7014586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D-F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229578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220461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F-G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084866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42.56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082123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G-H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848952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45.7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2.2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50.95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91652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H-J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3851973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42.56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051272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J-L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61010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0.69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2.74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507066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92937F2-397F-9B4C-4520-0D5E7A0E5F38}"/>
              </a:ext>
            </a:extLst>
          </p:cNvPr>
          <p:cNvSpPr txBox="1"/>
          <p:nvPr/>
        </p:nvSpPr>
        <p:spPr>
          <a:xfrm>
            <a:off x="244812" y="4197311"/>
            <a:ext cx="3388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>
                <a:solidFill>
                  <a:srgbClr val="002060"/>
                </a:solidFill>
              </a:rPr>
              <a:t>*Cryogenic equipment is cooled with Industrial water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B8624B-BF38-7FF9-E086-4570C003F72D}"/>
              </a:ext>
            </a:extLst>
          </p:cNvPr>
          <p:cNvSpPr txBox="1"/>
          <p:nvPr/>
        </p:nvSpPr>
        <p:spPr>
          <a:xfrm>
            <a:off x="145804" y="919307"/>
            <a:ext cx="3388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>
                <a:solidFill>
                  <a:srgbClr val="002060"/>
                </a:solidFill>
              </a:rPr>
              <a:t>Demineralised water loads (MW)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05B42A8-43F3-BAFB-45D4-C21C2D5CA90A}"/>
              </a:ext>
            </a:extLst>
          </p:cNvPr>
          <p:cNvSpPr/>
          <p:nvPr/>
        </p:nvSpPr>
        <p:spPr>
          <a:xfrm>
            <a:off x="792951" y="1222360"/>
            <a:ext cx="655721" cy="2964976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16A35A-DDC9-91D4-B00C-692B62DBB54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135"/>
          <a:stretch/>
        </p:blipFill>
        <p:spPr>
          <a:xfrm>
            <a:off x="7103426" y="861932"/>
            <a:ext cx="4942770" cy="29051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63BC3B-7B74-AD7C-02B5-4A193BCE06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21269" y="3812058"/>
            <a:ext cx="4942770" cy="29431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9FBF45-FDA0-0370-371F-B5C1358973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30879" y="4458921"/>
            <a:ext cx="4872547" cy="225913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D3D7E93-EF8A-38EB-2A3C-E1686EFE7F04}"/>
              </a:ext>
            </a:extLst>
          </p:cNvPr>
          <p:cNvSpPr/>
          <p:nvPr/>
        </p:nvSpPr>
        <p:spPr>
          <a:xfrm>
            <a:off x="7173097" y="3098528"/>
            <a:ext cx="4843706" cy="188369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66CAFF-C7AB-72E9-886B-08CCBA4A3FD0}"/>
              </a:ext>
            </a:extLst>
          </p:cNvPr>
          <p:cNvSpPr/>
          <p:nvPr/>
        </p:nvSpPr>
        <p:spPr>
          <a:xfrm>
            <a:off x="7170801" y="6148588"/>
            <a:ext cx="4843706" cy="188369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E7BBD4-2C22-D852-2395-4686CB5F53D7}"/>
              </a:ext>
            </a:extLst>
          </p:cNvPr>
          <p:cNvSpPr/>
          <p:nvPr/>
        </p:nvSpPr>
        <p:spPr>
          <a:xfrm>
            <a:off x="2327095" y="6529684"/>
            <a:ext cx="4703692" cy="188369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99D2B2-4894-E5C6-8442-CABF1E2F7487}"/>
              </a:ext>
            </a:extLst>
          </p:cNvPr>
          <p:cNvSpPr txBox="1"/>
          <p:nvPr/>
        </p:nvSpPr>
        <p:spPr>
          <a:xfrm>
            <a:off x="127961" y="4486394"/>
            <a:ext cx="210948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AU" sz="900" i="1" dirty="0">
                <a:solidFill>
                  <a:srgbClr val="7030A0"/>
                </a:solidFill>
                <a:sym typeface="Wingdings" panose="05000000000000000000" pitchFamily="2" charset="2"/>
              </a:rPr>
              <a:t>To water</a:t>
            </a:r>
          </a:p>
          <a:p>
            <a:pPr algn="just"/>
            <a:r>
              <a:rPr lang="en-AU" sz="900" i="1" dirty="0">
                <a:solidFill>
                  <a:srgbClr val="7030A0"/>
                </a:solidFill>
                <a:sym typeface="Wingdings" panose="05000000000000000000" pitchFamily="2" charset="2"/>
              </a:rPr>
              <a:t>(13.3 + 22.6 + 20.5) / 8 sectors = 7.1 MW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6FAFDE-273C-15BC-386B-B3DE64887A8B}"/>
              </a:ext>
            </a:extLst>
          </p:cNvPr>
          <p:cNvSpPr txBox="1"/>
          <p:nvPr/>
        </p:nvSpPr>
        <p:spPr>
          <a:xfrm>
            <a:off x="124677" y="4957177"/>
            <a:ext cx="211277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AU" sz="900" i="1" dirty="0">
                <a:solidFill>
                  <a:srgbClr val="7030A0"/>
                </a:solidFill>
                <a:sym typeface="Wingdings" panose="05000000000000000000" pitchFamily="2" charset="2"/>
              </a:rPr>
              <a:t>To air</a:t>
            </a:r>
          </a:p>
          <a:p>
            <a:pPr algn="just"/>
            <a:r>
              <a:rPr lang="en-AU" sz="900" i="1" dirty="0">
                <a:solidFill>
                  <a:srgbClr val="7030A0"/>
                </a:solidFill>
                <a:sym typeface="Wingdings" panose="05000000000000000000" pitchFamily="2" charset="2"/>
              </a:rPr>
              <a:t>7.1 MW * 5% = 356 kW</a:t>
            </a: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804C4786-449F-0CA7-2783-EFE03EF5A3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717300"/>
              </p:ext>
            </p:extLst>
          </p:nvPr>
        </p:nvGraphicFramePr>
        <p:xfrm>
          <a:off x="90256" y="5662223"/>
          <a:ext cx="1467903" cy="4102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654">
                  <a:extLst>
                    <a:ext uri="{9D8B030D-6E8A-4147-A177-3AD203B41FA5}">
                      <a16:colId xmlns:a16="http://schemas.microsoft.com/office/drawing/2014/main" val="3620299717"/>
                    </a:ext>
                  </a:extLst>
                </a:gridCol>
                <a:gridCol w="705249">
                  <a:extLst>
                    <a:ext uri="{9D8B030D-6E8A-4147-A177-3AD203B41FA5}">
                      <a16:colId xmlns:a16="http://schemas.microsoft.com/office/drawing/2014/main" val="222442229"/>
                    </a:ext>
                  </a:extLst>
                </a:gridCol>
              </a:tblGrid>
              <a:tr h="2730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Magnets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Cables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901016"/>
                  </a:ext>
                </a:extLst>
              </a:tr>
              <a:tr h="13089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352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2,500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4679788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3B29A5ED-DFA5-EA63-5E28-275DFF752B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854818"/>
              </p:ext>
            </p:extLst>
          </p:nvPr>
        </p:nvGraphicFramePr>
        <p:xfrm>
          <a:off x="95890" y="6105210"/>
          <a:ext cx="1467903" cy="4102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8037">
                  <a:extLst>
                    <a:ext uri="{9D8B030D-6E8A-4147-A177-3AD203B41FA5}">
                      <a16:colId xmlns:a16="http://schemas.microsoft.com/office/drawing/2014/main" val="3202161200"/>
                    </a:ext>
                  </a:extLst>
                </a:gridCol>
                <a:gridCol w="639866">
                  <a:extLst>
                    <a:ext uri="{9D8B030D-6E8A-4147-A177-3AD203B41FA5}">
                      <a16:colId xmlns:a16="http://schemas.microsoft.com/office/drawing/2014/main" val="1513802324"/>
                    </a:ext>
                  </a:extLst>
                </a:gridCol>
              </a:tblGrid>
              <a:tr h="2730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SR absorbers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Alcoves</a:t>
                      </a: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6863486"/>
                  </a:ext>
                </a:extLst>
              </a:tr>
              <a:tr h="13089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122872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3163B8AF-A9F6-3EEF-9C9B-180576E2A0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82931"/>
              </p:ext>
            </p:extLst>
          </p:nvPr>
        </p:nvGraphicFramePr>
        <p:xfrm>
          <a:off x="1654275" y="6118204"/>
          <a:ext cx="609218" cy="411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218">
                  <a:extLst>
                    <a:ext uri="{9D8B030D-6E8A-4147-A177-3AD203B41FA5}">
                      <a16:colId xmlns:a16="http://schemas.microsoft.com/office/drawing/2014/main" val="807089242"/>
                    </a:ext>
                  </a:extLst>
                </a:gridCol>
              </a:tblGrid>
              <a:tr h="2730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</a:t>
                      </a:r>
                    </a:p>
                    <a:p>
                      <a:pPr algn="ctr" fontAlgn="b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PER SECTOR</a:t>
                      </a: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7234001"/>
                  </a:ext>
                </a:extLst>
              </a:tr>
              <a:tr h="13089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3,402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342011"/>
                  </a:ext>
                </a:extLst>
              </a:tr>
            </a:tbl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8997E1D4-8132-0974-36EF-CFCF79C68CF0}"/>
              </a:ext>
            </a:extLst>
          </p:cNvPr>
          <p:cNvSpPr txBox="1"/>
          <p:nvPr/>
        </p:nvSpPr>
        <p:spPr>
          <a:xfrm>
            <a:off x="0" y="5392283"/>
            <a:ext cx="3388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>
                <a:solidFill>
                  <a:srgbClr val="002060"/>
                </a:solidFill>
              </a:rPr>
              <a:t>Thermal loads to air in Arc Sector (kW)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DA23BD-C001-2BAA-87AA-6C573D5943DE}"/>
              </a:ext>
            </a:extLst>
          </p:cNvPr>
          <p:cNvSpPr/>
          <p:nvPr/>
        </p:nvSpPr>
        <p:spPr>
          <a:xfrm>
            <a:off x="56810" y="5634998"/>
            <a:ext cx="794672" cy="445032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4206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FC54AF-96CF-B22E-5E8D-81FDC95072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9D7E11E-1A2E-A828-51B4-1338AD220BF4}"/>
              </a:ext>
            </a:extLst>
          </p:cNvPr>
          <p:cNvGrpSpPr/>
          <p:nvPr/>
        </p:nvGrpSpPr>
        <p:grpSpPr>
          <a:xfrm>
            <a:off x="3758" y="7670"/>
            <a:ext cx="12188241" cy="485500"/>
            <a:chOff x="3758" y="-2130"/>
            <a:chExt cx="12188241" cy="4953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AB2290E-7911-B729-7AA2-1DEC942A8C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2C86B85-5E4D-EDB8-274E-A35A433592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DD6D56EE-A3D2-11A2-F553-3141FC243E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33886" y="167066"/>
            <a:ext cx="382917" cy="166706"/>
          </a:xfrm>
        </p:spPr>
        <p:txBody>
          <a:bodyPr/>
          <a:lstStyle/>
          <a:p>
            <a:fld id="{88A1DFE4-5FC5-43BD-BB7E-75EAD82B965F}" type="slidenum">
              <a:rPr lang="de-AT" smtClean="0">
                <a:solidFill>
                  <a:schemeClr val="bg1"/>
                </a:solidFill>
              </a:rPr>
              <a:pPr/>
              <a:t>14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F7BB37-B84A-C7E6-324C-87446A771FD2}"/>
              </a:ext>
            </a:extLst>
          </p:cNvPr>
          <p:cNvSpPr txBox="1"/>
          <p:nvPr/>
        </p:nvSpPr>
        <p:spPr>
          <a:xfrm>
            <a:off x="7859949" y="549954"/>
            <a:ext cx="4166792" cy="584775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Exchanges in August, December 2024:</a:t>
            </a:r>
          </a:p>
          <a:p>
            <a:pPr algn="just"/>
            <a:endParaRPr lang="en-AU" sz="1700" i="1" dirty="0">
              <a:solidFill>
                <a:srgbClr val="7030A0"/>
              </a:solidFill>
              <a:sym typeface="Wingdings" panose="05000000000000000000" pitchFamily="2" charset="2"/>
            </a:endParaRPr>
          </a:p>
          <a:p>
            <a:pPr algn="just"/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Preferences EN-CV: </a:t>
            </a:r>
          </a:p>
          <a:p>
            <a:pPr marL="285750" indent="-285750" algn="just">
              <a:buFontTx/>
              <a:buChar char="-"/>
            </a:pPr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Delta P around 3-4 bars, maximum 5 bars</a:t>
            </a:r>
          </a:p>
          <a:p>
            <a:pPr marL="285750" indent="-285750" algn="just">
              <a:buFontTx/>
              <a:buChar char="-"/>
            </a:pPr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Supply water around 27 C, preferred delta T as high as possible, 20-30 C</a:t>
            </a:r>
          </a:p>
          <a:p>
            <a:pPr marL="285750" indent="-285750" algn="just">
              <a:buFontTx/>
              <a:buChar char="-"/>
            </a:pPr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Only one circuit is foreseen, for copper. </a:t>
            </a:r>
          </a:p>
          <a:p>
            <a:pPr algn="just"/>
            <a:endParaRPr lang="en-AU" sz="1700" i="1" dirty="0">
              <a:solidFill>
                <a:srgbClr val="7030A0"/>
              </a:solidFill>
              <a:sym typeface="Wingdings" panose="05000000000000000000" pitchFamily="2" charset="2"/>
            </a:endParaRPr>
          </a:p>
          <a:p>
            <a:pPr algn="just"/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Info from collider magnets:</a:t>
            </a:r>
          </a:p>
          <a:p>
            <a:pPr marL="285750" indent="-285750" algn="just">
              <a:buFontTx/>
              <a:buChar char="-"/>
            </a:pPr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Delta T 15-20 C, and delta P around 5-6 bars. </a:t>
            </a:r>
            <a:r>
              <a:rPr lang="en-AU" sz="1700" i="1" dirty="0" err="1">
                <a:solidFill>
                  <a:srgbClr val="7030A0"/>
                </a:solidFill>
                <a:sym typeface="Wingdings" panose="05000000000000000000" pitchFamily="2" charset="2"/>
              </a:rPr>
              <a:t>Sextupoles</a:t>
            </a:r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 challenging to attain 5 bar.</a:t>
            </a:r>
          </a:p>
          <a:p>
            <a:pPr algn="just"/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        Required supply temperature?</a:t>
            </a:r>
          </a:p>
          <a:p>
            <a:pPr algn="just"/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        Updated thermal load to water?</a:t>
            </a:r>
          </a:p>
          <a:p>
            <a:pPr algn="just"/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        Updated thermal load to air?</a:t>
            </a:r>
          </a:p>
          <a:p>
            <a:pPr algn="just"/>
            <a:endParaRPr lang="en-AU" sz="1700" i="1" dirty="0">
              <a:solidFill>
                <a:srgbClr val="7030A0"/>
              </a:solidFill>
              <a:sym typeface="Wingdings" panose="05000000000000000000" pitchFamily="2" charset="2"/>
            </a:endParaRPr>
          </a:p>
          <a:p>
            <a:pPr algn="just"/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Info from booster magnets:</a:t>
            </a:r>
          </a:p>
          <a:p>
            <a:pPr marL="285750" indent="-285750" algn="just">
              <a:buFontTx/>
              <a:buChar char="-"/>
            </a:pPr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Delta T 7-26 C, and delta P around 2-7 bars</a:t>
            </a:r>
          </a:p>
          <a:p>
            <a:pPr algn="just"/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        Required supply temperature?</a:t>
            </a:r>
          </a:p>
          <a:p>
            <a:pPr algn="just"/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        Thermal load to water?</a:t>
            </a:r>
          </a:p>
          <a:p>
            <a:pPr algn="just"/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        Thermal load to air?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83B156D-5A3C-A654-4ED7-3E5DD8E192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259" y="653785"/>
            <a:ext cx="7490409" cy="351845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E5AFF18-E00D-6674-172D-E0FB865F43DF}"/>
              </a:ext>
            </a:extLst>
          </p:cNvPr>
          <p:cNvSpPr txBox="1"/>
          <p:nvPr/>
        </p:nvSpPr>
        <p:spPr>
          <a:xfrm>
            <a:off x="256159" y="4474105"/>
            <a:ext cx="6824263" cy="19236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Exchange January 2024: Layout</a:t>
            </a:r>
          </a:p>
          <a:p>
            <a:pPr algn="just"/>
            <a:endParaRPr lang="en-AU" sz="1700" i="1" dirty="0">
              <a:solidFill>
                <a:srgbClr val="7030A0"/>
              </a:solidFill>
              <a:sym typeface="Wingdings" panose="05000000000000000000" pitchFamily="2" charset="2"/>
            </a:endParaRPr>
          </a:p>
          <a:p>
            <a:pPr algn="just"/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Does this layout still hold? Need to iterate / further define it</a:t>
            </a:r>
          </a:p>
          <a:p>
            <a:pPr algn="just"/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Current EN-CV assumption for cost estimate, etc: one manifold every 50 m.</a:t>
            </a:r>
          </a:p>
          <a:p>
            <a:pPr algn="just"/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 </a:t>
            </a:r>
          </a:p>
          <a:p>
            <a:pPr algn="just"/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What would the interface magnets/EN-CV be? </a:t>
            </a:r>
          </a:p>
          <a:p>
            <a:pPr algn="just"/>
            <a:r>
              <a:rPr lang="en-AU" sz="1700" i="1" dirty="0">
                <a:solidFill>
                  <a:srgbClr val="7030A0"/>
                </a:solidFill>
                <a:sym typeface="Wingdings" panose="05000000000000000000" pitchFamily="2" charset="2"/>
              </a:rPr>
              <a:t>The flexibles are already considered as magnets?</a:t>
            </a:r>
          </a:p>
        </p:txBody>
      </p:sp>
    </p:spTree>
    <p:extLst>
      <p:ext uri="{BB962C8B-B14F-4D97-AF65-F5344CB8AC3E}">
        <p14:creationId xmlns:p14="http://schemas.microsoft.com/office/powerpoint/2010/main" val="3414726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D1BBAB-76DB-8563-55DE-F9AE8D09A7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0E8AB8B8-2DAE-77E3-646F-51A1028A5DF9}"/>
              </a:ext>
            </a:extLst>
          </p:cNvPr>
          <p:cNvGrpSpPr/>
          <p:nvPr/>
        </p:nvGrpSpPr>
        <p:grpSpPr>
          <a:xfrm>
            <a:off x="3758" y="7670"/>
            <a:ext cx="12188241" cy="485500"/>
            <a:chOff x="3758" y="-2130"/>
            <a:chExt cx="12188241" cy="4953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3E645B6-9FD3-DB43-25BE-512508E4F5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495EF8C-2289-9BFA-CA03-F7E9400437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CF4D1326-DCB9-D3CF-258F-92C9A4388B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33886" y="167066"/>
            <a:ext cx="382917" cy="166706"/>
          </a:xfrm>
        </p:spPr>
        <p:txBody>
          <a:bodyPr/>
          <a:lstStyle/>
          <a:p>
            <a:fld id="{88A1DFE4-5FC5-43BD-BB7E-75EAD82B965F}" type="slidenum">
              <a:rPr lang="de-AT" smtClean="0">
                <a:solidFill>
                  <a:schemeClr val="bg1"/>
                </a:solidFill>
              </a:rPr>
              <a:pPr/>
              <a:t>15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094D09-FF11-457C-8E86-49E669D7E2D0}"/>
              </a:ext>
            </a:extLst>
          </p:cNvPr>
          <p:cNvSpPr txBox="1"/>
          <p:nvPr/>
        </p:nvSpPr>
        <p:spPr>
          <a:xfrm>
            <a:off x="175197" y="677266"/>
            <a:ext cx="5920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002060"/>
                </a:solidFill>
              </a:rPr>
              <a:t>Heat loads (MW) at Cooling Towers, FCC-ee ttbar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AD3F5361-017A-C1F2-5E0D-569F3FC202DC}"/>
              </a:ext>
            </a:extLst>
          </p:cNvPr>
          <p:cNvGraphicFramePr>
            <a:graphicFrameLocks noGrp="1"/>
          </p:cNvGraphicFramePr>
          <p:nvPr/>
        </p:nvGraphicFramePr>
        <p:xfrm>
          <a:off x="236286" y="1252286"/>
          <a:ext cx="6794501" cy="2905125"/>
        </p:xfrm>
        <a:graphic>
          <a:graphicData uri="http://schemas.openxmlformats.org/drawingml/2006/table">
            <a:tbl>
              <a:tblPr/>
              <a:tblGrid>
                <a:gridCol w="607009">
                  <a:extLst>
                    <a:ext uri="{9D8B030D-6E8A-4147-A177-3AD203B41FA5}">
                      <a16:colId xmlns:a16="http://schemas.microsoft.com/office/drawing/2014/main" val="1143153296"/>
                    </a:ext>
                  </a:extLst>
                </a:gridCol>
                <a:gridCol w="581075">
                  <a:extLst>
                    <a:ext uri="{9D8B030D-6E8A-4147-A177-3AD203B41FA5}">
                      <a16:colId xmlns:a16="http://schemas.microsoft.com/office/drawing/2014/main" val="2729615240"/>
                    </a:ext>
                  </a:extLst>
                </a:gridCol>
                <a:gridCol w="568304">
                  <a:extLst>
                    <a:ext uri="{9D8B030D-6E8A-4147-A177-3AD203B41FA5}">
                      <a16:colId xmlns:a16="http://schemas.microsoft.com/office/drawing/2014/main" val="3464381366"/>
                    </a:ext>
                  </a:extLst>
                </a:gridCol>
                <a:gridCol w="613002">
                  <a:extLst>
                    <a:ext uri="{9D8B030D-6E8A-4147-A177-3AD203B41FA5}">
                      <a16:colId xmlns:a16="http://schemas.microsoft.com/office/drawing/2014/main" val="1228205616"/>
                    </a:ext>
                  </a:extLst>
                </a:gridCol>
                <a:gridCol w="779024">
                  <a:extLst>
                    <a:ext uri="{9D8B030D-6E8A-4147-A177-3AD203B41FA5}">
                      <a16:colId xmlns:a16="http://schemas.microsoft.com/office/drawing/2014/main" val="420625504"/>
                    </a:ext>
                  </a:extLst>
                </a:gridCol>
                <a:gridCol w="1162151">
                  <a:extLst>
                    <a:ext uri="{9D8B030D-6E8A-4147-A177-3AD203B41FA5}">
                      <a16:colId xmlns:a16="http://schemas.microsoft.com/office/drawing/2014/main" val="1442963383"/>
                    </a:ext>
                  </a:extLst>
                </a:gridCol>
                <a:gridCol w="874805">
                  <a:extLst>
                    <a:ext uri="{9D8B030D-6E8A-4147-A177-3AD203B41FA5}">
                      <a16:colId xmlns:a16="http://schemas.microsoft.com/office/drawing/2014/main" val="1244755720"/>
                    </a:ext>
                  </a:extLst>
                </a:gridCol>
                <a:gridCol w="753482">
                  <a:extLst>
                    <a:ext uri="{9D8B030D-6E8A-4147-A177-3AD203B41FA5}">
                      <a16:colId xmlns:a16="http://schemas.microsoft.com/office/drawing/2014/main" val="417933917"/>
                    </a:ext>
                  </a:extLst>
                </a:gridCol>
                <a:gridCol w="855649">
                  <a:extLst>
                    <a:ext uri="{9D8B030D-6E8A-4147-A177-3AD203B41FA5}">
                      <a16:colId xmlns:a16="http://schemas.microsoft.com/office/drawing/2014/main" val="1854630249"/>
                    </a:ext>
                  </a:extLst>
                </a:gridCol>
              </a:tblGrid>
              <a:tr h="259151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Magnets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 err="1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Alcoves</a:t>
                      </a:r>
                      <a:endParaRPr lang="fr-CH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C769E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SR </a:t>
                      </a:r>
                      <a:r>
                        <a:rPr lang="fr-CH" sz="1000" b="1" i="0" u="none" strike="noStrike" dirty="0" err="1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Absorbers</a:t>
                      </a:r>
                      <a:endParaRPr lang="fr-CH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C769E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Detectors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Power </a:t>
                      </a:r>
                      <a:r>
                        <a:rPr lang="fr-CH" sz="1000" b="1" i="0" u="none" strike="noStrike" dirty="0" err="1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converters</a:t>
                      </a:r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000" b="1" i="0" u="none" strike="noStrike" dirty="0" err="1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accelerator</a:t>
                      </a:r>
                      <a:endParaRPr lang="fr-CH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C769E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RF underground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 err="1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Cryogenics</a:t>
                      </a:r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Underground 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24716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L-A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506945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42.56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8038035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A-B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911008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463291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B-D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389853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42.56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7014586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D-F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229578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220461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F-G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084866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42.56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082123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G-H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848952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45.7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2.2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50.95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91652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H-J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3851973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42.56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051272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J-L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DEDED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61010"/>
                  </a:ext>
                </a:extLst>
              </a:tr>
              <a:tr h="133502"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C769E"/>
                          </a:highlight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9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0.69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2.74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507066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38E98247-94B7-E843-FA6C-2F6C8E99F3A8}"/>
              </a:ext>
            </a:extLst>
          </p:cNvPr>
          <p:cNvSpPr txBox="1"/>
          <p:nvPr/>
        </p:nvSpPr>
        <p:spPr>
          <a:xfrm>
            <a:off x="244812" y="4197311"/>
            <a:ext cx="3388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>
                <a:solidFill>
                  <a:srgbClr val="002060"/>
                </a:solidFill>
              </a:rPr>
              <a:t>*Cryogenic equipment is cooled with Industrial water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6E235B-C772-211C-492E-7007C17E40D8}"/>
              </a:ext>
            </a:extLst>
          </p:cNvPr>
          <p:cNvSpPr txBox="1"/>
          <p:nvPr/>
        </p:nvSpPr>
        <p:spPr>
          <a:xfrm>
            <a:off x="145804" y="990676"/>
            <a:ext cx="3388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>
                <a:solidFill>
                  <a:srgbClr val="002060"/>
                </a:solidFill>
              </a:rPr>
              <a:t>Demineralised water loads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2E44A3C-EC22-4ED9-D1B0-8CAB9BBAB207}"/>
              </a:ext>
            </a:extLst>
          </p:cNvPr>
          <p:cNvSpPr/>
          <p:nvPr/>
        </p:nvSpPr>
        <p:spPr>
          <a:xfrm>
            <a:off x="1974937" y="1222361"/>
            <a:ext cx="655721" cy="2964976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28D7F2-CE50-ADC4-A212-54327F3342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1120" y="677266"/>
            <a:ext cx="4746449" cy="601366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1EE20CD-F04D-8298-19F7-E6153D47DB91}"/>
              </a:ext>
            </a:extLst>
          </p:cNvPr>
          <p:cNvSpPr/>
          <p:nvPr/>
        </p:nvSpPr>
        <p:spPr>
          <a:xfrm>
            <a:off x="7299960" y="1878330"/>
            <a:ext cx="4591050" cy="174206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07111C-482B-602C-C6A1-72E0CAF7E07D}"/>
              </a:ext>
            </a:extLst>
          </p:cNvPr>
          <p:cNvSpPr txBox="1"/>
          <p:nvPr/>
        </p:nvSpPr>
        <p:spPr>
          <a:xfrm>
            <a:off x="5250700" y="4316364"/>
            <a:ext cx="1885253" cy="6001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AU" sz="1100" i="1" dirty="0">
                <a:solidFill>
                  <a:srgbClr val="7030A0"/>
                </a:solidFill>
                <a:sym typeface="Wingdings" panose="05000000000000000000" pitchFamily="2" charset="2"/>
              </a:rPr>
              <a:t>To water</a:t>
            </a:r>
          </a:p>
          <a:p>
            <a:pPr algn="just"/>
            <a:r>
              <a:rPr lang="en-AU" sz="1100" i="1" dirty="0">
                <a:solidFill>
                  <a:srgbClr val="7030A0"/>
                </a:solidFill>
                <a:sym typeface="Wingdings" panose="05000000000000000000" pitchFamily="2" charset="2"/>
              </a:rPr>
              <a:t>2 beams x 50 MW = 100 MW</a:t>
            </a:r>
          </a:p>
          <a:p>
            <a:pPr algn="just"/>
            <a:r>
              <a:rPr lang="en-AU" sz="1100" i="1" dirty="0">
                <a:solidFill>
                  <a:srgbClr val="7030A0"/>
                </a:solidFill>
                <a:sym typeface="Wingdings" panose="05000000000000000000" pitchFamily="2" charset="2"/>
              </a:rPr>
              <a:t>100 / 8 sectors = 12.5 MW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CA41029-A6BA-3DF8-F265-622293EA7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37641"/>
              </p:ext>
            </p:extLst>
          </p:nvPr>
        </p:nvGraphicFramePr>
        <p:xfrm>
          <a:off x="90256" y="5662223"/>
          <a:ext cx="1467903" cy="4102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654">
                  <a:extLst>
                    <a:ext uri="{9D8B030D-6E8A-4147-A177-3AD203B41FA5}">
                      <a16:colId xmlns:a16="http://schemas.microsoft.com/office/drawing/2014/main" val="3620299717"/>
                    </a:ext>
                  </a:extLst>
                </a:gridCol>
                <a:gridCol w="705249">
                  <a:extLst>
                    <a:ext uri="{9D8B030D-6E8A-4147-A177-3AD203B41FA5}">
                      <a16:colId xmlns:a16="http://schemas.microsoft.com/office/drawing/2014/main" val="222442229"/>
                    </a:ext>
                  </a:extLst>
                </a:gridCol>
              </a:tblGrid>
              <a:tr h="2730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Magnets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Cables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901016"/>
                  </a:ext>
                </a:extLst>
              </a:tr>
              <a:tr h="13089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352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2,500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467978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9F17A56-F38B-0261-ED72-F059BC2CE8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287449"/>
              </p:ext>
            </p:extLst>
          </p:nvPr>
        </p:nvGraphicFramePr>
        <p:xfrm>
          <a:off x="95890" y="6105210"/>
          <a:ext cx="1467903" cy="4102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8037">
                  <a:extLst>
                    <a:ext uri="{9D8B030D-6E8A-4147-A177-3AD203B41FA5}">
                      <a16:colId xmlns:a16="http://schemas.microsoft.com/office/drawing/2014/main" val="3202161200"/>
                    </a:ext>
                  </a:extLst>
                </a:gridCol>
                <a:gridCol w="639866">
                  <a:extLst>
                    <a:ext uri="{9D8B030D-6E8A-4147-A177-3AD203B41FA5}">
                      <a16:colId xmlns:a16="http://schemas.microsoft.com/office/drawing/2014/main" val="1513802324"/>
                    </a:ext>
                  </a:extLst>
                </a:gridCol>
              </a:tblGrid>
              <a:tr h="2730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SR absorbers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Alcoves</a:t>
                      </a: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6863486"/>
                  </a:ext>
                </a:extLst>
              </a:tr>
              <a:tr h="13089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12287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81E400A-8359-3093-CBFF-39DC436DF6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700455"/>
              </p:ext>
            </p:extLst>
          </p:nvPr>
        </p:nvGraphicFramePr>
        <p:xfrm>
          <a:off x="1654275" y="6118204"/>
          <a:ext cx="609218" cy="411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218">
                  <a:extLst>
                    <a:ext uri="{9D8B030D-6E8A-4147-A177-3AD203B41FA5}">
                      <a16:colId xmlns:a16="http://schemas.microsoft.com/office/drawing/2014/main" val="807089242"/>
                    </a:ext>
                  </a:extLst>
                </a:gridCol>
              </a:tblGrid>
              <a:tr h="2730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</a:t>
                      </a:r>
                    </a:p>
                    <a:p>
                      <a:pPr algn="ctr" fontAlgn="b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PER SECTOR</a:t>
                      </a: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7234001"/>
                  </a:ext>
                </a:extLst>
              </a:tr>
              <a:tr h="13089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3,402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34201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3212254-E856-53FA-9021-A71B4537D09B}"/>
              </a:ext>
            </a:extLst>
          </p:cNvPr>
          <p:cNvSpPr txBox="1"/>
          <p:nvPr/>
        </p:nvSpPr>
        <p:spPr>
          <a:xfrm>
            <a:off x="0" y="5392283"/>
            <a:ext cx="3388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>
                <a:solidFill>
                  <a:srgbClr val="002060"/>
                </a:solidFill>
              </a:rPr>
              <a:t>Thermal loads to air in Arc Sector (kW)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B2B421A-A813-A154-75E5-3CA0C396AEB5}"/>
              </a:ext>
            </a:extLst>
          </p:cNvPr>
          <p:cNvSpPr/>
          <p:nvPr/>
        </p:nvSpPr>
        <p:spPr>
          <a:xfrm>
            <a:off x="105450" y="6082472"/>
            <a:ext cx="794672" cy="445032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DC360C-0B0E-F387-E0F8-3F442BD26D42}"/>
              </a:ext>
            </a:extLst>
          </p:cNvPr>
          <p:cNvSpPr txBox="1"/>
          <p:nvPr/>
        </p:nvSpPr>
        <p:spPr>
          <a:xfrm>
            <a:off x="204431" y="4790234"/>
            <a:ext cx="2112771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AU" sz="1100" i="1" dirty="0">
                <a:solidFill>
                  <a:srgbClr val="7030A0"/>
                </a:solidFill>
                <a:sym typeface="Wingdings" panose="05000000000000000000" pitchFamily="2" charset="2"/>
              </a:rPr>
              <a:t>To air</a:t>
            </a:r>
          </a:p>
          <a:p>
            <a:pPr algn="just"/>
            <a:r>
              <a:rPr lang="en-AU" sz="1100" i="1" dirty="0">
                <a:solidFill>
                  <a:srgbClr val="7030A0"/>
                </a:solidFill>
                <a:sym typeface="Wingdings" panose="05000000000000000000" pitchFamily="2" charset="2"/>
              </a:rPr>
              <a:t>12.5 MW * 2% = 250 kW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CF024E-5DEE-2667-F6F6-0681511CF55A}"/>
              </a:ext>
            </a:extLst>
          </p:cNvPr>
          <p:cNvSpPr txBox="1"/>
          <p:nvPr/>
        </p:nvSpPr>
        <p:spPr>
          <a:xfrm>
            <a:off x="2609449" y="5062059"/>
            <a:ext cx="4526504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AU" sz="1600" i="1" dirty="0">
                <a:solidFill>
                  <a:srgbClr val="7030A0"/>
                </a:solidFill>
                <a:sym typeface="Wingdings" panose="05000000000000000000" pitchFamily="2" charset="2"/>
              </a:rPr>
              <a:t>Exchanges in November 2022, December 2024: </a:t>
            </a:r>
          </a:p>
          <a:p>
            <a:pPr marL="171450" indent="-171450" algn="just">
              <a:buFontTx/>
              <a:buChar char="-"/>
            </a:pPr>
            <a:r>
              <a:rPr lang="en-AU" sz="1600" i="1" dirty="0">
                <a:solidFill>
                  <a:srgbClr val="7030A0"/>
                </a:solidFill>
                <a:sym typeface="Wingdings" panose="05000000000000000000" pitchFamily="2" charset="2"/>
              </a:rPr>
              <a:t>Delta T = 11 C</a:t>
            </a:r>
          </a:p>
          <a:p>
            <a:pPr marL="171450" indent="-171450" algn="just">
              <a:buFontTx/>
              <a:buChar char="-"/>
            </a:pPr>
            <a:r>
              <a:rPr lang="en-AU" sz="1600" i="1" dirty="0">
                <a:solidFill>
                  <a:srgbClr val="7030A0"/>
                </a:solidFill>
                <a:sym typeface="Wingdings" panose="05000000000000000000" pitchFamily="2" charset="2"/>
              </a:rPr>
              <a:t>Delta P = 2.5 bar</a:t>
            </a:r>
            <a:endParaRPr lang="en-AU" sz="1100" i="1" dirty="0">
              <a:solidFill>
                <a:srgbClr val="7030A0"/>
              </a:solidFill>
              <a:sym typeface="Wingdings" panose="05000000000000000000" pitchFamily="2" charset="2"/>
            </a:endParaRPr>
          </a:p>
          <a:p>
            <a:pPr algn="just"/>
            <a:r>
              <a:rPr lang="en-AU" sz="1600" i="1" dirty="0">
                <a:solidFill>
                  <a:srgbClr val="7030A0"/>
                </a:solidFill>
                <a:sym typeface="Wingdings" panose="05000000000000000000" pitchFamily="2" charset="2"/>
              </a:rPr>
              <a:t>        Required supply temperature?</a:t>
            </a:r>
          </a:p>
          <a:p>
            <a:pPr algn="just"/>
            <a:r>
              <a:rPr lang="en-AU" sz="1600" i="1" dirty="0">
                <a:solidFill>
                  <a:srgbClr val="7030A0"/>
                </a:solidFill>
                <a:sym typeface="Wingdings" panose="05000000000000000000" pitchFamily="2" charset="2"/>
              </a:rPr>
              <a:t>        Thermal load to water?</a:t>
            </a:r>
          </a:p>
          <a:p>
            <a:pPr algn="just"/>
            <a:r>
              <a:rPr lang="en-AU" sz="1600" i="1" dirty="0">
                <a:solidFill>
                  <a:srgbClr val="7030A0"/>
                </a:solidFill>
                <a:sym typeface="Wingdings" panose="05000000000000000000" pitchFamily="2" charset="2"/>
              </a:rPr>
              <a:t>        Thermal load to air?</a:t>
            </a:r>
          </a:p>
        </p:txBody>
      </p:sp>
    </p:spTree>
    <p:extLst>
      <p:ext uri="{BB962C8B-B14F-4D97-AF65-F5344CB8AC3E}">
        <p14:creationId xmlns:p14="http://schemas.microsoft.com/office/powerpoint/2010/main" val="3800216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21E4C8-6795-AB96-651E-DA93C5BF6B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3189F57-832F-F623-EFD7-52785C4D622E}"/>
              </a:ext>
            </a:extLst>
          </p:cNvPr>
          <p:cNvGrpSpPr/>
          <p:nvPr/>
        </p:nvGrpSpPr>
        <p:grpSpPr>
          <a:xfrm>
            <a:off x="3758" y="7670"/>
            <a:ext cx="12188241" cy="485500"/>
            <a:chOff x="3758" y="-2130"/>
            <a:chExt cx="12188241" cy="4953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CF0BDD3-70E7-20E4-9E60-CE1C7333A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D593B95-578D-3807-7455-38CFADDC76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012F96D7-6295-8AF2-20AC-4798D20010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70958" y="167066"/>
            <a:ext cx="345846" cy="166706"/>
          </a:xfrm>
        </p:spPr>
        <p:txBody>
          <a:bodyPr/>
          <a:lstStyle/>
          <a:p>
            <a:fld id="{88A1DFE4-5FC5-43BD-BB7E-75EAD82B965F}" type="slidenum">
              <a:rPr lang="de-AT" smtClean="0">
                <a:solidFill>
                  <a:schemeClr val="bg1"/>
                </a:solidFill>
              </a:rPr>
              <a:pPr/>
              <a:t>16</a:t>
            </a:fld>
            <a:endParaRPr lang="de-AT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55E217-7DCC-5C81-9C0C-C4EA5F2FB8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06" y="773213"/>
            <a:ext cx="8272119" cy="45919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AFEBD02-C8AB-FA45-9DC5-180D19D4D02D}"/>
              </a:ext>
            </a:extLst>
          </p:cNvPr>
          <p:cNvSpPr txBox="1"/>
          <p:nvPr/>
        </p:nvSpPr>
        <p:spPr>
          <a:xfrm>
            <a:off x="619149" y="5106599"/>
            <a:ext cx="5831077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AU" sz="1600" i="1" dirty="0">
                <a:solidFill>
                  <a:srgbClr val="7030A0"/>
                </a:solidFill>
                <a:sym typeface="Wingdings" panose="05000000000000000000" pitchFamily="2" charset="2"/>
              </a:rPr>
              <a:t>What does each line mean in terms of kW?</a:t>
            </a:r>
          </a:p>
          <a:p>
            <a:pPr algn="just"/>
            <a:r>
              <a:rPr lang="en-AU" sz="1600" i="1" dirty="0">
                <a:solidFill>
                  <a:srgbClr val="7030A0"/>
                </a:solidFill>
                <a:sym typeface="Wingdings" panose="05000000000000000000" pitchFamily="2" charset="2"/>
              </a:rPr>
              <a:t>To magnets?   </a:t>
            </a:r>
          </a:p>
          <a:p>
            <a:pPr algn="just"/>
            <a:r>
              <a:rPr lang="en-AU" sz="1600" i="1" dirty="0">
                <a:solidFill>
                  <a:srgbClr val="7030A0"/>
                </a:solidFill>
                <a:sym typeface="Wingdings" panose="05000000000000000000" pitchFamily="2" charset="2"/>
              </a:rPr>
              <a:t>To SR absorbers?</a:t>
            </a:r>
          </a:p>
          <a:p>
            <a:pPr algn="just"/>
            <a:r>
              <a:rPr lang="en-AU" sz="1600" i="1" dirty="0">
                <a:solidFill>
                  <a:srgbClr val="7030A0"/>
                </a:solidFill>
                <a:sym typeface="Wingdings" panose="05000000000000000000" pitchFamily="2" charset="2"/>
              </a:rPr>
              <a:t>Photon stoppers are included in which category?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E6FDCD-59D6-FF43-6825-A12D5D27B139}"/>
              </a:ext>
            </a:extLst>
          </p:cNvPr>
          <p:cNvSpPr txBox="1"/>
          <p:nvPr/>
        </p:nvSpPr>
        <p:spPr>
          <a:xfrm>
            <a:off x="7972280" y="5365165"/>
            <a:ext cx="338975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AU" sz="1600" i="1" dirty="0">
                <a:solidFill>
                  <a:srgbClr val="7030A0"/>
                </a:solidFill>
                <a:sym typeface="Wingdings" panose="05000000000000000000" pitchFamily="2" charset="2"/>
              </a:rPr>
              <a:t>Requirements gathering by CV, shortly</a:t>
            </a:r>
          </a:p>
        </p:txBody>
      </p:sp>
    </p:spTree>
    <p:extLst>
      <p:ext uri="{BB962C8B-B14F-4D97-AF65-F5344CB8AC3E}">
        <p14:creationId xmlns:p14="http://schemas.microsoft.com/office/powerpoint/2010/main" val="3148740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DFDB0010-CF73-62FA-CB76-94980D05ECF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95"/>
          <a:stretch/>
        </p:blipFill>
        <p:spPr>
          <a:xfrm>
            <a:off x="82323" y="1022638"/>
            <a:ext cx="7334638" cy="5511882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8B35AB27-C18B-C456-2FAD-EB31B6B3D376}"/>
              </a:ext>
            </a:extLst>
          </p:cNvPr>
          <p:cNvSpPr/>
          <p:nvPr/>
        </p:nvSpPr>
        <p:spPr>
          <a:xfrm>
            <a:off x="8184204" y="5167945"/>
            <a:ext cx="1452664" cy="293248"/>
          </a:xfrm>
          <a:prstGeom prst="rect">
            <a:avLst/>
          </a:prstGeom>
          <a:solidFill>
            <a:srgbClr val="FFE6CD">
              <a:alpha val="8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346313A-2534-1B49-2917-B7A8D913F304}"/>
              </a:ext>
            </a:extLst>
          </p:cNvPr>
          <p:cNvSpPr/>
          <p:nvPr/>
        </p:nvSpPr>
        <p:spPr>
          <a:xfrm>
            <a:off x="8184204" y="5785337"/>
            <a:ext cx="1731524" cy="293248"/>
          </a:xfrm>
          <a:prstGeom prst="rect">
            <a:avLst/>
          </a:prstGeom>
          <a:solidFill>
            <a:srgbClr val="E6E6E6">
              <a:alpha val="6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0ADA866-9286-C8CE-CF7B-CDF68A6DE2B5}"/>
              </a:ext>
            </a:extLst>
          </p:cNvPr>
          <p:cNvSpPr/>
          <p:nvPr/>
        </p:nvSpPr>
        <p:spPr>
          <a:xfrm>
            <a:off x="8128322" y="4308316"/>
            <a:ext cx="1787406" cy="293248"/>
          </a:xfrm>
          <a:prstGeom prst="rect">
            <a:avLst/>
          </a:prstGeom>
          <a:solidFill>
            <a:srgbClr val="FEE599">
              <a:alpha val="78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6497AE9-AF4A-1FCF-77B1-D5D76620C3C9}"/>
              </a:ext>
            </a:extLst>
          </p:cNvPr>
          <p:cNvSpPr/>
          <p:nvPr/>
        </p:nvSpPr>
        <p:spPr>
          <a:xfrm>
            <a:off x="8066714" y="3447650"/>
            <a:ext cx="1479364" cy="293248"/>
          </a:xfrm>
          <a:prstGeom prst="rect">
            <a:avLst/>
          </a:prstGeom>
          <a:solidFill>
            <a:srgbClr val="FBE1F2">
              <a:alpha val="7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A19BE93-47FE-68F7-B1C7-DB2864BD3D4B}"/>
              </a:ext>
            </a:extLst>
          </p:cNvPr>
          <p:cNvSpPr/>
          <p:nvPr/>
        </p:nvSpPr>
        <p:spPr>
          <a:xfrm>
            <a:off x="7541419" y="1133475"/>
            <a:ext cx="1533525" cy="29324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7713BFC-6DC2-7D7A-156C-C5BA0A1DEC5D}"/>
              </a:ext>
            </a:extLst>
          </p:cNvPr>
          <p:cNvSpPr/>
          <p:nvPr/>
        </p:nvSpPr>
        <p:spPr>
          <a:xfrm>
            <a:off x="7622483" y="1797476"/>
            <a:ext cx="1638249" cy="293248"/>
          </a:xfrm>
          <a:prstGeom prst="rect">
            <a:avLst/>
          </a:prstGeom>
          <a:solidFill>
            <a:schemeClr val="accent1">
              <a:lumMod val="75000"/>
              <a:alpha val="3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F73C04-099F-79B5-86F6-C898C11CC268}"/>
              </a:ext>
            </a:extLst>
          </p:cNvPr>
          <p:cNvSpPr/>
          <p:nvPr/>
        </p:nvSpPr>
        <p:spPr>
          <a:xfrm>
            <a:off x="7622483" y="2750179"/>
            <a:ext cx="2293245" cy="293248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828B9FB-5DF9-6A3A-20D3-B76D7FE232EF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A71F65D-808C-E0EC-FE14-19AD0206F530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4F5BFDEE-F1CA-10A7-505F-36017B0B04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91C73B78-2636-A666-3102-373087C30C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BC6789DC-A9F4-78F2-F1D3-36661F09E4C6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5D0EF8BF-6AC9-C2CE-4127-BCFC58A75977}"/>
              </a:ext>
            </a:extLst>
          </p:cNvPr>
          <p:cNvSpPr txBox="1">
            <a:spLocks/>
          </p:cNvSpPr>
          <p:nvPr/>
        </p:nvSpPr>
        <p:spPr>
          <a:xfrm>
            <a:off x="11343449" y="160483"/>
            <a:ext cx="289479" cy="170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3B5753E-BF52-9556-B4A3-58CD9F0826A9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0. Definitions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983F2418-360B-E133-0A99-70E97CA0E80A}"/>
              </a:ext>
            </a:extLst>
          </p:cNvPr>
          <p:cNvSpPr txBox="1">
            <a:spLocks/>
          </p:cNvSpPr>
          <p:nvPr/>
        </p:nvSpPr>
        <p:spPr>
          <a:xfrm>
            <a:off x="7328170" y="1098603"/>
            <a:ext cx="4708188" cy="23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- Primary water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transfers heat load from subcircuits to cooling towers</a:t>
            </a:r>
          </a:p>
          <a:p>
            <a:pPr marL="0" indent="0" algn="just"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-  Make-up water  compensates losses in cooling towers and is used to produce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demineralised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water</a:t>
            </a:r>
          </a:p>
          <a:p>
            <a:pPr marL="0" indent="0" algn="just"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Demineralised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water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cools sensible equipment like magnets or SR absorbers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B9CABAE-0753-0772-FAC3-6E658882BDC3}"/>
              </a:ext>
            </a:extLst>
          </p:cNvPr>
          <p:cNvSpPr txBox="1">
            <a:spLocks/>
          </p:cNvSpPr>
          <p:nvPr/>
        </p:nvSpPr>
        <p:spPr>
          <a:xfrm>
            <a:off x="7879405" y="3450080"/>
            <a:ext cx="4208834" cy="331550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- Chilled water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produced at chillers, dissipates heat load from air in AHUs,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fancoils</a:t>
            </a:r>
            <a:endParaRPr lang="en-US" sz="2000" dirty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0" indent="0" algn="just"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- Industrial water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same quality as primary water, cools equipment like cryogenics </a:t>
            </a:r>
          </a:p>
          <a:p>
            <a:pPr marL="0" indent="0" algn="just"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- Clear water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evacuated from infiltrations and drains</a:t>
            </a:r>
          </a:p>
          <a:p>
            <a:pPr marL="0" indent="0" algn="just"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- Effluent water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byproduct of blowdown recycling, high salts concentration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519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A71F65D-808C-E0EC-FE14-19AD0206F530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F5BFDEE-F1CA-10A7-505F-36017B0B04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1C73B78-2636-A666-3102-373087C30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5D0EF8BF-6AC9-C2CE-4127-BCFC58A75977}"/>
              </a:ext>
            </a:extLst>
          </p:cNvPr>
          <p:cNvSpPr txBox="1">
            <a:spLocks/>
          </p:cNvSpPr>
          <p:nvPr/>
        </p:nvSpPr>
        <p:spPr>
          <a:xfrm>
            <a:off x="11343449" y="160483"/>
            <a:ext cx="289479" cy="170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3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3B5753E-BF52-9556-B4A3-58CD9F0826A9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0. Definitions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05BB1E-4A5A-098C-AF50-5EF900949D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7580" y="4177936"/>
            <a:ext cx="3267833" cy="26229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DAB55AE-3022-87D4-6DBA-185247755F8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8056" y="1808138"/>
            <a:ext cx="3845008" cy="24300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694473F-E459-C9DC-F214-F042336EA21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129" y="1059008"/>
            <a:ext cx="5097856" cy="559888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E87AFB3-EE60-065D-DFEF-247763C2CC40}"/>
              </a:ext>
            </a:extLst>
          </p:cNvPr>
          <p:cNvSpPr txBox="1">
            <a:spLocks/>
          </p:cNvSpPr>
          <p:nvPr/>
        </p:nvSpPr>
        <p:spPr>
          <a:xfrm>
            <a:off x="5639834" y="1925301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/>
                </a:solidFill>
              </a:rPr>
              <a:t>Supply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896AD91-0155-69DE-F152-33408E2F369A}"/>
              </a:ext>
            </a:extLst>
          </p:cNvPr>
          <p:cNvSpPr txBox="1">
            <a:spLocks/>
          </p:cNvSpPr>
          <p:nvPr/>
        </p:nvSpPr>
        <p:spPr>
          <a:xfrm>
            <a:off x="5639834" y="2122106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0000"/>
                </a:solidFill>
              </a:rPr>
              <a:t>Exhaust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AC36FA4-072B-4050-F75B-17431007571D}"/>
              </a:ext>
            </a:extLst>
          </p:cNvPr>
          <p:cNvCxnSpPr>
            <a:cxnSpLocks/>
          </p:cNvCxnSpPr>
          <p:nvPr/>
        </p:nvCxnSpPr>
        <p:spPr>
          <a:xfrm flipH="1">
            <a:off x="562389" y="2474800"/>
            <a:ext cx="1662113" cy="911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208A4D2-EDA3-CE5F-9FD1-5E8CAF5A2DA0}"/>
              </a:ext>
            </a:extLst>
          </p:cNvPr>
          <p:cNvCxnSpPr>
            <a:cxnSpLocks/>
          </p:cNvCxnSpPr>
          <p:nvPr/>
        </p:nvCxnSpPr>
        <p:spPr>
          <a:xfrm flipH="1">
            <a:off x="3697543" y="2457928"/>
            <a:ext cx="2186940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4CE00C0-89BC-0E22-0922-E852CB9F2937}"/>
              </a:ext>
            </a:extLst>
          </p:cNvPr>
          <p:cNvSpPr txBox="1">
            <a:spLocks/>
          </p:cNvSpPr>
          <p:nvPr/>
        </p:nvSpPr>
        <p:spPr>
          <a:xfrm>
            <a:off x="4873850" y="2554279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2">
                    <a:lumMod val="75000"/>
                  </a:schemeClr>
                </a:solidFill>
              </a:rPr>
              <a:t>Underground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957697C-F23E-6708-EE64-643B6F8FDE9B}"/>
              </a:ext>
            </a:extLst>
          </p:cNvPr>
          <p:cNvSpPr txBox="1">
            <a:spLocks/>
          </p:cNvSpPr>
          <p:nvPr/>
        </p:nvSpPr>
        <p:spPr>
          <a:xfrm>
            <a:off x="644304" y="1067121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tx2"/>
                </a:solidFill>
              </a:rPr>
              <a:t>Surface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A1C396B-F7EA-BC20-3CDE-C7D0ACD0F99B}"/>
              </a:ext>
            </a:extLst>
          </p:cNvPr>
          <p:cNvCxnSpPr/>
          <p:nvPr/>
        </p:nvCxnSpPr>
        <p:spPr>
          <a:xfrm flipH="1">
            <a:off x="5039139" y="2069023"/>
            <a:ext cx="431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BFD1F19-6081-8D92-CE04-D2FD3A86A5F8}"/>
              </a:ext>
            </a:extLst>
          </p:cNvPr>
          <p:cNvCxnSpPr>
            <a:cxnSpLocks/>
          </p:cNvCxnSpPr>
          <p:nvPr/>
        </p:nvCxnSpPr>
        <p:spPr>
          <a:xfrm>
            <a:off x="3317644" y="2928662"/>
            <a:ext cx="0" cy="354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D21B8BE-4B25-4D53-A445-A01D11FAECED}"/>
              </a:ext>
            </a:extLst>
          </p:cNvPr>
          <p:cNvCxnSpPr>
            <a:cxnSpLocks/>
          </p:cNvCxnSpPr>
          <p:nvPr/>
        </p:nvCxnSpPr>
        <p:spPr>
          <a:xfrm>
            <a:off x="3317644" y="4290737"/>
            <a:ext cx="0" cy="354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5254E6E-2BF6-A032-709E-D3DCBD613EA1}"/>
              </a:ext>
            </a:extLst>
          </p:cNvPr>
          <p:cNvCxnSpPr>
            <a:cxnSpLocks/>
          </p:cNvCxnSpPr>
          <p:nvPr/>
        </p:nvCxnSpPr>
        <p:spPr>
          <a:xfrm>
            <a:off x="3317644" y="5920300"/>
            <a:ext cx="0" cy="354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104548A-3CF9-0D9F-809F-447BCFA99438}"/>
              </a:ext>
            </a:extLst>
          </p:cNvPr>
          <p:cNvCxnSpPr>
            <a:cxnSpLocks/>
          </p:cNvCxnSpPr>
          <p:nvPr/>
        </p:nvCxnSpPr>
        <p:spPr>
          <a:xfrm>
            <a:off x="5059467" y="2259159"/>
            <a:ext cx="429728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8497067-726E-D4C5-A720-1F29C4D4CB4D}"/>
              </a:ext>
            </a:extLst>
          </p:cNvPr>
          <p:cNvCxnSpPr>
            <a:cxnSpLocks/>
          </p:cNvCxnSpPr>
          <p:nvPr/>
        </p:nvCxnSpPr>
        <p:spPr>
          <a:xfrm flipV="1">
            <a:off x="3506865" y="2937778"/>
            <a:ext cx="0" cy="3450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F7B9169-F9CB-2112-8E24-D5A6688835AB}"/>
              </a:ext>
            </a:extLst>
          </p:cNvPr>
          <p:cNvCxnSpPr>
            <a:cxnSpLocks/>
          </p:cNvCxnSpPr>
          <p:nvPr/>
        </p:nvCxnSpPr>
        <p:spPr>
          <a:xfrm flipV="1">
            <a:off x="3506865" y="4290737"/>
            <a:ext cx="2382" cy="3541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5C5CCA0-24BD-6F3B-EE8F-D359E9D201D3}"/>
              </a:ext>
            </a:extLst>
          </p:cNvPr>
          <p:cNvCxnSpPr>
            <a:cxnSpLocks/>
          </p:cNvCxnSpPr>
          <p:nvPr/>
        </p:nvCxnSpPr>
        <p:spPr>
          <a:xfrm flipH="1">
            <a:off x="2669795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C5DFF68-E7DF-D55A-B0BA-C32722E36365}"/>
              </a:ext>
            </a:extLst>
          </p:cNvPr>
          <p:cNvCxnSpPr>
            <a:cxnSpLocks/>
          </p:cNvCxnSpPr>
          <p:nvPr/>
        </p:nvCxnSpPr>
        <p:spPr>
          <a:xfrm flipH="1">
            <a:off x="2138703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A2BFC44-B4C4-B064-6CBA-8129F8C84395}"/>
              </a:ext>
            </a:extLst>
          </p:cNvPr>
          <p:cNvCxnSpPr>
            <a:cxnSpLocks/>
          </p:cNvCxnSpPr>
          <p:nvPr/>
        </p:nvCxnSpPr>
        <p:spPr>
          <a:xfrm flipH="1">
            <a:off x="1643181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E2325EE-B5D1-0C9A-66E6-7B2183F74AB5}"/>
              </a:ext>
            </a:extLst>
          </p:cNvPr>
          <p:cNvCxnSpPr>
            <a:cxnSpLocks/>
          </p:cNvCxnSpPr>
          <p:nvPr/>
        </p:nvCxnSpPr>
        <p:spPr>
          <a:xfrm flipH="1">
            <a:off x="1125406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9239432-7EA9-0B18-34DF-5C429A41E9C7}"/>
              </a:ext>
            </a:extLst>
          </p:cNvPr>
          <p:cNvCxnSpPr>
            <a:cxnSpLocks/>
          </p:cNvCxnSpPr>
          <p:nvPr/>
        </p:nvCxnSpPr>
        <p:spPr>
          <a:xfrm>
            <a:off x="3728413" y="6269746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93B61AE-DD0A-3C3B-59DF-9F0279925312}"/>
              </a:ext>
            </a:extLst>
          </p:cNvPr>
          <p:cNvCxnSpPr>
            <a:cxnSpLocks/>
          </p:cNvCxnSpPr>
          <p:nvPr/>
        </p:nvCxnSpPr>
        <p:spPr>
          <a:xfrm>
            <a:off x="4236479" y="6269746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4524EE6-E708-F0B3-92EA-521D9903237A}"/>
              </a:ext>
            </a:extLst>
          </p:cNvPr>
          <p:cNvCxnSpPr>
            <a:cxnSpLocks/>
          </p:cNvCxnSpPr>
          <p:nvPr/>
        </p:nvCxnSpPr>
        <p:spPr>
          <a:xfrm>
            <a:off x="4744545" y="6269746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893ADE8-4AFB-0E92-F4E1-77D34BE2DBC0}"/>
              </a:ext>
            </a:extLst>
          </p:cNvPr>
          <p:cNvCxnSpPr>
            <a:cxnSpLocks/>
          </p:cNvCxnSpPr>
          <p:nvPr/>
        </p:nvCxnSpPr>
        <p:spPr>
          <a:xfrm>
            <a:off x="5243821" y="6274508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230B3FF-A998-E464-E9B1-20F015DFBCBF}"/>
              </a:ext>
            </a:extLst>
          </p:cNvPr>
          <p:cNvCxnSpPr>
            <a:cxnSpLocks/>
          </p:cNvCxnSpPr>
          <p:nvPr/>
        </p:nvCxnSpPr>
        <p:spPr>
          <a:xfrm flipV="1">
            <a:off x="1920085" y="4971341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ECE77D3-4C13-22F7-6079-8C1770C544D4}"/>
              </a:ext>
            </a:extLst>
          </p:cNvPr>
          <p:cNvCxnSpPr>
            <a:cxnSpLocks/>
          </p:cNvCxnSpPr>
          <p:nvPr/>
        </p:nvCxnSpPr>
        <p:spPr>
          <a:xfrm flipV="1">
            <a:off x="2427292" y="4973367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9B2D66A-1ED9-B9E1-76CF-57B4A945E5A3}"/>
              </a:ext>
            </a:extLst>
          </p:cNvPr>
          <p:cNvCxnSpPr>
            <a:cxnSpLocks/>
          </p:cNvCxnSpPr>
          <p:nvPr/>
        </p:nvCxnSpPr>
        <p:spPr>
          <a:xfrm flipV="1">
            <a:off x="2929736" y="4971341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0ADC10E-489A-7210-C2A2-203BEE9F2752}"/>
              </a:ext>
            </a:extLst>
          </p:cNvPr>
          <p:cNvCxnSpPr>
            <a:cxnSpLocks/>
          </p:cNvCxnSpPr>
          <p:nvPr/>
        </p:nvCxnSpPr>
        <p:spPr>
          <a:xfrm flipV="1">
            <a:off x="3632205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2664F35-E5FF-2F16-4371-933109575D96}"/>
              </a:ext>
            </a:extLst>
          </p:cNvPr>
          <p:cNvCxnSpPr>
            <a:cxnSpLocks/>
          </p:cNvCxnSpPr>
          <p:nvPr/>
        </p:nvCxnSpPr>
        <p:spPr>
          <a:xfrm flipV="1">
            <a:off x="4149730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5258EDC-A7CA-5AF0-0431-1342715F61FD}"/>
              </a:ext>
            </a:extLst>
          </p:cNvPr>
          <p:cNvCxnSpPr>
            <a:cxnSpLocks/>
          </p:cNvCxnSpPr>
          <p:nvPr/>
        </p:nvCxnSpPr>
        <p:spPr>
          <a:xfrm flipV="1">
            <a:off x="4654555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BD55B9A-1D11-45DB-8E3C-0E057106DDB6}"/>
              </a:ext>
            </a:extLst>
          </p:cNvPr>
          <p:cNvCxnSpPr>
            <a:cxnSpLocks/>
          </p:cNvCxnSpPr>
          <p:nvPr/>
        </p:nvCxnSpPr>
        <p:spPr>
          <a:xfrm flipV="1">
            <a:off x="5165730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2DB0B24-E269-9646-6A58-7AF0C08F408C}"/>
              </a:ext>
            </a:extLst>
          </p:cNvPr>
          <p:cNvCxnSpPr>
            <a:cxnSpLocks/>
          </p:cNvCxnSpPr>
          <p:nvPr/>
        </p:nvCxnSpPr>
        <p:spPr>
          <a:xfrm>
            <a:off x="1931918" y="2159804"/>
            <a:ext cx="256117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E5E9ED74-25E5-226F-1C19-E6D77CDB391A}"/>
              </a:ext>
            </a:extLst>
          </p:cNvPr>
          <p:cNvSpPr txBox="1">
            <a:spLocks/>
          </p:cNvSpPr>
          <p:nvPr/>
        </p:nvSpPr>
        <p:spPr>
          <a:xfrm>
            <a:off x="2017322" y="1862445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4AE6E2"/>
                </a:solidFill>
              </a:rPr>
              <a:t>Chilled water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4FFDE43E-E050-225D-D177-BD14041E66AE}"/>
              </a:ext>
            </a:extLst>
          </p:cNvPr>
          <p:cNvSpPr txBox="1">
            <a:spLocks/>
          </p:cNvSpPr>
          <p:nvPr/>
        </p:nvSpPr>
        <p:spPr>
          <a:xfrm>
            <a:off x="1317102" y="1977015"/>
            <a:ext cx="700220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Supply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3" name="Content Placeholder 2">
            <a:extLst>
              <a:ext uri="{FF2B5EF4-FFF2-40B4-BE49-F238E27FC236}">
                <a16:creationId xmlns:a16="http://schemas.microsoft.com/office/drawing/2014/main" id="{A1688580-C72A-47F1-C68A-5A72B2DB20EB}"/>
              </a:ext>
            </a:extLst>
          </p:cNvPr>
          <p:cNvSpPr txBox="1">
            <a:spLocks/>
          </p:cNvSpPr>
          <p:nvPr/>
        </p:nvSpPr>
        <p:spPr>
          <a:xfrm>
            <a:off x="1308302" y="2207661"/>
            <a:ext cx="740701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C000"/>
                </a:solidFill>
              </a:rPr>
              <a:t>Return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D3633B1-2141-6C6C-FFFF-8A61FF0A4707}"/>
              </a:ext>
            </a:extLst>
          </p:cNvPr>
          <p:cNvCxnSpPr>
            <a:cxnSpLocks/>
          </p:cNvCxnSpPr>
          <p:nvPr/>
        </p:nvCxnSpPr>
        <p:spPr>
          <a:xfrm flipH="1">
            <a:off x="1927056" y="2290017"/>
            <a:ext cx="245837" cy="633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3E29AA73-8482-E8CB-C718-4488C1AB1F29}"/>
              </a:ext>
            </a:extLst>
          </p:cNvPr>
          <p:cNvCxnSpPr>
            <a:cxnSpLocks/>
          </p:cNvCxnSpPr>
          <p:nvPr/>
        </p:nvCxnSpPr>
        <p:spPr>
          <a:xfrm>
            <a:off x="2456017" y="2397929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F41C55C-4D8C-4EC0-F5D6-FB6B76B4295D}"/>
              </a:ext>
            </a:extLst>
          </p:cNvPr>
          <p:cNvCxnSpPr>
            <a:cxnSpLocks/>
          </p:cNvCxnSpPr>
          <p:nvPr/>
        </p:nvCxnSpPr>
        <p:spPr>
          <a:xfrm flipV="1">
            <a:off x="2323439" y="2397929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B8F9851-7E62-9977-30DA-9F1DFD8A533C}"/>
              </a:ext>
            </a:extLst>
          </p:cNvPr>
          <p:cNvCxnSpPr>
            <a:cxnSpLocks/>
          </p:cNvCxnSpPr>
          <p:nvPr/>
        </p:nvCxnSpPr>
        <p:spPr>
          <a:xfrm>
            <a:off x="2456017" y="2937778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F632681-6E6A-9D92-5899-880372A68F08}"/>
              </a:ext>
            </a:extLst>
          </p:cNvPr>
          <p:cNvCxnSpPr>
            <a:cxnSpLocks/>
          </p:cNvCxnSpPr>
          <p:nvPr/>
        </p:nvCxnSpPr>
        <p:spPr>
          <a:xfrm flipV="1">
            <a:off x="2323439" y="2937778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987BE1D-6BEB-7C2D-508D-874B32C5ED69}"/>
              </a:ext>
            </a:extLst>
          </p:cNvPr>
          <p:cNvCxnSpPr>
            <a:cxnSpLocks/>
          </p:cNvCxnSpPr>
          <p:nvPr/>
        </p:nvCxnSpPr>
        <p:spPr>
          <a:xfrm>
            <a:off x="2449407" y="3633103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8917174D-35A8-A13D-0993-4D0EBCBDCBC3}"/>
              </a:ext>
            </a:extLst>
          </p:cNvPr>
          <p:cNvCxnSpPr>
            <a:cxnSpLocks/>
          </p:cNvCxnSpPr>
          <p:nvPr/>
        </p:nvCxnSpPr>
        <p:spPr>
          <a:xfrm flipV="1">
            <a:off x="2316829" y="3633103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A93CE30D-38AB-493A-8E85-46263E2989F4}"/>
              </a:ext>
            </a:extLst>
          </p:cNvPr>
          <p:cNvCxnSpPr>
            <a:cxnSpLocks/>
          </p:cNvCxnSpPr>
          <p:nvPr/>
        </p:nvCxnSpPr>
        <p:spPr>
          <a:xfrm>
            <a:off x="2456017" y="4252703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E5C44333-BC96-05D7-2D72-B4DAF8DA62FA}"/>
              </a:ext>
            </a:extLst>
          </p:cNvPr>
          <p:cNvCxnSpPr>
            <a:cxnSpLocks/>
          </p:cNvCxnSpPr>
          <p:nvPr/>
        </p:nvCxnSpPr>
        <p:spPr>
          <a:xfrm flipV="1">
            <a:off x="2323439" y="4252703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9ABB130-170D-EE99-5BB7-6409972879D9}"/>
              </a:ext>
            </a:extLst>
          </p:cNvPr>
          <p:cNvCxnSpPr>
            <a:cxnSpLocks/>
          </p:cNvCxnSpPr>
          <p:nvPr/>
        </p:nvCxnSpPr>
        <p:spPr>
          <a:xfrm flipH="1">
            <a:off x="1596386" y="4644862"/>
            <a:ext cx="218393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433D222C-50B3-E04C-AA74-53932BE9DAD3}"/>
              </a:ext>
            </a:extLst>
          </p:cNvPr>
          <p:cNvCxnSpPr>
            <a:cxnSpLocks/>
          </p:cNvCxnSpPr>
          <p:nvPr/>
        </p:nvCxnSpPr>
        <p:spPr>
          <a:xfrm>
            <a:off x="1623646" y="4519402"/>
            <a:ext cx="210668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9B3C4790-A429-45CD-E107-AC7CF29ED839}"/>
              </a:ext>
            </a:extLst>
          </p:cNvPr>
          <p:cNvCxnSpPr>
            <a:cxnSpLocks/>
          </p:cNvCxnSpPr>
          <p:nvPr/>
        </p:nvCxnSpPr>
        <p:spPr>
          <a:xfrm>
            <a:off x="1120134" y="4947453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CCA2AA57-94A7-F269-6B2E-4C2AB9342541}"/>
              </a:ext>
            </a:extLst>
          </p:cNvPr>
          <p:cNvCxnSpPr>
            <a:cxnSpLocks/>
          </p:cNvCxnSpPr>
          <p:nvPr/>
        </p:nvCxnSpPr>
        <p:spPr>
          <a:xfrm flipV="1">
            <a:off x="987556" y="4947453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D948C862-DEDA-9A3A-DB9B-CB6F1837B8DA}"/>
              </a:ext>
            </a:extLst>
          </p:cNvPr>
          <p:cNvCxnSpPr>
            <a:cxnSpLocks/>
          </p:cNvCxnSpPr>
          <p:nvPr/>
        </p:nvCxnSpPr>
        <p:spPr>
          <a:xfrm flipH="1">
            <a:off x="1204006" y="5717791"/>
            <a:ext cx="208592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8FD6B029-D3AC-124B-DBE0-F273C28B9E03}"/>
              </a:ext>
            </a:extLst>
          </p:cNvPr>
          <p:cNvCxnSpPr>
            <a:cxnSpLocks/>
          </p:cNvCxnSpPr>
          <p:nvPr/>
        </p:nvCxnSpPr>
        <p:spPr>
          <a:xfrm>
            <a:off x="1211205" y="5637031"/>
            <a:ext cx="204967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84A8277-D944-24B6-D667-B15FCEF1BD7F}"/>
              </a:ext>
            </a:extLst>
          </p:cNvPr>
          <p:cNvCxnSpPr>
            <a:cxnSpLocks/>
          </p:cNvCxnSpPr>
          <p:nvPr/>
        </p:nvCxnSpPr>
        <p:spPr>
          <a:xfrm flipV="1">
            <a:off x="1420190" y="5215854"/>
            <a:ext cx="37605" cy="169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0AD05581-FC8A-0E88-68A2-CFD835E3A8A9}"/>
              </a:ext>
            </a:extLst>
          </p:cNvPr>
          <p:cNvCxnSpPr>
            <a:cxnSpLocks/>
          </p:cNvCxnSpPr>
          <p:nvPr/>
        </p:nvCxnSpPr>
        <p:spPr>
          <a:xfrm flipV="1">
            <a:off x="1670173" y="5273672"/>
            <a:ext cx="109935" cy="1232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Content Placeholder 2">
            <a:extLst>
              <a:ext uri="{FF2B5EF4-FFF2-40B4-BE49-F238E27FC236}">
                <a16:creationId xmlns:a16="http://schemas.microsoft.com/office/drawing/2014/main" id="{9EBC0445-AFE8-8D63-3427-B16255D95557}"/>
              </a:ext>
            </a:extLst>
          </p:cNvPr>
          <p:cNvSpPr txBox="1">
            <a:spLocks/>
          </p:cNvSpPr>
          <p:nvPr/>
        </p:nvSpPr>
        <p:spPr>
          <a:xfrm>
            <a:off x="4158443" y="2025756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600" b="1" dirty="0"/>
              <a:t>AHUs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66A0B0BB-3A2A-F72A-2EB9-D334AF6BD204}"/>
              </a:ext>
            </a:extLst>
          </p:cNvPr>
          <p:cNvSpPr txBox="1">
            <a:spLocks/>
          </p:cNvSpPr>
          <p:nvPr/>
        </p:nvSpPr>
        <p:spPr>
          <a:xfrm rot="20704523">
            <a:off x="-6075" y="5201091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600" b="1" dirty="0"/>
              <a:t>Fancoils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id="{D6A3CA99-415B-6581-770A-22991008D5F7}"/>
              </a:ext>
            </a:extLst>
          </p:cNvPr>
          <p:cNvSpPr txBox="1">
            <a:spLocks/>
          </p:cNvSpPr>
          <p:nvPr/>
        </p:nvSpPr>
        <p:spPr>
          <a:xfrm rot="16200000">
            <a:off x="2353093" y="2926930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tx2"/>
                </a:solidFill>
              </a:rPr>
              <a:t>Shaft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4" name="Content Placeholder 2">
            <a:extLst>
              <a:ext uri="{FF2B5EF4-FFF2-40B4-BE49-F238E27FC236}">
                <a16:creationId xmlns:a16="http://schemas.microsoft.com/office/drawing/2014/main" id="{C0711D9C-76FD-13BE-EDBB-8CE20509D9C7}"/>
              </a:ext>
            </a:extLst>
          </p:cNvPr>
          <p:cNvSpPr txBox="1">
            <a:spLocks/>
          </p:cNvSpPr>
          <p:nvPr/>
        </p:nvSpPr>
        <p:spPr>
          <a:xfrm>
            <a:off x="4568641" y="4246613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tx2"/>
                </a:solidFill>
              </a:rPr>
              <a:t>Cavern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5" name="Content Placeholder 2">
            <a:extLst>
              <a:ext uri="{FF2B5EF4-FFF2-40B4-BE49-F238E27FC236}">
                <a16:creationId xmlns:a16="http://schemas.microsoft.com/office/drawing/2014/main" id="{7F72ABE1-39B2-33AA-6376-061425F5F259}"/>
              </a:ext>
            </a:extLst>
          </p:cNvPr>
          <p:cNvSpPr txBox="1">
            <a:spLocks/>
          </p:cNvSpPr>
          <p:nvPr/>
        </p:nvSpPr>
        <p:spPr>
          <a:xfrm>
            <a:off x="6603595" y="1097828"/>
            <a:ext cx="5143904" cy="1014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u="sng" dirty="0">
                <a:solidFill>
                  <a:schemeClr val="accent1">
                    <a:lumMod val="50000"/>
                  </a:schemeClr>
                </a:solidFill>
              </a:rPr>
              <a:t>AHUs</a:t>
            </a:r>
          </a:p>
          <a:p>
            <a:pPr algn="just">
              <a:buFontTx/>
              <a:buChar char="-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Treatment of the air to </a:t>
            </a:r>
            <a:r>
              <a:rPr lang="en-US" sz="1600" i="1" dirty="0">
                <a:solidFill>
                  <a:schemeClr val="accent1">
                    <a:lumMod val="50000"/>
                  </a:schemeClr>
                </a:solidFill>
              </a:rPr>
              <a:t>temperature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 and </a:t>
            </a:r>
            <a:r>
              <a:rPr lang="en-US" sz="1600" i="1" dirty="0">
                <a:solidFill>
                  <a:schemeClr val="accent1">
                    <a:lumMod val="50000"/>
                  </a:schemeClr>
                </a:solidFill>
              </a:rPr>
              <a:t>humidity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 conditions  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C387CF2-85A4-AC38-2164-EF608C43337F}"/>
              </a:ext>
            </a:extLst>
          </p:cNvPr>
          <p:cNvCxnSpPr/>
          <p:nvPr/>
        </p:nvCxnSpPr>
        <p:spPr>
          <a:xfrm flipH="1">
            <a:off x="11628775" y="2503453"/>
            <a:ext cx="431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22AD81D2-CFC4-7202-13A5-816317036A67}"/>
              </a:ext>
            </a:extLst>
          </p:cNvPr>
          <p:cNvCxnSpPr/>
          <p:nvPr/>
        </p:nvCxnSpPr>
        <p:spPr>
          <a:xfrm flipH="1">
            <a:off x="7363674" y="2527760"/>
            <a:ext cx="431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Content Placeholder 2">
            <a:extLst>
              <a:ext uri="{FF2B5EF4-FFF2-40B4-BE49-F238E27FC236}">
                <a16:creationId xmlns:a16="http://schemas.microsoft.com/office/drawing/2014/main" id="{EA659FDC-F77A-08F7-845F-9FFEFAA854DA}"/>
              </a:ext>
            </a:extLst>
          </p:cNvPr>
          <p:cNvSpPr txBox="1">
            <a:spLocks/>
          </p:cNvSpPr>
          <p:nvPr/>
        </p:nvSpPr>
        <p:spPr>
          <a:xfrm>
            <a:off x="6952410" y="2212309"/>
            <a:ext cx="1194177" cy="2624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/>
                </a:solidFill>
              </a:rPr>
              <a:t>Supply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9" name="Content Placeholder 2">
            <a:extLst>
              <a:ext uri="{FF2B5EF4-FFF2-40B4-BE49-F238E27FC236}">
                <a16:creationId xmlns:a16="http://schemas.microsoft.com/office/drawing/2014/main" id="{8D820B25-A8D9-2351-0D31-E7F855189F41}"/>
              </a:ext>
            </a:extLst>
          </p:cNvPr>
          <p:cNvSpPr txBox="1">
            <a:spLocks/>
          </p:cNvSpPr>
          <p:nvPr/>
        </p:nvSpPr>
        <p:spPr>
          <a:xfrm>
            <a:off x="11320470" y="1901092"/>
            <a:ext cx="933356" cy="447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/>
                </a:solidFill>
              </a:rPr>
              <a:t>Supply</a:t>
            </a:r>
            <a:r>
              <a:rPr lang="en-US" sz="1400" dirty="0">
                <a:solidFill>
                  <a:schemeClr val="accent5"/>
                </a:solidFill>
              </a:rPr>
              <a:t> air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3AE0322C-82B8-37AC-20CF-C053B39DE4CA}"/>
              </a:ext>
            </a:extLst>
          </p:cNvPr>
          <p:cNvCxnSpPr>
            <a:cxnSpLocks/>
          </p:cNvCxnSpPr>
          <p:nvPr/>
        </p:nvCxnSpPr>
        <p:spPr>
          <a:xfrm>
            <a:off x="7346693" y="3762635"/>
            <a:ext cx="429728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Content Placeholder 2">
            <a:extLst>
              <a:ext uri="{FF2B5EF4-FFF2-40B4-BE49-F238E27FC236}">
                <a16:creationId xmlns:a16="http://schemas.microsoft.com/office/drawing/2014/main" id="{479E9FFC-6FAC-CDB0-8504-AB5C323BC0CE}"/>
              </a:ext>
            </a:extLst>
          </p:cNvPr>
          <p:cNvSpPr txBox="1">
            <a:spLocks/>
          </p:cNvSpPr>
          <p:nvPr/>
        </p:nvSpPr>
        <p:spPr>
          <a:xfrm>
            <a:off x="6807912" y="3797259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0000"/>
                </a:solidFill>
              </a:rPr>
              <a:t>Exhaust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593D6948-6DA9-9658-752A-3C4D089EE8EE}"/>
              </a:ext>
            </a:extLst>
          </p:cNvPr>
          <p:cNvCxnSpPr>
            <a:cxnSpLocks/>
          </p:cNvCxnSpPr>
          <p:nvPr/>
        </p:nvCxnSpPr>
        <p:spPr>
          <a:xfrm>
            <a:off x="11667801" y="3748659"/>
            <a:ext cx="429728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ontent Placeholder 2">
            <a:extLst>
              <a:ext uri="{FF2B5EF4-FFF2-40B4-BE49-F238E27FC236}">
                <a16:creationId xmlns:a16="http://schemas.microsoft.com/office/drawing/2014/main" id="{60EA8EFF-CEB0-A9AC-E6B4-FF8B35646537}"/>
              </a:ext>
            </a:extLst>
          </p:cNvPr>
          <p:cNvSpPr txBox="1">
            <a:spLocks/>
          </p:cNvSpPr>
          <p:nvPr/>
        </p:nvSpPr>
        <p:spPr>
          <a:xfrm>
            <a:off x="11263991" y="4145787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0000"/>
                </a:solidFill>
              </a:rPr>
              <a:t>Exhaust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C3A8C877-244E-9FCD-6A9E-59668FA1CD00}"/>
              </a:ext>
            </a:extLst>
          </p:cNvPr>
          <p:cNvCxnSpPr>
            <a:cxnSpLocks/>
          </p:cNvCxnSpPr>
          <p:nvPr/>
        </p:nvCxnSpPr>
        <p:spPr>
          <a:xfrm flipV="1">
            <a:off x="9868733" y="2543483"/>
            <a:ext cx="0" cy="38569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ontent Placeholder 2">
            <a:extLst>
              <a:ext uri="{FF2B5EF4-FFF2-40B4-BE49-F238E27FC236}">
                <a16:creationId xmlns:a16="http://schemas.microsoft.com/office/drawing/2014/main" id="{A26486F7-1DFA-321C-E213-E51D2C0C7090}"/>
              </a:ext>
            </a:extLst>
          </p:cNvPr>
          <p:cNvSpPr txBox="1">
            <a:spLocks/>
          </p:cNvSpPr>
          <p:nvPr/>
        </p:nvSpPr>
        <p:spPr>
          <a:xfrm>
            <a:off x="10119233" y="3048824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2"/>
                </a:solidFill>
              </a:rPr>
              <a:t>Recycled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8A6BDCEF-4121-65C6-F887-22A47D974CC6}"/>
              </a:ext>
            </a:extLst>
          </p:cNvPr>
          <p:cNvSpPr txBox="1">
            <a:spLocks/>
          </p:cNvSpPr>
          <p:nvPr/>
        </p:nvSpPr>
        <p:spPr>
          <a:xfrm rot="16200000">
            <a:off x="8180627" y="2383258"/>
            <a:ext cx="1010695" cy="2637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000" dirty="0">
                <a:solidFill>
                  <a:schemeClr val="bg1"/>
                </a:solidFill>
              </a:rPr>
              <a:t>Heating battery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7" name="Content Placeholder 2">
            <a:extLst>
              <a:ext uri="{FF2B5EF4-FFF2-40B4-BE49-F238E27FC236}">
                <a16:creationId xmlns:a16="http://schemas.microsoft.com/office/drawing/2014/main" id="{45DBAA3A-9936-E8A9-D36F-E286D4646EAF}"/>
              </a:ext>
            </a:extLst>
          </p:cNvPr>
          <p:cNvSpPr txBox="1">
            <a:spLocks/>
          </p:cNvSpPr>
          <p:nvPr/>
        </p:nvSpPr>
        <p:spPr>
          <a:xfrm rot="16200000">
            <a:off x="8441574" y="2178574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000" dirty="0">
                <a:solidFill>
                  <a:schemeClr val="bg1"/>
                </a:solidFill>
              </a:rPr>
              <a:t>Cold battery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8" name="Content Placeholder 2">
            <a:extLst>
              <a:ext uri="{FF2B5EF4-FFF2-40B4-BE49-F238E27FC236}">
                <a16:creationId xmlns:a16="http://schemas.microsoft.com/office/drawing/2014/main" id="{E74B2422-60D4-7027-66F8-66E5E4AE63C8}"/>
              </a:ext>
            </a:extLst>
          </p:cNvPr>
          <p:cNvSpPr txBox="1">
            <a:spLocks/>
          </p:cNvSpPr>
          <p:nvPr/>
        </p:nvSpPr>
        <p:spPr>
          <a:xfrm rot="16200000">
            <a:off x="9102108" y="2348159"/>
            <a:ext cx="616818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000" dirty="0">
                <a:solidFill>
                  <a:schemeClr val="bg1"/>
                </a:solidFill>
              </a:rPr>
              <a:t>Air filter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9" name="Content Placeholder 2">
            <a:extLst>
              <a:ext uri="{FF2B5EF4-FFF2-40B4-BE49-F238E27FC236}">
                <a16:creationId xmlns:a16="http://schemas.microsoft.com/office/drawing/2014/main" id="{819C722C-5EA5-669E-5D0D-18192F6F9706}"/>
              </a:ext>
            </a:extLst>
          </p:cNvPr>
          <p:cNvSpPr txBox="1">
            <a:spLocks/>
          </p:cNvSpPr>
          <p:nvPr/>
        </p:nvSpPr>
        <p:spPr>
          <a:xfrm rot="16200000">
            <a:off x="10339574" y="2328837"/>
            <a:ext cx="616818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000" dirty="0">
                <a:solidFill>
                  <a:schemeClr val="bg1"/>
                </a:solidFill>
              </a:rPr>
              <a:t>Air filter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0" name="Content Placeholder 2">
            <a:extLst>
              <a:ext uri="{FF2B5EF4-FFF2-40B4-BE49-F238E27FC236}">
                <a16:creationId xmlns:a16="http://schemas.microsoft.com/office/drawing/2014/main" id="{909C0A3D-5770-DF7B-1F3C-A16C0D9D4E95}"/>
              </a:ext>
            </a:extLst>
          </p:cNvPr>
          <p:cNvSpPr txBox="1">
            <a:spLocks/>
          </p:cNvSpPr>
          <p:nvPr/>
        </p:nvSpPr>
        <p:spPr>
          <a:xfrm rot="16200000">
            <a:off x="10787671" y="2335542"/>
            <a:ext cx="616818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000" dirty="0">
                <a:solidFill>
                  <a:schemeClr val="bg1"/>
                </a:solidFill>
              </a:rPr>
              <a:t>Air filter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1" name="Content Placeholder 2">
            <a:extLst>
              <a:ext uri="{FF2B5EF4-FFF2-40B4-BE49-F238E27FC236}">
                <a16:creationId xmlns:a16="http://schemas.microsoft.com/office/drawing/2014/main" id="{E9B61E36-2391-E745-6858-025B69889C50}"/>
              </a:ext>
            </a:extLst>
          </p:cNvPr>
          <p:cNvSpPr txBox="1">
            <a:spLocks/>
          </p:cNvSpPr>
          <p:nvPr/>
        </p:nvSpPr>
        <p:spPr>
          <a:xfrm rot="16200000">
            <a:off x="8199168" y="3599277"/>
            <a:ext cx="616818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000" dirty="0">
                <a:solidFill>
                  <a:schemeClr val="bg1"/>
                </a:solidFill>
              </a:rPr>
              <a:t>Air filter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2" name="Content Placeholder 2">
            <a:extLst>
              <a:ext uri="{FF2B5EF4-FFF2-40B4-BE49-F238E27FC236}">
                <a16:creationId xmlns:a16="http://schemas.microsoft.com/office/drawing/2014/main" id="{8AA23868-36C2-6CB0-0FDD-CD2BE8F4F6ED}"/>
              </a:ext>
            </a:extLst>
          </p:cNvPr>
          <p:cNvSpPr txBox="1">
            <a:spLocks/>
          </p:cNvSpPr>
          <p:nvPr/>
        </p:nvSpPr>
        <p:spPr>
          <a:xfrm rot="16200000">
            <a:off x="8633719" y="3580748"/>
            <a:ext cx="616818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000" dirty="0">
                <a:solidFill>
                  <a:schemeClr val="bg1"/>
                </a:solidFill>
              </a:rPr>
              <a:t>Air filter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31BE3C54-7A90-1209-7C30-E0A4C35B042E}"/>
              </a:ext>
            </a:extLst>
          </p:cNvPr>
          <p:cNvCxnSpPr>
            <a:cxnSpLocks/>
          </p:cNvCxnSpPr>
          <p:nvPr/>
        </p:nvCxnSpPr>
        <p:spPr>
          <a:xfrm flipV="1">
            <a:off x="9877497" y="3352929"/>
            <a:ext cx="0" cy="38569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id="{7CAEC5F4-3920-0D12-C9E8-734695FB954A}"/>
              </a:ext>
            </a:extLst>
          </p:cNvPr>
          <p:cNvSpPr txBox="1">
            <a:spLocks/>
          </p:cNvSpPr>
          <p:nvPr/>
        </p:nvSpPr>
        <p:spPr>
          <a:xfrm>
            <a:off x="9235872" y="4971092"/>
            <a:ext cx="2835814" cy="10141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u="sng" dirty="0">
                <a:solidFill>
                  <a:schemeClr val="accent1">
                    <a:lumMod val="50000"/>
                  </a:schemeClr>
                </a:solidFill>
              </a:rPr>
              <a:t>Fancoils</a:t>
            </a:r>
          </a:p>
          <a:p>
            <a:pPr algn="just">
              <a:buFontTx/>
              <a:buChar char="-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Recirculation of air through coils to locally adjust </a:t>
            </a:r>
            <a:r>
              <a:rPr lang="en-US" sz="1600" i="1" dirty="0">
                <a:solidFill>
                  <a:schemeClr val="accent1">
                    <a:lumMod val="50000"/>
                  </a:schemeClr>
                </a:solidFill>
              </a:rPr>
              <a:t>temperature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 conditions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5" name="Content Placeholder 2">
            <a:extLst>
              <a:ext uri="{FF2B5EF4-FFF2-40B4-BE49-F238E27FC236}">
                <a16:creationId xmlns:a16="http://schemas.microsoft.com/office/drawing/2014/main" id="{8EDEBDD2-AA6F-0F84-1D51-B9881D4BAAF3}"/>
              </a:ext>
            </a:extLst>
          </p:cNvPr>
          <p:cNvSpPr txBox="1">
            <a:spLocks/>
          </p:cNvSpPr>
          <p:nvPr/>
        </p:nvSpPr>
        <p:spPr>
          <a:xfrm>
            <a:off x="4138152" y="1325217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4AE6E2"/>
                </a:solidFill>
              </a:rPr>
              <a:t>Chilled water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6" name="Content Placeholder 2">
            <a:extLst>
              <a:ext uri="{FF2B5EF4-FFF2-40B4-BE49-F238E27FC236}">
                <a16:creationId xmlns:a16="http://schemas.microsoft.com/office/drawing/2014/main" id="{8E15A92A-E778-BC75-A0F0-C178EC0B272C}"/>
              </a:ext>
            </a:extLst>
          </p:cNvPr>
          <p:cNvSpPr txBox="1">
            <a:spLocks/>
          </p:cNvSpPr>
          <p:nvPr/>
        </p:nvSpPr>
        <p:spPr>
          <a:xfrm>
            <a:off x="5460540" y="1442901"/>
            <a:ext cx="700220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Supply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7" name="Content Placeholder 2">
            <a:extLst>
              <a:ext uri="{FF2B5EF4-FFF2-40B4-BE49-F238E27FC236}">
                <a16:creationId xmlns:a16="http://schemas.microsoft.com/office/drawing/2014/main" id="{C91F8309-4909-F837-B136-37DDADF27F3F}"/>
              </a:ext>
            </a:extLst>
          </p:cNvPr>
          <p:cNvSpPr txBox="1">
            <a:spLocks/>
          </p:cNvSpPr>
          <p:nvPr/>
        </p:nvSpPr>
        <p:spPr>
          <a:xfrm>
            <a:off x="5459683" y="1639668"/>
            <a:ext cx="740701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C000"/>
                </a:solidFill>
              </a:rPr>
              <a:t>Return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9B7F8205-89B7-9086-F302-41311C8E0F5C}"/>
              </a:ext>
            </a:extLst>
          </p:cNvPr>
          <p:cNvCxnSpPr>
            <a:cxnSpLocks/>
          </p:cNvCxnSpPr>
          <p:nvPr/>
        </p:nvCxnSpPr>
        <p:spPr>
          <a:xfrm flipH="1">
            <a:off x="5209341" y="1620577"/>
            <a:ext cx="245838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5F78DC1-C60F-C867-3868-A9F86F64B5A7}"/>
              </a:ext>
            </a:extLst>
          </p:cNvPr>
          <p:cNvCxnSpPr>
            <a:cxnSpLocks/>
          </p:cNvCxnSpPr>
          <p:nvPr/>
        </p:nvCxnSpPr>
        <p:spPr>
          <a:xfrm>
            <a:off x="4547556" y="1682488"/>
            <a:ext cx="0" cy="202557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51D50501-157F-A86E-F87D-1137FF325AE8}"/>
              </a:ext>
            </a:extLst>
          </p:cNvPr>
          <p:cNvCxnSpPr>
            <a:cxnSpLocks/>
          </p:cNvCxnSpPr>
          <p:nvPr/>
        </p:nvCxnSpPr>
        <p:spPr>
          <a:xfrm>
            <a:off x="5209341" y="1743811"/>
            <a:ext cx="243253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DE3B309-F8B3-838D-5E00-DF3A2E0A8A54}"/>
              </a:ext>
            </a:extLst>
          </p:cNvPr>
          <p:cNvCxnSpPr>
            <a:cxnSpLocks/>
          </p:cNvCxnSpPr>
          <p:nvPr/>
        </p:nvCxnSpPr>
        <p:spPr>
          <a:xfrm flipV="1">
            <a:off x="4669786" y="1736668"/>
            <a:ext cx="0" cy="188633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A061709E-FA76-C31C-834E-091E672DF187}"/>
              </a:ext>
            </a:extLst>
          </p:cNvPr>
          <p:cNvCxnSpPr>
            <a:cxnSpLocks/>
          </p:cNvCxnSpPr>
          <p:nvPr/>
        </p:nvCxnSpPr>
        <p:spPr>
          <a:xfrm flipH="1">
            <a:off x="9136504" y="1925301"/>
            <a:ext cx="245838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F6540841-F0F5-4112-9D2D-9BA805C03227}"/>
              </a:ext>
            </a:extLst>
          </p:cNvPr>
          <p:cNvCxnSpPr>
            <a:cxnSpLocks/>
          </p:cNvCxnSpPr>
          <p:nvPr/>
        </p:nvCxnSpPr>
        <p:spPr>
          <a:xfrm flipH="1">
            <a:off x="8642351" y="3110650"/>
            <a:ext cx="263731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Content Placeholder 2">
            <a:extLst>
              <a:ext uri="{FF2B5EF4-FFF2-40B4-BE49-F238E27FC236}">
                <a16:creationId xmlns:a16="http://schemas.microsoft.com/office/drawing/2014/main" id="{F3D8D68E-06C3-C21B-C65C-FDA183F2ADD3}"/>
              </a:ext>
            </a:extLst>
          </p:cNvPr>
          <p:cNvSpPr txBox="1">
            <a:spLocks/>
          </p:cNvSpPr>
          <p:nvPr/>
        </p:nvSpPr>
        <p:spPr>
          <a:xfrm>
            <a:off x="9542104" y="1786909"/>
            <a:ext cx="700220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Supply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5" name="Content Placeholder 2">
            <a:extLst>
              <a:ext uri="{FF2B5EF4-FFF2-40B4-BE49-F238E27FC236}">
                <a16:creationId xmlns:a16="http://schemas.microsoft.com/office/drawing/2014/main" id="{C5CC45D9-FAEC-A2BB-E043-3E2389F66B03}"/>
              </a:ext>
            </a:extLst>
          </p:cNvPr>
          <p:cNvSpPr txBox="1">
            <a:spLocks/>
          </p:cNvSpPr>
          <p:nvPr/>
        </p:nvSpPr>
        <p:spPr>
          <a:xfrm>
            <a:off x="7826318" y="2977928"/>
            <a:ext cx="740701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C000"/>
                </a:solidFill>
              </a:rPr>
              <a:t>Return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6" name="Content Placeholder 2">
            <a:extLst>
              <a:ext uri="{FF2B5EF4-FFF2-40B4-BE49-F238E27FC236}">
                <a16:creationId xmlns:a16="http://schemas.microsoft.com/office/drawing/2014/main" id="{61987FEA-DC0F-39B6-0BD0-38EC4C3023AE}"/>
              </a:ext>
            </a:extLst>
          </p:cNvPr>
          <p:cNvSpPr txBox="1">
            <a:spLocks/>
          </p:cNvSpPr>
          <p:nvPr/>
        </p:nvSpPr>
        <p:spPr>
          <a:xfrm>
            <a:off x="7912983" y="1830974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4AE6E2"/>
                </a:solidFill>
              </a:rPr>
              <a:t>Chilled water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7" name="Content Placeholder 2">
            <a:extLst>
              <a:ext uri="{FF2B5EF4-FFF2-40B4-BE49-F238E27FC236}">
                <a16:creationId xmlns:a16="http://schemas.microsoft.com/office/drawing/2014/main" id="{30698E19-81A8-5DFE-9E35-CE99DFB6800A}"/>
              </a:ext>
            </a:extLst>
          </p:cNvPr>
          <p:cNvSpPr txBox="1">
            <a:spLocks/>
          </p:cNvSpPr>
          <p:nvPr/>
        </p:nvSpPr>
        <p:spPr>
          <a:xfrm>
            <a:off x="5827027" y="4151804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C00000"/>
                </a:solidFill>
              </a:rPr>
              <a:t>Hot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8" name="Content Placeholder 2">
            <a:extLst>
              <a:ext uri="{FF2B5EF4-FFF2-40B4-BE49-F238E27FC236}">
                <a16:creationId xmlns:a16="http://schemas.microsoft.com/office/drawing/2014/main" id="{CB404724-2CCC-638E-9152-6C89415291D4}"/>
              </a:ext>
            </a:extLst>
          </p:cNvPr>
          <p:cNvSpPr txBox="1">
            <a:spLocks/>
          </p:cNvSpPr>
          <p:nvPr/>
        </p:nvSpPr>
        <p:spPr>
          <a:xfrm>
            <a:off x="6169497" y="6019894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002060"/>
                </a:solidFill>
              </a:rPr>
              <a:t>Cold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9" name="Content Placeholder 2">
            <a:extLst>
              <a:ext uri="{FF2B5EF4-FFF2-40B4-BE49-F238E27FC236}">
                <a16:creationId xmlns:a16="http://schemas.microsoft.com/office/drawing/2014/main" id="{0FF132E3-1187-C902-CE59-79ABC6627098}"/>
              </a:ext>
            </a:extLst>
          </p:cNvPr>
          <p:cNvSpPr txBox="1">
            <a:spLocks/>
          </p:cNvSpPr>
          <p:nvPr/>
        </p:nvSpPr>
        <p:spPr>
          <a:xfrm>
            <a:off x="7704220" y="4462149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/>
              <a:t>Heat Exchanger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3C94554C-1956-2966-CBAD-3E50521FFE9D}"/>
              </a:ext>
            </a:extLst>
          </p:cNvPr>
          <p:cNvCxnSpPr>
            <a:cxnSpLocks/>
          </p:cNvCxnSpPr>
          <p:nvPr/>
        </p:nvCxnSpPr>
        <p:spPr>
          <a:xfrm flipH="1">
            <a:off x="7528610" y="4587624"/>
            <a:ext cx="204295" cy="144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" name="Content Placeholder 2">
            <a:extLst>
              <a:ext uri="{FF2B5EF4-FFF2-40B4-BE49-F238E27FC236}">
                <a16:creationId xmlns:a16="http://schemas.microsoft.com/office/drawing/2014/main" id="{05B0D2AE-5BF3-0864-4C99-B15D35323D25}"/>
              </a:ext>
            </a:extLst>
          </p:cNvPr>
          <p:cNvSpPr txBox="1">
            <a:spLocks/>
          </p:cNvSpPr>
          <p:nvPr/>
        </p:nvSpPr>
        <p:spPr>
          <a:xfrm>
            <a:off x="9422440" y="6187805"/>
            <a:ext cx="2740630" cy="448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/>
              <a:t>Chilled water supply and return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9C043D22-E94D-0DDD-19FC-6DFE0031138F}"/>
              </a:ext>
            </a:extLst>
          </p:cNvPr>
          <p:cNvCxnSpPr>
            <a:cxnSpLocks/>
          </p:cNvCxnSpPr>
          <p:nvPr/>
        </p:nvCxnSpPr>
        <p:spPr>
          <a:xfrm flipH="1" flipV="1">
            <a:off x="9136504" y="5853495"/>
            <a:ext cx="405600" cy="334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B175410C-43BC-D188-22E8-3FE541AD1624}"/>
              </a:ext>
            </a:extLst>
          </p:cNvPr>
          <p:cNvCxnSpPr>
            <a:cxnSpLocks/>
          </p:cNvCxnSpPr>
          <p:nvPr/>
        </p:nvCxnSpPr>
        <p:spPr>
          <a:xfrm flipH="1">
            <a:off x="9175547" y="6364425"/>
            <a:ext cx="269859" cy="47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BB75065F-FD81-AD06-5A98-E1DE7098245C}"/>
              </a:ext>
            </a:extLst>
          </p:cNvPr>
          <p:cNvCxnSpPr>
            <a:cxnSpLocks/>
          </p:cNvCxnSpPr>
          <p:nvPr/>
        </p:nvCxnSpPr>
        <p:spPr>
          <a:xfrm flipH="1">
            <a:off x="8200574" y="5312568"/>
            <a:ext cx="245838" cy="0"/>
          </a:xfrm>
          <a:prstGeom prst="straightConnector1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B62FC78E-D493-BE59-8519-CB3E3D9321BE}"/>
              </a:ext>
            </a:extLst>
          </p:cNvPr>
          <p:cNvCxnSpPr>
            <a:cxnSpLocks/>
          </p:cNvCxnSpPr>
          <p:nvPr/>
        </p:nvCxnSpPr>
        <p:spPr>
          <a:xfrm flipH="1">
            <a:off x="7795474" y="4838385"/>
            <a:ext cx="245838" cy="0"/>
          </a:xfrm>
          <a:prstGeom prst="straightConnector1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FDAEDCF5-818F-4EA9-548D-E2AA6761FE93}"/>
              </a:ext>
            </a:extLst>
          </p:cNvPr>
          <p:cNvCxnSpPr>
            <a:cxnSpLocks/>
          </p:cNvCxnSpPr>
          <p:nvPr/>
        </p:nvCxnSpPr>
        <p:spPr>
          <a:xfrm>
            <a:off x="8200574" y="6019894"/>
            <a:ext cx="243253" cy="0"/>
          </a:xfrm>
          <a:prstGeom prst="straightConnector1">
            <a:avLst/>
          </a:prstGeom>
          <a:ln w="6350"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857ED411-E1AC-34B4-13EA-18339B99B2B9}"/>
              </a:ext>
            </a:extLst>
          </p:cNvPr>
          <p:cNvCxnSpPr>
            <a:cxnSpLocks/>
          </p:cNvCxnSpPr>
          <p:nvPr/>
        </p:nvCxnSpPr>
        <p:spPr>
          <a:xfrm>
            <a:off x="7776421" y="4961566"/>
            <a:ext cx="243253" cy="0"/>
          </a:xfrm>
          <a:prstGeom prst="straightConnector1">
            <a:avLst/>
          </a:prstGeom>
          <a:ln w="6350"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61B96E86-1F65-9F47-FC58-624D97BC0232}"/>
              </a:ext>
            </a:extLst>
          </p:cNvPr>
          <p:cNvCxnSpPr>
            <a:cxnSpLocks/>
          </p:cNvCxnSpPr>
          <p:nvPr/>
        </p:nvCxnSpPr>
        <p:spPr>
          <a:xfrm flipV="1">
            <a:off x="8198823" y="4942480"/>
            <a:ext cx="0" cy="238532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0ADC5919-A6E2-9B4A-C760-8A9354F60F91}"/>
              </a:ext>
            </a:extLst>
          </p:cNvPr>
          <p:cNvCxnSpPr>
            <a:cxnSpLocks/>
          </p:cNvCxnSpPr>
          <p:nvPr/>
        </p:nvCxnSpPr>
        <p:spPr>
          <a:xfrm>
            <a:off x="8098794" y="5495611"/>
            <a:ext cx="0" cy="223166"/>
          </a:xfrm>
          <a:prstGeom prst="straightConnector1">
            <a:avLst/>
          </a:prstGeom>
          <a:ln w="6350"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62CBB576-13E6-AA8C-6C1C-2D6D39EA6A11}"/>
              </a:ext>
            </a:extLst>
          </p:cNvPr>
          <p:cNvCxnSpPr>
            <a:cxnSpLocks/>
          </p:cNvCxnSpPr>
          <p:nvPr/>
        </p:nvCxnSpPr>
        <p:spPr>
          <a:xfrm>
            <a:off x="6876796" y="4405685"/>
            <a:ext cx="42972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6183EC9A-B928-9C84-0704-2B5044B2CAD4}"/>
              </a:ext>
            </a:extLst>
          </p:cNvPr>
          <p:cNvCxnSpPr>
            <a:cxnSpLocks/>
          </p:cNvCxnSpPr>
          <p:nvPr/>
        </p:nvCxnSpPr>
        <p:spPr>
          <a:xfrm flipH="1">
            <a:off x="7520435" y="5344625"/>
            <a:ext cx="6547" cy="392195"/>
          </a:xfrm>
          <a:prstGeom prst="straightConnector1">
            <a:avLst/>
          </a:prstGeom>
          <a:ln>
            <a:solidFill>
              <a:srgbClr val="201DA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Content Placeholder 2">
            <a:extLst>
              <a:ext uri="{FF2B5EF4-FFF2-40B4-BE49-F238E27FC236}">
                <a16:creationId xmlns:a16="http://schemas.microsoft.com/office/drawing/2014/main" id="{3ADDACF3-61B3-DCDD-9F4E-8E04E9715C39}"/>
              </a:ext>
            </a:extLst>
          </p:cNvPr>
          <p:cNvSpPr txBox="1">
            <a:spLocks/>
          </p:cNvSpPr>
          <p:nvPr/>
        </p:nvSpPr>
        <p:spPr>
          <a:xfrm>
            <a:off x="8198823" y="6522178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/>
              <a:t>Blower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1C6449C1-EDE4-51F8-B7B9-E702DFA7100F}"/>
              </a:ext>
            </a:extLst>
          </p:cNvPr>
          <p:cNvCxnSpPr>
            <a:cxnSpLocks/>
          </p:cNvCxnSpPr>
          <p:nvPr/>
        </p:nvCxnSpPr>
        <p:spPr>
          <a:xfrm flipH="1" flipV="1">
            <a:off x="7912983" y="6474743"/>
            <a:ext cx="314525" cy="1729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4" name="Content Placeholder 2">
            <a:extLst>
              <a:ext uri="{FF2B5EF4-FFF2-40B4-BE49-F238E27FC236}">
                <a16:creationId xmlns:a16="http://schemas.microsoft.com/office/drawing/2014/main" id="{C62E0EA4-66C3-E5F7-3587-47D59043812F}"/>
              </a:ext>
            </a:extLst>
          </p:cNvPr>
          <p:cNvSpPr txBox="1">
            <a:spLocks/>
          </p:cNvSpPr>
          <p:nvPr/>
        </p:nvSpPr>
        <p:spPr>
          <a:xfrm>
            <a:off x="9744043" y="4215276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/>
              <a:t>Return AHU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5" name="Content Placeholder 2">
            <a:extLst>
              <a:ext uri="{FF2B5EF4-FFF2-40B4-BE49-F238E27FC236}">
                <a16:creationId xmlns:a16="http://schemas.microsoft.com/office/drawing/2014/main" id="{2B82B253-75B0-737E-6FDC-21B0E57EF328}"/>
              </a:ext>
            </a:extLst>
          </p:cNvPr>
          <p:cNvSpPr txBox="1">
            <a:spLocks/>
          </p:cNvSpPr>
          <p:nvPr/>
        </p:nvSpPr>
        <p:spPr>
          <a:xfrm>
            <a:off x="10246071" y="1815207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/>
              <a:t>Supply AHU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6" name="Picture 125">
            <a:extLst>
              <a:ext uri="{FF2B5EF4-FFF2-40B4-BE49-F238E27FC236}">
                <a16:creationId xmlns:a16="http://schemas.microsoft.com/office/drawing/2014/main" id="{2FD1196D-F0F5-846D-209C-F0389184C7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119326" y="2184793"/>
            <a:ext cx="364988" cy="661646"/>
          </a:xfrm>
          <a:prstGeom prst="rect">
            <a:avLst/>
          </a:prstGeom>
        </p:spPr>
      </p:pic>
      <p:pic>
        <p:nvPicPr>
          <p:cNvPr id="127" name="Imagen 25">
            <a:extLst>
              <a:ext uri="{FF2B5EF4-FFF2-40B4-BE49-F238E27FC236}">
                <a16:creationId xmlns:a16="http://schemas.microsoft.com/office/drawing/2014/main" id="{EC1E8ED0-88A4-9AC8-7C9F-727DD89432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19481" y="5394008"/>
            <a:ext cx="403091" cy="459666"/>
          </a:xfrm>
          <a:prstGeom prst="rect">
            <a:avLst/>
          </a:prstGeom>
        </p:spPr>
      </p:pic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88E6C213-FB7C-6DB3-9D9F-6F5C56BC022C}"/>
              </a:ext>
            </a:extLst>
          </p:cNvPr>
          <p:cNvCxnSpPr>
            <a:cxnSpLocks/>
          </p:cNvCxnSpPr>
          <p:nvPr/>
        </p:nvCxnSpPr>
        <p:spPr>
          <a:xfrm flipH="1" flipV="1">
            <a:off x="1710524" y="5531993"/>
            <a:ext cx="81936" cy="13547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D3F5A29F-B25A-FF2B-494C-C7E57B5BE81F}"/>
              </a:ext>
            </a:extLst>
          </p:cNvPr>
          <p:cNvCxnSpPr>
            <a:cxnSpLocks/>
          </p:cNvCxnSpPr>
          <p:nvPr/>
        </p:nvCxnSpPr>
        <p:spPr>
          <a:xfrm flipH="1">
            <a:off x="1492841" y="5262364"/>
            <a:ext cx="98118" cy="16279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ángulo 27">
            <a:extLst>
              <a:ext uri="{FF2B5EF4-FFF2-40B4-BE49-F238E27FC236}">
                <a16:creationId xmlns:a16="http://schemas.microsoft.com/office/drawing/2014/main" id="{80F70919-330E-D7C2-E417-9B1F6FB65954}"/>
              </a:ext>
            </a:extLst>
          </p:cNvPr>
          <p:cNvSpPr/>
          <p:nvPr/>
        </p:nvSpPr>
        <p:spPr>
          <a:xfrm>
            <a:off x="1175194" y="5576200"/>
            <a:ext cx="141908" cy="1792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1" name="Rectángulo 52">
            <a:extLst>
              <a:ext uri="{FF2B5EF4-FFF2-40B4-BE49-F238E27FC236}">
                <a16:creationId xmlns:a16="http://schemas.microsoft.com/office/drawing/2014/main" id="{68AAE1F5-0C58-A6A9-CC37-1471EEA3A356}"/>
              </a:ext>
            </a:extLst>
          </p:cNvPr>
          <p:cNvSpPr/>
          <p:nvPr/>
        </p:nvSpPr>
        <p:spPr>
          <a:xfrm>
            <a:off x="1211206" y="5397437"/>
            <a:ext cx="113096" cy="1627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32" name="Conector recto 64">
            <a:extLst>
              <a:ext uri="{FF2B5EF4-FFF2-40B4-BE49-F238E27FC236}">
                <a16:creationId xmlns:a16="http://schemas.microsoft.com/office/drawing/2014/main" id="{BFD1A772-E7EE-285E-3CD8-7668F55132EE}"/>
              </a:ext>
            </a:extLst>
          </p:cNvPr>
          <p:cNvCxnSpPr>
            <a:cxnSpLocks/>
          </p:cNvCxnSpPr>
          <p:nvPr/>
        </p:nvCxnSpPr>
        <p:spPr>
          <a:xfrm>
            <a:off x="1181646" y="5587161"/>
            <a:ext cx="135821" cy="167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3" name="Conector recto 68">
            <a:extLst>
              <a:ext uri="{FF2B5EF4-FFF2-40B4-BE49-F238E27FC236}">
                <a16:creationId xmlns:a16="http://schemas.microsoft.com/office/drawing/2014/main" id="{F6CAFCB3-55E4-1E8D-511F-3FA8500B881A}"/>
              </a:ext>
            </a:extLst>
          </p:cNvPr>
          <p:cNvCxnSpPr>
            <a:cxnSpLocks/>
          </p:cNvCxnSpPr>
          <p:nvPr/>
        </p:nvCxnSpPr>
        <p:spPr>
          <a:xfrm flipH="1">
            <a:off x="1175193" y="5575868"/>
            <a:ext cx="139894" cy="1737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347F2AE9-EE02-B2BA-BD57-ADB7CB2F538A}"/>
              </a:ext>
            </a:extLst>
          </p:cNvPr>
          <p:cNvCxnSpPr>
            <a:cxnSpLocks/>
            <a:endCxn id="131" idx="3"/>
          </p:cNvCxnSpPr>
          <p:nvPr/>
        </p:nvCxnSpPr>
        <p:spPr>
          <a:xfrm flipV="1">
            <a:off x="428507" y="5478834"/>
            <a:ext cx="895795" cy="43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6" name="Textfeld 3">
            <a:extLst>
              <a:ext uri="{FF2B5EF4-FFF2-40B4-BE49-F238E27FC236}">
                <a16:creationId xmlns:a16="http://schemas.microsoft.com/office/drawing/2014/main" id="{82C6AED8-CC45-47E9-8924-E8182647460B}"/>
              </a:ext>
            </a:extLst>
          </p:cNvPr>
          <p:cNvSpPr txBox="1"/>
          <p:nvPr/>
        </p:nvSpPr>
        <p:spPr>
          <a:xfrm>
            <a:off x="5350543" y="160483"/>
            <a:ext cx="2411697" cy="23892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CH" sz="1200" dirty="0">
                <a:solidFill>
                  <a:schemeClr val="bg1"/>
                </a:solidFill>
              </a:rPr>
              <a:t>Inigo Martin Melero (CERN/EN/CV)</a:t>
            </a:r>
            <a:endParaRPr lang="de-AT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151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C97A44E-7FEC-9481-9C9B-4A74BF7AA0C0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1. CV current status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67D0EB-F7FE-5048-20CD-8FBF108BC80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12560" y="897752"/>
            <a:ext cx="2797117" cy="2257323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758" y="7670"/>
            <a:ext cx="12188241" cy="485500"/>
            <a:chOff x="3758" y="-2130"/>
            <a:chExt cx="12188241" cy="4953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27324" y="167066"/>
            <a:ext cx="289479" cy="166706"/>
          </a:xfrm>
        </p:spPr>
        <p:txBody>
          <a:bodyPr/>
          <a:lstStyle/>
          <a:p>
            <a:fld id="{88A1DFE4-5FC5-43BD-BB7E-75EAD82B965F}" type="slidenum">
              <a:rPr lang="de-AT" smtClean="0">
                <a:solidFill>
                  <a:schemeClr val="bg1"/>
                </a:solidFill>
              </a:rPr>
              <a:pPr/>
              <a:t>4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95493F-153E-007B-B33B-11B2D2249497}"/>
              </a:ext>
            </a:extLst>
          </p:cNvPr>
          <p:cNvSpPr txBox="1"/>
          <p:nvPr/>
        </p:nvSpPr>
        <p:spPr>
          <a:xfrm>
            <a:off x="10118598" y="1948455"/>
            <a:ext cx="11850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50" dirty="0" err="1">
                <a:solidFill>
                  <a:schemeClr val="accent5"/>
                </a:solidFill>
              </a:rPr>
              <a:t>Cooling</a:t>
            </a:r>
            <a:r>
              <a:rPr lang="fr-CH" sz="1050" dirty="0">
                <a:solidFill>
                  <a:schemeClr val="accent5"/>
                </a:solidFill>
              </a:rPr>
              <a:t> </a:t>
            </a:r>
            <a:r>
              <a:rPr lang="fr-CH" sz="1050" dirty="0" err="1">
                <a:solidFill>
                  <a:schemeClr val="accent5"/>
                </a:solidFill>
              </a:rPr>
              <a:t>towers</a:t>
            </a:r>
            <a:r>
              <a:rPr lang="fr-CH" sz="1050" dirty="0">
                <a:solidFill>
                  <a:schemeClr val="accent5"/>
                </a:solidFill>
              </a:rPr>
              <a:t> for FCC-</a:t>
            </a:r>
            <a:r>
              <a:rPr lang="fr-CH" sz="1050" dirty="0" err="1">
                <a:solidFill>
                  <a:schemeClr val="accent5"/>
                </a:solidFill>
              </a:rPr>
              <a:t>ee</a:t>
            </a:r>
            <a:endParaRPr lang="fr-CH" sz="1050" dirty="0">
              <a:solidFill>
                <a:schemeClr val="accent5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956533C-41EA-2C16-818D-9E4B642B01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0351" y="4936185"/>
            <a:ext cx="1894918" cy="18000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F76534-FC54-3F9E-977B-8DBA2147B8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799" y="2436208"/>
            <a:ext cx="3463531" cy="18036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4B5C147-9CB6-895C-52D0-AFCBE3D5A1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3307" y="1152531"/>
            <a:ext cx="3463530" cy="113964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BE44708-6FD6-EF74-2901-54C7593F03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09860" y="1152531"/>
            <a:ext cx="3447350" cy="143716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E9CF722-11FB-C36E-5DD8-2AB5CFB5C58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09860" y="2707434"/>
            <a:ext cx="3447350" cy="78952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20CF236-0DE8-7F52-E8A0-655A53A052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01224" y="1205576"/>
            <a:ext cx="338125" cy="632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41F1450-FEC5-5303-AE69-FF9B3DE9F11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26935" y="3577210"/>
            <a:ext cx="3388694" cy="162576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B519F3E-2F7B-4EEA-FDE2-2FE9C26515C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83307" y="4323579"/>
            <a:ext cx="3441615" cy="151447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C682FE8E-6A5B-517B-EA1D-5E2A0580990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26935" y="5239464"/>
            <a:ext cx="3449892" cy="1460101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3B8EE96D-9F8D-442F-BAF0-D5487C8E2B3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46954" y="5867094"/>
            <a:ext cx="3375376" cy="832471"/>
          </a:xfrm>
          <a:prstGeom prst="rect">
            <a:avLst/>
          </a:prstGeom>
        </p:spPr>
      </p:pic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AD7F2C6-8930-DED0-5206-793E5B9F8E28}"/>
              </a:ext>
            </a:extLst>
          </p:cNvPr>
          <p:cNvCxnSpPr>
            <a:cxnSpLocks/>
          </p:cNvCxnSpPr>
          <p:nvPr/>
        </p:nvCxnSpPr>
        <p:spPr>
          <a:xfrm>
            <a:off x="142103" y="4287436"/>
            <a:ext cx="3680227" cy="0"/>
          </a:xfrm>
          <a:prstGeom prst="line">
            <a:avLst/>
          </a:prstGeom>
          <a:ln w="28575">
            <a:solidFill>
              <a:srgbClr val="B6B7B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A1370B9-6DBD-1EF9-1CF6-71FBEF5FEEF8}"/>
              </a:ext>
            </a:extLst>
          </p:cNvPr>
          <p:cNvCxnSpPr>
            <a:cxnSpLocks/>
          </p:cNvCxnSpPr>
          <p:nvPr/>
        </p:nvCxnSpPr>
        <p:spPr>
          <a:xfrm flipV="1">
            <a:off x="3822330" y="4287436"/>
            <a:ext cx="0" cy="952028"/>
          </a:xfrm>
          <a:prstGeom prst="line">
            <a:avLst/>
          </a:prstGeom>
          <a:ln w="28575">
            <a:solidFill>
              <a:srgbClr val="B6B7B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D3A44E6-2890-6F60-A6EC-409C84DDC0BA}"/>
              </a:ext>
            </a:extLst>
          </p:cNvPr>
          <p:cNvCxnSpPr>
            <a:cxnSpLocks/>
          </p:cNvCxnSpPr>
          <p:nvPr/>
        </p:nvCxnSpPr>
        <p:spPr>
          <a:xfrm flipH="1">
            <a:off x="3822330" y="5232015"/>
            <a:ext cx="3534880" cy="7449"/>
          </a:xfrm>
          <a:prstGeom prst="line">
            <a:avLst/>
          </a:prstGeom>
          <a:ln w="28575">
            <a:solidFill>
              <a:srgbClr val="B6B7B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8FBE14B9-42D7-DB96-4A7F-5042B8B89573}"/>
              </a:ext>
            </a:extLst>
          </p:cNvPr>
          <p:cNvCxnSpPr>
            <a:cxnSpLocks/>
          </p:cNvCxnSpPr>
          <p:nvPr/>
        </p:nvCxnSpPr>
        <p:spPr>
          <a:xfrm>
            <a:off x="7357210" y="5246913"/>
            <a:ext cx="19617" cy="1429718"/>
          </a:xfrm>
          <a:prstGeom prst="line">
            <a:avLst/>
          </a:prstGeom>
          <a:ln w="28575">
            <a:solidFill>
              <a:srgbClr val="B6B7B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702D51D3-6785-184F-F95F-91D799B65BD7}"/>
              </a:ext>
            </a:extLst>
          </p:cNvPr>
          <p:cNvSpPr txBox="1"/>
          <p:nvPr/>
        </p:nvSpPr>
        <p:spPr>
          <a:xfrm rot="16200000">
            <a:off x="-148418" y="3573353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Cooling</a:t>
            </a:r>
            <a:endParaRPr lang="en-GB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3482833-12E8-FF42-DFE6-3DBCC790EBC8}"/>
              </a:ext>
            </a:extLst>
          </p:cNvPr>
          <p:cNvSpPr txBox="1"/>
          <p:nvPr/>
        </p:nvSpPr>
        <p:spPr>
          <a:xfrm rot="16200000">
            <a:off x="-275479" y="5951259"/>
            <a:ext cx="1204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Ventilation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9A9876-E2DB-E3D7-098C-54818FE4B9E6}"/>
              </a:ext>
            </a:extLst>
          </p:cNvPr>
          <p:cNvSpPr txBox="1"/>
          <p:nvPr/>
        </p:nvSpPr>
        <p:spPr>
          <a:xfrm>
            <a:off x="7672499" y="5447802"/>
            <a:ext cx="18598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50" dirty="0" err="1">
                <a:solidFill>
                  <a:schemeClr val="accent5"/>
                </a:solidFill>
              </a:rPr>
              <a:t>Demineralised</a:t>
            </a:r>
            <a:r>
              <a:rPr lang="fr-CH" sz="1050" dirty="0">
                <a:solidFill>
                  <a:schemeClr val="accent5"/>
                </a:solidFill>
              </a:rPr>
              <a:t> water distribution in Tunnel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E77B5B97-1AB5-3C28-1A4D-3F530E6925E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515736" y="1016794"/>
            <a:ext cx="1803604" cy="1803604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6445E435-A504-32DB-27D7-FC6EABDBA925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 l="6958" t="2473"/>
          <a:stretch>
            <a:fillRect/>
          </a:stretch>
        </p:blipFill>
        <p:spPr>
          <a:xfrm>
            <a:off x="7651789" y="2911484"/>
            <a:ext cx="1714440" cy="2002604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0F5A8697-40D2-D436-4659-B53E54924105}"/>
              </a:ext>
            </a:extLst>
          </p:cNvPr>
          <p:cNvSpPr txBox="1"/>
          <p:nvPr/>
        </p:nvSpPr>
        <p:spPr>
          <a:xfrm>
            <a:off x="7734072" y="1539358"/>
            <a:ext cx="134334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50" dirty="0" err="1">
                <a:solidFill>
                  <a:schemeClr val="accent5"/>
                </a:solidFill>
              </a:rPr>
              <a:t>Chilled</a:t>
            </a:r>
            <a:r>
              <a:rPr lang="fr-CH" sz="1050" dirty="0">
                <a:solidFill>
                  <a:schemeClr val="accent5"/>
                </a:solidFill>
              </a:rPr>
              <a:t> water distribution in Tunnel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2BBC6D3-D380-5BF5-5047-6FECB01894AC}"/>
              </a:ext>
            </a:extLst>
          </p:cNvPr>
          <p:cNvSpPr txBox="1"/>
          <p:nvPr/>
        </p:nvSpPr>
        <p:spPr>
          <a:xfrm>
            <a:off x="7837335" y="3461348"/>
            <a:ext cx="134334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accent5"/>
                </a:solidFill>
              </a:rPr>
              <a:t>Raw water distribution</a:t>
            </a:r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87E39A62-A855-C649-38F8-D7554A9AA593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l="5251" t="1845"/>
          <a:stretch>
            <a:fillRect/>
          </a:stretch>
        </p:blipFill>
        <p:spPr>
          <a:xfrm>
            <a:off x="9781296" y="3276700"/>
            <a:ext cx="2012377" cy="2002603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94E5D752-7A96-86FF-AC86-A8ACA8BCF31B}"/>
              </a:ext>
            </a:extLst>
          </p:cNvPr>
          <p:cNvSpPr txBox="1"/>
          <p:nvPr/>
        </p:nvSpPr>
        <p:spPr>
          <a:xfrm>
            <a:off x="10115810" y="3881324"/>
            <a:ext cx="134334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accent5"/>
                </a:solidFill>
              </a:rPr>
              <a:t>Effluent water distribution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E056E8C-1CCA-7795-03C3-90C561DA4BBE}"/>
              </a:ext>
            </a:extLst>
          </p:cNvPr>
          <p:cNvSpPr txBox="1"/>
          <p:nvPr/>
        </p:nvSpPr>
        <p:spPr>
          <a:xfrm>
            <a:off x="9571174" y="5316905"/>
            <a:ext cx="255794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>
                <a:solidFill>
                  <a:srgbClr val="002060"/>
                </a:solidFill>
              </a:rPr>
              <a:t>Are we directly affected by the optics? </a:t>
            </a:r>
            <a:r>
              <a:rPr lang="en-AU" sz="1400" dirty="0">
                <a:solidFill>
                  <a:srgbClr val="002060"/>
                </a:solidFill>
                <a:sym typeface="Wingdings" panose="05000000000000000000" pitchFamily="2" charset="2"/>
              </a:rPr>
              <a:t> NO</a:t>
            </a:r>
          </a:p>
          <a:p>
            <a:r>
              <a:rPr lang="en-AU" sz="1400" dirty="0">
                <a:solidFill>
                  <a:srgbClr val="002060"/>
                </a:solidFill>
                <a:sym typeface="Wingdings" panose="05000000000000000000" pitchFamily="2" charset="2"/>
              </a:rPr>
              <a:t>Are we affected by systems that are affected by the optics?  YES</a:t>
            </a:r>
            <a:endParaRPr lang="en-AU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858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A59664-4E60-F9EE-7FFD-2E6164E44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20FE91B-0370-215F-18FE-220E8BC97010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2. Questions by optics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1575547-86DB-580F-3540-3E771BA6916C}"/>
              </a:ext>
            </a:extLst>
          </p:cNvPr>
          <p:cNvGrpSpPr/>
          <p:nvPr/>
        </p:nvGrpSpPr>
        <p:grpSpPr>
          <a:xfrm>
            <a:off x="3758" y="7670"/>
            <a:ext cx="12188241" cy="485500"/>
            <a:chOff x="3758" y="-2130"/>
            <a:chExt cx="12188241" cy="4953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AE4F26B-04BF-D8E3-067A-5CF657585E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651EEFD-BD74-E662-3C06-F8A1091986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B62316DF-A303-0B82-CDD9-044ED4411A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27324" y="167066"/>
            <a:ext cx="289479" cy="166706"/>
          </a:xfrm>
        </p:spPr>
        <p:txBody>
          <a:bodyPr/>
          <a:lstStyle/>
          <a:p>
            <a:fld id="{88A1DFE4-5FC5-43BD-BB7E-75EAD82B965F}" type="slidenum">
              <a:rPr lang="de-AT" smtClean="0">
                <a:solidFill>
                  <a:schemeClr val="bg1"/>
                </a:solidFill>
              </a:rPr>
              <a:pPr/>
              <a:t>5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3C7AB1E-C8C1-7C3A-C416-6675003AA03B}"/>
              </a:ext>
            </a:extLst>
          </p:cNvPr>
          <p:cNvSpPr txBox="1">
            <a:spLocks/>
          </p:cNvSpPr>
          <p:nvPr/>
        </p:nvSpPr>
        <p:spPr>
          <a:xfrm>
            <a:off x="296669" y="1661550"/>
            <a:ext cx="11763308" cy="4865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i="1" dirty="0"/>
              <a:t>What are the prerequisites you need to perform the comparison?</a:t>
            </a:r>
          </a:p>
          <a:p>
            <a:pPr marL="0" indent="0">
              <a:buNone/>
            </a:pPr>
            <a:endParaRPr lang="en-GB" sz="2000" i="1" dirty="0"/>
          </a:p>
          <a:p>
            <a:pPr marL="0" indent="0">
              <a:buNone/>
            </a:pPr>
            <a:r>
              <a:rPr lang="en-GB" sz="2000" dirty="0"/>
              <a:t>- At the current design stage, we do not need lattice descriptions / technical and experimental insertions from optics. </a:t>
            </a:r>
          </a:p>
          <a:p>
            <a:pPr marL="0" indent="0">
              <a:buNone/>
            </a:pPr>
            <a:r>
              <a:rPr lang="en-GB" sz="2000" dirty="0"/>
              <a:t>- Even though we are not directly affected by optics, we are affected by the heat load changes happening in the other systems interacting with the beam.</a:t>
            </a:r>
          </a:p>
          <a:p>
            <a:pPr marL="0" indent="0">
              <a:buNone/>
            </a:pPr>
            <a:endParaRPr lang="en-GB" sz="2000" i="1" dirty="0"/>
          </a:p>
          <a:p>
            <a:pPr marL="0" indent="0">
              <a:buNone/>
            </a:pPr>
            <a:br>
              <a:rPr lang="en-GB" sz="2000" i="1" dirty="0"/>
            </a:br>
            <a:br>
              <a:rPr lang="en-GB" sz="2000" i="1" dirty="0"/>
            </a:br>
            <a:endParaRPr lang="en-US" sz="20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89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28FA35-C1FF-8838-E945-030276F8F9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5EC865C-22DD-2768-88E1-12610F27B281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2. Questions by optics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9E7B8BC-DB4D-7C13-04ED-BF0C2FE3D349}"/>
              </a:ext>
            </a:extLst>
          </p:cNvPr>
          <p:cNvGrpSpPr/>
          <p:nvPr/>
        </p:nvGrpSpPr>
        <p:grpSpPr>
          <a:xfrm>
            <a:off x="3758" y="7670"/>
            <a:ext cx="12188241" cy="485500"/>
            <a:chOff x="3758" y="-2130"/>
            <a:chExt cx="12188241" cy="4953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7BADD53-3878-9D48-C0D7-626A8A254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54BD7C4-5D44-A13D-1F56-EACB429F2D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7F6101C3-060A-5584-1319-B97C2AEB94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27324" y="167066"/>
            <a:ext cx="289479" cy="166706"/>
          </a:xfrm>
        </p:spPr>
        <p:txBody>
          <a:bodyPr/>
          <a:lstStyle/>
          <a:p>
            <a:fld id="{88A1DFE4-5FC5-43BD-BB7E-75EAD82B965F}" type="slidenum">
              <a:rPr lang="de-AT" smtClean="0">
                <a:solidFill>
                  <a:schemeClr val="bg1"/>
                </a:solidFill>
              </a:rPr>
              <a:pPr/>
              <a:t>6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4C870DE-FA2F-1892-8EE0-1DE8EA63AB77}"/>
              </a:ext>
            </a:extLst>
          </p:cNvPr>
          <p:cNvSpPr txBox="1">
            <a:spLocks/>
          </p:cNvSpPr>
          <p:nvPr/>
        </p:nvSpPr>
        <p:spPr>
          <a:xfrm>
            <a:off x="296669" y="1661550"/>
            <a:ext cx="11763308" cy="4865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i="1" dirty="0"/>
              <a:t>Do you require input from other teams and groups?</a:t>
            </a:r>
            <a:br>
              <a:rPr lang="en-GB" sz="2000" i="1" dirty="0"/>
            </a:br>
            <a:endParaRPr lang="en-GB" sz="2000" i="1" dirty="0"/>
          </a:p>
          <a:p>
            <a:pPr marL="0" indent="0">
              <a:buNone/>
            </a:pP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YES</a:t>
            </a:r>
          </a:p>
          <a:p>
            <a:pPr marL="0" indent="0">
              <a:buNone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/>
              <a:t>Collider, booster magnets </a:t>
            </a:r>
            <a:r>
              <a:rPr lang="en-GB" sz="2000" dirty="0">
                <a:sym typeface="Wingdings" panose="05000000000000000000" pitchFamily="2" charset="2"/>
              </a:rPr>
              <a:t> 	Layout for connection to demineralised water pipes</a:t>
            </a:r>
          </a:p>
          <a:p>
            <a:pPr marL="0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			Heat load to water / air, ∆T… of new magnet design (dipoles, quads, sexts)</a:t>
            </a:r>
          </a:p>
          <a:p>
            <a:pPr marL="0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			How will this affect the power converters + </a:t>
            </a:r>
            <a:r>
              <a:rPr lang="en-GB" sz="2000" b="1" dirty="0">
                <a:sym typeface="Wingdings" panose="05000000000000000000" pitchFamily="2" charset="2"/>
              </a:rPr>
              <a:t>cables</a:t>
            </a:r>
            <a:r>
              <a:rPr lang="en-GB" sz="2000" dirty="0">
                <a:sym typeface="Wingdings" panose="05000000000000000000" pitchFamily="2" charset="2"/>
              </a:rPr>
              <a:t> to magnets?</a:t>
            </a:r>
          </a:p>
          <a:p>
            <a:pPr marL="0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			</a:t>
            </a:r>
          </a:p>
          <a:p>
            <a:pPr marL="0" indent="0">
              <a:buNone/>
            </a:pPr>
            <a:br>
              <a:rPr lang="en-GB" sz="2000" dirty="0"/>
            </a:b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77CBA2-BBA8-CDC8-F25B-48B88697B3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669" y="4921364"/>
            <a:ext cx="9518675" cy="1519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EBD3B2-DEA8-9876-8217-0842AD6BB5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32394" y="4496955"/>
            <a:ext cx="1762937" cy="2193979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558C48-82B9-99CF-6E33-36EA90DC86C9}"/>
              </a:ext>
            </a:extLst>
          </p:cNvPr>
          <p:cNvSpPr txBox="1">
            <a:spLocks/>
          </p:cNvSpPr>
          <p:nvPr/>
        </p:nvSpPr>
        <p:spPr>
          <a:xfrm>
            <a:off x="8631956" y="1755130"/>
            <a:ext cx="3190680" cy="60591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/>
              <a:t>Data to be collected shortly via Excel requirements  </a:t>
            </a:r>
            <a:endParaRPr lang="en-GB" sz="1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1800" dirty="0">
                <a:sym typeface="Wingdings" panose="05000000000000000000" pitchFamily="2" charset="2"/>
              </a:rPr>
              <a:t>				</a:t>
            </a:r>
          </a:p>
          <a:p>
            <a:pPr marL="0" indent="0">
              <a:buNone/>
            </a:pPr>
            <a:br>
              <a:rPr lang="en-GB" sz="1800" dirty="0"/>
            </a:b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406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62F74-1C64-071D-7C32-1C0A0EA70F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9151FB7-0894-0DB6-490D-04018F2DBD44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2. Questions by optics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EC7B647-61ED-FE44-B7F2-BA38D2ADD09E}"/>
              </a:ext>
            </a:extLst>
          </p:cNvPr>
          <p:cNvGrpSpPr/>
          <p:nvPr/>
        </p:nvGrpSpPr>
        <p:grpSpPr>
          <a:xfrm>
            <a:off x="3758" y="7670"/>
            <a:ext cx="12188241" cy="485500"/>
            <a:chOff x="3758" y="-2130"/>
            <a:chExt cx="12188241" cy="4953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37CDA84-F104-389E-C3F9-76AFDD546A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DB1D4E0-6A51-0402-7ABE-087656D7B8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31A70B58-5975-44F9-706D-A8C274065E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27324" y="167066"/>
            <a:ext cx="289479" cy="166706"/>
          </a:xfrm>
        </p:spPr>
        <p:txBody>
          <a:bodyPr/>
          <a:lstStyle/>
          <a:p>
            <a:fld id="{88A1DFE4-5FC5-43BD-BB7E-75EAD82B965F}" type="slidenum">
              <a:rPr lang="de-AT" smtClean="0">
                <a:solidFill>
                  <a:schemeClr val="bg1"/>
                </a:solidFill>
              </a:rPr>
              <a:pPr/>
              <a:t>7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725F05A-AB44-E1F9-8DA3-91D93E873B84}"/>
              </a:ext>
            </a:extLst>
          </p:cNvPr>
          <p:cNvSpPr txBox="1">
            <a:spLocks/>
          </p:cNvSpPr>
          <p:nvPr/>
        </p:nvSpPr>
        <p:spPr>
          <a:xfrm>
            <a:off x="296669" y="1661550"/>
            <a:ext cx="11763308" cy="4865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i="1" dirty="0"/>
              <a:t>Do you require input from other teams and groups?</a:t>
            </a:r>
            <a:br>
              <a:rPr lang="en-GB" sz="2000" i="1" dirty="0"/>
            </a:br>
            <a:endParaRPr lang="en-GB" sz="2000" i="1" dirty="0"/>
          </a:p>
          <a:p>
            <a:pPr marL="0" indent="0">
              <a:buNone/>
            </a:pP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YES</a:t>
            </a:r>
          </a:p>
          <a:p>
            <a:pPr marL="0" indent="0">
              <a:buNone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Vacuum, radiation shielding  	Proportion of the 50 MW / beam that now goes to SR absorbers, radiation 				shielding, photon stoppers and environment</a:t>
            </a:r>
          </a:p>
          <a:p>
            <a:pPr marL="0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			Layout for connection to demineralised water pipes</a:t>
            </a:r>
            <a:endParaRPr lang="en-GB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			Heat load to water / air, ∆T… of all these elements</a:t>
            </a:r>
          </a:p>
          <a:p>
            <a:pPr marL="0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			</a:t>
            </a:r>
          </a:p>
          <a:p>
            <a:pPr marL="0" indent="0">
              <a:buNone/>
            </a:pPr>
            <a:br>
              <a:rPr lang="en-GB" sz="2000" dirty="0"/>
            </a:b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9ABC9B-7AD7-A6AA-9154-CD24162933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411" y="4597884"/>
            <a:ext cx="3807941" cy="2126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7B49FF-6A90-49FC-67D4-0121E0B214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2036" y="4597884"/>
            <a:ext cx="3807941" cy="21610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216EDB5-31D5-89C4-0993-B4B9779015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08364" y="4638382"/>
            <a:ext cx="3739918" cy="2120544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CE5BFAA-4B1D-09DB-493D-C6A8350A6529}"/>
              </a:ext>
            </a:extLst>
          </p:cNvPr>
          <p:cNvSpPr txBox="1">
            <a:spLocks/>
          </p:cNvSpPr>
          <p:nvPr/>
        </p:nvSpPr>
        <p:spPr>
          <a:xfrm>
            <a:off x="8631956" y="1755130"/>
            <a:ext cx="3190680" cy="60591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/>
              <a:t>Data to be collected shortly via Excel requirements  </a:t>
            </a:r>
            <a:endParaRPr lang="en-GB" sz="1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1800" dirty="0">
                <a:sym typeface="Wingdings" panose="05000000000000000000" pitchFamily="2" charset="2"/>
              </a:rPr>
              <a:t>				</a:t>
            </a:r>
          </a:p>
          <a:p>
            <a:pPr marL="0" indent="0">
              <a:buNone/>
            </a:pPr>
            <a:br>
              <a:rPr lang="en-GB" sz="1800" dirty="0"/>
            </a:b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093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AAE14F-46A5-3650-6181-772063D2FF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8AE939-0782-FF42-78D0-CADEA6A1AF81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2. Questions by optics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35684C2-DBEA-DDB9-B4A2-6532FC40082C}"/>
              </a:ext>
            </a:extLst>
          </p:cNvPr>
          <p:cNvGrpSpPr/>
          <p:nvPr/>
        </p:nvGrpSpPr>
        <p:grpSpPr>
          <a:xfrm>
            <a:off x="3758" y="7670"/>
            <a:ext cx="12188241" cy="485500"/>
            <a:chOff x="3758" y="-2130"/>
            <a:chExt cx="12188241" cy="4953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CFA65A8-CF04-3D2D-1F62-FD565F15C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2372DFD-4234-7373-FD03-56311A1F52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6CC5D68C-26CF-B739-AC9C-818D11AA6A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27324" y="167066"/>
            <a:ext cx="289479" cy="166706"/>
          </a:xfrm>
        </p:spPr>
        <p:txBody>
          <a:bodyPr/>
          <a:lstStyle/>
          <a:p>
            <a:fld id="{88A1DFE4-5FC5-43BD-BB7E-75EAD82B965F}" type="slidenum">
              <a:rPr lang="de-AT" smtClean="0">
                <a:solidFill>
                  <a:schemeClr val="bg1"/>
                </a:solidFill>
              </a:rPr>
              <a:pPr/>
              <a:t>8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0AF658C-8F36-E537-E160-289293ACE644}"/>
              </a:ext>
            </a:extLst>
          </p:cNvPr>
          <p:cNvSpPr txBox="1">
            <a:spLocks/>
          </p:cNvSpPr>
          <p:nvPr/>
        </p:nvSpPr>
        <p:spPr>
          <a:xfrm>
            <a:off x="296669" y="1661550"/>
            <a:ext cx="11763308" cy="4865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i="1" dirty="0"/>
              <a:t>Do you require input from other teams and groups?</a:t>
            </a:r>
            <a:br>
              <a:rPr lang="en-GB" sz="2000" i="1" dirty="0"/>
            </a:br>
            <a:endParaRPr lang="en-GB" sz="2000" i="1" dirty="0"/>
          </a:p>
          <a:p>
            <a:pPr marL="0" indent="0">
              <a:buNone/>
            </a:pP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YES</a:t>
            </a:r>
          </a:p>
          <a:p>
            <a:pPr marL="0" indent="0">
              <a:buNone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Beam Instrumentation  	Numbers of BPMs, BLMs in Tunnel, heat evacuated to water / air</a:t>
            </a:r>
          </a:p>
          <a:p>
            <a:pPr marL="0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			Refined conditions like </a:t>
            </a:r>
            <a:r>
              <a:rPr lang="en-GB" sz="2000" b="1" dirty="0">
                <a:sym typeface="Wingdings" panose="05000000000000000000" pitchFamily="2" charset="2"/>
              </a:rPr>
              <a:t>temperature stability</a:t>
            </a:r>
            <a:endParaRPr lang="en-GB" sz="1600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			Change of conditions in polarimeter, laser hutch in alcove</a:t>
            </a:r>
          </a:p>
          <a:p>
            <a:pPr marL="0" indent="0">
              <a:buNone/>
            </a:pPr>
            <a:br>
              <a:rPr lang="en-GB" sz="2000" dirty="0"/>
            </a:b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BBE4B9-6727-AB80-CF43-68C5122F6A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2143" y="4497859"/>
            <a:ext cx="3847714" cy="21388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4BA559-6E7E-18CB-2CF6-830FA99D7D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024" y="4497859"/>
            <a:ext cx="3937342" cy="22088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0F46270-E375-6782-877F-84CAACC652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2332" y="4497858"/>
            <a:ext cx="3937342" cy="2195825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92117E0-FC03-7DEB-8305-19F526C831E0}"/>
              </a:ext>
            </a:extLst>
          </p:cNvPr>
          <p:cNvSpPr txBox="1">
            <a:spLocks/>
          </p:cNvSpPr>
          <p:nvPr/>
        </p:nvSpPr>
        <p:spPr>
          <a:xfrm>
            <a:off x="8631956" y="1755130"/>
            <a:ext cx="3190680" cy="60591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/>
              <a:t>Data to be collected shortly via Excel requirements  </a:t>
            </a:r>
            <a:endParaRPr lang="en-GB" sz="1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1800" dirty="0">
                <a:sym typeface="Wingdings" panose="05000000000000000000" pitchFamily="2" charset="2"/>
              </a:rPr>
              <a:t>				</a:t>
            </a:r>
          </a:p>
          <a:p>
            <a:pPr marL="0" indent="0">
              <a:buNone/>
            </a:pPr>
            <a:br>
              <a:rPr lang="en-GB" sz="1800" dirty="0"/>
            </a:b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046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E809A-B5C5-B001-EC6C-CB80070E1C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1FF344E-5C5C-19EC-5CA5-BA3ADB1259EC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2. Questions by optics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455209D-4C18-F727-042C-E7AECD2FF5E0}"/>
              </a:ext>
            </a:extLst>
          </p:cNvPr>
          <p:cNvGrpSpPr/>
          <p:nvPr/>
        </p:nvGrpSpPr>
        <p:grpSpPr>
          <a:xfrm>
            <a:off x="3758" y="7670"/>
            <a:ext cx="12188241" cy="485500"/>
            <a:chOff x="3758" y="-2130"/>
            <a:chExt cx="12188241" cy="4953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D788395-768E-8B3B-D146-3E70B5D76B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F21AC7F-FA20-B0D2-ADB4-CE40EDA1B6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F86D3116-6089-906B-B873-17B5DB2F0A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27324" y="167066"/>
            <a:ext cx="289479" cy="166706"/>
          </a:xfrm>
        </p:spPr>
        <p:txBody>
          <a:bodyPr/>
          <a:lstStyle/>
          <a:p>
            <a:fld id="{88A1DFE4-5FC5-43BD-BB7E-75EAD82B965F}" type="slidenum">
              <a:rPr lang="de-AT" smtClean="0">
                <a:solidFill>
                  <a:schemeClr val="bg1"/>
                </a:solidFill>
              </a:rPr>
              <a:pPr/>
              <a:t>9</a:t>
            </a:fld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52E0BB0-D046-DD40-CBD1-FF4E19C296BF}"/>
              </a:ext>
            </a:extLst>
          </p:cNvPr>
          <p:cNvSpPr txBox="1">
            <a:spLocks/>
          </p:cNvSpPr>
          <p:nvPr/>
        </p:nvSpPr>
        <p:spPr>
          <a:xfrm>
            <a:off x="296669" y="1661550"/>
            <a:ext cx="11763308" cy="4865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i="1" dirty="0"/>
              <a:t>Do you require input from other teams and groups?</a:t>
            </a:r>
            <a:br>
              <a:rPr lang="en-GB" sz="2000" i="1" dirty="0"/>
            </a:br>
            <a:endParaRPr lang="en-GB" sz="2000" i="1" dirty="0"/>
          </a:p>
          <a:p>
            <a:pPr marL="0" indent="0">
              <a:buNone/>
            </a:pP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YES</a:t>
            </a:r>
          </a:p>
          <a:p>
            <a:pPr marL="0" indent="0">
              <a:buNone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RF  				Layout for connection to demineralised water pipes</a:t>
            </a:r>
          </a:p>
          <a:p>
            <a:pPr marL="0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			Integration in Point H and Point L, refitting of CV services</a:t>
            </a:r>
          </a:p>
          <a:p>
            <a:pPr marL="0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			Heat load to water / air, ∆T… of all cavities, update on </a:t>
            </a:r>
            <a:r>
              <a:rPr lang="en-GB" sz="2000" b="1" dirty="0">
                <a:sym typeface="Wingdings" panose="05000000000000000000" pitchFamily="2" charset="2"/>
              </a:rPr>
              <a:t>Point H</a:t>
            </a:r>
            <a:r>
              <a:rPr lang="en-GB" sz="2000" dirty="0">
                <a:sym typeface="Wingdings" panose="05000000000000000000" pitchFamily="2" charset="2"/>
              </a:rPr>
              <a:t> and Point L</a:t>
            </a:r>
          </a:p>
          <a:p>
            <a:pPr marL="0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			</a:t>
            </a:r>
          </a:p>
          <a:p>
            <a:pPr marL="0" indent="0">
              <a:buNone/>
            </a:pPr>
            <a:br>
              <a:rPr lang="en-GB" sz="2000" dirty="0"/>
            </a:b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DAFC5E-C2BF-EA46-F50D-B155701F6F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3408" y="4640957"/>
            <a:ext cx="3333803" cy="18665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51B0916-DF7E-C15B-B298-A5EB1B139B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023" y="4714103"/>
            <a:ext cx="3349654" cy="1866545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45126B0-D993-6A1A-D537-0EA063BB2EDD}"/>
              </a:ext>
            </a:extLst>
          </p:cNvPr>
          <p:cNvSpPr txBox="1">
            <a:spLocks/>
          </p:cNvSpPr>
          <p:nvPr/>
        </p:nvSpPr>
        <p:spPr>
          <a:xfrm>
            <a:off x="9942995" y="4582297"/>
            <a:ext cx="2116982" cy="6141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/>
              <a:t>Updates from other users that might change heat load: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400" dirty="0">
                <a:sym typeface="Wingdings" panose="05000000000000000000" pitchFamily="2" charset="2"/>
              </a:rPr>
              <a:t>P</a:t>
            </a:r>
            <a:r>
              <a:rPr lang="en-GB" sz="1400" dirty="0"/>
              <a:t>ower converters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400" dirty="0"/>
              <a:t>Racks from EN-EL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400" dirty="0"/>
              <a:t>Cryogenics</a:t>
            </a:r>
          </a:p>
          <a:p>
            <a:pPr marL="0" indent="0">
              <a:buNone/>
            </a:pPr>
            <a:r>
              <a:rPr lang="en-GB" sz="1400" dirty="0">
                <a:sym typeface="Wingdings" panose="05000000000000000000" pitchFamily="2" charset="2"/>
              </a:rPr>
              <a:t>…</a:t>
            </a:r>
          </a:p>
          <a:p>
            <a:pPr marL="0" indent="0">
              <a:buNone/>
            </a:pPr>
            <a:r>
              <a:rPr lang="en-GB" sz="1400" dirty="0">
                <a:sym typeface="Wingdings" panose="05000000000000000000" pitchFamily="2" charset="2"/>
              </a:rPr>
              <a:t>				</a:t>
            </a:r>
          </a:p>
          <a:p>
            <a:pPr marL="0" indent="0">
              <a:buNone/>
            </a:pPr>
            <a:br>
              <a:rPr lang="en-GB" sz="1400" dirty="0"/>
            </a:b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F21212-03D1-08AD-3ADC-085B7C5128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18400" y="4735786"/>
            <a:ext cx="3203340" cy="1791660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F1AE01F-66CA-7DA9-08AB-8A47D709BE49}"/>
              </a:ext>
            </a:extLst>
          </p:cNvPr>
          <p:cNvSpPr txBox="1">
            <a:spLocks/>
          </p:cNvSpPr>
          <p:nvPr/>
        </p:nvSpPr>
        <p:spPr>
          <a:xfrm>
            <a:off x="8631956" y="1755130"/>
            <a:ext cx="3190680" cy="60591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/>
              <a:t>Data to be collected shortly via Excel requirements  </a:t>
            </a:r>
            <a:endParaRPr lang="en-GB" sz="1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1800" dirty="0">
                <a:sym typeface="Wingdings" panose="05000000000000000000" pitchFamily="2" charset="2"/>
              </a:rPr>
              <a:t>				</a:t>
            </a:r>
          </a:p>
          <a:p>
            <a:pPr marL="0" indent="0">
              <a:buNone/>
            </a:pPr>
            <a:br>
              <a:rPr lang="en-GB" sz="1800" dirty="0"/>
            </a:b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754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29501</TotalTime>
  <Words>1660</Words>
  <Application>Microsoft Office PowerPoint</Application>
  <PresentationFormat>Widescreen</PresentationFormat>
  <Paragraphs>561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Guillermo Peon</dc:creator>
  <cp:lastModifiedBy>Inigo Martin Melero</cp:lastModifiedBy>
  <cp:revision>1303</cp:revision>
  <dcterms:created xsi:type="dcterms:W3CDTF">2022-11-09T16:25:35Z</dcterms:created>
  <dcterms:modified xsi:type="dcterms:W3CDTF">2025-07-23T12:55:29Z</dcterms:modified>
</cp:coreProperties>
</file>