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1"/>
  </p:notesMasterIdLst>
  <p:handoutMasterIdLst>
    <p:handoutMasterId r:id="rId12"/>
  </p:handoutMasterIdLst>
  <p:sldIdLst>
    <p:sldId id="276" r:id="rId4"/>
    <p:sldId id="325" r:id="rId5"/>
    <p:sldId id="328" r:id="rId6"/>
    <p:sldId id="333" r:id="rId7"/>
    <p:sldId id="330" r:id="rId8"/>
    <p:sldId id="335" r:id="rId9"/>
    <p:sldId id="336" r:id="rId10"/>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5"/>
            <p14:sldId id="328"/>
            <p14:sldId id="333"/>
            <p14:sldId id="330"/>
            <p14:sldId id="335"/>
            <p14:sldId id="336"/>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824FC7-5B0A-2265-ACA0-1787DEB2075D}" name="Audrey Piccini" initials="AP" userId="S::audrey.piccini@cern.ch::2808f850-c5bd-49d9-b4e8-b65c21c27f3d" providerId="AD"/>
  <p188:author id="{98127EDC-932B-3ED1-01D2-D10B60340AF2}" name="Federico Carra" initials="FC" userId="c24cb4d28a5b65a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300"/>
    <a:srgbClr val="0000FF"/>
    <a:srgbClr val="C00000"/>
    <a:srgbClr val="354C75"/>
    <a:srgbClr val="898989"/>
    <a:srgbClr val="F67F00"/>
    <a:srgbClr val="0F124A"/>
    <a:srgbClr val="008080"/>
    <a:srgbClr val="B0AFE6"/>
    <a:srgbClr val="F401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566" autoAdjust="0"/>
  </p:normalViewPr>
  <p:slideViewPr>
    <p:cSldViewPr>
      <p:cViewPr varScale="1">
        <p:scale>
          <a:sx n="57" d="100"/>
          <a:sy n="57" d="100"/>
        </p:scale>
        <p:origin x="432" y="8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23/07/2025</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23.07.2025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33938" y="233167"/>
            <a:ext cx="771943" cy="453522"/>
          </a:xfrm>
          <a:prstGeom prst="rect">
            <a:avLst/>
          </a:prstGeom>
        </p:spPr>
        <p:txBody>
          <a:bodyPr vert="horz" wrap="none" lIns="91440" tIns="45720" rIns="91440" bIns="45720" rtlCol="0" anchor="ctr">
            <a:noAutofit/>
          </a:bodyPr>
          <a:lstStyle>
            <a:lvl1pPr algn="r">
              <a:lnSpc>
                <a:spcPts val="3300"/>
              </a:lnSpc>
              <a:defRPr lang="en-US" sz="2000" kern="1200" noProof="0" smtClean="0">
                <a:solidFill>
                  <a:schemeClr val="bg1"/>
                </a:solidFill>
                <a:latin typeface="+mn-lt"/>
                <a:ea typeface="+mn-ea"/>
                <a:cs typeface="+mn-cs"/>
              </a:defRPr>
            </a:lvl1pPr>
          </a:lstStyle>
          <a:p>
            <a:fld id="{88A1DFE4-5FC5-43BD-BB7E-75EAD82B965F}" type="slidenum">
              <a:rPr lang="en-GB" smtClean="0"/>
              <a:pPr/>
              <a:t>‹#›</a:t>
            </a:fld>
            <a:endParaRPr lang="en-GB"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
        <p:nvSpPr>
          <p:cNvPr id="5" name="TextBox 4">
            <a:extLst>
              <a:ext uri="{FF2B5EF4-FFF2-40B4-BE49-F238E27FC236}">
                <a16:creationId xmlns:a16="http://schemas.microsoft.com/office/drawing/2014/main" id="{6470BCC1-F8FB-AF23-FA4B-A448F2D475F6}"/>
              </a:ext>
            </a:extLst>
          </p:cNvPr>
          <p:cNvSpPr txBox="1"/>
          <p:nvPr userDrawn="1"/>
        </p:nvSpPr>
        <p:spPr>
          <a:xfrm>
            <a:off x="1981199" y="167925"/>
            <a:ext cx="6015801" cy="506614"/>
          </a:xfrm>
          <a:prstGeom prst="rect">
            <a:avLst/>
          </a:prstGeom>
          <a:noFill/>
        </p:spPr>
        <p:txBody>
          <a:bodyPr wrap="square" rtlCol="0" anchor="ctr">
            <a:spAutoFit/>
          </a:bodyPr>
          <a:lstStyle/>
          <a:p>
            <a:pPr algn="l">
              <a:lnSpc>
                <a:spcPts val="3700"/>
              </a:lnSpc>
            </a:pPr>
            <a:r>
              <a:rPr lang="en-US" sz="2000" dirty="0">
                <a:solidFill>
                  <a:schemeClr val="bg1"/>
                </a:solidFill>
              </a:rPr>
              <a:t>24</a:t>
            </a:r>
            <a:r>
              <a:rPr lang="en-US" sz="2000" baseline="30000" dirty="0">
                <a:solidFill>
                  <a:schemeClr val="bg1"/>
                </a:solidFill>
              </a:rPr>
              <a:t>th</a:t>
            </a:r>
            <a:r>
              <a:rPr lang="en-US" sz="2000" dirty="0">
                <a:solidFill>
                  <a:schemeClr val="bg1"/>
                </a:solidFill>
              </a:rPr>
              <a:t> July 2025</a:t>
            </a:r>
            <a:endParaRPr lang="en-GB" sz="2000" dirty="0">
              <a:solidFill>
                <a:schemeClr val="bg1"/>
              </a:solidFill>
            </a:endParaRPr>
          </a:p>
        </p:txBody>
      </p:sp>
      <p:sp>
        <p:nvSpPr>
          <p:cNvPr id="7" name="TextBox 6">
            <a:extLst>
              <a:ext uri="{FF2B5EF4-FFF2-40B4-BE49-F238E27FC236}">
                <a16:creationId xmlns:a16="http://schemas.microsoft.com/office/drawing/2014/main" id="{C53A9BB3-A4D2-EC7E-2263-8A0302E5F19C}"/>
              </a:ext>
            </a:extLst>
          </p:cNvPr>
          <p:cNvSpPr txBox="1"/>
          <p:nvPr userDrawn="1"/>
        </p:nvSpPr>
        <p:spPr>
          <a:xfrm>
            <a:off x="7153460" y="175808"/>
            <a:ext cx="10090280" cy="512384"/>
          </a:xfrm>
          <a:prstGeom prst="rect">
            <a:avLst/>
          </a:prstGeom>
          <a:noFill/>
        </p:spPr>
        <p:txBody>
          <a:bodyPr wrap="square" rtlCol="0" anchor="ctr">
            <a:spAutoFit/>
          </a:bodyPr>
          <a:lstStyle/>
          <a:p>
            <a:pPr algn="ctr">
              <a:lnSpc>
                <a:spcPts val="3700"/>
              </a:lnSpc>
            </a:pPr>
            <a:r>
              <a:rPr lang="en-GB" sz="2200" dirty="0">
                <a:solidFill>
                  <a:schemeClr val="bg1"/>
                </a:solidFill>
              </a:rPr>
              <a:t>Comparison criteria for GHC and LCC: Supports</a:t>
            </a:r>
          </a:p>
        </p:txBody>
      </p:sp>
      <p:sp>
        <p:nvSpPr>
          <p:cNvPr id="9" name="TextBox 8">
            <a:extLst>
              <a:ext uri="{FF2B5EF4-FFF2-40B4-BE49-F238E27FC236}">
                <a16:creationId xmlns:a16="http://schemas.microsoft.com/office/drawing/2014/main" id="{FC9860AF-8519-FD5C-202A-6F1C50D2C27F}"/>
              </a:ext>
            </a:extLst>
          </p:cNvPr>
          <p:cNvSpPr txBox="1"/>
          <p:nvPr userDrawn="1"/>
        </p:nvSpPr>
        <p:spPr>
          <a:xfrm>
            <a:off x="18890367" y="190521"/>
            <a:ext cx="4140376" cy="500778"/>
          </a:xfrm>
          <a:prstGeom prst="rect">
            <a:avLst/>
          </a:prstGeom>
          <a:noFill/>
        </p:spPr>
        <p:txBody>
          <a:bodyPr wrap="square" rtlCol="0" anchor="ctr">
            <a:spAutoFit/>
          </a:bodyPr>
          <a:lstStyle/>
          <a:p>
            <a:pPr algn="r">
              <a:lnSpc>
                <a:spcPts val="3700"/>
              </a:lnSpc>
            </a:pPr>
            <a:r>
              <a:rPr lang="en-US" sz="1800" dirty="0">
                <a:solidFill>
                  <a:schemeClr val="bg1"/>
                </a:solidFill>
              </a:rPr>
              <a:t>EN/MME CERN</a:t>
            </a:r>
            <a:endParaRPr lang="en-GB" sz="1800" dirty="0">
              <a:solidFill>
                <a:schemeClr val="bg1"/>
              </a:solidFill>
            </a:endParaRP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5" Type="http://schemas.openxmlformats.org/officeDocument/2006/relationships/hyperlink" Target="https://indico.cern.ch/event/1560006/contributions/6571162/attachments/3093252/5479263/Radiation_LayoutOpticsDesign_2025_06_26_v2.pdf" TargetMode="Externa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5.xml"/><Relationship Id="rId4" Type="http://schemas.openxmlformats.org/officeDocument/2006/relationships/hyperlink" Target="https://indico.cern.ch/event/1560332/contributions/6572670/attachments/3093485/5479718/WBS%20Presentation%20V0011%2026.06.2025.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236000"/>
            <a:ext cx="14375801" cy="4860000"/>
          </a:xfrm>
          <a:prstGeom prst="rect">
            <a:avLst/>
          </a:prstGeom>
        </p:spPr>
      </p:pic>
      <p:sp>
        <p:nvSpPr>
          <p:cNvPr id="3" name="TextBox 2">
            <a:extLst>
              <a:ext uri="{FF2B5EF4-FFF2-40B4-BE49-F238E27FC236}">
                <a16:creationId xmlns:a16="http://schemas.microsoft.com/office/drawing/2014/main" id="{DEFEA43C-CC25-5B17-8B37-294BF30D3E42}"/>
              </a:ext>
            </a:extLst>
          </p:cNvPr>
          <p:cNvSpPr txBox="1"/>
          <p:nvPr/>
        </p:nvSpPr>
        <p:spPr>
          <a:xfrm>
            <a:off x="1731169" y="6753761"/>
            <a:ext cx="20921662" cy="2554545"/>
          </a:xfrm>
          <a:prstGeom prst="rect">
            <a:avLst/>
          </a:prstGeom>
          <a:noFill/>
        </p:spPr>
        <p:txBody>
          <a:bodyPr wrap="square" rtlCol="0">
            <a:spAutoFit/>
          </a:bodyPr>
          <a:lstStyle/>
          <a:p>
            <a:pPr algn="ctr"/>
            <a:r>
              <a:rPr lang="en-US" sz="8000" b="1" kern="800" dirty="0">
                <a:solidFill>
                  <a:schemeClr val="bg1"/>
                </a:solidFill>
              </a:rPr>
              <a:t>Comparison criteria for GHC and LCC: supports</a:t>
            </a:r>
            <a:endParaRPr lang="en-GB" sz="6000" b="1" i="1" kern="800" dirty="0">
              <a:solidFill>
                <a:schemeClr val="bg1"/>
              </a:solidFill>
            </a:endParaRPr>
          </a:p>
        </p:txBody>
      </p:sp>
      <p:sp>
        <p:nvSpPr>
          <p:cNvPr id="4" name="TextBox 3">
            <a:extLst>
              <a:ext uri="{FF2B5EF4-FFF2-40B4-BE49-F238E27FC236}">
                <a16:creationId xmlns:a16="http://schemas.microsoft.com/office/drawing/2014/main" id="{4107DBA8-5A07-C9DD-DAE2-F59035330C7A}"/>
              </a:ext>
            </a:extLst>
          </p:cNvPr>
          <p:cNvSpPr txBox="1"/>
          <p:nvPr/>
        </p:nvSpPr>
        <p:spPr>
          <a:xfrm>
            <a:off x="2443743" y="9528720"/>
            <a:ext cx="19734638" cy="820674"/>
          </a:xfrm>
          <a:prstGeom prst="rect">
            <a:avLst/>
          </a:prstGeom>
          <a:noFill/>
        </p:spPr>
        <p:txBody>
          <a:bodyPr wrap="square" rtlCol="0">
            <a:spAutoFit/>
          </a:bodyPr>
          <a:lstStyle/>
          <a:p>
            <a:pPr algn="ctr">
              <a:lnSpc>
                <a:spcPct val="150000"/>
              </a:lnSpc>
            </a:pPr>
            <a:r>
              <a:rPr lang="en-GB" i="1" dirty="0">
                <a:solidFill>
                  <a:schemeClr val="bg1"/>
                </a:solidFill>
              </a:rPr>
              <a:t>E. Bernard, F. Carra, M. Timmins, A. Piccini </a:t>
            </a:r>
          </a:p>
        </p:txBody>
      </p:sp>
      <p:sp>
        <p:nvSpPr>
          <p:cNvPr id="5" name="TextBox 4">
            <a:extLst>
              <a:ext uri="{FF2B5EF4-FFF2-40B4-BE49-F238E27FC236}">
                <a16:creationId xmlns:a16="http://schemas.microsoft.com/office/drawing/2014/main" id="{5601C3FD-63F5-02E5-ECF5-EFD38575C2B1}"/>
              </a:ext>
            </a:extLst>
          </p:cNvPr>
          <p:cNvSpPr txBox="1"/>
          <p:nvPr/>
        </p:nvSpPr>
        <p:spPr>
          <a:xfrm>
            <a:off x="5181600" y="12615778"/>
            <a:ext cx="14258925" cy="566822"/>
          </a:xfrm>
          <a:prstGeom prst="rect">
            <a:avLst/>
          </a:prstGeom>
          <a:noFill/>
        </p:spPr>
        <p:txBody>
          <a:bodyPr wrap="square" rtlCol="0">
            <a:spAutoFit/>
          </a:bodyPr>
          <a:lstStyle/>
          <a:p>
            <a:pPr algn="ctr">
              <a:lnSpc>
                <a:spcPts val="3700"/>
              </a:lnSpc>
            </a:pPr>
            <a:r>
              <a:rPr lang="en-GB" dirty="0">
                <a:solidFill>
                  <a:schemeClr val="bg1"/>
                </a:solidFill>
              </a:rPr>
              <a:t>Thursday 24</a:t>
            </a:r>
            <a:r>
              <a:rPr lang="en-GB" baseline="30000" dirty="0">
                <a:solidFill>
                  <a:schemeClr val="bg1"/>
                </a:solidFill>
              </a:rPr>
              <a:t>th</a:t>
            </a:r>
            <a:r>
              <a:rPr lang="en-GB" dirty="0">
                <a:solidFill>
                  <a:schemeClr val="bg1"/>
                </a:solidFill>
              </a:rPr>
              <a:t> July 2025</a:t>
            </a:r>
          </a:p>
        </p:txBody>
      </p:sp>
    </p:spTree>
    <p:extLst>
      <p:ext uri="{BB962C8B-B14F-4D97-AF65-F5344CB8AC3E}">
        <p14:creationId xmlns:p14="http://schemas.microsoft.com/office/powerpoint/2010/main" val="2870322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4D51B-C1DF-95DB-EE06-F5EDBE9D51B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BF99D9-7C88-BF21-2067-4874828B7C82}"/>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3" name="Title 3">
            <a:extLst>
              <a:ext uri="{FF2B5EF4-FFF2-40B4-BE49-F238E27FC236}">
                <a16:creationId xmlns:a16="http://schemas.microsoft.com/office/drawing/2014/main" id="{9853C7C4-E6F3-8DAE-2766-5C83E8C27710}"/>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Status of support design</a:t>
            </a:r>
            <a:endParaRPr lang="en-GB" dirty="0"/>
          </a:p>
        </p:txBody>
      </p:sp>
      <p:pic>
        <p:nvPicPr>
          <p:cNvPr id="5" name="Picture 4" descr="A machine with a tunnel&#10;&#10;AI-generated content may be incorrect.">
            <a:extLst>
              <a:ext uri="{FF2B5EF4-FFF2-40B4-BE49-F238E27FC236}">
                <a16:creationId xmlns:a16="http://schemas.microsoft.com/office/drawing/2014/main" id="{353C328C-3DA5-5765-ECA2-AEE4A710DDF1}"/>
              </a:ext>
            </a:extLst>
          </p:cNvPr>
          <p:cNvPicPr>
            <a:picLocks noChangeAspect="1"/>
          </p:cNvPicPr>
          <p:nvPr/>
        </p:nvPicPr>
        <p:blipFill>
          <a:blip r:embed="rId2">
            <a:extLst>
              <a:ext uri="{28A0092B-C50C-407E-A947-70E740481C1C}">
                <a14:useLocalDpi xmlns:a14="http://schemas.microsoft.com/office/drawing/2010/main" val="0"/>
              </a:ext>
            </a:extLst>
          </a:blip>
          <a:srcRect l="10834" t="21333" b="16000"/>
          <a:stretch/>
        </p:blipFill>
        <p:spPr>
          <a:xfrm>
            <a:off x="15316200" y="838200"/>
            <a:ext cx="9067800" cy="3983052"/>
          </a:xfrm>
          <a:prstGeom prst="rect">
            <a:avLst/>
          </a:prstGeom>
        </p:spPr>
      </p:pic>
      <p:sp>
        <p:nvSpPr>
          <p:cNvPr id="9" name="TextBox 8">
            <a:extLst>
              <a:ext uri="{FF2B5EF4-FFF2-40B4-BE49-F238E27FC236}">
                <a16:creationId xmlns:a16="http://schemas.microsoft.com/office/drawing/2014/main" id="{50748F29-64F6-0C62-AD36-E69901F195DB}"/>
              </a:ext>
            </a:extLst>
          </p:cNvPr>
          <p:cNvSpPr txBox="1"/>
          <p:nvPr/>
        </p:nvSpPr>
        <p:spPr>
          <a:xfrm>
            <a:off x="12192000" y="4876800"/>
            <a:ext cx="11883810" cy="2708434"/>
          </a:xfrm>
          <a:prstGeom prst="rect">
            <a:avLst/>
          </a:prstGeom>
          <a:noFill/>
        </p:spPr>
        <p:txBody>
          <a:bodyPr wrap="square">
            <a:spAutoFit/>
          </a:bodyPr>
          <a:lstStyle>
            <a:defPPr>
              <a:defRPr lang="de-DE"/>
            </a:defPPr>
            <a:lvl1pPr marL="457200" indent="-457200">
              <a:buFont typeface="Wingdings" panose="05000000000000000000" pitchFamily="2" charset="2"/>
              <a:buChar char="à"/>
            </a:lvl1pPr>
          </a:lstStyle>
          <a:p>
            <a:pPr>
              <a:spcAft>
                <a:spcPts val="600"/>
              </a:spcAft>
            </a:pPr>
            <a:r>
              <a:rPr lang="en-US" sz="3200" dirty="0">
                <a:sym typeface="Wingdings" panose="05000000000000000000" pitchFamily="2" charset="2"/>
              </a:rPr>
              <a:t>As part of the scope of the </a:t>
            </a:r>
            <a:r>
              <a:rPr lang="en-US" sz="3200" b="1" dirty="0">
                <a:sym typeface="Wingdings" panose="05000000000000000000" pitchFamily="2" charset="2"/>
              </a:rPr>
              <a:t>mock-up project</a:t>
            </a:r>
            <a:r>
              <a:rPr lang="en-US" sz="3200" dirty="0">
                <a:sym typeface="Wingdings" panose="05000000000000000000" pitchFamily="2" charset="2"/>
              </a:rPr>
              <a:t>, the team worked on the design of the different supports.</a:t>
            </a:r>
          </a:p>
          <a:p>
            <a:pPr marL="0" indent="0">
              <a:spcAft>
                <a:spcPts val="600"/>
              </a:spcAft>
              <a:buNone/>
            </a:pPr>
            <a:endParaRPr lang="en-US" sz="3200" dirty="0">
              <a:sym typeface="Wingdings" panose="05000000000000000000" pitchFamily="2" charset="2"/>
            </a:endParaRPr>
          </a:p>
          <a:p>
            <a:pPr>
              <a:spcAft>
                <a:spcPts val="600"/>
              </a:spcAft>
            </a:pPr>
            <a:r>
              <a:rPr lang="en-US" sz="3200" dirty="0">
                <a:sym typeface="Wingdings" panose="05000000000000000000" pitchFamily="2" charset="2"/>
              </a:rPr>
              <a:t>T</a:t>
            </a:r>
            <a:r>
              <a:rPr lang="en-GB" sz="3200" dirty="0">
                <a:sym typeface="Wingdings" panose="05000000000000000000" pitchFamily="2" charset="2"/>
              </a:rPr>
              <a:t>he version of the supports shown in this slide will be installed in the mock-up!</a:t>
            </a:r>
            <a:endParaRPr lang="en-US" sz="3200" dirty="0">
              <a:sym typeface="Wingdings" panose="05000000000000000000" pitchFamily="2" charset="2"/>
            </a:endParaRPr>
          </a:p>
        </p:txBody>
      </p:sp>
      <p:pic>
        <p:nvPicPr>
          <p:cNvPr id="26" name="Picture 25">
            <a:extLst>
              <a:ext uri="{FF2B5EF4-FFF2-40B4-BE49-F238E27FC236}">
                <a16:creationId xmlns:a16="http://schemas.microsoft.com/office/drawing/2014/main" id="{7F1D89AB-F46A-DA39-A580-FF2E034E2F1D}"/>
              </a:ext>
            </a:extLst>
          </p:cNvPr>
          <p:cNvPicPr>
            <a:picLocks noChangeAspect="1"/>
          </p:cNvPicPr>
          <p:nvPr/>
        </p:nvPicPr>
        <p:blipFill>
          <a:blip r:embed="rId3"/>
          <a:stretch>
            <a:fillRect/>
          </a:stretch>
        </p:blipFill>
        <p:spPr>
          <a:xfrm>
            <a:off x="914400" y="2695703"/>
            <a:ext cx="10833400" cy="5175404"/>
          </a:xfrm>
          <a:prstGeom prst="rect">
            <a:avLst/>
          </a:prstGeom>
        </p:spPr>
      </p:pic>
      <p:pic>
        <p:nvPicPr>
          <p:cNvPr id="27" name="Picture 26">
            <a:extLst>
              <a:ext uri="{FF2B5EF4-FFF2-40B4-BE49-F238E27FC236}">
                <a16:creationId xmlns:a16="http://schemas.microsoft.com/office/drawing/2014/main" id="{99144E0F-CC66-3C89-D146-B92E0984375C}"/>
              </a:ext>
            </a:extLst>
          </p:cNvPr>
          <p:cNvPicPr>
            <a:picLocks noChangeAspect="1"/>
          </p:cNvPicPr>
          <p:nvPr/>
        </p:nvPicPr>
        <p:blipFill>
          <a:blip r:embed="rId4"/>
          <a:stretch>
            <a:fillRect/>
          </a:stretch>
        </p:blipFill>
        <p:spPr>
          <a:xfrm>
            <a:off x="914399" y="8111729"/>
            <a:ext cx="13988017" cy="3712148"/>
          </a:xfrm>
          <a:prstGeom prst="rect">
            <a:avLst/>
          </a:prstGeom>
        </p:spPr>
      </p:pic>
      <p:sp>
        <p:nvSpPr>
          <p:cNvPr id="29" name="TextBox 28">
            <a:extLst>
              <a:ext uri="{FF2B5EF4-FFF2-40B4-BE49-F238E27FC236}">
                <a16:creationId xmlns:a16="http://schemas.microsoft.com/office/drawing/2014/main" id="{BF5B2A17-0477-9458-63B8-F48A3C1DC419}"/>
              </a:ext>
            </a:extLst>
          </p:cNvPr>
          <p:cNvSpPr txBox="1"/>
          <p:nvPr/>
        </p:nvSpPr>
        <p:spPr>
          <a:xfrm>
            <a:off x="15316201" y="8652570"/>
            <a:ext cx="8759610" cy="4031873"/>
          </a:xfrm>
          <a:prstGeom prst="rect">
            <a:avLst/>
          </a:prstGeom>
          <a:noFill/>
        </p:spPr>
        <p:txBody>
          <a:bodyPr wrap="square">
            <a:spAutoFit/>
          </a:bodyPr>
          <a:lstStyle/>
          <a:p>
            <a:pPr marL="457200" indent="-457200" algn="l">
              <a:buFont typeface="Wingdings" panose="05000000000000000000" pitchFamily="2" charset="2"/>
              <a:buChar char="à"/>
            </a:pPr>
            <a:r>
              <a:rPr lang="en-GB" sz="3200" b="1" u="sng" dirty="0">
                <a:sym typeface="Wingdings" panose="05000000000000000000" pitchFamily="2" charset="2"/>
              </a:rPr>
              <a:t>As a reminder:</a:t>
            </a:r>
            <a:r>
              <a:rPr lang="en-GB" sz="3200" b="1" dirty="0">
                <a:sym typeface="Wingdings" panose="05000000000000000000" pitchFamily="2" charset="2"/>
              </a:rPr>
              <a:t> </a:t>
            </a:r>
            <a:r>
              <a:rPr lang="en-GB" sz="3200" dirty="0">
                <a:sym typeface="Wingdings" panose="05000000000000000000" pitchFamily="2" charset="2"/>
              </a:rPr>
              <a:t>the mock-up will represent:</a:t>
            </a:r>
          </a:p>
          <a:p>
            <a:pPr marL="457200" indent="-457200" algn="l">
              <a:buFont typeface="Wingdings" panose="05000000000000000000" pitchFamily="2" charset="2"/>
              <a:buChar char="à"/>
            </a:pPr>
            <a:endParaRPr lang="en-GB" sz="3200" dirty="0">
              <a:sym typeface="Wingdings" panose="05000000000000000000" pitchFamily="2" charset="2"/>
            </a:endParaRPr>
          </a:p>
          <a:p>
            <a:pPr marL="457200" indent="-457200">
              <a:buFont typeface="Arial" panose="020B0604020202020204" pitchFamily="34" charset="0"/>
              <a:buChar char="•"/>
            </a:pPr>
            <a:r>
              <a:rPr lang="en-GB" sz="3200" dirty="0">
                <a:sym typeface="Wingdings" panose="05000000000000000000" pitchFamily="2" charset="2"/>
              </a:rPr>
              <a:t>COLLIDER = the GHC (V24.3) optics and in particular an arc half-cell at the ZH/ttbar phase (config.: Quad-Sext-Sext).</a:t>
            </a:r>
          </a:p>
          <a:p>
            <a:pPr marL="457200" indent="-457200">
              <a:buFont typeface="Arial" panose="020B0604020202020204" pitchFamily="34" charset="0"/>
              <a:buChar char="•"/>
            </a:pPr>
            <a:endParaRPr lang="en-GB" sz="3200" dirty="0">
              <a:sym typeface="Wingdings" panose="05000000000000000000" pitchFamily="2" charset="2"/>
            </a:endParaRPr>
          </a:p>
          <a:p>
            <a:pPr marL="457200" indent="-457200">
              <a:buFont typeface="Arial" panose="020B0604020202020204" pitchFamily="34" charset="0"/>
              <a:buChar char="•"/>
            </a:pPr>
            <a:r>
              <a:rPr lang="en-GB" sz="3200" dirty="0">
                <a:sym typeface="Wingdings" panose="05000000000000000000" pitchFamily="2" charset="2"/>
              </a:rPr>
              <a:t>BOOSTER = the V24_FODO optics (config. Sext. Defocusing)</a:t>
            </a:r>
            <a:endParaRPr lang="en-US" sz="3200" dirty="0">
              <a:sym typeface="Wingdings" panose="05000000000000000000" pitchFamily="2" charset="2"/>
            </a:endParaRPr>
          </a:p>
        </p:txBody>
      </p:sp>
      <p:pic>
        <p:nvPicPr>
          <p:cNvPr id="6" name="Picture 5" descr="A diagram of a music note&#10;&#10;AI-generated content may be incorrect.">
            <a:extLst>
              <a:ext uri="{FF2B5EF4-FFF2-40B4-BE49-F238E27FC236}">
                <a16:creationId xmlns:a16="http://schemas.microsoft.com/office/drawing/2014/main" id="{3F5AC477-7C78-1E6F-C542-8916BAF1E5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0200" y="11750198"/>
            <a:ext cx="9555621" cy="1965802"/>
          </a:xfrm>
          <a:prstGeom prst="rect">
            <a:avLst/>
          </a:prstGeom>
        </p:spPr>
      </p:pic>
      <p:sp>
        <p:nvSpPr>
          <p:cNvPr id="7" name="TextBox 6">
            <a:extLst>
              <a:ext uri="{FF2B5EF4-FFF2-40B4-BE49-F238E27FC236}">
                <a16:creationId xmlns:a16="http://schemas.microsoft.com/office/drawing/2014/main" id="{23FCC433-18BF-5082-E565-5A546B52E222}"/>
              </a:ext>
            </a:extLst>
          </p:cNvPr>
          <p:cNvSpPr txBox="1"/>
          <p:nvPr/>
        </p:nvSpPr>
        <p:spPr>
          <a:xfrm rot="16200000">
            <a:off x="-7973" y="12074476"/>
            <a:ext cx="1844745" cy="981102"/>
          </a:xfrm>
          <a:prstGeom prst="rect">
            <a:avLst/>
          </a:prstGeom>
          <a:noFill/>
        </p:spPr>
        <p:txBody>
          <a:bodyPr wrap="square" rtlCol="0">
            <a:spAutoFit/>
          </a:bodyPr>
          <a:lstStyle/>
          <a:p>
            <a:pPr algn="ctr">
              <a:lnSpc>
                <a:spcPts val="3700"/>
              </a:lnSpc>
            </a:pPr>
            <a:r>
              <a:rPr lang="en-US" sz="2000" b="1" i="1" dirty="0"/>
              <a:t>BOOSTER </a:t>
            </a:r>
          </a:p>
          <a:p>
            <a:pPr algn="ctr">
              <a:lnSpc>
                <a:spcPts val="3700"/>
              </a:lnSpc>
            </a:pPr>
            <a:r>
              <a:rPr lang="en-US" sz="2000" b="1" i="1" dirty="0"/>
              <a:t>OPTICS</a:t>
            </a:r>
            <a:endParaRPr lang="en-GB" sz="2000" b="1" i="1" dirty="0"/>
          </a:p>
        </p:txBody>
      </p:sp>
      <p:sp>
        <p:nvSpPr>
          <p:cNvPr id="8" name="Rectangle 7">
            <a:extLst>
              <a:ext uri="{FF2B5EF4-FFF2-40B4-BE49-F238E27FC236}">
                <a16:creationId xmlns:a16="http://schemas.microsoft.com/office/drawing/2014/main" id="{B6EA0CC6-2827-8D80-29F7-820DFACE2231}"/>
              </a:ext>
            </a:extLst>
          </p:cNvPr>
          <p:cNvSpPr/>
          <p:nvPr/>
        </p:nvSpPr>
        <p:spPr>
          <a:xfrm>
            <a:off x="3200400" y="11823877"/>
            <a:ext cx="3962400" cy="901523"/>
          </a:xfrm>
          <a:prstGeom prst="rect">
            <a:avLst/>
          </a:prstGeom>
          <a:noFill/>
          <a:ln w="57150">
            <a:solidFill>
              <a:srgbClr val="C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20888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451E6-1BDF-4D15-A11B-2D1F83C7A11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B1FC9A-7C7E-6D06-93A2-E4106446C62E}"/>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itle 3">
            <a:extLst>
              <a:ext uri="{FF2B5EF4-FFF2-40B4-BE49-F238E27FC236}">
                <a16:creationId xmlns:a16="http://schemas.microsoft.com/office/drawing/2014/main" id="{0C1F857F-871B-6411-734A-AADA0FC54785}"/>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Status of support design open questions</a:t>
            </a:r>
            <a:endParaRPr lang="en-GB" dirty="0"/>
          </a:p>
        </p:txBody>
      </p:sp>
      <p:sp>
        <p:nvSpPr>
          <p:cNvPr id="4" name="ZoneTexte 59">
            <a:extLst>
              <a:ext uri="{FF2B5EF4-FFF2-40B4-BE49-F238E27FC236}">
                <a16:creationId xmlns:a16="http://schemas.microsoft.com/office/drawing/2014/main" id="{66469A1D-FFC3-E135-505B-CBA950EDE1BD}"/>
              </a:ext>
            </a:extLst>
          </p:cNvPr>
          <p:cNvSpPr txBox="1"/>
          <p:nvPr/>
        </p:nvSpPr>
        <p:spPr>
          <a:xfrm>
            <a:off x="1163867" y="3048000"/>
            <a:ext cx="18952933" cy="7232749"/>
          </a:xfrm>
          <a:prstGeom prst="rect">
            <a:avLst/>
          </a:prstGeom>
          <a:noFill/>
        </p:spPr>
        <p:txBody>
          <a:bodyPr wrap="square" rtlCol="0">
            <a:spAutoFit/>
          </a:bodyPr>
          <a:lstStyle/>
          <a:p>
            <a:pPr algn="l"/>
            <a:r>
              <a:rPr lang="en-GB" sz="3200" i="1" dirty="0">
                <a:sym typeface="Wingdings" panose="05000000000000000000" pitchFamily="2" charset="2"/>
              </a:rPr>
              <a:t>Designing this first version of the supports, several points and questions were raised that need to be addressed in the Pre-TDR phase.</a:t>
            </a:r>
          </a:p>
          <a:p>
            <a:pPr algn="l"/>
            <a:endParaRPr lang="en-GB" sz="3200" dirty="0">
              <a:sym typeface="Wingdings" panose="05000000000000000000" pitchFamily="2" charset="2"/>
            </a:endParaRPr>
          </a:p>
          <a:p>
            <a:pPr algn="l"/>
            <a:r>
              <a:rPr lang="en-GB" sz="3200" b="1" dirty="0">
                <a:sym typeface="Wingdings" panose="05000000000000000000" pitchFamily="2" charset="2"/>
              </a:rPr>
              <a:t>The current designs need to be optimised in terms of:</a:t>
            </a:r>
          </a:p>
          <a:p>
            <a:pPr marL="1371502" lvl="1" indent="-457200">
              <a:buFont typeface="Arial" panose="020B0604020202020204" pitchFamily="34" charset="0"/>
              <a:buChar char="•"/>
            </a:pPr>
            <a:r>
              <a:rPr lang="en-GB" sz="3200" dirty="0">
                <a:sym typeface="Wingdings" panose="05000000000000000000" pitchFamily="2" charset="2"/>
              </a:rPr>
              <a:t>Cost reduction, sustainability,</a:t>
            </a:r>
          </a:p>
          <a:p>
            <a:pPr marL="1371502" lvl="1" indent="-457200">
              <a:buFont typeface="Arial" panose="020B0604020202020204" pitchFamily="34" charset="0"/>
              <a:buChar char="•"/>
            </a:pPr>
            <a:r>
              <a:rPr lang="en-GB" sz="3200" dirty="0">
                <a:sym typeface="Wingdings" panose="05000000000000000000" pitchFamily="2" charset="2"/>
              </a:rPr>
              <a:t>Stability,</a:t>
            </a:r>
          </a:p>
          <a:p>
            <a:pPr marL="1371502" lvl="1" indent="-457200">
              <a:buFont typeface="Arial" panose="020B0604020202020204" pitchFamily="34" charset="0"/>
              <a:buChar char="•"/>
            </a:pPr>
            <a:r>
              <a:rPr lang="en-GB" sz="3200" dirty="0"/>
              <a:t>Transport, installation, maintenance,</a:t>
            </a:r>
          </a:p>
          <a:p>
            <a:pPr marL="1371502" lvl="1" indent="-457200">
              <a:buFont typeface="Arial" panose="020B0604020202020204" pitchFamily="34" charset="0"/>
              <a:buChar char="•"/>
            </a:pPr>
            <a:r>
              <a:rPr lang="en-GB" sz="3200" dirty="0"/>
              <a:t>Alignment compatibility…</a:t>
            </a:r>
          </a:p>
          <a:p>
            <a:pPr lvl="1"/>
            <a:endParaRPr lang="en-GB" sz="3200" b="1" dirty="0"/>
          </a:p>
          <a:p>
            <a:r>
              <a:rPr lang="en-GB" sz="3200" b="1" dirty="0"/>
              <a:t> </a:t>
            </a:r>
            <a:r>
              <a:rPr lang="en-GB" sz="3200" b="1" dirty="0">
                <a:sym typeface="Wingdings" panose="05000000000000000000" pitchFamily="2" charset="2"/>
              </a:rPr>
              <a:t>And the designs need to be reviewed:</a:t>
            </a:r>
          </a:p>
          <a:p>
            <a:pPr marL="1371502" lvl="1" indent="-457200">
              <a:buFont typeface="Arial" panose="020B0604020202020204" pitchFamily="34" charset="0"/>
              <a:buChar char="•"/>
            </a:pPr>
            <a:r>
              <a:rPr lang="en-GB" sz="3200" dirty="0">
                <a:sym typeface="Wingdings" panose="05000000000000000000" pitchFamily="2" charset="2"/>
              </a:rPr>
              <a:t>If the position of the machine axes change,</a:t>
            </a:r>
          </a:p>
          <a:p>
            <a:pPr marL="1371502" lvl="1" indent="-457200">
              <a:buFont typeface="Arial" panose="020B0604020202020204" pitchFamily="34" charset="0"/>
              <a:buChar char="•"/>
            </a:pPr>
            <a:r>
              <a:rPr lang="en-GB" sz="3200" dirty="0">
                <a:sym typeface="Wingdings" panose="05000000000000000000" pitchFamily="2" charset="2"/>
              </a:rPr>
              <a:t>If the magnets design change,</a:t>
            </a:r>
          </a:p>
          <a:p>
            <a:pPr marL="1371502" lvl="1" indent="-457200">
              <a:buFont typeface="Arial" panose="020B0604020202020204" pitchFamily="34" charset="0"/>
              <a:buChar char="•"/>
            </a:pPr>
            <a:r>
              <a:rPr lang="en-GB" sz="3200" dirty="0">
                <a:sym typeface="Wingdings" panose="05000000000000000000" pitchFamily="2" charset="2"/>
              </a:rPr>
              <a:t>With respect to the position of the shielding and the number,</a:t>
            </a:r>
          </a:p>
          <a:p>
            <a:pPr marL="1371502" lvl="1" indent="-457200">
              <a:buFont typeface="Arial" panose="020B0604020202020204" pitchFamily="34" charset="0"/>
              <a:buChar char="•"/>
            </a:pPr>
            <a:r>
              <a:rPr lang="en-GB" sz="3200" b="1" dirty="0">
                <a:solidFill>
                  <a:srgbClr val="C00000"/>
                </a:solidFill>
                <a:sym typeface="Wingdings" panose="05000000000000000000" pitchFamily="2" charset="2"/>
              </a:rPr>
              <a:t>If the optics change…</a:t>
            </a:r>
            <a:endParaRPr lang="en-GB" sz="3200" dirty="0"/>
          </a:p>
        </p:txBody>
      </p:sp>
      <p:pic>
        <p:nvPicPr>
          <p:cNvPr id="5" name="Picture 4">
            <a:extLst>
              <a:ext uri="{FF2B5EF4-FFF2-40B4-BE49-F238E27FC236}">
                <a16:creationId xmlns:a16="http://schemas.microsoft.com/office/drawing/2014/main" id="{5E732A98-F586-59C0-8BD8-E974E5E8FCF5}"/>
              </a:ext>
            </a:extLst>
          </p:cNvPr>
          <p:cNvPicPr>
            <a:picLocks noChangeAspect="1"/>
          </p:cNvPicPr>
          <p:nvPr/>
        </p:nvPicPr>
        <p:blipFill>
          <a:blip r:embed="rId2"/>
          <a:stretch>
            <a:fillRect/>
          </a:stretch>
        </p:blipFill>
        <p:spPr>
          <a:xfrm>
            <a:off x="18745200" y="7044267"/>
            <a:ext cx="5485402" cy="6420413"/>
          </a:xfrm>
          <a:prstGeom prst="rect">
            <a:avLst/>
          </a:prstGeom>
        </p:spPr>
      </p:pic>
      <p:pic>
        <p:nvPicPr>
          <p:cNvPr id="7" name="Picture 6">
            <a:extLst>
              <a:ext uri="{FF2B5EF4-FFF2-40B4-BE49-F238E27FC236}">
                <a16:creationId xmlns:a16="http://schemas.microsoft.com/office/drawing/2014/main" id="{E3F5310D-310C-CEBD-C8E6-910B7DB1A3F7}"/>
              </a:ext>
            </a:extLst>
          </p:cNvPr>
          <p:cNvPicPr>
            <a:picLocks noChangeAspect="1"/>
          </p:cNvPicPr>
          <p:nvPr/>
        </p:nvPicPr>
        <p:blipFill>
          <a:blip r:embed="rId3"/>
          <a:stretch>
            <a:fillRect/>
          </a:stretch>
        </p:blipFill>
        <p:spPr>
          <a:xfrm>
            <a:off x="1518371" y="10369385"/>
            <a:ext cx="11234170" cy="1875127"/>
          </a:xfrm>
          <a:prstGeom prst="rect">
            <a:avLst/>
          </a:prstGeom>
        </p:spPr>
      </p:pic>
      <p:pic>
        <p:nvPicPr>
          <p:cNvPr id="8" name="Image 53">
            <a:extLst>
              <a:ext uri="{FF2B5EF4-FFF2-40B4-BE49-F238E27FC236}">
                <a16:creationId xmlns:a16="http://schemas.microsoft.com/office/drawing/2014/main" id="{E8B5CB06-AF2F-86AB-086C-D1E1C27F8F8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3944600" y="4183190"/>
            <a:ext cx="4177293" cy="4611492"/>
          </a:xfrm>
          <a:prstGeom prst="rect">
            <a:avLst/>
          </a:prstGeom>
        </p:spPr>
      </p:pic>
      <p:sp>
        <p:nvSpPr>
          <p:cNvPr id="9" name="TextBox 8">
            <a:extLst>
              <a:ext uri="{FF2B5EF4-FFF2-40B4-BE49-F238E27FC236}">
                <a16:creationId xmlns:a16="http://schemas.microsoft.com/office/drawing/2014/main" id="{AE5D7C78-D8BB-786F-8520-636342C9F38C}"/>
              </a:ext>
            </a:extLst>
          </p:cNvPr>
          <p:cNvSpPr txBox="1"/>
          <p:nvPr/>
        </p:nvSpPr>
        <p:spPr>
          <a:xfrm>
            <a:off x="1518371" y="12175199"/>
            <a:ext cx="9906000" cy="1010213"/>
          </a:xfrm>
          <a:prstGeom prst="rect">
            <a:avLst/>
          </a:prstGeom>
          <a:noFill/>
        </p:spPr>
        <p:txBody>
          <a:bodyPr wrap="square" rtlCol="0">
            <a:spAutoFit/>
          </a:bodyPr>
          <a:lstStyle/>
          <a:p>
            <a:pPr algn="l">
              <a:lnSpc>
                <a:spcPts val="3700"/>
              </a:lnSpc>
            </a:pPr>
            <a:r>
              <a:rPr lang="en-US" sz="3000" dirty="0"/>
              <a:t>Position of shielding</a:t>
            </a:r>
          </a:p>
          <a:p>
            <a:pPr algn="l">
              <a:lnSpc>
                <a:spcPts val="3700"/>
              </a:lnSpc>
            </a:pPr>
            <a:r>
              <a:rPr lang="en-US" sz="3000" dirty="0"/>
              <a:t>See </a:t>
            </a:r>
            <a:r>
              <a:rPr lang="en-GB" sz="3000" i="1" dirty="0">
                <a:solidFill>
                  <a:schemeClr val="accent3"/>
                </a:solidFill>
                <a:hlinkClick r:id="rId5">
                  <a:extLst>
                    <a:ext uri="{A12FA001-AC4F-418D-AE19-62706E023703}">
                      <ahyp:hlinkClr xmlns:ahyp="http://schemas.microsoft.com/office/drawing/2018/hyperlinkcolor" val="tx"/>
                    </a:ext>
                  </a:extLst>
                </a:hlinkClick>
              </a:rPr>
              <a:t>Radiation_LayoutOpticsDesign_2025_06_26_v2.pdf</a:t>
            </a:r>
            <a:endParaRPr lang="en-GB" sz="3000" i="1" dirty="0">
              <a:solidFill>
                <a:schemeClr val="accent3"/>
              </a:solidFill>
            </a:endParaRPr>
          </a:p>
        </p:txBody>
      </p:sp>
      <p:sp>
        <p:nvSpPr>
          <p:cNvPr id="10" name="TextBox 9">
            <a:extLst>
              <a:ext uri="{FF2B5EF4-FFF2-40B4-BE49-F238E27FC236}">
                <a16:creationId xmlns:a16="http://schemas.microsoft.com/office/drawing/2014/main" id="{334CA132-4DA0-F8F0-57BE-AE17F47EDAA6}"/>
              </a:ext>
            </a:extLst>
          </p:cNvPr>
          <p:cNvSpPr txBox="1"/>
          <p:nvPr/>
        </p:nvSpPr>
        <p:spPr>
          <a:xfrm>
            <a:off x="16687800" y="4338303"/>
            <a:ext cx="5252159" cy="535724"/>
          </a:xfrm>
          <a:prstGeom prst="rect">
            <a:avLst/>
          </a:prstGeom>
          <a:noFill/>
        </p:spPr>
        <p:txBody>
          <a:bodyPr wrap="square" rtlCol="0">
            <a:spAutoFit/>
          </a:bodyPr>
          <a:lstStyle/>
          <a:p>
            <a:pPr algn="ctr">
              <a:lnSpc>
                <a:spcPts val="3700"/>
              </a:lnSpc>
            </a:pPr>
            <a:r>
              <a:rPr lang="en-US" sz="3000" i="1" dirty="0"/>
              <a:t>Shifting of machines axes?</a:t>
            </a:r>
            <a:endParaRPr lang="en-GB" sz="3000" i="1" dirty="0"/>
          </a:p>
        </p:txBody>
      </p:sp>
      <p:sp>
        <p:nvSpPr>
          <p:cNvPr id="11" name="TextBox 10">
            <a:extLst>
              <a:ext uri="{FF2B5EF4-FFF2-40B4-BE49-F238E27FC236}">
                <a16:creationId xmlns:a16="http://schemas.microsoft.com/office/drawing/2014/main" id="{A5C88897-ED29-3474-A8C0-944731481FB3}"/>
              </a:ext>
            </a:extLst>
          </p:cNvPr>
          <p:cNvSpPr txBox="1"/>
          <p:nvPr/>
        </p:nvSpPr>
        <p:spPr>
          <a:xfrm>
            <a:off x="13442241" y="11234299"/>
            <a:ext cx="5252159" cy="1010213"/>
          </a:xfrm>
          <a:prstGeom prst="rect">
            <a:avLst/>
          </a:prstGeom>
          <a:noFill/>
        </p:spPr>
        <p:txBody>
          <a:bodyPr wrap="square" rtlCol="0">
            <a:spAutoFit/>
          </a:bodyPr>
          <a:lstStyle/>
          <a:p>
            <a:pPr algn="r">
              <a:lnSpc>
                <a:spcPts val="3700"/>
              </a:lnSpc>
            </a:pPr>
            <a:r>
              <a:rPr lang="en-US" sz="3000" i="1" dirty="0"/>
              <a:t>Stability issue demonstrated with experimental campaign</a:t>
            </a:r>
            <a:endParaRPr lang="en-GB" sz="3000" i="1" dirty="0"/>
          </a:p>
        </p:txBody>
      </p:sp>
      <p:cxnSp>
        <p:nvCxnSpPr>
          <p:cNvPr id="13" name="Straight Arrow Connector 12">
            <a:extLst>
              <a:ext uri="{FF2B5EF4-FFF2-40B4-BE49-F238E27FC236}">
                <a16:creationId xmlns:a16="http://schemas.microsoft.com/office/drawing/2014/main" id="{97F4C639-DDD9-1B03-2F2F-24F228DA1A72}"/>
              </a:ext>
            </a:extLst>
          </p:cNvPr>
          <p:cNvCxnSpPr/>
          <p:nvPr/>
        </p:nvCxnSpPr>
        <p:spPr>
          <a:xfrm flipH="1">
            <a:off x="14401800" y="4745252"/>
            <a:ext cx="106680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93C583E-5FD2-9081-9560-DC8FB1B5E615}"/>
              </a:ext>
            </a:extLst>
          </p:cNvPr>
          <p:cNvCxnSpPr>
            <a:cxnSpLocks/>
          </p:cNvCxnSpPr>
          <p:nvPr/>
        </p:nvCxnSpPr>
        <p:spPr>
          <a:xfrm>
            <a:off x="16840200" y="4745252"/>
            <a:ext cx="0" cy="88573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C181A93-B4A1-EA08-9517-69F9B9BF8F8A}"/>
              </a:ext>
            </a:extLst>
          </p:cNvPr>
          <p:cNvCxnSpPr>
            <a:cxnSpLocks/>
          </p:cNvCxnSpPr>
          <p:nvPr/>
        </p:nvCxnSpPr>
        <p:spPr>
          <a:xfrm>
            <a:off x="16840200" y="6664582"/>
            <a:ext cx="0" cy="88573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7690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E4555-1398-A399-ABA6-534F1A79CFE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D19298-55A7-454A-B79D-0968CC331483}"/>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itle 3">
            <a:extLst>
              <a:ext uri="{FF2B5EF4-FFF2-40B4-BE49-F238E27FC236}">
                <a16:creationId xmlns:a16="http://schemas.microsoft.com/office/drawing/2014/main" id="{70A117A6-6311-26BF-A691-21886DBD1637}"/>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Reminder: Work package Pre-TDR</a:t>
            </a:r>
            <a:endParaRPr lang="en-GB" dirty="0"/>
          </a:p>
        </p:txBody>
      </p:sp>
      <p:pic>
        <p:nvPicPr>
          <p:cNvPr id="16" name="Picture 15">
            <a:extLst>
              <a:ext uri="{FF2B5EF4-FFF2-40B4-BE49-F238E27FC236}">
                <a16:creationId xmlns:a16="http://schemas.microsoft.com/office/drawing/2014/main" id="{5E90075F-D9C0-EAB3-11D9-8ACDAD6AC1F4}"/>
              </a:ext>
            </a:extLst>
          </p:cNvPr>
          <p:cNvPicPr>
            <a:picLocks noChangeAspect="1"/>
          </p:cNvPicPr>
          <p:nvPr/>
        </p:nvPicPr>
        <p:blipFill>
          <a:blip r:embed="rId2"/>
          <a:stretch>
            <a:fillRect/>
          </a:stretch>
        </p:blipFill>
        <p:spPr>
          <a:xfrm>
            <a:off x="381000" y="6858000"/>
            <a:ext cx="11658600" cy="6521844"/>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0296F1C2-6827-6A53-5A47-7920D62628D3}"/>
              </a:ext>
            </a:extLst>
          </p:cNvPr>
          <p:cNvPicPr>
            <a:picLocks noChangeAspect="1"/>
          </p:cNvPicPr>
          <p:nvPr/>
        </p:nvPicPr>
        <p:blipFill>
          <a:blip r:embed="rId3"/>
          <a:stretch>
            <a:fillRect/>
          </a:stretch>
        </p:blipFill>
        <p:spPr>
          <a:xfrm>
            <a:off x="12344402" y="6866467"/>
            <a:ext cx="11640254" cy="6521844"/>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97675D0C-9D4C-7008-9AAB-16D857C8FDE7}"/>
              </a:ext>
            </a:extLst>
          </p:cNvPr>
          <p:cNvSpPr txBox="1"/>
          <p:nvPr/>
        </p:nvSpPr>
        <p:spPr>
          <a:xfrm>
            <a:off x="609600" y="11277600"/>
            <a:ext cx="6553200" cy="1484702"/>
          </a:xfrm>
          <a:prstGeom prst="rect">
            <a:avLst/>
          </a:prstGeom>
          <a:noFill/>
        </p:spPr>
        <p:txBody>
          <a:bodyPr wrap="square" rtlCol="0">
            <a:spAutoFit/>
          </a:bodyPr>
          <a:lstStyle/>
          <a:p>
            <a:pPr algn="l">
              <a:lnSpc>
                <a:spcPts val="3700"/>
              </a:lnSpc>
            </a:pPr>
            <a:r>
              <a:rPr lang="en-US" sz="3000" dirty="0"/>
              <a:t>Work Package Structure</a:t>
            </a:r>
          </a:p>
          <a:p>
            <a:pPr algn="l">
              <a:lnSpc>
                <a:spcPts val="3700"/>
              </a:lnSpc>
            </a:pPr>
            <a:r>
              <a:rPr lang="en-US" sz="3000" dirty="0"/>
              <a:t>See </a:t>
            </a:r>
            <a:r>
              <a:rPr lang="en-GB" sz="3000" i="1" dirty="0">
                <a:solidFill>
                  <a:schemeClr val="accent3"/>
                </a:solidFill>
                <a:hlinkClick r:id="rId4">
                  <a:extLst>
                    <a:ext uri="{A12FA001-AC4F-418D-AE19-62706E023703}">
                      <ahyp:hlinkClr xmlns:ahyp="http://schemas.microsoft.com/office/drawing/2018/hyperlinkcolor" val="tx"/>
                    </a:ext>
                  </a:extLst>
                </a:hlinkClick>
              </a:rPr>
              <a:t>WBS Presentation V0011 26.06.2025.pdf</a:t>
            </a:r>
            <a:endParaRPr lang="en-GB" sz="3000" i="1" dirty="0">
              <a:solidFill>
                <a:schemeClr val="accent3"/>
              </a:solidFill>
            </a:endParaRPr>
          </a:p>
        </p:txBody>
      </p:sp>
      <p:sp>
        <p:nvSpPr>
          <p:cNvPr id="21" name="Rectangle 20">
            <a:extLst>
              <a:ext uri="{FF2B5EF4-FFF2-40B4-BE49-F238E27FC236}">
                <a16:creationId xmlns:a16="http://schemas.microsoft.com/office/drawing/2014/main" id="{91ADD5BD-B92E-9CD5-10AC-9F0F93B28390}"/>
              </a:ext>
            </a:extLst>
          </p:cNvPr>
          <p:cNvSpPr/>
          <p:nvPr/>
        </p:nvSpPr>
        <p:spPr>
          <a:xfrm>
            <a:off x="12769716" y="3032038"/>
            <a:ext cx="5415636" cy="635076"/>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3200" dirty="0"/>
              <a:t>4. Technical Infrastructure</a:t>
            </a:r>
            <a:endParaRPr lang="en-GB" sz="3200" dirty="0"/>
          </a:p>
        </p:txBody>
      </p:sp>
      <p:sp>
        <p:nvSpPr>
          <p:cNvPr id="22" name="Rectangle 21">
            <a:extLst>
              <a:ext uri="{FF2B5EF4-FFF2-40B4-BE49-F238E27FC236}">
                <a16:creationId xmlns:a16="http://schemas.microsoft.com/office/drawing/2014/main" id="{A42099C2-7627-D86C-029D-244EF75D382B}"/>
              </a:ext>
            </a:extLst>
          </p:cNvPr>
          <p:cNvSpPr/>
          <p:nvPr/>
        </p:nvSpPr>
        <p:spPr>
          <a:xfrm>
            <a:off x="12769715" y="3873558"/>
            <a:ext cx="5415637" cy="1151276"/>
          </a:xfrm>
          <a:prstGeom prst="rect">
            <a:avLst/>
          </a:prstGeom>
          <a:solidFill>
            <a:schemeClr val="tx1">
              <a:lumMod val="10000"/>
              <a:lumOff val="90000"/>
            </a:schemeClr>
          </a:solidFill>
          <a:ln>
            <a:solidFill>
              <a:schemeClr val="tx1"/>
            </a:solidFill>
          </a:ln>
        </p:spPr>
        <p:style>
          <a:lnRef idx="3">
            <a:schemeClr val="lt1"/>
          </a:lnRef>
          <a:fillRef idx="1">
            <a:schemeClr val="dk1"/>
          </a:fillRef>
          <a:effectRef idx="1">
            <a:schemeClr val="dk1"/>
          </a:effectRef>
          <a:fontRef idx="minor">
            <a:schemeClr val="lt1"/>
          </a:fontRef>
        </p:style>
        <p:txBody>
          <a:bodyPr rtlCol="0" anchor="ctr"/>
          <a:lstStyle/>
          <a:p>
            <a:pPr algn="ctr"/>
            <a:r>
              <a:rPr lang="en-US" sz="3200" dirty="0">
                <a:solidFill>
                  <a:schemeClr val="tx1"/>
                </a:solidFill>
              </a:rPr>
              <a:t>4.11 Arc cell mock-up (EN/MME)</a:t>
            </a:r>
            <a:endParaRPr lang="en-GB" sz="3200" dirty="0">
              <a:solidFill>
                <a:schemeClr val="tx1"/>
              </a:solidFill>
            </a:endParaRPr>
          </a:p>
        </p:txBody>
      </p:sp>
      <p:cxnSp>
        <p:nvCxnSpPr>
          <p:cNvPr id="23" name="Straight Connector 22">
            <a:extLst>
              <a:ext uri="{FF2B5EF4-FFF2-40B4-BE49-F238E27FC236}">
                <a16:creationId xmlns:a16="http://schemas.microsoft.com/office/drawing/2014/main" id="{3911B040-1733-B82A-064A-BA0846AD0B59}"/>
              </a:ext>
            </a:extLst>
          </p:cNvPr>
          <p:cNvCxnSpPr>
            <a:cxnSpLocks/>
            <a:stCxn id="21" idx="2"/>
            <a:endCxn id="22" idx="0"/>
          </p:cNvCxnSpPr>
          <p:nvPr/>
        </p:nvCxnSpPr>
        <p:spPr>
          <a:xfrm>
            <a:off x="15477534" y="3667114"/>
            <a:ext cx="0" cy="206444"/>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55291E67-085A-03DD-BC76-70AF896788CE}"/>
              </a:ext>
            </a:extLst>
          </p:cNvPr>
          <p:cNvSpPr/>
          <p:nvPr/>
        </p:nvSpPr>
        <p:spPr>
          <a:xfrm>
            <a:off x="18552085" y="3020179"/>
            <a:ext cx="5415637" cy="635076"/>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3200" dirty="0"/>
              <a:t>3. Accelerators</a:t>
            </a:r>
            <a:endParaRPr lang="en-GB" sz="3200" dirty="0"/>
          </a:p>
        </p:txBody>
      </p:sp>
      <p:sp>
        <p:nvSpPr>
          <p:cNvPr id="25" name="Rectangle 24">
            <a:extLst>
              <a:ext uri="{FF2B5EF4-FFF2-40B4-BE49-F238E27FC236}">
                <a16:creationId xmlns:a16="http://schemas.microsoft.com/office/drawing/2014/main" id="{80D7A133-64AD-5CC6-E046-2AF87C9F3BB3}"/>
              </a:ext>
            </a:extLst>
          </p:cNvPr>
          <p:cNvSpPr/>
          <p:nvPr/>
        </p:nvSpPr>
        <p:spPr>
          <a:xfrm>
            <a:off x="18552087" y="4792770"/>
            <a:ext cx="5415636" cy="1199127"/>
          </a:xfrm>
          <a:prstGeom prst="rect">
            <a:avLst/>
          </a:prstGeom>
          <a:solidFill>
            <a:schemeClr val="bg1">
              <a:lumMod val="95000"/>
            </a:schemeClr>
          </a:solidFill>
          <a:ln>
            <a:solidFill>
              <a:schemeClr val="tx1"/>
            </a:solidFill>
          </a:ln>
        </p:spPr>
        <p:style>
          <a:lnRef idx="3">
            <a:schemeClr val="lt1"/>
          </a:lnRef>
          <a:fillRef idx="1">
            <a:schemeClr val="dk1"/>
          </a:fillRef>
          <a:effectRef idx="1">
            <a:schemeClr val="dk1"/>
          </a:effectRef>
          <a:fontRef idx="minor">
            <a:schemeClr val="lt1"/>
          </a:fontRef>
        </p:style>
        <p:txBody>
          <a:bodyPr rtlCol="0" anchor="ctr"/>
          <a:lstStyle/>
          <a:p>
            <a:pPr algn="ctr"/>
            <a:r>
              <a:rPr lang="en-US" sz="3200" dirty="0">
                <a:solidFill>
                  <a:schemeClr val="tx1"/>
                </a:solidFill>
              </a:rPr>
              <a:t>3.4.3 Alignment and machine support (BE/GM)</a:t>
            </a:r>
            <a:endParaRPr lang="en-GB" sz="3200" dirty="0">
              <a:solidFill>
                <a:schemeClr val="tx1"/>
              </a:solidFill>
            </a:endParaRPr>
          </a:p>
        </p:txBody>
      </p:sp>
      <p:cxnSp>
        <p:nvCxnSpPr>
          <p:cNvPr id="26" name="Straight Connector 25">
            <a:extLst>
              <a:ext uri="{FF2B5EF4-FFF2-40B4-BE49-F238E27FC236}">
                <a16:creationId xmlns:a16="http://schemas.microsoft.com/office/drawing/2014/main" id="{AAE37F1B-4B7E-5EA2-1F5A-918BEB36DDEF}"/>
              </a:ext>
            </a:extLst>
          </p:cNvPr>
          <p:cNvCxnSpPr>
            <a:cxnSpLocks/>
            <a:stCxn id="24" idx="2"/>
            <a:endCxn id="27" idx="0"/>
          </p:cNvCxnSpPr>
          <p:nvPr/>
        </p:nvCxnSpPr>
        <p:spPr>
          <a:xfrm>
            <a:off x="21259904" y="3655255"/>
            <a:ext cx="1" cy="218303"/>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27AA2B5-5FBB-5BD8-8E73-DE06D79B3B08}"/>
              </a:ext>
            </a:extLst>
          </p:cNvPr>
          <p:cNvSpPr/>
          <p:nvPr/>
        </p:nvSpPr>
        <p:spPr>
          <a:xfrm>
            <a:off x="18552087" y="3873558"/>
            <a:ext cx="5415636" cy="635076"/>
          </a:xfrm>
          <a:prstGeom prst="rect">
            <a:avLst/>
          </a:prstGeom>
          <a:solidFill>
            <a:schemeClr val="tx1">
              <a:lumMod val="10000"/>
              <a:lumOff val="90000"/>
            </a:schemeClr>
          </a:solidFill>
          <a:ln>
            <a:solidFill>
              <a:schemeClr val="tx1"/>
            </a:solidFill>
          </a:ln>
        </p:spPr>
        <p:style>
          <a:lnRef idx="3">
            <a:schemeClr val="lt1"/>
          </a:lnRef>
          <a:fillRef idx="1">
            <a:schemeClr val="dk1"/>
          </a:fillRef>
          <a:effectRef idx="1">
            <a:schemeClr val="dk1"/>
          </a:effectRef>
          <a:fontRef idx="minor">
            <a:schemeClr val="lt1"/>
          </a:fontRef>
        </p:style>
        <p:txBody>
          <a:bodyPr rtlCol="0" anchor="ctr"/>
          <a:lstStyle/>
          <a:p>
            <a:pPr algn="ctr"/>
            <a:r>
              <a:rPr lang="en-US" sz="3200" dirty="0">
                <a:solidFill>
                  <a:schemeClr val="tx1"/>
                </a:solidFill>
              </a:rPr>
              <a:t>3.4 Accelerator technologies</a:t>
            </a:r>
            <a:endParaRPr lang="en-GB" sz="3200" dirty="0">
              <a:solidFill>
                <a:schemeClr val="tx1"/>
              </a:solidFill>
            </a:endParaRPr>
          </a:p>
        </p:txBody>
      </p:sp>
      <p:cxnSp>
        <p:nvCxnSpPr>
          <p:cNvPr id="28" name="Straight Connector 27">
            <a:extLst>
              <a:ext uri="{FF2B5EF4-FFF2-40B4-BE49-F238E27FC236}">
                <a16:creationId xmlns:a16="http://schemas.microsoft.com/office/drawing/2014/main" id="{5EBDA295-D15D-C323-5CA4-E5A17163111E}"/>
              </a:ext>
            </a:extLst>
          </p:cNvPr>
          <p:cNvCxnSpPr>
            <a:cxnSpLocks/>
            <a:stCxn id="27" idx="2"/>
            <a:endCxn id="25" idx="0"/>
          </p:cNvCxnSpPr>
          <p:nvPr/>
        </p:nvCxnSpPr>
        <p:spPr>
          <a:xfrm>
            <a:off x="21259905" y="4508634"/>
            <a:ext cx="0" cy="284136"/>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ZoneTexte 59">
            <a:extLst>
              <a:ext uri="{FF2B5EF4-FFF2-40B4-BE49-F238E27FC236}">
                <a16:creationId xmlns:a16="http://schemas.microsoft.com/office/drawing/2014/main" id="{C020E80B-41FA-6C3A-5F2D-3E2852ECA961}"/>
              </a:ext>
            </a:extLst>
          </p:cNvPr>
          <p:cNvSpPr txBox="1"/>
          <p:nvPr/>
        </p:nvSpPr>
        <p:spPr>
          <a:xfrm>
            <a:off x="1163867" y="3048000"/>
            <a:ext cx="11239111" cy="3539430"/>
          </a:xfrm>
          <a:prstGeom prst="rect">
            <a:avLst/>
          </a:prstGeom>
          <a:noFill/>
        </p:spPr>
        <p:txBody>
          <a:bodyPr wrap="square" rtlCol="0">
            <a:spAutoFit/>
          </a:bodyPr>
          <a:lstStyle/>
          <a:p>
            <a:pPr algn="l"/>
            <a:r>
              <a:rPr lang="en-US" sz="3200" b="1" dirty="0">
                <a:sym typeface="Wingdings" panose="05000000000000000000" pitchFamily="2" charset="2"/>
              </a:rPr>
              <a:t>Two WPs </a:t>
            </a:r>
            <a:r>
              <a:rPr lang="en-US" sz="3200" dirty="0">
                <a:sym typeface="Wingdings" panose="05000000000000000000" pitchFamily="2" charset="2"/>
              </a:rPr>
              <a:t>are now in place for the Pre-TDR, one for the mock-up </a:t>
            </a:r>
            <a:r>
              <a:rPr lang="en-US" sz="3200" i="1" dirty="0">
                <a:sym typeface="Wingdings" panose="05000000000000000000" pitchFamily="2" charset="2"/>
              </a:rPr>
              <a:t>(responsible EN/MME) </a:t>
            </a:r>
            <a:r>
              <a:rPr lang="en-US" sz="3200" dirty="0">
                <a:sym typeface="Wingdings" panose="05000000000000000000" pitchFamily="2" charset="2"/>
              </a:rPr>
              <a:t>and one for alignment and machine support </a:t>
            </a:r>
            <a:r>
              <a:rPr lang="en-US" sz="3200" i="1" dirty="0">
                <a:sym typeface="Wingdings" panose="05000000000000000000" pitchFamily="2" charset="2"/>
              </a:rPr>
              <a:t>(responsible BE/GM). </a:t>
            </a:r>
          </a:p>
          <a:p>
            <a:pPr algn="l"/>
            <a:endParaRPr lang="en-US" sz="3200" dirty="0">
              <a:sym typeface="Wingdings" panose="05000000000000000000" pitchFamily="2" charset="2"/>
            </a:endParaRPr>
          </a:p>
          <a:p>
            <a:pPr algn="l"/>
            <a:r>
              <a:rPr lang="en-GB" sz="3200" dirty="0">
                <a:sym typeface="Wingdings" panose="05000000000000000000" pitchFamily="2" charset="2"/>
              </a:rPr>
              <a:t>The aspects presented after give a </a:t>
            </a:r>
            <a:r>
              <a:rPr lang="en-GB" sz="3200" b="1" dirty="0">
                <a:sym typeface="Wingdings" panose="05000000000000000000" pitchFamily="2" charset="2"/>
              </a:rPr>
              <a:t>feedback on the design work</a:t>
            </a:r>
            <a:r>
              <a:rPr lang="en-GB" sz="3200" dirty="0">
                <a:sym typeface="Wingdings" panose="05000000000000000000" pitchFamily="2" charset="2"/>
              </a:rPr>
              <a:t> carried out so far as part of the mock-up project, as well as an impact of the optics choice on the mock-up.</a:t>
            </a:r>
          </a:p>
        </p:txBody>
      </p:sp>
    </p:spTree>
    <p:extLst>
      <p:ext uri="{BB962C8B-B14F-4D97-AF65-F5344CB8AC3E}">
        <p14:creationId xmlns:p14="http://schemas.microsoft.com/office/powerpoint/2010/main" val="1350618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E0C6C-3407-8BB6-C7D1-7D9463DB7C9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433A9C-22ED-5DF8-B76C-1052970458B1}"/>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itle 3">
            <a:extLst>
              <a:ext uri="{FF2B5EF4-FFF2-40B4-BE49-F238E27FC236}">
                <a16:creationId xmlns:a16="http://schemas.microsoft.com/office/drawing/2014/main" id="{A5A74F9A-F7B7-14DA-39BB-0849F2F5B25B}"/>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Comparison between GHC and LCC optics</a:t>
            </a:r>
            <a:endParaRPr lang="en-GB" dirty="0"/>
          </a:p>
        </p:txBody>
      </p:sp>
      <p:sp>
        <p:nvSpPr>
          <p:cNvPr id="6" name="TextBox 5">
            <a:extLst>
              <a:ext uri="{FF2B5EF4-FFF2-40B4-BE49-F238E27FC236}">
                <a16:creationId xmlns:a16="http://schemas.microsoft.com/office/drawing/2014/main" id="{7EF889E8-844D-548C-13F5-42B0F0E1EA59}"/>
              </a:ext>
            </a:extLst>
          </p:cNvPr>
          <p:cNvSpPr txBox="1"/>
          <p:nvPr/>
        </p:nvSpPr>
        <p:spPr>
          <a:xfrm>
            <a:off x="1180800" y="3048000"/>
            <a:ext cx="22140000" cy="1646605"/>
          </a:xfrm>
          <a:prstGeom prst="rect">
            <a:avLst/>
          </a:prstGeom>
          <a:noFill/>
        </p:spPr>
        <p:txBody>
          <a:bodyPr wrap="square">
            <a:spAutoFit/>
          </a:bodyPr>
          <a:lstStyle/>
          <a:p>
            <a:pPr marL="457200" indent="-457200">
              <a:spcAft>
                <a:spcPts val="600"/>
              </a:spcAft>
              <a:buFont typeface="Wingdings" panose="05000000000000000000" pitchFamily="2" charset="2"/>
              <a:buChar char="à"/>
            </a:pPr>
            <a:r>
              <a:rPr lang="en-GB" sz="3200" b="1" dirty="0">
                <a:sym typeface="Wingdings" panose="05000000000000000000" pitchFamily="2" charset="2"/>
              </a:rPr>
              <a:t>Do you require input from other teams and groups? </a:t>
            </a:r>
            <a:r>
              <a:rPr lang="en-US" sz="3200" b="1" dirty="0">
                <a:sym typeface="Wingdings" panose="05000000000000000000" pitchFamily="2" charset="2"/>
              </a:rPr>
              <a:t>What are the prerequisites that the team would need to perform the comparison?</a:t>
            </a:r>
          </a:p>
          <a:p>
            <a:pPr marL="457200" indent="-457200">
              <a:spcAft>
                <a:spcPts val="600"/>
              </a:spcAft>
              <a:buFont typeface="Wingdings" panose="05000000000000000000" pitchFamily="2" charset="2"/>
              <a:buChar char="à"/>
            </a:pPr>
            <a:r>
              <a:rPr lang="en-US" sz="3200" dirty="0">
                <a:sym typeface="Wingdings" panose="05000000000000000000" pitchFamily="2" charset="2"/>
              </a:rPr>
              <a:t>We report below what inputs will be needed to update the supports and the mock-up in case of change of optics</a:t>
            </a:r>
          </a:p>
        </p:txBody>
      </p:sp>
      <p:graphicFrame>
        <p:nvGraphicFramePr>
          <p:cNvPr id="7" name="Table 6">
            <a:extLst>
              <a:ext uri="{FF2B5EF4-FFF2-40B4-BE49-F238E27FC236}">
                <a16:creationId xmlns:a16="http://schemas.microsoft.com/office/drawing/2014/main" id="{84191022-7074-7782-1ECB-EEEF8BB8BF07}"/>
              </a:ext>
            </a:extLst>
          </p:cNvPr>
          <p:cNvGraphicFramePr>
            <a:graphicFrameLocks noGrp="1"/>
          </p:cNvGraphicFramePr>
          <p:nvPr>
            <p:extLst>
              <p:ext uri="{D42A27DB-BD31-4B8C-83A1-F6EECF244321}">
                <p14:modId xmlns:p14="http://schemas.microsoft.com/office/powerpoint/2010/main" val="1622457965"/>
              </p:ext>
            </p:extLst>
          </p:nvPr>
        </p:nvGraphicFramePr>
        <p:xfrm>
          <a:off x="1167300" y="5037504"/>
          <a:ext cx="22035600" cy="7604760"/>
        </p:xfrm>
        <a:graphic>
          <a:graphicData uri="http://schemas.openxmlformats.org/drawingml/2006/table">
            <a:tbl>
              <a:tblPr firstRow="1" bandRow="1">
                <a:tableStyleId>{93296810-A885-4BE3-A3E7-6D5BEEA58F35}</a:tableStyleId>
              </a:tblPr>
              <a:tblGrid>
                <a:gridCol w="11849400">
                  <a:extLst>
                    <a:ext uri="{9D8B030D-6E8A-4147-A177-3AD203B41FA5}">
                      <a16:colId xmlns:a16="http://schemas.microsoft.com/office/drawing/2014/main" val="398129968"/>
                    </a:ext>
                  </a:extLst>
                </a:gridCol>
                <a:gridCol w="10186200">
                  <a:extLst>
                    <a:ext uri="{9D8B030D-6E8A-4147-A177-3AD203B41FA5}">
                      <a16:colId xmlns:a16="http://schemas.microsoft.com/office/drawing/2014/main" val="945446914"/>
                    </a:ext>
                  </a:extLst>
                </a:gridCol>
              </a:tblGrid>
              <a:tr h="370840">
                <a:tc>
                  <a:txBody>
                    <a:bodyPr/>
                    <a:lstStyle/>
                    <a:p>
                      <a:r>
                        <a:rPr lang="en-US" dirty="0"/>
                        <a:t>Supports</a:t>
                      </a:r>
                      <a:endParaRPr lang="en-GB" dirty="0"/>
                    </a:p>
                  </a:txBody>
                  <a:tcPr>
                    <a:lnB w="12700" cap="flat" cmpd="sng" algn="ctr">
                      <a:solidFill>
                        <a:schemeClr val="tx1"/>
                      </a:solidFill>
                      <a:prstDash val="solid"/>
                      <a:round/>
                      <a:headEnd type="none" w="med" len="med"/>
                      <a:tailEnd type="none" w="med" len="med"/>
                    </a:lnB>
                  </a:tcPr>
                </a:tc>
                <a:tc>
                  <a:txBody>
                    <a:bodyPr/>
                    <a:lstStyle/>
                    <a:p>
                      <a:r>
                        <a:rPr lang="en-US" dirty="0"/>
                        <a:t>Mock-up</a:t>
                      </a:r>
                      <a:endParaRPr lang="en-GB"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524249"/>
                  </a:ext>
                </a:extLst>
              </a:tr>
              <a:tr h="370840">
                <a:tc>
                  <a:txBody>
                    <a:bodyPr/>
                    <a:lstStyle/>
                    <a:p>
                      <a:pPr marL="1371502" lvl="1" indent="-457200">
                        <a:spcBef>
                          <a:spcPts val="600"/>
                        </a:spcBef>
                        <a:spcAft>
                          <a:spcPts val="600"/>
                        </a:spcAft>
                        <a:buFont typeface="Arial" panose="020B0604020202020204" pitchFamily="34" charset="0"/>
                        <a:buChar char="•"/>
                      </a:pPr>
                      <a:r>
                        <a:rPr lang="en-GB" sz="3200" b="1" dirty="0">
                          <a:sym typeface="Wingdings" panose="05000000000000000000" pitchFamily="2" charset="2"/>
                        </a:rPr>
                        <a:t>BE/ABP: </a:t>
                      </a:r>
                    </a:p>
                    <a:p>
                      <a:pPr marL="2285806" lvl="2" indent="-457200">
                        <a:spcAft>
                          <a:spcPts val="600"/>
                        </a:spcAft>
                        <a:buFont typeface="Wingdings" panose="05000000000000000000" pitchFamily="2" charset="2"/>
                        <a:buChar char="ü"/>
                      </a:pPr>
                      <a:r>
                        <a:rPr lang="en-GB" sz="3200" dirty="0">
                          <a:sym typeface="Wingdings" panose="05000000000000000000" pitchFamily="2" charset="2"/>
                        </a:rPr>
                        <a:t>Lattice for all the arcs, magnetic length, </a:t>
                      </a:r>
                      <a:r>
                        <a:rPr lang="en-GB" sz="3200" i="1" dirty="0">
                          <a:sym typeface="Wingdings" panose="05000000000000000000" pitchFamily="2" charset="2"/>
                        </a:rPr>
                        <a:t>(quantity of SSS and dipoles, then we can obtain the quantity of supports).</a:t>
                      </a:r>
                    </a:p>
                    <a:p>
                      <a:pPr marL="2285806" lvl="2" indent="-457200">
                        <a:spcAft>
                          <a:spcPts val="600"/>
                        </a:spcAft>
                        <a:buFont typeface="Wingdings" panose="05000000000000000000" pitchFamily="2" charset="2"/>
                        <a:buChar char="ü"/>
                      </a:pPr>
                      <a:r>
                        <a:rPr lang="en-GB" sz="3200" dirty="0">
                          <a:sym typeface="Wingdings" panose="05000000000000000000" pitchFamily="2" charset="2"/>
                        </a:rPr>
                        <a:t>Position of </a:t>
                      </a:r>
                      <a:r>
                        <a:rPr lang="en-US" sz="3200" dirty="0">
                          <a:sym typeface="Wingdings" panose="05000000000000000000" pitchFamily="2" charset="2"/>
                        </a:rPr>
                        <a:t>the collider and booster magnetic center in the tunnel </a:t>
                      </a:r>
                      <a:r>
                        <a:rPr lang="en-US" sz="3200" i="1" dirty="0">
                          <a:sym typeface="Wingdings" panose="05000000000000000000" pitchFamily="2" charset="2"/>
                        </a:rPr>
                        <a:t>(impact on the design of the supports).</a:t>
                      </a:r>
                    </a:p>
                    <a:p>
                      <a:pPr marL="2285806" lvl="2" indent="-457200">
                        <a:spcAft>
                          <a:spcPts val="600"/>
                        </a:spcAft>
                        <a:buFont typeface="Wingdings" panose="05000000000000000000" pitchFamily="2" charset="2"/>
                        <a:buChar char="ü"/>
                      </a:pPr>
                      <a:r>
                        <a:rPr lang="en-US" sz="3200" dirty="0">
                          <a:sym typeface="Wingdings" panose="05000000000000000000" pitchFamily="2" charset="2"/>
                        </a:rPr>
                        <a:t>Alignment and stability requirements.</a:t>
                      </a:r>
                    </a:p>
                    <a:p>
                      <a:pPr marL="2285806" lvl="2" indent="-457200">
                        <a:spcAft>
                          <a:spcPts val="600"/>
                        </a:spcAft>
                        <a:buFont typeface="Wingdings" panose="05000000000000000000" pitchFamily="2" charset="2"/>
                        <a:buChar char="ü"/>
                      </a:pPr>
                      <a:r>
                        <a:rPr lang="en-US" sz="3200" dirty="0">
                          <a:sym typeface="Wingdings" panose="05000000000000000000" pitchFamily="2" charset="2"/>
                        </a:rPr>
                        <a:t>Impact on booster?</a:t>
                      </a:r>
                      <a:endParaRPr lang="en-GB" sz="3200" dirty="0">
                        <a:sym typeface="Wingdings" panose="05000000000000000000" pitchFamily="2" charset="2"/>
                      </a:endParaRPr>
                    </a:p>
                    <a:p>
                      <a:pPr marL="1371502" lvl="1" indent="-457200">
                        <a:spcAft>
                          <a:spcPts val="600"/>
                        </a:spcAft>
                        <a:buFont typeface="Arial" panose="020B0604020202020204" pitchFamily="34" charset="0"/>
                        <a:buChar char="•"/>
                      </a:pPr>
                      <a:r>
                        <a:rPr lang="en-GB" sz="3200" b="1" dirty="0">
                          <a:sym typeface="Wingdings" panose="05000000000000000000" pitchFamily="2" charset="2"/>
                        </a:rPr>
                        <a:t>TE/MSC: </a:t>
                      </a:r>
                      <a:r>
                        <a:rPr lang="en-GB" sz="3200" dirty="0">
                          <a:sym typeface="Wingdings" panose="05000000000000000000" pitchFamily="2" charset="2"/>
                        </a:rPr>
                        <a:t>Magnet mechanical length and simplified cross section to have their mass.</a:t>
                      </a:r>
                      <a:endParaRPr lang="en-GB" sz="3200" b="1" dirty="0">
                        <a:sym typeface="Wingdings" panose="05000000000000000000" pitchFamily="2" charset="2"/>
                      </a:endParaRPr>
                    </a:p>
                    <a:p>
                      <a:pPr marL="1371502" lvl="1" indent="-457200">
                        <a:spcAft>
                          <a:spcPts val="600"/>
                        </a:spcAft>
                        <a:buFont typeface="Arial" panose="020B0604020202020204" pitchFamily="34" charset="0"/>
                        <a:buChar char="•"/>
                      </a:pPr>
                      <a:r>
                        <a:rPr lang="en-GB" sz="3200" b="1" dirty="0">
                          <a:sym typeface="Wingdings" panose="05000000000000000000" pitchFamily="2" charset="2"/>
                        </a:rPr>
                        <a:t>TE/VSC + SY/STI: </a:t>
                      </a:r>
                      <a:r>
                        <a:rPr lang="en-GB" sz="3200" dirty="0">
                          <a:sym typeface="Wingdings" panose="05000000000000000000" pitchFamily="2" charset="2"/>
                        </a:rPr>
                        <a:t>Position, numbers and masses of the assembly photon stoppers + shielding.</a:t>
                      </a:r>
                    </a:p>
                    <a:p>
                      <a:pPr marL="1371502" lvl="1" indent="-457200">
                        <a:spcAft>
                          <a:spcPts val="600"/>
                        </a:spcAft>
                        <a:buFont typeface="Arial" panose="020B0604020202020204" pitchFamily="34" charset="0"/>
                        <a:buChar char="•"/>
                      </a:pPr>
                      <a:endParaRPr lang="en-GB" sz="3200" dirty="0">
                        <a:sym typeface="Wingdings" panose="05000000000000000000" pitchFamily="2"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485900" lvl="1" indent="-571500">
                        <a:spcAft>
                          <a:spcPts val="600"/>
                        </a:spcAft>
                        <a:buFont typeface="Arial" panose="020B0604020202020204" pitchFamily="34" charset="0"/>
                        <a:buChar char="•"/>
                      </a:pPr>
                      <a:r>
                        <a:rPr lang="en-GB" sz="3200" b="1" dirty="0">
                          <a:sym typeface="Wingdings" panose="05000000000000000000" pitchFamily="2" charset="2"/>
                        </a:rPr>
                        <a:t>BE/ABP: </a:t>
                      </a:r>
                      <a:r>
                        <a:rPr lang="en-GB" sz="3200" b="0" dirty="0">
                          <a:sym typeface="Wingdings" panose="05000000000000000000" pitchFamily="2" charset="2"/>
                        </a:rPr>
                        <a:t>Ne</a:t>
                      </a:r>
                      <a:r>
                        <a:rPr lang="en-GB" sz="3200" dirty="0">
                          <a:sym typeface="Wingdings" panose="05000000000000000000" pitchFamily="2" charset="2"/>
                        </a:rPr>
                        <a:t>w optics to be implemented in the mock-up.</a:t>
                      </a:r>
                    </a:p>
                    <a:p>
                      <a:pPr marL="1485900" lvl="1" indent="-571500">
                        <a:spcAft>
                          <a:spcPts val="600"/>
                        </a:spcAft>
                        <a:buFont typeface="Arial" panose="020B0604020202020204" pitchFamily="34" charset="0"/>
                        <a:buChar char="•"/>
                      </a:pPr>
                      <a:r>
                        <a:rPr lang="en-GB" sz="3200" b="1" dirty="0">
                          <a:effectLst/>
                          <a:ea typeface="Times New Roman" panose="02020603050405020304" pitchFamily="18" charset="0"/>
                          <a:cs typeface="Aptos" panose="020B0004020202020204" pitchFamily="34" charset="0"/>
                          <a:sym typeface="Wingdings" panose="05000000000000000000" pitchFamily="2" charset="2"/>
                        </a:rPr>
                        <a:t>TE/MSC: </a:t>
                      </a:r>
                      <a:r>
                        <a:rPr lang="en-GB" sz="3200" b="0" dirty="0">
                          <a:effectLst/>
                          <a:ea typeface="Times New Roman" panose="02020603050405020304" pitchFamily="18" charset="0"/>
                          <a:cs typeface="Aptos" panose="020B0004020202020204" pitchFamily="34" charset="0"/>
                          <a:sym typeface="Wingdings" panose="05000000000000000000" pitchFamily="2" charset="2"/>
                        </a:rPr>
                        <a:t>Preliminary designs of magnets.</a:t>
                      </a:r>
                    </a:p>
                    <a:p>
                      <a:pPr marL="1485900" marR="0" lvl="1" indent="-57150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3200" b="1" dirty="0">
                          <a:effectLst/>
                          <a:ea typeface="Times New Roman" panose="02020603050405020304" pitchFamily="18" charset="0"/>
                          <a:cs typeface="Aptos" panose="020B0004020202020204" pitchFamily="34" charset="0"/>
                          <a:sym typeface="Wingdings" panose="05000000000000000000" pitchFamily="2" charset="2"/>
                        </a:rPr>
                        <a:t>TE/VSC: </a:t>
                      </a:r>
                      <a:r>
                        <a:rPr lang="en-GB" sz="3200" b="0" dirty="0">
                          <a:effectLst/>
                          <a:ea typeface="Times New Roman" panose="02020603050405020304" pitchFamily="18" charset="0"/>
                          <a:cs typeface="Aptos" panose="020B0004020202020204" pitchFamily="34" charset="0"/>
                          <a:sym typeface="Wingdings" panose="05000000000000000000" pitchFamily="2" charset="2"/>
                        </a:rPr>
                        <a:t>Preliminary designs of vacuum equipment.</a:t>
                      </a:r>
                    </a:p>
                    <a:p>
                      <a:pPr marL="1485900" marR="0" lvl="1" indent="-57150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3200" b="1" dirty="0">
                          <a:effectLst/>
                          <a:ea typeface="Times New Roman" panose="02020603050405020304" pitchFamily="18" charset="0"/>
                          <a:cs typeface="Aptos" panose="020B0004020202020204" pitchFamily="34" charset="0"/>
                          <a:sym typeface="Wingdings" panose="05000000000000000000" pitchFamily="2" charset="2"/>
                        </a:rPr>
                        <a:t>SY/STI: </a:t>
                      </a:r>
                      <a:r>
                        <a:rPr lang="en-GB" sz="3200" b="0" dirty="0">
                          <a:effectLst/>
                          <a:ea typeface="Times New Roman" panose="02020603050405020304" pitchFamily="18" charset="0"/>
                          <a:cs typeface="Aptos" panose="020B0004020202020204" pitchFamily="34" charset="0"/>
                          <a:sym typeface="Wingdings" panose="05000000000000000000" pitchFamily="2" charset="2"/>
                        </a:rPr>
                        <a:t>Preliminary designs of shielding assembly.</a:t>
                      </a:r>
                      <a:endParaRPr lang="en-GB" sz="3200" b="0" dirty="0">
                        <a:effectLst/>
                        <a:ea typeface="Times New Roman" panose="02020603050405020304" pitchFamily="18" charset="0"/>
                        <a:cs typeface="Aptos" panose="020B0004020202020204" pitchFamily="34" charset="0"/>
                      </a:endParaRPr>
                    </a:p>
                    <a:p>
                      <a:pPr marL="1485900" marR="0" lvl="1" indent="-57150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3200" b="1" dirty="0">
                          <a:effectLst/>
                          <a:ea typeface="Times New Roman" panose="02020603050405020304" pitchFamily="18" charset="0"/>
                          <a:cs typeface="Aptos" panose="020B0004020202020204" pitchFamily="34" charset="0"/>
                          <a:sym typeface="Wingdings" panose="05000000000000000000" pitchFamily="2" charset="2"/>
                        </a:rPr>
                        <a:t>BE/GM+EN/MME: </a:t>
                      </a:r>
                      <a:r>
                        <a:rPr lang="en-GB" sz="3200" b="0" dirty="0">
                          <a:effectLst/>
                          <a:ea typeface="Times New Roman" panose="02020603050405020304" pitchFamily="18" charset="0"/>
                          <a:cs typeface="Aptos" panose="020B0004020202020204" pitchFamily="34" charset="0"/>
                          <a:sym typeface="Wingdings" panose="05000000000000000000" pitchFamily="2" charset="2"/>
                        </a:rPr>
                        <a:t>Preliminary designs of supporting structure.</a:t>
                      </a:r>
                      <a:endParaRPr lang="en-GB" sz="3200" b="0" dirty="0">
                        <a:effectLst/>
                        <a:ea typeface="Times New Roman" panose="02020603050405020304" pitchFamily="18" charset="0"/>
                        <a:cs typeface="Aptos" panose="020B00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22217951"/>
                  </a:ext>
                </a:extLst>
              </a:tr>
            </a:tbl>
          </a:graphicData>
        </a:graphic>
      </p:graphicFrame>
    </p:spTree>
    <p:extLst>
      <p:ext uri="{BB962C8B-B14F-4D97-AF65-F5344CB8AC3E}">
        <p14:creationId xmlns:p14="http://schemas.microsoft.com/office/powerpoint/2010/main" val="831444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1BF62-5F8B-3EBF-C587-FDFBDC2804A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C88EC2-27FA-57A2-AE55-63FBEFB1D9D4}"/>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itle 3">
            <a:extLst>
              <a:ext uri="{FF2B5EF4-FFF2-40B4-BE49-F238E27FC236}">
                <a16:creationId xmlns:a16="http://schemas.microsoft.com/office/drawing/2014/main" id="{88F70AF5-EB39-8A19-E289-0E64C8459B47}"/>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Comparison between GHC and LCC optics</a:t>
            </a:r>
            <a:endParaRPr lang="en-GB" dirty="0"/>
          </a:p>
        </p:txBody>
      </p:sp>
      <p:sp>
        <p:nvSpPr>
          <p:cNvPr id="6" name="TextBox 5">
            <a:extLst>
              <a:ext uri="{FF2B5EF4-FFF2-40B4-BE49-F238E27FC236}">
                <a16:creationId xmlns:a16="http://schemas.microsoft.com/office/drawing/2014/main" id="{3F55F696-1117-C289-F8DB-91D47A8FBF0E}"/>
              </a:ext>
            </a:extLst>
          </p:cNvPr>
          <p:cNvSpPr txBox="1"/>
          <p:nvPr/>
        </p:nvSpPr>
        <p:spPr>
          <a:xfrm>
            <a:off x="1180800" y="2895600"/>
            <a:ext cx="22140000" cy="584775"/>
          </a:xfrm>
          <a:prstGeom prst="rect">
            <a:avLst/>
          </a:prstGeom>
          <a:noFill/>
        </p:spPr>
        <p:txBody>
          <a:bodyPr wrap="square">
            <a:spAutoFit/>
          </a:bodyPr>
          <a:lstStyle/>
          <a:p>
            <a:pPr marL="457200" indent="-457200">
              <a:spcAft>
                <a:spcPts val="600"/>
              </a:spcAft>
              <a:buFont typeface="Wingdings" panose="05000000000000000000" pitchFamily="2" charset="2"/>
              <a:buChar char="à"/>
            </a:pPr>
            <a:r>
              <a:rPr lang="en-GB" sz="3200" b="1" dirty="0">
                <a:sym typeface="Wingdings" panose="05000000000000000000" pitchFamily="2" charset="2"/>
              </a:rPr>
              <a:t>What are the criteria under the scope of study that you consider relevant for the comparison?</a:t>
            </a:r>
          </a:p>
        </p:txBody>
      </p:sp>
      <p:graphicFrame>
        <p:nvGraphicFramePr>
          <p:cNvPr id="7" name="Table 6">
            <a:extLst>
              <a:ext uri="{FF2B5EF4-FFF2-40B4-BE49-F238E27FC236}">
                <a16:creationId xmlns:a16="http://schemas.microsoft.com/office/drawing/2014/main" id="{7A177C99-18BD-58A3-BBC3-CCC202777E9E}"/>
              </a:ext>
            </a:extLst>
          </p:cNvPr>
          <p:cNvGraphicFramePr>
            <a:graphicFrameLocks noGrp="1"/>
          </p:cNvGraphicFramePr>
          <p:nvPr>
            <p:extLst>
              <p:ext uri="{D42A27DB-BD31-4B8C-83A1-F6EECF244321}">
                <p14:modId xmlns:p14="http://schemas.microsoft.com/office/powerpoint/2010/main" val="1180001380"/>
              </p:ext>
            </p:extLst>
          </p:nvPr>
        </p:nvGraphicFramePr>
        <p:xfrm>
          <a:off x="1174200" y="3733800"/>
          <a:ext cx="22035600" cy="5958840"/>
        </p:xfrm>
        <a:graphic>
          <a:graphicData uri="http://schemas.openxmlformats.org/drawingml/2006/table">
            <a:tbl>
              <a:tblPr firstRow="1" bandRow="1">
                <a:tableStyleId>{93296810-A885-4BE3-A3E7-6D5BEEA58F35}</a:tableStyleId>
              </a:tblPr>
              <a:tblGrid>
                <a:gridCol w="12618000">
                  <a:extLst>
                    <a:ext uri="{9D8B030D-6E8A-4147-A177-3AD203B41FA5}">
                      <a16:colId xmlns:a16="http://schemas.microsoft.com/office/drawing/2014/main" val="398129968"/>
                    </a:ext>
                  </a:extLst>
                </a:gridCol>
                <a:gridCol w="9417600">
                  <a:extLst>
                    <a:ext uri="{9D8B030D-6E8A-4147-A177-3AD203B41FA5}">
                      <a16:colId xmlns:a16="http://schemas.microsoft.com/office/drawing/2014/main" val="945446914"/>
                    </a:ext>
                  </a:extLst>
                </a:gridCol>
              </a:tblGrid>
              <a:tr h="370840">
                <a:tc>
                  <a:txBody>
                    <a:bodyPr/>
                    <a:lstStyle/>
                    <a:p>
                      <a:r>
                        <a:rPr lang="en-US" dirty="0"/>
                        <a:t>Supports</a:t>
                      </a:r>
                      <a:endParaRPr lang="en-GB" dirty="0"/>
                    </a:p>
                  </a:txBody>
                  <a:tcPr>
                    <a:lnB w="12700" cap="flat" cmpd="sng" algn="ctr">
                      <a:solidFill>
                        <a:schemeClr val="tx1"/>
                      </a:solidFill>
                      <a:prstDash val="solid"/>
                      <a:round/>
                      <a:headEnd type="none" w="med" len="med"/>
                      <a:tailEnd type="none" w="med" len="med"/>
                    </a:lnB>
                  </a:tcPr>
                </a:tc>
                <a:tc>
                  <a:txBody>
                    <a:bodyPr/>
                    <a:lstStyle/>
                    <a:p>
                      <a:r>
                        <a:rPr lang="en-US" dirty="0"/>
                        <a:t>Mock-up</a:t>
                      </a:r>
                      <a:endParaRPr lang="en-GB"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524249"/>
                  </a:ext>
                </a:extLst>
              </a:tr>
              <a:tr h="370840">
                <a:tc>
                  <a:txBody>
                    <a:bodyPr/>
                    <a:lstStyle/>
                    <a:p>
                      <a:pPr marL="1371502" lvl="1" indent="-457200">
                        <a:spcAft>
                          <a:spcPts val="600"/>
                        </a:spcAft>
                        <a:buFont typeface="Arial" panose="020B0604020202020204" pitchFamily="34" charset="0"/>
                        <a:buChar char="•"/>
                      </a:pPr>
                      <a:r>
                        <a:rPr lang="en-US" sz="3200" dirty="0">
                          <a:sym typeface="Wingdings" panose="05000000000000000000" pitchFamily="2" charset="2"/>
                        </a:rPr>
                        <a:t>Quantity of supports</a:t>
                      </a:r>
                    </a:p>
                    <a:p>
                      <a:pPr marL="1371502" lvl="1" indent="-457200">
                        <a:spcAft>
                          <a:spcPts val="600"/>
                        </a:spcAft>
                        <a:buFont typeface="Arial" panose="020B0604020202020204" pitchFamily="34" charset="0"/>
                        <a:buChar char="•"/>
                      </a:pPr>
                      <a:r>
                        <a:rPr lang="en-US" sz="3200" dirty="0">
                          <a:sym typeface="Wingdings" panose="05000000000000000000" pitchFamily="2" charset="2"/>
                        </a:rPr>
                        <a:t>Cost of supports</a:t>
                      </a:r>
                    </a:p>
                    <a:p>
                      <a:pPr marL="1371502" lvl="1" indent="-457200">
                        <a:spcAft>
                          <a:spcPts val="600"/>
                        </a:spcAft>
                        <a:buFont typeface="Arial" panose="020B0604020202020204" pitchFamily="34" charset="0"/>
                        <a:buChar char="•"/>
                      </a:pPr>
                      <a:r>
                        <a:rPr lang="en-US" sz="3200" dirty="0">
                          <a:sym typeface="Wingdings" panose="05000000000000000000" pitchFamily="2" charset="2"/>
                        </a:rPr>
                        <a:t>Sustainability of supports</a:t>
                      </a:r>
                    </a:p>
                    <a:p>
                      <a:pPr marL="1371502" lvl="1" indent="-457200">
                        <a:spcAft>
                          <a:spcPts val="600"/>
                        </a:spcAft>
                        <a:buFont typeface="Arial" panose="020B0604020202020204" pitchFamily="34" charset="0"/>
                        <a:buChar char="•"/>
                      </a:pPr>
                      <a:r>
                        <a:rPr lang="en-US" sz="3200" dirty="0">
                          <a:sym typeface="Wingdings" panose="05000000000000000000" pitchFamily="2" charset="2"/>
                        </a:rPr>
                        <a:t>Position of the machines' axes in the tunnel and in relation to each other </a:t>
                      </a:r>
                      <a:r>
                        <a:rPr lang="en-US" sz="2800" i="1" dirty="0">
                          <a:sym typeface="Wingdings" panose="05000000000000000000" pitchFamily="2" charset="2"/>
                        </a:rPr>
                        <a:t>(</a:t>
                      </a:r>
                      <a:r>
                        <a:rPr lang="en-GB" sz="2800" i="1" dirty="0">
                          <a:sym typeface="Wingdings" panose="05000000000000000000" pitchFamily="2" charset="2"/>
                        </a:rPr>
                        <a:t>can be decisive for stability, safety, robotic access, etc.)</a:t>
                      </a:r>
                    </a:p>
                    <a:p>
                      <a:pPr marL="1371502" lvl="1" indent="-457200">
                        <a:spcAft>
                          <a:spcPts val="600"/>
                        </a:spcAft>
                        <a:buFont typeface="Arial" panose="020B0604020202020204" pitchFamily="34" charset="0"/>
                        <a:buChar char="•"/>
                      </a:pPr>
                      <a:r>
                        <a:rPr lang="en-US" sz="3200" dirty="0">
                          <a:sym typeface="Wingdings" panose="05000000000000000000" pitchFamily="2" charset="2"/>
                        </a:rPr>
                        <a:t>Stability performance / requirement</a:t>
                      </a:r>
                    </a:p>
                    <a:p>
                      <a:pPr marL="1371502" lvl="1" indent="-457200">
                        <a:spcAft>
                          <a:spcPts val="600"/>
                        </a:spcAft>
                        <a:buFont typeface="Arial" panose="020B0604020202020204" pitchFamily="34" charset="0"/>
                        <a:buChar char="•"/>
                      </a:pPr>
                      <a:r>
                        <a:rPr lang="en-US" sz="3200" dirty="0">
                          <a:sym typeface="Wingdings" panose="05000000000000000000" pitchFamily="2" charset="2"/>
                        </a:rPr>
                        <a:t>Alignment requirement</a:t>
                      </a:r>
                    </a:p>
                    <a:p>
                      <a:pPr marL="1371502" lvl="1" indent="-457200">
                        <a:spcAft>
                          <a:spcPts val="600"/>
                        </a:spcAft>
                        <a:buFont typeface="Arial" panose="020B0604020202020204" pitchFamily="34" charset="0"/>
                        <a:buChar char="•"/>
                      </a:pPr>
                      <a:r>
                        <a:rPr lang="en-GB" sz="3200" dirty="0">
                          <a:sym typeface="Wingdings" panose="05000000000000000000" pitchFamily="2" charset="2"/>
                        </a:rPr>
                        <a:t>Dimensions allocated to the supports in the tunnel cross section</a:t>
                      </a:r>
                    </a:p>
                    <a:p>
                      <a:pPr marL="1371502" lvl="1" indent="-457200">
                        <a:spcAft>
                          <a:spcPts val="600"/>
                        </a:spcAft>
                        <a:buFont typeface="Arial" panose="020B0604020202020204" pitchFamily="34" charset="0"/>
                        <a:buChar char="•"/>
                      </a:pPr>
                      <a:endParaRPr lang="en-US" sz="2000" dirty="0">
                        <a:sym typeface="Wingdings" panose="05000000000000000000" pitchFamily="2"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71502" lvl="1" indent="-457200">
                        <a:spcAft>
                          <a:spcPts val="600"/>
                        </a:spcAft>
                        <a:buFont typeface="Arial" panose="020B0604020202020204" pitchFamily="34" charset="0"/>
                        <a:buChar char="•"/>
                      </a:pPr>
                      <a:r>
                        <a:rPr lang="en-US" sz="3200" dirty="0">
                          <a:sym typeface="Wingdings" panose="05000000000000000000" pitchFamily="2" charset="2"/>
                        </a:rPr>
                        <a:t>Systems space requirements</a:t>
                      </a:r>
                    </a:p>
                    <a:p>
                      <a:pPr marL="1371502" lvl="1" indent="-457200">
                        <a:spcAft>
                          <a:spcPts val="600"/>
                        </a:spcAft>
                        <a:buFont typeface="Arial" panose="020B0604020202020204" pitchFamily="34" charset="0"/>
                        <a:buChar char="•"/>
                      </a:pPr>
                      <a:r>
                        <a:rPr lang="en-US" sz="3200" dirty="0">
                          <a:sym typeface="Wingdings" panose="05000000000000000000" pitchFamily="2" charset="2"/>
                        </a:rPr>
                        <a:t>Dimensioning of elements heavier or lighter </a:t>
                      </a:r>
                      <a:endParaRPr lang="en-US" sz="3200" i="1" kern="1200" dirty="0">
                        <a:solidFill>
                          <a:schemeClr val="dk1"/>
                        </a:solidFill>
                        <a:latin typeface="+mn-lt"/>
                        <a:ea typeface="+mn-ea"/>
                        <a:cs typeface="+mn-cs"/>
                        <a:sym typeface="Wingdings" panose="05000000000000000000" pitchFamily="2" charset="2"/>
                      </a:endParaRPr>
                    </a:p>
                    <a:p>
                      <a:pPr marL="1371502" lvl="1" indent="-457200">
                        <a:spcAft>
                          <a:spcPts val="600"/>
                        </a:spcAft>
                        <a:buFont typeface="Arial" panose="020B0604020202020204" pitchFamily="34" charset="0"/>
                        <a:buChar char="•"/>
                      </a:pPr>
                      <a:r>
                        <a:rPr lang="en-US" sz="3200" dirty="0">
                          <a:sym typeface="Wingdings" panose="05000000000000000000" pitchFamily="2" charset="2"/>
                        </a:rPr>
                        <a:t>Ease of maintenance / installation </a:t>
                      </a:r>
                      <a:r>
                        <a:rPr lang="en-US" sz="2800" i="1" dirty="0">
                          <a:sym typeface="Wingdings" panose="05000000000000000000" pitchFamily="2" charset="2"/>
                        </a:rPr>
                        <a:t>(to be checked with HE)</a:t>
                      </a: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22217951"/>
                  </a:ext>
                </a:extLst>
              </a:tr>
            </a:tbl>
          </a:graphicData>
        </a:graphic>
      </p:graphicFrame>
      <p:sp>
        <p:nvSpPr>
          <p:cNvPr id="4" name="TextBox 3">
            <a:extLst>
              <a:ext uri="{FF2B5EF4-FFF2-40B4-BE49-F238E27FC236}">
                <a16:creationId xmlns:a16="http://schemas.microsoft.com/office/drawing/2014/main" id="{7B697DC7-9715-CDAC-C215-02D1F742C736}"/>
              </a:ext>
            </a:extLst>
          </p:cNvPr>
          <p:cNvSpPr txBox="1"/>
          <p:nvPr/>
        </p:nvSpPr>
        <p:spPr>
          <a:xfrm>
            <a:off x="1180800" y="9906000"/>
            <a:ext cx="22140000" cy="584775"/>
          </a:xfrm>
          <a:prstGeom prst="rect">
            <a:avLst/>
          </a:prstGeom>
          <a:noFill/>
        </p:spPr>
        <p:txBody>
          <a:bodyPr wrap="square">
            <a:spAutoFit/>
          </a:bodyPr>
          <a:lstStyle/>
          <a:p>
            <a:pPr marL="457200" indent="-457200">
              <a:spcAft>
                <a:spcPts val="600"/>
              </a:spcAft>
              <a:buFont typeface="Wingdings" panose="05000000000000000000" pitchFamily="2" charset="2"/>
              <a:buChar char="à"/>
            </a:pPr>
            <a:r>
              <a:rPr lang="en-GB" sz="3200" b="1" dirty="0">
                <a:sym typeface="Wingdings" panose="05000000000000000000" pitchFamily="2" charset="2"/>
              </a:rPr>
              <a:t>What output will the team or group provide as a result? </a:t>
            </a:r>
          </a:p>
        </p:txBody>
      </p:sp>
      <p:graphicFrame>
        <p:nvGraphicFramePr>
          <p:cNvPr id="5" name="Table 4">
            <a:extLst>
              <a:ext uri="{FF2B5EF4-FFF2-40B4-BE49-F238E27FC236}">
                <a16:creationId xmlns:a16="http://schemas.microsoft.com/office/drawing/2014/main" id="{9BB32D1F-66D6-6463-61CA-3971315CCCA0}"/>
              </a:ext>
            </a:extLst>
          </p:cNvPr>
          <p:cNvGraphicFramePr>
            <a:graphicFrameLocks noGrp="1"/>
          </p:cNvGraphicFramePr>
          <p:nvPr>
            <p:extLst>
              <p:ext uri="{D42A27DB-BD31-4B8C-83A1-F6EECF244321}">
                <p14:modId xmlns:p14="http://schemas.microsoft.com/office/powerpoint/2010/main" val="715879295"/>
              </p:ext>
            </p:extLst>
          </p:nvPr>
        </p:nvGraphicFramePr>
        <p:xfrm>
          <a:off x="1174200" y="10622280"/>
          <a:ext cx="22035600" cy="2727960"/>
        </p:xfrm>
        <a:graphic>
          <a:graphicData uri="http://schemas.openxmlformats.org/drawingml/2006/table">
            <a:tbl>
              <a:tblPr firstRow="1" bandRow="1">
                <a:tableStyleId>{93296810-A885-4BE3-A3E7-6D5BEEA58F35}</a:tableStyleId>
              </a:tblPr>
              <a:tblGrid>
                <a:gridCol w="12618000">
                  <a:extLst>
                    <a:ext uri="{9D8B030D-6E8A-4147-A177-3AD203B41FA5}">
                      <a16:colId xmlns:a16="http://schemas.microsoft.com/office/drawing/2014/main" val="398129968"/>
                    </a:ext>
                  </a:extLst>
                </a:gridCol>
                <a:gridCol w="9417600">
                  <a:extLst>
                    <a:ext uri="{9D8B030D-6E8A-4147-A177-3AD203B41FA5}">
                      <a16:colId xmlns:a16="http://schemas.microsoft.com/office/drawing/2014/main" val="945446914"/>
                    </a:ext>
                  </a:extLst>
                </a:gridCol>
              </a:tblGrid>
              <a:tr h="370840">
                <a:tc>
                  <a:txBody>
                    <a:bodyPr/>
                    <a:lstStyle/>
                    <a:p>
                      <a:r>
                        <a:rPr lang="en-US" dirty="0"/>
                        <a:t>Supports</a:t>
                      </a:r>
                      <a:endParaRPr lang="en-GB" dirty="0"/>
                    </a:p>
                  </a:txBody>
                  <a:tcPr>
                    <a:lnB w="12700" cap="flat" cmpd="sng" algn="ctr">
                      <a:solidFill>
                        <a:schemeClr val="tx1"/>
                      </a:solidFill>
                      <a:prstDash val="solid"/>
                      <a:round/>
                      <a:headEnd type="none" w="med" len="med"/>
                      <a:tailEnd type="none" w="med" len="med"/>
                    </a:lnB>
                  </a:tcPr>
                </a:tc>
                <a:tc>
                  <a:txBody>
                    <a:bodyPr/>
                    <a:lstStyle/>
                    <a:p>
                      <a:r>
                        <a:rPr lang="en-US" dirty="0"/>
                        <a:t>Mock-up</a:t>
                      </a:r>
                      <a:endParaRPr lang="en-GB"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524249"/>
                  </a:ext>
                </a:extLst>
              </a:tr>
              <a:tr h="660400">
                <a:tc>
                  <a:txBody>
                    <a:bodyPr/>
                    <a:lstStyle/>
                    <a:p>
                      <a:pPr marL="1371502" lvl="1" indent="-457200">
                        <a:spcAft>
                          <a:spcPts val="600"/>
                        </a:spcAft>
                        <a:buFont typeface="Arial" panose="020B0604020202020204" pitchFamily="34" charset="0"/>
                        <a:buChar char="•"/>
                      </a:pPr>
                      <a:r>
                        <a:rPr lang="en-GB" sz="3200" kern="1200" dirty="0">
                          <a:solidFill>
                            <a:schemeClr val="dk1"/>
                          </a:solidFill>
                          <a:latin typeface="+mn-lt"/>
                          <a:ea typeface="+mn-ea"/>
                          <a:cs typeface="+mn-cs"/>
                          <a:sym typeface="Wingdings" panose="05000000000000000000" pitchFamily="2" charset="2"/>
                        </a:rPr>
                        <a:t>Designs of the different supports for collider and booster.</a:t>
                      </a:r>
                    </a:p>
                    <a:p>
                      <a:pPr marL="1371502" lvl="1" indent="-457200">
                        <a:spcAft>
                          <a:spcPts val="600"/>
                        </a:spcAft>
                        <a:buFont typeface="Arial" panose="020B0604020202020204" pitchFamily="34" charset="0"/>
                        <a:buChar char="•"/>
                      </a:pPr>
                      <a:r>
                        <a:rPr lang="en-GB" sz="3200" kern="1200" dirty="0">
                          <a:solidFill>
                            <a:schemeClr val="dk1"/>
                          </a:solidFill>
                          <a:latin typeface="+mn-lt"/>
                          <a:ea typeface="+mn-ea"/>
                          <a:cs typeface="+mn-cs"/>
                          <a:sym typeface="Wingdings" panose="05000000000000000000" pitchFamily="2" charset="2"/>
                        </a:rPr>
                        <a:t>Performance assessment of the supports.</a:t>
                      </a:r>
                    </a:p>
                    <a:p>
                      <a:pPr marL="1371502" lvl="1" indent="-457200">
                        <a:spcAft>
                          <a:spcPts val="600"/>
                        </a:spcAft>
                        <a:buFont typeface="Arial" panose="020B0604020202020204" pitchFamily="34" charset="0"/>
                        <a:buChar char="•"/>
                      </a:pPr>
                      <a:r>
                        <a:rPr lang="en-GB" sz="3200" kern="1200" dirty="0">
                          <a:solidFill>
                            <a:schemeClr val="dk1"/>
                          </a:solidFill>
                          <a:latin typeface="+mn-lt"/>
                          <a:ea typeface="+mn-ea"/>
                          <a:cs typeface="+mn-cs"/>
                          <a:sym typeface="Wingdings" panose="05000000000000000000" pitchFamily="2" charset="2"/>
                        </a:rPr>
                        <a:t>Cost estimation + optimisation with respect to support design.</a:t>
                      </a:r>
                    </a:p>
                    <a:p>
                      <a:pPr marL="1371502" lvl="1" indent="-457200">
                        <a:spcAft>
                          <a:spcPts val="600"/>
                        </a:spcAft>
                        <a:buFont typeface="Arial" panose="020B0604020202020204" pitchFamily="34" charset="0"/>
                        <a:buChar char="•"/>
                      </a:pPr>
                      <a:endParaRPr lang="en-GB" sz="2000" kern="1200" dirty="0">
                        <a:solidFill>
                          <a:schemeClr val="dk1"/>
                        </a:solidFill>
                        <a:latin typeface="+mn-lt"/>
                        <a:ea typeface="+mn-ea"/>
                        <a:cs typeface="+mn-cs"/>
                        <a:sym typeface="Wingdings" panose="05000000000000000000" pitchFamily="2"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71600" lvl="1" indent="-457200">
                        <a:buFont typeface="Arial" panose="020B0604020202020204" pitchFamily="34" charset="0"/>
                        <a:buChar char="•"/>
                      </a:pPr>
                      <a:r>
                        <a:rPr lang="en-GB" sz="3200" kern="1200" dirty="0">
                          <a:solidFill>
                            <a:schemeClr val="dk1"/>
                          </a:solidFill>
                          <a:latin typeface="+mn-lt"/>
                          <a:ea typeface="+mn-ea"/>
                          <a:cs typeface="+mn-cs"/>
                        </a:rPr>
                        <a:t>An update of the installed mock-up in case of a change of the optics </a:t>
                      </a:r>
                      <a:r>
                        <a:rPr lang="en-GB" sz="2800" i="1" kern="1200" dirty="0">
                          <a:solidFill>
                            <a:schemeClr val="dk1"/>
                          </a:solidFill>
                          <a:latin typeface="+mn-lt"/>
                          <a:ea typeface="+mn-ea"/>
                          <a:cs typeface="+mn-cs"/>
                        </a:rPr>
                        <a:t>(in case, not before 2028, as frequent changes of the installed configuration are expensive and time-consuming)</a:t>
                      </a:r>
                      <a:endParaRPr lang="en-GB" sz="3200" i="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22217951"/>
                  </a:ext>
                </a:extLst>
              </a:tr>
            </a:tbl>
          </a:graphicData>
        </a:graphic>
      </p:graphicFrame>
    </p:spTree>
    <p:extLst>
      <p:ext uri="{BB962C8B-B14F-4D97-AF65-F5344CB8AC3E}">
        <p14:creationId xmlns:p14="http://schemas.microsoft.com/office/powerpoint/2010/main" val="3194511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EE86C-C4FD-07B1-C082-D71062607D8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5A538B-7AF1-1053-C638-09B0442A9FD0}"/>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itle 3">
            <a:extLst>
              <a:ext uri="{FF2B5EF4-FFF2-40B4-BE49-F238E27FC236}">
                <a16:creationId xmlns:a16="http://schemas.microsoft.com/office/drawing/2014/main" id="{CB7361AB-28C7-69F1-3973-169914E67323}"/>
              </a:ext>
            </a:extLst>
          </p:cNvPr>
          <p:cNvSpPr txBox="1">
            <a:spLocks/>
          </p:cNvSpPr>
          <p:nvPr/>
        </p:nvSpPr>
        <p:spPr>
          <a:xfrm>
            <a:off x="1180800" y="1540801"/>
            <a:ext cx="22035600" cy="11262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Comparison between GHC and LCC optics</a:t>
            </a:r>
            <a:endParaRPr lang="en-GB" dirty="0"/>
          </a:p>
        </p:txBody>
      </p:sp>
      <p:sp>
        <p:nvSpPr>
          <p:cNvPr id="6" name="TextBox 5">
            <a:extLst>
              <a:ext uri="{FF2B5EF4-FFF2-40B4-BE49-F238E27FC236}">
                <a16:creationId xmlns:a16="http://schemas.microsoft.com/office/drawing/2014/main" id="{3A490B8A-6756-3233-2A36-8084549ADBEC}"/>
              </a:ext>
            </a:extLst>
          </p:cNvPr>
          <p:cNvSpPr txBox="1"/>
          <p:nvPr/>
        </p:nvSpPr>
        <p:spPr>
          <a:xfrm>
            <a:off x="1180800" y="3048000"/>
            <a:ext cx="22140000" cy="584775"/>
          </a:xfrm>
          <a:prstGeom prst="rect">
            <a:avLst/>
          </a:prstGeom>
          <a:noFill/>
        </p:spPr>
        <p:txBody>
          <a:bodyPr wrap="square">
            <a:spAutoFit/>
          </a:bodyPr>
          <a:lstStyle/>
          <a:p>
            <a:pPr marL="457200" indent="-457200">
              <a:spcAft>
                <a:spcPts val="600"/>
              </a:spcAft>
              <a:buFont typeface="Wingdings" panose="05000000000000000000" pitchFamily="2" charset="2"/>
              <a:buChar char="à"/>
            </a:pPr>
            <a:r>
              <a:rPr lang="en-GB" sz="3200" b="1" dirty="0">
                <a:sym typeface="Wingdings" panose="05000000000000000000" pitchFamily="2" charset="2"/>
              </a:rPr>
              <a:t>How long do you estimate this will take you?</a:t>
            </a:r>
          </a:p>
        </p:txBody>
      </p:sp>
      <p:graphicFrame>
        <p:nvGraphicFramePr>
          <p:cNvPr id="7" name="Table 6">
            <a:extLst>
              <a:ext uri="{FF2B5EF4-FFF2-40B4-BE49-F238E27FC236}">
                <a16:creationId xmlns:a16="http://schemas.microsoft.com/office/drawing/2014/main" id="{9F1FCA9B-26A2-43CF-7383-610BBF7BC618}"/>
              </a:ext>
            </a:extLst>
          </p:cNvPr>
          <p:cNvGraphicFramePr>
            <a:graphicFrameLocks noGrp="1"/>
          </p:cNvGraphicFramePr>
          <p:nvPr>
            <p:extLst>
              <p:ext uri="{D42A27DB-BD31-4B8C-83A1-F6EECF244321}">
                <p14:modId xmlns:p14="http://schemas.microsoft.com/office/powerpoint/2010/main" val="3294209168"/>
              </p:ext>
            </p:extLst>
          </p:nvPr>
        </p:nvGraphicFramePr>
        <p:xfrm>
          <a:off x="1174200" y="3855720"/>
          <a:ext cx="22035600" cy="5120640"/>
        </p:xfrm>
        <a:graphic>
          <a:graphicData uri="http://schemas.openxmlformats.org/drawingml/2006/table">
            <a:tbl>
              <a:tblPr firstRow="1" bandRow="1">
                <a:tableStyleId>{93296810-A885-4BE3-A3E7-6D5BEEA58F35}</a:tableStyleId>
              </a:tblPr>
              <a:tblGrid>
                <a:gridCol w="8579400">
                  <a:extLst>
                    <a:ext uri="{9D8B030D-6E8A-4147-A177-3AD203B41FA5}">
                      <a16:colId xmlns:a16="http://schemas.microsoft.com/office/drawing/2014/main" val="398129968"/>
                    </a:ext>
                  </a:extLst>
                </a:gridCol>
                <a:gridCol w="13456200">
                  <a:extLst>
                    <a:ext uri="{9D8B030D-6E8A-4147-A177-3AD203B41FA5}">
                      <a16:colId xmlns:a16="http://schemas.microsoft.com/office/drawing/2014/main" val="945446914"/>
                    </a:ext>
                  </a:extLst>
                </a:gridCol>
              </a:tblGrid>
              <a:tr h="370840">
                <a:tc>
                  <a:txBody>
                    <a:bodyPr/>
                    <a:lstStyle/>
                    <a:p>
                      <a:r>
                        <a:rPr lang="en-US" dirty="0"/>
                        <a:t>Supports</a:t>
                      </a:r>
                      <a:endParaRPr lang="en-GB" dirty="0"/>
                    </a:p>
                  </a:txBody>
                  <a:tcPr>
                    <a:lnB w="12700" cap="flat" cmpd="sng" algn="ctr">
                      <a:solidFill>
                        <a:schemeClr val="tx1"/>
                      </a:solidFill>
                      <a:prstDash val="solid"/>
                      <a:round/>
                      <a:headEnd type="none" w="med" len="med"/>
                      <a:tailEnd type="none" w="med" len="med"/>
                    </a:lnB>
                  </a:tcPr>
                </a:tc>
                <a:tc>
                  <a:txBody>
                    <a:bodyPr/>
                    <a:lstStyle/>
                    <a:p>
                      <a:r>
                        <a:rPr lang="en-US" dirty="0"/>
                        <a:t>Mock-up</a:t>
                      </a:r>
                      <a:endParaRPr lang="en-GB"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524249"/>
                  </a:ext>
                </a:extLst>
              </a:tr>
              <a:tr h="370840">
                <a:tc>
                  <a:txBody>
                    <a:bodyPr/>
                    <a:lstStyle/>
                    <a:p>
                      <a:pPr marL="0" lvl="0" indent="-98" algn="ctr">
                        <a:spcAft>
                          <a:spcPts val="600"/>
                        </a:spcAft>
                        <a:buFont typeface="Arial" panose="020B0604020202020204" pitchFamily="34" charset="0"/>
                        <a:buNone/>
                      </a:pPr>
                      <a:r>
                        <a:rPr lang="en-US" sz="3200" i="0" dirty="0">
                          <a:sym typeface="Wingdings" panose="05000000000000000000" pitchFamily="2" charset="2"/>
                        </a:rPr>
                        <a:t>Needs further discussion between BE-GM and EN-MME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3200" kern="1200" dirty="0">
                          <a:solidFill>
                            <a:schemeClr val="tx1"/>
                          </a:solidFill>
                          <a:latin typeface="+mn-lt"/>
                          <a:ea typeface="+mn-ea"/>
                          <a:cs typeface="+mn-cs"/>
                        </a:rPr>
                        <a:t>From the moment that the choice is done + preliminary designs of magnets, vacuum, absorbers, supports are available </a:t>
                      </a:r>
                      <a:r>
                        <a:rPr lang="en-GB" sz="3200" kern="1200" dirty="0">
                          <a:solidFill>
                            <a:schemeClr val="tx1"/>
                          </a:solidFill>
                          <a:latin typeface="+mn-lt"/>
                          <a:ea typeface="+mn-ea"/>
                          <a:cs typeface="+mn-cs"/>
                          <a:sym typeface="Wingdings" panose="05000000000000000000" pitchFamily="2" charset="2"/>
                        </a:rPr>
                        <a:t> </a:t>
                      </a:r>
                      <a:r>
                        <a:rPr lang="en-GB" sz="3200" kern="1200" dirty="0">
                          <a:solidFill>
                            <a:schemeClr val="tx1"/>
                          </a:solidFill>
                          <a:latin typeface="+mn-lt"/>
                          <a:ea typeface="+mn-ea"/>
                          <a:cs typeface="+mn-cs"/>
                        </a:rPr>
                        <a:t>probably 6-12 months </a:t>
                      </a:r>
                      <a:r>
                        <a:rPr lang="en-GB" sz="3200" i="1" kern="1200" dirty="0">
                          <a:solidFill>
                            <a:schemeClr val="tx1"/>
                          </a:solidFill>
                          <a:latin typeface="+mn-lt"/>
                          <a:ea typeface="+mn-ea"/>
                          <a:cs typeface="+mn-cs"/>
                        </a:rPr>
                        <a:t>(depending on the number of changes) </a:t>
                      </a:r>
                      <a:r>
                        <a:rPr lang="en-GB" sz="3200" kern="1200" dirty="0">
                          <a:solidFill>
                            <a:schemeClr val="tx1"/>
                          </a:solidFill>
                          <a:latin typeface="+mn-lt"/>
                          <a:ea typeface="+mn-ea"/>
                          <a:cs typeface="+mn-cs"/>
                        </a:rPr>
                        <a:t>to finalize the fabrication drawings, procure the new elements, and install them. </a:t>
                      </a:r>
                    </a:p>
                    <a:p>
                      <a:endParaRPr lang="en-GB" sz="3200" kern="1200" dirty="0">
                        <a:solidFill>
                          <a:schemeClr val="tx1"/>
                        </a:solidFill>
                        <a:latin typeface="+mn-lt"/>
                        <a:ea typeface="+mn-ea"/>
                        <a:cs typeface="+mn-cs"/>
                      </a:endParaRPr>
                    </a:p>
                    <a:p>
                      <a:r>
                        <a:rPr lang="en-GB" sz="3200" i="1" kern="1200" dirty="0">
                          <a:solidFill>
                            <a:schemeClr val="tx1"/>
                          </a:solidFill>
                          <a:latin typeface="+mn-lt"/>
                          <a:ea typeface="+mn-ea"/>
                          <a:cs typeface="+mn-cs"/>
                        </a:rPr>
                        <a:t>NB: as the first version of the mock-up is installed by end of 2025, we consider that a major change of the experimental configuration should not come before 2028. Too frequent changes are expensive and time-consuming.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22217951"/>
                  </a:ext>
                </a:extLst>
              </a:tr>
            </a:tbl>
          </a:graphicData>
        </a:graphic>
      </p:graphicFrame>
      <p:sp>
        <p:nvSpPr>
          <p:cNvPr id="9" name="TextBox 8">
            <a:extLst>
              <a:ext uri="{FF2B5EF4-FFF2-40B4-BE49-F238E27FC236}">
                <a16:creationId xmlns:a16="http://schemas.microsoft.com/office/drawing/2014/main" id="{38A961FE-8AF8-A878-70EA-34F09F3B8772}"/>
              </a:ext>
            </a:extLst>
          </p:cNvPr>
          <p:cNvSpPr txBox="1"/>
          <p:nvPr/>
        </p:nvSpPr>
        <p:spPr>
          <a:xfrm>
            <a:off x="1174200" y="9844697"/>
            <a:ext cx="22035600" cy="1646605"/>
          </a:xfrm>
          <a:prstGeom prst="rect">
            <a:avLst/>
          </a:prstGeom>
          <a:noFill/>
        </p:spPr>
        <p:txBody>
          <a:bodyPr wrap="square">
            <a:spAutoFit/>
          </a:bodyPr>
          <a:lstStyle/>
          <a:p>
            <a:pPr marL="457200" indent="-457200">
              <a:spcAft>
                <a:spcPts val="600"/>
              </a:spcAft>
              <a:buFont typeface="Wingdings" panose="05000000000000000000" pitchFamily="2" charset="2"/>
              <a:buChar char="à"/>
            </a:pPr>
            <a:r>
              <a:rPr lang="en-GB" sz="3200" b="1" dirty="0">
                <a:sym typeface="Wingdings" panose="05000000000000000000" pitchFamily="2" charset="2"/>
              </a:rPr>
              <a:t>Does the choice of optics have a significant impact on your activities? </a:t>
            </a:r>
            <a:r>
              <a:rPr lang="en-GB" sz="3200" b="1" dirty="0">
                <a:solidFill>
                  <a:srgbClr val="00B050"/>
                </a:solidFill>
                <a:sym typeface="Wingdings" panose="05000000000000000000" pitchFamily="2" charset="2"/>
              </a:rPr>
              <a:t>YES!!!</a:t>
            </a:r>
          </a:p>
          <a:p>
            <a:pPr marL="1371502" lvl="1" indent="-457200">
              <a:spcAft>
                <a:spcPts val="600"/>
              </a:spcAft>
              <a:buFont typeface="Arial" panose="020B0604020202020204" pitchFamily="34" charset="0"/>
              <a:buChar char="•"/>
            </a:pPr>
            <a:r>
              <a:rPr lang="en-GB" sz="3200" dirty="0">
                <a:sym typeface="Wingdings" panose="05000000000000000000" pitchFamily="2" charset="2"/>
              </a:rPr>
              <a:t>Even if we know that the work done for GHC optics and the concepts can be reused for LCC optics, it is still needed to review all the designs.</a:t>
            </a:r>
            <a:endParaRPr lang="en-US" sz="3200" dirty="0">
              <a:sym typeface="Wingdings" panose="05000000000000000000" pitchFamily="2" charset="2"/>
            </a:endParaRPr>
          </a:p>
        </p:txBody>
      </p:sp>
    </p:spTree>
    <p:extLst>
      <p:ext uri="{BB962C8B-B14F-4D97-AF65-F5344CB8AC3E}">
        <p14:creationId xmlns:p14="http://schemas.microsoft.com/office/powerpoint/2010/main" val="1662664065"/>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34830</TotalTime>
  <Words>897</Words>
  <Application>Microsoft Office PowerPoint</Application>
  <PresentationFormat>Custom</PresentationFormat>
  <Paragraphs>98</Paragraphs>
  <Slides>7</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Times New Roman</vt:lpstr>
      <vt:lpstr>Wingdings</vt:lpstr>
      <vt:lpstr>Introslides</vt:lpstr>
      <vt:lpstr>Titleslides, Conclusion</vt:lpstr>
      <vt:lpstr>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Audrey Piccini</cp:lastModifiedBy>
  <cp:revision>1060</cp:revision>
  <dcterms:created xsi:type="dcterms:W3CDTF">2020-10-29T13:06:43Z</dcterms:created>
  <dcterms:modified xsi:type="dcterms:W3CDTF">2025-07-23T15:47:15Z</dcterms:modified>
</cp:coreProperties>
</file>