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22"/>
  </p:notesMasterIdLst>
  <p:handoutMasterIdLst>
    <p:handoutMasterId r:id="rId23"/>
  </p:handoutMasterIdLst>
  <p:sldIdLst>
    <p:sldId id="340" r:id="rId2"/>
    <p:sldId id="347" r:id="rId3"/>
    <p:sldId id="4853" r:id="rId4"/>
    <p:sldId id="4783" r:id="rId5"/>
    <p:sldId id="351" r:id="rId6"/>
    <p:sldId id="4794" r:id="rId7"/>
    <p:sldId id="4782" r:id="rId8"/>
    <p:sldId id="268" r:id="rId9"/>
    <p:sldId id="290" r:id="rId10"/>
    <p:sldId id="287" r:id="rId11"/>
    <p:sldId id="288" r:id="rId12"/>
    <p:sldId id="4795" r:id="rId13"/>
    <p:sldId id="4797" r:id="rId14"/>
    <p:sldId id="4848" r:id="rId15"/>
    <p:sldId id="4852" r:id="rId16"/>
    <p:sldId id="4846" r:id="rId17"/>
    <p:sldId id="4847" r:id="rId18"/>
    <p:sldId id="4849" r:id="rId19"/>
    <p:sldId id="4851" r:id="rId20"/>
    <p:sldId id="4802" r:id="rId21"/>
  </p:sldIdLst>
  <p:sldSz cx="9144000" cy="5143500" type="screen16x9"/>
  <p:notesSz cx="6858000" cy="9144000"/>
  <p:defaultText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3" algn="l" defTabSz="457166" rtl="0" eaLnBrk="1" latinLnBrk="0" hangingPunct="1">
      <a:defRPr sz="1800" kern="1200">
        <a:solidFill>
          <a:schemeClr val="tx1"/>
        </a:solidFill>
        <a:latin typeface="+mn-lt"/>
        <a:ea typeface="+mn-ea"/>
        <a:cs typeface="+mn-cs"/>
      </a:defRPr>
    </a:lvl3pPr>
    <a:lvl4pPr marL="1371498" algn="l" defTabSz="457166" rtl="0" eaLnBrk="1" latinLnBrk="0" hangingPunct="1">
      <a:defRPr sz="1800" kern="1200">
        <a:solidFill>
          <a:schemeClr val="tx1"/>
        </a:solidFill>
        <a:latin typeface="+mn-lt"/>
        <a:ea typeface="+mn-ea"/>
        <a:cs typeface="+mn-cs"/>
      </a:defRPr>
    </a:lvl4pPr>
    <a:lvl5pPr marL="1828664" algn="l" defTabSz="457166" rtl="0" eaLnBrk="1" latinLnBrk="0" hangingPunct="1">
      <a:defRPr sz="1800" kern="1200">
        <a:solidFill>
          <a:schemeClr val="tx1"/>
        </a:solidFill>
        <a:latin typeface="+mn-lt"/>
        <a:ea typeface="+mn-ea"/>
        <a:cs typeface="+mn-cs"/>
      </a:defRPr>
    </a:lvl5pPr>
    <a:lvl6pPr marL="2285829" algn="l" defTabSz="457166" rtl="0" eaLnBrk="1" latinLnBrk="0" hangingPunct="1">
      <a:defRPr sz="1800" kern="1200">
        <a:solidFill>
          <a:schemeClr val="tx1"/>
        </a:solidFill>
        <a:latin typeface="+mn-lt"/>
        <a:ea typeface="+mn-ea"/>
        <a:cs typeface="+mn-cs"/>
      </a:defRPr>
    </a:lvl6pPr>
    <a:lvl7pPr marL="2742995" algn="l" defTabSz="457166" rtl="0" eaLnBrk="1" latinLnBrk="0" hangingPunct="1">
      <a:defRPr sz="1800" kern="1200">
        <a:solidFill>
          <a:schemeClr val="tx1"/>
        </a:solidFill>
        <a:latin typeface="+mn-lt"/>
        <a:ea typeface="+mn-ea"/>
        <a:cs typeface="+mn-cs"/>
      </a:defRPr>
    </a:lvl7pPr>
    <a:lvl8pPr marL="3200160" algn="l" defTabSz="457166" rtl="0" eaLnBrk="1" latinLnBrk="0" hangingPunct="1">
      <a:defRPr sz="1800" kern="1200">
        <a:solidFill>
          <a:schemeClr val="tx1"/>
        </a:solidFill>
        <a:latin typeface="+mn-lt"/>
        <a:ea typeface="+mn-ea"/>
        <a:cs typeface="+mn-cs"/>
      </a:defRPr>
    </a:lvl8pPr>
    <a:lvl9pPr marL="3657326" algn="l" defTabSz="457166"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18000"/>
    <a:srgbClr val="EC7924"/>
    <a:srgbClr val="0000FF"/>
    <a:srgbClr val="3D6FBD"/>
    <a:srgbClr val="E8F9D6"/>
    <a:srgbClr val="FFF7E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667" autoAdjust="0"/>
    <p:restoredTop sz="99371" autoAdjust="0"/>
  </p:normalViewPr>
  <p:slideViewPr>
    <p:cSldViewPr snapToGrid="0" snapToObjects="1">
      <p:cViewPr varScale="1">
        <p:scale>
          <a:sx n="154" d="100"/>
          <a:sy n="154" d="100"/>
        </p:scale>
        <p:origin x="528" y="192"/>
      </p:cViewPr>
      <p:guideLst>
        <p:guide orient="horz" pos="1620"/>
        <p:guide pos="2880"/>
      </p:guideLst>
    </p:cSldViewPr>
  </p:slideViewPr>
  <p:notesTextViewPr>
    <p:cViewPr>
      <p:scale>
        <a:sx n="100" d="100"/>
        <a:sy n="100" d="100"/>
      </p:scale>
      <p:origin x="0" y="0"/>
    </p:cViewPr>
  </p:notesTextViewPr>
  <p:notesViewPr>
    <p:cSldViewPr snapToGrid="0" snapToObjects="1">
      <p:cViewPr varScale="1">
        <p:scale>
          <a:sx n="126" d="100"/>
          <a:sy n="126" d="100"/>
        </p:scale>
        <p:origin x="4288"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A53BF47-189C-5845-8FE5-B09F288D5AD0}" type="datetimeFigureOut">
              <a:rPr lang="en-US" smtClean="0"/>
              <a:t>11/7/25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D3C691E-21A3-134D-AB2B-04CB26F2A039}" type="slidenum">
              <a:rPr lang="en-US" smtClean="0"/>
              <a:t>‹#›</a:t>
            </a:fld>
            <a:endParaRPr lang="en-US"/>
          </a:p>
        </p:txBody>
      </p:sp>
    </p:spTree>
    <p:extLst>
      <p:ext uri="{BB962C8B-B14F-4D97-AF65-F5344CB8AC3E}">
        <p14:creationId xmlns:p14="http://schemas.microsoft.com/office/powerpoint/2010/main" val="3658609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1578C4-8EFA-3946-B28A-DA2337748A10}" type="datetimeFigureOut">
              <a:rPr lang="en-US" smtClean="0"/>
              <a:t>11/7/25</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9D02C6D-DF73-E34A-8742-CFDADBB8B243}" type="slidenum">
              <a:rPr lang="en-US" smtClean="0"/>
              <a:t>‹#›</a:t>
            </a:fld>
            <a:endParaRPr lang="en-US"/>
          </a:p>
        </p:txBody>
      </p:sp>
    </p:spTree>
    <p:extLst>
      <p:ext uri="{BB962C8B-B14F-4D97-AF65-F5344CB8AC3E}">
        <p14:creationId xmlns:p14="http://schemas.microsoft.com/office/powerpoint/2010/main" val="3607103777"/>
      </p:ext>
    </p:extLst>
  </p:cSld>
  <p:clrMap bg1="lt1" tx1="dk1" bg2="lt2" tx2="dk2" accent1="accent1" accent2="accent2" accent3="accent3" accent4="accent4" accent5="accent5" accent6="accent6" hlink="hlink" folHlink="folHlink"/>
  <p:hf hdr="0" ftr="0" dt="0"/>
  <p:notesStyle>
    <a:lvl1pPr marL="0" algn="l" defTabSz="457166" rtl="0" eaLnBrk="1" latinLnBrk="0" hangingPunct="1">
      <a:defRPr sz="1200" kern="1200">
        <a:solidFill>
          <a:schemeClr val="tx1"/>
        </a:solidFill>
        <a:latin typeface="+mn-lt"/>
        <a:ea typeface="+mn-ea"/>
        <a:cs typeface="+mn-cs"/>
      </a:defRPr>
    </a:lvl1pPr>
    <a:lvl2pPr marL="457166" algn="l" defTabSz="457166" rtl="0" eaLnBrk="1" latinLnBrk="0" hangingPunct="1">
      <a:defRPr sz="1200" kern="1200">
        <a:solidFill>
          <a:schemeClr val="tx1"/>
        </a:solidFill>
        <a:latin typeface="+mn-lt"/>
        <a:ea typeface="+mn-ea"/>
        <a:cs typeface="+mn-cs"/>
      </a:defRPr>
    </a:lvl2pPr>
    <a:lvl3pPr marL="914333" algn="l" defTabSz="457166" rtl="0" eaLnBrk="1" latinLnBrk="0" hangingPunct="1">
      <a:defRPr sz="1200" kern="1200">
        <a:solidFill>
          <a:schemeClr val="tx1"/>
        </a:solidFill>
        <a:latin typeface="+mn-lt"/>
        <a:ea typeface="+mn-ea"/>
        <a:cs typeface="+mn-cs"/>
      </a:defRPr>
    </a:lvl3pPr>
    <a:lvl4pPr marL="1371498" algn="l" defTabSz="457166" rtl="0" eaLnBrk="1" latinLnBrk="0" hangingPunct="1">
      <a:defRPr sz="1200" kern="1200">
        <a:solidFill>
          <a:schemeClr val="tx1"/>
        </a:solidFill>
        <a:latin typeface="+mn-lt"/>
        <a:ea typeface="+mn-ea"/>
        <a:cs typeface="+mn-cs"/>
      </a:defRPr>
    </a:lvl4pPr>
    <a:lvl5pPr marL="1828664" algn="l" defTabSz="457166" rtl="0" eaLnBrk="1" latinLnBrk="0" hangingPunct="1">
      <a:defRPr sz="1200" kern="1200">
        <a:solidFill>
          <a:schemeClr val="tx1"/>
        </a:solidFill>
        <a:latin typeface="+mn-lt"/>
        <a:ea typeface="+mn-ea"/>
        <a:cs typeface="+mn-cs"/>
      </a:defRPr>
    </a:lvl5pPr>
    <a:lvl6pPr marL="2285829" algn="l" defTabSz="457166" rtl="0" eaLnBrk="1" latinLnBrk="0" hangingPunct="1">
      <a:defRPr sz="1200" kern="1200">
        <a:solidFill>
          <a:schemeClr val="tx1"/>
        </a:solidFill>
        <a:latin typeface="+mn-lt"/>
        <a:ea typeface="+mn-ea"/>
        <a:cs typeface="+mn-cs"/>
      </a:defRPr>
    </a:lvl6pPr>
    <a:lvl7pPr marL="2742995" algn="l" defTabSz="457166" rtl="0" eaLnBrk="1" latinLnBrk="0" hangingPunct="1">
      <a:defRPr sz="1200" kern="1200">
        <a:solidFill>
          <a:schemeClr val="tx1"/>
        </a:solidFill>
        <a:latin typeface="+mn-lt"/>
        <a:ea typeface="+mn-ea"/>
        <a:cs typeface="+mn-cs"/>
      </a:defRPr>
    </a:lvl7pPr>
    <a:lvl8pPr marL="3200160" algn="l" defTabSz="457166" rtl="0" eaLnBrk="1" latinLnBrk="0" hangingPunct="1">
      <a:defRPr sz="1200" kern="1200">
        <a:solidFill>
          <a:schemeClr val="tx1"/>
        </a:solidFill>
        <a:latin typeface="+mn-lt"/>
        <a:ea typeface="+mn-ea"/>
        <a:cs typeface="+mn-cs"/>
      </a:defRPr>
    </a:lvl8pPr>
    <a:lvl9pPr marL="3657326" algn="l" defTabSz="457166"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9D02C6D-DF73-E34A-8742-CFDADBB8B243}" type="slidenum">
              <a:rPr lang="en-US" smtClean="0"/>
              <a:t>1</a:t>
            </a:fld>
            <a:endParaRPr lang="en-US"/>
          </a:p>
        </p:txBody>
      </p:sp>
    </p:spTree>
    <p:extLst>
      <p:ext uri="{BB962C8B-B14F-4D97-AF65-F5344CB8AC3E}">
        <p14:creationId xmlns:p14="http://schemas.microsoft.com/office/powerpoint/2010/main" val="4364041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9D02C6D-DF73-E34A-8742-CFDADBB8B243}" type="slidenum">
              <a:rPr lang="en-US" smtClean="0"/>
              <a:t>12</a:t>
            </a:fld>
            <a:endParaRPr lang="en-US"/>
          </a:p>
        </p:txBody>
      </p:sp>
    </p:spTree>
    <p:extLst>
      <p:ext uri="{BB962C8B-B14F-4D97-AF65-F5344CB8AC3E}">
        <p14:creationId xmlns:p14="http://schemas.microsoft.com/office/powerpoint/2010/main" val="43640411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secHead" preserve="1">
  <p:cSld name="Front">
    <p:spTree>
      <p:nvGrpSpPr>
        <p:cNvPr id="1" name=""/>
        <p:cNvGrpSpPr/>
        <p:nvPr/>
      </p:nvGrpSpPr>
      <p:grpSpPr>
        <a:xfrm>
          <a:off x="0" y="0"/>
          <a:ext cx="0" cy="0"/>
          <a:chOff x="0" y="0"/>
          <a:chExt cx="0" cy="0"/>
        </a:xfrm>
      </p:grpSpPr>
      <p:pic>
        <p:nvPicPr>
          <p:cNvPr id="6" name="Picture 5" descr="2015-09-14_CERN_LS2Days h25 300dpi.png"/>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417479" y="4212045"/>
            <a:ext cx="961381" cy="674393"/>
          </a:xfrm>
          <a:prstGeom prst="rect">
            <a:avLst/>
          </a:prstGeom>
        </p:spPr>
      </p:pic>
      <p:sp>
        <p:nvSpPr>
          <p:cNvPr id="2" name="Titre 1"/>
          <p:cNvSpPr>
            <a:spLocks noGrp="1"/>
          </p:cNvSpPr>
          <p:nvPr>
            <p:ph type="title" hasCustomPrompt="1"/>
          </p:nvPr>
        </p:nvSpPr>
        <p:spPr>
          <a:xfrm>
            <a:off x="431800" y="1590973"/>
            <a:ext cx="8265984" cy="1369772"/>
          </a:xfrm>
        </p:spPr>
        <p:txBody>
          <a:bodyPr tIns="0" bIns="0" anchor="b">
            <a:normAutofit/>
          </a:bodyPr>
          <a:lstStyle>
            <a:lvl1pPr algn="l">
              <a:lnSpc>
                <a:spcPct val="90000"/>
              </a:lnSpc>
              <a:spcBef>
                <a:spcPts val="0"/>
              </a:spcBef>
              <a:buNone/>
              <a:defRPr kumimoji="0" lang="en-US" sz="4000" b="1" i="0" kern="1200" cap="none" spc="0" baseline="0" dirty="0">
                <a:ln w="12700">
                  <a:noFill/>
                  <a:prstDash val="solid"/>
                </a:ln>
                <a:solidFill>
                  <a:schemeClr val="accent1"/>
                </a:solidFill>
                <a:effectLst/>
                <a:latin typeface="+mj-lt"/>
                <a:ea typeface="+mj-ea"/>
                <a:cs typeface="Ubuntu"/>
              </a:defRPr>
            </a:lvl1pPr>
          </a:lstStyle>
          <a:p>
            <a:r>
              <a:rPr kumimoji="0" lang="x-none" dirty="0"/>
              <a:t>Presentation Title</a:t>
            </a:r>
            <a:endParaRPr kumimoji="0" lang="en-US" dirty="0"/>
          </a:p>
        </p:txBody>
      </p:sp>
      <p:sp>
        <p:nvSpPr>
          <p:cNvPr id="3" name="Espace réservé du texte 2"/>
          <p:cNvSpPr>
            <a:spLocks noGrp="1"/>
          </p:cNvSpPr>
          <p:nvPr>
            <p:ph type="body" idx="1" hasCustomPrompt="1"/>
          </p:nvPr>
        </p:nvSpPr>
        <p:spPr>
          <a:xfrm>
            <a:off x="431800" y="3128964"/>
            <a:ext cx="8265984" cy="800016"/>
          </a:xfrm>
        </p:spPr>
        <p:txBody>
          <a:bodyPr lIns="45717" tIns="0" rIns="45717" bIns="0" anchor="t">
            <a:normAutofit/>
          </a:bodyPr>
          <a:lstStyle>
            <a:lvl1pPr marL="0" indent="0" algn="l">
              <a:lnSpc>
                <a:spcPct val="90000"/>
              </a:lnSpc>
              <a:spcBef>
                <a:spcPts val="0"/>
              </a:spcBef>
              <a:buNone/>
              <a:defRPr sz="2800" b="0" i="0">
                <a:solidFill>
                  <a:schemeClr val="accent4"/>
                </a:solidFill>
                <a:effectLst/>
                <a:latin typeface="+mn-lt"/>
                <a:cs typeface="Ubuntu Ligh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x-none" dirty="0"/>
              <a:t>Author and Affiliation</a:t>
            </a:r>
          </a:p>
        </p:txBody>
      </p:sp>
      <p:pic>
        <p:nvPicPr>
          <p:cNvPr id="8" name="Immagine 7" descr="acquia_marina_logo.gif"/>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1646171" y="4212045"/>
            <a:ext cx="697887" cy="66862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3111417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4" name="Footer Placeholder 3"/>
          <p:cNvSpPr>
            <a:spLocks noGrp="1"/>
          </p:cNvSpPr>
          <p:nvPr>
            <p:ph type="ftr" sz="quarter" idx="11"/>
          </p:nvPr>
        </p:nvSpPr>
        <p:spPr/>
        <p:txBody>
          <a:bodyPr/>
          <a:lstStyle/>
          <a:p>
            <a:r>
              <a:rPr lang="en-US">
                <a:latin typeface="Arial"/>
              </a:rPr>
              <a:t>TS2 planning meeting - A.Tauro</a:t>
            </a:r>
          </a:p>
        </p:txBody>
      </p:sp>
      <p:sp>
        <p:nvSpPr>
          <p:cNvPr id="5" name="Slide Number Placeholder 4"/>
          <p:cNvSpPr>
            <a:spLocks noGrp="1"/>
          </p:cNvSpPr>
          <p:nvPr>
            <p:ph type="sldNum" sz="quarter" idx="12"/>
          </p:nvPr>
        </p:nvSpPr>
        <p:spPr/>
        <p:txBody>
          <a:bodyPr/>
          <a:lstStyle/>
          <a:p>
            <a:fld id="{8D6C380F-326D-3C40-9EE7-7FBAB0953422}" type="slidenum">
              <a:rPr lang="en-US" smtClean="0">
                <a:latin typeface="Arial"/>
              </a:rPr>
              <a:pPr/>
              <a:t>‹#›</a:t>
            </a:fld>
            <a:endParaRPr lang="en-US">
              <a:latin typeface="Arial"/>
            </a:endParaRPr>
          </a:p>
        </p:txBody>
      </p:sp>
      <p:sp>
        <p:nvSpPr>
          <p:cNvPr id="7" name="Content Placeholder 6"/>
          <p:cNvSpPr>
            <a:spLocks noGrp="1"/>
          </p:cNvSpPr>
          <p:nvPr>
            <p:ph sz="quarter" idx="13" hasCustomPrompt="1"/>
          </p:nvPr>
        </p:nvSpPr>
        <p:spPr>
          <a:xfrm>
            <a:off x="457207" y="945002"/>
            <a:ext cx="8226425" cy="3762051"/>
          </a:xfrm>
        </p:spPr>
        <p:txBody>
          <a:bodyPr/>
          <a:lstStyle>
            <a:lvl1pPr>
              <a:spcBef>
                <a:spcPts val="300"/>
              </a:spcBef>
              <a:defRPr/>
            </a:lvl1pPr>
            <a:lvl2pPr>
              <a:spcBef>
                <a:spcPts val="300"/>
              </a:spcBef>
              <a:defRPr baseline="0"/>
            </a:lvl2pPr>
            <a:lvl3pPr>
              <a:spcBef>
                <a:spcPts val="300"/>
              </a:spcBef>
              <a:defRPr/>
            </a:lvl3pPr>
            <a:lvl4pPr>
              <a:spcBef>
                <a:spcPts val="300"/>
              </a:spcBef>
              <a:defRPr/>
            </a:lvl4pPr>
            <a:lvl5pPr>
              <a:spcBef>
                <a:spcPts val="300"/>
              </a:spcBef>
              <a:defRPr/>
            </a:lvl5pPr>
          </a:lstStyle>
          <a:p>
            <a:pPr lvl="0"/>
            <a:r>
              <a:rPr lang="x-none" dirty="0"/>
              <a:t>Slide text first level</a:t>
            </a:r>
          </a:p>
          <a:p>
            <a:pPr lvl="1"/>
            <a:r>
              <a:rPr lang="x-none" dirty="0"/>
              <a:t>Slide text second level</a:t>
            </a:r>
          </a:p>
          <a:p>
            <a:pPr lvl="2"/>
            <a:r>
              <a:rPr lang="x-none" dirty="0"/>
              <a:t>Slide text third level</a:t>
            </a:r>
          </a:p>
          <a:p>
            <a:pPr lvl="3"/>
            <a:r>
              <a:rPr lang="x-none" dirty="0"/>
              <a:t>Slide text fourth level</a:t>
            </a:r>
          </a:p>
          <a:p>
            <a:pPr lvl="4"/>
            <a:r>
              <a:rPr lang="x-none" dirty="0"/>
              <a:t>Slide text fifth level</a:t>
            </a:r>
            <a:endParaRPr lang="en-US" dirty="0"/>
          </a:p>
        </p:txBody>
      </p:sp>
      <p:sp>
        <p:nvSpPr>
          <p:cNvPr id="6" name="Date Placeholder 3"/>
          <p:cNvSpPr>
            <a:spLocks noGrp="1"/>
          </p:cNvSpPr>
          <p:nvPr>
            <p:ph type="dt" sz="half" idx="10"/>
          </p:nvPr>
        </p:nvSpPr>
        <p:spPr>
          <a:xfrm>
            <a:off x="1040355" y="4767264"/>
            <a:ext cx="2133600" cy="273844"/>
          </a:xfrm>
          <a:prstGeom prst="rect">
            <a:avLst/>
          </a:prstGeom>
        </p:spPr>
        <p:txBody>
          <a:bodyPr lIns="91434" tIns="45717" rIns="91434" bIns="45717" anchor="ctr"/>
          <a:lstStyle>
            <a:lvl1pPr>
              <a:defRPr sz="1200">
                <a:solidFill>
                  <a:schemeClr val="accent1">
                    <a:lumMod val="40000"/>
                    <a:lumOff val="60000"/>
                  </a:schemeClr>
                </a:solidFill>
              </a:defRPr>
            </a:lvl1pPr>
          </a:lstStyle>
          <a:p>
            <a:r>
              <a:rPr lang="fr-FR"/>
              <a:t>7.11.2025</a:t>
            </a:r>
            <a:endParaRPr lang="en-US"/>
          </a:p>
        </p:txBody>
      </p:sp>
    </p:spTree>
    <p:extLst>
      <p:ext uri="{BB962C8B-B14F-4D97-AF65-F5344CB8AC3E}">
        <p14:creationId xmlns:p14="http://schemas.microsoft.com/office/powerpoint/2010/main" val="40974322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Just 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4" name="Footer Placeholder 3"/>
          <p:cNvSpPr>
            <a:spLocks noGrp="1"/>
          </p:cNvSpPr>
          <p:nvPr>
            <p:ph type="ftr" sz="quarter" idx="11"/>
          </p:nvPr>
        </p:nvSpPr>
        <p:spPr/>
        <p:txBody>
          <a:bodyPr/>
          <a:lstStyle/>
          <a:p>
            <a:r>
              <a:rPr lang="en-US">
                <a:latin typeface="Arial"/>
              </a:rPr>
              <a:t>TS2 planning meeting - A.Tauro</a:t>
            </a:r>
          </a:p>
        </p:txBody>
      </p:sp>
      <p:sp>
        <p:nvSpPr>
          <p:cNvPr id="5" name="Slide Number Placeholder 4"/>
          <p:cNvSpPr>
            <a:spLocks noGrp="1"/>
          </p:cNvSpPr>
          <p:nvPr>
            <p:ph type="sldNum" sz="quarter" idx="12"/>
          </p:nvPr>
        </p:nvSpPr>
        <p:spPr/>
        <p:txBody>
          <a:bodyPr/>
          <a:lstStyle/>
          <a:p>
            <a:fld id="{8D6C380F-326D-3C40-9EE7-7FBAB0953422}" type="slidenum">
              <a:rPr lang="en-US" smtClean="0">
                <a:latin typeface="Arial"/>
              </a:rPr>
              <a:pPr/>
              <a:t>‹#›</a:t>
            </a:fld>
            <a:endParaRPr lang="en-US">
              <a:latin typeface="Arial"/>
            </a:endParaRPr>
          </a:p>
        </p:txBody>
      </p:sp>
      <p:sp>
        <p:nvSpPr>
          <p:cNvPr id="6" name="Date Placeholder 3"/>
          <p:cNvSpPr>
            <a:spLocks noGrp="1"/>
          </p:cNvSpPr>
          <p:nvPr>
            <p:ph type="dt" sz="half" idx="10"/>
          </p:nvPr>
        </p:nvSpPr>
        <p:spPr>
          <a:xfrm>
            <a:off x="1040355" y="4767264"/>
            <a:ext cx="2133600" cy="273844"/>
          </a:xfrm>
          <a:prstGeom prst="rect">
            <a:avLst/>
          </a:prstGeom>
        </p:spPr>
        <p:txBody>
          <a:bodyPr lIns="91434" tIns="45717" rIns="91434" bIns="45717" anchor="ctr"/>
          <a:lstStyle>
            <a:lvl1pPr>
              <a:defRPr sz="1200">
                <a:solidFill>
                  <a:schemeClr val="accent1">
                    <a:lumMod val="40000"/>
                    <a:lumOff val="60000"/>
                  </a:schemeClr>
                </a:solidFill>
              </a:defRPr>
            </a:lvl1pPr>
          </a:lstStyle>
          <a:p>
            <a:r>
              <a:rPr lang="fr-FR"/>
              <a:t>7.11.2025</a:t>
            </a:r>
            <a:endParaRPr lang="en-US"/>
          </a:p>
        </p:txBody>
      </p:sp>
    </p:spTree>
    <p:extLst>
      <p:ext uri="{BB962C8B-B14F-4D97-AF65-F5344CB8AC3E}">
        <p14:creationId xmlns:p14="http://schemas.microsoft.com/office/powerpoint/2010/main" val="37825350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a:latin typeface="Arial"/>
              </a:rPr>
              <a:t>TS2 planning meeting - A.Tauro</a:t>
            </a:r>
          </a:p>
        </p:txBody>
      </p:sp>
      <p:sp>
        <p:nvSpPr>
          <p:cNvPr id="5" name="Slide Number Placeholder 4"/>
          <p:cNvSpPr>
            <a:spLocks noGrp="1"/>
          </p:cNvSpPr>
          <p:nvPr>
            <p:ph type="sldNum" sz="quarter" idx="12"/>
          </p:nvPr>
        </p:nvSpPr>
        <p:spPr/>
        <p:txBody>
          <a:bodyPr/>
          <a:lstStyle/>
          <a:p>
            <a:fld id="{8D6C380F-326D-3C40-9EE7-7FBAB0953422}" type="slidenum">
              <a:rPr lang="en-US" smtClean="0">
                <a:latin typeface="Arial"/>
              </a:rPr>
              <a:pPr/>
              <a:t>‹#›</a:t>
            </a:fld>
            <a:endParaRPr lang="en-US">
              <a:latin typeface="Arial"/>
            </a:endParaRPr>
          </a:p>
        </p:txBody>
      </p:sp>
      <p:sp>
        <p:nvSpPr>
          <p:cNvPr id="6" name="Date Placeholder 3"/>
          <p:cNvSpPr>
            <a:spLocks noGrp="1"/>
          </p:cNvSpPr>
          <p:nvPr>
            <p:ph type="dt" sz="half" idx="10"/>
          </p:nvPr>
        </p:nvSpPr>
        <p:spPr>
          <a:xfrm>
            <a:off x="1040355" y="4767264"/>
            <a:ext cx="2133600" cy="273844"/>
          </a:xfrm>
          <a:prstGeom prst="rect">
            <a:avLst/>
          </a:prstGeom>
        </p:spPr>
        <p:txBody>
          <a:bodyPr lIns="91434" tIns="45717" rIns="91434" bIns="45717" anchor="ctr"/>
          <a:lstStyle>
            <a:lvl1pPr>
              <a:defRPr sz="1200">
                <a:solidFill>
                  <a:schemeClr val="accent1">
                    <a:lumMod val="40000"/>
                    <a:lumOff val="60000"/>
                  </a:schemeClr>
                </a:solidFill>
              </a:defRPr>
            </a:lvl1pPr>
          </a:lstStyle>
          <a:p>
            <a:r>
              <a:rPr lang="fr-FR"/>
              <a:t>7.11.2025</a:t>
            </a:r>
            <a:endParaRPr lang="en-US"/>
          </a:p>
        </p:txBody>
      </p:sp>
    </p:spTree>
    <p:extLst>
      <p:ext uri="{BB962C8B-B14F-4D97-AF65-F5344CB8AC3E}">
        <p14:creationId xmlns:p14="http://schemas.microsoft.com/office/powerpoint/2010/main" val="16801508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Last">
    <p:bg>
      <p:bgRef idx="1001">
        <a:schemeClr val="bg1"/>
      </p:bgRef>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1314450" y="3161115"/>
            <a:ext cx="6535738" cy="1207294"/>
          </a:xfrm>
        </p:spPr>
        <p:txBody>
          <a:bodyPr anchor="ctr"/>
          <a:lstStyle>
            <a:lvl1pPr marL="0" indent="0" algn="ctr">
              <a:buNone/>
              <a:defRPr>
                <a:solidFill>
                  <a:schemeClr val="accent4"/>
                </a:solidFill>
              </a:defRPr>
            </a:lvl1pPr>
          </a:lstStyle>
          <a:p>
            <a:pPr lvl="0"/>
            <a:r>
              <a:rPr lang="x-none"/>
              <a:t>Click to edit Master text styles</a:t>
            </a:r>
          </a:p>
        </p:txBody>
      </p:sp>
      <p:pic>
        <p:nvPicPr>
          <p:cNvPr id="6" name="Picture 5" descr="2015-09-14_CERN_LS2Days h25 300dpi.png"/>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231764" y="2201817"/>
            <a:ext cx="961381" cy="674393"/>
          </a:xfrm>
          <a:prstGeom prst="rect">
            <a:avLst/>
          </a:prstGeom>
        </p:spPr>
      </p:pic>
      <p:pic>
        <p:nvPicPr>
          <p:cNvPr id="7" name="Immagine 7" descr="acquia_marina_logo.gif"/>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3460457" y="2201817"/>
            <a:ext cx="697887" cy="66862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529531106"/>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r>
              <a:rPr lang="fr-FR"/>
              <a:t>7.11.2025</a:t>
            </a:r>
            <a:endParaRPr lang="en-GB" dirty="0"/>
          </a:p>
        </p:txBody>
      </p:sp>
      <p:sp>
        <p:nvSpPr>
          <p:cNvPr id="5" name="Footer Placeholder 4"/>
          <p:cNvSpPr>
            <a:spLocks noGrp="1"/>
          </p:cNvSpPr>
          <p:nvPr>
            <p:ph type="ftr" sz="quarter" idx="11"/>
          </p:nvPr>
        </p:nvSpPr>
        <p:spPr/>
        <p:txBody>
          <a:bodyPr/>
          <a:lstStyle/>
          <a:p>
            <a:r>
              <a:rPr lang="en-GB"/>
              <a:t>TS2 planning meeting - A.Tauro</a:t>
            </a:r>
            <a:endParaRPr lang="en-GB" dirty="0"/>
          </a:p>
        </p:txBody>
      </p:sp>
      <p:sp>
        <p:nvSpPr>
          <p:cNvPr id="6" name="Slide Number Placeholder 5"/>
          <p:cNvSpPr>
            <a:spLocks noGrp="1"/>
          </p:cNvSpPr>
          <p:nvPr>
            <p:ph type="sldNum" sz="quarter" idx="12"/>
          </p:nvPr>
        </p:nvSpPr>
        <p:spPr/>
        <p:txBody>
          <a:bodyPr/>
          <a:lstStyle/>
          <a:p>
            <a:fld id="{5C5FFC14-B0F8-4D7D-828A-EE3EEAA5DDC5}" type="slidenum">
              <a:rPr lang="en-GB" smtClean="0"/>
              <a:t>‹#›</a:t>
            </a:fld>
            <a:endParaRPr lang="en-GB" dirty="0"/>
          </a:p>
        </p:txBody>
      </p:sp>
    </p:spTree>
    <p:extLst>
      <p:ext uri="{BB962C8B-B14F-4D97-AF65-F5344CB8AC3E}">
        <p14:creationId xmlns:p14="http://schemas.microsoft.com/office/powerpoint/2010/main" val="41236635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a:xfrm>
            <a:off x="1099118" y="4767267"/>
            <a:ext cx="6857811" cy="273844"/>
          </a:xfrm>
          <a:prstGeom prst="rect">
            <a:avLst/>
          </a:prstGeom>
        </p:spPr>
        <p:txBody>
          <a:bodyPr vert="horz" lIns="91434" tIns="45717" rIns="91434" bIns="45717" rtlCol="0" anchor="ctr"/>
          <a:lstStyle>
            <a:lvl1pPr algn="ctr">
              <a:defRPr sz="1200" b="0" i="0">
                <a:solidFill>
                  <a:srgbClr val="729FCF"/>
                </a:solidFill>
                <a:latin typeface="+mn-lt"/>
                <a:cs typeface="Ubuntu Light"/>
              </a:defRPr>
            </a:lvl1pPr>
          </a:lstStyle>
          <a:p>
            <a:pPr defTabSz="914333"/>
            <a:r>
              <a:rPr lang="en-US">
                <a:latin typeface="Arial"/>
              </a:rPr>
              <a:t>TS2 planning meeting - A.Tauro</a:t>
            </a:r>
          </a:p>
        </p:txBody>
      </p:sp>
      <p:sp>
        <p:nvSpPr>
          <p:cNvPr id="4" name="Slide Number Placeholder 3"/>
          <p:cNvSpPr>
            <a:spLocks noGrp="1"/>
          </p:cNvSpPr>
          <p:nvPr>
            <p:ph type="sldNum" sz="quarter" idx="4"/>
          </p:nvPr>
        </p:nvSpPr>
        <p:spPr>
          <a:xfrm>
            <a:off x="7956924" y="4767267"/>
            <a:ext cx="729876" cy="273844"/>
          </a:xfrm>
          <a:prstGeom prst="rect">
            <a:avLst/>
          </a:prstGeom>
        </p:spPr>
        <p:txBody>
          <a:bodyPr vert="horz" lIns="91434" tIns="45717" rIns="91434" bIns="45717" rtlCol="0" anchor="ctr"/>
          <a:lstStyle>
            <a:lvl1pPr algn="r">
              <a:defRPr sz="1200" b="0" i="0">
                <a:solidFill>
                  <a:srgbClr val="729FCF"/>
                </a:solidFill>
                <a:latin typeface="+mn-lt"/>
                <a:cs typeface="Ubuntu Light"/>
              </a:defRPr>
            </a:lvl1pPr>
          </a:lstStyle>
          <a:p>
            <a:pPr defTabSz="914333"/>
            <a:fld id="{8D6C380F-326D-3C40-9EE7-7FBAB0953422}" type="slidenum">
              <a:rPr lang="en-US" smtClean="0">
                <a:latin typeface="Arial"/>
              </a:rPr>
              <a:pPr defTabSz="914333"/>
              <a:t>‹#›</a:t>
            </a:fld>
            <a:endParaRPr lang="en-US">
              <a:latin typeface="Arial"/>
            </a:endParaRPr>
          </a:p>
        </p:txBody>
      </p:sp>
      <p:sp>
        <p:nvSpPr>
          <p:cNvPr id="30" name="Espace réservé du texte 29"/>
          <p:cNvSpPr>
            <a:spLocks noGrp="1"/>
          </p:cNvSpPr>
          <p:nvPr>
            <p:ph type="body" idx="1"/>
          </p:nvPr>
        </p:nvSpPr>
        <p:spPr>
          <a:xfrm>
            <a:off x="457201" y="945006"/>
            <a:ext cx="8226854" cy="3771023"/>
          </a:xfrm>
          <a:prstGeom prst="rect">
            <a:avLst/>
          </a:prstGeom>
        </p:spPr>
        <p:txBody>
          <a:bodyPr vert="horz" lIns="91434" tIns="45717" rIns="91434" bIns="45717">
            <a:normAutofit/>
          </a:bodyPr>
          <a:lstStyle/>
          <a:p>
            <a:pPr lvl="0" eaLnBrk="1" latinLnBrk="0" hangingPunct="1"/>
            <a:r>
              <a:rPr kumimoji="0" lang="fr-CH" dirty="0"/>
              <a:t>Slide text first level</a:t>
            </a:r>
          </a:p>
          <a:p>
            <a:pPr lvl="1" eaLnBrk="1" latinLnBrk="0" hangingPunct="1"/>
            <a:r>
              <a:rPr kumimoji="0" lang="fr-CH" dirty="0"/>
              <a:t>Slide text second level</a:t>
            </a:r>
          </a:p>
          <a:p>
            <a:pPr lvl="2" eaLnBrk="1" latinLnBrk="0" hangingPunct="1"/>
            <a:r>
              <a:rPr kumimoji="0" lang="fr-CH" dirty="0"/>
              <a:t>Slide text third level</a:t>
            </a:r>
          </a:p>
          <a:p>
            <a:pPr lvl="3" eaLnBrk="1" latinLnBrk="0" hangingPunct="1"/>
            <a:r>
              <a:rPr kumimoji="0" lang="fr-CH" dirty="0"/>
              <a:t>Slide text fourth level</a:t>
            </a:r>
          </a:p>
          <a:p>
            <a:pPr lvl="4" eaLnBrk="1" latinLnBrk="0" hangingPunct="1"/>
            <a:r>
              <a:rPr kumimoji="0" lang="fr-CH" dirty="0"/>
              <a:t>Slide text fifth level</a:t>
            </a:r>
            <a:endParaRPr kumimoji="0" lang="en-US" dirty="0"/>
          </a:p>
        </p:txBody>
      </p:sp>
      <p:pic>
        <p:nvPicPr>
          <p:cNvPr id="2" name="Picture 1" descr="2015-09-14_CERN_LS2Days h10 300dpi.png"/>
          <p:cNvPicPr>
            <a:picLocks noChangeAspect="1"/>
          </p:cNvPicPr>
          <p:nvPr userDrawn="1"/>
        </p:nvPicPr>
        <p:blipFill rotWithShape="1">
          <a:blip r:embed="rId8" cstate="screen">
            <a:extLst>
              <a:ext uri="{28A0092B-C50C-407E-A947-70E740481C1C}">
                <a14:useLocalDpi xmlns:a14="http://schemas.microsoft.com/office/drawing/2010/main"/>
              </a:ext>
            </a:extLst>
          </a:blip>
          <a:srcRect b="-1895"/>
          <a:stretch/>
        </p:blipFill>
        <p:spPr>
          <a:xfrm>
            <a:off x="462679" y="4766239"/>
            <a:ext cx="333329" cy="274871"/>
          </a:xfrm>
          <a:prstGeom prst="rect">
            <a:avLst/>
          </a:prstGeom>
        </p:spPr>
      </p:pic>
      <p:sp>
        <p:nvSpPr>
          <p:cNvPr id="9" name="Espace réservé du titre 8"/>
          <p:cNvSpPr>
            <a:spLocks noGrp="1"/>
          </p:cNvSpPr>
          <p:nvPr>
            <p:ph type="title"/>
          </p:nvPr>
        </p:nvSpPr>
        <p:spPr>
          <a:xfrm>
            <a:off x="457201" y="175120"/>
            <a:ext cx="8226854" cy="536880"/>
          </a:xfrm>
          <a:prstGeom prst="rect">
            <a:avLst/>
          </a:prstGeom>
        </p:spPr>
        <p:txBody>
          <a:bodyPr vert="horz" lIns="45717" tIns="45717" rIns="45717" bIns="45717" anchor="ctr">
            <a:noAutofit/>
          </a:bodyPr>
          <a:lstStyle/>
          <a:p>
            <a:r>
              <a:rPr kumimoji="0" lang="en-GB" noProof="0" dirty="0"/>
              <a:t>Slide Title</a:t>
            </a:r>
          </a:p>
        </p:txBody>
      </p:sp>
      <p:cxnSp>
        <p:nvCxnSpPr>
          <p:cNvPr id="8" name="Straight Connector 7"/>
          <p:cNvCxnSpPr/>
          <p:nvPr/>
        </p:nvCxnSpPr>
        <p:spPr>
          <a:xfrm>
            <a:off x="457201" y="4714322"/>
            <a:ext cx="8226854"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pic>
        <p:nvPicPr>
          <p:cNvPr id="10" name="Immagine 7" descr="acquia_marina_logo.gif"/>
          <p:cNvPicPr>
            <a:picLocks noChangeAspect="1" noChangeArrowheads="1"/>
          </p:cNvPicPr>
          <p:nvPr userDrawn="1"/>
        </p:nvPicPr>
        <p:blipFill>
          <a:blip r:embed="rId9">
            <a:extLst>
              <a:ext uri="{28A0092B-C50C-407E-A947-70E740481C1C}">
                <a14:useLocalDpi xmlns:a14="http://schemas.microsoft.com/office/drawing/2010/main"/>
              </a:ext>
            </a:extLst>
          </a:blip>
          <a:srcRect/>
          <a:stretch>
            <a:fillRect/>
          </a:stretch>
        </p:blipFill>
        <p:spPr bwMode="auto">
          <a:xfrm>
            <a:off x="8568240" y="54167"/>
            <a:ext cx="537664" cy="514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9893632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4" r:id="rId3"/>
    <p:sldLayoutId id="2147483665" r:id="rId4"/>
    <p:sldLayoutId id="2147483667" r:id="rId5"/>
    <p:sldLayoutId id="2147483668" r:id="rId6"/>
  </p:sldLayoutIdLst>
  <p:hf hdr="0"/>
  <p:txStyles>
    <p:titleStyle>
      <a:lvl1pPr algn="l" rtl="0" eaLnBrk="1" latinLnBrk="0" hangingPunct="1">
        <a:spcBef>
          <a:spcPct val="0"/>
        </a:spcBef>
        <a:buNone/>
        <a:defRPr kumimoji="0" sz="2400" b="1" i="0" kern="1200">
          <a:solidFill>
            <a:srgbClr val="0C377B"/>
          </a:solidFill>
          <a:latin typeface="+mj-lt"/>
          <a:ea typeface="+mj-ea"/>
          <a:cs typeface="Ubuntu Light"/>
        </a:defRPr>
      </a:lvl1pPr>
    </p:titleStyle>
    <p:bodyStyle>
      <a:lvl1pPr marL="225407" indent="-225407" algn="l" rtl="0" eaLnBrk="1" latinLnBrk="0" hangingPunct="1">
        <a:lnSpc>
          <a:spcPct val="100000"/>
        </a:lnSpc>
        <a:spcBef>
          <a:spcPts val="900"/>
        </a:spcBef>
        <a:buClr>
          <a:schemeClr val="accent1"/>
        </a:buClr>
        <a:buSzPct val="100000"/>
        <a:buFont typeface="Arial"/>
        <a:buChar char="•"/>
        <a:defRPr kumimoji="0" sz="1800" b="0" i="0" kern="1200">
          <a:solidFill>
            <a:srgbClr val="0C377B"/>
          </a:solidFill>
          <a:latin typeface="+mn-lt"/>
          <a:ea typeface="+mn-ea"/>
          <a:cs typeface="Ubuntu Light"/>
        </a:defRPr>
      </a:lvl1pPr>
      <a:lvl2pPr marL="460340" indent="-228582" algn="l" rtl="0" eaLnBrk="1" latinLnBrk="0" hangingPunct="1">
        <a:lnSpc>
          <a:spcPct val="100000"/>
        </a:lnSpc>
        <a:spcBef>
          <a:spcPts val="900"/>
        </a:spcBef>
        <a:buClr>
          <a:schemeClr val="bg2"/>
        </a:buClr>
        <a:buSzPct val="100000"/>
        <a:buFont typeface="Arial"/>
        <a:buChar char="•"/>
        <a:defRPr kumimoji="0" sz="1600" b="0" i="0" kern="1200">
          <a:solidFill>
            <a:srgbClr val="0C377B"/>
          </a:solidFill>
          <a:latin typeface="+mn-lt"/>
          <a:ea typeface="+mn-ea"/>
          <a:cs typeface="Ubuntu Light"/>
        </a:defRPr>
      </a:lvl2pPr>
      <a:lvl3pPr marL="685749" indent="-225407" algn="l" rtl="0" eaLnBrk="1" latinLnBrk="0" hangingPunct="1">
        <a:lnSpc>
          <a:spcPct val="100000"/>
        </a:lnSpc>
        <a:spcBef>
          <a:spcPts val="900"/>
        </a:spcBef>
        <a:buClr>
          <a:schemeClr val="accent2"/>
        </a:buClr>
        <a:buSzPct val="100000"/>
        <a:buFont typeface="Arial"/>
        <a:buChar char="•"/>
        <a:defRPr kumimoji="0" sz="1400" b="0" i="0" kern="1200">
          <a:solidFill>
            <a:srgbClr val="0C377B"/>
          </a:solidFill>
          <a:latin typeface="+mn-lt"/>
          <a:ea typeface="+mn-ea"/>
          <a:cs typeface="Ubuntu Light"/>
        </a:defRPr>
      </a:lvl3pPr>
      <a:lvl4pPr marL="909570" indent="-223820" algn="l" rtl="0" eaLnBrk="1" latinLnBrk="0" hangingPunct="1">
        <a:lnSpc>
          <a:spcPct val="100000"/>
        </a:lnSpc>
        <a:spcBef>
          <a:spcPts val="900"/>
        </a:spcBef>
        <a:buClr>
          <a:schemeClr val="accent3"/>
        </a:buClr>
        <a:buSzPct val="100000"/>
        <a:buFont typeface="Arial"/>
        <a:buChar char="•"/>
        <a:defRPr kumimoji="0" sz="1200" b="0" i="0" kern="1200">
          <a:solidFill>
            <a:srgbClr val="0C377B"/>
          </a:solidFill>
          <a:latin typeface="+mn-lt"/>
          <a:ea typeface="+mn-ea"/>
          <a:cs typeface="Ubuntu Light"/>
        </a:defRPr>
      </a:lvl4pPr>
      <a:lvl5pPr marL="1146089" indent="-236520" algn="l" rtl="0" eaLnBrk="1" latinLnBrk="0" hangingPunct="1">
        <a:lnSpc>
          <a:spcPct val="100000"/>
        </a:lnSpc>
        <a:spcBef>
          <a:spcPts val="900"/>
        </a:spcBef>
        <a:buClr>
          <a:schemeClr val="accent4"/>
        </a:buClr>
        <a:buSzPct val="100000"/>
        <a:buFont typeface="Arial"/>
        <a:buChar char="•"/>
        <a:defRPr kumimoji="0" sz="1100" b="0" i="0" kern="1200" baseline="0">
          <a:solidFill>
            <a:srgbClr val="0C377B"/>
          </a:solidFill>
          <a:latin typeface="+mn-lt"/>
          <a:ea typeface="+mn-ea"/>
          <a:cs typeface="Ubuntu Light"/>
        </a:defRPr>
      </a:lvl5pPr>
      <a:lvl6pPr marL="1700657" indent="-182867"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096" indent="-182867"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536" indent="-182867"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546" indent="-182867"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166" algn="l" rtl="0" eaLnBrk="1" latinLnBrk="0" hangingPunct="1">
        <a:defRPr kumimoji="0" kern="1200">
          <a:solidFill>
            <a:schemeClr val="tx1"/>
          </a:solidFill>
          <a:latin typeface="+mn-lt"/>
          <a:ea typeface="+mn-ea"/>
          <a:cs typeface="+mn-cs"/>
        </a:defRPr>
      </a:lvl2pPr>
      <a:lvl3pPr marL="914333" algn="l" rtl="0" eaLnBrk="1" latinLnBrk="0" hangingPunct="1">
        <a:defRPr kumimoji="0" kern="1200">
          <a:solidFill>
            <a:schemeClr val="tx1"/>
          </a:solidFill>
          <a:latin typeface="+mn-lt"/>
          <a:ea typeface="+mn-ea"/>
          <a:cs typeface="+mn-cs"/>
        </a:defRPr>
      </a:lvl3pPr>
      <a:lvl4pPr marL="1371498" algn="l" rtl="0" eaLnBrk="1" latinLnBrk="0" hangingPunct="1">
        <a:defRPr kumimoji="0" kern="1200">
          <a:solidFill>
            <a:schemeClr val="tx1"/>
          </a:solidFill>
          <a:latin typeface="+mn-lt"/>
          <a:ea typeface="+mn-ea"/>
          <a:cs typeface="+mn-cs"/>
        </a:defRPr>
      </a:lvl4pPr>
      <a:lvl5pPr marL="1828664" algn="l" rtl="0" eaLnBrk="1" latinLnBrk="0" hangingPunct="1">
        <a:defRPr kumimoji="0" kern="1200">
          <a:solidFill>
            <a:schemeClr val="tx1"/>
          </a:solidFill>
          <a:latin typeface="+mn-lt"/>
          <a:ea typeface="+mn-ea"/>
          <a:cs typeface="+mn-cs"/>
        </a:defRPr>
      </a:lvl5pPr>
      <a:lvl6pPr marL="2285829" algn="l" rtl="0" eaLnBrk="1" latinLnBrk="0" hangingPunct="1">
        <a:defRPr kumimoji="0" kern="1200">
          <a:solidFill>
            <a:schemeClr val="tx1"/>
          </a:solidFill>
          <a:latin typeface="+mn-lt"/>
          <a:ea typeface="+mn-ea"/>
          <a:cs typeface="+mn-cs"/>
        </a:defRPr>
      </a:lvl6pPr>
      <a:lvl7pPr marL="2742995" algn="l" rtl="0" eaLnBrk="1" latinLnBrk="0" hangingPunct="1">
        <a:defRPr kumimoji="0" kern="1200">
          <a:solidFill>
            <a:schemeClr val="tx1"/>
          </a:solidFill>
          <a:latin typeface="+mn-lt"/>
          <a:ea typeface="+mn-ea"/>
          <a:cs typeface="+mn-cs"/>
        </a:defRPr>
      </a:lvl7pPr>
      <a:lvl8pPr marL="3200160" algn="l" rtl="0" eaLnBrk="1" latinLnBrk="0" hangingPunct="1">
        <a:defRPr kumimoji="0" kern="1200">
          <a:solidFill>
            <a:schemeClr val="tx1"/>
          </a:solidFill>
          <a:latin typeface="+mn-lt"/>
          <a:ea typeface="+mn-ea"/>
          <a:cs typeface="+mn-cs"/>
        </a:defRPr>
      </a:lvl8pPr>
      <a:lvl9pPr marL="3657326"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6.xml"/><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a:t>2025 TS2 &amp; YETS </a:t>
            </a:r>
            <a:r>
              <a:rPr lang="en-US" sz="3200" dirty="0"/>
              <a:t>planning meeting</a:t>
            </a:r>
          </a:p>
        </p:txBody>
      </p:sp>
      <p:sp>
        <p:nvSpPr>
          <p:cNvPr id="3" name="Text Placeholder 2"/>
          <p:cNvSpPr>
            <a:spLocks noGrp="1"/>
          </p:cNvSpPr>
          <p:nvPr>
            <p:ph type="body" idx="1"/>
          </p:nvPr>
        </p:nvSpPr>
        <p:spPr/>
        <p:txBody>
          <a:bodyPr/>
          <a:lstStyle/>
          <a:p>
            <a:r>
              <a:rPr lang="en-US" dirty="0" err="1"/>
              <a:t>A.Tauro</a:t>
            </a:r>
            <a:endParaRPr lang="en-US"/>
          </a:p>
        </p:txBody>
      </p:sp>
    </p:spTree>
    <p:extLst>
      <p:ext uri="{BB962C8B-B14F-4D97-AF65-F5344CB8AC3E}">
        <p14:creationId xmlns:p14="http://schemas.microsoft.com/office/powerpoint/2010/main" val="9974027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1C22C6-B43B-2F67-7C26-550E57988B5C}"/>
            </a:ext>
          </a:extLst>
        </p:cNvPr>
        <p:cNvGrpSpPr/>
        <p:nvPr/>
      </p:nvGrpSpPr>
      <p:grpSpPr>
        <a:xfrm>
          <a:off x="0" y="0"/>
          <a:ext cx="0" cy="0"/>
          <a:chOff x="0" y="0"/>
          <a:chExt cx="0" cy="0"/>
        </a:xfrm>
      </p:grpSpPr>
      <p:sp>
        <p:nvSpPr>
          <p:cNvPr id="5" name="Footer Placeholder 4">
            <a:extLst>
              <a:ext uri="{FF2B5EF4-FFF2-40B4-BE49-F238E27FC236}">
                <a16:creationId xmlns:a16="http://schemas.microsoft.com/office/drawing/2014/main" id="{004DE4F1-8DBA-FC7A-9CCC-B7F86DB3F8AA}"/>
              </a:ext>
            </a:extLst>
          </p:cNvPr>
          <p:cNvSpPr>
            <a:spLocks noGrp="1"/>
          </p:cNvSpPr>
          <p:nvPr>
            <p:ph type="ftr" sz="quarter" idx="11"/>
          </p:nvPr>
        </p:nvSpPr>
        <p:spPr/>
        <p:txBody>
          <a:bodyPr/>
          <a:lstStyle/>
          <a:p>
            <a:r>
              <a:rPr lang="en-GB"/>
              <a:t>TS2 planning meeting - A.Tauro</a:t>
            </a:r>
            <a:endParaRPr lang="en-GB" dirty="0"/>
          </a:p>
        </p:txBody>
      </p:sp>
      <p:sp>
        <p:nvSpPr>
          <p:cNvPr id="6" name="Slide Number Placeholder 5">
            <a:extLst>
              <a:ext uri="{FF2B5EF4-FFF2-40B4-BE49-F238E27FC236}">
                <a16:creationId xmlns:a16="http://schemas.microsoft.com/office/drawing/2014/main" id="{822B8EE5-FA6F-E225-066B-22C05C81B1DB}"/>
              </a:ext>
            </a:extLst>
          </p:cNvPr>
          <p:cNvSpPr>
            <a:spLocks noGrp="1"/>
          </p:cNvSpPr>
          <p:nvPr>
            <p:ph type="sldNum" sz="quarter" idx="12"/>
          </p:nvPr>
        </p:nvSpPr>
        <p:spPr/>
        <p:txBody>
          <a:bodyPr/>
          <a:lstStyle/>
          <a:p>
            <a:fld id="{5C5FFC14-B0F8-4D7D-828A-EE3EEAA5DDC5}" type="slidenum">
              <a:rPr lang="en-GB" smtClean="0"/>
              <a:t>10</a:t>
            </a:fld>
            <a:endParaRPr lang="en-GB" dirty="0"/>
          </a:p>
        </p:txBody>
      </p:sp>
      <p:pic>
        <p:nvPicPr>
          <p:cNvPr id="4" name="Picture 3" descr="A close-up of a machine&#10;&#10;AI-generated content may be incorrect.">
            <a:extLst>
              <a:ext uri="{FF2B5EF4-FFF2-40B4-BE49-F238E27FC236}">
                <a16:creationId xmlns:a16="http://schemas.microsoft.com/office/drawing/2014/main" id="{B75EEA07-7990-4086-7820-7E1B8CF1E36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72000" y="1181082"/>
            <a:ext cx="2430270" cy="1367027"/>
          </a:xfrm>
          <a:prstGeom prst="rect">
            <a:avLst/>
          </a:prstGeom>
        </p:spPr>
      </p:pic>
      <p:sp>
        <p:nvSpPr>
          <p:cNvPr id="3" name="TextBox 2">
            <a:extLst>
              <a:ext uri="{FF2B5EF4-FFF2-40B4-BE49-F238E27FC236}">
                <a16:creationId xmlns:a16="http://schemas.microsoft.com/office/drawing/2014/main" id="{37F13863-C96D-372B-0477-5391F841491E}"/>
              </a:ext>
            </a:extLst>
          </p:cNvPr>
          <p:cNvSpPr txBox="1"/>
          <p:nvPr/>
        </p:nvSpPr>
        <p:spPr>
          <a:xfrm>
            <a:off x="1871700" y="1008029"/>
            <a:ext cx="3412593" cy="621452"/>
          </a:xfrm>
          <a:prstGeom prst="rect">
            <a:avLst/>
          </a:prstGeom>
          <a:noFill/>
        </p:spPr>
        <p:txBody>
          <a:bodyPr wrap="square" rtlCol="0">
            <a:spAutoFit/>
          </a:bodyPr>
          <a:lstStyle/>
          <a:p>
            <a:pPr>
              <a:lnSpc>
                <a:spcPct val="150000"/>
              </a:lnSpc>
            </a:pPr>
            <a:r>
              <a:rPr lang="en-US" sz="1500" dirty="0">
                <a:latin typeface="Times New Roman" panose="02020603050405020304" pitchFamily="18" charset="0"/>
                <a:cs typeface="Times New Roman" panose="02020603050405020304" pitchFamily="18" charset="0"/>
              </a:rPr>
              <a:t>* Safety valves checks ( </a:t>
            </a:r>
            <a:r>
              <a:rPr lang="en-US" sz="1500" dirty="0" err="1">
                <a:latin typeface="Times New Roman" panose="02020603050405020304" pitchFamily="18" charset="0"/>
                <a:cs typeface="Times New Roman" panose="02020603050405020304" pitchFamily="18" charset="0"/>
              </a:rPr>
              <a:t>Yets</a:t>
            </a:r>
            <a:r>
              <a:rPr lang="en-US" sz="1500" dirty="0">
                <a:latin typeface="Times New Roman" panose="02020603050405020304" pitchFamily="18" charset="0"/>
                <a:cs typeface="Times New Roman" panose="02020603050405020304" pitchFamily="18" charset="0"/>
              </a:rPr>
              <a:t>)</a:t>
            </a:r>
            <a:endParaRPr lang="en-US" sz="900" dirty="0">
              <a:latin typeface="Times New Roman" panose="02020603050405020304" pitchFamily="18" charset="0"/>
              <a:cs typeface="Times New Roman" panose="02020603050405020304" pitchFamily="18" charset="0"/>
            </a:endParaRPr>
          </a:p>
          <a:p>
            <a:pPr>
              <a:lnSpc>
                <a:spcPct val="150000"/>
              </a:lnSpc>
            </a:pPr>
            <a:endParaRPr lang="en-US" sz="900" dirty="0">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024D6CDD-2859-89A2-15B7-DB6402C8FBD3}"/>
              </a:ext>
            </a:extLst>
          </p:cNvPr>
          <p:cNvSpPr txBox="1"/>
          <p:nvPr/>
        </p:nvSpPr>
        <p:spPr>
          <a:xfrm>
            <a:off x="1871700" y="2949792"/>
            <a:ext cx="3412593" cy="1660198"/>
          </a:xfrm>
          <a:prstGeom prst="rect">
            <a:avLst/>
          </a:prstGeom>
          <a:noFill/>
        </p:spPr>
        <p:txBody>
          <a:bodyPr wrap="square" rtlCol="0">
            <a:spAutoFit/>
          </a:bodyPr>
          <a:lstStyle/>
          <a:p>
            <a:pPr>
              <a:lnSpc>
                <a:spcPct val="150000"/>
              </a:lnSpc>
            </a:pPr>
            <a:r>
              <a:rPr lang="en-US" sz="1500" dirty="0">
                <a:latin typeface="Times New Roman" panose="02020603050405020304" pitchFamily="18" charset="0"/>
                <a:cs typeface="Times New Roman" panose="02020603050405020304" pitchFamily="18" charset="0"/>
              </a:rPr>
              <a:t>* HMPID purifier regeneration ( </a:t>
            </a:r>
            <a:r>
              <a:rPr lang="en-US" sz="1500" dirty="0" err="1">
                <a:latin typeface="Times New Roman" panose="02020603050405020304" pitchFamily="18" charset="0"/>
                <a:cs typeface="Times New Roman" panose="02020603050405020304" pitchFamily="18" charset="0"/>
              </a:rPr>
              <a:t>Yets</a:t>
            </a:r>
            <a:r>
              <a:rPr lang="en-US" sz="1500" dirty="0">
                <a:latin typeface="Times New Roman" panose="02020603050405020304" pitchFamily="18" charset="0"/>
                <a:cs typeface="Times New Roman" panose="02020603050405020304" pitchFamily="18" charset="0"/>
              </a:rPr>
              <a:t>)</a:t>
            </a:r>
          </a:p>
          <a:p>
            <a:pPr>
              <a:lnSpc>
                <a:spcPct val="150000"/>
              </a:lnSpc>
            </a:pPr>
            <a:r>
              <a:rPr lang="en-US" sz="1500" dirty="0">
                <a:latin typeface="Times New Roman" panose="02020603050405020304" pitchFamily="18" charset="0"/>
                <a:cs typeface="Times New Roman" panose="02020603050405020304" pitchFamily="18" charset="0"/>
              </a:rPr>
              <a:t>* Grounding checks (</a:t>
            </a:r>
            <a:r>
              <a:rPr lang="en-US" sz="1500" dirty="0" err="1">
                <a:latin typeface="Times New Roman" panose="02020603050405020304" pitchFamily="18" charset="0"/>
                <a:cs typeface="Times New Roman" panose="02020603050405020304" pitchFamily="18" charset="0"/>
              </a:rPr>
              <a:t>yets</a:t>
            </a:r>
            <a:r>
              <a:rPr lang="en-US" sz="1500" dirty="0">
                <a:latin typeface="Times New Roman" panose="02020603050405020304" pitchFamily="18" charset="0"/>
                <a:cs typeface="Times New Roman" panose="02020603050405020304" pitchFamily="18" charset="0"/>
              </a:rPr>
              <a:t>)</a:t>
            </a:r>
          </a:p>
          <a:p>
            <a:pPr>
              <a:lnSpc>
                <a:spcPct val="150000"/>
              </a:lnSpc>
            </a:pPr>
            <a:r>
              <a:rPr lang="en-US" sz="1500" dirty="0">
                <a:latin typeface="Times New Roman" panose="02020603050405020304" pitchFamily="18" charset="0"/>
                <a:cs typeface="Times New Roman" panose="02020603050405020304" pitchFamily="18" charset="0"/>
              </a:rPr>
              <a:t>* Power supply check ( </a:t>
            </a:r>
            <a:r>
              <a:rPr lang="en-US" sz="1500" dirty="0" err="1">
                <a:latin typeface="Times New Roman" panose="02020603050405020304" pitchFamily="18" charset="0"/>
                <a:cs typeface="Times New Roman" panose="02020603050405020304" pitchFamily="18" charset="0"/>
              </a:rPr>
              <a:t>yets</a:t>
            </a:r>
            <a:r>
              <a:rPr lang="en-US" sz="1500" dirty="0">
                <a:latin typeface="Times New Roman" panose="02020603050405020304" pitchFamily="18" charset="0"/>
                <a:cs typeface="Times New Roman" panose="02020603050405020304" pitchFamily="18" charset="0"/>
              </a:rPr>
              <a:t>)</a:t>
            </a:r>
          </a:p>
          <a:p>
            <a:pPr>
              <a:lnSpc>
                <a:spcPct val="150000"/>
              </a:lnSpc>
            </a:pPr>
            <a:r>
              <a:rPr lang="en-US" sz="1500" dirty="0">
                <a:latin typeface="Times New Roman" panose="02020603050405020304" pitchFamily="18" charset="0"/>
                <a:cs typeface="Times New Roman" panose="02020603050405020304" pitchFamily="18" charset="0"/>
              </a:rPr>
              <a:t>* …….</a:t>
            </a:r>
            <a:endParaRPr lang="en-US" sz="900" dirty="0">
              <a:latin typeface="Times New Roman" panose="02020603050405020304" pitchFamily="18" charset="0"/>
              <a:cs typeface="Times New Roman" panose="02020603050405020304" pitchFamily="18" charset="0"/>
            </a:endParaRPr>
          </a:p>
          <a:p>
            <a:pPr>
              <a:lnSpc>
                <a:spcPct val="150000"/>
              </a:lnSpc>
            </a:pPr>
            <a:endParaRPr lang="en-US" sz="900" dirty="0">
              <a:latin typeface="Times New Roman" panose="02020603050405020304" pitchFamily="18" charset="0"/>
              <a:cs typeface="Times New Roman" panose="02020603050405020304" pitchFamily="18" charset="0"/>
            </a:endParaRPr>
          </a:p>
        </p:txBody>
      </p:sp>
      <p:sp>
        <p:nvSpPr>
          <p:cNvPr id="12" name="Rectangle 4">
            <a:extLst>
              <a:ext uri="{FF2B5EF4-FFF2-40B4-BE49-F238E27FC236}">
                <a16:creationId xmlns:a16="http://schemas.microsoft.com/office/drawing/2014/main" id="{934A6761-A5E5-0E1B-8B00-F4C50CDC1FD9}"/>
              </a:ext>
            </a:extLst>
          </p:cNvPr>
          <p:cNvSpPr>
            <a:spLocks noGrp="1" noChangeArrowheads="1"/>
          </p:cNvSpPr>
          <p:nvPr>
            <p:ph type="title"/>
          </p:nvPr>
        </p:nvSpPr>
        <p:spPr>
          <a:xfrm>
            <a:off x="2033718" y="100010"/>
            <a:ext cx="4914546" cy="529088"/>
          </a:xfrm>
          <a:solidFill>
            <a:srgbClr val="FFFFFF"/>
          </a:solidFill>
          <a:ln w="12700">
            <a:solidFill>
              <a:schemeClr val="tx1"/>
            </a:solidFill>
          </a:ln>
          <a:effectLst>
            <a:outerShdw blurRad="63500" dist="107763" dir="18900000" algn="ctr" rotWithShape="0">
              <a:schemeClr val="bg2">
                <a:alpha val="50000"/>
              </a:schemeClr>
            </a:outerShdw>
          </a:effectLst>
        </p:spPr>
        <p:txBody>
          <a:bodyPr>
            <a:normAutofit fontScale="90000"/>
          </a:bodyPr>
          <a:lstStyle/>
          <a:p>
            <a:pPr eaLnBrk="1" hangingPunct="1"/>
            <a:r>
              <a:rPr lang="en-US" sz="2250" dirty="0">
                <a:latin typeface="Times New Roman" pitchFamily="18" charset="0"/>
              </a:rPr>
              <a:t>ALICE TS2 and YETS 2025 GAS OPERATIONS</a:t>
            </a:r>
            <a:endParaRPr lang="en-US" sz="2250" dirty="0">
              <a:solidFill>
                <a:schemeClr val="tx1"/>
              </a:solidFill>
              <a:latin typeface="Times New Roman" pitchFamily="18" charset="0"/>
            </a:endParaRPr>
          </a:p>
        </p:txBody>
      </p:sp>
      <p:sp>
        <p:nvSpPr>
          <p:cNvPr id="2" name="TextBox 1">
            <a:extLst>
              <a:ext uri="{FF2B5EF4-FFF2-40B4-BE49-F238E27FC236}">
                <a16:creationId xmlns:a16="http://schemas.microsoft.com/office/drawing/2014/main" id="{8868B03B-125D-522D-FCAE-2A5F4BADE0B9}"/>
              </a:ext>
            </a:extLst>
          </p:cNvPr>
          <p:cNvSpPr txBox="1"/>
          <p:nvPr/>
        </p:nvSpPr>
        <p:spPr>
          <a:xfrm>
            <a:off x="1099118" y="4719523"/>
            <a:ext cx="1633781" cy="369332"/>
          </a:xfrm>
          <a:prstGeom prst="rect">
            <a:avLst/>
          </a:prstGeom>
          <a:noFill/>
        </p:spPr>
        <p:txBody>
          <a:bodyPr wrap="none" rtlCol="0">
            <a:spAutoFit/>
          </a:bodyPr>
          <a:lstStyle/>
          <a:p>
            <a:r>
              <a:rPr lang="en-FR" dirty="0"/>
              <a:t>Louis-Philippe</a:t>
            </a:r>
          </a:p>
        </p:txBody>
      </p:sp>
      <p:sp>
        <p:nvSpPr>
          <p:cNvPr id="7" name="Date Placeholder 6">
            <a:extLst>
              <a:ext uri="{FF2B5EF4-FFF2-40B4-BE49-F238E27FC236}">
                <a16:creationId xmlns:a16="http://schemas.microsoft.com/office/drawing/2014/main" id="{BBF0F954-2FCF-1854-2720-3F4E6B990EF9}"/>
              </a:ext>
            </a:extLst>
          </p:cNvPr>
          <p:cNvSpPr>
            <a:spLocks noGrp="1"/>
          </p:cNvSpPr>
          <p:nvPr>
            <p:ph type="dt" sz="half" idx="10"/>
          </p:nvPr>
        </p:nvSpPr>
        <p:spPr/>
        <p:txBody>
          <a:bodyPr/>
          <a:lstStyle/>
          <a:p>
            <a:r>
              <a:rPr lang="fr-FR"/>
              <a:t>7.11.2025</a:t>
            </a:r>
            <a:endParaRPr lang="en-GB" dirty="0"/>
          </a:p>
        </p:txBody>
      </p:sp>
    </p:spTree>
    <p:extLst>
      <p:ext uri="{BB962C8B-B14F-4D97-AF65-F5344CB8AC3E}">
        <p14:creationId xmlns:p14="http://schemas.microsoft.com/office/powerpoint/2010/main" val="32592494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485620-443C-DFAC-5413-4F1B864F142A}"/>
            </a:ext>
          </a:extLst>
        </p:cNvPr>
        <p:cNvGrpSpPr/>
        <p:nvPr/>
      </p:nvGrpSpPr>
      <p:grpSpPr>
        <a:xfrm>
          <a:off x="0" y="0"/>
          <a:ext cx="0" cy="0"/>
          <a:chOff x="0" y="0"/>
          <a:chExt cx="0" cy="0"/>
        </a:xfrm>
      </p:grpSpPr>
      <p:sp>
        <p:nvSpPr>
          <p:cNvPr id="5" name="Footer Placeholder 4">
            <a:extLst>
              <a:ext uri="{FF2B5EF4-FFF2-40B4-BE49-F238E27FC236}">
                <a16:creationId xmlns:a16="http://schemas.microsoft.com/office/drawing/2014/main" id="{B499F3B0-8565-530C-25E2-266B07ABB2C2}"/>
              </a:ext>
            </a:extLst>
          </p:cNvPr>
          <p:cNvSpPr>
            <a:spLocks noGrp="1"/>
          </p:cNvSpPr>
          <p:nvPr>
            <p:ph type="ftr" sz="quarter" idx="11"/>
          </p:nvPr>
        </p:nvSpPr>
        <p:spPr/>
        <p:txBody>
          <a:bodyPr/>
          <a:lstStyle/>
          <a:p>
            <a:r>
              <a:rPr lang="en-GB"/>
              <a:t>TS2 planning meeting - A.Tauro</a:t>
            </a:r>
            <a:endParaRPr lang="en-GB" dirty="0"/>
          </a:p>
        </p:txBody>
      </p:sp>
      <p:sp>
        <p:nvSpPr>
          <p:cNvPr id="6" name="Slide Number Placeholder 5">
            <a:extLst>
              <a:ext uri="{FF2B5EF4-FFF2-40B4-BE49-F238E27FC236}">
                <a16:creationId xmlns:a16="http://schemas.microsoft.com/office/drawing/2014/main" id="{A9B68A1B-E413-3FD3-0FAC-32637A577DD8}"/>
              </a:ext>
            </a:extLst>
          </p:cNvPr>
          <p:cNvSpPr>
            <a:spLocks noGrp="1"/>
          </p:cNvSpPr>
          <p:nvPr>
            <p:ph type="sldNum" sz="quarter" idx="12"/>
          </p:nvPr>
        </p:nvSpPr>
        <p:spPr/>
        <p:txBody>
          <a:bodyPr/>
          <a:lstStyle/>
          <a:p>
            <a:fld id="{5C5FFC14-B0F8-4D7D-828A-EE3EEAA5DDC5}" type="slidenum">
              <a:rPr lang="en-GB" smtClean="0"/>
              <a:t>11</a:t>
            </a:fld>
            <a:endParaRPr lang="en-GB" dirty="0"/>
          </a:p>
        </p:txBody>
      </p:sp>
      <p:sp>
        <p:nvSpPr>
          <p:cNvPr id="2" name="TextBox 1">
            <a:extLst>
              <a:ext uri="{FF2B5EF4-FFF2-40B4-BE49-F238E27FC236}">
                <a16:creationId xmlns:a16="http://schemas.microsoft.com/office/drawing/2014/main" id="{D833E620-908F-9E07-D80B-F0803259AF78}"/>
              </a:ext>
            </a:extLst>
          </p:cNvPr>
          <p:cNvSpPr txBox="1"/>
          <p:nvPr/>
        </p:nvSpPr>
        <p:spPr>
          <a:xfrm>
            <a:off x="3599892" y="897564"/>
            <a:ext cx="1383712" cy="346249"/>
          </a:xfrm>
          <a:prstGeom prst="rect">
            <a:avLst/>
          </a:prstGeom>
          <a:noFill/>
        </p:spPr>
        <p:txBody>
          <a:bodyPr wrap="none" rtlCol="0">
            <a:spAutoFit/>
          </a:bodyPr>
          <a:lstStyle/>
          <a:p>
            <a:r>
              <a:rPr lang="fr-CH" sz="1650" u="sng" dirty="0" err="1">
                <a:latin typeface="Times New Roman" panose="02020603050405020304" pitchFamily="18" charset="0"/>
                <a:cs typeface="Times New Roman" panose="02020603050405020304" pitchFamily="18" charset="0"/>
              </a:rPr>
              <a:t>Electrical</a:t>
            </a:r>
            <a:r>
              <a:rPr lang="fr-CH" sz="1650" u="sng" dirty="0">
                <a:latin typeface="Times New Roman" panose="02020603050405020304" pitchFamily="18" charset="0"/>
                <a:cs typeface="Times New Roman" panose="02020603050405020304" pitchFamily="18" charset="0"/>
              </a:rPr>
              <a:t> part</a:t>
            </a:r>
            <a:endParaRPr lang="en-GB" sz="1650" u="sng" dirty="0"/>
          </a:p>
        </p:txBody>
      </p:sp>
      <p:sp>
        <p:nvSpPr>
          <p:cNvPr id="3" name="TextBox 2">
            <a:extLst>
              <a:ext uri="{FF2B5EF4-FFF2-40B4-BE49-F238E27FC236}">
                <a16:creationId xmlns:a16="http://schemas.microsoft.com/office/drawing/2014/main" id="{D5519A7F-9D8F-C422-BE3E-4ED9BECA4E6A}"/>
              </a:ext>
            </a:extLst>
          </p:cNvPr>
          <p:cNvSpPr txBox="1"/>
          <p:nvPr/>
        </p:nvSpPr>
        <p:spPr>
          <a:xfrm>
            <a:off x="1817694" y="1858578"/>
            <a:ext cx="2764521" cy="967701"/>
          </a:xfrm>
          <a:prstGeom prst="rect">
            <a:avLst/>
          </a:prstGeom>
          <a:noFill/>
        </p:spPr>
        <p:txBody>
          <a:bodyPr wrap="square" rtlCol="0">
            <a:spAutoFit/>
          </a:bodyPr>
          <a:lstStyle/>
          <a:p>
            <a:pPr>
              <a:lnSpc>
                <a:spcPct val="150000"/>
              </a:lnSpc>
            </a:pPr>
            <a:r>
              <a:rPr lang="en-US" sz="1500" dirty="0">
                <a:latin typeface="Times New Roman" panose="02020603050405020304" pitchFamily="18" charset="0"/>
                <a:cs typeface="Times New Roman" panose="02020603050405020304" pitchFamily="18" charset="0"/>
              </a:rPr>
              <a:t>* Grounding checks (</a:t>
            </a:r>
            <a:r>
              <a:rPr lang="en-US" sz="1500" dirty="0" err="1">
                <a:latin typeface="Times New Roman" panose="02020603050405020304" pitchFamily="18" charset="0"/>
                <a:cs typeface="Times New Roman" panose="02020603050405020304" pitchFamily="18" charset="0"/>
              </a:rPr>
              <a:t>yets</a:t>
            </a:r>
            <a:r>
              <a:rPr lang="en-US" sz="1500" dirty="0">
                <a:latin typeface="Times New Roman" panose="02020603050405020304" pitchFamily="18" charset="0"/>
                <a:cs typeface="Times New Roman" panose="02020603050405020304" pitchFamily="18" charset="0"/>
              </a:rPr>
              <a:t>)</a:t>
            </a:r>
          </a:p>
          <a:p>
            <a:pPr>
              <a:lnSpc>
                <a:spcPct val="150000"/>
              </a:lnSpc>
            </a:pPr>
            <a:r>
              <a:rPr lang="en-US" sz="1500" dirty="0">
                <a:latin typeface="Times New Roman" panose="02020603050405020304" pitchFamily="18" charset="0"/>
                <a:cs typeface="Times New Roman" panose="02020603050405020304" pitchFamily="18" charset="0"/>
              </a:rPr>
              <a:t>* Power supplies checks( </a:t>
            </a:r>
            <a:r>
              <a:rPr lang="en-US" sz="1500" dirty="0" err="1">
                <a:latin typeface="Times New Roman" panose="02020603050405020304" pitchFamily="18" charset="0"/>
                <a:cs typeface="Times New Roman" panose="02020603050405020304" pitchFamily="18" charset="0"/>
              </a:rPr>
              <a:t>yets</a:t>
            </a:r>
            <a:r>
              <a:rPr lang="en-US" sz="1500" dirty="0">
                <a:latin typeface="Times New Roman" panose="02020603050405020304" pitchFamily="18" charset="0"/>
                <a:cs typeface="Times New Roman" panose="02020603050405020304" pitchFamily="18" charset="0"/>
              </a:rPr>
              <a:t>)</a:t>
            </a:r>
          </a:p>
          <a:p>
            <a:pPr>
              <a:lnSpc>
                <a:spcPct val="150000"/>
              </a:lnSpc>
            </a:pPr>
            <a:endParaRPr lang="en-US" sz="900" dirty="0">
              <a:latin typeface="Times New Roman" panose="02020603050405020304" pitchFamily="18" charset="0"/>
              <a:cs typeface="Times New Roman" panose="02020603050405020304" pitchFamily="18" charset="0"/>
            </a:endParaRPr>
          </a:p>
        </p:txBody>
      </p:sp>
      <p:sp>
        <p:nvSpPr>
          <p:cNvPr id="9" name="Rectangle 4">
            <a:extLst>
              <a:ext uri="{FF2B5EF4-FFF2-40B4-BE49-F238E27FC236}">
                <a16:creationId xmlns:a16="http://schemas.microsoft.com/office/drawing/2014/main" id="{ECE9A40A-03F9-4EF4-0543-1EC085B1539D}"/>
              </a:ext>
            </a:extLst>
          </p:cNvPr>
          <p:cNvSpPr>
            <a:spLocks noGrp="1" noChangeArrowheads="1"/>
          </p:cNvSpPr>
          <p:nvPr>
            <p:ph type="title"/>
          </p:nvPr>
        </p:nvSpPr>
        <p:spPr>
          <a:xfrm>
            <a:off x="2033718" y="100010"/>
            <a:ext cx="4914546" cy="529088"/>
          </a:xfrm>
          <a:solidFill>
            <a:srgbClr val="FFFFFF"/>
          </a:solidFill>
          <a:ln w="12700">
            <a:solidFill>
              <a:schemeClr val="tx1"/>
            </a:solidFill>
          </a:ln>
          <a:effectLst>
            <a:outerShdw blurRad="63500" dist="107763" dir="18900000" algn="ctr" rotWithShape="0">
              <a:schemeClr val="bg2">
                <a:alpha val="50000"/>
              </a:schemeClr>
            </a:outerShdw>
          </a:effectLst>
        </p:spPr>
        <p:txBody>
          <a:bodyPr>
            <a:normAutofit fontScale="90000"/>
          </a:bodyPr>
          <a:lstStyle/>
          <a:p>
            <a:pPr eaLnBrk="1" hangingPunct="1"/>
            <a:r>
              <a:rPr lang="en-US" sz="2250">
                <a:latin typeface="Times New Roman" pitchFamily="18" charset="0"/>
              </a:rPr>
              <a:t>ALICE TS2 </a:t>
            </a:r>
            <a:r>
              <a:rPr lang="en-US" sz="2250" dirty="0">
                <a:latin typeface="Times New Roman" pitchFamily="18" charset="0"/>
              </a:rPr>
              <a:t>and YETS 2025 GAS OPERATIONS</a:t>
            </a:r>
            <a:endParaRPr lang="en-US" sz="2250" dirty="0">
              <a:solidFill>
                <a:schemeClr val="tx1"/>
              </a:solidFill>
              <a:latin typeface="Times New Roman" pitchFamily="18" charset="0"/>
            </a:endParaRPr>
          </a:p>
        </p:txBody>
      </p:sp>
      <p:sp>
        <p:nvSpPr>
          <p:cNvPr id="4" name="TextBox 3">
            <a:extLst>
              <a:ext uri="{FF2B5EF4-FFF2-40B4-BE49-F238E27FC236}">
                <a16:creationId xmlns:a16="http://schemas.microsoft.com/office/drawing/2014/main" id="{EE7CFA73-89F9-3482-BE83-21B6AFDE4030}"/>
              </a:ext>
            </a:extLst>
          </p:cNvPr>
          <p:cNvSpPr txBox="1"/>
          <p:nvPr/>
        </p:nvSpPr>
        <p:spPr>
          <a:xfrm>
            <a:off x="1099118" y="4719523"/>
            <a:ext cx="1633781" cy="369332"/>
          </a:xfrm>
          <a:prstGeom prst="rect">
            <a:avLst/>
          </a:prstGeom>
          <a:noFill/>
        </p:spPr>
        <p:txBody>
          <a:bodyPr wrap="none" rtlCol="0">
            <a:spAutoFit/>
          </a:bodyPr>
          <a:lstStyle/>
          <a:p>
            <a:r>
              <a:rPr lang="en-FR" dirty="0"/>
              <a:t>Louis-Philippe</a:t>
            </a:r>
          </a:p>
        </p:txBody>
      </p:sp>
      <p:sp>
        <p:nvSpPr>
          <p:cNvPr id="7" name="Date Placeholder 6">
            <a:extLst>
              <a:ext uri="{FF2B5EF4-FFF2-40B4-BE49-F238E27FC236}">
                <a16:creationId xmlns:a16="http://schemas.microsoft.com/office/drawing/2014/main" id="{8162A50B-5759-7403-5C10-DAFB1858DC0A}"/>
              </a:ext>
            </a:extLst>
          </p:cNvPr>
          <p:cNvSpPr>
            <a:spLocks noGrp="1"/>
          </p:cNvSpPr>
          <p:nvPr>
            <p:ph type="dt" sz="half" idx="10"/>
          </p:nvPr>
        </p:nvSpPr>
        <p:spPr/>
        <p:txBody>
          <a:bodyPr/>
          <a:lstStyle/>
          <a:p>
            <a:r>
              <a:rPr lang="fr-FR"/>
              <a:t>7.11.2025</a:t>
            </a:r>
            <a:endParaRPr lang="en-GB" dirty="0"/>
          </a:p>
        </p:txBody>
      </p:sp>
    </p:spTree>
    <p:extLst>
      <p:ext uri="{BB962C8B-B14F-4D97-AF65-F5344CB8AC3E}">
        <p14:creationId xmlns:p14="http://schemas.microsoft.com/office/powerpoint/2010/main" val="31261403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2025-26 YETS</a:t>
            </a:r>
          </a:p>
        </p:txBody>
      </p:sp>
    </p:spTree>
    <p:extLst>
      <p:ext uri="{BB962C8B-B14F-4D97-AF65-F5344CB8AC3E}">
        <p14:creationId xmlns:p14="http://schemas.microsoft.com/office/powerpoint/2010/main" val="7569095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B697EB-0E0A-AA82-373F-B466EDA0EC33}"/>
              </a:ext>
            </a:extLst>
          </p:cNvPr>
          <p:cNvSpPr>
            <a:spLocks noGrp="1"/>
          </p:cNvSpPr>
          <p:nvPr>
            <p:ph type="title"/>
          </p:nvPr>
        </p:nvSpPr>
        <p:spPr/>
        <p:txBody>
          <a:bodyPr/>
          <a:lstStyle/>
          <a:p>
            <a:r>
              <a:rPr lang="en-FR" sz="2400" dirty="0"/>
              <a:t>YETS 2025-26</a:t>
            </a:r>
          </a:p>
        </p:txBody>
      </p:sp>
      <p:sp>
        <p:nvSpPr>
          <p:cNvPr id="3" name="Footer Placeholder 2">
            <a:extLst>
              <a:ext uri="{FF2B5EF4-FFF2-40B4-BE49-F238E27FC236}">
                <a16:creationId xmlns:a16="http://schemas.microsoft.com/office/drawing/2014/main" id="{CCC0438F-0C35-62CB-A61F-F9AA17276B1D}"/>
              </a:ext>
            </a:extLst>
          </p:cNvPr>
          <p:cNvSpPr>
            <a:spLocks noGrp="1"/>
          </p:cNvSpPr>
          <p:nvPr>
            <p:ph type="ftr" sz="quarter" idx="11"/>
          </p:nvPr>
        </p:nvSpPr>
        <p:spPr/>
        <p:txBody>
          <a:bodyPr/>
          <a:lstStyle/>
          <a:p>
            <a:r>
              <a:rPr lang="en-US">
                <a:latin typeface="Arial"/>
              </a:rPr>
              <a:t>TS2 planning meeting - A.Tauro</a:t>
            </a:r>
            <a:endParaRPr lang="en-US" dirty="0">
              <a:latin typeface="Arial"/>
            </a:endParaRPr>
          </a:p>
        </p:txBody>
      </p:sp>
      <p:sp>
        <p:nvSpPr>
          <p:cNvPr id="4" name="Slide Number Placeholder 3">
            <a:extLst>
              <a:ext uri="{FF2B5EF4-FFF2-40B4-BE49-F238E27FC236}">
                <a16:creationId xmlns:a16="http://schemas.microsoft.com/office/drawing/2014/main" id="{A79DD920-DD84-D4AB-6081-6819DECF4772}"/>
              </a:ext>
            </a:extLst>
          </p:cNvPr>
          <p:cNvSpPr>
            <a:spLocks noGrp="1"/>
          </p:cNvSpPr>
          <p:nvPr>
            <p:ph type="sldNum" sz="quarter" idx="12"/>
          </p:nvPr>
        </p:nvSpPr>
        <p:spPr/>
        <p:txBody>
          <a:bodyPr/>
          <a:lstStyle/>
          <a:p>
            <a:fld id="{8D6C380F-326D-3C40-9EE7-7FBAB0953422}" type="slidenum">
              <a:rPr lang="en-US" smtClean="0">
                <a:latin typeface="Arial"/>
              </a:rPr>
              <a:pPr/>
              <a:t>13</a:t>
            </a:fld>
            <a:endParaRPr lang="en-US">
              <a:latin typeface="Arial"/>
            </a:endParaRPr>
          </a:p>
        </p:txBody>
      </p:sp>
      <p:sp>
        <p:nvSpPr>
          <p:cNvPr id="5" name="Content Placeholder 4">
            <a:extLst>
              <a:ext uri="{FF2B5EF4-FFF2-40B4-BE49-F238E27FC236}">
                <a16:creationId xmlns:a16="http://schemas.microsoft.com/office/drawing/2014/main" id="{F40763BC-9E82-EFA7-033F-2250CDFB4E47}"/>
              </a:ext>
            </a:extLst>
          </p:cNvPr>
          <p:cNvSpPr>
            <a:spLocks noGrp="1"/>
          </p:cNvSpPr>
          <p:nvPr>
            <p:ph sz="quarter" idx="13"/>
          </p:nvPr>
        </p:nvSpPr>
        <p:spPr>
          <a:xfrm>
            <a:off x="457208" y="945002"/>
            <a:ext cx="3753721" cy="3697336"/>
          </a:xfrm>
        </p:spPr>
        <p:txBody>
          <a:bodyPr>
            <a:normAutofit/>
          </a:bodyPr>
          <a:lstStyle/>
          <a:p>
            <a:pPr>
              <a:buClrTx/>
            </a:pPr>
            <a:r>
              <a:rPr lang="en-FR" sz="1100" dirty="0"/>
              <a:t>YETS from Mon, December 8</a:t>
            </a:r>
            <a:r>
              <a:rPr lang="en-FR" sz="1100" baseline="30000" dirty="0"/>
              <a:t>th</a:t>
            </a:r>
            <a:r>
              <a:rPr lang="en-FR" sz="1100" dirty="0"/>
              <a:t>, 2025 to Mon, February 23</a:t>
            </a:r>
            <a:r>
              <a:rPr lang="en-FR" sz="1100" baseline="30000" dirty="0"/>
              <a:t>rd</a:t>
            </a:r>
            <a:r>
              <a:rPr lang="en-FR" sz="1100" dirty="0"/>
              <a:t>, 2026 – </a:t>
            </a:r>
            <a:r>
              <a:rPr lang="en-FR" sz="1100" b="1" dirty="0"/>
              <a:t>11 weeks </a:t>
            </a:r>
            <a:r>
              <a:rPr lang="en-FR" sz="1100" dirty="0"/>
              <a:t>beam to beam</a:t>
            </a:r>
          </a:p>
          <a:p>
            <a:pPr lvl="1">
              <a:buClrTx/>
            </a:pPr>
            <a:r>
              <a:rPr lang="en-FR" sz="900" dirty="0"/>
              <a:t>Access in </a:t>
            </a:r>
            <a:r>
              <a:rPr lang="en-FR" sz="900" dirty="0">
                <a:solidFill>
                  <a:srgbClr val="018000"/>
                </a:solidFill>
              </a:rPr>
              <a:t>General mode</a:t>
            </a:r>
            <a:endParaRPr lang="en-FR" sz="900" dirty="0"/>
          </a:p>
          <a:p>
            <a:pPr lvl="1">
              <a:buClrTx/>
            </a:pPr>
            <a:r>
              <a:rPr lang="en-FR" sz="900" dirty="0"/>
              <a:t>Cavern access stops on Thu, February 19</a:t>
            </a:r>
            <a:r>
              <a:rPr lang="en-FR" sz="900" baseline="30000" dirty="0"/>
              <a:t>th</a:t>
            </a:r>
            <a:r>
              <a:rPr lang="en-FR" sz="900" dirty="0"/>
              <a:t> </a:t>
            </a:r>
            <a:r>
              <a:rPr lang="en-FR" sz="900" dirty="0">
                <a:sym typeface="Wingdings" pitchFamily="2" charset="2"/>
              </a:rPr>
              <a:t> restricted access during machine checkout (19-21 Feb)</a:t>
            </a:r>
            <a:endParaRPr lang="en-FR" sz="900" dirty="0"/>
          </a:p>
          <a:p>
            <a:pPr lvl="1">
              <a:buClrTx/>
            </a:pPr>
            <a:r>
              <a:rPr lang="en-FR" sz="900" dirty="0"/>
              <a:t>Start beam commissioning on Mon, February 23</a:t>
            </a:r>
            <a:r>
              <a:rPr lang="en-FR" sz="900" baseline="30000" dirty="0"/>
              <a:t>rd</a:t>
            </a:r>
          </a:p>
          <a:p>
            <a:pPr>
              <a:buClrTx/>
            </a:pPr>
            <a:endParaRPr lang="en-FR" sz="1100" dirty="0"/>
          </a:p>
          <a:p>
            <a:pPr>
              <a:buClrTx/>
            </a:pPr>
            <a:r>
              <a:rPr lang="en-FR" sz="1100" dirty="0"/>
              <a:t>‘Reduced’ </a:t>
            </a:r>
            <a:r>
              <a:rPr lang="en-FR" sz="1100" b="1" dirty="0"/>
              <a:t>maintenance </a:t>
            </a:r>
            <a:r>
              <a:rPr lang="en-FR" sz="1100" dirty="0"/>
              <a:t>of P2 services and infrastructure:</a:t>
            </a:r>
          </a:p>
          <a:p>
            <a:pPr lvl="1">
              <a:buClrTx/>
            </a:pPr>
            <a:r>
              <a:rPr lang="en-FR" sz="900" dirty="0">
                <a:solidFill>
                  <a:srgbClr val="018000"/>
                </a:solidFill>
              </a:rPr>
              <a:t>Cooling &amp; ventilation maintenance: w2-3 2026</a:t>
            </a:r>
            <a:endParaRPr lang="en-FR" sz="900" b="1" dirty="0">
              <a:solidFill>
                <a:srgbClr val="018000"/>
              </a:solidFill>
            </a:endParaRPr>
          </a:p>
          <a:p>
            <a:pPr lvl="1">
              <a:buClrTx/>
            </a:pPr>
            <a:r>
              <a:rPr lang="en-FR" sz="900" dirty="0">
                <a:solidFill>
                  <a:srgbClr val="018000"/>
                </a:solidFill>
              </a:rPr>
              <a:t>Electricity:</a:t>
            </a:r>
            <a:r>
              <a:rPr lang="en-FR" sz="900" dirty="0">
                <a:solidFill>
                  <a:srgbClr val="018000"/>
                </a:solidFill>
                <a:sym typeface="Wingdings" pitchFamily="2" charset="2"/>
              </a:rPr>
              <a:t> test arrets-d’urgence (AUG) will be skipped</a:t>
            </a:r>
            <a:endParaRPr lang="en-GB" sz="900" b="1" dirty="0">
              <a:solidFill>
                <a:srgbClr val="018000"/>
              </a:solidFill>
              <a:sym typeface="Wingdings" pitchFamily="2" charset="2"/>
            </a:endParaRPr>
          </a:p>
          <a:p>
            <a:pPr lvl="1">
              <a:buClrTx/>
            </a:pPr>
            <a:r>
              <a:rPr lang="en-FR" sz="900" dirty="0">
                <a:solidFill>
                  <a:schemeClr val="tx1"/>
                </a:solidFill>
              </a:rPr>
              <a:t>Test of safety, gas &amp; fire detection systems</a:t>
            </a:r>
            <a:endParaRPr lang="en-FR" sz="900" b="1" dirty="0">
              <a:solidFill>
                <a:schemeClr val="tx1"/>
              </a:solidFill>
            </a:endParaRPr>
          </a:p>
          <a:p>
            <a:pPr lvl="1">
              <a:buClrTx/>
            </a:pPr>
            <a:endParaRPr lang="en-FR" sz="900" dirty="0"/>
          </a:p>
          <a:p>
            <a:pPr>
              <a:buClrTx/>
            </a:pPr>
            <a:r>
              <a:rPr lang="en-FR" sz="1100" dirty="0"/>
              <a:t>Magnets turned </a:t>
            </a:r>
            <a:r>
              <a:rPr lang="en-FR" sz="1100" b="1" dirty="0"/>
              <a:t>off</a:t>
            </a:r>
            <a:r>
              <a:rPr lang="en-FR" sz="1100" dirty="0"/>
              <a:t> and locked-out, L3 doors &amp; shieldings will not be opened</a:t>
            </a:r>
            <a:endParaRPr lang="en-FR" sz="1100" dirty="0">
              <a:sym typeface="Wingdings" pitchFamily="2" charset="2"/>
            </a:endParaRPr>
          </a:p>
          <a:p>
            <a:pPr>
              <a:buClrTx/>
            </a:pPr>
            <a:endParaRPr lang="en-FR" sz="1100" dirty="0"/>
          </a:p>
          <a:p>
            <a:pPr>
              <a:buClrTx/>
            </a:pPr>
            <a:r>
              <a:rPr lang="en-FR" sz="1100" b="1" dirty="0">
                <a:solidFill>
                  <a:srgbClr val="018000"/>
                </a:solidFill>
              </a:rPr>
              <a:t>Private visits possible </a:t>
            </a:r>
            <a:r>
              <a:rPr lang="en-GB" sz="1100" b="1" dirty="0">
                <a:solidFill>
                  <a:srgbClr val="018000"/>
                </a:solidFill>
              </a:rPr>
              <a:t>between 8 Dec 2025 and 19 Feb 2026</a:t>
            </a:r>
            <a:endParaRPr lang="en-FR" sz="1100" dirty="0">
              <a:solidFill>
                <a:srgbClr val="018000"/>
              </a:solidFill>
            </a:endParaRPr>
          </a:p>
          <a:p>
            <a:pPr lvl="1">
              <a:buClrTx/>
            </a:pPr>
            <a:r>
              <a:rPr lang="en-FR" sz="900" dirty="0"/>
              <a:t>Visitor’s path will be declassified by HSE-RP</a:t>
            </a:r>
            <a:endParaRPr lang="en-GB" sz="900" dirty="0"/>
          </a:p>
          <a:p>
            <a:pPr lvl="1">
              <a:buClrTx/>
            </a:pPr>
            <a:endParaRPr lang="en-FR" sz="900" dirty="0"/>
          </a:p>
        </p:txBody>
      </p:sp>
      <p:sp>
        <p:nvSpPr>
          <p:cNvPr id="6" name="Date Placeholder 5">
            <a:extLst>
              <a:ext uri="{FF2B5EF4-FFF2-40B4-BE49-F238E27FC236}">
                <a16:creationId xmlns:a16="http://schemas.microsoft.com/office/drawing/2014/main" id="{D6CC7F4F-BDD5-0D16-3495-014DA1CBF817}"/>
              </a:ext>
            </a:extLst>
          </p:cNvPr>
          <p:cNvSpPr>
            <a:spLocks noGrp="1"/>
          </p:cNvSpPr>
          <p:nvPr>
            <p:ph type="dt" sz="half" idx="10"/>
          </p:nvPr>
        </p:nvSpPr>
        <p:spPr/>
        <p:txBody>
          <a:bodyPr/>
          <a:lstStyle/>
          <a:p>
            <a:r>
              <a:rPr lang="fr-FR"/>
              <a:t>7.11.2025</a:t>
            </a:r>
            <a:endParaRPr lang="en-US" dirty="0"/>
          </a:p>
        </p:txBody>
      </p:sp>
      <p:pic>
        <p:nvPicPr>
          <p:cNvPr id="10" name="Picture 9" descr="A chart with different colors and numbers&#10;&#10;AI-generated content may be incorrect.">
            <a:extLst>
              <a:ext uri="{FF2B5EF4-FFF2-40B4-BE49-F238E27FC236}">
                <a16:creationId xmlns:a16="http://schemas.microsoft.com/office/drawing/2014/main" id="{A7AB19B0-030C-F40E-D84D-3DC1E5267FC1}"/>
              </a:ext>
            </a:extLst>
          </p:cNvPr>
          <p:cNvPicPr>
            <a:picLocks noChangeAspect="1"/>
          </p:cNvPicPr>
          <p:nvPr/>
        </p:nvPicPr>
        <p:blipFill>
          <a:blip r:embed="rId2"/>
          <a:stretch>
            <a:fillRect/>
          </a:stretch>
        </p:blipFill>
        <p:spPr>
          <a:xfrm>
            <a:off x="4570628" y="2657934"/>
            <a:ext cx="4041294" cy="1087701"/>
          </a:xfrm>
          <a:prstGeom prst="rect">
            <a:avLst/>
          </a:prstGeom>
        </p:spPr>
      </p:pic>
      <p:pic>
        <p:nvPicPr>
          <p:cNvPr id="14" name="Picture 13" descr="A screenshot of a calendar&#10;&#10;AI-generated content may be incorrect.">
            <a:extLst>
              <a:ext uri="{FF2B5EF4-FFF2-40B4-BE49-F238E27FC236}">
                <a16:creationId xmlns:a16="http://schemas.microsoft.com/office/drawing/2014/main" id="{47A0618C-0F0E-F57E-69FD-BD19F263DB66}"/>
              </a:ext>
            </a:extLst>
          </p:cNvPr>
          <p:cNvPicPr>
            <a:picLocks noChangeAspect="1"/>
          </p:cNvPicPr>
          <p:nvPr/>
        </p:nvPicPr>
        <p:blipFill>
          <a:blip r:embed="rId3"/>
          <a:stretch>
            <a:fillRect/>
          </a:stretch>
        </p:blipFill>
        <p:spPr>
          <a:xfrm>
            <a:off x="4574931" y="1195844"/>
            <a:ext cx="4036991" cy="974726"/>
          </a:xfrm>
          <a:prstGeom prst="rect">
            <a:avLst/>
          </a:prstGeom>
        </p:spPr>
      </p:pic>
    </p:spTree>
    <p:extLst>
      <p:ext uri="{BB962C8B-B14F-4D97-AF65-F5344CB8AC3E}">
        <p14:creationId xmlns:p14="http://schemas.microsoft.com/office/powerpoint/2010/main" val="28382074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567DCB-0F0C-D49B-F7D5-CE3826AA7F11}"/>
              </a:ext>
            </a:extLst>
          </p:cNvPr>
          <p:cNvSpPr>
            <a:spLocks noGrp="1"/>
          </p:cNvSpPr>
          <p:nvPr>
            <p:ph type="title"/>
          </p:nvPr>
        </p:nvSpPr>
        <p:spPr/>
        <p:txBody>
          <a:bodyPr/>
          <a:lstStyle/>
          <a:p>
            <a:r>
              <a:rPr lang="en-FR" dirty="0"/>
              <a:t>DSO test</a:t>
            </a:r>
          </a:p>
        </p:txBody>
      </p:sp>
      <p:sp>
        <p:nvSpPr>
          <p:cNvPr id="3" name="Footer Placeholder 2">
            <a:extLst>
              <a:ext uri="{FF2B5EF4-FFF2-40B4-BE49-F238E27FC236}">
                <a16:creationId xmlns:a16="http://schemas.microsoft.com/office/drawing/2014/main" id="{EB26156F-4D99-9358-AB28-8169B7A64B5F}"/>
              </a:ext>
            </a:extLst>
          </p:cNvPr>
          <p:cNvSpPr>
            <a:spLocks noGrp="1"/>
          </p:cNvSpPr>
          <p:nvPr>
            <p:ph type="ftr" sz="quarter" idx="11"/>
          </p:nvPr>
        </p:nvSpPr>
        <p:spPr/>
        <p:txBody>
          <a:bodyPr/>
          <a:lstStyle/>
          <a:p>
            <a:r>
              <a:rPr lang="en-US">
                <a:latin typeface="Arial"/>
              </a:rPr>
              <a:t>TS2 planning meeting - A.Tauro</a:t>
            </a:r>
            <a:endParaRPr lang="en-US" dirty="0">
              <a:latin typeface="Arial"/>
            </a:endParaRPr>
          </a:p>
        </p:txBody>
      </p:sp>
      <p:sp>
        <p:nvSpPr>
          <p:cNvPr id="4" name="Slide Number Placeholder 3">
            <a:extLst>
              <a:ext uri="{FF2B5EF4-FFF2-40B4-BE49-F238E27FC236}">
                <a16:creationId xmlns:a16="http://schemas.microsoft.com/office/drawing/2014/main" id="{557C2B47-D471-A845-ACE7-986FE33B0C97}"/>
              </a:ext>
            </a:extLst>
          </p:cNvPr>
          <p:cNvSpPr>
            <a:spLocks noGrp="1"/>
          </p:cNvSpPr>
          <p:nvPr>
            <p:ph type="sldNum" sz="quarter" idx="12"/>
          </p:nvPr>
        </p:nvSpPr>
        <p:spPr/>
        <p:txBody>
          <a:bodyPr/>
          <a:lstStyle/>
          <a:p>
            <a:fld id="{8D6C380F-326D-3C40-9EE7-7FBAB0953422}" type="slidenum">
              <a:rPr lang="en-US" smtClean="0">
                <a:latin typeface="Arial"/>
              </a:rPr>
              <a:pPr/>
              <a:t>14</a:t>
            </a:fld>
            <a:endParaRPr lang="en-US">
              <a:latin typeface="Arial"/>
            </a:endParaRPr>
          </a:p>
        </p:txBody>
      </p:sp>
      <p:sp>
        <p:nvSpPr>
          <p:cNvPr id="5" name="Content Placeholder 4">
            <a:extLst>
              <a:ext uri="{FF2B5EF4-FFF2-40B4-BE49-F238E27FC236}">
                <a16:creationId xmlns:a16="http://schemas.microsoft.com/office/drawing/2014/main" id="{472CF8A7-7A35-9104-9593-16000AEE4A36}"/>
              </a:ext>
            </a:extLst>
          </p:cNvPr>
          <p:cNvSpPr>
            <a:spLocks noGrp="1"/>
          </p:cNvSpPr>
          <p:nvPr>
            <p:ph sz="quarter" idx="13"/>
          </p:nvPr>
        </p:nvSpPr>
        <p:spPr/>
        <p:txBody>
          <a:bodyPr/>
          <a:lstStyle/>
          <a:p>
            <a:r>
              <a:rPr lang="en-FR" b="1" dirty="0"/>
              <a:t>DSO test on February 5-6 </a:t>
            </a:r>
            <a:r>
              <a:rPr lang="en-FR" dirty="0">
                <a:sym typeface="Wingdings" pitchFamily="2" charset="2"/>
              </a:rPr>
              <a:t> ALICE closed from Thursday, February 5</a:t>
            </a:r>
            <a:r>
              <a:rPr lang="en-FR" baseline="30000" dirty="0">
                <a:sym typeface="Wingdings" pitchFamily="2" charset="2"/>
              </a:rPr>
              <a:t>th</a:t>
            </a:r>
            <a:r>
              <a:rPr lang="en-FR" dirty="0">
                <a:sym typeface="Wingdings" pitchFamily="2" charset="2"/>
              </a:rPr>
              <a:t> at 15:00 to Friday, February 6</a:t>
            </a:r>
            <a:r>
              <a:rPr lang="en-FR" baseline="30000" dirty="0">
                <a:sym typeface="Wingdings" pitchFamily="2" charset="2"/>
              </a:rPr>
              <a:t>th</a:t>
            </a:r>
            <a:r>
              <a:rPr lang="en-FR" dirty="0">
                <a:sym typeface="Wingdings" pitchFamily="2" charset="2"/>
              </a:rPr>
              <a:t>, at 18:00</a:t>
            </a:r>
            <a:endParaRPr lang="en-FR" baseline="30000" dirty="0"/>
          </a:p>
        </p:txBody>
      </p:sp>
      <p:sp>
        <p:nvSpPr>
          <p:cNvPr id="6" name="Date Placeholder 5">
            <a:extLst>
              <a:ext uri="{FF2B5EF4-FFF2-40B4-BE49-F238E27FC236}">
                <a16:creationId xmlns:a16="http://schemas.microsoft.com/office/drawing/2014/main" id="{531624B6-8595-C8F3-AE2B-433EF67A6E33}"/>
              </a:ext>
            </a:extLst>
          </p:cNvPr>
          <p:cNvSpPr>
            <a:spLocks noGrp="1"/>
          </p:cNvSpPr>
          <p:nvPr>
            <p:ph type="dt" sz="half" idx="10"/>
          </p:nvPr>
        </p:nvSpPr>
        <p:spPr/>
        <p:txBody>
          <a:bodyPr/>
          <a:lstStyle/>
          <a:p>
            <a:r>
              <a:rPr lang="fr-FR"/>
              <a:t>7.11.2025</a:t>
            </a:r>
            <a:endParaRPr lang="en-US" dirty="0"/>
          </a:p>
        </p:txBody>
      </p:sp>
      <p:pic>
        <p:nvPicPr>
          <p:cNvPr id="7" name="Picture 6" descr="A chart with different colors and numbers&#10;&#10;AI-generated content may be incorrect.">
            <a:extLst>
              <a:ext uri="{FF2B5EF4-FFF2-40B4-BE49-F238E27FC236}">
                <a16:creationId xmlns:a16="http://schemas.microsoft.com/office/drawing/2014/main" id="{1DA4846D-18B3-5257-0ED1-78A86839E96E}"/>
              </a:ext>
            </a:extLst>
          </p:cNvPr>
          <p:cNvPicPr>
            <a:picLocks noChangeAspect="1"/>
          </p:cNvPicPr>
          <p:nvPr/>
        </p:nvPicPr>
        <p:blipFill>
          <a:blip r:embed="rId2"/>
          <a:stretch>
            <a:fillRect/>
          </a:stretch>
        </p:blipFill>
        <p:spPr>
          <a:xfrm>
            <a:off x="1605404" y="2268520"/>
            <a:ext cx="5933192" cy="1596899"/>
          </a:xfrm>
          <a:prstGeom prst="rect">
            <a:avLst/>
          </a:prstGeom>
        </p:spPr>
      </p:pic>
    </p:spTree>
    <p:extLst>
      <p:ext uri="{BB962C8B-B14F-4D97-AF65-F5344CB8AC3E}">
        <p14:creationId xmlns:p14="http://schemas.microsoft.com/office/powerpoint/2010/main" val="19037608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7309C6-F75C-43C4-0046-998F4262F81F}"/>
              </a:ext>
            </a:extLst>
          </p:cNvPr>
          <p:cNvSpPr>
            <a:spLocks noGrp="1"/>
          </p:cNvSpPr>
          <p:nvPr>
            <p:ph type="title"/>
          </p:nvPr>
        </p:nvSpPr>
        <p:spPr/>
        <p:txBody>
          <a:bodyPr/>
          <a:lstStyle/>
          <a:p>
            <a:r>
              <a:rPr lang="en-FR" dirty="0"/>
              <a:t>Central systems</a:t>
            </a:r>
          </a:p>
        </p:txBody>
      </p:sp>
      <p:sp>
        <p:nvSpPr>
          <p:cNvPr id="3" name="Footer Placeholder 2">
            <a:extLst>
              <a:ext uri="{FF2B5EF4-FFF2-40B4-BE49-F238E27FC236}">
                <a16:creationId xmlns:a16="http://schemas.microsoft.com/office/drawing/2014/main" id="{99042CA5-448F-393D-59C6-BBE6041E4EF5}"/>
              </a:ext>
            </a:extLst>
          </p:cNvPr>
          <p:cNvSpPr>
            <a:spLocks noGrp="1"/>
          </p:cNvSpPr>
          <p:nvPr>
            <p:ph type="ftr" sz="quarter" idx="11"/>
          </p:nvPr>
        </p:nvSpPr>
        <p:spPr/>
        <p:txBody>
          <a:bodyPr/>
          <a:lstStyle/>
          <a:p>
            <a:r>
              <a:rPr lang="en-US">
                <a:latin typeface="Arial"/>
              </a:rPr>
              <a:t>TS2 planning meeting - A.Tauro</a:t>
            </a:r>
            <a:endParaRPr lang="en-US" dirty="0">
              <a:latin typeface="Arial"/>
            </a:endParaRPr>
          </a:p>
        </p:txBody>
      </p:sp>
      <p:sp>
        <p:nvSpPr>
          <p:cNvPr id="4" name="Slide Number Placeholder 3">
            <a:extLst>
              <a:ext uri="{FF2B5EF4-FFF2-40B4-BE49-F238E27FC236}">
                <a16:creationId xmlns:a16="http://schemas.microsoft.com/office/drawing/2014/main" id="{59A2558B-F886-619F-EAC8-7A2094E6FF0D}"/>
              </a:ext>
            </a:extLst>
          </p:cNvPr>
          <p:cNvSpPr>
            <a:spLocks noGrp="1"/>
          </p:cNvSpPr>
          <p:nvPr>
            <p:ph type="sldNum" sz="quarter" idx="12"/>
          </p:nvPr>
        </p:nvSpPr>
        <p:spPr/>
        <p:txBody>
          <a:bodyPr/>
          <a:lstStyle/>
          <a:p>
            <a:fld id="{8D6C380F-326D-3C40-9EE7-7FBAB0953422}" type="slidenum">
              <a:rPr lang="en-US" smtClean="0">
                <a:latin typeface="Arial"/>
              </a:rPr>
              <a:pPr/>
              <a:t>15</a:t>
            </a:fld>
            <a:endParaRPr lang="en-US">
              <a:latin typeface="Arial"/>
            </a:endParaRPr>
          </a:p>
        </p:txBody>
      </p:sp>
      <p:sp>
        <p:nvSpPr>
          <p:cNvPr id="5" name="Content Placeholder 4">
            <a:extLst>
              <a:ext uri="{FF2B5EF4-FFF2-40B4-BE49-F238E27FC236}">
                <a16:creationId xmlns:a16="http://schemas.microsoft.com/office/drawing/2014/main" id="{F6DEDFF3-58D9-FACA-FDB5-8948673EA3E9}"/>
              </a:ext>
            </a:extLst>
          </p:cNvPr>
          <p:cNvSpPr>
            <a:spLocks noGrp="1"/>
          </p:cNvSpPr>
          <p:nvPr>
            <p:ph sz="quarter" idx="13"/>
          </p:nvPr>
        </p:nvSpPr>
        <p:spPr/>
        <p:txBody>
          <a:bodyPr>
            <a:normAutofit/>
          </a:bodyPr>
          <a:lstStyle/>
          <a:p>
            <a:r>
              <a:rPr lang="en-GB" sz="1200" b="1" dirty="0"/>
              <a:t>DCS: </a:t>
            </a:r>
            <a:r>
              <a:rPr lang="en-GB" sz="1200" dirty="0"/>
              <a:t>backup on the first Monday (08.12), exact timing to be defined. Later during YETS, in order to install patches etc., DCS will be interrupted for one day. The date is to be decided with RC (probably in January). Since no AUG test is foreseen, the DCS will otherwise remain available throughout the YETS, including the End-of-Year closure.</a:t>
            </a:r>
          </a:p>
          <a:p>
            <a:pPr marL="0" indent="0">
              <a:buNone/>
            </a:pPr>
            <a:endParaRPr lang="en-GB" sz="1200" b="1" dirty="0"/>
          </a:p>
          <a:p>
            <a:r>
              <a:rPr lang="en-GB" sz="1200" b="1" dirty="0"/>
              <a:t>FLP/CR1:</a:t>
            </a:r>
            <a:r>
              <a:rPr lang="en-GB" sz="1200" dirty="0"/>
              <a:t> central services will be kept running, which means patrols and periodic checks. Best effort, if anything breaks it will be fixed at the first occasion. All detectors' FLPs expected to be powered off, with exceptions to keep some of them on.</a:t>
            </a:r>
          </a:p>
          <a:p>
            <a:endParaRPr lang="en-GB" sz="1200" dirty="0"/>
          </a:p>
          <a:p>
            <a:r>
              <a:rPr lang="en-GB" sz="1200" b="1" dirty="0"/>
              <a:t>EPN:</a:t>
            </a:r>
          </a:p>
          <a:p>
            <a:pPr lvl="1"/>
            <a:r>
              <a:rPr lang="en-GB" sz="1100" dirty="0"/>
              <a:t>Replacement of the air filters</a:t>
            </a:r>
          </a:p>
          <a:p>
            <a:pPr lvl="1"/>
            <a:r>
              <a:rPr lang="en-US" sz="1100" dirty="0">
                <a:solidFill>
                  <a:schemeClr val="tx1"/>
                </a:solidFill>
              </a:rPr>
              <a:t>Shock treatment (CV) postponed to end March</a:t>
            </a:r>
            <a:endParaRPr lang="en-FR" sz="1100" dirty="0"/>
          </a:p>
          <a:p>
            <a:endParaRPr lang="en-GB" sz="1200" dirty="0"/>
          </a:p>
          <a:p>
            <a:endParaRPr lang="en-FR" sz="1200" dirty="0"/>
          </a:p>
        </p:txBody>
      </p:sp>
      <p:sp>
        <p:nvSpPr>
          <p:cNvPr id="6" name="Date Placeholder 5">
            <a:extLst>
              <a:ext uri="{FF2B5EF4-FFF2-40B4-BE49-F238E27FC236}">
                <a16:creationId xmlns:a16="http://schemas.microsoft.com/office/drawing/2014/main" id="{F918D5B0-CF51-897E-A0AB-4FC10BC7E829}"/>
              </a:ext>
            </a:extLst>
          </p:cNvPr>
          <p:cNvSpPr>
            <a:spLocks noGrp="1"/>
          </p:cNvSpPr>
          <p:nvPr>
            <p:ph type="dt" sz="half" idx="10"/>
          </p:nvPr>
        </p:nvSpPr>
        <p:spPr/>
        <p:txBody>
          <a:bodyPr/>
          <a:lstStyle/>
          <a:p>
            <a:r>
              <a:rPr lang="fr-FR"/>
              <a:t>7.11.2025</a:t>
            </a:r>
            <a:endParaRPr lang="en-US" dirty="0"/>
          </a:p>
        </p:txBody>
      </p:sp>
    </p:spTree>
    <p:extLst>
      <p:ext uri="{BB962C8B-B14F-4D97-AF65-F5344CB8AC3E}">
        <p14:creationId xmlns:p14="http://schemas.microsoft.com/office/powerpoint/2010/main" val="23225497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4E9865-0793-4D83-72EB-C026ADB29823}"/>
              </a:ext>
            </a:extLst>
          </p:cNvPr>
          <p:cNvSpPr>
            <a:spLocks noGrp="1"/>
          </p:cNvSpPr>
          <p:nvPr>
            <p:ph type="title"/>
          </p:nvPr>
        </p:nvSpPr>
        <p:spPr/>
        <p:txBody>
          <a:bodyPr/>
          <a:lstStyle/>
          <a:p>
            <a:r>
              <a:rPr lang="en-FR" dirty="0"/>
              <a:t>Detector’s activities (non exhaustive)</a:t>
            </a:r>
          </a:p>
        </p:txBody>
      </p:sp>
      <p:sp>
        <p:nvSpPr>
          <p:cNvPr id="3" name="Footer Placeholder 2">
            <a:extLst>
              <a:ext uri="{FF2B5EF4-FFF2-40B4-BE49-F238E27FC236}">
                <a16:creationId xmlns:a16="http://schemas.microsoft.com/office/drawing/2014/main" id="{95F6E87B-D88D-2C0F-1A48-475014AF2FBE}"/>
              </a:ext>
            </a:extLst>
          </p:cNvPr>
          <p:cNvSpPr>
            <a:spLocks noGrp="1"/>
          </p:cNvSpPr>
          <p:nvPr>
            <p:ph type="ftr" sz="quarter" idx="11"/>
          </p:nvPr>
        </p:nvSpPr>
        <p:spPr/>
        <p:txBody>
          <a:bodyPr/>
          <a:lstStyle/>
          <a:p>
            <a:r>
              <a:rPr lang="en-US">
                <a:latin typeface="Arial"/>
              </a:rPr>
              <a:t>TS2 planning meeting - A.Tauro</a:t>
            </a:r>
            <a:endParaRPr lang="en-US" dirty="0">
              <a:latin typeface="Arial"/>
            </a:endParaRPr>
          </a:p>
        </p:txBody>
      </p:sp>
      <p:sp>
        <p:nvSpPr>
          <p:cNvPr id="4" name="Slide Number Placeholder 3">
            <a:extLst>
              <a:ext uri="{FF2B5EF4-FFF2-40B4-BE49-F238E27FC236}">
                <a16:creationId xmlns:a16="http://schemas.microsoft.com/office/drawing/2014/main" id="{E28C4945-504A-07E0-0028-66449A1FB97D}"/>
              </a:ext>
            </a:extLst>
          </p:cNvPr>
          <p:cNvSpPr>
            <a:spLocks noGrp="1"/>
          </p:cNvSpPr>
          <p:nvPr>
            <p:ph type="sldNum" sz="quarter" idx="12"/>
          </p:nvPr>
        </p:nvSpPr>
        <p:spPr/>
        <p:txBody>
          <a:bodyPr/>
          <a:lstStyle/>
          <a:p>
            <a:fld id="{8D6C380F-326D-3C40-9EE7-7FBAB0953422}" type="slidenum">
              <a:rPr lang="en-US" smtClean="0">
                <a:latin typeface="Arial"/>
              </a:rPr>
              <a:pPr/>
              <a:t>16</a:t>
            </a:fld>
            <a:endParaRPr lang="en-US">
              <a:latin typeface="Arial"/>
            </a:endParaRPr>
          </a:p>
        </p:txBody>
      </p:sp>
      <p:sp>
        <p:nvSpPr>
          <p:cNvPr id="5" name="Content Placeholder 4">
            <a:extLst>
              <a:ext uri="{FF2B5EF4-FFF2-40B4-BE49-F238E27FC236}">
                <a16:creationId xmlns:a16="http://schemas.microsoft.com/office/drawing/2014/main" id="{73455CEE-DE02-8C17-5686-1F00189A62A8}"/>
              </a:ext>
            </a:extLst>
          </p:cNvPr>
          <p:cNvSpPr>
            <a:spLocks noGrp="1"/>
          </p:cNvSpPr>
          <p:nvPr>
            <p:ph sz="quarter" idx="13"/>
          </p:nvPr>
        </p:nvSpPr>
        <p:spPr/>
        <p:txBody>
          <a:bodyPr>
            <a:normAutofit/>
          </a:bodyPr>
          <a:lstStyle/>
          <a:p>
            <a:pPr>
              <a:buClrTx/>
            </a:pPr>
            <a:r>
              <a:rPr lang="en-US" sz="1200" b="1" dirty="0">
                <a:solidFill>
                  <a:schemeClr val="tx1"/>
                </a:solidFill>
              </a:rPr>
              <a:t>ITS:</a:t>
            </a:r>
          </a:p>
          <a:p>
            <a:pPr lvl="1">
              <a:buClrTx/>
            </a:pPr>
            <a:r>
              <a:rPr lang="en-GB" sz="1100" dirty="0"/>
              <a:t>PP1 custom backplane installation; 5 weeks of work (week 50/2025 - week 4/2026)</a:t>
            </a:r>
            <a:endParaRPr lang="en-US" sz="1100" dirty="0">
              <a:solidFill>
                <a:schemeClr val="tx1"/>
              </a:solidFill>
            </a:endParaRPr>
          </a:p>
          <a:p>
            <a:pPr lvl="2">
              <a:buClrTx/>
            </a:pPr>
            <a:r>
              <a:rPr lang="en-GB" sz="1050" dirty="0"/>
              <a:t>Work on mini-frame (preferred exclusively) and on cavern floor next to A-side racks on the O-side</a:t>
            </a:r>
            <a:endParaRPr lang="en-US" sz="1050" dirty="0">
              <a:solidFill>
                <a:schemeClr val="tx1"/>
              </a:solidFill>
            </a:endParaRPr>
          </a:p>
          <a:p>
            <a:pPr lvl="1">
              <a:buClrTx/>
            </a:pPr>
            <a:r>
              <a:rPr lang="en-US" sz="1100" dirty="0">
                <a:solidFill>
                  <a:schemeClr val="tx1"/>
                </a:solidFill>
              </a:rPr>
              <a:t>ITS requests to have cooling plant running at all times (skip winter maintenance)</a:t>
            </a:r>
          </a:p>
          <a:p>
            <a:pPr lvl="1">
              <a:buClrTx/>
            </a:pPr>
            <a:endParaRPr lang="en-US" sz="1100" dirty="0">
              <a:solidFill>
                <a:schemeClr val="tx1"/>
              </a:solidFill>
            </a:endParaRPr>
          </a:p>
          <a:p>
            <a:pPr>
              <a:buClrTx/>
            </a:pPr>
            <a:r>
              <a:rPr lang="en-US" sz="1200" b="1" dirty="0">
                <a:solidFill>
                  <a:schemeClr val="tx1"/>
                </a:solidFill>
              </a:rPr>
              <a:t>TPC:</a:t>
            </a:r>
          </a:p>
          <a:p>
            <a:pPr lvl="1">
              <a:buClrTx/>
            </a:pPr>
            <a:r>
              <a:rPr lang="en-US" sz="1100" dirty="0">
                <a:solidFill>
                  <a:schemeClr val="tx1"/>
                </a:solidFill>
              </a:rPr>
              <a:t>Access A-side with Philippe for endoscopic inspection (in LS3) of the field cage</a:t>
            </a:r>
          </a:p>
          <a:p>
            <a:pPr lvl="1">
              <a:buClrTx/>
            </a:pPr>
            <a:r>
              <a:rPr lang="en-GB" sz="1100" dirty="0"/>
              <a:t>Look at the lower A side to check access to the laser boxes</a:t>
            </a:r>
            <a:endParaRPr lang="en-US" sz="1100" dirty="0">
              <a:solidFill>
                <a:schemeClr val="tx1"/>
              </a:solidFill>
            </a:endParaRPr>
          </a:p>
          <a:p>
            <a:pPr lvl="1">
              <a:buClrTx/>
            </a:pPr>
            <a:endParaRPr lang="en-US" sz="1100" dirty="0">
              <a:solidFill>
                <a:schemeClr val="tx1"/>
              </a:solidFill>
            </a:endParaRPr>
          </a:p>
          <a:p>
            <a:pPr>
              <a:buClrTx/>
            </a:pPr>
            <a:r>
              <a:rPr lang="en-US" sz="1200" b="1" dirty="0">
                <a:solidFill>
                  <a:schemeClr val="tx1"/>
                </a:solidFill>
              </a:rPr>
              <a:t>ACO:</a:t>
            </a:r>
          </a:p>
          <a:p>
            <a:pPr lvl="1">
              <a:buClrTx/>
            </a:pPr>
            <a:r>
              <a:rPr lang="en-US" sz="1100" dirty="0">
                <a:solidFill>
                  <a:schemeClr val="tx1"/>
                </a:solidFill>
              </a:rPr>
              <a:t>Install MID prototype above the L3 magnet. Requiring ArCO2.</a:t>
            </a:r>
          </a:p>
        </p:txBody>
      </p:sp>
      <p:sp>
        <p:nvSpPr>
          <p:cNvPr id="6" name="Date Placeholder 5">
            <a:extLst>
              <a:ext uri="{FF2B5EF4-FFF2-40B4-BE49-F238E27FC236}">
                <a16:creationId xmlns:a16="http://schemas.microsoft.com/office/drawing/2014/main" id="{DA42E466-B5E4-45A1-02AE-A116C14D940B}"/>
              </a:ext>
            </a:extLst>
          </p:cNvPr>
          <p:cNvSpPr>
            <a:spLocks noGrp="1"/>
          </p:cNvSpPr>
          <p:nvPr>
            <p:ph type="dt" sz="half" idx="10"/>
          </p:nvPr>
        </p:nvSpPr>
        <p:spPr/>
        <p:txBody>
          <a:bodyPr/>
          <a:lstStyle/>
          <a:p>
            <a:r>
              <a:rPr lang="fr-FR"/>
              <a:t>7.11.2025</a:t>
            </a:r>
            <a:endParaRPr lang="en-US" dirty="0"/>
          </a:p>
        </p:txBody>
      </p:sp>
    </p:spTree>
    <p:extLst>
      <p:ext uri="{BB962C8B-B14F-4D97-AF65-F5344CB8AC3E}">
        <p14:creationId xmlns:p14="http://schemas.microsoft.com/office/powerpoint/2010/main" val="40231857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FB041D-35DE-A288-A59E-DE8075526BE1}"/>
              </a:ext>
            </a:extLst>
          </p:cNvPr>
          <p:cNvSpPr>
            <a:spLocks noGrp="1"/>
          </p:cNvSpPr>
          <p:nvPr>
            <p:ph type="title"/>
          </p:nvPr>
        </p:nvSpPr>
        <p:spPr/>
        <p:txBody>
          <a:bodyPr/>
          <a:lstStyle/>
          <a:p>
            <a:r>
              <a:rPr lang="en-FR" dirty="0"/>
              <a:t>Other groups</a:t>
            </a:r>
          </a:p>
        </p:txBody>
      </p:sp>
      <p:sp>
        <p:nvSpPr>
          <p:cNvPr id="3" name="Footer Placeholder 2">
            <a:extLst>
              <a:ext uri="{FF2B5EF4-FFF2-40B4-BE49-F238E27FC236}">
                <a16:creationId xmlns:a16="http://schemas.microsoft.com/office/drawing/2014/main" id="{5F0BB981-F572-2B19-2854-939FAE854664}"/>
              </a:ext>
            </a:extLst>
          </p:cNvPr>
          <p:cNvSpPr>
            <a:spLocks noGrp="1"/>
          </p:cNvSpPr>
          <p:nvPr>
            <p:ph type="ftr" sz="quarter" idx="11"/>
          </p:nvPr>
        </p:nvSpPr>
        <p:spPr/>
        <p:txBody>
          <a:bodyPr/>
          <a:lstStyle/>
          <a:p>
            <a:r>
              <a:rPr lang="en-US">
                <a:latin typeface="Arial"/>
              </a:rPr>
              <a:t>TS2 planning meeting - A.Tauro</a:t>
            </a:r>
            <a:endParaRPr lang="en-US" dirty="0">
              <a:latin typeface="Arial"/>
            </a:endParaRPr>
          </a:p>
        </p:txBody>
      </p:sp>
      <p:sp>
        <p:nvSpPr>
          <p:cNvPr id="4" name="Slide Number Placeholder 3">
            <a:extLst>
              <a:ext uri="{FF2B5EF4-FFF2-40B4-BE49-F238E27FC236}">
                <a16:creationId xmlns:a16="http://schemas.microsoft.com/office/drawing/2014/main" id="{7C84A291-BAAC-6F1A-7869-68B15C06868D}"/>
              </a:ext>
            </a:extLst>
          </p:cNvPr>
          <p:cNvSpPr>
            <a:spLocks noGrp="1"/>
          </p:cNvSpPr>
          <p:nvPr>
            <p:ph type="sldNum" sz="quarter" idx="12"/>
          </p:nvPr>
        </p:nvSpPr>
        <p:spPr/>
        <p:txBody>
          <a:bodyPr/>
          <a:lstStyle/>
          <a:p>
            <a:fld id="{8D6C380F-326D-3C40-9EE7-7FBAB0953422}" type="slidenum">
              <a:rPr lang="en-US" smtClean="0">
                <a:latin typeface="Arial"/>
              </a:rPr>
              <a:pPr/>
              <a:t>17</a:t>
            </a:fld>
            <a:endParaRPr lang="en-US">
              <a:latin typeface="Arial"/>
            </a:endParaRPr>
          </a:p>
        </p:txBody>
      </p:sp>
      <p:sp>
        <p:nvSpPr>
          <p:cNvPr id="5" name="Content Placeholder 4">
            <a:extLst>
              <a:ext uri="{FF2B5EF4-FFF2-40B4-BE49-F238E27FC236}">
                <a16:creationId xmlns:a16="http://schemas.microsoft.com/office/drawing/2014/main" id="{95104437-A5D3-9D7F-914A-822D06A704FD}"/>
              </a:ext>
            </a:extLst>
          </p:cNvPr>
          <p:cNvSpPr>
            <a:spLocks noGrp="1"/>
          </p:cNvSpPr>
          <p:nvPr>
            <p:ph sz="quarter" idx="13"/>
          </p:nvPr>
        </p:nvSpPr>
        <p:spPr>
          <a:xfrm>
            <a:off x="457207" y="945002"/>
            <a:ext cx="8226425" cy="3732193"/>
          </a:xfrm>
        </p:spPr>
        <p:txBody>
          <a:bodyPr>
            <a:normAutofit/>
          </a:bodyPr>
          <a:lstStyle/>
          <a:p>
            <a:r>
              <a:rPr lang="en-FR" sz="1400" b="1" dirty="0"/>
              <a:t>EN-EL:</a:t>
            </a:r>
          </a:p>
          <a:p>
            <a:pPr lvl="1"/>
            <a:r>
              <a:rPr lang="en-FR" sz="1200" b="1" dirty="0"/>
              <a:t>Test N/S 16 December 2025 </a:t>
            </a:r>
            <a:r>
              <a:rPr lang="en-FR" sz="1200" b="1" dirty="0">
                <a:sym typeface="Wingdings" pitchFamily="2" charset="2"/>
              </a:rPr>
              <a:t> </a:t>
            </a:r>
            <a:r>
              <a:rPr lang="en-GB" sz="1200" dirty="0">
                <a:solidFill>
                  <a:srgbClr val="FF0000"/>
                </a:solidFill>
                <a:sym typeface="Wingdings" pitchFamily="2" charset="2"/>
              </a:rPr>
              <a:t>will cut general services and gas systems for few minutes, no access UX25 from 5:00 AM to 9:00 AM</a:t>
            </a:r>
            <a:endParaRPr lang="en-FR" sz="1200" dirty="0">
              <a:solidFill>
                <a:srgbClr val="FF0000"/>
              </a:solidFill>
            </a:endParaRPr>
          </a:p>
          <a:p>
            <a:pPr lvl="1"/>
            <a:r>
              <a:rPr lang="fr-CH" sz="1200" dirty="0"/>
              <a:t>UPS and 48 VDC maintenance </a:t>
            </a:r>
            <a:r>
              <a:rPr lang="fr-CH" sz="1200" dirty="0">
                <a:sym typeface="Wingdings" pitchFamily="2" charset="2"/>
              </a:rPr>
              <a:t></a:t>
            </a:r>
            <a:r>
              <a:rPr lang="fr-CH" sz="1200" dirty="0"/>
              <a:t> </a:t>
            </a:r>
            <a:r>
              <a:rPr lang="fr-CH" sz="1200" dirty="0">
                <a:solidFill>
                  <a:srgbClr val="018000"/>
                </a:solidFill>
              </a:rPr>
              <a:t>no impact </a:t>
            </a:r>
          </a:p>
          <a:p>
            <a:pPr lvl="1"/>
            <a:r>
              <a:rPr lang="en-US" sz="1200" dirty="0">
                <a:solidFill>
                  <a:schemeClr val="tx1"/>
                </a:solidFill>
              </a:rPr>
              <a:t>Check dimensions </a:t>
            </a:r>
            <a:r>
              <a:rPr lang="en-US" sz="1200" dirty="0" err="1">
                <a:solidFill>
                  <a:schemeClr val="tx1"/>
                </a:solidFill>
              </a:rPr>
              <a:t>Hazemeyer</a:t>
            </a:r>
            <a:r>
              <a:rPr lang="en-US" sz="1200" dirty="0">
                <a:solidFill>
                  <a:schemeClr val="tx1"/>
                </a:solidFill>
              </a:rPr>
              <a:t> rack (for installation during LS3)</a:t>
            </a:r>
            <a:endParaRPr lang="en-FR" sz="1200" dirty="0"/>
          </a:p>
          <a:p>
            <a:endParaRPr lang="en-FR" sz="1400" dirty="0"/>
          </a:p>
          <a:p>
            <a:r>
              <a:rPr lang="en-FR" sz="1400" b="1" dirty="0"/>
              <a:t>EN-CV: </a:t>
            </a:r>
            <a:r>
              <a:rPr lang="en-FR" sz="1400" dirty="0">
                <a:solidFill>
                  <a:srgbClr val="FF0000"/>
                </a:solidFill>
              </a:rPr>
              <a:t>extension of ARC ventilation in coffee room (requiring to access inside ARC): 22-23 December</a:t>
            </a:r>
          </a:p>
          <a:p>
            <a:endParaRPr lang="en-FR" sz="1400" dirty="0"/>
          </a:p>
          <a:p>
            <a:r>
              <a:rPr lang="en-FR" sz="1400" b="1" dirty="0"/>
              <a:t>IT:</a:t>
            </a:r>
            <a:r>
              <a:rPr lang="en-FR" sz="1400" dirty="0"/>
              <a:t> </a:t>
            </a:r>
            <a:r>
              <a:rPr lang="en-GB" sz="1400" dirty="0"/>
              <a:t>replacement telecom cables</a:t>
            </a:r>
          </a:p>
          <a:p>
            <a:pPr lvl="1"/>
            <a:r>
              <a:rPr lang="en-GB" sz="1200" dirty="0"/>
              <a:t>Scheduled during machine checkout (TBC)</a:t>
            </a:r>
          </a:p>
          <a:p>
            <a:pPr lvl="1"/>
            <a:endParaRPr lang="en-GB" sz="1200" dirty="0"/>
          </a:p>
          <a:p>
            <a:r>
              <a:rPr lang="en-US" sz="1400" b="1" dirty="0">
                <a:solidFill>
                  <a:schemeClr val="tx1"/>
                </a:solidFill>
              </a:rPr>
              <a:t>EP-DT (magnet):</a:t>
            </a:r>
            <a:r>
              <a:rPr lang="en-US" sz="1400" dirty="0">
                <a:solidFill>
                  <a:schemeClr val="tx1"/>
                </a:solidFill>
              </a:rPr>
              <a:t> replace Dipole emergency stop button</a:t>
            </a:r>
          </a:p>
          <a:p>
            <a:pPr lvl="1"/>
            <a:endParaRPr lang="en-GB" sz="1200" dirty="0"/>
          </a:p>
          <a:p>
            <a:endParaRPr lang="en-FR" sz="1400" dirty="0"/>
          </a:p>
        </p:txBody>
      </p:sp>
      <p:sp>
        <p:nvSpPr>
          <p:cNvPr id="6" name="Date Placeholder 5">
            <a:extLst>
              <a:ext uri="{FF2B5EF4-FFF2-40B4-BE49-F238E27FC236}">
                <a16:creationId xmlns:a16="http://schemas.microsoft.com/office/drawing/2014/main" id="{7CEFAAF3-9A80-2410-A7D3-169C969C34B8}"/>
              </a:ext>
            </a:extLst>
          </p:cNvPr>
          <p:cNvSpPr>
            <a:spLocks noGrp="1"/>
          </p:cNvSpPr>
          <p:nvPr>
            <p:ph type="dt" sz="half" idx="10"/>
          </p:nvPr>
        </p:nvSpPr>
        <p:spPr/>
        <p:txBody>
          <a:bodyPr/>
          <a:lstStyle/>
          <a:p>
            <a:r>
              <a:rPr lang="fr-FR"/>
              <a:t>7.11.2025</a:t>
            </a:r>
            <a:endParaRPr lang="en-US" dirty="0"/>
          </a:p>
        </p:txBody>
      </p:sp>
    </p:spTree>
    <p:extLst>
      <p:ext uri="{BB962C8B-B14F-4D97-AF65-F5344CB8AC3E}">
        <p14:creationId xmlns:p14="http://schemas.microsoft.com/office/powerpoint/2010/main" val="6047778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8B9B4F-273D-8D90-2F0B-A3C57A562EB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91451E0-7AE6-CA87-D75A-610B723C4CD3}"/>
              </a:ext>
            </a:extLst>
          </p:cNvPr>
          <p:cNvSpPr>
            <a:spLocks noGrp="1"/>
          </p:cNvSpPr>
          <p:nvPr>
            <p:ph type="title"/>
          </p:nvPr>
        </p:nvSpPr>
        <p:spPr/>
        <p:txBody>
          <a:bodyPr/>
          <a:lstStyle/>
          <a:p>
            <a:r>
              <a:rPr lang="en-FR" dirty="0"/>
              <a:t>Safety &amp; access</a:t>
            </a:r>
          </a:p>
        </p:txBody>
      </p:sp>
      <p:sp>
        <p:nvSpPr>
          <p:cNvPr id="3" name="Footer Placeholder 2">
            <a:extLst>
              <a:ext uri="{FF2B5EF4-FFF2-40B4-BE49-F238E27FC236}">
                <a16:creationId xmlns:a16="http://schemas.microsoft.com/office/drawing/2014/main" id="{171F3EDC-115D-35CC-A413-5B80C82B0FB0}"/>
              </a:ext>
            </a:extLst>
          </p:cNvPr>
          <p:cNvSpPr>
            <a:spLocks noGrp="1"/>
          </p:cNvSpPr>
          <p:nvPr>
            <p:ph type="ftr" sz="quarter" idx="11"/>
          </p:nvPr>
        </p:nvSpPr>
        <p:spPr/>
        <p:txBody>
          <a:bodyPr/>
          <a:lstStyle/>
          <a:p>
            <a:r>
              <a:rPr lang="en-US">
                <a:latin typeface="Arial"/>
              </a:rPr>
              <a:t>TS2 planning meeting - A.Tauro</a:t>
            </a:r>
            <a:endParaRPr lang="en-US" dirty="0">
              <a:latin typeface="Arial"/>
            </a:endParaRPr>
          </a:p>
        </p:txBody>
      </p:sp>
      <p:sp>
        <p:nvSpPr>
          <p:cNvPr id="4" name="Slide Number Placeholder 3">
            <a:extLst>
              <a:ext uri="{FF2B5EF4-FFF2-40B4-BE49-F238E27FC236}">
                <a16:creationId xmlns:a16="http://schemas.microsoft.com/office/drawing/2014/main" id="{EDC1D7B0-E517-1843-9E47-DD637D4C48FB}"/>
              </a:ext>
            </a:extLst>
          </p:cNvPr>
          <p:cNvSpPr>
            <a:spLocks noGrp="1"/>
          </p:cNvSpPr>
          <p:nvPr>
            <p:ph type="sldNum" sz="quarter" idx="12"/>
          </p:nvPr>
        </p:nvSpPr>
        <p:spPr/>
        <p:txBody>
          <a:bodyPr/>
          <a:lstStyle/>
          <a:p>
            <a:fld id="{8D6C380F-326D-3C40-9EE7-7FBAB0953422}" type="slidenum">
              <a:rPr lang="en-US" smtClean="0">
                <a:latin typeface="Arial"/>
              </a:rPr>
              <a:pPr/>
              <a:t>18</a:t>
            </a:fld>
            <a:endParaRPr lang="en-US">
              <a:latin typeface="Arial"/>
            </a:endParaRPr>
          </a:p>
        </p:txBody>
      </p:sp>
      <p:sp>
        <p:nvSpPr>
          <p:cNvPr id="5" name="Content Placeholder 4">
            <a:extLst>
              <a:ext uri="{FF2B5EF4-FFF2-40B4-BE49-F238E27FC236}">
                <a16:creationId xmlns:a16="http://schemas.microsoft.com/office/drawing/2014/main" id="{B2B95DEC-0A0C-5D4B-2B1C-6561C72BB605}"/>
              </a:ext>
            </a:extLst>
          </p:cNvPr>
          <p:cNvSpPr>
            <a:spLocks noGrp="1"/>
          </p:cNvSpPr>
          <p:nvPr>
            <p:ph sz="quarter" idx="13"/>
          </p:nvPr>
        </p:nvSpPr>
        <p:spPr>
          <a:xfrm>
            <a:off x="457207" y="945003"/>
            <a:ext cx="8226425" cy="1280307"/>
          </a:xfrm>
        </p:spPr>
        <p:txBody>
          <a:bodyPr>
            <a:normAutofit/>
          </a:bodyPr>
          <a:lstStyle/>
          <a:p>
            <a:pPr>
              <a:buClrTx/>
            </a:pPr>
            <a:r>
              <a:rPr lang="en-US" sz="1200" b="1" dirty="0">
                <a:solidFill>
                  <a:schemeClr val="tx1"/>
                </a:solidFill>
              </a:rPr>
              <a:t>HSE-RP: </a:t>
            </a:r>
            <a:r>
              <a:rPr lang="en-US" sz="1200" dirty="0">
                <a:solidFill>
                  <a:schemeClr val="tx1"/>
                </a:solidFill>
              </a:rPr>
              <a:t>declassification cavern’s visitor path</a:t>
            </a:r>
          </a:p>
          <a:p>
            <a:pPr>
              <a:buClrTx/>
            </a:pPr>
            <a:r>
              <a:rPr lang="en-US" sz="1200" dirty="0">
                <a:solidFill>
                  <a:schemeClr val="tx1"/>
                </a:solidFill>
              </a:rPr>
              <a:t>Firefighter exercise: 14-15 February</a:t>
            </a:r>
          </a:p>
          <a:p>
            <a:pPr>
              <a:buClrTx/>
            </a:pPr>
            <a:r>
              <a:rPr lang="en-US" sz="1200" b="1" dirty="0">
                <a:solidFill>
                  <a:schemeClr val="tx1"/>
                </a:solidFill>
              </a:rPr>
              <a:t>EN-AA:</a:t>
            </a:r>
            <a:r>
              <a:rPr lang="en-US" sz="1200" dirty="0">
                <a:solidFill>
                  <a:schemeClr val="tx1"/>
                </a:solidFill>
              </a:rPr>
              <a:t> maintenance access doors: 18-19 December (Maintenance des </a:t>
            </a:r>
            <a:r>
              <a:rPr lang="en-US" sz="1200" dirty="0" err="1">
                <a:solidFill>
                  <a:schemeClr val="tx1"/>
                </a:solidFill>
              </a:rPr>
              <a:t>portes</a:t>
            </a:r>
            <a:r>
              <a:rPr lang="en-US" sz="1200" dirty="0">
                <a:solidFill>
                  <a:schemeClr val="tx1"/>
                </a:solidFill>
              </a:rPr>
              <a:t> et </a:t>
            </a:r>
            <a:r>
              <a:rPr lang="en-US" sz="1200" dirty="0" err="1">
                <a:solidFill>
                  <a:schemeClr val="tx1"/>
                </a:solidFill>
              </a:rPr>
              <a:t>boites</a:t>
            </a:r>
            <a:r>
              <a:rPr lang="en-US" sz="1200" dirty="0">
                <a:solidFill>
                  <a:schemeClr val="tx1"/>
                </a:solidFill>
              </a:rPr>
              <a:t> de </a:t>
            </a:r>
            <a:r>
              <a:rPr lang="en-US" sz="1200" dirty="0" err="1">
                <a:solidFill>
                  <a:schemeClr val="tx1"/>
                </a:solidFill>
              </a:rPr>
              <a:t>patrouille</a:t>
            </a:r>
            <a:r>
              <a:rPr lang="en-US" sz="1200" dirty="0">
                <a:solidFill>
                  <a:schemeClr val="tx1"/>
                </a:solidFill>
              </a:rPr>
              <a:t>)</a:t>
            </a:r>
          </a:p>
        </p:txBody>
      </p:sp>
      <p:sp>
        <p:nvSpPr>
          <p:cNvPr id="6" name="Date Placeholder 5">
            <a:extLst>
              <a:ext uri="{FF2B5EF4-FFF2-40B4-BE49-F238E27FC236}">
                <a16:creationId xmlns:a16="http://schemas.microsoft.com/office/drawing/2014/main" id="{D1F7BC58-261E-8E46-602C-FE7859355E67}"/>
              </a:ext>
            </a:extLst>
          </p:cNvPr>
          <p:cNvSpPr>
            <a:spLocks noGrp="1"/>
          </p:cNvSpPr>
          <p:nvPr>
            <p:ph type="dt" sz="half" idx="10"/>
          </p:nvPr>
        </p:nvSpPr>
        <p:spPr/>
        <p:txBody>
          <a:bodyPr/>
          <a:lstStyle/>
          <a:p>
            <a:r>
              <a:rPr lang="fr-FR"/>
              <a:t>7.11.2025</a:t>
            </a:r>
            <a:endParaRPr lang="en-US" dirty="0"/>
          </a:p>
        </p:txBody>
      </p:sp>
      <p:pic>
        <p:nvPicPr>
          <p:cNvPr id="9" name="Picture 8" descr="A table with numbers and numbers&#10;&#10;AI-generated content may be incorrect.">
            <a:extLst>
              <a:ext uri="{FF2B5EF4-FFF2-40B4-BE49-F238E27FC236}">
                <a16:creationId xmlns:a16="http://schemas.microsoft.com/office/drawing/2014/main" id="{3EB569F1-D963-9BC5-FB86-1FE1D23EF9AE}"/>
              </a:ext>
            </a:extLst>
          </p:cNvPr>
          <p:cNvPicPr>
            <a:picLocks noChangeAspect="1"/>
          </p:cNvPicPr>
          <p:nvPr/>
        </p:nvPicPr>
        <p:blipFill>
          <a:blip r:embed="rId2"/>
          <a:stretch>
            <a:fillRect/>
          </a:stretch>
        </p:blipFill>
        <p:spPr>
          <a:xfrm>
            <a:off x="457201" y="2383670"/>
            <a:ext cx="7772400" cy="2041405"/>
          </a:xfrm>
          <a:prstGeom prst="rect">
            <a:avLst/>
          </a:prstGeom>
        </p:spPr>
      </p:pic>
    </p:spTree>
    <p:extLst>
      <p:ext uri="{BB962C8B-B14F-4D97-AF65-F5344CB8AC3E}">
        <p14:creationId xmlns:p14="http://schemas.microsoft.com/office/powerpoint/2010/main" val="28287205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6C9494-E6DC-E5BA-134C-9E4DFA368762}"/>
              </a:ext>
            </a:extLst>
          </p:cNvPr>
          <p:cNvSpPr>
            <a:spLocks noGrp="1"/>
          </p:cNvSpPr>
          <p:nvPr>
            <p:ph type="title"/>
          </p:nvPr>
        </p:nvSpPr>
        <p:spPr/>
        <p:txBody>
          <a:bodyPr/>
          <a:lstStyle/>
          <a:p>
            <a:r>
              <a:rPr lang="en-FR" dirty="0"/>
              <a:t>EOY gas consumption</a:t>
            </a:r>
          </a:p>
        </p:txBody>
      </p:sp>
      <p:sp>
        <p:nvSpPr>
          <p:cNvPr id="3" name="Footer Placeholder 2">
            <a:extLst>
              <a:ext uri="{FF2B5EF4-FFF2-40B4-BE49-F238E27FC236}">
                <a16:creationId xmlns:a16="http://schemas.microsoft.com/office/drawing/2014/main" id="{FB04F133-D3B3-D591-8CD8-913C5C19A18A}"/>
              </a:ext>
            </a:extLst>
          </p:cNvPr>
          <p:cNvSpPr>
            <a:spLocks noGrp="1"/>
          </p:cNvSpPr>
          <p:nvPr>
            <p:ph type="ftr" sz="quarter" idx="11"/>
          </p:nvPr>
        </p:nvSpPr>
        <p:spPr/>
        <p:txBody>
          <a:bodyPr/>
          <a:lstStyle/>
          <a:p>
            <a:r>
              <a:rPr lang="en-US">
                <a:latin typeface="Arial"/>
              </a:rPr>
              <a:t>TS2 planning meeting - A.Tauro</a:t>
            </a:r>
            <a:endParaRPr lang="en-US" dirty="0">
              <a:latin typeface="Arial"/>
            </a:endParaRPr>
          </a:p>
        </p:txBody>
      </p:sp>
      <p:sp>
        <p:nvSpPr>
          <p:cNvPr id="4" name="Slide Number Placeholder 3">
            <a:extLst>
              <a:ext uri="{FF2B5EF4-FFF2-40B4-BE49-F238E27FC236}">
                <a16:creationId xmlns:a16="http://schemas.microsoft.com/office/drawing/2014/main" id="{90F3DEE2-AF8D-E256-90FC-B8AAA6A5BD0A}"/>
              </a:ext>
            </a:extLst>
          </p:cNvPr>
          <p:cNvSpPr>
            <a:spLocks noGrp="1"/>
          </p:cNvSpPr>
          <p:nvPr>
            <p:ph type="sldNum" sz="quarter" idx="12"/>
          </p:nvPr>
        </p:nvSpPr>
        <p:spPr/>
        <p:txBody>
          <a:bodyPr/>
          <a:lstStyle/>
          <a:p>
            <a:fld id="{8D6C380F-326D-3C40-9EE7-7FBAB0953422}" type="slidenum">
              <a:rPr lang="en-US" smtClean="0">
                <a:latin typeface="Arial"/>
              </a:rPr>
              <a:pPr/>
              <a:t>19</a:t>
            </a:fld>
            <a:endParaRPr lang="en-US">
              <a:latin typeface="Arial"/>
            </a:endParaRPr>
          </a:p>
        </p:txBody>
      </p:sp>
      <p:sp>
        <p:nvSpPr>
          <p:cNvPr id="6" name="Date Placeholder 5">
            <a:extLst>
              <a:ext uri="{FF2B5EF4-FFF2-40B4-BE49-F238E27FC236}">
                <a16:creationId xmlns:a16="http://schemas.microsoft.com/office/drawing/2014/main" id="{B6D2DA1B-030D-8A0E-98CA-2A88FE7F613D}"/>
              </a:ext>
            </a:extLst>
          </p:cNvPr>
          <p:cNvSpPr>
            <a:spLocks noGrp="1"/>
          </p:cNvSpPr>
          <p:nvPr>
            <p:ph type="dt" sz="half" idx="10"/>
          </p:nvPr>
        </p:nvSpPr>
        <p:spPr/>
        <p:txBody>
          <a:bodyPr/>
          <a:lstStyle/>
          <a:p>
            <a:r>
              <a:rPr lang="fr-FR"/>
              <a:t>7.11.2025</a:t>
            </a:r>
            <a:endParaRPr lang="en-US" dirty="0"/>
          </a:p>
        </p:txBody>
      </p:sp>
      <p:sp>
        <p:nvSpPr>
          <p:cNvPr id="9" name="TextBox 8">
            <a:extLst>
              <a:ext uri="{FF2B5EF4-FFF2-40B4-BE49-F238E27FC236}">
                <a16:creationId xmlns:a16="http://schemas.microsoft.com/office/drawing/2014/main" id="{84CB9792-719A-47C8-F0E3-083D59373D7B}"/>
              </a:ext>
            </a:extLst>
          </p:cNvPr>
          <p:cNvSpPr txBox="1"/>
          <p:nvPr/>
        </p:nvSpPr>
        <p:spPr>
          <a:xfrm>
            <a:off x="6123616" y="4719520"/>
            <a:ext cx="1633781" cy="369332"/>
          </a:xfrm>
          <a:prstGeom prst="rect">
            <a:avLst/>
          </a:prstGeom>
          <a:noFill/>
        </p:spPr>
        <p:txBody>
          <a:bodyPr wrap="none" rtlCol="0">
            <a:spAutoFit/>
          </a:bodyPr>
          <a:lstStyle/>
          <a:p>
            <a:r>
              <a:rPr lang="en-FR" dirty="0"/>
              <a:t>Louis-Philippe</a:t>
            </a:r>
          </a:p>
        </p:txBody>
      </p:sp>
      <p:pic>
        <p:nvPicPr>
          <p:cNvPr id="10" name="Picture 9">
            <a:extLst>
              <a:ext uri="{FF2B5EF4-FFF2-40B4-BE49-F238E27FC236}">
                <a16:creationId xmlns:a16="http://schemas.microsoft.com/office/drawing/2014/main" id="{833EB85B-D11C-4D4B-D276-E1352245D195}"/>
              </a:ext>
            </a:extLst>
          </p:cNvPr>
          <p:cNvPicPr>
            <a:picLocks noChangeAspect="1"/>
          </p:cNvPicPr>
          <p:nvPr/>
        </p:nvPicPr>
        <p:blipFill>
          <a:blip r:embed="rId2"/>
          <a:stretch>
            <a:fillRect/>
          </a:stretch>
        </p:blipFill>
        <p:spPr>
          <a:xfrm>
            <a:off x="1090885" y="1432098"/>
            <a:ext cx="6959485" cy="2406008"/>
          </a:xfrm>
          <a:prstGeom prst="rect">
            <a:avLst/>
          </a:prstGeom>
        </p:spPr>
      </p:pic>
    </p:spTree>
    <p:extLst>
      <p:ext uri="{BB962C8B-B14F-4D97-AF65-F5344CB8AC3E}">
        <p14:creationId xmlns:p14="http://schemas.microsoft.com/office/powerpoint/2010/main" val="24204158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F46151-64B1-8E74-9A96-BE758EF01F5B}"/>
              </a:ext>
            </a:extLst>
          </p:cNvPr>
          <p:cNvSpPr>
            <a:spLocks noGrp="1"/>
          </p:cNvSpPr>
          <p:nvPr>
            <p:ph type="title"/>
          </p:nvPr>
        </p:nvSpPr>
        <p:spPr/>
        <p:txBody>
          <a:bodyPr>
            <a:noAutofit/>
          </a:bodyPr>
          <a:lstStyle/>
          <a:p>
            <a:r>
              <a:rPr lang="en-FR" sz="2400" b="1" dirty="0"/>
              <a:t>TS2: general information</a:t>
            </a:r>
          </a:p>
        </p:txBody>
      </p:sp>
      <p:sp>
        <p:nvSpPr>
          <p:cNvPr id="3" name="Footer Placeholder 2">
            <a:extLst>
              <a:ext uri="{FF2B5EF4-FFF2-40B4-BE49-F238E27FC236}">
                <a16:creationId xmlns:a16="http://schemas.microsoft.com/office/drawing/2014/main" id="{C48186E6-A17E-AD05-3485-181320102ED5}"/>
              </a:ext>
            </a:extLst>
          </p:cNvPr>
          <p:cNvSpPr>
            <a:spLocks noGrp="1"/>
          </p:cNvSpPr>
          <p:nvPr>
            <p:ph type="ftr" sz="quarter" idx="11"/>
          </p:nvPr>
        </p:nvSpPr>
        <p:spPr/>
        <p:txBody>
          <a:bodyPr/>
          <a:lstStyle/>
          <a:p>
            <a:r>
              <a:rPr lang="en-US">
                <a:latin typeface="Arial"/>
              </a:rPr>
              <a:t>TS2 planning meeting - A.Tauro</a:t>
            </a:r>
          </a:p>
        </p:txBody>
      </p:sp>
      <p:sp>
        <p:nvSpPr>
          <p:cNvPr id="4" name="Slide Number Placeholder 3">
            <a:extLst>
              <a:ext uri="{FF2B5EF4-FFF2-40B4-BE49-F238E27FC236}">
                <a16:creationId xmlns:a16="http://schemas.microsoft.com/office/drawing/2014/main" id="{C1675988-94AE-400A-59BB-9265953AB3FB}"/>
              </a:ext>
            </a:extLst>
          </p:cNvPr>
          <p:cNvSpPr>
            <a:spLocks noGrp="1"/>
          </p:cNvSpPr>
          <p:nvPr>
            <p:ph type="sldNum" sz="quarter" idx="12"/>
          </p:nvPr>
        </p:nvSpPr>
        <p:spPr/>
        <p:txBody>
          <a:bodyPr/>
          <a:lstStyle/>
          <a:p>
            <a:fld id="{8D6C380F-326D-3C40-9EE7-7FBAB0953422}" type="slidenum">
              <a:rPr lang="en-US" smtClean="0">
                <a:latin typeface="Arial"/>
              </a:rPr>
              <a:pPr/>
              <a:t>2</a:t>
            </a:fld>
            <a:endParaRPr lang="en-US">
              <a:latin typeface="Arial"/>
            </a:endParaRPr>
          </a:p>
        </p:txBody>
      </p:sp>
      <p:sp>
        <p:nvSpPr>
          <p:cNvPr id="5" name="Content Placeholder 4">
            <a:extLst>
              <a:ext uri="{FF2B5EF4-FFF2-40B4-BE49-F238E27FC236}">
                <a16:creationId xmlns:a16="http://schemas.microsoft.com/office/drawing/2014/main" id="{3D7C0449-6441-C914-6C56-2F64EDD1BAC2}"/>
              </a:ext>
            </a:extLst>
          </p:cNvPr>
          <p:cNvSpPr>
            <a:spLocks noGrp="1"/>
          </p:cNvSpPr>
          <p:nvPr>
            <p:ph sz="quarter" idx="13"/>
          </p:nvPr>
        </p:nvSpPr>
        <p:spPr>
          <a:xfrm>
            <a:off x="457207" y="945002"/>
            <a:ext cx="8226425" cy="3760001"/>
          </a:xfrm>
        </p:spPr>
        <p:txBody>
          <a:bodyPr>
            <a:normAutofit/>
          </a:bodyPr>
          <a:lstStyle/>
          <a:p>
            <a:pPr>
              <a:spcBef>
                <a:spcPts val="300"/>
              </a:spcBef>
              <a:buClrTx/>
            </a:pPr>
            <a:r>
              <a:rPr lang="en-GB" sz="1400" b="1" dirty="0"/>
              <a:t>TS2-2025:</a:t>
            </a:r>
            <a:r>
              <a:rPr lang="en-GB" sz="1400" dirty="0"/>
              <a:t> 3 days from Monday 10</a:t>
            </a:r>
            <a:r>
              <a:rPr lang="en-GB" sz="1400" baseline="30000" dirty="0"/>
              <a:t>th</a:t>
            </a:r>
            <a:r>
              <a:rPr lang="en-GB" sz="1400" dirty="0"/>
              <a:t> at 6:00 (beam off) to Wednesday 12</a:t>
            </a:r>
            <a:r>
              <a:rPr lang="en-GB" sz="1400" baseline="30000" dirty="0"/>
              <a:t>th</a:t>
            </a:r>
            <a:r>
              <a:rPr lang="en-GB" sz="1400" dirty="0"/>
              <a:t> November at 17:00</a:t>
            </a:r>
          </a:p>
          <a:p>
            <a:pPr>
              <a:spcBef>
                <a:spcPts val="300"/>
              </a:spcBef>
              <a:buClrTx/>
            </a:pPr>
            <a:endParaRPr lang="en-GB" sz="1400" dirty="0">
              <a:solidFill>
                <a:schemeClr val="tx1"/>
              </a:solidFill>
            </a:endParaRPr>
          </a:p>
          <a:p>
            <a:pPr>
              <a:spcBef>
                <a:spcPts val="300"/>
              </a:spcBef>
              <a:buClrTx/>
            </a:pPr>
            <a:r>
              <a:rPr lang="en-GB" sz="1400" dirty="0">
                <a:solidFill>
                  <a:schemeClr val="tx1"/>
                </a:solidFill>
              </a:rPr>
              <a:t>Magnet schedule:</a:t>
            </a:r>
          </a:p>
          <a:p>
            <a:pPr lvl="1">
              <a:buClrTx/>
            </a:pPr>
            <a:r>
              <a:rPr lang="en-GB" sz="1200" dirty="0">
                <a:solidFill>
                  <a:schemeClr val="tx1"/>
                </a:solidFill>
              </a:rPr>
              <a:t>Monday 6:00 AM: ramp down both magnets</a:t>
            </a:r>
          </a:p>
          <a:p>
            <a:pPr lvl="1">
              <a:buClrTx/>
            </a:pPr>
            <a:r>
              <a:rPr lang="en-GB" sz="1200" dirty="0">
                <a:solidFill>
                  <a:schemeClr val="tx1"/>
                </a:solidFill>
              </a:rPr>
              <a:t>Wednesday 12:00 – 14:00 (2h): operate L3 at 0.2T B field (requested by FV0)</a:t>
            </a:r>
          </a:p>
          <a:p>
            <a:pPr lvl="1">
              <a:buClrTx/>
            </a:pPr>
            <a:r>
              <a:rPr lang="en-GB" sz="1200" dirty="0">
                <a:solidFill>
                  <a:schemeClr val="tx1"/>
                </a:solidFill>
              </a:rPr>
              <a:t>Wednesday 14:00 – 17:00 (3h): operate L3 + Dipole at nominal field (requested by EP-DT/Elisa)</a:t>
            </a:r>
          </a:p>
          <a:p>
            <a:pPr>
              <a:spcBef>
                <a:spcPts val="300"/>
              </a:spcBef>
              <a:buClrTx/>
            </a:pPr>
            <a:endParaRPr lang="en-GB" sz="1400" dirty="0">
              <a:solidFill>
                <a:schemeClr val="tx1"/>
              </a:solidFill>
            </a:endParaRPr>
          </a:p>
          <a:p>
            <a:pPr>
              <a:buClrTx/>
            </a:pPr>
            <a:r>
              <a:rPr lang="en-GB" sz="1400" dirty="0">
                <a:solidFill>
                  <a:schemeClr val="tx1"/>
                </a:solidFill>
              </a:rPr>
              <a:t>Stop L3+Dipole </a:t>
            </a:r>
            <a:r>
              <a:rPr lang="en-GB" sz="1400" b="1" dirty="0">
                <a:solidFill>
                  <a:schemeClr val="tx1"/>
                </a:solidFill>
              </a:rPr>
              <a:t>cooling</a:t>
            </a:r>
            <a:r>
              <a:rPr lang="en-GB" sz="1400" dirty="0">
                <a:solidFill>
                  <a:schemeClr val="tx1"/>
                </a:solidFill>
              </a:rPr>
              <a:t> on Monday 8:00, restart on Wednesday 9:00 </a:t>
            </a:r>
            <a:r>
              <a:rPr lang="en-GB" sz="1400" dirty="0">
                <a:solidFill>
                  <a:schemeClr val="tx1"/>
                </a:solidFill>
                <a:sym typeface="Wingdings" pitchFamily="2" charset="2"/>
              </a:rPr>
              <a:t> action </a:t>
            </a:r>
            <a:r>
              <a:rPr lang="en-GB" sz="1400" b="1" dirty="0">
                <a:solidFill>
                  <a:schemeClr val="tx1"/>
                </a:solidFill>
                <a:sym typeface="Wingdings" pitchFamily="2" charset="2"/>
              </a:rPr>
              <a:t>EN-CV</a:t>
            </a:r>
            <a:endParaRPr lang="en-GB" sz="1400" b="1" dirty="0">
              <a:solidFill>
                <a:schemeClr val="tx1"/>
              </a:solidFill>
            </a:endParaRPr>
          </a:p>
          <a:p>
            <a:pPr>
              <a:spcBef>
                <a:spcPts val="300"/>
              </a:spcBef>
              <a:buClrTx/>
            </a:pPr>
            <a:endParaRPr lang="en-GB" sz="1400" dirty="0">
              <a:solidFill>
                <a:schemeClr val="tx1"/>
              </a:solidFill>
            </a:endParaRPr>
          </a:p>
          <a:p>
            <a:pPr>
              <a:buClrTx/>
            </a:pPr>
            <a:r>
              <a:rPr lang="en-GB" sz="1400" dirty="0">
                <a:solidFill>
                  <a:schemeClr val="tx1"/>
                </a:solidFill>
              </a:rPr>
              <a:t>RP &amp; smear tests on Monday between 8:00 and 9:00 (Klaus, André)</a:t>
            </a:r>
          </a:p>
          <a:p>
            <a:pPr lvl="1">
              <a:buClrTx/>
            </a:pPr>
            <a:r>
              <a:rPr lang="en-GB" sz="1200" dirty="0">
                <a:solidFill>
                  <a:schemeClr val="tx1"/>
                </a:solidFill>
                <a:sym typeface="Wingdings" pitchFamily="2" charset="2"/>
              </a:rPr>
              <a:t>TOF cooling sample collection (by HSE-RP) agreed with EN-CV</a:t>
            </a:r>
          </a:p>
          <a:p>
            <a:pPr>
              <a:spcBef>
                <a:spcPts val="300"/>
              </a:spcBef>
              <a:buClrTx/>
            </a:pPr>
            <a:endParaRPr lang="en-GB" sz="1400" dirty="0"/>
          </a:p>
          <a:p>
            <a:pPr>
              <a:buClrTx/>
            </a:pPr>
            <a:r>
              <a:rPr lang="en-GB" sz="1400" dirty="0">
                <a:solidFill>
                  <a:srgbClr val="018000"/>
                </a:solidFill>
                <a:sym typeface="Wingdings" pitchFamily="2" charset="2"/>
              </a:rPr>
              <a:t>Access from </a:t>
            </a:r>
            <a:r>
              <a:rPr lang="en-GB" sz="1400" b="1" dirty="0">
                <a:solidFill>
                  <a:srgbClr val="018000"/>
                </a:solidFill>
                <a:sym typeface="Wingdings" pitchFamily="2" charset="2"/>
              </a:rPr>
              <a:t>Monday 9:00 to Wednesday 17:00</a:t>
            </a:r>
          </a:p>
          <a:p>
            <a:pPr>
              <a:buClrTx/>
            </a:pPr>
            <a:endParaRPr lang="en-GB" sz="1400" dirty="0">
              <a:solidFill>
                <a:srgbClr val="018000"/>
              </a:solidFill>
              <a:sym typeface="Wingdings" pitchFamily="2" charset="2"/>
            </a:endParaRPr>
          </a:p>
          <a:p>
            <a:pPr>
              <a:buClrTx/>
            </a:pPr>
            <a:r>
              <a:rPr lang="en-GB" sz="1400" b="1" dirty="0"/>
              <a:t>Access condition: </a:t>
            </a:r>
            <a:r>
              <a:rPr lang="en-GB" sz="1400" b="1" dirty="0">
                <a:solidFill>
                  <a:srgbClr val="FF0000"/>
                </a:solidFill>
              </a:rPr>
              <a:t>Restricted</a:t>
            </a:r>
            <a:r>
              <a:rPr lang="en-GB" sz="1400" b="1" dirty="0">
                <a:solidFill>
                  <a:srgbClr val="018000"/>
                </a:solidFill>
              </a:rPr>
              <a:t> Automatic </a:t>
            </a:r>
            <a:r>
              <a:rPr lang="en-GB" sz="1400" b="1" dirty="0">
                <a:solidFill>
                  <a:schemeClr val="tx1"/>
                </a:solidFill>
              </a:rPr>
              <a:t>(access with key)</a:t>
            </a:r>
            <a:endParaRPr lang="en-FR" sz="1400" b="1" dirty="0"/>
          </a:p>
        </p:txBody>
      </p:sp>
      <p:sp>
        <p:nvSpPr>
          <p:cNvPr id="6" name="Date Placeholder 5">
            <a:extLst>
              <a:ext uri="{FF2B5EF4-FFF2-40B4-BE49-F238E27FC236}">
                <a16:creationId xmlns:a16="http://schemas.microsoft.com/office/drawing/2014/main" id="{AA6D17BA-5646-6C89-2153-7522558E82BA}"/>
              </a:ext>
            </a:extLst>
          </p:cNvPr>
          <p:cNvSpPr>
            <a:spLocks noGrp="1"/>
          </p:cNvSpPr>
          <p:nvPr>
            <p:ph type="dt" sz="half" idx="10"/>
          </p:nvPr>
        </p:nvSpPr>
        <p:spPr/>
        <p:txBody>
          <a:bodyPr/>
          <a:lstStyle/>
          <a:p>
            <a:r>
              <a:rPr lang="fr-FR"/>
              <a:t>7.11.2025</a:t>
            </a:r>
            <a:endParaRPr lang="en-US"/>
          </a:p>
        </p:txBody>
      </p:sp>
    </p:spTree>
    <p:extLst>
      <p:ext uri="{BB962C8B-B14F-4D97-AF65-F5344CB8AC3E}">
        <p14:creationId xmlns:p14="http://schemas.microsoft.com/office/powerpoint/2010/main" val="7913924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6C1A6F-57FC-31FD-1949-11C47E385163}"/>
              </a:ext>
            </a:extLst>
          </p:cNvPr>
          <p:cNvSpPr>
            <a:spLocks noGrp="1"/>
          </p:cNvSpPr>
          <p:nvPr>
            <p:ph type="title"/>
          </p:nvPr>
        </p:nvSpPr>
        <p:spPr/>
        <p:txBody>
          <a:bodyPr>
            <a:noAutofit/>
          </a:bodyPr>
          <a:lstStyle/>
          <a:p>
            <a:r>
              <a:rPr lang="en-FR" sz="2400" dirty="0"/>
              <a:t>EOY closure – 22 Dec 2025 to 4 Jan 2026</a:t>
            </a:r>
          </a:p>
        </p:txBody>
      </p:sp>
      <p:sp>
        <p:nvSpPr>
          <p:cNvPr id="3" name="Footer Placeholder 2">
            <a:extLst>
              <a:ext uri="{FF2B5EF4-FFF2-40B4-BE49-F238E27FC236}">
                <a16:creationId xmlns:a16="http://schemas.microsoft.com/office/drawing/2014/main" id="{532DFABE-AD83-001E-BF66-2AF55BA06124}"/>
              </a:ext>
            </a:extLst>
          </p:cNvPr>
          <p:cNvSpPr>
            <a:spLocks noGrp="1"/>
          </p:cNvSpPr>
          <p:nvPr>
            <p:ph type="ftr" sz="quarter" idx="11"/>
          </p:nvPr>
        </p:nvSpPr>
        <p:spPr/>
        <p:txBody>
          <a:bodyPr/>
          <a:lstStyle/>
          <a:p>
            <a:r>
              <a:rPr lang="en-US">
                <a:latin typeface="Arial"/>
              </a:rPr>
              <a:t>TS2 planning meeting - A.Tauro</a:t>
            </a:r>
            <a:endParaRPr lang="en-US" dirty="0">
              <a:latin typeface="Arial"/>
            </a:endParaRPr>
          </a:p>
        </p:txBody>
      </p:sp>
      <p:sp>
        <p:nvSpPr>
          <p:cNvPr id="4" name="Slide Number Placeholder 3">
            <a:extLst>
              <a:ext uri="{FF2B5EF4-FFF2-40B4-BE49-F238E27FC236}">
                <a16:creationId xmlns:a16="http://schemas.microsoft.com/office/drawing/2014/main" id="{DE2BC29C-9D7C-803F-0A27-69E8E9F93A21}"/>
              </a:ext>
            </a:extLst>
          </p:cNvPr>
          <p:cNvSpPr>
            <a:spLocks noGrp="1"/>
          </p:cNvSpPr>
          <p:nvPr>
            <p:ph type="sldNum" sz="quarter" idx="12"/>
          </p:nvPr>
        </p:nvSpPr>
        <p:spPr/>
        <p:txBody>
          <a:bodyPr/>
          <a:lstStyle/>
          <a:p>
            <a:fld id="{8D6C380F-326D-3C40-9EE7-7FBAB0953422}" type="slidenum">
              <a:rPr lang="en-US" smtClean="0">
                <a:latin typeface="Arial"/>
              </a:rPr>
              <a:pPr/>
              <a:t>20</a:t>
            </a:fld>
            <a:endParaRPr lang="en-US">
              <a:latin typeface="Arial"/>
            </a:endParaRPr>
          </a:p>
        </p:txBody>
      </p:sp>
      <p:sp>
        <p:nvSpPr>
          <p:cNvPr id="6" name="Date Placeholder 5">
            <a:extLst>
              <a:ext uri="{FF2B5EF4-FFF2-40B4-BE49-F238E27FC236}">
                <a16:creationId xmlns:a16="http://schemas.microsoft.com/office/drawing/2014/main" id="{FA7BE122-0940-D1C9-5F84-DF94289B9737}"/>
              </a:ext>
            </a:extLst>
          </p:cNvPr>
          <p:cNvSpPr>
            <a:spLocks noGrp="1"/>
          </p:cNvSpPr>
          <p:nvPr>
            <p:ph type="dt" sz="half" idx="10"/>
          </p:nvPr>
        </p:nvSpPr>
        <p:spPr/>
        <p:txBody>
          <a:bodyPr/>
          <a:lstStyle/>
          <a:p>
            <a:r>
              <a:rPr lang="fr-FR"/>
              <a:t>7.11.2025</a:t>
            </a:r>
            <a:endParaRPr lang="en-US" dirty="0"/>
          </a:p>
        </p:txBody>
      </p:sp>
      <p:sp>
        <p:nvSpPr>
          <p:cNvPr id="9" name="Content Placeholder 4">
            <a:extLst>
              <a:ext uri="{FF2B5EF4-FFF2-40B4-BE49-F238E27FC236}">
                <a16:creationId xmlns:a16="http://schemas.microsoft.com/office/drawing/2014/main" id="{A94B1CCA-11CB-7216-B64D-8075C9BD5801}"/>
              </a:ext>
            </a:extLst>
          </p:cNvPr>
          <p:cNvSpPr>
            <a:spLocks noGrp="1"/>
          </p:cNvSpPr>
          <p:nvPr>
            <p:ph sz="quarter" idx="13"/>
          </p:nvPr>
        </p:nvSpPr>
        <p:spPr>
          <a:xfrm>
            <a:off x="457207" y="945002"/>
            <a:ext cx="8304408" cy="3762051"/>
          </a:xfrm>
        </p:spPr>
        <p:txBody>
          <a:bodyPr>
            <a:noAutofit/>
          </a:bodyPr>
          <a:lstStyle/>
          <a:p>
            <a:pPr>
              <a:spcBef>
                <a:spcPts val="300"/>
              </a:spcBef>
            </a:pPr>
            <a:r>
              <a:rPr lang="en-US" sz="1200" dirty="0"/>
              <a:t>As always, we ask detectors to </a:t>
            </a:r>
            <a:r>
              <a:rPr lang="en-US" sz="1200" b="1" dirty="0"/>
              <a:t>switch off </a:t>
            </a:r>
            <a:r>
              <a:rPr lang="en-US" sz="1200" dirty="0"/>
              <a:t>all equipment that is not strictly needed</a:t>
            </a:r>
          </a:p>
          <a:p>
            <a:pPr lvl="1">
              <a:spcBef>
                <a:spcPts val="300"/>
              </a:spcBef>
            </a:pPr>
            <a:r>
              <a:rPr lang="en-US" sz="1000" dirty="0"/>
              <a:t>In the past mainly for safety reasons, as there is only limited monitoring; and to protect the equipment itself (e.g. in case of power cuts)</a:t>
            </a:r>
          </a:p>
          <a:p>
            <a:pPr lvl="1">
              <a:spcBef>
                <a:spcPts val="300"/>
              </a:spcBef>
            </a:pPr>
            <a:r>
              <a:rPr lang="en-US" sz="1000" dirty="0"/>
              <a:t>But also to save power (so this recommendation goes for the whole EYETS)</a:t>
            </a:r>
          </a:p>
          <a:p>
            <a:pPr>
              <a:spcBef>
                <a:spcPts val="300"/>
              </a:spcBef>
            </a:pPr>
            <a:endParaRPr lang="en-US" sz="1200" dirty="0"/>
          </a:p>
          <a:p>
            <a:pPr>
              <a:spcBef>
                <a:spcPts val="300"/>
              </a:spcBef>
            </a:pPr>
            <a:r>
              <a:rPr lang="en-US" sz="1200" dirty="0"/>
              <a:t>Gas &amp; cooling systems will go to pre-defined status </a:t>
            </a:r>
            <a:r>
              <a:rPr lang="en-US" sz="1200" dirty="0">
                <a:sym typeface="Wingdings" pitchFamily="2" charset="2"/>
              </a:rPr>
              <a:t>and </a:t>
            </a:r>
            <a:r>
              <a:rPr lang="en-US" sz="1200" b="1" dirty="0">
                <a:sym typeface="Wingdings" pitchFamily="2" charset="2"/>
              </a:rPr>
              <a:t>no flammable gases </a:t>
            </a:r>
            <a:r>
              <a:rPr lang="en-US" sz="1200" dirty="0">
                <a:sym typeface="Wingdings" pitchFamily="2" charset="2"/>
              </a:rPr>
              <a:t>will be circulated</a:t>
            </a:r>
          </a:p>
          <a:p>
            <a:pPr lvl="1">
              <a:spcBef>
                <a:spcPts val="300"/>
              </a:spcBef>
            </a:pPr>
            <a:r>
              <a:rPr lang="en-US" sz="1000" dirty="0">
                <a:sym typeface="Wingdings" pitchFamily="2" charset="2"/>
              </a:rPr>
              <a:t>Flammable gases: </a:t>
            </a:r>
            <a:r>
              <a:rPr lang="en-GB" sz="1000" dirty="0">
                <a:solidFill>
                  <a:srgbClr val="018000"/>
                </a:solidFill>
              </a:rPr>
              <a:t>stop CH4 Dec 8th</a:t>
            </a:r>
            <a:r>
              <a:rPr lang="en-GB" sz="1000" dirty="0"/>
              <a:t> (restart end March); </a:t>
            </a:r>
            <a:r>
              <a:rPr lang="en-GB" sz="1000" dirty="0">
                <a:solidFill>
                  <a:srgbClr val="018000"/>
                </a:solidFill>
              </a:rPr>
              <a:t>stop </a:t>
            </a:r>
            <a:r>
              <a:rPr lang="en-GB" sz="1000" dirty="0" err="1">
                <a:solidFill>
                  <a:srgbClr val="018000"/>
                </a:solidFill>
              </a:rPr>
              <a:t>i</a:t>
            </a:r>
            <a:r>
              <a:rPr lang="en-GB" sz="1000" dirty="0">
                <a:solidFill>
                  <a:srgbClr val="018000"/>
                </a:solidFill>
              </a:rPr>
              <a:t>-butane TBC </a:t>
            </a:r>
            <a:r>
              <a:rPr lang="en-GB" sz="1000" dirty="0"/>
              <a:t>(restart end Jan); </a:t>
            </a:r>
            <a:r>
              <a:rPr lang="en-US" sz="1000" dirty="0">
                <a:sym typeface="Wingdings" pitchFamily="2" charset="2"/>
              </a:rPr>
              <a:t>stop Ar-H2 </a:t>
            </a:r>
            <a:r>
              <a:rPr lang="en-GB" sz="1000" dirty="0"/>
              <a:t>Dec 19 (restart 5 Jan)</a:t>
            </a:r>
            <a:endParaRPr lang="en-US" sz="1000" dirty="0"/>
          </a:p>
          <a:p>
            <a:pPr>
              <a:spcBef>
                <a:spcPts val="300"/>
              </a:spcBef>
            </a:pPr>
            <a:endParaRPr lang="en-US" sz="1200" dirty="0"/>
          </a:p>
          <a:p>
            <a:pPr>
              <a:spcBef>
                <a:spcPts val="300"/>
              </a:spcBef>
            </a:pPr>
            <a:r>
              <a:rPr lang="en-US" sz="1200" dirty="0"/>
              <a:t>There will be the </a:t>
            </a:r>
            <a:r>
              <a:rPr lang="en-US" sz="1200" b="1" dirty="0"/>
              <a:t>usual inspection tours</a:t>
            </a:r>
            <a:r>
              <a:rPr lang="en-US" sz="1200" dirty="0"/>
              <a:t> in ALICE, every second day (schedule tbc)</a:t>
            </a:r>
          </a:p>
          <a:p>
            <a:pPr lvl="1">
              <a:spcBef>
                <a:spcPts val="300"/>
              </a:spcBef>
            </a:pPr>
            <a:r>
              <a:rPr lang="en-US" sz="1000" dirty="0"/>
              <a:t>Let us know if there is something specific to be checked.</a:t>
            </a:r>
          </a:p>
          <a:p>
            <a:pPr lvl="1">
              <a:spcBef>
                <a:spcPts val="300"/>
              </a:spcBef>
            </a:pPr>
            <a:r>
              <a:rPr lang="en-US" sz="1000" dirty="0"/>
              <a:t>Let us know if you plan to remain in the local area to help with the tours</a:t>
            </a:r>
          </a:p>
          <a:p>
            <a:pPr lvl="1">
              <a:spcBef>
                <a:spcPts val="300"/>
              </a:spcBef>
            </a:pPr>
            <a:endParaRPr lang="en-US" sz="1000" dirty="0"/>
          </a:p>
          <a:p>
            <a:pPr>
              <a:spcBef>
                <a:spcPts val="300"/>
              </a:spcBef>
            </a:pPr>
            <a:r>
              <a:rPr lang="en-GB" sz="1200" b="1" dirty="0"/>
              <a:t>Shuttle</a:t>
            </a:r>
            <a:r>
              <a:rPr lang="en-GB" sz="1200" dirty="0"/>
              <a:t> service to P2 will be stopped between 8</a:t>
            </a:r>
            <a:r>
              <a:rPr lang="en-GB" sz="1200" baseline="30000" dirty="0"/>
              <a:t>th</a:t>
            </a:r>
            <a:r>
              <a:rPr lang="en-GB" sz="1200" dirty="0"/>
              <a:t> December and 2</a:t>
            </a:r>
            <a:r>
              <a:rPr lang="en-GB" sz="1200" baseline="30000" dirty="0"/>
              <a:t>nd</a:t>
            </a:r>
            <a:r>
              <a:rPr lang="en-GB" sz="1200" dirty="0"/>
              <a:t> February</a:t>
            </a:r>
          </a:p>
          <a:p>
            <a:pPr>
              <a:spcBef>
                <a:spcPts val="300"/>
              </a:spcBef>
            </a:pPr>
            <a:endParaRPr lang="en-US" sz="1200" dirty="0"/>
          </a:p>
          <a:p>
            <a:pPr>
              <a:spcBef>
                <a:spcPts val="300"/>
              </a:spcBef>
            </a:pPr>
            <a:r>
              <a:rPr lang="en-US" sz="1200" dirty="0"/>
              <a:t>Access to CERN premises during the EOY closure:</a:t>
            </a:r>
          </a:p>
          <a:p>
            <a:pPr lvl="1">
              <a:spcBef>
                <a:spcPts val="300"/>
              </a:spcBef>
            </a:pPr>
            <a:r>
              <a:rPr lang="en-US" sz="1000" b="1" dirty="0"/>
              <a:t>Only for authorized persons for strictly professional reasons</a:t>
            </a:r>
            <a:r>
              <a:rPr lang="en-US" sz="1000" dirty="0"/>
              <a:t> such as stand-by service and indispensable maintenance work</a:t>
            </a:r>
          </a:p>
          <a:p>
            <a:pPr lvl="1">
              <a:spcBef>
                <a:spcPts val="300"/>
              </a:spcBef>
            </a:pPr>
            <a:r>
              <a:rPr lang="en-US" sz="1000" dirty="0"/>
              <a:t>No private visits (even on surface)</a:t>
            </a:r>
          </a:p>
          <a:p>
            <a:pPr lvl="1">
              <a:spcBef>
                <a:spcPts val="300"/>
              </a:spcBef>
            </a:pPr>
            <a:r>
              <a:rPr lang="en-US" sz="1000" dirty="0"/>
              <a:t>Please send an email to me (with justification) if you need access to CERN during the EOY closure</a:t>
            </a:r>
          </a:p>
        </p:txBody>
      </p:sp>
    </p:spTree>
    <p:extLst>
      <p:ext uri="{BB962C8B-B14F-4D97-AF65-F5344CB8AC3E}">
        <p14:creationId xmlns:p14="http://schemas.microsoft.com/office/powerpoint/2010/main" val="2372730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25DDCA-5D15-6B64-F26B-167ADBA20C9C}"/>
              </a:ext>
            </a:extLst>
          </p:cNvPr>
          <p:cNvSpPr>
            <a:spLocks noGrp="1"/>
          </p:cNvSpPr>
          <p:nvPr>
            <p:ph type="title"/>
          </p:nvPr>
        </p:nvSpPr>
        <p:spPr/>
        <p:txBody>
          <a:bodyPr/>
          <a:lstStyle/>
          <a:p>
            <a:r>
              <a:rPr lang="en-FR" dirty="0"/>
              <a:t>Safety coordinators (EROS team)</a:t>
            </a:r>
          </a:p>
        </p:txBody>
      </p:sp>
      <p:sp>
        <p:nvSpPr>
          <p:cNvPr id="3" name="Footer Placeholder 2">
            <a:extLst>
              <a:ext uri="{FF2B5EF4-FFF2-40B4-BE49-F238E27FC236}">
                <a16:creationId xmlns:a16="http://schemas.microsoft.com/office/drawing/2014/main" id="{7925407A-912E-9106-9673-8D11992B7BCC}"/>
              </a:ext>
            </a:extLst>
          </p:cNvPr>
          <p:cNvSpPr>
            <a:spLocks noGrp="1"/>
          </p:cNvSpPr>
          <p:nvPr>
            <p:ph type="ftr" sz="quarter" idx="11"/>
          </p:nvPr>
        </p:nvSpPr>
        <p:spPr/>
        <p:txBody>
          <a:bodyPr/>
          <a:lstStyle/>
          <a:p>
            <a:r>
              <a:rPr lang="en-US">
                <a:latin typeface="Arial"/>
              </a:rPr>
              <a:t>TS2 planning meeting - A.Tauro</a:t>
            </a:r>
            <a:endParaRPr lang="en-US" dirty="0">
              <a:latin typeface="Arial"/>
            </a:endParaRPr>
          </a:p>
        </p:txBody>
      </p:sp>
      <p:sp>
        <p:nvSpPr>
          <p:cNvPr id="4" name="Slide Number Placeholder 3">
            <a:extLst>
              <a:ext uri="{FF2B5EF4-FFF2-40B4-BE49-F238E27FC236}">
                <a16:creationId xmlns:a16="http://schemas.microsoft.com/office/drawing/2014/main" id="{49B08EB6-0E06-7E59-0C7A-3B13446E5613}"/>
              </a:ext>
            </a:extLst>
          </p:cNvPr>
          <p:cNvSpPr>
            <a:spLocks noGrp="1"/>
          </p:cNvSpPr>
          <p:nvPr>
            <p:ph type="sldNum" sz="quarter" idx="12"/>
          </p:nvPr>
        </p:nvSpPr>
        <p:spPr/>
        <p:txBody>
          <a:bodyPr/>
          <a:lstStyle/>
          <a:p>
            <a:fld id="{8D6C380F-326D-3C40-9EE7-7FBAB0953422}" type="slidenum">
              <a:rPr lang="en-US" smtClean="0">
                <a:latin typeface="Arial"/>
              </a:rPr>
              <a:pPr/>
              <a:t>3</a:t>
            </a:fld>
            <a:endParaRPr lang="en-US">
              <a:latin typeface="Arial"/>
            </a:endParaRPr>
          </a:p>
        </p:txBody>
      </p:sp>
      <p:sp>
        <p:nvSpPr>
          <p:cNvPr id="6" name="Date Placeholder 5">
            <a:extLst>
              <a:ext uri="{FF2B5EF4-FFF2-40B4-BE49-F238E27FC236}">
                <a16:creationId xmlns:a16="http://schemas.microsoft.com/office/drawing/2014/main" id="{C165322C-B556-3158-E171-8001C43C97D3}"/>
              </a:ext>
            </a:extLst>
          </p:cNvPr>
          <p:cNvSpPr>
            <a:spLocks noGrp="1"/>
          </p:cNvSpPr>
          <p:nvPr>
            <p:ph type="dt" sz="half" idx="10"/>
          </p:nvPr>
        </p:nvSpPr>
        <p:spPr/>
        <p:txBody>
          <a:bodyPr/>
          <a:lstStyle/>
          <a:p>
            <a:r>
              <a:rPr lang="fr-FR"/>
              <a:t>7.11.2025</a:t>
            </a:r>
            <a:endParaRPr lang="en-US" dirty="0"/>
          </a:p>
        </p:txBody>
      </p:sp>
      <p:pic>
        <p:nvPicPr>
          <p:cNvPr id="9" name="Picture 8">
            <a:extLst>
              <a:ext uri="{FF2B5EF4-FFF2-40B4-BE49-F238E27FC236}">
                <a16:creationId xmlns:a16="http://schemas.microsoft.com/office/drawing/2014/main" id="{CBF4C511-97AD-C656-0F29-E9929EEFDD29}"/>
              </a:ext>
            </a:extLst>
          </p:cNvPr>
          <p:cNvPicPr>
            <a:picLocks noChangeAspect="1"/>
          </p:cNvPicPr>
          <p:nvPr/>
        </p:nvPicPr>
        <p:blipFill>
          <a:blip r:embed="rId2"/>
          <a:stretch>
            <a:fillRect/>
          </a:stretch>
        </p:blipFill>
        <p:spPr>
          <a:xfrm>
            <a:off x="924627" y="1088154"/>
            <a:ext cx="1549400" cy="2044700"/>
          </a:xfrm>
          <a:prstGeom prst="rect">
            <a:avLst/>
          </a:prstGeom>
        </p:spPr>
      </p:pic>
      <p:sp>
        <p:nvSpPr>
          <p:cNvPr id="10" name="TextBox 9">
            <a:extLst>
              <a:ext uri="{FF2B5EF4-FFF2-40B4-BE49-F238E27FC236}">
                <a16:creationId xmlns:a16="http://schemas.microsoft.com/office/drawing/2014/main" id="{5F8B85EB-17CC-59C1-93BB-8F7B6BD741FE}"/>
              </a:ext>
            </a:extLst>
          </p:cNvPr>
          <p:cNvSpPr txBox="1"/>
          <p:nvPr/>
        </p:nvSpPr>
        <p:spPr>
          <a:xfrm>
            <a:off x="939939" y="3132854"/>
            <a:ext cx="1479892" cy="276999"/>
          </a:xfrm>
          <a:prstGeom prst="rect">
            <a:avLst/>
          </a:prstGeom>
          <a:noFill/>
        </p:spPr>
        <p:txBody>
          <a:bodyPr wrap="none" rtlCol="0">
            <a:spAutoFit/>
          </a:bodyPr>
          <a:lstStyle/>
          <a:p>
            <a:r>
              <a:rPr lang="en-FR" sz="1200" dirty="0"/>
              <a:t>Alexandre Rousset</a:t>
            </a:r>
          </a:p>
        </p:txBody>
      </p:sp>
      <p:pic>
        <p:nvPicPr>
          <p:cNvPr id="11" name="Picture 10">
            <a:extLst>
              <a:ext uri="{FF2B5EF4-FFF2-40B4-BE49-F238E27FC236}">
                <a16:creationId xmlns:a16="http://schemas.microsoft.com/office/drawing/2014/main" id="{259F3DE7-4E24-911C-3565-F61607D00F2A}"/>
              </a:ext>
            </a:extLst>
          </p:cNvPr>
          <p:cNvPicPr>
            <a:picLocks noChangeAspect="1"/>
          </p:cNvPicPr>
          <p:nvPr/>
        </p:nvPicPr>
        <p:blipFill>
          <a:blip r:embed="rId3"/>
          <a:stretch>
            <a:fillRect/>
          </a:stretch>
        </p:blipFill>
        <p:spPr>
          <a:xfrm>
            <a:off x="3449342" y="1088154"/>
            <a:ext cx="1549400" cy="2044700"/>
          </a:xfrm>
          <a:prstGeom prst="rect">
            <a:avLst/>
          </a:prstGeom>
        </p:spPr>
      </p:pic>
      <p:sp>
        <p:nvSpPr>
          <p:cNvPr id="12" name="TextBox 11">
            <a:extLst>
              <a:ext uri="{FF2B5EF4-FFF2-40B4-BE49-F238E27FC236}">
                <a16:creationId xmlns:a16="http://schemas.microsoft.com/office/drawing/2014/main" id="{E2857065-D35D-5018-B4A3-D98C17D6AFB3}"/>
              </a:ext>
            </a:extLst>
          </p:cNvPr>
          <p:cNvSpPr txBox="1"/>
          <p:nvPr/>
        </p:nvSpPr>
        <p:spPr>
          <a:xfrm>
            <a:off x="3557921" y="3132854"/>
            <a:ext cx="1301959" cy="276999"/>
          </a:xfrm>
          <a:prstGeom prst="rect">
            <a:avLst/>
          </a:prstGeom>
          <a:noFill/>
        </p:spPr>
        <p:txBody>
          <a:bodyPr wrap="none" rtlCol="0">
            <a:spAutoFit/>
          </a:bodyPr>
          <a:lstStyle/>
          <a:p>
            <a:r>
              <a:rPr lang="en-FR" sz="1200" dirty="0"/>
              <a:t>Bruno Dumontet</a:t>
            </a:r>
          </a:p>
        </p:txBody>
      </p:sp>
      <p:pic>
        <p:nvPicPr>
          <p:cNvPr id="15" name="Picture 14" descr="A schedule of days of week&#10;&#10;AI-generated content may be incorrect.">
            <a:extLst>
              <a:ext uri="{FF2B5EF4-FFF2-40B4-BE49-F238E27FC236}">
                <a16:creationId xmlns:a16="http://schemas.microsoft.com/office/drawing/2014/main" id="{55C7B03C-B9E0-6FBA-29CE-2D78F414C1E7}"/>
              </a:ext>
            </a:extLst>
          </p:cNvPr>
          <p:cNvPicPr>
            <a:picLocks noChangeAspect="1"/>
          </p:cNvPicPr>
          <p:nvPr/>
        </p:nvPicPr>
        <p:blipFill>
          <a:blip r:embed="rId4"/>
          <a:stretch>
            <a:fillRect/>
          </a:stretch>
        </p:blipFill>
        <p:spPr>
          <a:xfrm>
            <a:off x="5943774" y="1159649"/>
            <a:ext cx="2292501" cy="2250204"/>
          </a:xfrm>
          <a:prstGeom prst="rect">
            <a:avLst/>
          </a:prstGeom>
        </p:spPr>
      </p:pic>
      <p:sp>
        <p:nvSpPr>
          <p:cNvPr id="5" name="TextBox 4">
            <a:extLst>
              <a:ext uri="{FF2B5EF4-FFF2-40B4-BE49-F238E27FC236}">
                <a16:creationId xmlns:a16="http://schemas.microsoft.com/office/drawing/2014/main" id="{1918D469-092E-1EA3-50D5-842E22AF1C13}"/>
              </a:ext>
            </a:extLst>
          </p:cNvPr>
          <p:cNvSpPr txBox="1"/>
          <p:nvPr/>
        </p:nvSpPr>
        <p:spPr>
          <a:xfrm>
            <a:off x="814647" y="3998422"/>
            <a:ext cx="2835135" cy="369332"/>
          </a:xfrm>
          <a:prstGeom prst="rect">
            <a:avLst/>
          </a:prstGeom>
          <a:noFill/>
        </p:spPr>
        <p:txBody>
          <a:bodyPr wrap="none" rtlCol="0">
            <a:spAutoFit/>
          </a:bodyPr>
          <a:lstStyle/>
          <a:p>
            <a:r>
              <a:rPr lang="en-FR" dirty="0"/>
              <a:t>Welcome Alex and Bruno!</a:t>
            </a:r>
          </a:p>
        </p:txBody>
      </p:sp>
    </p:spTree>
    <p:extLst>
      <p:ext uri="{BB962C8B-B14F-4D97-AF65-F5344CB8AC3E}">
        <p14:creationId xmlns:p14="http://schemas.microsoft.com/office/powerpoint/2010/main" val="41980320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B34F9-2D0C-5538-8511-15F492088097}"/>
              </a:ext>
            </a:extLst>
          </p:cNvPr>
          <p:cNvSpPr>
            <a:spLocks noGrp="1"/>
          </p:cNvSpPr>
          <p:nvPr>
            <p:ph type="title"/>
          </p:nvPr>
        </p:nvSpPr>
        <p:spPr/>
        <p:txBody>
          <a:bodyPr/>
          <a:lstStyle/>
          <a:p>
            <a:r>
              <a:rPr lang="en-FR"/>
              <a:t>DCS</a:t>
            </a:r>
          </a:p>
        </p:txBody>
      </p:sp>
      <p:sp>
        <p:nvSpPr>
          <p:cNvPr id="3" name="Footer Placeholder 2">
            <a:extLst>
              <a:ext uri="{FF2B5EF4-FFF2-40B4-BE49-F238E27FC236}">
                <a16:creationId xmlns:a16="http://schemas.microsoft.com/office/drawing/2014/main" id="{CD795E99-0C8B-D420-4321-B7BE3828218D}"/>
              </a:ext>
            </a:extLst>
          </p:cNvPr>
          <p:cNvSpPr>
            <a:spLocks noGrp="1"/>
          </p:cNvSpPr>
          <p:nvPr>
            <p:ph type="ftr" sz="quarter" idx="11"/>
          </p:nvPr>
        </p:nvSpPr>
        <p:spPr/>
        <p:txBody>
          <a:bodyPr/>
          <a:lstStyle/>
          <a:p>
            <a:r>
              <a:rPr lang="en-US">
                <a:latin typeface="Arial"/>
              </a:rPr>
              <a:t>TS2 planning meeting - A.Tauro</a:t>
            </a:r>
          </a:p>
        </p:txBody>
      </p:sp>
      <p:sp>
        <p:nvSpPr>
          <p:cNvPr id="4" name="Slide Number Placeholder 3">
            <a:extLst>
              <a:ext uri="{FF2B5EF4-FFF2-40B4-BE49-F238E27FC236}">
                <a16:creationId xmlns:a16="http://schemas.microsoft.com/office/drawing/2014/main" id="{42227E85-6BDD-F684-EBB0-F2F592A24195}"/>
              </a:ext>
            </a:extLst>
          </p:cNvPr>
          <p:cNvSpPr>
            <a:spLocks noGrp="1"/>
          </p:cNvSpPr>
          <p:nvPr>
            <p:ph type="sldNum" sz="quarter" idx="12"/>
          </p:nvPr>
        </p:nvSpPr>
        <p:spPr/>
        <p:txBody>
          <a:bodyPr/>
          <a:lstStyle/>
          <a:p>
            <a:fld id="{8D6C380F-326D-3C40-9EE7-7FBAB0953422}" type="slidenum">
              <a:rPr lang="en-US" smtClean="0">
                <a:latin typeface="Arial"/>
              </a:rPr>
              <a:pPr/>
              <a:t>4</a:t>
            </a:fld>
            <a:endParaRPr lang="en-US">
              <a:latin typeface="Arial"/>
            </a:endParaRPr>
          </a:p>
        </p:txBody>
      </p:sp>
      <p:sp>
        <p:nvSpPr>
          <p:cNvPr id="5" name="Content Placeholder 4">
            <a:extLst>
              <a:ext uri="{FF2B5EF4-FFF2-40B4-BE49-F238E27FC236}">
                <a16:creationId xmlns:a16="http://schemas.microsoft.com/office/drawing/2014/main" id="{79E11E6C-19DE-EFC7-68BE-8AE503CC3FAC}"/>
              </a:ext>
            </a:extLst>
          </p:cNvPr>
          <p:cNvSpPr>
            <a:spLocks noGrp="1"/>
          </p:cNvSpPr>
          <p:nvPr>
            <p:ph sz="quarter" idx="13"/>
          </p:nvPr>
        </p:nvSpPr>
        <p:spPr/>
        <p:txBody>
          <a:bodyPr>
            <a:normAutofit/>
          </a:bodyPr>
          <a:lstStyle/>
          <a:p>
            <a:r>
              <a:rPr lang="en-GB" sz="1400" dirty="0"/>
              <a:t>Usual backup on the Monday morning (for some detectors the backup will exceptionally be done on Friday 07.11).</a:t>
            </a:r>
          </a:p>
          <a:p>
            <a:endParaRPr lang="en-GB" sz="1400" dirty="0"/>
          </a:p>
          <a:p>
            <a:r>
              <a:rPr lang="en-GB" sz="1400" dirty="0"/>
              <a:t>Central operation will not be possible during the backup on Monday (approx. 2hrs).</a:t>
            </a:r>
            <a:endParaRPr lang="en-GB" sz="1200" dirty="0"/>
          </a:p>
        </p:txBody>
      </p:sp>
      <p:sp>
        <p:nvSpPr>
          <p:cNvPr id="6" name="Date Placeholder 5">
            <a:extLst>
              <a:ext uri="{FF2B5EF4-FFF2-40B4-BE49-F238E27FC236}">
                <a16:creationId xmlns:a16="http://schemas.microsoft.com/office/drawing/2014/main" id="{24B27E1F-2718-9F81-BD49-98390C85BF33}"/>
              </a:ext>
            </a:extLst>
          </p:cNvPr>
          <p:cNvSpPr>
            <a:spLocks noGrp="1"/>
          </p:cNvSpPr>
          <p:nvPr>
            <p:ph type="dt" sz="half" idx="10"/>
          </p:nvPr>
        </p:nvSpPr>
        <p:spPr/>
        <p:txBody>
          <a:bodyPr/>
          <a:lstStyle/>
          <a:p>
            <a:r>
              <a:rPr lang="fr-FR"/>
              <a:t>7.11.2025</a:t>
            </a:r>
            <a:endParaRPr lang="en-US"/>
          </a:p>
        </p:txBody>
      </p:sp>
      <p:sp>
        <p:nvSpPr>
          <p:cNvPr id="7" name="TextBox 6">
            <a:extLst>
              <a:ext uri="{FF2B5EF4-FFF2-40B4-BE49-F238E27FC236}">
                <a16:creationId xmlns:a16="http://schemas.microsoft.com/office/drawing/2014/main" id="{BE4BCF9B-C9C1-89E1-0C93-C8E6C02900BF}"/>
              </a:ext>
            </a:extLst>
          </p:cNvPr>
          <p:cNvSpPr txBox="1"/>
          <p:nvPr/>
        </p:nvSpPr>
        <p:spPr>
          <a:xfrm>
            <a:off x="6826943" y="4755389"/>
            <a:ext cx="800219" cy="369332"/>
          </a:xfrm>
          <a:prstGeom prst="rect">
            <a:avLst/>
          </a:prstGeom>
          <a:noFill/>
        </p:spPr>
        <p:txBody>
          <a:bodyPr wrap="none" rtlCol="0">
            <a:spAutoFit/>
          </a:bodyPr>
          <a:lstStyle/>
          <a:p>
            <a:r>
              <a:rPr lang="en-FR"/>
              <a:t>André</a:t>
            </a:r>
          </a:p>
        </p:txBody>
      </p:sp>
    </p:spTree>
    <p:extLst>
      <p:ext uri="{BB962C8B-B14F-4D97-AF65-F5344CB8AC3E}">
        <p14:creationId xmlns:p14="http://schemas.microsoft.com/office/powerpoint/2010/main" val="25859181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D3BC1F-AA13-6366-16CA-1556AB04AAB6}"/>
              </a:ext>
            </a:extLst>
          </p:cNvPr>
          <p:cNvSpPr>
            <a:spLocks noGrp="1"/>
          </p:cNvSpPr>
          <p:nvPr>
            <p:ph type="title"/>
          </p:nvPr>
        </p:nvSpPr>
        <p:spPr/>
        <p:txBody>
          <a:bodyPr>
            <a:noAutofit/>
          </a:bodyPr>
          <a:lstStyle/>
          <a:p>
            <a:r>
              <a:rPr lang="en-FR" sz="2400" b="1"/>
              <a:t>Detector’s activities</a:t>
            </a:r>
          </a:p>
        </p:txBody>
      </p:sp>
      <p:sp>
        <p:nvSpPr>
          <p:cNvPr id="3" name="Footer Placeholder 2">
            <a:extLst>
              <a:ext uri="{FF2B5EF4-FFF2-40B4-BE49-F238E27FC236}">
                <a16:creationId xmlns:a16="http://schemas.microsoft.com/office/drawing/2014/main" id="{66873F96-D252-C36D-B2C3-CF76332EA568}"/>
              </a:ext>
            </a:extLst>
          </p:cNvPr>
          <p:cNvSpPr>
            <a:spLocks noGrp="1"/>
          </p:cNvSpPr>
          <p:nvPr>
            <p:ph type="ftr" sz="quarter" idx="11"/>
          </p:nvPr>
        </p:nvSpPr>
        <p:spPr/>
        <p:txBody>
          <a:bodyPr/>
          <a:lstStyle/>
          <a:p>
            <a:r>
              <a:rPr lang="en-US">
                <a:latin typeface="Arial"/>
              </a:rPr>
              <a:t>TS2 planning meeting - A.Tauro</a:t>
            </a:r>
            <a:endParaRPr lang="en-US" dirty="0">
              <a:latin typeface="Arial"/>
            </a:endParaRPr>
          </a:p>
        </p:txBody>
      </p:sp>
      <p:sp>
        <p:nvSpPr>
          <p:cNvPr id="4" name="Slide Number Placeholder 3">
            <a:extLst>
              <a:ext uri="{FF2B5EF4-FFF2-40B4-BE49-F238E27FC236}">
                <a16:creationId xmlns:a16="http://schemas.microsoft.com/office/drawing/2014/main" id="{583DB2C3-9FE4-61F5-D6CC-218C43E8F016}"/>
              </a:ext>
            </a:extLst>
          </p:cNvPr>
          <p:cNvSpPr>
            <a:spLocks noGrp="1"/>
          </p:cNvSpPr>
          <p:nvPr>
            <p:ph type="sldNum" sz="quarter" idx="12"/>
          </p:nvPr>
        </p:nvSpPr>
        <p:spPr/>
        <p:txBody>
          <a:bodyPr/>
          <a:lstStyle/>
          <a:p>
            <a:fld id="{8D6C380F-326D-3C40-9EE7-7FBAB0953422}" type="slidenum">
              <a:rPr lang="en-US" smtClean="0">
                <a:latin typeface="Arial"/>
              </a:rPr>
              <a:pPr/>
              <a:t>5</a:t>
            </a:fld>
            <a:endParaRPr lang="en-US">
              <a:latin typeface="Arial"/>
            </a:endParaRPr>
          </a:p>
        </p:txBody>
      </p:sp>
      <p:sp>
        <p:nvSpPr>
          <p:cNvPr id="5" name="Content Placeholder 4">
            <a:extLst>
              <a:ext uri="{FF2B5EF4-FFF2-40B4-BE49-F238E27FC236}">
                <a16:creationId xmlns:a16="http://schemas.microsoft.com/office/drawing/2014/main" id="{C8BF7214-0D8A-B7B3-2126-2E7E39659CE8}"/>
              </a:ext>
            </a:extLst>
          </p:cNvPr>
          <p:cNvSpPr>
            <a:spLocks noGrp="1"/>
          </p:cNvSpPr>
          <p:nvPr>
            <p:ph sz="quarter" idx="13"/>
          </p:nvPr>
        </p:nvSpPr>
        <p:spPr/>
        <p:txBody>
          <a:bodyPr>
            <a:normAutofit fontScale="92500" lnSpcReduction="10000"/>
          </a:bodyPr>
          <a:lstStyle/>
          <a:p>
            <a:r>
              <a:rPr lang="en-GB" sz="1000" b="1" dirty="0"/>
              <a:t>TPC:</a:t>
            </a:r>
            <a:r>
              <a:rPr lang="en-GB" sz="1000" dirty="0"/>
              <a:t> minor interventions on the C-side</a:t>
            </a:r>
          </a:p>
          <a:p>
            <a:endParaRPr lang="en-GB" sz="1000" dirty="0"/>
          </a:p>
          <a:p>
            <a:r>
              <a:rPr lang="en-GB" sz="1000" b="1" dirty="0"/>
              <a:t>ITS: </a:t>
            </a:r>
          </a:p>
          <a:p>
            <a:pPr lvl="1"/>
            <a:r>
              <a:rPr lang="en-GB" sz="900" dirty="0"/>
              <a:t>Power board replacement for one IB stave (L1_10) and patch cord replacements</a:t>
            </a:r>
          </a:p>
          <a:p>
            <a:pPr marL="231758" lvl="1" indent="0">
              <a:buNone/>
            </a:pPr>
            <a:r>
              <a:rPr lang="en-GB" sz="900" dirty="0">
                <a:sym typeface="Wingdings" pitchFamily="2" charset="2"/>
              </a:rPr>
              <a:t>	</a:t>
            </a:r>
            <a:r>
              <a:rPr lang="en-GB" sz="900" dirty="0"/>
              <a:t> approx. 2 hrs on mini-frame and/or in the rack area A on Monday morning</a:t>
            </a:r>
          </a:p>
          <a:p>
            <a:pPr lvl="1"/>
            <a:r>
              <a:rPr lang="en-GB" sz="900" dirty="0"/>
              <a:t>Threshold retuning</a:t>
            </a:r>
          </a:p>
          <a:p>
            <a:pPr lvl="1"/>
            <a:r>
              <a:rPr lang="en-GB" sz="900" dirty="0"/>
              <a:t>Readout unit scrubbing image update</a:t>
            </a:r>
          </a:p>
          <a:p>
            <a:pPr marL="0" indent="0">
              <a:buNone/>
            </a:pPr>
            <a:endParaRPr lang="en-GB" sz="1000" dirty="0"/>
          </a:p>
          <a:p>
            <a:r>
              <a:rPr lang="en-GB" sz="1000" b="1" dirty="0"/>
              <a:t>MFT:</a:t>
            </a:r>
          </a:p>
          <a:p>
            <a:pPr lvl="1"/>
            <a:r>
              <a:rPr lang="en-GB" sz="900" dirty="0"/>
              <a:t>Mon PM: EN-CV will have a look to the cooling plant, to check the status of the bypass valves</a:t>
            </a:r>
          </a:p>
          <a:p>
            <a:pPr lvl="1"/>
            <a:r>
              <a:rPr lang="en-GB" sz="900" dirty="0"/>
              <a:t>Tue  PM: access inside the magnet C-side to clean some </a:t>
            </a:r>
            <a:r>
              <a:rPr lang="en-GB" sz="900" dirty="0" err="1"/>
              <a:t>fibers</a:t>
            </a:r>
            <a:r>
              <a:rPr lang="en-GB" sz="900" dirty="0"/>
              <a:t> and, also on the miniframe, to prepare LS3 (MFT </a:t>
            </a:r>
            <a:r>
              <a:rPr lang="en-GB" sz="900" dirty="0" err="1"/>
              <a:t>uncabling</a:t>
            </a:r>
            <a:r>
              <a:rPr lang="en-GB" sz="900" dirty="0"/>
              <a:t>: we will just observe and take pictures)</a:t>
            </a:r>
            <a:endParaRPr lang="en-GB" sz="1000" dirty="0"/>
          </a:p>
          <a:p>
            <a:pPr marL="0" indent="0">
              <a:buNone/>
            </a:pPr>
            <a:endParaRPr lang="en-GB" sz="1000" dirty="0"/>
          </a:p>
          <a:p>
            <a:r>
              <a:rPr lang="en-GB" sz="1000" b="1" dirty="0"/>
              <a:t>FIT-A: </a:t>
            </a:r>
            <a:r>
              <a:rPr lang="en-GB" sz="1000" dirty="0"/>
              <a:t>install two bundles of the </a:t>
            </a:r>
            <a:r>
              <a:rPr lang="en-GB" sz="1000" dirty="0" err="1"/>
              <a:t>FoCal</a:t>
            </a:r>
            <a:r>
              <a:rPr lang="en-GB" sz="1000" dirty="0"/>
              <a:t>-H plastic scintillation </a:t>
            </a:r>
            <a:r>
              <a:rPr lang="en-GB" sz="1000" dirty="0" err="1"/>
              <a:t>fibers</a:t>
            </a:r>
            <a:r>
              <a:rPr lang="en-GB" sz="1000" dirty="0"/>
              <a:t> at the Miniframe, near the "trampoline" (Z=450 cm, R = 10 cm) - either right before the BCM, or further downstream. The two bundles will be viewed by </a:t>
            </a:r>
            <a:r>
              <a:rPr lang="en-GB" sz="1000" dirty="0" err="1"/>
              <a:t>SiPMs</a:t>
            </a:r>
            <a:r>
              <a:rPr lang="en-GB" sz="1000" dirty="0"/>
              <a:t> - bias voltage for them (45 V) will be supplied using the spare FIT-A HV cables. Entire job will take 3-4 occasions, 1-3 hours each, scattered over all three days of the TS2. We are flexible in time.</a:t>
            </a:r>
          </a:p>
          <a:p>
            <a:endParaRPr lang="en-GB" sz="1000" dirty="0"/>
          </a:p>
          <a:p>
            <a:r>
              <a:rPr lang="en-GB" sz="1000" b="1" dirty="0"/>
              <a:t>TRD:</a:t>
            </a:r>
            <a:r>
              <a:rPr lang="en-GB" sz="1000" dirty="0"/>
              <a:t> Wiener PCU inspection (C-side racks) </a:t>
            </a:r>
          </a:p>
          <a:p>
            <a:endParaRPr lang="en-GB" sz="1000" dirty="0"/>
          </a:p>
          <a:p>
            <a:r>
              <a:rPr lang="en-GB" sz="1000" b="1" dirty="0"/>
              <a:t>TOF:</a:t>
            </a:r>
            <a:r>
              <a:rPr lang="en-GB" sz="1000" dirty="0"/>
              <a:t> restore proper water recirculation in some crates after the restart of the cooling plant on Monday PM</a:t>
            </a:r>
          </a:p>
          <a:p>
            <a:pPr lvl="1"/>
            <a:r>
              <a:rPr lang="en-GB" sz="900" dirty="0"/>
              <a:t>Most likely we will access L3 on Monday late afternoon / Tuesday</a:t>
            </a:r>
          </a:p>
          <a:p>
            <a:endParaRPr lang="en-GB" sz="1000" dirty="0"/>
          </a:p>
          <a:p>
            <a:r>
              <a:rPr lang="en-GB" sz="1000" b="1" dirty="0"/>
              <a:t>MCH: </a:t>
            </a:r>
            <a:r>
              <a:rPr lang="en-GB" sz="1000" dirty="0"/>
              <a:t>work on Station 1, 2 and 3 </a:t>
            </a:r>
          </a:p>
          <a:p>
            <a:pPr lvl="1"/>
            <a:r>
              <a:rPr lang="en-GB" sz="900" dirty="0"/>
              <a:t>Improve  readout (DS board and cable consolidation)</a:t>
            </a:r>
          </a:p>
          <a:p>
            <a:pPr lvl="1"/>
            <a:r>
              <a:rPr lang="en-GB" sz="900" dirty="0"/>
              <a:t>Nacelles won’t be put in service</a:t>
            </a:r>
          </a:p>
          <a:p>
            <a:endParaRPr lang="en-FR" sz="1000" dirty="0"/>
          </a:p>
        </p:txBody>
      </p:sp>
      <p:sp>
        <p:nvSpPr>
          <p:cNvPr id="6" name="Date Placeholder 5">
            <a:extLst>
              <a:ext uri="{FF2B5EF4-FFF2-40B4-BE49-F238E27FC236}">
                <a16:creationId xmlns:a16="http://schemas.microsoft.com/office/drawing/2014/main" id="{A6CC1BCB-5043-0866-AC66-BAABC45818D3}"/>
              </a:ext>
            </a:extLst>
          </p:cNvPr>
          <p:cNvSpPr>
            <a:spLocks noGrp="1"/>
          </p:cNvSpPr>
          <p:nvPr>
            <p:ph type="dt" sz="half" idx="10"/>
          </p:nvPr>
        </p:nvSpPr>
        <p:spPr/>
        <p:txBody>
          <a:bodyPr/>
          <a:lstStyle/>
          <a:p>
            <a:r>
              <a:rPr lang="fr-FR"/>
              <a:t>7.11.2025</a:t>
            </a:r>
            <a:endParaRPr lang="en-US"/>
          </a:p>
        </p:txBody>
      </p:sp>
    </p:spTree>
    <p:extLst>
      <p:ext uri="{BB962C8B-B14F-4D97-AF65-F5344CB8AC3E}">
        <p14:creationId xmlns:p14="http://schemas.microsoft.com/office/powerpoint/2010/main" val="19104161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234F51-5D9D-EA39-2B8D-2D8C6766FE8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EA87DEC-02FF-D125-960B-09957C0A05A5}"/>
              </a:ext>
            </a:extLst>
          </p:cNvPr>
          <p:cNvSpPr>
            <a:spLocks noGrp="1"/>
          </p:cNvSpPr>
          <p:nvPr>
            <p:ph type="title"/>
          </p:nvPr>
        </p:nvSpPr>
        <p:spPr/>
        <p:txBody>
          <a:bodyPr/>
          <a:lstStyle/>
          <a:p>
            <a:r>
              <a:rPr lang="en-FR" dirty="0"/>
              <a:t>Other activities</a:t>
            </a:r>
          </a:p>
        </p:txBody>
      </p:sp>
      <p:sp>
        <p:nvSpPr>
          <p:cNvPr id="3" name="Footer Placeholder 2">
            <a:extLst>
              <a:ext uri="{FF2B5EF4-FFF2-40B4-BE49-F238E27FC236}">
                <a16:creationId xmlns:a16="http://schemas.microsoft.com/office/drawing/2014/main" id="{FAAB13DF-2BD4-1304-2EA8-A7DEA9DB99D6}"/>
              </a:ext>
            </a:extLst>
          </p:cNvPr>
          <p:cNvSpPr>
            <a:spLocks noGrp="1"/>
          </p:cNvSpPr>
          <p:nvPr>
            <p:ph type="ftr" sz="quarter" idx="11"/>
          </p:nvPr>
        </p:nvSpPr>
        <p:spPr/>
        <p:txBody>
          <a:bodyPr/>
          <a:lstStyle/>
          <a:p>
            <a:r>
              <a:rPr lang="en-US">
                <a:latin typeface="Arial"/>
              </a:rPr>
              <a:t>TS2 planning meeting - A.Tauro</a:t>
            </a:r>
          </a:p>
        </p:txBody>
      </p:sp>
      <p:sp>
        <p:nvSpPr>
          <p:cNvPr id="4" name="Slide Number Placeholder 3">
            <a:extLst>
              <a:ext uri="{FF2B5EF4-FFF2-40B4-BE49-F238E27FC236}">
                <a16:creationId xmlns:a16="http://schemas.microsoft.com/office/drawing/2014/main" id="{04D42453-DF7D-51EE-358A-0923CA3C4C7C}"/>
              </a:ext>
            </a:extLst>
          </p:cNvPr>
          <p:cNvSpPr>
            <a:spLocks noGrp="1"/>
          </p:cNvSpPr>
          <p:nvPr>
            <p:ph type="sldNum" sz="quarter" idx="12"/>
          </p:nvPr>
        </p:nvSpPr>
        <p:spPr/>
        <p:txBody>
          <a:bodyPr/>
          <a:lstStyle/>
          <a:p>
            <a:fld id="{8D6C380F-326D-3C40-9EE7-7FBAB0953422}" type="slidenum">
              <a:rPr lang="en-US" smtClean="0">
                <a:latin typeface="Arial"/>
              </a:rPr>
              <a:pPr/>
              <a:t>6</a:t>
            </a:fld>
            <a:endParaRPr lang="en-US">
              <a:latin typeface="Arial"/>
            </a:endParaRPr>
          </a:p>
        </p:txBody>
      </p:sp>
      <p:sp>
        <p:nvSpPr>
          <p:cNvPr id="5" name="Content Placeholder 4">
            <a:extLst>
              <a:ext uri="{FF2B5EF4-FFF2-40B4-BE49-F238E27FC236}">
                <a16:creationId xmlns:a16="http://schemas.microsoft.com/office/drawing/2014/main" id="{91FD296C-473B-D98F-EBFB-BB365B55C018}"/>
              </a:ext>
            </a:extLst>
          </p:cNvPr>
          <p:cNvSpPr>
            <a:spLocks noGrp="1"/>
          </p:cNvSpPr>
          <p:nvPr>
            <p:ph sz="quarter" idx="13"/>
          </p:nvPr>
        </p:nvSpPr>
        <p:spPr>
          <a:xfrm>
            <a:off x="457207" y="945002"/>
            <a:ext cx="4496630" cy="3762051"/>
          </a:xfrm>
        </p:spPr>
        <p:txBody>
          <a:bodyPr>
            <a:normAutofit/>
          </a:bodyPr>
          <a:lstStyle/>
          <a:p>
            <a:r>
              <a:rPr lang="en-FR" sz="1200" b="1" dirty="0"/>
              <a:t>EP-DT:</a:t>
            </a:r>
            <a:r>
              <a:rPr lang="en-FR" sz="1200" dirty="0"/>
              <a:t> blimp test </a:t>
            </a:r>
            <a:r>
              <a:rPr lang="en-FR" sz="1200" dirty="0">
                <a:sym typeface="Wingdings" pitchFamily="2" charset="2"/>
              </a:rPr>
              <a:t> requires 2h with magnet ON</a:t>
            </a:r>
            <a:endParaRPr lang="en-FR" sz="1200" dirty="0"/>
          </a:p>
          <a:p>
            <a:endParaRPr lang="en-US" sz="1200" b="1" dirty="0"/>
          </a:p>
          <a:p>
            <a:r>
              <a:rPr lang="en-US" sz="1200" b="1" dirty="0"/>
              <a:t>IT:</a:t>
            </a:r>
            <a:r>
              <a:rPr lang="en-US" sz="1200" dirty="0"/>
              <a:t> technical visit for replacement of the telecom cable during the YETS (Tue 9:00) </a:t>
            </a:r>
            <a:r>
              <a:rPr lang="en-GB" sz="1200" dirty="0"/>
              <a:t>(IT, EN-EL, ALICE)</a:t>
            </a:r>
          </a:p>
          <a:p>
            <a:endParaRPr lang="en-GB" sz="1200" dirty="0"/>
          </a:p>
          <a:p>
            <a:r>
              <a:rPr lang="en-GB" sz="1200" b="1" dirty="0"/>
              <a:t>PPS:</a:t>
            </a:r>
            <a:r>
              <a:rPr lang="en-GB" sz="1200" dirty="0"/>
              <a:t> </a:t>
            </a:r>
            <a:r>
              <a:rPr lang="en-US" sz="1200" dirty="0"/>
              <a:t>technical visit for the installation of the ODH sensors inside L3/Dipole during LS3 (Tue 10:30)</a:t>
            </a:r>
          </a:p>
          <a:p>
            <a:endParaRPr lang="en-US" sz="1200" dirty="0"/>
          </a:p>
          <a:p>
            <a:r>
              <a:rPr lang="en-US" sz="1200" b="1" dirty="0"/>
              <a:t>EN-EL:</a:t>
            </a:r>
          </a:p>
          <a:p>
            <a:pPr lvl="1"/>
            <a:r>
              <a:rPr lang="en-US" sz="1100" dirty="0"/>
              <a:t>Fix broken lights UX25 cavern</a:t>
            </a:r>
          </a:p>
          <a:p>
            <a:pPr lvl="1"/>
            <a:r>
              <a:rPr lang="en-GB" sz="1100" dirty="0"/>
              <a:t>Repair AUG button in UX25</a:t>
            </a:r>
            <a:endParaRPr lang="en-US" sz="1100" dirty="0"/>
          </a:p>
          <a:p>
            <a:pPr marL="0" indent="0">
              <a:buNone/>
            </a:pPr>
            <a:endParaRPr lang="en-FR" sz="1200" dirty="0"/>
          </a:p>
          <a:p>
            <a:r>
              <a:rPr lang="en-FR" sz="1200" b="1" dirty="0"/>
              <a:t>STEM:</a:t>
            </a:r>
            <a:r>
              <a:rPr lang="en-FR" sz="1200" dirty="0"/>
              <a:t> cleaning of the cavern floor.</a:t>
            </a:r>
            <a:r>
              <a:rPr lang="en-FR" sz="1200" dirty="0">
                <a:sym typeface="Wingdings" pitchFamily="2" charset="2"/>
              </a:rPr>
              <a:t> </a:t>
            </a:r>
            <a:r>
              <a:rPr lang="en-FR" sz="1200" b="1" dirty="0">
                <a:sym typeface="Wingdings" pitchFamily="2" charset="2"/>
              </a:rPr>
              <a:t>Please be reminded to </a:t>
            </a:r>
            <a:r>
              <a:rPr lang="en-GB" sz="1200" b="1" dirty="0">
                <a:sym typeface="Wingdings" pitchFamily="2" charset="2"/>
              </a:rPr>
              <a:t>clean your muddy shoes before entering the cavern... Hiking boots should not be used as safety shoes (or vice-versa).</a:t>
            </a:r>
            <a:endParaRPr lang="en-GB" sz="1200" b="1" dirty="0"/>
          </a:p>
          <a:p>
            <a:endParaRPr lang="en-GB" sz="1200" dirty="0"/>
          </a:p>
          <a:p>
            <a:pPr lvl="1"/>
            <a:endParaRPr lang="en-FR" sz="1100" dirty="0"/>
          </a:p>
        </p:txBody>
      </p:sp>
      <p:sp>
        <p:nvSpPr>
          <p:cNvPr id="6" name="Date Placeholder 5">
            <a:extLst>
              <a:ext uri="{FF2B5EF4-FFF2-40B4-BE49-F238E27FC236}">
                <a16:creationId xmlns:a16="http://schemas.microsoft.com/office/drawing/2014/main" id="{6AF1FFC2-C956-FD0E-CBB2-D3522D4A59C0}"/>
              </a:ext>
            </a:extLst>
          </p:cNvPr>
          <p:cNvSpPr>
            <a:spLocks noGrp="1"/>
          </p:cNvSpPr>
          <p:nvPr>
            <p:ph type="dt" sz="half" idx="10"/>
          </p:nvPr>
        </p:nvSpPr>
        <p:spPr/>
        <p:txBody>
          <a:bodyPr/>
          <a:lstStyle/>
          <a:p>
            <a:r>
              <a:rPr lang="fr-FR"/>
              <a:t>7.11.2025</a:t>
            </a:r>
            <a:endParaRPr lang="en-US"/>
          </a:p>
        </p:txBody>
      </p:sp>
      <p:pic>
        <p:nvPicPr>
          <p:cNvPr id="9" name="Picture 8" descr="A white tile floor with blue doors&#10;&#10;AI-generated content may be incorrect.">
            <a:extLst>
              <a:ext uri="{FF2B5EF4-FFF2-40B4-BE49-F238E27FC236}">
                <a16:creationId xmlns:a16="http://schemas.microsoft.com/office/drawing/2014/main" id="{2D24C62B-94A4-EE39-FB96-FD89FFADBE60}"/>
              </a:ext>
            </a:extLst>
          </p:cNvPr>
          <p:cNvPicPr>
            <a:picLocks noChangeAspect="1"/>
          </p:cNvPicPr>
          <p:nvPr/>
        </p:nvPicPr>
        <p:blipFill>
          <a:blip r:embed="rId2"/>
          <a:stretch>
            <a:fillRect/>
          </a:stretch>
        </p:blipFill>
        <p:spPr>
          <a:xfrm>
            <a:off x="5938180" y="1113906"/>
            <a:ext cx="2290994" cy="3054659"/>
          </a:xfrm>
          <a:prstGeom prst="rect">
            <a:avLst/>
          </a:prstGeom>
        </p:spPr>
      </p:pic>
    </p:spTree>
    <p:extLst>
      <p:ext uri="{BB962C8B-B14F-4D97-AF65-F5344CB8AC3E}">
        <p14:creationId xmlns:p14="http://schemas.microsoft.com/office/powerpoint/2010/main" val="7143699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16C935-0C30-C2BD-2951-AE3B2FCDE28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7A48CB7-1E74-C44B-D187-E36B36613766}"/>
              </a:ext>
            </a:extLst>
          </p:cNvPr>
          <p:cNvSpPr>
            <a:spLocks noGrp="1"/>
          </p:cNvSpPr>
          <p:nvPr>
            <p:ph type="title"/>
          </p:nvPr>
        </p:nvSpPr>
        <p:spPr/>
        <p:txBody>
          <a:bodyPr>
            <a:noAutofit/>
          </a:bodyPr>
          <a:lstStyle/>
          <a:p>
            <a:r>
              <a:rPr lang="en-FR" sz="2400" b="1" dirty="0"/>
              <a:t>EN-CV activities</a:t>
            </a:r>
          </a:p>
        </p:txBody>
      </p:sp>
      <p:sp>
        <p:nvSpPr>
          <p:cNvPr id="3" name="Footer Placeholder 2">
            <a:extLst>
              <a:ext uri="{FF2B5EF4-FFF2-40B4-BE49-F238E27FC236}">
                <a16:creationId xmlns:a16="http://schemas.microsoft.com/office/drawing/2014/main" id="{FFF47417-4286-6FFC-A3BD-C07508EDA77E}"/>
              </a:ext>
            </a:extLst>
          </p:cNvPr>
          <p:cNvSpPr>
            <a:spLocks noGrp="1"/>
          </p:cNvSpPr>
          <p:nvPr>
            <p:ph type="ftr" sz="quarter" idx="11"/>
          </p:nvPr>
        </p:nvSpPr>
        <p:spPr/>
        <p:txBody>
          <a:bodyPr/>
          <a:lstStyle/>
          <a:p>
            <a:r>
              <a:rPr lang="en-US">
                <a:latin typeface="Arial"/>
              </a:rPr>
              <a:t>TS2 planning meeting - A.Tauro</a:t>
            </a:r>
          </a:p>
        </p:txBody>
      </p:sp>
      <p:sp>
        <p:nvSpPr>
          <p:cNvPr id="4" name="Slide Number Placeholder 3">
            <a:extLst>
              <a:ext uri="{FF2B5EF4-FFF2-40B4-BE49-F238E27FC236}">
                <a16:creationId xmlns:a16="http://schemas.microsoft.com/office/drawing/2014/main" id="{ECD6D4AE-F8A4-3E4F-50FC-2EFE336AB397}"/>
              </a:ext>
            </a:extLst>
          </p:cNvPr>
          <p:cNvSpPr>
            <a:spLocks noGrp="1"/>
          </p:cNvSpPr>
          <p:nvPr>
            <p:ph type="sldNum" sz="quarter" idx="12"/>
          </p:nvPr>
        </p:nvSpPr>
        <p:spPr/>
        <p:txBody>
          <a:bodyPr/>
          <a:lstStyle/>
          <a:p>
            <a:fld id="{8D6C380F-326D-3C40-9EE7-7FBAB0953422}" type="slidenum">
              <a:rPr lang="en-US" smtClean="0">
                <a:latin typeface="Arial"/>
              </a:rPr>
              <a:pPr/>
              <a:t>7</a:t>
            </a:fld>
            <a:endParaRPr lang="en-US">
              <a:latin typeface="Arial"/>
            </a:endParaRPr>
          </a:p>
        </p:txBody>
      </p:sp>
      <p:sp>
        <p:nvSpPr>
          <p:cNvPr id="5" name="Content Placeholder 4">
            <a:extLst>
              <a:ext uri="{FF2B5EF4-FFF2-40B4-BE49-F238E27FC236}">
                <a16:creationId xmlns:a16="http://schemas.microsoft.com/office/drawing/2014/main" id="{173B11B7-1822-425B-CB5D-22BCDF52FC46}"/>
              </a:ext>
            </a:extLst>
          </p:cNvPr>
          <p:cNvSpPr>
            <a:spLocks noGrp="1"/>
          </p:cNvSpPr>
          <p:nvPr>
            <p:ph sz="quarter" idx="13"/>
          </p:nvPr>
        </p:nvSpPr>
        <p:spPr/>
        <p:txBody>
          <a:bodyPr>
            <a:normAutofit/>
          </a:bodyPr>
          <a:lstStyle/>
          <a:p>
            <a:r>
              <a:rPr lang="en-GB" sz="1400" dirty="0"/>
              <a:t>Intervention on MFT cooling plant on Monday afternoon</a:t>
            </a:r>
          </a:p>
          <a:p>
            <a:endParaRPr lang="en-GB" sz="1400" dirty="0"/>
          </a:p>
          <a:p>
            <a:r>
              <a:rPr lang="en-GB" sz="1400" dirty="0"/>
              <a:t>Stop TOF cooling plant to check the motor and frequency driver (related to issue of this week)</a:t>
            </a:r>
          </a:p>
          <a:p>
            <a:endParaRPr lang="en-GB" sz="1400" dirty="0"/>
          </a:p>
          <a:p>
            <a:endParaRPr lang="en-FR" sz="1400" dirty="0"/>
          </a:p>
        </p:txBody>
      </p:sp>
      <p:sp>
        <p:nvSpPr>
          <p:cNvPr id="6" name="Date Placeholder 5">
            <a:extLst>
              <a:ext uri="{FF2B5EF4-FFF2-40B4-BE49-F238E27FC236}">
                <a16:creationId xmlns:a16="http://schemas.microsoft.com/office/drawing/2014/main" id="{C7D06BFB-B981-A492-9C51-60A6193CBDF5}"/>
              </a:ext>
            </a:extLst>
          </p:cNvPr>
          <p:cNvSpPr>
            <a:spLocks noGrp="1"/>
          </p:cNvSpPr>
          <p:nvPr>
            <p:ph type="dt" sz="half" idx="10"/>
          </p:nvPr>
        </p:nvSpPr>
        <p:spPr/>
        <p:txBody>
          <a:bodyPr/>
          <a:lstStyle/>
          <a:p>
            <a:r>
              <a:rPr lang="fr-FR"/>
              <a:t>7.11.2025</a:t>
            </a:r>
            <a:endParaRPr lang="en-US"/>
          </a:p>
        </p:txBody>
      </p:sp>
      <p:sp>
        <p:nvSpPr>
          <p:cNvPr id="7" name="TextBox 6">
            <a:extLst>
              <a:ext uri="{FF2B5EF4-FFF2-40B4-BE49-F238E27FC236}">
                <a16:creationId xmlns:a16="http://schemas.microsoft.com/office/drawing/2014/main" id="{856BA706-4A14-E340-D74A-052066ECA2F0}"/>
              </a:ext>
            </a:extLst>
          </p:cNvPr>
          <p:cNvSpPr txBox="1"/>
          <p:nvPr/>
        </p:nvSpPr>
        <p:spPr>
          <a:xfrm>
            <a:off x="5956652" y="4767264"/>
            <a:ext cx="2428870" cy="369332"/>
          </a:xfrm>
          <a:prstGeom prst="rect">
            <a:avLst/>
          </a:prstGeom>
          <a:noFill/>
        </p:spPr>
        <p:txBody>
          <a:bodyPr wrap="none" rtlCol="0">
            <a:spAutoFit/>
          </a:bodyPr>
          <a:lstStyle/>
          <a:p>
            <a:r>
              <a:rPr lang="en-FR" dirty="0"/>
              <a:t>Florent/Olivier/Sylvain</a:t>
            </a:r>
          </a:p>
        </p:txBody>
      </p:sp>
    </p:spTree>
    <p:extLst>
      <p:ext uri="{BB962C8B-B14F-4D97-AF65-F5344CB8AC3E}">
        <p14:creationId xmlns:p14="http://schemas.microsoft.com/office/powerpoint/2010/main" val="12296601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GB"/>
              <a:t>TS2 planning meeting - A.Tauro</a:t>
            </a:r>
            <a:endParaRPr lang="en-GB" dirty="0"/>
          </a:p>
        </p:txBody>
      </p:sp>
      <p:sp>
        <p:nvSpPr>
          <p:cNvPr id="6" name="Slide Number Placeholder 5"/>
          <p:cNvSpPr>
            <a:spLocks noGrp="1"/>
          </p:cNvSpPr>
          <p:nvPr>
            <p:ph type="sldNum" sz="quarter" idx="12"/>
          </p:nvPr>
        </p:nvSpPr>
        <p:spPr/>
        <p:txBody>
          <a:bodyPr/>
          <a:lstStyle/>
          <a:p>
            <a:fld id="{5C5FFC14-B0F8-4D7D-828A-EE3EEAA5DDC5}" type="slidenum">
              <a:rPr lang="en-GB" smtClean="0"/>
              <a:t>8</a:t>
            </a:fld>
            <a:endParaRPr lang="en-GB" dirty="0"/>
          </a:p>
        </p:txBody>
      </p:sp>
      <p:sp>
        <p:nvSpPr>
          <p:cNvPr id="9" name="TextBox 8"/>
          <p:cNvSpPr txBox="1"/>
          <p:nvPr/>
        </p:nvSpPr>
        <p:spPr>
          <a:xfrm>
            <a:off x="1709682" y="1169337"/>
            <a:ext cx="6210690" cy="829201"/>
          </a:xfrm>
          <a:prstGeom prst="rect">
            <a:avLst/>
          </a:prstGeom>
          <a:noFill/>
        </p:spPr>
        <p:txBody>
          <a:bodyPr wrap="square" rtlCol="0">
            <a:spAutoFit/>
          </a:bodyPr>
          <a:lstStyle/>
          <a:p>
            <a:pPr>
              <a:lnSpc>
                <a:spcPct val="150000"/>
              </a:lnSpc>
            </a:pPr>
            <a:r>
              <a:rPr lang="en-US" sz="1200" dirty="0">
                <a:latin typeface="Times New Roman" panose="02020603050405020304" pitchFamily="18" charset="0"/>
                <a:cs typeface="Times New Roman" panose="02020603050405020304" pitchFamily="18" charset="0"/>
              </a:rPr>
              <a:t>* TPC pump swap (TS)</a:t>
            </a:r>
          </a:p>
          <a:p>
            <a:pPr>
              <a:lnSpc>
                <a:spcPct val="150000"/>
              </a:lnSpc>
            </a:pPr>
            <a:r>
              <a:rPr lang="en-US" sz="1200" dirty="0">
                <a:latin typeface="Times New Roman" panose="02020603050405020304" pitchFamily="18" charset="0"/>
                <a:cs typeface="Times New Roman" panose="02020603050405020304" pitchFamily="18" charset="0"/>
              </a:rPr>
              <a:t>* Pump to swap if we don’t have time to send and get back before the restart of the RUN (</a:t>
            </a:r>
            <a:r>
              <a:rPr lang="en-US" sz="1200" dirty="0" err="1">
                <a:latin typeface="Times New Roman" panose="02020603050405020304" pitchFamily="18" charset="0"/>
                <a:cs typeface="Times New Roman" panose="02020603050405020304" pitchFamily="18" charset="0"/>
              </a:rPr>
              <a:t>Yets</a:t>
            </a:r>
            <a:r>
              <a:rPr lang="en-US" sz="1200" dirty="0">
                <a:latin typeface="Times New Roman" panose="02020603050405020304" pitchFamily="18" charset="0"/>
                <a:cs typeface="Times New Roman" panose="02020603050405020304" pitchFamily="18" charset="0"/>
              </a:rPr>
              <a:t>)</a:t>
            </a:r>
          </a:p>
          <a:p>
            <a:pPr>
              <a:lnSpc>
                <a:spcPct val="150000"/>
              </a:lnSpc>
            </a:pPr>
            <a:endParaRPr lang="en-US" sz="900" dirty="0">
              <a:latin typeface="Times New Roman" panose="02020603050405020304" pitchFamily="18" charset="0"/>
              <a:cs typeface="Times New Roman" panose="02020603050405020304" pitchFamily="18" charset="0"/>
            </a:endParaRPr>
          </a:p>
        </p:txBody>
      </p:sp>
      <p:sp>
        <p:nvSpPr>
          <p:cNvPr id="7" name="Rectangle 4"/>
          <p:cNvSpPr>
            <a:spLocks noGrp="1" noChangeArrowheads="1"/>
          </p:cNvSpPr>
          <p:nvPr>
            <p:ph type="title"/>
          </p:nvPr>
        </p:nvSpPr>
        <p:spPr>
          <a:xfrm>
            <a:off x="2033718" y="100010"/>
            <a:ext cx="4914546" cy="529088"/>
          </a:xfrm>
          <a:solidFill>
            <a:srgbClr val="FFFFFF"/>
          </a:solidFill>
          <a:ln w="12700">
            <a:solidFill>
              <a:schemeClr val="tx1"/>
            </a:solidFill>
          </a:ln>
          <a:effectLst>
            <a:outerShdw blurRad="63500" dist="107763" dir="18900000" algn="ctr" rotWithShape="0">
              <a:schemeClr val="bg2">
                <a:alpha val="50000"/>
              </a:schemeClr>
            </a:outerShdw>
          </a:effectLst>
        </p:spPr>
        <p:txBody>
          <a:bodyPr>
            <a:normAutofit fontScale="90000"/>
          </a:bodyPr>
          <a:lstStyle/>
          <a:p>
            <a:pPr eaLnBrk="1" hangingPunct="1"/>
            <a:r>
              <a:rPr lang="en-US" sz="2250" dirty="0">
                <a:latin typeface="Times New Roman" pitchFamily="18" charset="0"/>
              </a:rPr>
              <a:t>ALICE TS2 and YETS 2025 GAS OPERATIONS</a:t>
            </a:r>
            <a:endParaRPr lang="en-US" sz="2250" dirty="0">
              <a:solidFill>
                <a:schemeClr val="tx1"/>
              </a:solidFill>
              <a:latin typeface="Times New Roman" pitchFamily="18" charset="0"/>
            </a:endParaRPr>
          </a:p>
        </p:txBody>
      </p:sp>
      <p:pic>
        <p:nvPicPr>
          <p:cNvPr id="4" name="Picture 3" descr="A machine with metal pipes&#10;&#10;AI-generated content may be incorrect.">
            <a:extLst>
              <a:ext uri="{FF2B5EF4-FFF2-40B4-BE49-F238E27FC236}">
                <a16:creationId xmlns:a16="http://schemas.microsoft.com/office/drawing/2014/main" id="{13294D84-DCF1-9E4C-2574-B6E1055B2BB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17694" y="1846601"/>
            <a:ext cx="1998222" cy="1124000"/>
          </a:xfrm>
          <a:prstGeom prst="rect">
            <a:avLst/>
          </a:prstGeom>
        </p:spPr>
      </p:pic>
      <p:sp>
        <p:nvSpPr>
          <p:cNvPr id="12" name="TextBox 11">
            <a:extLst>
              <a:ext uri="{FF2B5EF4-FFF2-40B4-BE49-F238E27FC236}">
                <a16:creationId xmlns:a16="http://schemas.microsoft.com/office/drawing/2014/main" id="{A07B6FB5-F873-914F-937C-E65BBCC0B7F8}"/>
              </a:ext>
            </a:extLst>
          </p:cNvPr>
          <p:cNvSpPr txBox="1"/>
          <p:nvPr/>
        </p:nvSpPr>
        <p:spPr>
          <a:xfrm>
            <a:off x="2465766" y="3552872"/>
            <a:ext cx="3250575" cy="621452"/>
          </a:xfrm>
          <a:prstGeom prst="rect">
            <a:avLst/>
          </a:prstGeom>
          <a:noFill/>
        </p:spPr>
        <p:txBody>
          <a:bodyPr wrap="square" rtlCol="0">
            <a:spAutoFit/>
          </a:bodyPr>
          <a:lstStyle/>
          <a:p>
            <a:pPr>
              <a:lnSpc>
                <a:spcPct val="150000"/>
              </a:lnSpc>
            </a:pPr>
            <a:r>
              <a:rPr lang="en-US" sz="1500" dirty="0">
                <a:latin typeface="Times New Roman" panose="02020603050405020304" pitchFamily="18" charset="0"/>
                <a:cs typeface="Times New Roman" panose="02020603050405020304" pitchFamily="18" charset="0"/>
              </a:rPr>
              <a:t>* Filter change / improve </a:t>
            </a:r>
            <a:r>
              <a:rPr lang="en-US" sz="1500" dirty="0" err="1">
                <a:latin typeface="Times New Roman" panose="02020603050405020304" pitchFamily="18" charset="0"/>
                <a:cs typeface="Times New Roman" panose="02020603050405020304" pitchFamily="18" charset="0"/>
              </a:rPr>
              <a:t>instalation</a:t>
            </a:r>
            <a:endParaRPr lang="en-US" sz="900" dirty="0">
              <a:latin typeface="Times New Roman" panose="02020603050405020304" pitchFamily="18" charset="0"/>
              <a:cs typeface="Times New Roman" panose="02020603050405020304" pitchFamily="18" charset="0"/>
            </a:endParaRPr>
          </a:p>
          <a:p>
            <a:pPr>
              <a:lnSpc>
                <a:spcPct val="150000"/>
              </a:lnSpc>
            </a:pPr>
            <a:endParaRPr lang="en-US" sz="900" dirty="0">
              <a:latin typeface="Times New Roman" panose="02020603050405020304" pitchFamily="18" charset="0"/>
              <a:cs typeface="Times New Roman" panose="02020603050405020304" pitchFamily="18" charset="0"/>
            </a:endParaRPr>
          </a:p>
        </p:txBody>
      </p:sp>
      <p:pic>
        <p:nvPicPr>
          <p:cNvPr id="13" name="Picture 12" descr="A close-up of a machine&#10;&#10;AI-generated content may be incorrect.">
            <a:extLst>
              <a:ext uri="{FF2B5EF4-FFF2-40B4-BE49-F238E27FC236}">
                <a16:creationId xmlns:a16="http://schemas.microsoft.com/office/drawing/2014/main" id="{DF189D8D-7146-52D4-6C32-D23D17F78E8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flipH="1" flipV="1">
            <a:off x="6118942" y="3397423"/>
            <a:ext cx="2020521" cy="909235"/>
          </a:xfrm>
          <a:prstGeom prst="rect">
            <a:avLst/>
          </a:prstGeom>
        </p:spPr>
      </p:pic>
      <p:pic>
        <p:nvPicPr>
          <p:cNvPr id="14" name="Picture 13" descr="A close-up of a machine&#10;&#10;AI-generated content may be incorrect.">
            <a:extLst>
              <a:ext uri="{FF2B5EF4-FFF2-40B4-BE49-F238E27FC236}">
                <a16:creationId xmlns:a16="http://schemas.microsoft.com/office/drawing/2014/main" id="{A52AF4CF-4419-2456-A225-7EC89063F67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4795145" y="3206606"/>
            <a:ext cx="2316434" cy="1042396"/>
          </a:xfrm>
          <a:prstGeom prst="rect">
            <a:avLst/>
          </a:prstGeom>
        </p:spPr>
      </p:pic>
      <p:sp>
        <p:nvSpPr>
          <p:cNvPr id="2" name="TextBox 1">
            <a:extLst>
              <a:ext uri="{FF2B5EF4-FFF2-40B4-BE49-F238E27FC236}">
                <a16:creationId xmlns:a16="http://schemas.microsoft.com/office/drawing/2014/main" id="{BA2526F5-87E2-1C07-E09B-BA9FABB0CCC4}"/>
              </a:ext>
            </a:extLst>
          </p:cNvPr>
          <p:cNvSpPr txBox="1"/>
          <p:nvPr/>
        </p:nvSpPr>
        <p:spPr>
          <a:xfrm>
            <a:off x="1099118" y="4719523"/>
            <a:ext cx="1633781" cy="369332"/>
          </a:xfrm>
          <a:prstGeom prst="rect">
            <a:avLst/>
          </a:prstGeom>
          <a:noFill/>
        </p:spPr>
        <p:txBody>
          <a:bodyPr wrap="none" rtlCol="0">
            <a:spAutoFit/>
          </a:bodyPr>
          <a:lstStyle/>
          <a:p>
            <a:r>
              <a:rPr lang="en-FR" dirty="0"/>
              <a:t>Louis-Philippe</a:t>
            </a:r>
          </a:p>
        </p:txBody>
      </p:sp>
      <p:sp>
        <p:nvSpPr>
          <p:cNvPr id="3" name="Date Placeholder 2">
            <a:extLst>
              <a:ext uri="{FF2B5EF4-FFF2-40B4-BE49-F238E27FC236}">
                <a16:creationId xmlns:a16="http://schemas.microsoft.com/office/drawing/2014/main" id="{CEC91C10-5E29-ACA1-A1E5-8E6CD0A0A136}"/>
              </a:ext>
            </a:extLst>
          </p:cNvPr>
          <p:cNvSpPr>
            <a:spLocks noGrp="1"/>
          </p:cNvSpPr>
          <p:nvPr>
            <p:ph type="dt" sz="half" idx="10"/>
          </p:nvPr>
        </p:nvSpPr>
        <p:spPr/>
        <p:txBody>
          <a:bodyPr/>
          <a:lstStyle/>
          <a:p>
            <a:r>
              <a:rPr lang="fr-FR"/>
              <a:t>7.11.2025</a:t>
            </a:r>
            <a:endParaRPr lang="en-GB" dirty="0"/>
          </a:p>
        </p:txBody>
      </p:sp>
    </p:spTree>
    <p:extLst>
      <p:ext uri="{BB962C8B-B14F-4D97-AF65-F5344CB8AC3E}">
        <p14:creationId xmlns:p14="http://schemas.microsoft.com/office/powerpoint/2010/main" val="4368065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A8B6E6-4286-275D-0A20-7877EC34C08A}"/>
            </a:ext>
          </a:extLst>
        </p:cNvPr>
        <p:cNvGrpSpPr/>
        <p:nvPr/>
      </p:nvGrpSpPr>
      <p:grpSpPr>
        <a:xfrm>
          <a:off x="0" y="0"/>
          <a:ext cx="0" cy="0"/>
          <a:chOff x="0" y="0"/>
          <a:chExt cx="0" cy="0"/>
        </a:xfrm>
      </p:grpSpPr>
      <p:sp>
        <p:nvSpPr>
          <p:cNvPr id="5" name="Footer Placeholder 4">
            <a:extLst>
              <a:ext uri="{FF2B5EF4-FFF2-40B4-BE49-F238E27FC236}">
                <a16:creationId xmlns:a16="http://schemas.microsoft.com/office/drawing/2014/main" id="{196701E8-387B-4E15-9B83-75F6ECB5CFA2}"/>
              </a:ext>
            </a:extLst>
          </p:cNvPr>
          <p:cNvSpPr>
            <a:spLocks noGrp="1"/>
          </p:cNvSpPr>
          <p:nvPr>
            <p:ph type="ftr" sz="quarter" idx="11"/>
          </p:nvPr>
        </p:nvSpPr>
        <p:spPr/>
        <p:txBody>
          <a:bodyPr/>
          <a:lstStyle/>
          <a:p>
            <a:r>
              <a:rPr lang="en-GB"/>
              <a:t>TS2 planning meeting - A.Tauro</a:t>
            </a:r>
            <a:endParaRPr lang="en-GB" dirty="0"/>
          </a:p>
        </p:txBody>
      </p:sp>
      <p:sp>
        <p:nvSpPr>
          <p:cNvPr id="6" name="Slide Number Placeholder 5">
            <a:extLst>
              <a:ext uri="{FF2B5EF4-FFF2-40B4-BE49-F238E27FC236}">
                <a16:creationId xmlns:a16="http://schemas.microsoft.com/office/drawing/2014/main" id="{D4BBD70E-7BE6-1625-C65A-7BF7DF90FEFF}"/>
              </a:ext>
            </a:extLst>
          </p:cNvPr>
          <p:cNvSpPr>
            <a:spLocks noGrp="1"/>
          </p:cNvSpPr>
          <p:nvPr>
            <p:ph type="sldNum" sz="quarter" idx="12"/>
          </p:nvPr>
        </p:nvSpPr>
        <p:spPr/>
        <p:txBody>
          <a:bodyPr/>
          <a:lstStyle/>
          <a:p>
            <a:fld id="{5C5FFC14-B0F8-4D7D-828A-EE3EEAA5DDC5}" type="slidenum">
              <a:rPr lang="en-GB" smtClean="0"/>
              <a:t>9</a:t>
            </a:fld>
            <a:endParaRPr lang="en-GB" dirty="0"/>
          </a:p>
        </p:txBody>
      </p:sp>
      <p:sp>
        <p:nvSpPr>
          <p:cNvPr id="7" name="Rectangle 4">
            <a:extLst>
              <a:ext uri="{FF2B5EF4-FFF2-40B4-BE49-F238E27FC236}">
                <a16:creationId xmlns:a16="http://schemas.microsoft.com/office/drawing/2014/main" id="{3CD8AA8A-CA89-02D6-50E3-C87F783759E1}"/>
              </a:ext>
            </a:extLst>
          </p:cNvPr>
          <p:cNvSpPr>
            <a:spLocks noGrp="1" noChangeArrowheads="1"/>
          </p:cNvSpPr>
          <p:nvPr>
            <p:ph type="title"/>
          </p:nvPr>
        </p:nvSpPr>
        <p:spPr>
          <a:xfrm>
            <a:off x="2033718" y="100010"/>
            <a:ext cx="4914546" cy="529088"/>
          </a:xfrm>
          <a:solidFill>
            <a:srgbClr val="FFFFFF"/>
          </a:solidFill>
          <a:ln w="12700">
            <a:solidFill>
              <a:schemeClr val="tx1"/>
            </a:solidFill>
          </a:ln>
          <a:effectLst>
            <a:outerShdw blurRad="63500" dist="107763" dir="18900000" algn="ctr" rotWithShape="0">
              <a:schemeClr val="bg2">
                <a:alpha val="50000"/>
              </a:schemeClr>
            </a:outerShdw>
          </a:effectLst>
        </p:spPr>
        <p:txBody>
          <a:bodyPr>
            <a:normAutofit fontScale="90000"/>
          </a:bodyPr>
          <a:lstStyle/>
          <a:p>
            <a:pPr eaLnBrk="1" hangingPunct="1"/>
            <a:r>
              <a:rPr lang="en-US" sz="2250" dirty="0">
                <a:latin typeface="Times New Roman" pitchFamily="18" charset="0"/>
              </a:rPr>
              <a:t>ALICE TS2 and YETS 2025 GAS OPERATIONS</a:t>
            </a:r>
            <a:endParaRPr lang="en-US" sz="2250" dirty="0">
              <a:solidFill>
                <a:schemeClr val="tx1"/>
              </a:solidFill>
              <a:latin typeface="Times New Roman" pitchFamily="18" charset="0"/>
            </a:endParaRPr>
          </a:p>
        </p:txBody>
      </p:sp>
      <p:pic>
        <p:nvPicPr>
          <p:cNvPr id="8" name="Picture 7" descr="A machine with a metal structure&#10;&#10;AI-generated content may be incorrect.">
            <a:extLst>
              <a:ext uri="{FF2B5EF4-FFF2-40B4-BE49-F238E27FC236}">
                <a16:creationId xmlns:a16="http://schemas.microsoft.com/office/drawing/2014/main" id="{E775E045-5E06-F637-C9AD-812FC328053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1001563" y="2005310"/>
            <a:ext cx="2064311" cy="928940"/>
          </a:xfrm>
          <a:prstGeom prst="rect">
            <a:avLst/>
          </a:prstGeom>
        </p:spPr>
      </p:pic>
      <p:sp>
        <p:nvSpPr>
          <p:cNvPr id="2" name="TextBox 1">
            <a:extLst>
              <a:ext uri="{FF2B5EF4-FFF2-40B4-BE49-F238E27FC236}">
                <a16:creationId xmlns:a16="http://schemas.microsoft.com/office/drawing/2014/main" id="{9E9BE64F-CE34-1B5F-8E98-1FE7A0904B3F}"/>
              </a:ext>
            </a:extLst>
          </p:cNvPr>
          <p:cNvSpPr txBox="1"/>
          <p:nvPr/>
        </p:nvSpPr>
        <p:spPr>
          <a:xfrm>
            <a:off x="1547664" y="1059582"/>
            <a:ext cx="2261388" cy="323165"/>
          </a:xfrm>
          <a:prstGeom prst="rect">
            <a:avLst/>
          </a:prstGeom>
          <a:noFill/>
        </p:spPr>
        <p:txBody>
          <a:bodyPr wrap="none" rtlCol="0">
            <a:spAutoFit/>
          </a:bodyPr>
          <a:lstStyle/>
          <a:p>
            <a:r>
              <a:rPr lang="en-US" sz="1500" u="sng" dirty="0">
                <a:latin typeface="Times New Roman" panose="02020603050405020304" pitchFamily="18" charset="0"/>
                <a:cs typeface="Times New Roman" panose="02020603050405020304" pitchFamily="18" charset="0"/>
              </a:rPr>
              <a:t>* TOF Filters change ( TS)</a:t>
            </a:r>
            <a:endParaRPr lang="en-GB" sz="1500" u="sng" dirty="0"/>
          </a:p>
        </p:txBody>
      </p:sp>
      <p:sp>
        <p:nvSpPr>
          <p:cNvPr id="3" name="TextBox 2">
            <a:extLst>
              <a:ext uri="{FF2B5EF4-FFF2-40B4-BE49-F238E27FC236}">
                <a16:creationId xmlns:a16="http://schemas.microsoft.com/office/drawing/2014/main" id="{27E4040F-4603-574B-A1F1-8B5C5F3016F5}"/>
              </a:ext>
            </a:extLst>
          </p:cNvPr>
          <p:cNvSpPr txBox="1"/>
          <p:nvPr/>
        </p:nvSpPr>
        <p:spPr>
          <a:xfrm>
            <a:off x="4182950" y="977820"/>
            <a:ext cx="3575404" cy="967701"/>
          </a:xfrm>
          <a:prstGeom prst="rect">
            <a:avLst/>
          </a:prstGeom>
          <a:noFill/>
        </p:spPr>
        <p:txBody>
          <a:bodyPr wrap="square" rtlCol="0">
            <a:spAutoFit/>
          </a:bodyPr>
          <a:lstStyle/>
          <a:p>
            <a:pPr>
              <a:lnSpc>
                <a:spcPct val="150000"/>
              </a:lnSpc>
            </a:pPr>
            <a:r>
              <a:rPr lang="en-US" sz="1500" dirty="0">
                <a:latin typeface="Times New Roman" panose="02020603050405020304" pitchFamily="18" charset="0"/>
                <a:cs typeface="Times New Roman" panose="02020603050405020304" pitchFamily="18" charset="0"/>
              </a:rPr>
              <a:t>* MID humidifier filling improvement (</a:t>
            </a:r>
            <a:r>
              <a:rPr lang="en-US" sz="1500" dirty="0" err="1">
                <a:latin typeface="Times New Roman" panose="02020603050405020304" pitchFamily="18" charset="0"/>
                <a:cs typeface="Times New Roman" panose="02020603050405020304" pitchFamily="18" charset="0"/>
              </a:rPr>
              <a:t>yets</a:t>
            </a:r>
            <a:r>
              <a:rPr lang="en-US" sz="1500" dirty="0">
                <a:latin typeface="Times New Roman" panose="02020603050405020304" pitchFamily="18" charset="0"/>
                <a:cs typeface="Times New Roman" panose="02020603050405020304" pitchFamily="18" charset="0"/>
              </a:rPr>
              <a:t>)</a:t>
            </a:r>
            <a:endParaRPr lang="en-US" sz="900" dirty="0">
              <a:latin typeface="Times New Roman" panose="02020603050405020304" pitchFamily="18" charset="0"/>
              <a:cs typeface="Times New Roman" panose="02020603050405020304" pitchFamily="18" charset="0"/>
            </a:endParaRPr>
          </a:p>
          <a:p>
            <a:pPr>
              <a:lnSpc>
                <a:spcPct val="150000"/>
              </a:lnSpc>
            </a:pPr>
            <a:endParaRPr lang="en-US" sz="900" dirty="0">
              <a:latin typeface="Times New Roman" panose="02020603050405020304" pitchFamily="18" charset="0"/>
              <a:cs typeface="Times New Roman" panose="02020603050405020304" pitchFamily="18" charset="0"/>
            </a:endParaRPr>
          </a:p>
        </p:txBody>
      </p:sp>
      <p:pic>
        <p:nvPicPr>
          <p:cNvPr id="11" name="Picture 10" descr="A machine with a gauge&#10;&#10;AI-generated content may be incorrect.">
            <a:extLst>
              <a:ext uri="{FF2B5EF4-FFF2-40B4-BE49-F238E27FC236}">
                <a16:creationId xmlns:a16="http://schemas.microsoft.com/office/drawing/2014/main" id="{B58478B8-558D-FF80-590B-69A0C3ED9DE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4953384" y="1972371"/>
            <a:ext cx="1959797" cy="1102385"/>
          </a:xfrm>
          <a:prstGeom prst="rect">
            <a:avLst/>
          </a:prstGeom>
        </p:spPr>
      </p:pic>
      <p:sp>
        <p:nvSpPr>
          <p:cNvPr id="15" name="TextBox 14">
            <a:extLst>
              <a:ext uri="{FF2B5EF4-FFF2-40B4-BE49-F238E27FC236}">
                <a16:creationId xmlns:a16="http://schemas.microsoft.com/office/drawing/2014/main" id="{02BD3D22-EB3F-167C-2D99-A784FFB99A30}"/>
              </a:ext>
            </a:extLst>
          </p:cNvPr>
          <p:cNvSpPr txBox="1"/>
          <p:nvPr/>
        </p:nvSpPr>
        <p:spPr>
          <a:xfrm>
            <a:off x="1922401" y="3428657"/>
            <a:ext cx="6399464" cy="1660198"/>
          </a:xfrm>
          <a:prstGeom prst="rect">
            <a:avLst/>
          </a:prstGeom>
          <a:noFill/>
        </p:spPr>
        <p:txBody>
          <a:bodyPr wrap="square" rtlCol="0">
            <a:spAutoFit/>
          </a:bodyPr>
          <a:lstStyle/>
          <a:p>
            <a:pPr>
              <a:lnSpc>
                <a:spcPct val="150000"/>
              </a:lnSpc>
            </a:pPr>
            <a:r>
              <a:rPr lang="en-US" sz="1500" dirty="0">
                <a:latin typeface="Times New Roman" panose="02020603050405020304" pitchFamily="18" charset="0"/>
                <a:cs typeface="Times New Roman" panose="02020603050405020304" pitchFamily="18" charset="0"/>
              </a:rPr>
              <a:t>* ALICE TOF leak search around distribution modules </a:t>
            </a:r>
          </a:p>
          <a:p>
            <a:pPr>
              <a:lnSpc>
                <a:spcPct val="150000"/>
              </a:lnSpc>
            </a:pPr>
            <a:r>
              <a:rPr lang="en-US" sz="1500" dirty="0">
                <a:latin typeface="Times New Roman" panose="02020603050405020304" pitchFamily="18" charset="0"/>
                <a:cs typeface="Times New Roman" panose="02020603050405020304" pitchFamily="18" charset="0"/>
              </a:rPr>
              <a:t>* MID prototype supply in </a:t>
            </a:r>
            <a:r>
              <a:rPr lang="en-US" sz="1500" dirty="0" err="1">
                <a:latin typeface="Times New Roman" panose="02020603050405020304" pitchFamily="18" charset="0"/>
                <a:cs typeface="Times New Roman" panose="02020603050405020304" pitchFamily="18" charset="0"/>
              </a:rPr>
              <a:t>carvern</a:t>
            </a:r>
            <a:endParaRPr lang="en-US" sz="1500" dirty="0">
              <a:latin typeface="Times New Roman" panose="02020603050405020304" pitchFamily="18" charset="0"/>
              <a:cs typeface="Times New Roman" panose="02020603050405020304" pitchFamily="18" charset="0"/>
            </a:endParaRPr>
          </a:p>
          <a:p>
            <a:pPr>
              <a:lnSpc>
                <a:spcPct val="150000"/>
              </a:lnSpc>
            </a:pPr>
            <a:r>
              <a:rPr lang="en-US" sz="1500" dirty="0">
                <a:latin typeface="Times New Roman" panose="02020603050405020304" pitchFamily="18" charset="0"/>
                <a:cs typeface="Times New Roman" panose="02020603050405020304" pitchFamily="18" charset="0"/>
              </a:rPr>
              <a:t>* TOF pump swop and membrane change (TS)</a:t>
            </a:r>
          </a:p>
          <a:p>
            <a:pPr>
              <a:lnSpc>
                <a:spcPct val="150000"/>
              </a:lnSpc>
            </a:pPr>
            <a:r>
              <a:rPr lang="en-US" sz="1500" dirty="0">
                <a:latin typeface="Times New Roman" panose="02020603050405020304" pitchFamily="18" charset="0"/>
                <a:cs typeface="Times New Roman" panose="02020603050405020304" pitchFamily="18" charset="0"/>
              </a:rPr>
              <a:t>* All Humidifiers filling ( TS or/and YETS)</a:t>
            </a:r>
            <a:endParaRPr lang="en-US" sz="900" dirty="0">
              <a:latin typeface="Times New Roman" panose="02020603050405020304" pitchFamily="18" charset="0"/>
              <a:cs typeface="Times New Roman" panose="02020603050405020304" pitchFamily="18" charset="0"/>
            </a:endParaRPr>
          </a:p>
          <a:p>
            <a:pPr>
              <a:lnSpc>
                <a:spcPct val="150000"/>
              </a:lnSpc>
            </a:pPr>
            <a:endParaRPr lang="en-US" sz="900" dirty="0">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79FE58F9-CAC6-323C-FD53-E3C33062F021}"/>
              </a:ext>
            </a:extLst>
          </p:cNvPr>
          <p:cNvSpPr txBox="1"/>
          <p:nvPr/>
        </p:nvSpPr>
        <p:spPr>
          <a:xfrm>
            <a:off x="1099118" y="4719523"/>
            <a:ext cx="1633781" cy="369332"/>
          </a:xfrm>
          <a:prstGeom prst="rect">
            <a:avLst/>
          </a:prstGeom>
          <a:noFill/>
        </p:spPr>
        <p:txBody>
          <a:bodyPr wrap="none" rtlCol="0">
            <a:spAutoFit/>
          </a:bodyPr>
          <a:lstStyle/>
          <a:p>
            <a:r>
              <a:rPr lang="en-FR" dirty="0"/>
              <a:t>Louis-Philippe</a:t>
            </a:r>
          </a:p>
        </p:txBody>
      </p:sp>
      <p:sp>
        <p:nvSpPr>
          <p:cNvPr id="9" name="Date Placeholder 8">
            <a:extLst>
              <a:ext uri="{FF2B5EF4-FFF2-40B4-BE49-F238E27FC236}">
                <a16:creationId xmlns:a16="http://schemas.microsoft.com/office/drawing/2014/main" id="{696FF6C8-E453-28AC-3058-D387C83FAC11}"/>
              </a:ext>
            </a:extLst>
          </p:cNvPr>
          <p:cNvSpPr>
            <a:spLocks noGrp="1"/>
          </p:cNvSpPr>
          <p:nvPr>
            <p:ph type="dt" sz="half" idx="10"/>
          </p:nvPr>
        </p:nvSpPr>
        <p:spPr/>
        <p:txBody>
          <a:bodyPr/>
          <a:lstStyle/>
          <a:p>
            <a:r>
              <a:rPr lang="fr-FR"/>
              <a:t>7.11.2025</a:t>
            </a:r>
            <a:endParaRPr lang="en-GB" dirty="0"/>
          </a:p>
        </p:txBody>
      </p:sp>
    </p:spTree>
    <p:extLst>
      <p:ext uri="{BB962C8B-B14F-4D97-AF65-F5344CB8AC3E}">
        <p14:creationId xmlns:p14="http://schemas.microsoft.com/office/powerpoint/2010/main" val="1043936102"/>
      </p:ext>
    </p:extLst>
  </p:cSld>
  <p:clrMapOvr>
    <a:masterClrMapping/>
  </p:clrMapOvr>
</p:sld>
</file>

<file path=ppt/theme/theme1.xml><?xml version="1.0" encoding="utf-8"?>
<a:theme xmlns:a="http://schemas.openxmlformats.org/drawingml/2006/main" name="CERN_ENdept_Presentation_ArialFont copy">
  <a:themeElements>
    <a:clrScheme name="CERN">
      <a:dk1>
        <a:srgbClr val="0C377B"/>
      </a:dk1>
      <a:lt1>
        <a:srgbClr val="FFFFFF"/>
      </a:lt1>
      <a:dk2>
        <a:srgbClr val="333333"/>
      </a:dk2>
      <a:lt2>
        <a:srgbClr val="999999"/>
      </a:lt2>
      <a:accent1>
        <a:srgbClr val="0C377B"/>
      </a:accent1>
      <a:accent2>
        <a:srgbClr val="A40000"/>
      </a:accent2>
      <a:accent3>
        <a:srgbClr val="4F9A06"/>
      </a:accent3>
      <a:accent4>
        <a:srgbClr val="5197CC"/>
      </a:accent4>
      <a:accent5>
        <a:srgbClr val="EF2929"/>
      </a:accent5>
      <a:accent6>
        <a:srgbClr val="8AE234"/>
      </a:accent6>
      <a:hlink>
        <a:srgbClr val="3465A4"/>
      </a:hlink>
      <a:folHlink>
        <a:srgbClr val="3465A4"/>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120791</TotalTime>
  <Words>1667</Words>
  <Application>Microsoft Macintosh PowerPoint</Application>
  <PresentationFormat>On-screen Show (16:9)</PresentationFormat>
  <Paragraphs>222</Paragraphs>
  <Slides>20</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Times New Roman</vt:lpstr>
      <vt:lpstr>Wingdings</vt:lpstr>
      <vt:lpstr>CERN_ENdept_Presentation_ArialFont copy</vt:lpstr>
      <vt:lpstr>2025 TS2 &amp; YETS planning meeting</vt:lpstr>
      <vt:lpstr>TS2: general information</vt:lpstr>
      <vt:lpstr>Safety coordinators (EROS team)</vt:lpstr>
      <vt:lpstr>DCS</vt:lpstr>
      <vt:lpstr>Detector’s activities</vt:lpstr>
      <vt:lpstr>Other activities</vt:lpstr>
      <vt:lpstr>EN-CV activities</vt:lpstr>
      <vt:lpstr>ALICE TS2 and YETS 2025 GAS OPERATIONS</vt:lpstr>
      <vt:lpstr>ALICE TS2 and YETS 2025 GAS OPERATIONS</vt:lpstr>
      <vt:lpstr>ALICE TS2 and YETS 2025 GAS OPERATIONS</vt:lpstr>
      <vt:lpstr>ALICE TS2 and YETS 2025 GAS OPERATIONS</vt:lpstr>
      <vt:lpstr>2025-26 YETS</vt:lpstr>
      <vt:lpstr>YETS 2025-26</vt:lpstr>
      <vt:lpstr>DSO test</vt:lpstr>
      <vt:lpstr>Central systems</vt:lpstr>
      <vt:lpstr>Detector’s activities (non exhaustive)</vt:lpstr>
      <vt:lpstr>Other groups</vt:lpstr>
      <vt:lpstr>Safety &amp; access</vt:lpstr>
      <vt:lpstr>EOY gas consumption</vt:lpstr>
      <vt:lpstr>EOY closure – 22 Dec 2025 to 4 Jan 2026</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ALICE</dc:title>
  <dc:creator>arturo</dc:creator>
  <cp:lastModifiedBy>Arturo Tauro</cp:lastModifiedBy>
  <cp:revision>5271</cp:revision>
  <cp:lastPrinted>2020-08-25T06:13:55Z</cp:lastPrinted>
  <dcterms:created xsi:type="dcterms:W3CDTF">2015-09-21T14:29:13Z</dcterms:created>
  <dcterms:modified xsi:type="dcterms:W3CDTF">2025-11-07T08:47:14Z</dcterms:modified>
</cp:coreProperties>
</file>