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1824" r:id="rId2"/>
    <p:sldId id="1911" r:id="rId3"/>
    <p:sldId id="3138" r:id="rId4"/>
    <p:sldId id="1881" r:id="rId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E6C337-021D-23C0-A49B-BD3435E7044A}" name="Truls Kolstad" initials="" userId="S::truls.kolstad@cern.ch::e3fcc34e-f56b-4fd5-9493-db6017968e91" providerId="AD"/>
  <p188:author id="{CD5F7139-6696-759A-E5BA-6688B815CACF}" name="Jules Braken" initials="" userId="S::jules.johannes.braken@cern.ch::52bfc7ed-39b2-4498-8698-49f117740900" providerId="AD"/>
  <p188:author id="{F548ACA3-39EC-9120-BE71-A90BCF2FDD2D}" name="Jean-Louis Grenard" initials="JG" userId="S::jean-louis.grenard@cern.ch::3cfbd564-dc6a-44a5-8f9b-b0eb35aadd99" providerId="AD"/>
  <p188:author id="{9E789CB4-A061-00EF-F97F-324F1C73E7C0}" name="Christophe Yves Mucher" initials="" userId="S::christophe.yves.mucher@cern.ch::eb1185d7-5c45-4ac5-a4a8-1bab5a930e40" providerId="AD"/>
  <p188:author id="{BA3505BE-EBEA-DEF3-DF7B-D60CF6334915}" name="Gemma Stacey Humphreys" initials="" userId="S::gemma.stacey.humphreys@cern.ch::ec960c71-227a-4d37-905b-69bbf3565b7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BE9C"/>
    <a:srgbClr val="9CBEAD"/>
    <a:srgbClr val="F1F0C4"/>
    <a:srgbClr val="DAC2C2"/>
    <a:srgbClr val="C4F0D9"/>
    <a:srgbClr val="FD6C5D"/>
    <a:srgbClr val="A5A5A5"/>
    <a:srgbClr val="92AF89"/>
    <a:srgbClr val="899BAF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677" y="77"/>
      </p:cViewPr>
      <p:guideLst>
        <p:guide orient="horz" pos="43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959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41031F1-F6BF-4D85-BDF7-CFC221640F56}" type="datetime1">
              <a:rPr lang="fr-FR" smtClean="0"/>
              <a:t>25/06/2025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dirty="0"/>
              <a:t>Slide text first level</a:t>
            </a:r>
          </a:p>
          <a:p>
            <a:pPr lvl="1">
              <a:defRPr/>
            </a:pPr>
            <a:r>
              <a:rPr dirty="0"/>
              <a:t>Slide text second level</a:t>
            </a:r>
          </a:p>
          <a:p>
            <a:pPr lvl="2">
              <a:defRPr/>
            </a:pPr>
            <a:r>
              <a:rPr dirty="0"/>
              <a:t>Slide text third level</a:t>
            </a:r>
          </a:p>
          <a:p>
            <a:pPr lvl="3">
              <a:defRPr/>
            </a:pPr>
            <a:r>
              <a:rPr dirty="0"/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989636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90234" y="6378349"/>
            <a:ext cx="285088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3" y="6378349"/>
            <a:ext cx="4364263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509C478-C776-0F07-E2F0-8C651D525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3" y="6378349"/>
            <a:ext cx="4364263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A613ECC5-8596-302D-807C-EC9B93075C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90234" y="6378349"/>
            <a:ext cx="2850889" cy="3651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81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A9B57E5-AC9C-7C86-FD68-DDBB866618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Target complex service building</a:t>
            </a:r>
            <a:br>
              <a:rPr lang="en-GB" dirty="0"/>
            </a:br>
            <a:r>
              <a:rPr lang="en-GB" sz="2800" dirty="0"/>
              <a:t>RP Sumps</a:t>
            </a:r>
            <a:br>
              <a:rPr lang="en-GB" dirty="0"/>
            </a:br>
            <a:br>
              <a:rPr lang="en-GB" sz="2000" b="0" dirty="0"/>
            </a:br>
            <a:r>
              <a:rPr lang="en-GB" sz="2000" b="0" dirty="0"/>
              <a:t>25</a:t>
            </a:r>
            <a:r>
              <a:rPr lang="en-GB" sz="2000" b="0" baseline="30000" dirty="0"/>
              <a:t>th</a:t>
            </a:r>
            <a:r>
              <a:rPr lang="en-GB" sz="2000" b="0" dirty="0"/>
              <a:t> June 2025 - CERN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A9EB5DE-6AA6-A72E-B633-B2DC32B7E5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GB" dirty="0"/>
              <a:t>Jean-Louis GRENARD - Gemma HUMPHREYS – CERN - SY-STI-TCD</a:t>
            </a:r>
          </a:p>
          <a:p>
            <a:r>
              <a:rPr lang="en-GB" dirty="0"/>
              <a:t>with the contribution of all the members of HI-ECN3 WP4</a:t>
            </a:r>
          </a:p>
        </p:txBody>
      </p:sp>
    </p:spTree>
    <p:extLst>
      <p:ext uri="{BB962C8B-B14F-4D97-AF65-F5344CB8AC3E}">
        <p14:creationId xmlns:p14="http://schemas.microsoft.com/office/powerpoint/2010/main" val="2493104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62C88-B966-1B4D-6A84-377FFE774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B6CED09-8D3A-67BE-100F-1774B8EA40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38" r="13820"/>
          <a:stretch/>
        </p:blipFill>
        <p:spPr bwMode="auto">
          <a:xfrm>
            <a:off x="5693366" y="253259"/>
            <a:ext cx="6090645" cy="264760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4BD7BC-C402-E3F2-3BFF-98AA15CD96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559669"/>
            <a:ext cx="6289402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Conventional wastewater</a:t>
            </a:r>
          </a:p>
          <a:p>
            <a:pPr lvl="1" indent="0">
              <a:buNone/>
            </a:pPr>
            <a:r>
              <a:rPr lang="en-GB" dirty="0"/>
              <a:t>Cold changing room and toilets</a:t>
            </a:r>
          </a:p>
          <a:p>
            <a:pPr lvl="1" indent="0">
              <a:buNone/>
            </a:pPr>
            <a:r>
              <a:rPr lang="en-GB" dirty="0"/>
              <a:t>Directly connected to sceptic tank</a:t>
            </a:r>
          </a:p>
          <a:p>
            <a:pPr lvl="1" indent="0">
              <a:buNone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Potential RP concern waters</a:t>
            </a:r>
          </a:p>
          <a:p>
            <a:pPr lvl="1" indent="0">
              <a:buNone/>
            </a:pPr>
            <a:r>
              <a:rPr lang="en-GB" dirty="0"/>
              <a:t>Hot changing room</a:t>
            </a:r>
          </a:p>
          <a:p>
            <a:pPr lvl="1" indent="0">
              <a:buNone/>
            </a:pPr>
            <a:r>
              <a:rPr lang="en-GB" dirty="0"/>
              <a:t>CV-Room and Hall rooms drainage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High RP concern waters</a:t>
            </a:r>
          </a:p>
          <a:p>
            <a:pPr lvl="1" indent="0">
              <a:buNone/>
            </a:pPr>
            <a:r>
              <a:rPr lang="en-GB" dirty="0"/>
              <a:t>Service Cell drainage waters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3A128F-F546-6503-4954-36CAE2B9EAFC}"/>
              </a:ext>
            </a:extLst>
          </p:cNvPr>
          <p:cNvSpPr/>
          <p:nvPr/>
        </p:nvSpPr>
        <p:spPr>
          <a:xfrm>
            <a:off x="4526280" y="4311508"/>
            <a:ext cx="4919472" cy="9694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F2D0F7-191D-123E-BBE6-288CE57FF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343588" cy="1065742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Considered Scenario</a:t>
            </a:r>
            <a:br>
              <a:rPr lang="en-GB" dirty="0"/>
            </a:br>
            <a:r>
              <a:rPr lang="en-GB" sz="2400" dirty="0"/>
              <a:t>Waste water management - internal</a:t>
            </a:r>
            <a:endParaRPr lang="en-GB" sz="18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AAD6996-C91F-E330-025C-959BE96051E1}"/>
              </a:ext>
            </a:extLst>
          </p:cNvPr>
          <p:cNvSpPr/>
          <p:nvPr/>
        </p:nvSpPr>
        <p:spPr>
          <a:xfrm>
            <a:off x="295850" y="1559669"/>
            <a:ext cx="310896" cy="31089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D653063-70EF-F06B-5004-0B5F7407279F}"/>
              </a:ext>
            </a:extLst>
          </p:cNvPr>
          <p:cNvSpPr/>
          <p:nvPr/>
        </p:nvSpPr>
        <p:spPr>
          <a:xfrm>
            <a:off x="286457" y="2957921"/>
            <a:ext cx="310896" cy="31089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9E944E0-EEFB-CD1E-4A9B-AE90498B322A}"/>
              </a:ext>
            </a:extLst>
          </p:cNvPr>
          <p:cNvSpPr/>
          <p:nvPr/>
        </p:nvSpPr>
        <p:spPr>
          <a:xfrm>
            <a:off x="289948" y="4485327"/>
            <a:ext cx="310896" cy="310896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332F7A4-4767-7176-92D7-8D39FED62862}"/>
              </a:ext>
            </a:extLst>
          </p:cNvPr>
          <p:cNvSpPr txBox="1">
            <a:spLocks/>
          </p:cNvSpPr>
          <p:nvPr/>
        </p:nvSpPr>
        <p:spPr>
          <a:xfrm>
            <a:off x="6542064" y="3545699"/>
            <a:ext cx="4906224" cy="25010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Water collection sumps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Number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Location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Volume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Connection to conventional drainage</a:t>
            </a:r>
          </a:p>
        </p:txBody>
      </p:sp>
    </p:spTree>
    <p:extLst>
      <p:ext uri="{BB962C8B-B14F-4D97-AF65-F5344CB8AC3E}">
        <p14:creationId xmlns:p14="http://schemas.microsoft.com/office/powerpoint/2010/main" val="1745590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CCA13-51AA-D207-E4DE-6B0115785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ISOLDE configuration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C1E056-373B-FAC5-30B0-95002DA68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Target complex requirement - HI-ECN3 Target Complex Infrastructure Workshop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8ABB4-2B76-7AA2-C4D8-4D6F6C238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C9A878-24F1-3EBE-7792-06F6C3EA5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5805" y="1291205"/>
            <a:ext cx="6971443" cy="46805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71BD1CB-2D44-1876-7056-CB1D55580949}"/>
              </a:ext>
            </a:extLst>
          </p:cNvPr>
          <p:cNvSpPr txBox="1"/>
          <p:nvPr/>
        </p:nvSpPr>
        <p:spPr>
          <a:xfrm>
            <a:off x="150361" y="2618898"/>
            <a:ext cx="2312556" cy="22159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Sump~2m³</a:t>
            </a:r>
          </a:p>
          <a:p>
            <a:pPr algn="l"/>
            <a:r>
              <a:rPr lang="fr-CH" dirty="0"/>
              <a:t>Water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traget</a:t>
            </a:r>
            <a:r>
              <a:rPr lang="fr-CH" dirty="0"/>
              <a:t> area</a:t>
            </a:r>
          </a:p>
          <a:p>
            <a:pPr algn="l"/>
            <a:r>
              <a:rPr lang="fr-CH" dirty="0"/>
              <a:t>RP </a:t>
            </a:r>
            <a:r>
              <a:rPr lang="fr-CH" dirty="0" err="1"/>
              <a:t>shower</a:t>
            </a:r>
            <a:r>
              <a:rPr lang="fr-CH" dirty="0"/>
              <a:t> &amp; </a:t>
            </a:r>
            <a:r>
              <a:rPr lang="fr-CH" dirty="0" err="1"/>
              <a:t>sink</a:t>
            </a:r>
            <a:endParaRPr lang="fr-CH" dirty="0"/>
          </a:p>
          <a:p>
            <a:pPr algn="l"/>
            <a:r>
              <a:rPr lang="fr-CH" dirty="0"/>
              <a:t>Drainage network</a:t>
            </a:r>
          </a:p>
          <a:p>
            <a:pPr algn="l"/>
            <a:r>
              <a:rPr lang="fr-CH" dirty="0" err="1"/>
              <a:t>from</a:t>
            </a:r>
            <a:r>
              <a:rPr lang="fr-CH" dirty="0"/>
              <a:t> class A </a:t>
            </a:r>
            <a:r>
              <a:rPr lang="fr-CH" dirty="0" err="1"/>
              <a:t>lab</a:t>
            </a:r>
            <a:endParaRPr lang="fr-CH" dirty="0"/>
          </a:p>
          <a:p>
            <a:pPr algn="l"/>
            <a:r>
              <a:rPr lang="fr-CH" dirty="0"/>
              <a:t>Collection of RP</a:t>
            </a:r>
          </a:p>
          <a:p>
            <a:pPr algn="l"/>
            <a:r>
              <a:rPr lang="fr-CH" dirty="0"/>
              <a:t>water vacuum </a:t>
            </a:r>
            <a:r>
              <a:rPr lang="fr-CH" dirty="0" err="1"/>
              <a:t>cleaner</a:t>
            </a:r>
            <a:endParaRPr lang="fr-CH" dirty="0"/>
          </a:p>
          <a:p>
            <a:pPr algn="l"/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DCBB643-F025-068F-F2BD-665FFFAB8258}"/>
              </a:ext>
            </a:extLst>
          </p:cNvPr>
          <p:cNvSpPr/>
          <p:nvPr/>
        </p:nvSpPr>
        <p:spPr>
          <a:xfrm>
            <a:off x="6244856" y="2761197"/>
            <a:ext cx="248093" cy="25136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587432-7B6D-3F95-9B16-AB34D4849564}"/>
              </a:ext>
            </a:extLst>
          </p:cNvPr>
          <p:cNvSpPr txBox="1"/>
          <p:nvPr/>
        </p:nvSpPr>
        <p:spPr>
          <a:xfrm>
            <a:off x="9772738" y="1538309"/>
            <a:ext cx="2327560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/>
              <a:t>Retention</a:t>
            </a:r>
            <a:r>
              <a:rPr lang="fr-CH" dirty="0"/>
              <a:t> tank ~2x1m³</a:t>
            </a:r>
          </a:p>
          <a:p>
            <a:pPr algn="l"/>
            <a:r>
              <a:rPr lang="fr-CH" dirty="0" err="1"/>
              <a:t>Mixing</a:t>
            </a:r>
            <a:r>
              <a:rPr lang="fr-CH" dirty="0"/>
              <a:t> plant</a:t>
            </a:r>
          </a:p>
          <a:p>
            <a:pPr algn="l"/>
            <a:endParaRPr lang="fr-CH" dirty="0"/>
          </a:p>
          <a:p>
            <a:pPr algn="l"/>
            <a:r>
              <a:rPr lang="fr-CH" dirty="0"/>
              <a:t>1tank in </a:t>
            </a:r>
            <a:r>
              <a:rPr lang="fr-CH" dirty="0" err="1"/>
              <a:t>stanby</a:t>
            </a:r>
            <a:endParaRPr lang="fr-CH" dirty="0"/>
          </a:p>
          <a:p>
            <a:pPr algn="l"/>
            <a:r>
              <a:rPr lang="fr-CH" dirty="0"/>
              <a:t>by </a:t>
            </a:r>
            <a:r>
              <a:rPr lang="fr-CH" dirty="0" err="1"/>
              <a:t>while</a:t>
            </a:r>
            <a:r>
              <a:rPr lang="fr-CH" dirty="0"/>
              <a:t> RP </a:t>
            </a:r>
          </a:p>
          <a:p>
            <a:pPr algn="l"/>
            <a:r>
              <a:rPr lang="fr-CH" dirty="0" err="1"/>
              <a:t>measurment</a:t>
            </a:r>
            <a:r>
              <a:rPr lang="fr-CH" dirty="0"/>
              <a:t> on </a:t>
            </a:r>
            <a:r>
              <a:rPr lang="fr-CH" dirty="0" err="1"/>
              <a:t>going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5F333F3-0AE1-9925-C092-5122DAA87A0B}"/>
              </a:ext>
            </a:extLst>
          </p:cNvPr>
          <p:cNvCxnSpPr/>
          <p:nvPr/>
        </p:nvCxnSpPr>
        <p:spPr>
          <a:xfrm>
            <a:off x="1993260" y="2761197"/>
            <a:ext cx="4251596" cy="1385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702E2F5-180D-1718-1B7B-3C7BD0F7D0E3}"/>
              </a:ext>
            </a:extLst>
          </p:cNvPr>
          <p:cNvSpPr/>
          <p:nvPr/>
        </p:nvSpPr>
        <p:spPr>
          <a:xfrm rot="1301062">
            <a:off x="6696829" y="1813226"/>
            <a:ext cx="151303" cy="3818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0709CD3-ACB1-731C-4DD8-2417E0894EC1}"/>
              </a:ext>
            </a:extLst>
          </p:cNvPr>
          <p:cNvCxnSpPr>
            <a:cxnSpLocks/>
            <a:stCxn id="10" idx="1"/>
            <a:endCxn id="13" idx="3"/>
          </p:cNvCxnSpPr>
          <p:nvPr/>
        </p:nvCxnSpPr>
        <p:spPr>
          <a:xfrm flipH="1" flipV="1">
            <a:off x="6842778" y="2032121"/>
            <a:ext cx="2929960" cy="3371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10420EA-5799-4216-8D8B-31FFDB623BEE}"/>
              </a:ext>
            </a:extLst>
          </p:cNvPr>
          <p:cNvCxnSpPr>
            <a:stCxn id="9" idx="0"/>
            <a:endCxn id="13" idx="2"/>
          </p:cNvCxnSpPr>
          <p:nvPr/>
        </p:nvCxnSpPr>
        <p:spPr>
          <a:xfrm flipV="1">
            <a:off x="6368903" y="2181597"/>
            <a:ext cx="333026" cy="579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4821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9E4EDD-70B1-BF7E-D1DB-F06008BC3B0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78575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643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1706</TotalTime>
  <Words>135</Words>
  <Application>Microsoft Office PowerPoint</Application>
  <PresentationFormat>Widescreen</PresentationFormat>
  <Paragraphs>37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Target complex service building RP Sumps  25th June 2025 - CERN</vt:lpstr>
      <vt:lpstr>Considered Scenario Waste water management - internal</vt:lpstr>
      <vt:lpstr>ISOLDE configuration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Jean-Louis Grenard</cp:lastModifiedBy>
  <cp:revision>9</cp:revision>
  <cp:lastPrinted>2024-12-16T10:46:54Z</cp:lastPrinted>
  <dcterms:created xsi:type="dcterms:W3CDTF">2024-07-23T07:46:26Z</dcterms:created>
  <dcterms:modified xsi:type="dcterms:W3CDTF">2025-06-25T06:39:41Z</dcterms:modified>
</cp:coreProperties>
</file>