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7"/>
  </p:notesMasterIdLst>
  <p:sldIdLst>
    <p:sldId id="256" r:id="rId2"/>
    <p:sldId id="272" r:id="rId3"/>
    <p:sldId id="278" r:id="rId4"/>
    <p:sldId id="279" r:id="rId5"/>
    <p:sldId id="283" r:id="rId6"/>
    <p:sldId id="280" r:id="rId7"/>
    <p:sldId id="281" r:id="rId8"/>
    <p:sldId id="284" r:id="rId9"/>
    <p:sldId id="285" r:id="rId10"/>
    <p:sldId id="288" r:id="rId11"/>
    <p:sldId id="286" r:id="rId12"/>
    <p:sldId id="258" r:id="rId13"/>
    <p:sldId id="287" r:id="rId14"/>
    <p:sldId id="282" r:id="rId15"/>
    <p:sldId id="277"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EE1BFC4-1B05-BA63-7EAA-CF3D4AA80557}" name="Leonard Sebastian Thiele" initials="LT" userId="S::leonard.sebastian.thiele@cern.ch::e0a7f1f0-02d2-4e4d-9843-da7b53e7df67"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7509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4660"/>
  </p:normalViewPr>
  <p:slideViewPr>
    <p:cSldViewPr snapToGrid="0">
      <p:cViewPr>
        <p:scale>
          <a:sx n="100" d="100"/>
          <a:sy n="100" d="100"/>
        </p:scale>
        <p:origin x="378" y="528"/>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8/10/relationships/authors" Targe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96E7A4D-F690-429A-9102-C372F5733126}" type="datetimeFigureOut">
              <a:rPr lang="en-GB" smtClean="0"/>
              <a:t>30/06/2025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F486CE9-1877-45A3-9ABE-42D28D769CEF}" type="slidenum">
              <a:rPr lang="en-GB" smtClean="0"/>
              <a:t>‹#›</a:t>
            </a:fld>
            <a:endParaRPr lang="en-GB"/>
          </a:p>
        </p:txBody>
      </p:sp>
    </p:spTree>
    <p:extLst>
      <p:ext uri="{BB962C8B-B14F-4D97-AF65-F5344CB8AC3E}">
        <p14:creationId xmlns:p14="http://schemas.microsoft.com/office/powerpoint/2010/main" val="35637063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emf"/><Relationship Id="rId1" Type="http://schemas.openxmlformats.org/officeDocument/2006/relationships/slideMaster" Target="../slideMasters/slideMaster1.xml"/><Relationship Id="rId5" Type="http://schemas.openxmlformats.org/officeDocument/2006/relationships/image" Target="../media/image4.jpg"/><Relationship Id="rId4" Type="http://schemas.openxmlformats.org/officeDocument/2006/relationships/image" Target="../media/image7.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13.jpg"/><Relationship Id="rId2" Type="http://schemas.openxmlformats.org/officeDocument/2006/relationships/image" Target="../media/image5.emf"/><Relationship Id="rId1" Type="http://schemas.openxmlformats.org/officeDocument/2006/relationships/slideMaster" Target="../slideMasters/slideMaster1.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 Id="rId5" Type="http://schemas.openxmlformats.org/officeDocument/2006/relationships/image" Target="../media/image4.jpg"/><Relationship Id="rId4" Type="http://schemas.openxmlformats.org/officeDocument/2006/relationships/image" Target="../media/image9.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725348"/>
            <a:ext cx="10363200" cy="1829218"/>
          </a:xfrm>
          <a:prstGeom prst="rect">
            <a:avLst/>
          </a:prstGeom>
        </p:spPr>
        <p:txBody>
          <a:bodyPr anchor="b">
            <a:normAutofit/>
          </a:bodyPr>
          <a:lstStyle>
            <a:lvl1pPr algn="ctr">
              <a:defRPr sz="4400" b="0">
                <a:latin typeface="Arial" panose="020B0604020202020204" pitchFamily="34" charset="0"/>
                <a:cs typeface="Arial" panose="020B0604020202020204" pitchFamily="34" charset="0"/>
              </a:defRPr>
            </a:lvl1pPr>
          </a:lstStyle>
          <a:p>
            <a:r>
              <a:rPr lang="en-US"/>
              <a:t>Click to edit Master title style</a:t>
            </a:r>
            <a:endParaRPr lang="en-GB" dirty="0"/>
          </a:p>
        </p:txBody>
      </p:sp>
      <p:sp>
        <p:nvSpPr>
          <p:cNvPr id="3" name="Subtitle 2"/>
          <p:cNvSpPr>
            <a:spLocks noGrp="1"/>
          </p:cNvSpPr>
          <p:nvPr>
            <p:ph type="subTitle" idx="1"/>
          </p:nvPr>
        </p:nvSpPr>
        <p:spPr>
          <a:xfrm>
            <a:off x="1524000" y="3624340"/>
            <a:ext cx="9144000" cy="1297134"/>
          </a:xfrm>
        </p:spPr>
        <p:txBody>
          <a:bodyPr>
            <a:normAutofit/>
          </a:bodyPr>
          <a:lstStyle>
            <a:lvl1pPr marL="0" indent="0" algn="ctr">
              <a:buNone/>
              <a:defRPr sz="2800">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pic>
        <p:nvPicPr>
          <p:cNvPr id="12" name="Image 8">
            <a:extLst>
              <a:ext uri="{FF2B5EF4-FFF2-40B4-BE49-F238E27FC236}">
                <a16:creationId xmlns:a16="http://schemas.microsoft.com/office/drawing/2014/main" id="{516FD2C9-0C10-1C2D-CCE7-218D642E9D81}"/>
              </a:ext>
            </a:extLst>
          </p:cNvPr>
          <p:cNvPicPr>
            <a:picLocks noChangeAspect="1"/>
          </p:cNvPicPr>
          <p:nvPr userDrawn="1"/>
        </p:nvPicPr>
        <p:blipFill>
          <a:blip r:embed="rId2"/>
          <a:stretch>
            <a:fillRect/>
          </a:stretch>
        </p:blipFill>
        <p:spPr>
          <a:xfrm flipV="1">
            <a:off x="-3" y="5648091"/>
            <a:ext cx="12192000" cy="1209909"/>
          </a:xfrm>
          <a:prstGeom prst="rect">
            <a:avLst/>
          </a:prstGeom>
        </p:spPr>
      </p:pic>
      <p:pic>
        <p:nvPicPr>
          <p:cNvPr id="13" name="Image 15">
            <a:extLst>
              <a:ext uri="{FF2B5EF4-FFF2-40B4-BE49-F238E27FC236}">
                <a16:creationId xmlns:a16="http://schemas.microsoft.com/office/drawing/2014/main" id="{461D79FD-54D2-B1C2-5C65-E4770BEEA699}"/>
              </a:ext>
            </a:extLst>
          </p:cNvPr>
          <p:cNvPicPr>
            <a:picLocks noChangeAspect="1"/>
          </p:cNvPicPr>
          <p:nvPr userDrawn="1"/>
        </p:nvPicPr>
        <p:blipFill>
          <a:blip r:embed="rId3"/>
          <a:stretch>
            <a:fillRect/>
          </a:stretch>
        </p:blipFill>
        <p:spPr>
          <a:xfrm>
            <a:off x="121709" y="5845679"/>
            <a:ext cx="3883465" cy="814732"/>
          </a:xfrm>
          <a:prstGeom prst="rect">
            <a:avLst/>
          </a:prstGeom>
        </p:spPr>
      </p:pic>
      <p:sp>
        <p:nvSpPr>
          <p:cNvPr id="15" name="Text Placeholder 14">
            <a:extLst>
              <a:ext uri="{FF2B5EF4-FFF2-40B4-BE49-F238E27FC236}">
                <a16:creationId xmlns:a16="http://schemas.microsoft.com/office/drawing/2014/main" id="{82872F48-6269-ACCA-9FA8-5C5E3A7940CD}"/>
              </a:ext>
            </a:extLst>
          </p:cNvPr>
          <p:cNvSpPr>
            <a:spLocks noGrp="1"/>
          </p:cNvSpPr>
          <p:nvPr>
            <p:ph type="body" sz="quarter" idx="11" hasCustomPrompt="1"/>
          </p:nvPr>
        </p:nvSpPr>
        <p:spPr>
          <a:xfrm>
            <a:off x="7344834" y="4971770"/>
            <a:ext cx="3932767" cy="606425"/>
          </a:xfrm>
        </p:spPr>
        <p:txBody>
          <a:bodyPr>
            <a:normAutofit/>
          </a:bodyPr>
          <a:lstStyle>
            <a:lvl1pPr marL="0" indent="0" algn="r">
              <a:buNone/>
              <a:defRPr sz="1600" i="1"/>
            </a:lvl1pPr>
          </a:lstStyle>
          <a:p>
            <a:pPr lvl="0"/>
            <a:r>
              <a:rPr lang="it-IT" dirty="0"/>
              <a:t>Author(s) Name(s) and Affiliation(s)</a:t>
            </a:r>
            <a:endParaRPr lang="en-GB" dirty="0"/>
          </a:p>
        </p:txBody>
      </p:sp>
      <p:sp>
        <p:nvSpPr>
          <p:cNvPr id="17" name="TextBox 16">
            <a:extLst>
              <a:ext uri="{FF2B5EF4-FFF2-40B4-BE49-F238E27FC236}">
                <a16:creationId xmlns:a16="http://schemas.microsoft.com/office/drawing/2014/main" id="{FDB027B6-FAD3-85ED-6698-4047EB04D35D}"/>
              </a:ext>
            </a:extLst>
          </p:cNvPr>
          <p:cNvSpPr txBox="1"/>
          <p:nvPr userDrawn="1"/>
        </p:nvSpPr>
        <p:spPr>
          <a:xfrm>
            <a:off x="-78301" y="6680049"/>
            <a:ext cx="12471636" cy="207749"/>
          </a:xfrm>
          <a:prstGeom prst="rect">
            <a:avLst/>
          </a:prstGeom>
          <a:noFill/>
        </p:spPr>
        <p:txBody>
          <a:bodyPr wrap="square">
            <a:spAutoFit/>
          </a:bodyPr>
          <a:lstStyle/>
          <a:p>
            <a:r>
              <a:rPr kumimoji="0" lang="en-US" altLang="en-US" sz="750" i="0" u="none" strike="noStrike" cap="none" normalizeH="0" baseline="0" dirty="0">
                <a:ln>
                  <a:noFill/>
                </a:ln>
                <a:solidFill>
                  <a:srgbClr val="FFFEEE"/>
                </a:solidFill>
                <a:effectLst/>
                <a:latin typeface="Arial Narrow" panose="020B0606020202030204" pitchFamily="34" charset="0"/>
                <a:cs typeface="Arial" panose="020B0604020202020204" pitchFamily="34" charset="0"/>
              </a:rPr>
              <a:t>Funded by the European Union (EU). Views and opinions expressed are however those of the author only and do not necessarily reflect those of the EU or European Research Executive Agency (REA). Neither the EU nor the REA can be held responsible for them.</a:t>
            </a:r>
            <a:endParaRPr lang="en-GB" sz="750" dirty="0">
              <a:latin typeface="Arial Narrow" panose="020B0606020202030204" pitchFamily="34" charset="0"/>
              <a:cs typeface="Arial" panose="020B0604020202020204" pitchFamily="34" charset="0"/>
            </a:endParaRPr>
          </a:p>
        </p:txBody>
      </p:sp>
      <p:pic>
        <p:nvPicPr>
          <p:cNvPr id="7" name="Image 3">
            <a:extLst>
              <a:ext uri="{FF2B5EF4-FFF2-40B4-BE49-F238E27FC236}">
                <a16:creationId xmlns:a16="http://schemas.microsoft.com/office/drawing/2014/main" id="{F5900F7E-F8A3-9A61-B338-3C71409C3422}"/>
              </a:ext>
            </a:extLst>
          </p:cNvPr>
          <p:cNvPicPr>
            <a:picLocks noChangeAspect="1"/>
          </p:cNvPicPr>
          <p:nvPr userDrawn="1"/>
        </p:nvPicPr>
        <p:blipFill>
          <a:blip r:embed="rId4"/>
          <a:stretch>
            <a:fillRect/>
          </a:stretch>
        </p:blipFill>
        <p:spPr>
          <a:xfrm>
            <a:off x="-3" y="1163988"/>
            <a:ext cx="12192000" cy="606547"/>
          </a:xfrm>
          <a:prstGeom prst="rect">
            <a:avLst/>
          </a:prstGeom>
          <a:effectLst>
            <a:outerShdw blurRad="305097" dist="228600" dir="5400000" sx="105000" sy="105000" algn="t" rotWithShape="0">
              <a:prstClr val="black">
                <a:alpha val="23000"/>
              </a:prstClr>
            </a:outerShdw>
          </a:effectLst>
        </p:spPr>
      </p:pic>
      <p:pic>
        <p:nvPicPr>
          <p:cNvPr id="8" name="Image 20">
            <a:extLst>
              <a:ext uri="{FF2B5EF4-FFF2-40B4-BE49-F238E27FC236}">
                <a16:creationId xmlns:a16="http://schemas.microsoft.com/office/drawing/2014/main" id="{C3A560E1-A06B-BCD9-B35B-E1A173B71CF3}"/>
              </a:ext>
            </a:extLst>
          </p:cNvPr>
          <p:cNvPicPr>
            <a:picLocks noChangeAspect="1"/>
          </p:cNvPicPr>
          <p:nvPr userDrawn="1"/>
        </p:nvPicPr>
        <p:blipFill rotWithShape="1">
          <a:blip r:embed="rId5"/>
          <a:srcRect b="6273"/>
          <a:stretch/>
        </p:blipFill>
        <p:spPr>
          <a:xfrm>
            <a:off x="91440" y="155448"/>
            <a:ext cx="2263140" cy="1132578"/>
          </a:xfrm>
          <a:prstGeom prst="rect">
            <a:avLst/>
          </a:prstGeom>
          <a:noFill/>
        </p:spPr>
      </p:pic>
    </p:spTree>
    <p:extLst>
      <p:ext uri="{BB962C8B-B14F-4D97-AF65-F5344CB8AC3E}">
        <p14:creationId xmlns:p14="http://schemas.microsoft.com/office/powerpoint/2010/main" val="3720657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pic>
        <p:nvPicPr>
          <p:cNvPr id="4" name="Image 5">
            <a:extLst>
              <a:ext uri="{FF2B5EF4-FFF2-40B4-BE49-F238E27FC236}">
                <a16:creationId xmlns:a16="http://schemas.microsoft.com/office/drawing/2014/main" id="{E777EA0E-5EBA-1E14-5F47-C3802CE1C47D}"/>
              </a:ext>
            </a:extLst>
          </p:cNvPr>
          <p:cNvPicPr>
            <a:picLocks noChangeAspect="1"/>
          </p:cNvPicPr>
          <p:nvPr userDrawn="1"/>
        </p:nvPicPr>
        <p:blipFill>
          <a:blip r:embed="rId2"/>
          <a:stretch>
            <a:fillRect/>
          </a:stretch>
        </p:blipFill>
        <p:spPr>
          <a:xfrm>
            <a:off x="0" y="0"/>
            <a:ext cx="12192000" cy="1892662"/>
          </a:xfrm>
          <a:prstGeom prst="rect">
            <a:avLst/>
          </a:prstGeom>
        </p:spPr>
      </p:pic>
      <p:sp>
        <p:nvSpPr>
          <p:cNvPr id="16" name="Rectangle 15">
            <a:extLst>
              <a:ext uri="{FF2B5EF4-FFF2-40B4-BE49-F238E27FC236}">
                <a16:creationId xmlns:a16="http://schemas.microsoft.com/office/drawing/2014/main" id="{A22E5917-363B-A71A-2546-65FA55520B24}"/>
              </a:ext>
            </a:extLst>
          </p:cNvPr>
          <p:cNvSpPr/>
          <p:nvPr userDrawn="1"/>
        </p:nvSpPr>
        <p:spPr>
          <a:xfrm>
            <a:off x="11433717" y="6434254"/>
            <a:ext cx="758283" cy="42374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800"/>
          </a:p>
        </p:txBody>
      </p:sp>
      <p:pic>
        <p:nvPicPr>
          <p:cNvPr id="14" name="Image 12">
            <a:extLst>
              <a:ext uri="{FF2B5EF4-FFF2-40B4-BE49-F238E27FC236}">
                <a16:creationId xmlns:a16="http://schemas.microsoft.com/office/drawing/2014/main" id="{F4916F82-0970-A2D0-E83E-C828CFB3C184}"/>
              </a:ext>
            </a:extLst>
          </p:cNvPr>
          <p:cNvPicPr>
            <a:picLocks noChangeAspect="1"/>
          </p:cNvPicPr>
          <p:nvPr userDrawn="1"/>
        </p:nvPicPr>
        <p:blipFill>
          <a:blip r:embed="rId3"/>
          <a:stretch>
            <a:fillRect/>
          </a:stretch>
        </p:blipFill>
        <p:spPr>
          <a:xfrm flipV="1">
            <a:off x="233858" y="6385196"/>
            <a:ext cx="11716980" cy="132418"/>
          </a:xfrm>
          <a:prstGeom prst="rect">
            <a:avLst/>
          </a:prstGeom>
        </p:spPr>
      </p:pic>
      <p:sp>
        <p:nvSpPr>
          <p:cNvPr id="18" name="Footer Placeholder 17">
            <a:extLst>
              <a:ext uri="{FF2B5EF4-FFF2-40B4-BE49-F238E27FC236}">
                <a16:creationId xmlns:a16="http://schemas.microsoft.com/office/drawing/2014/main" id="{C28A68BF-A321-E42B-4212-0C86C5FD42CB}"/>
              </a:ext>
            </a:extLst>
          </p:cNvPr>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Wake potential from Wakefield and Eigenmode solvers  / Leonard Thiele / University of Rostock, CERN</a:t>
            </a:r>
            <a:endParaRPr lang="fr-FR" dirty="0">
              <a:latin typeface="Arial Narrow" panose="020B0604020202020204" pitchFamily="34" charset="0"/>
              <a:cs typeface="Arial Narrow" panose="020B0604020202020204" pitchFamily="34" charset="0"/>
            </a:endParaRPr>
          </a:p>
        </p:txBody>
      </p:sp>
      <p:sp>
        <p:nvSpPr>
          <p:cNvPr id="21" name="ZoneTexte 3">
            <a:extLst>
              <a:ext uri="{FF2B5EF4-FFF2-40B4-BE49-F238E27FC236}">
                <a16:creationId xmlns:a16="http://schemas.microsoft.com/office/drawing/2014/main" id="{CCCBB29A-511A-31E9-75B7-A496B79754B8}"/>
              </a:ext>
            </a:extLst>
          </p:cNvPr>
          <p:cNvSpPr txBox="1"/>
          <p:nvPr userDrawn="1"/>
        </p:nvSpPr>
        <p:spPr>
          <a:xfrm>
            <a:off x="588195" y="5445245"/>
            <a:ext cx="8724753" cy="692497"/>
          </a:xfrm>
          <a:prstGeom prst="rect">
            <a:avLst/>
          </a:prstGeom>
          <a:noFill/>
        </p:spPr>
        <p:txBody>
          <a:bodyPr wrap="square" rtlCol="0">
            <a:spAutoFit/>
          </a:bodyPr>
          <a:lstStyle/>
          <a:p>
            <a:pPr algn="just"/>
            <a:r>
              <a:rPr lang="fr-FR" sz="1300" i="1" dirty="0" err="1">
                <a:solidFill>
                  <a:srgbClr val="222222"/>
                </a:solidFill>
                <a:effectLst/>
                <a:latin typeface="Arial Narrow" panose="020B0604020202020204" pitchFamily="34" charset="0"/>
                <a:cs typeface="Arial Narrow" panose="020B0604020202020204" pitchFamily="34" charset="0"/>
              </a:rPr>
              <a:t>Funded</a:t>
            </a:r>
            <a:r>
              <a:rPr lang="fr-FR" sz="1300" i="1" dirty="0">
                <a:solidFill>
                  <a:srgbClr val="222222"/>
                </a:solidFill>
                <a:effectLst/>
                <a:latin typeface="Arial Narrow" panose="020B0604020202020204" pitchFamily="34" charset="0"/>
                <a:cs typeface="Arial Narrow" panose="020B0604020202020204" pitchFamily="34" charset="0"/>
              </a:rPr>
              <a:t> by the </a:t>
            </a:r>
            <a:r>
              <a:rPr lang="fr-FR" sz="1300" i="1" dirty="0" err="1">
                <a:solidFill>
                  <a:srgbClr val="222222"/>
                </a:solidFill>
                <a:effectLst/>
                <a:latin typeface="Arial Narrow" panose="020B0604020202020204" pitchFamily="34" charset="0"/>
                <a:cs typeface="Arial Narrow" panose="020B0604020202020204" pitchFamily="34" charset="0"/>
              </a:rPr>
              <a:t>European</a:t>
            </a:r>
            <a:r>
              <a:rPr lang="fr-FR" sz="1300" i="1" dirty="0">
                <a:solidFill>
                  <a:srgbClr val="222222"/>
                </a:solidFill>
                <a:effectLst/>
                <a:latin typeface="Arial Narrow" panose="020B0604020202020204" pitchFamily="34" charset="0"/>
                <a:cs typeface="Arial Narrow" panose="020B0604020202020204" pitchFamily="34" charset="0"/>
              </a:rPr>
              <a:t> Union (EU).</a:t>
            </a:r>
            <a:r>
              <a:rPr lang="fr-FR" sz="1300" i="1" dirty="0" err="1">
                <a:solidFill>
                  <a:srgbClr val="222222"/>
                </a:solidFill>
                <a:effectLst/>
                <a:latin typeface="Arial Narrow" panose="020B0604020202020204" pitchFamily="34" charset="0"/>
                <a:cs typeface="Arial Narrow" panose="020B0604020202020204" pitchFamily="34" charset="0"/>
              </a:rPr>
              <a:t>Views</a:t>
            </a:r>
            <a:r>
              <a:rPr lang="fr-FR" sz="1300" i="1" dirty="0">
                <a:solidFill>
                  <a:srgbClr val="222222"/>
                </a:solidFill>
                <a:effectLst/>
                <a:latin typeface="Arial Narrow" panose="020B0604020202020204" pitchFamily="34" charset="0"/>
                <a:cs typeface="Arial Narrow" panose="020B0604020202020204" pitchFamily="34" charset="0"/>
              </a:rPr>
              <a:t> and opinions </a:t>
            </a:r>
            <a:r>
              <a:rPr lang="fr-FR" sz="1300" i="1" dirty="0" err="1">
                <a:solidFill>
                  <a:srgbClr val="222222"/>
                </a:solidFill>
                <a:effectLst/>
                <a:latin typeface="Arial Narrow" panose="020B0604020202020204" pitchFamily="34" charset="0"/>
                <a:cs typeface="Arial Narrow" panose="020B0604020202020204" pitchFamily="34" charset="0"/>
              </a:rPr>
              <a:t>expressed</a:t>
            </a:r>
            <a:r>
              <a:rPr lang="fr-FR" sz="1300" i="1" dirty="0">
                <a:solidFill>
                  <a:srgbClr val="222222"/>
                </a:solidFill>
                <a:effectLst/>
                <a:latin typeface="Arial Narrow" panose="020B0604020202020204" pitchFamily="34" charset="0"/>
                <a:cs typeface="Arial Narrow" panose="020B0604020202020204" pitchFamily="34" charset="0"/>
              </a:rPr>
              <a:t> are </a:t>
            </a:r>
            <a:r>
              <a:rPr lang="fr-FR" sz="1300" i="1" dirty="0" err="1">
                <a:solidFill>
                  <a:srgbClr val="222222"/>
                </a:solidFill>
                <a:effectLst/>
                <a:latin typeface="Arial Narrow" panose="020B0604020202020204" pitchFamily="34" charset="0"/>
                <a:cs typeface="Arial Narrow" panose="020B0604020202020204" pitchFamily="34" charset="0"/>
              </a:rPr>
              <a:t>however</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those</a:t>
            </a:r>
            <a:r>
              <a:rPr lang="fr-FR" sz="1300" i="1" dirty="0">
                <a:solidFill>
                  <a:srgbClr val="222222"/>
                </a:solidFill>
                <a:effectLst/>
                <a:latin typeface="Arial Narrow" panose="020B0604020202020204" pitchFamily="34" charset="0"/>
                <a:cs typeface="Arial Narrow" panose="020B0604020202020204" pitchFamily="34" charset="0"/>
              </a:rPr>
              <a:t> of the </a:t>
            </a:r>
            <a:r>
              <a:rPr lang="fr-FR" sz="1300" i="1" dirty="0" err="1">
                <a:solidFill>
                  <a:srgbClr val="222222"/>
                </a:solidFill>
                <a:effectLst/>
                <a:latin typeface="Arial Narrow" panose="020B0604020202020204" pitchFamily="34" charset="0"/>
                <a:cs typeface="Arial Narrow" panose="020B0604020202020204" pitchFamily="34" charset="0"/>
              </a:rPr>
              <a:t>author</a:t>
            </a:r>
            <a:r>
              <a:rPr lang="fr-FR" sz="1300" i="1" dirty="0">
                <a:solidFill>
                  <a:srgbClr val="222222"/>
                </a:solidFill>
                <a:effectLst/>
                <a:latin typeface="Arial Narrow" panose="020B0604020202020204" pitchFamily="34" charset="0"/>
                <a:cs typeface="Arial Narrow" panose="020B0604020202020204" pitchFamily="34" charset="0"/>
              </a:rPr>
              <a:t>(s) </a:t>
            </a:r>
            <a:r>
              <a:rPr lang="fr-FR" sz="1300" i="1" dirty="0" err="1">
                <a:solidFill>
                  <a:srgbClr val="222222"/>
                </a:solidFill>
                <a:effectLst/>
                <a:latin typeface="Arial Narrow" panose="020B0604020202020204" pitchFamily="34" charset="0"/>
                <a:cs typeface="Arial Narrow" panose="020B0604020202020204" pitchFamily="34" charset="0"/>
              </a:rPr>
              <a:t>only</a:t>
            </a:r>
            <a:r>
              <a:rPr lang="fr-FR" sz="1300" i="1" dirty="0">
                <a:solidFill>
                  <a:srgbClr val="222222"/>
                </a:solidFill>
                <a:effectLst/>
                <a:latin typeface="Arial Narrow" panose="020B0604020202020204" pitchFamily="34" charset="0"/>
                <a:cs typeface="Arial Narrow" panose="020B0604020202020204" pitchFamily="34" charset="0"/>
              </a:rPr>
              <a:t> and do not </a:t>
            </a:r>
            <a:r>
              <a:rPr lang="fr-FR" sz="1300" i="1" dirty="0" err="1">
                <a:solidFill>
                  <a:srgbClr val="222222"/>
                </a:solidFill>
                <a:effectLst/>
                <a:latin typeface="Arial Narrow" panose="020B0604020202020204" pitchFamily="34" charset="0"/>
                <a:cs typeface="Arial Narrow" panose="020B0604020202020204" pitchFamily="34" charset="0"/>
              </a:rPr>
              <a:t>necessarily</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reflect</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those</a:t>
            </a:r>
            <a:r>
              <a:rPr lang="fr-FR" sz="1300" i="1" dirty="0">
                <a:solidFill>
                  <a:srgbClr val="222222"/>
                </a:solidFill>
                <a:effectLst/>
                <a:latin typeface="Arial Narrow" panose="020B0604020202020204" pitchFamily="34" charset="0"/>
                <a:cs typeface="Arial Narrow" panose="020B0604020202020204" pitchFamily="34" charset="0"/>
              </a:rPr>
              <a:t> of the EU or </a:t>
            </a:r>
            <a:r>
              <a:rPr lang="fr-FR" sz="1300" i="1" dirty="0" err="1">
                <a:solidFill>
                  <a:srgbClr val="222222"/>
                </a:solidFill>
                <a:effectLst/>
                <a:latin typeface="Arial Narrow" panose="020B0604020202020204" pitchFamily="34" charset="0"/>
                <a:cs typeface="Arial Narrow" panose="020B0604020202020204" pitchFamily="34" charset="0"/>
              </a:rPr>
              <a:t>European</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Research</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Executive</a:t>
            </a:r>
            <a:r>
              <a:rPr lang="fr-FR" sz="1300" i="1" dirty="0">
                <a:solidFill>
                  <a:srgbClr val="222222"/>
                </a:solidFill>
                <a:effectLst/>
                <a:latin typeface="Arial Narrow" panose="020B0604020202020204" pitchFamily="34" charset="0"/>
                <a:cs typeface="Arial Narrow" panose="020B0604020202020204" pitchFamily="34" charset="0"/>
              </a:rPr>
              <a:t> Agency (REA). </a:t>
            </a:r>
            <a:r>
              <a:rPr lang="fr-FR" sz="1300" i="1" dirty="0" err="1">
                <a:solidFill>
                  <a:srgbClr val="222222"/>
                </a:solidFill>
                <a:effectLst/>
                <a:latin typeface="Arial Narrow" panose="020B0604020202020204" pitchFamily="34" charset="0"/>
                <a:cs typeface="Arial Narrow" panose="020B0604020202020204" pitchFamily="34" charset="0"/>
              </a:rPr>
              <a:t>Neither</a:t>
            </a:r>
            <a:r>
              <a:rPr lang="fr-FR" sz="1300" i="1" dirty="0">
                <a:solidFill>
                  <a:srgbClr val="222222"/>
                </a:solidFill>
                <a:effectLst/>
                <a:latin typeface="Arial Narrow" panose="020B0604020202020204" pitchFamily="34" charset="0"/>
                <a:cs typeface="Arial Narrow" panose="020B0604020202020204" pitchFamily="34" charset="0"/>
              </a:rPr>
              <a:t> the EU </a:t>
            </a:r>
            <a:r>
              <a:rPr lang="fr-FR" sz="1300" i="1" dirty="0" err="1">
                <a:solidFill>
                  <a:srgbClr val="222222"/>
                </a:solidFill>
                <a:effectLst/>
                <a:latin typeface="Arial Narrow" panose="020B0604020202020204" pitchFamily="34" charset="0"/>
                <a:cs typeface="Arial Narrow" panose="020B0604020202020204" pitchFamily="34" charset="0"/>
              </a:rPr>
              <a:t>nor</a:t>
            </a:r>
            <a:r>
              <a:rPr lang="fr-FR" sz="1300" i="1" dirty="0">
                <a:solidFill>
                  <a:srgbClr val="222222"/>
                </a:solidFill>
                <a:effectLst/>
                <a:latin typeface="Arial Narrow" panose="020B0604020202020204" pitchFamily="34" charset="0"/>
                <a:cs typeface="Arial Narrow" panose="020B0604020202020204" pitchFamily="34" charset="0"/>
              </a:rPr>
              <a:t> the REA can </a:t>
            </a:r>
            <a:r>
              <a:rPr lang="fr-FR" sz="1300" i="1" dirty="0" err="1">
                <a:solidFill>
                  <a:srgbClr val="222222"/>
                </a:solidFill>
                <a:effectLst/>
                <a:latin typeface="Arial Narrow" panose="020B0604020202020204" pitchFamily="34" charset="0"/>
                <a:cs typeface="Arial Narrow" panose="020B0604020202020204" pitchFamily="34" charset="0"/>
              </a:rPr>
              <a:t>be</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held</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responsible</a:t>
            </a:r>
            <a:r>
              <a:rPr lang="fr-FR" sz="1300" i="1" dirty="0">
                <a:solidFill>
                  <a:srgbClr val="222222"/>
                </a:solidFill>
                <a:effectLst/>
                <a:latin typeface="Arial Narrow" panose="020B0604020202020204" pitchFamily="34" charset="0"/>
                <a:cs typeface="Arial Narrow" panose="020B0604020202020204" pitchFamily="34" charset="0"/>
              </a:rPr>
              <a:t> for </a:t>
            </a:r>
            <a:r>
              <a:rPr lang="fr-FR" sz="1300" i="1" dirty="0" err="1">
                <a:solidFill>
                  <a:srgbClr val="222222"/>
                </a:solidFill>
                <a:effectLst/>
                <a:latin typeface="Arial Narrow" panose="020B0604020202020204" pitchFamily="34" charset="0"/>
                <a:cs typeface="Arial Narrow" panose="020B0604020202020204" pitchFamily="34" charset="0"/>
              </a:rPr>
              <a:t>them</a:t>
            </a:r>
            <a:r>
              <a:rPr lang="fr-FR" sz="1300" i="1" dirty="0">
                <a:solidFill>
                  <a:srgbClr val="222222"/>
                </a:solidFill>
                <a:effectLst/>
                <a:latin typeface="Arial Narrow" panose="020B0604020202020204" pitchFamily="34" charset="0"/>
                <a:cs typeface="Arial Narrow" panose="020B0604020202020204" pitchFamily="34" charset="0"/>
              </a:rPr>
              <a:t>. </a:t>
            </a:r>
            <a:r>
              <a:rPr lang="en-GB" sz="1300" i="1" dirty="0">
                <a:solidFill>
                  <a:srgbClr val="222222"/>
                </a:solidFill>
                <a:effectLst/>
                <a:latin typeface="Arial Narrow" panose="020B0604020202020204" pitchFamily="34" charset="0"/>
                <a:cs typeface="Arial Narrow" panose="020B0604020202020204" pitchFamily="34" charset="0"/>
              </a:rPr>
              <a:t>This work has been sponsored by the Wolfgang </a:t>
            </a:r>
            <a:r>
              <a:rPr lang="en-GB" sz="1300" i="1" dirty="0" err="1">
                <a:solidFill>
                  <a:srgbClr val="222222"/>
                </a:solidFill>
                <a:effectLst/>
                <a:latin typeface="Arial Narrow" panose="020B0604020202020204" pitchFamily="34" charset="0"/>
                <a:cs typeface="Arial Narrow" panose="020B0604020202020204" pitchFamily="34" charset="0"/>
              </a:rPr>
              <a:t>Gentner</a:t>
            </a:r>
            <a:r>
              <a:rPr lang="en-GB" sz="1300" i="1" dirty="0">
                <a:solidFill>
                  <a:srgbClr val="222222"/>
                </a:solidFill>
                <a:effectLst/>
                <a:latin typeface="Arial Narrow" panose="020B0604020202020204" pitchFamily="34" charset="0"/>
                <a:cs typeface="Arial Narrow" panose="020B0604020202020204" pitchFamily="34" charset="0"/>
              </a:rPr>
              <a:t> Programme of the German Federal Ministry of Education and Research (grant no. 13E18CHA)</a:t>
            </a:r>
            <a:endParaRPr lang="fr-FR" sz="1300" i="1" dirty="0">
              <a:latin typeface="Arial Narrow" panose="020B0604020202020204" pitchFamily="34" charset="0"/>
              <a:cs typeface="Arial Narrow" panose="020B0604020202020204" pitchFamily="34" charset="0"/>
            </a:endParaRPr>
          </a:p>
        </p:txBody>
      </p:sp>
      <p:pic>
        <p:nvPicPr>
          <p:cNvPr id="2" name="Picture 1">
            <a:extLst>
              <a:ext uri="{FF2B5EF4-FFF2-40B4-BE49-F238E27FC236}">
                <a16:creationId xmlns:a16="http://schemas.microsoft.com/office/drawing/2014/main" id="{61ECCE31-61C7-CB25-F023-02CD935EFDE4}"/>
              </a:ext>
            </a:extLst>
          </p:cNvPr>
          <p:cNvPicPr>
            <a:picLocks noChangeAspect="1"/>
          </p:cNvPicPr>
          <p:nvPr userDrawn="1"/>
        </p:nvPicPr>
        <p:blipFill>
          <a:blip r:embed="rId4"/>
          <a:stretch>
            <a:fillRect/>
          </a:stretch>
        </p:blipFill>
        <p:spPr>
          <a:xfrm>
            <a:off x="3204495" y="66415"/>
            <a:ext cx="5870957" cy="1603387"/>
          </a:xfrm>
          <a:prstGeom prst="rect">
            <a:avLst/>
          </a:prstGeom>
        </p:spPr>
      </p:pic>
      <p:grpSp>
        <p:nvGrpSpPr>
          <p:cNvPr id="9" name="Gruppieren 8">
            <a:extLst>
              <a:ext uri="{FF2B5EF4-FFF2-40B4-BE49-F238E27FC236}">
                <a16:creationId xmlns:a16="http://schemas.microsoft.com/office/drawing/2014/main" id="{7EADB030-2273-7E64-2626-327F71EBBBD7}"/>
              </a:ext>
            </a:extLst>
          </p:cNvPr>
          <p:cNvGrpSpPr/>
          <p:nvPr userDrawn="1"/>
        </p:nvGrpSpPr>
        <p:grpSpPr>
          <a:xfrm>
            <a:off x="1883273" y="2361104"/>
            <a:ext cx="8418150" cy="2938011"/>
            <a:chOff x="1983850" y="2344594"/>
            <a:chExt cx="8418150" cy="2938011"/>
          </a:xfrm>
        </p:grpSpPr>
        <p:pic>
          <p:nvPicPr>
            <p:cNvPr id="3" name="Picture 2" descr="A blue flag with yellow stars&#10;&#10;Description automatically generated">
              <a:extLst>
                <a:ext uri="{FF2B5EF4-FFF2-40B4-BE49-F238E27FC236}">
                  <a16:creationId xmlns:a16="http://schemas.microsoft.com/office/drawing/2014/main" id="{D4A43860-7624-8AEE-4CF0-83046CB61EAE}"/>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628314" y="2472343"/>
              <a:ext cx="2773686" cy="2810262"/>
            </a:xfrm>
            <a:prstGeom prst="rect">
              <a:avLst/>
            </a:prstGeom>
          </p:spPr>
        </p:pic>
        <p:pic>
          <p:nvPicPr>
            <p:cNvPr id="8" name="Grafik 7" descr="Ein Bild, das Grafiken, Grafikdesign, Schrift, Kunst enthält.&#10;&#10;Automatisch generierte Beschreibung">
              <a:extLst>
                <a:ext uri="{FF2B5EF4-FFF2-40B4-BE49-F238E27FC236}">
                  <a16:creationId xmlns:a16="http://schemas.microsoft.com/office/drawing/2014/main" id="{2DC93A90-17AD-A3AD-FE0C-26ACE30C1D6B}"/>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983850" y="2344594"/>
              <a:ext cx="5406969" cy="2887349"/>
            </a:xfrm>
            <a:prstGeom prst="rect">
              <a:avLst/>
            </a:prstGeom>
          </p:spPr>
        </p:pic>
      </p:grpSp>
      <p:pic>
        <p:nvPicPr>
          <p:cNvPr id="11" name="Grafik 10" descr="Ein Bild, das Text, Schrift, Design enthält.&#10;&#10;Automatisch generierte Beschreibung">
            <a:extLst>
              <a:ext uri="{FF2B5EF4-FFF2-40B4-BE49-F238E27FC236}">
                <a16:creationId xmlns:a16="http://schemas.microsoft.com/office/drawing/2014/main" id="{CB7FAB43-2E8A-95D5-584A-364F8019788B}"/>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9312948" y="5141940"/>
            <a:ext cx="1568743" cy="1200568"/>
          </a:xfrm>
          <a:prstGeom prst="rect">
            <a:avLst/>
          </a:prstGeom>
        </p:spPr>
      </p:pic>
    </p:spTree>
    <p:extLst>
      <p:ext uri="{BB962C8B-B14F-4D97-AF65-F5344CB8AC3E}">
        <p14:creationId xmlns:p14="http://schemas.microsoft.com/office/powerpoint/2010/main" val="2300119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sz="24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40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el 3">
            <a:extLst>
              <a:ext uri="{FF2B5EF4-FFF2-40B4-BE49-F238E27FC236}">
                <a16:creationId xmlns:a16="http://schemas.microsoft.com/office/drawing/2014/main" id="{436E8C6D-C9C7-0B50-310D-8EEE61E3CD64}"/>
              </a:ext>
            </a:extLst>
          </p:cNvPr>
          <p:cNvSpPr>
            <a:spLocks noGrp="1"/>
          </p:cNvSpPr>
          <p:nvPr>
            <p:ph type="title"/>
          </p:nvPr>
        </p:nvSpPr>
        <p:spPr/>
        <p:txBody>
          <a:bodyPr/>
          <a:lstStyle/>
          <a:p>
            <a:r>
              <a:rPr lang="de-DE"/>
              <a:t>Mastertitelformat bearbeiten</a:t>
            </a:r>
            <a:endParaRPr lang="en-GB"/>
          </a:p>
        </p:txBody>
      </p:sp>
      <p:sp>
        <p:nvSpPr>
          <p:cNvPr id="8" name="Datumsplatzhalter 7">
            <a:extLst>
              <a:ext uri="{FF2B5EF4-FFF2-40B4-BE49-F238E27FC236}">
                <a16:creationId xmlns:a16="http://schemas.microsoft.com/office/drawing/2014/main" id="{56A08D4E-E529-64AB-A332-FE3324C3C73D}"/>
              </a:ext>
            </a:extLst>
          </p:cNvPr>
          <p:cNvSpPr>
            <a:spLocks noGrp="1"/>
          </p:cNvSpPr>
          <p:nvPr>
            <p:ph type="dt" sz="half" idx="11"/>
          </p:nvPr>
        </p:nvSpPr>
        <p:spPr/>
        <p:txBody>
          <a:bodyPr/>
          <a:lstStyle/>
          <a:p>
            <a:endParaRPr lang="en-GB" dirty="0"/>
          </a:p>
        </p:txBody>
      </p:sp>
      <p:sp>
        <p:nvSpPr>
          <p:cNvPr id="10" name="Fußzeilenplatzhalter 9">
            <a:extLst>
              <a:ext uri="{FF2B5EF4-FFF2-40B4-BE49-F238E27FC236}">
                <a16:creationId xmlns:a16="http://schemas.microsoft.com/office/drawing/2014/main" id="{C048D56D-14DF-7FA5-596F-BA7C4E4F7C98}"/>
              </a:ext>
            </a:extLst>
          </p:cNvPr>
          <p:cNvSpPr>
            <a:spLocks noGrp="1"/>
          </p:cNvSpPr>
          <p:nvPr>
            <p:ph type="ftr" sz="quarter" idx="12"/>
          </p:nvPr>
        </p:nvSpPr>
        <p:spPr/>
        <p:txBody>
          <a:bodyPr/>
          <a:lstStyle/>
          <a:p>
            <a:r>
              <a:rPr lang="en-GB">
                <a:latin typeface="Arial Narrow" panose="020B0604020202020204" pitchFamily="34" charset="0"/>
                <a:cs typeface="Arial Narrow" panose="020B0604020202020204" pitchFamily="34" charset="0"/>
              </a:rPr>
              <a:t>Wake potential from Wakefield and Eigenmode solvers  / Leonard Thiele / University of Rostock, CERN</a:t>
            </a:r>
            <a:endParaRPr lang="fr-FR" dirty="0">
              <a:latin typeface="Arial Narrow" panose="020B0604020202020204" pitchFamily="34" charset="0"/>
              <a:cs typeface="Arial Narrow" panose="020B0604020202020204" pitchFamily="34" charset="0"/>
            </a:endParaRPr>
          </a:p>
        </p:txBody>
      </p:sp>
      <p:sp>
        <p:nvSpPr>
          <p:cNvPr id="11" name="Foliennummernplatzhalter 10">
            <a:extLst>
              <a:ext uri="{FF2B5EF4-FFF2-40B4-BE49-F238E27FC236}">
                <a16:creationId xmlns:a16="http://schemas.microsoft.com/office/drawing/2014/main" id="{EE99BE25-5F83-738E-417E-36D9AD3122C5}"/>
              </a:ext>
            </a:extLst>
          </p:cNvPr>
          <p:cNvSpPr>
            <a:spLocks noGrp="1"/>
          </p:cNvSpPr>
          <p:nvPr>
            <p:ph type="sldNum" sz="quarter" idx="13"/>
          </p:nvPr>
        </p:nvSpPr>
        <p:spPr/>
        <p:txBody>
          <a:bodyPr/>
          <a:lstStyle/>
          <a:p>
            <a:fld id="{005C7FBA-D4E9-46CA-9321-3ADA2E368FCD}" type="slidenum">
              <a:rPr lang="en-GB" smtClean="0"/>
              <a:pPr/>
              <a:t>‹#›</a:t>
            </a:fld>
            <a:endParaRPr lang="en-GB" dirty="0"/>
          </a:p>
        </p:txBody>
      </p:sp>
      <p:pic>
        <p:nvPicPr>
          <p:cNvPr id="12" name="Image 20">
            <a:extLst>
              <a:ext uri="{FF2B5EF4-FFF2-40B4-BE49-F238E27FC236}">
                <a16:creationId xmlns:a16="http://schemas.microsoft.com/office/drawing/2014/main" id="{50FCD2F4-B0E8-6AE3-C467-E88F3BC952BA}"/>
              </a:ext>
            </a:extLst>
          </p:cNvPr>
          <p:cNvPicPr>
            <a:picLocks noChangeAspect="1"/>
          </p:cNvPicPr>
          <p:nvPr userDrawn="1"/>
        </p:nvPicPr>
        <p:blipFill>
          <a:blip r:embed="rId2"/>
          <a:stretch>
            <a:fillRect/>
          </a:stretch>
        </p:blipFill>
        <p:spPr>
          <a:xfrm>
            <a:off x="91440" y="155448"/>
            <a:ext cx="2263140" cy="1208380"/>
          </a:xfrm>
          <a:prstGeom prst="rect">
            <a:avLst/>
          </a:prstGeom>
          <a:noFill/>
        </p:spPr>
      </p:pic>
    </p:spTree>
    <p:extLst>
      <p:ext uri="{BB962C8B-B14F-4D97-AF65-F5344CB8AC3E}">
        <p14:creationId xmlns:p14="http://schemas.microsoft.com/office/powerpoint/2010/main" val="12217654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8195" y="1735554"/>
            <a:ext cx="10515600" cy="2386250"/>
          </a:xfrm>
          <a:prstGeom prst="rect">
            <a:avLst/>
          </a:prstGeom>
        </p:spPr>
        <p:txBody>
          <a:bodyPr anchor="b">
            <a:normAutofit/>
          </a:bodyPr>
          <a:lstStyle>
            <a:lvl1pPr algn="ctr">
              <a:defRPr sz="4000"/>
            </a:lvl1pPr>
          </a:lstStyle>
          <a:p>
            <a:r>
              <a:rPr lang="en-US"/>
              <a:t>Click to edit Master title style</a:t>
            </a:r>
            <a:endParaRPr lang="en-US" dirty="0"/>
          </a:p>
        </p:txBody>
      </p:sp>
      <p:sp>
        <p:nvSpPr>
          <p:cNvPr id="3" name="Text Placeholder 2"/>
          <p:cNvSpPr>
            <a:spLocks noGrp="1"/>
          </p:cNvSpPr>
          <p:nvPr>
            <p:ph type="body" idx="1"/>
          </p:nvPr>
        </p:nvSpPr>
        <p:spPr>
          <a:xfrm>
            <a:off x="838195" y="4130257"/>
            <a:ext cx="10515600" cy="1500187"/>
          </a:xfrm>
        </p:spPr>
        <p:txBody>
          <a:bodyPr>
            <a:normAutofit/>
          </a:bodyPr>
          <a:lstStyle>
            <a:lvl1pPr marL="0" indent="0" algn="ctr">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pic>
        <p:nvPicPr>
          <p:cNvPr id="9" name="Image 3">
            <a:extLst>
              <a:ext uri="{FF2B5EF4-FFF2-40B4-BE49-F238E27FC236}">
                <a16:creationId xmlns:a16="http://schemas.microsoft.com/office/drawing/2014/main" id="{E5412EBF-D3A8-27FB-D02F-94FB40644113}"/>
              </a:ext>
            </a:extLst>
          </p:cNvPr>
          <p:cNvPicPr>
            <a:picLocks noChangeAspect="1"/>
          </p:cNvPicPr>
          <p:nvPr userDrawn="1"/>
        </p:nvPicPr>
        <p:blipFill>
          <a:blip r:embed="rId2"/>
          <a:stretch>
            <a:fillRect/>
          </a:stretch>
        </p:blipFill>
        <p:spPr>
          <a:xfrm>
            <a:off x="0" y="1024551"/>
            <a:ext cx="12192000" cy="606547"/>
          </a:xfrm>
          <a:prstGeom prst="rect">
            <a:avLst/>
          </a:prstGeom>
          <a:effectLst>
            <a:outerShdw blurRad="305097" dist="228600" dir="5400000" sx="105000" sy="105000" algn="t" rotWithShape="0">
              <a:prstClr val="black">
                <a:alpha val="16000"/>
              </a:prstClr>
            </a:outerShdw>
          </a:effectLst>
        </p:spPr>
      </p:pic>
      <p:sp>
        <p:nvSpPr>
          <p:cNvPr id="14" name="Rectangle 13">
            <a:extLst>
              <a:ext uri="{FF2B5EF4-FFF2-40B4-BE49-F238E27FC236}">
                <a16:creationId xmlns:a16="http://schemas.microsoft.com/office/drawing/2014/main" id="{A125D027-521D-DAA1-6565-80D751686EC7}"/>
              </a:ext>
            </a:extLst>
          </p:cNvPr>
          <p:cNvSpPr/>
          <p:nvPr userDrawn="1"/>
        </p:nvSpPr>
        <p:spPr>
          <a:xfrm>
            <a:off x="2393795" y="865736"/>
            <a:ext cx="9798207" cy="18032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800"/>
          </a:p>
        </p:txBody>
      </p:sp>
      <p:pic>
        <p:nvPicPr>
          <p:cNvPr id="17" name="Image 14">
            <a:extLst>
              <a:ext uri="{FF2B5EF4-FFF2-40B4-BE49-F238E27FC236}">
                <a16:creationId xmlns:a16="http://schemas.microsoft.com/office/drawing/2014/main" id="{3667249F-2B0D-FEEB-A1E8-462495EC0D9F}"/>
              </a:ext>
            </a:extLst>
          </p:cNvPr>
          <p:cNvPicPr>
            <a:picLocks noChangeAspect="1"/>
          </p:cNvPicPr>
          <p:nvPr userDrawn="1"/>
        </p:nvPicPr>
        <p:blipFill>
          <a:blip r:embed="rId3"/>
          <a:stretch>
            <a:fillRect/>
          </a:stretch>
        </p:blipFill>
        <p:spPr>
          <a:xfrm>
            <a:off x="0" y="5760000"/>
            <a:ext cx="12192000" cy="400550"/>
          </a:xfrm>
          <a:prstGeom prst="rect">
            <a:avLst/>
          </a:prstGeom>
        </p:spPr>
      </p:pic>
      <p:sp>
        <p:nvSpPr>
          <p:cNvPr id="18" name="Rectangle 17">
            <a:extLst>
              <a:ext uri="{FF2B5EF4-FFF2-40B4-BE49-F238E27FC236}">
                <a16:creationId xmlns:a16="http://schemas.microsoft.com/office/drawing/2014/main" id="{88954CCD-3EB0-0B77-DB27-43882107D6D0}"/>
              </a:ext>
            </a:extLst>
          </p:cNvPr>
          <p:cNvSpPr/>
          <p:nvPr userDrawn="1"/>
        </p:nvSpPr>
        <p:spPr>
          <a:xfrm>
            <a:off x="-5" y="6169003"/>
            <a:ext cx="12192001" cy="68899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800"/>
          </a:p>
        </p:txBody>
      </p:sp>
      <p:pic>
        <p:nvPicPr>
          <p:cNvPr id="16" name="Image 4">
            <a:extLst>
              <a:ext uri="{FF2B5EF4-FFF2-40B4-BE49-F238E27FC236}">
                <a16:creationId xmlns:a16="http://schemas.microsoft.com/office/drawing/2014/main" id="{D31EA2B4-CE05-2D97-C32A-C4BDC10CF836}"/>
              </a:ext>
            </a:extLst>
          </p:cNvPr>
          <p:cNvPicPr>
            <a:picLocks noChangeAspect="1"/>
          </p:cNvPicPr>
          <p:nvPr userDrawn="1"/>
        </p:nvPicPr>
        <p:blipFill>
          <a:blip r:embed="rId4"/>
          <a:stretch>
            <a:fillRect/>
          </a:stretch>
        </p:blipFill>
        <p:spPr>
          <a:xfrm>
            <a:off x="428256" y="6198905"/>
            <a:ext cx="2889510" cy="579121"/>
          </a:xfrm>
          <a:prstGeom prst="rect">
            <a:avLst/>
          </a:prstGeom>
        </p:spPr>
      </p:pic>
      <p:pic>
        <p:nvPicPr>
          <p:cNvPr id="4" name="Image 20">
            <a:extLst>
              <a:ext uri="{FF2B5EF4-FFF2-40B4-BE49-F238E27FC236}">
                <a16:creationId xmlns:a16="http://schemas.microsoft.com/office/drawing/2014/main" id="{65AFF7CD-EDEA-234B-30F5-10AD89E21D7E}"/>
              </a:ext>
            </a:extLst>
          </p:cNvPr>
          <p:cNvPicPr>
            <a:picLocks noChangeAspect="1"/>
          </p:cNvPicPr>
          <p:nvPr userDrawn="1"/>
        </p:nvPicPr>
        <p:blipFill>
          <a:blip r:embed="rId5"/>
          <a:stretch>
            <a:fillRect/>
          </a:stretch>
        </p:blipFill>
        <p:spPr>
          <a:xfrm>
            <a:off x="91440" y="155448"/>
            <a:ext cx="2263140" cy="1208380"/>
          </a:xfrm>
          <a:prstGeom prst="rect">
            <a:avLst/>
          </a:prstGeom>
          <a:noFill/>
        </p:spPr>
      </p:pic>
    </p:spTree>
    <p:extLst>
      <p:ext uri="{BB962C8B-B14F-4D97-AF65-F5344CB8AC3E}">
        <p14:creationId xmlns:p14="http://schemas.microsoft.com/office/powerpoint/2010/main" val="19655585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Wake potential from Wakefield and Eigenmode solvers  / Leonard Thiele / University of Rostock, CERN</a:t>
            </a:r>
            <a:endParaRPr lang="fr-FR" dirty="0">
              <a:latin typeface="Arial Narrow" panose="020B0604020202020204" pitchFamily="34" charset="0"/>
              <a:cs typeface="Arial Narrow" panose="020B0604020202020204" pitchFamily="34" charset="0"/>
            </a:endParaRPr>
          </a:p>
        </p:txBody>
      </p:sp>
      <p:sp>
        <p:nvSpPr>
          <p:cNvPr id="7" name="Slide Number Placeholder 6"/>
          <p:cNvSpPr>
            <a:spLocks noGrp="1"/>
          </p:cNvSpPr>
          <p:nvPr>
            <p:ph type="sldNum" sz="quarter" idx="12"/>
          </p:nvPr>
        </p:nvSpPr>
        <p:spPr/>
        <p:txBody>
          <a:bodyPr/>
          <a:lstStyle/>
          <a:p>
            <a:fld id="{005C7FBA-D4E9-46CA-9321-3ADA2E368FCD}" type="slidenum">
              <a:rPr lang="en-GB" smtClean="0"/>
              <a:t>‹#›</a:t>
            </a:fld>
            <a:endParaRPr lang="en-GB"/>
          </a:p>
        </p:txBody>
      </p:sp>
      <p:sp>
        <p:nvSpPr>
          <p:cNvPr id="10" name="Title 1">
            <a:extLst>
              <a:ext uri="{FF2B5EF4-FFF2-40B4-BE49-F238E27FC236}">
                <a16:creationId xmlns:a16="http://schemas.microsoft.com/office/drawing/2014/main" id="{ED8BF4F6-5A6A-7D1D-B32A-1A7D0C10634A}"/>
              </a:ext>
            </a:extLst>
          </p:cNvPr>
          <p:cNvSpPr>
            <a:spLocks noGrp="1"/>
          </p:cNvSpPr>
          <p:nvPr>
            <p:ph type="title"/>
          </p:nvPr>
        </p:nvSpPr>
        <p:spPr>
          <a:xfrm>
            <a:off x="2355696" y="152484"/>
            <a:ext cx="7408824" cy="1325563"/>
          </a:xfrm>
          <a:prstGeom prst="rect">
            <a:avLst/>
          </a:prstGeom>
        </p:spPr>
        <p:txBody>
          <a:bodyPr>
            <a:normAutofit/>
          </a:bodyPr>
          <a:lstStyle>
            <a:lvl1pPr algn="ctr">
              <a:defRPr sz="3600">
                <a:latin typeface="Arial" panose="020B0604020202020204" pitchFamily="34" charset="0"/>
                <a:cs typeface="Arial" panose="020B0604020202020204" pitchFamily="34" charset="0"/>
              </a:defRPr>
            </a:lvl1pPr>
          </a:lstStyle>
          <a:p>
            <a:r>
              <a:rPr lang="en-US" dirty="0"/>
              <a:t>Click to edit Master title style</a:t>
            </a:r>
          </a:p>
        </p:txBody>
      </p:sp>
    </p:spTree>
    <p:extLst>
      <p:ext uri="{BB962C8B-B14F-4D97-AF65-F5344CB8AC3E}">
        <p14:creationId xmlns:p14="http://schemas.microsoft.com/office/powerpoint/2010/main" val="711697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Wake potential from Wakefield and Eigenmode solvers  / Leonard Thiele / University of Rostock, CERN</a:t>
            </a:r>
            <a:endParaRPr lang="fr-FR" dirty="0">
              <a:latin typeface="Arial Narrow" panose="020B0604020202020204" pitchFamily="34" charset="0"/>
              <a:cs typeface="Arial Narrow" panose="020B0604020202020204" pitchFamily="34" charset="0"/>
            </a:endParaRPr>
          </a:p>
        </p:txBody>
      </p:sp>
      <p:sp>
        <p:nvSpPr>
          <p:cNvPr id="9" name="Slide Number Placeholder 8"/>
          <p:cNvSpPr>
            <a:spLocks noGrp="1"/>
          </p:cNvSpPr>
          <p:nvPr>
            <p:ph type="sldNum" sz="quarter" idx="12"/>
          </p:nvPr>
        </p:nvSpPr>
        <p:spPr/>
        <p:txBody>
          <a:bodyPr/>
          <a:lstStyle/>
          <a:p>
            <a:fld id="{005C7FBA-D4E9-46CA-9321-3ADA2E368FCD}" type="slidenum">
              <a:rPr lang="en-GB" smtClean="0"/>
              <a:t>‹#›</a:t>
            </a:fld>
            <a:endParaRPr lang="en-GB"/>
          </a:p>
        </p:txBody>
      </p:sp>
      <p:sp>
        <p:nvSpPr>
          <p:cNvPr id="11" name="Title 1">
            <a:extLst>
              <a:ext uri="{FF2B5EF4-FFF2-40B4-BE49-F238E27FC236}">
                <a16:creationId xmlns:a16="http://schemas.microsoft.com/office/drawing/2014/main" id="{98CBF744-19DD-B645-A479-17D9EE26E489}"/>
              </a:ext>
            </a:extLst>
          </p:cNvPr>
          <p:cNvSpPr>
            <a:spLocks noGrp="1"/>
          </p:cNvSpPr>
          <p:nvPr>
            <p:ph type="title"/>
          </p:nvPr>
        </p:nvSpPr>
        <p:spPr>
          <a:xfrm>
            <a:off x="2355696" y="152484"/>
            <a:ext cx="7408824" cy="1325563"/>
          </a:xfrm>
          <a:prstGeom prst="rect">
            <a:avLst/>
          </a:prstGeom>
        </p:spPr>
        <p:txBody>
          <a:bodyPr>
            <a:normAutofit/>
          </a:bodyPr>
          <a:lstStyle>
            <a:lvl1pPr algn="ctr">
              <a:defRPr sz="3600">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7" name="Picture Placeholder 4">
            <a:extLst>
              <a:ext uri="{FF2B5EF4-FFF2-40B4-BE49-F238E27FC236}">
                <a16:creationId xmlns:a16="http://schemas.microsoft.com/office/drawing/2014/main" id="{D4F16441-446F-834D-61A5-8A4DF0DBB0AD}"/>
              </a:ext>
            </a:extLst>
          </p:cNvPr>
          <p:cNvSpPr>
            <a:spLocks noGrp="1"/>
          </p:cNvSpPr>
          <p:nvPr>
            <p:ph type="pic" sz="quarter" idx="10" hasCustomPrompt="1"/>
          </p:nvPr>
        </p:nvSpPr>
        <p:spPr>
          <a:xfrm>
            <a:off x="10678501" y="201336"/>
            <a:ext cx="1122012" cy="806436"/>
          </a:xfrm>
        </p:spPr>
        <p:txBody>
          <a:bodyPr>
            <a:normAutofit/>
          </a:bodyPr>
          <a:lstStyle>
            <a:lvl1pPr marL="0" indent="0">
              <a:buNone/>
              <a:defRPr sz="1200"/>
            </a:lvl1pPr>
          </a:lstStyle>
          <a:p>
            <a:r>
              <a:rPr lang="it-IT" dirty="0"/>
              <a:t>Your logo</a:t>
            </a:r>
            <a:endParaRPr lang="en-GB" dirty="0"/>
          </a:p>
        </p:txBody>
      </p:sp>
    </p:spTree>
    <p:extLst>
      <p:ext uri="{BB962C8B-B14F-4D97-AF65-F5344CB8AC3E}">
        <p14:creationId xmlns:p14="http://schemas.microsoft.com/office/powerpoint/2010/main" val="1865172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90" y="1681163"/>
            <a:ext cx="1051242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1051242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Wake potential from Wakefield and Eigenmode solvers  / Leonard Thiele / University of Rostock, CERN</a:t>
            </a:r>
            <a:endParaRPr lang="fr-FR" dirty="0">
              <a:latin typeface="Arial Narrow" panose="020B0604020202020204" pitchFamily="34" charset="0"/>
              <a:cs typeface="Arial Narrow" panose="020B0604020202020204" pitchFamily="34" charset="0"/>
            </a:endParaRPr>
          </a:p>
        </p:txBody>
      </p:sp>
      <p:sp>
        <p:nvSpPr>
          <p:cNvPr id="9" name="Slide Number Placeholder 8"/>
          <p:cNvSpPr>
            <a:spLocks noGrp="1"/>
          </p:cNvSpPr>
          <p:nvPr>
            <p:ph type="sldNum" sz="quarter" idx="12"/>
          </p:nvPr>
        </p:nvSpPr>
        <p:spPr/>
        <p:txBody>
          <a:bodyPr/>
          <a:lstStyle/>
          <a:p>
            <a:fld id="{005C7FBA-D4E9-46CA-9321-3ADA2E368FCD}" type="slidenum">
              <a:rPr lang="en-GB" smtClean="0"/>
              <a:t>‹#›</a:t>
            </a:fld>
            <a:endParaRPr lang="en-GB"/>
          </a:p>
        </p:txBody>
      </p:sp>
      <p:sp>
        <p:nvSpPr>
          <p:cNvPr id="11" name="Title 1">
            <a:extLst>
              <a:ext uri="{FF2B5EF4-FFF2-40B4-BE49-F238E27FC236}">
                <a16:creationId xmlns:a16="http://schemas.microsoft.com/office/drawing/2014/main" id="{98CBF744-19DD-B645-A479-17D9EE26E489}"/>
              </a:ext>
            </a:extLst>
          </p:cNvPr>
          <p:cNvSpPr>
            <a:spLocks noGrp="1"/>
          </p:cNvSpPr>
          <p:nvPr>
            <p:ph type="title"/>
          </p:nvPr>
        </p:nvSpPr>
        <p:spPr>
          <a:xfrm>
            <a:off x="2355696" y="152484"/>
            <a:ext cx="7408824" cy="1325563"/>
          </a:xfrm>
          <a:prstGeom prst="rect">
            <a:avLst/>
          </a:prstGeom>
        </p:spPr>
        <p:txBody>
          <a:bodyPr>
            <a:normAutofit/>
          </a:bodyPr>
          <a:lstStyle>
            <a:lvl1pPr algn="ctr">
              <a:defRPr sz="3600">
                <a:latin typeface="Arial" panose="020B0604020202020204" pitchFamily="34" charset="0"/>
                <a:cs typeface="Arial" panose="020B0604020202020204"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3319623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Wake potential from Wakefield and Eigenmode solvers  / Leonard Thiele / University of Rostock, CERN</a:t>
            </a:r>
            <a:endParaRPr lang="fr-FR" dirty="0">
              <a:latin typeface="Arial Narrow" panose="020B0604020202020204" pitchFamily="34" charset="0"/>
              <a:cs typeface="Arial Narrow" panose="020B0604020202020204" pitchFamily="34" charset="0"/>
            </a:endParaRPr>
          </a:p>
        </p:txBody>
      </p:sp>
      <p:sp>
        <p:nvSpPr>
          <p:cNvPr id="4" name="Slide Number Placeholder 3"/>
          <p:cNvSpPr>
            <a:spLocks noGrp="1"/>
          </p:cNvSpPr>
          <p:nvPr>
            <p:ph type="sldNum" sz="quarter" idx="12"/>
          </p:nvPr>
        </p:nvSpPr>
        <p:spPr/>
        <p:txBody>
          <a:bodyPr/>
          <a:lstStyle/>
          <a:p>
            <a:fld id="{005C7FBA-D4E9-46CA-9321-3ADA2E368FCD}" type="slidenum">
              <a:rPr lang="en-GB" smtClean="0"/>
              <a:t>‹#›</a:t>
            </a:fld>
            <a:endParaRPr lang="en-GB"/>
          </a:p>
        </p:txBody>
      </p:sp>
      <p:sp>
        <p:nvSpPr>
          <p:cNvPr id="5" name="Title 1">
            <a:extLst>
              <a:ext uri="{FF2B5EF4-FFF2-40B4-BE49-F238E27FC236}">
                <a16:creationId xmlns:a16="http://schemas.microsoft.com/office/drawing/2014/main" id="{92FFBE8D-E09F-F486-4634-20C36E720662}"/>
              </a:ext>
            </a:extLst>
          </p:cNvPr>
          <p:cNvSpPr>
            <a:spLocks noGrp="1"/>
          </p:cNvSpPr>
          <p:nvPr>
            <p:ph type="title"/>
          </p:nvPr>
        </p:nvSpPr>
        <p:spPr>
          <a:xfrm>
            <a:off x="2355696" y="152484"/>
            <a:ext cx="7408824" cy="1325563"/>
          </a:xfrm>
          <a:prstGeom prst="rect">
            <a:avLst/>
          </a:prstGeom>
        </p:spPr>
        <p:txBody>
          <a:bodyPr>
            <a:normAutofit/>
          </a:bodyPr>
          <a:lstStyle>
            <a:lvl1pPr algn="ctr">
              <a:defRPr sz="3600">
                <a:latin typeface="Arial" panose="020B0604020202020204" pitchFamily="34" charset="0"/>
                <a:cs typeface="Arial" panose="020B0604020202020204"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2300069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5180012" y="1482726"/>
            <a:ext cx="6172200" cy="4873625"/>
          </a:xfrm>
        </p:spPr>
        <p:txBody>
          <a:bodyPr/>
          <a:lstStyle>
            <a:lvl1pPr>
              <a:defRPr sz="24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Wake potential from Wakefield and Eigenmode solvers  / Leonard Thiele / University of Rostock, CERN</a:t>
            </a:r>
            <a:endParaRPr lang="fr-FR" dirty="0">
              <a:latin typeface="Arial Narrow" panose="020B0604020202020204" pitchFamily="34" charset="0"/>
              <a:cs typeface="Arial Narrow" panose="020B0604020202020204" pitchFamily="34" charset="0"/>
            </a:endParaRPr>
          </a:p>
        </p:txBody>
      </p:sp>
      <p:sp>
        <p:nvSpPr>
          <p:cNvPr id="7" name="Slide Number Placeholder 6"/>
          <p:cNvSpPr>
            <a:spLocks noGrp="1"/>
          </p:cNvSpPr>
          <p:nvPr>
            <p:ph type="sldNum" sz="quarter" idx="12"/>
          </p:nvPr>
        </p:nvSpPr>
        <p:spPr/>
        <p:txBody>
          <a:bodyPr/>
          <a:lstStyle/>
          <a:p>
            <a:fld id="{005C7FBA-D4E9-46CA-9321-3ADA2E368FCD}" type="slidenum">
              <a:rPr lang="en-GB" smtClean="0"/>
              <a:t>‹#›</a:t>
            </a:fld>
            <a:endParaRPr lang="en-GB"/>
          </a:p>
        </p:txBody>
      </p:sp>
      <p:sp>
        <p:nvSpPr>
          <p:cNvPr id="8" name="Title 1">
            <a:extLst>
              <a:ext uri="{FF2B5EF4-FFF2-40B4-BE49-F238E27FC236}">
                <a16:creationId xmlns:a16="http://schemas.microsoft.com/office/drawing/2014/main" id="{F49AC1C2-6573-E8F5-1B73-66A5976DD0FA}"/>
              </a:ext>
            </a:extLst>
          </p:cNvPr>
          <p:cNvSpPr>
            <a:spLocks noGrp="1"/>
          </p:cNvSpPr>
          <p:nvPr>
            <p:ph type="title"/>
          </p:nvPr>
        </p:nvSpPr>
        <p:spPr>
          <a:xfrm>
            <a:off x="838200" y="1482726"/>
            <a:ext cx="3932237" cy="1062037"/>
          </a:xfrm>
          <a:prstGeom prst="rect">
            <a:avLst/>
          </a:prstGeom>
        </p:spPr>
        <p:txBody>
          <a:bodyPr anchor="b">
            <a:normAutofit/>
          </a:bodyPr>
          <a:lstStyle>
            <a:lvl1pPr>
              <a:defRPr sz="2000" b="1"/>
            </a:lvl1pPr>
          </a:lstStyle>
          <a:p>
            <a:r>
              <a:rPr lang="en-US"/>
              <a:t>Click to edit Master title style</a:t>
            </a:r>
            <a:endParaRPr lang="en-US" dirty="0"/>
          </a:p>
        </p:txBody>
      </p:sp>
      <p:sp>
        <p:nvSpPr>
          <p:cNvPr id="9" name="Text Placeholder 3">
            <a:extLst>
              <a:ext uri="{FF2B5EF4-FFF2-40B4-BE49-F238E27FC236}">
                <a16:creationId xmlns:a16="http://schemas.microsoft.com/office/drawing/2014/main" id="{7BE36B74-A996-2CD7-DD78-D4DA305F8329}"/>
              </a:ext>
            </a:extLst>
          </p:cNvPr>
          <p:cNvSpPr>
            <a:spLocks noGrp="1"/>
          </p:cNvSpPr>
          <p:nvPr>
            <p:ph type="body" sz="half" idx="2"/>
          </p:nvPr>
        </p:nvSpPr>
        <p:spPr>
          <a:xfrm>
            <a:off x="838200" y="2544763"/>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11" name="Text Placeholder 4">
            <a:extLst>
              <a:ext uri="{FF2B5EF4-FFF2-40B4-BE49-F238E27FC236}">
                <a16:creationId xmlns:a16="http://schemas.microsoft.com/office/drawing/2014/main" id="{D87E7501-1163-5C74-AF7F-E97E4539AC5B}"/>
              </a:ext>
            </a:extLst>
          </p:cNvPr>
          <p:cNvSpPr>
            <a:spLocks noGrp="1"/>
          </p:cNvSpPr>
          <p:nvPr>
            <p:ph type="body" sz="quarter" idx="13" hasCustomPrompt="1"/>
          </p:nvPr>
        </p:nvSpPr>
        <p:spPr>
          <a:xfrm>
            <a:off x="2355696" y="152483"/>
            <a:ext cx="7408824" cy="1325563"/>
          </a:xfrm>
        </p:spPr>
        <p:txBody>
          <a:bodyPr>
            <a:normAutofit/>
          </a:bodyPr>
          <a:lstStyle>
            <a:lvl1pPr marL="0" indent="0" algn="ctr">
              <a:buNone/>
              <a:defRPr sz="3600"/>
            </a:lvl1pPr>
            <a:lvl4pPr marL="1371600" indent="0" algn="ctr">
              <a:buNone/>
              <a:defRPr sz="3600"/>
            </a:lvl4pPr>
          </a:lstStyle>
          <a:p>
            <a:pPr lvl="0"/>
            <a:r>
              <a:rPr lang="it-IT" dirty="0"/>
              <a:t>Slide Title</a:t>
            </a:r>
            <a:endParaRPr lang="en-GB" dirty="0"/>
          </a:p>
        </p:txBody>
      </p:sp>
    </p:spTree>
    <p:extLst>
      <p:ext uri="{BB962C8B-B14F-4D97-AF65-F5344CB8AC3E}">
        <p14:creationId xmlns:p14="http://schemas.microsoft.com/office/powerpoint/2010/main" val="18380400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8200" y="1482726"/>
            <a:ext cx="3932237" cy="1062037"/>
          </a:xfrm>
          <a:prstGeom prst="rect">
            <a:avLst/>
          </a:prstGeom>
        </p:spPr>
        <p:txBody>
          <a:bodyPr anchor="b">
            <a:normAutofit/>
          </a:bodyPr>
          <a:lstStyle>
            <a:lvl1pPr>
              <a:defRPr sz="2000" b="1"/>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0012" y="1482726"/>
            <a:ext cx="6172200" cy="4873625"/>
          </a:xfrm>
        </p:spPr>
        <p:txBody>
          <a:bodyPr anchor="t">
            <a:normAutofit/>
          </a:bodyPr>
          <a:lstStyle>
            <a:lvl1pPr marL="0" indent="0">
              <a:buNone/>
              <a:defRPr sz="16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8200" y="2544763"/>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6" name="Footer Placeholder 5"/>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Wake potential from Wakefield and Eigenmode solvers  / Leonard Thiele / University of Rostock, CERN</a:t>
            </a:r>
            <a:endParaRPr lang="fr-FR" dirty="0">
              <a:latin typeface="Arial Narrow" panose="020B0604020202020204" pitchFamily="34" charset="0"/>
              <a:cs typeface="Arial Narrow" panose="020B0604020202020204" pitchFamily="34" charset="0"/>
            </a:endParaRPr>
          </a:p>
        </p:txBody>
      </p:sp>
      <p:sp>
        <p:nvSpPr>
          <p:cNvPr id="7" name="Slide Number Placeholder 6"/>
          <p:cNvSpPr>
            <a:spLocks noGrp="1"/>
          </p:cNvSpPr>
          <p:nvPr>
            <p:ph type="sldNum" sz="quarter" idx="12"/>
          </p:nvPr>
        </p:nvSpPr>
        <p:spPr/>
        <p:txBody>
          <a:bodyPr/>
          <a:lstStyle/>
          <a:p>
            <a:fld id="{005C7FBA-D4E9-46CA-9321-3ADA2E368FCD}" type="slidenum">
              <a:rPr lang="en-GB" smtClean="0"/>
              <a:t>‹#›</a:t>
            </a:fld>
            <a:endParaRPr lang="en-GB"/>
          </a:p>
        </p:txBody>
      </p:sp>
      <p:sp>
        <p:nvSpPr>
          <p:cNvPr id="9" name="Text Placeholder 4">
            <a:extLst>
              <a:ext uri="{FF2B5EF4-FFF2-40B4-BE49-F238E27FC236}">
                <a16:creationId xmlns:a16="http://schemas.microsoft.com/office/drawing/2014/main" id="{D08786CB-E1F4-439A-5528-1599FF881722}"/>
              </a:ext>
            </a:extLst>
          </p:cNvPr>
          <p:cNvSpPr>
            <a:spLocks noGrp="1"/>
          </p:cNvSpPr>
          <p:nvPr>
            <p:ph type="body" sz="quarter" idx="13" hasCustomPrompt="1"/>
          </p:nvPr>
        </p:nvSpPr>
        <p:spPr>
          <a:xfrm>
            <a:off x="2355696" y="152483"/>
            <a:ext cx="7408824" cy="1325563"/>
          </a:xfrm>
        </p:spPr>
        <p:txBody>
          <a:bodyPr>
            <a:normAutofit/>
          </a:bodyPr>
          <a:lstStyle>
            <a:lvl1pPr marL="0" indent="0" algn="ctr">
              <a:buNone/>
              <a:defRPr sz="3600"/>
            </a:lvl1pPr>
            <a:lvl4pPr marL="1371600" indent="0" algn="ctr">
              <a:buNone/>
              <a:defRPr sz="3600"/>
            </a:lvl4pPr>
          </a:lstStyle>
          <a:p>
            <a:pPr lvl="0"/>
            <a:r>
              <a:rPr lang="it-IT" dirty="0"/>
              <a:t>Slide Title</a:t>
            </a:r>
            <a:endParaRPr lang="en-GB" dirty="0"/>
          </a:p>
        </p:txBody>
      </p:sp>
    </p:spTree>
    <p:extLst>
      <p:ext uri="{BB962C8B-B14F-4D97-AF65-F5344CB8AC3E}">
        <p14:creationId xmlns:p14="http://schemas.microsoft.com/office/powerpoint/2010/main" val="611150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image" Target="../media/image4.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409710" y="193330"/>
            <a:ext cx="7365780" cy="1267554"/>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9917" y="6490164"/>
            <a:ext cx="1392044" cy="365125"/>
          </a:xfrm>
          <a:prstGeom prst="rect">
            <a:avLst/>
          </a:prstGeom>
        </p:spPr>
        <p:txBody>
          <a:bodyPr vert="horz" lIns="91440" tIns="45720" rIns="91440" bIns="45720" rtlCol="0" anchor="ctr"/>
          <a:lstStyle>
            <a:lvl1pPr algn="l">
              <a:defRPr sz="1200">
                <a:solidFill>
                  <a:schemeClr val="tx1">
                    <a:tint val="75000"/>
                  </a:schemeClr>
                </a:solidFill>
                <a:latin typeface="Arial Narrow" panose="020B0606020202030204" pitchFamily="34" charset="0"/>
              </a:defRPr>
            </a:lvl1pPr>
          </a:lstStyle>
          <a:p>
            <a:endParaRPr lang="en-GB" dirty="0"/>
          </a:p>
        </p:txBody>
      </p:sp>
      <p:sp>
        <p:nvSpPr>
          <p:cNvPr id="5" name="Footer Placeholder 4"/>
          <p:cNvSpPr>
            <a:spLocks noGrp="1"/>
          </p:cNvSpPr>
          <p:nvPr>
            <p:ph type="ftr" sz="quarter" idx="3"/>
          </p:nvPr>
        </p:nvSpPr>
        <p:spPr>
          <a:xfrm>
            <a:off x="1748305" y="6470573"/>
            <a:ext cx="8623609" cy="365125"/>
          </a:xfrm>
          <a:prstGeom prst="rect">
            <a:avLst/>
          </a:prstGeom>
        </p:spPr>
        <p:txBody>
          <a:bodyPr vert="horz" lIns="91440" tIns="45720" rIns="91440" bIns="45720" rtlCol="0" anchor="ctr"/>
          <a:lstStyle>
            <a:lvl1pPr algn="ctr">
              <a:defRPr sz="1200">
                <a:solidFill>
                  <a:schemeClr val="tx1">
                    <a:lumMod val="75000"/>
                    <a:lumOff val="25000"/>
                  </a:schemeClr>
                </a:solidFill>
                <a:latin typeface="Arial Narrow" panose="020B0606020202030204" pitchFamily="34" charset="0"/>
                <a:cs typeface="Arial" panose="020B0604020202020204" pitchFamily="34" charset="0"/>
              </a:defRPr>
            </a:lvl1pPr>
          </a:lstStyle>
          <a:p>
            <a:r>
              <a:rPr lang="en-GB"/>
              <a:t>Wake potential from Wakefield and Eigenmode solvers  / Leonard Thiele / University of Rostock, CERN</a:t>
            </a:r>
            <a:endParaRPr lang="fr-FR" dirty="0">
              <a:latin typeface="Arial Narrow" panose="020B0604020202020204" pitchFamily="34" charset="0"/>
              <a:cs typeface="Arial Narrow" panose="020B0604020202020204" pitchFamily="34" charset="0"/>
            </a:endParaRPr>
          </a:p>
        </p:txBody>
      </p:sp>
      <p:sp>
        <p:nvSpPr>
          <p:cNvPr id="6" name="Slide Number Placeholder 5"/>
          <p:cNvSpPr>
            <a:spLocks noGrp="1"/>
          </p:cNvSpPr>
          <p:nvPr>
            <p:ph type="sldNum" sz="quarter" idx="4"/>
          </p:nvPr>
        </p:nvSpPr>
        <p:spPr>
          <a:xfrm>
            <a:off x="10891955" y="6465458"/>
            <a:ext cx="1064941" cy="365125"/>
          </a:xfrm>
          <a:prstGeom prst="rect">
            <a:avLst/>
          </a:prstGeom>
        </p:spPr>
        <p:txBody>
          <a:bodyPr vert="horz" lIns="91440" tIns="45720" rIns="91440" bIns="45720" rtlCol="0" anchor="ctr"/>
          <a:lstStyle>
            <a:lvl1pPr algn="r">
              <a:defRPr sz="1200">
                <a:solidFill>
                  <a:schemeClr val="tx1">
                    <a:lumMod val="75000"/>
                    <a:lumOff val="25000"/>
                  </a:schemeClr>
                </a:solidFill>
                <a:latin typeface="Arial Narrow" panose="020B0606020202030204" pitchFamily="34" charset="0"/>
                <a:cs typeface="Arial" panose="020B0604020202020204" pitchFamily="34" charset="0"/>
              </a:defRPr>
            </a:lvl1pPr>
          </a:lstStyle>
          <a:p>
            <a:fld id="{005C7FBA-D4E9-46CA-9321-3ADA2E368FCD}" type="slidenum">
              <a:rPr lang="en-GB" smtClean="0"/>
              <a:pPr/>
              <a:t>‹#›</a:t>
            </a:fld>
            <a:endParaRPr lang="en-GB" dirty="0"/>
          </a:p>
        </p:txBody>
      </p:sp>
      <p:pic>
        <p:nvPicPr>
          <p:cNvPr id="9" name="Image 9">
            <a:extLst>
              <a:ext uri="{FF2B5EF4-FFF2-40B4-BE49-F238E27FC236}">
                <a16:creationId xmlns:a16="http://schemas.microsoft.com/office/drawing/2014/main" id="{4F989853-E7F3-AF69-738F-BF7B3A4E5E35}"/>
              </a:ext>
            </a:extLst>
          </p:cNvPr>
          <p:cNvPicPr>
            <a:picLocks noChangeAspect="1"/>
          </p:cNvPicPr>
          <p:nvPr userDrawn="1"/>
        </p:nvPicPr>
        <p:blipFill>
          <a:blip r:embed="rId12"/>
          <a:stretch>
            <a:fillRect/>
          </a:stretch>
        </p:blipFill>
        <p:spPr>
          <a:xfrm flipV="1">
            <a:off x="234111" y="1308111"/>
            <a:ext cx="11716980" cy="132418"/>
          </a:xfrm>
          <a:prstGeom prst="rect">
            <a:avLst/>
          </a:prstGeom>
        </p:spPr>
      </p:pic>
      <p:pic>
        <p:nvPicPr>
          <p:cNvPr id="10" name="Image 6">
            <a:extLst>
              <a:ext uri="{FF2B5EF4-FFF2-40B4-BE49-F238E27FC236}">
                <a16:creationId xmlns:a16="http://schemas.microsoft.com/office/drawing/2014/main" id="{7B19F8C0-C547-2051-6E3C-A69D1DD51106}"/>
              </a:ext>
            </a:extLst>
          </p:cNvPr>
          <p:cNvPicPr>
            <a:picLocks/>
          </p:cNvPicPr>
          <p:nvPr userDrawn="1"/>
        </p:nvPicPr>
        <p:blipFill>
          <a:blip r:embed="rId12"/>
          <a:stretch>
            <a:fillRect/>
          </a:stretch>
        </p:blipFill>
        <p:spPr>
          <a:xfrm flipV="1">
            <a:off x="233861" y="6423216"/>
            <a:ext cx="11125200" cy="125730"/>
          </a:xfrm>
          <a:prstGeom prst="rect">
            <a:avLst/>
          </a:prstGeom>
        </p:spPr>
      </p:pic>
      <p:pic>
        <p:nvPicPr>
          <p:cNvPr id="11" name="Image 3">
            <a:extLst>
              <a:ext uri="{FF2B5EF4-FFF2-40B4-BE49-F238E27FC236}">
                <a16:creationId xmlns:a16="http://schemas.microsoft.com/office/drawing/2014/main" id="{A853B11E-D78D-E005-24F0-C727E427CA0F}"/>
              </a:ext>
            </a:extLst>
          </p:cNvPr>
          <p:cNvPicPr>
            <a:picLocks noChangeAspect="1"/>
          </p:cNvPicPr>
          <p:nvPr userDrawn="1"/>
        </p:nvPicPr>
        <p:blipFill>
          <a:blip r:embed="rId13"/>
          <a:stretch>
            <a:fillRect/>
          </a:stretch>
        </p:blipFill>
        <p:spPr>
          <a:xfrm rot="21067063" flipH="1">
            <a:off x="11453129" y="6370168"/>
            <a:ext cx="694267" cy="533400"/>
          </a:xfrm>
          <a:prstGeom prst="rect">
            <a:avLst/>
          </a:prstGeom>
        </p:spPr>
      </p:pic>
      <p:pic>
        <p:nvPicPr>
          <p:cNvPr id="13" name="Grafik 12" descr="Ein Bild, das Grafiken, Schrift, Grafikdesign, Kreis enthält.&#10;&#10;Automatisch generierte Beschreibung">
            <a:extLst>
              <a:ext uri="{FF2B5EF4-FFF2-40B4-BE49-F238E27FC236}">
                <a16:creationId xmlns:a16="http://schemas.microsoft.com/office/drawing/2014/main" id="{0FDA19ED-0F95-279D-74CD-365427A047A4}"/>
              </a:ext>
            </a:extLst>
          </p:cNvPr>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10636417" y="223781"/>
            <a:ext cx="930047" cy="930047"/>
          </a:xfrm>
          <a:prstGeom prst="rect">
            <a:avLst/>
          </a:prstGeom>
        </p:spPr>
      </p:pic>
      <p:pic>
        <p:nvPicPr>
          <p:cNvPr id="8" name="Image 5">
            <a:extLst>
              <a:ext uri="{FF2B5EF4-FFF2-40B4-BE49-F238E27FC236}">
                <a16:creationId xmlns:a16="http://schemas.microsoft.com/office/drawing/2014/main" id="{47D7658C-7B30-1BFC-08F4-48201FC60FC1}"/>
              </a:ext>
            </a:extLst>
          </p:cNvPr>
          <p:cNvPicPr>
            <a:picLocks noChangeAspect="1"/>
          </p:cNvPicPr>
          <p:nvPr userDrawn="1"/>
        </p:nvPicPr>
        <p:blipFill>
          <a:blip r:embed="rId15"/>
          <a:stretch>
            <a:fillRect/>
          </a:stretch>
        </p:blipFill>
        <p:spPr>
          <a:xfrm>
            <a:off x="91440" y="155448"/>
            <a:ext cx="2263140" cy="1208380"/>
          </a:xfrm>
          <a:prstGeom prst="rect">
            <a:avLst/>
          </a:prstGeom>
          <a:noFill/>
        </p:spPr>
      </p:pic>
    </p:spTree>
    <p:extLst>
      <p:ext uri="{BB962C8B-B14F-4D97-AF65-F5344CB8AC3E}">
        <p14:creationId xmlns:p14="http://schemas.microsoft.com/office/powerpoint/2010/main" val="304045055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71" r:id="rId6"/>
    <p:sldLayoutId id="2147483667" r:id="rId7"/>
    <p:sldLayoutId id="2147483668" r:id="rId8"/>
    <p:sldLayoutId id="2147483669" r:id="rId9"/>
    <p:sldLayoutId id="2147483670" r:id="rId10"/>
  </p:sldLayoutIdLst>
  <p:hf hdr="0" dt="0"/>
  <p:txStyles>
    <p:titleStyle>
      <a:lvl1pPr algn="ctr" defTabSz="914400" rtl="0" eaLnBrk="1" latinLnBrk="0" hangingPunct="1">
        <a:lnSpc>
          <a:spcPct val="90000"/>
        </a:lnSpc>
        <a:spcBef>
          <a:spcPct val="0"/>
        </a:spcBef>
        <a:buNone/>
        <a:defRPr sz="3600"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cds.cern.ch/record/184288/files/p73.pdf" TargetMode="External"/><Relationship Id="rId2" Type="http://schemas.openxmlformats.org/officeDocument/2006/relationships/image" Target="../media/image210.png"/><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21.png"/></Relationships>
</file>

<file path=ppt/slides/_rels/slide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6.png"/><Relationship Id="rId7" Type="http://schemas.openxmlformats.org/officeDocument/2006/relationships/image" Target="../media/image30.png"/><Relationship Id="rId2" Type="http://schemas.openxmlformats.org/officeDocument/2006/relationships/image" Target="../media/image25.png"/><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B624A2-92B7-DD4B-4256-BC4559CE95E8}"/>
              </a:ext>
            </a:extLst>
          </p:cNvPr>
          <p:cNvSpPr>
            <a:spLocks noGrp="1"/>
          </p:cNvSpPr>
          <p:nvPr>
            <p:ph type="ctrTitle"/>
          </p:nvPr>
        </p:nvSpPr>
        <p:spPr/>
        <p:txBody>
          <a:bodyPr/>
          <a:lstStyle/>
          <a:p>
            <a:r>
              <a:rPr lang="en-US" dirty="0"/>
              <a:t>Wake potential from Wakefield and Eigenmode solvers</a:t>
            </a:r>
            <a:endParaRPr lang="en-GB" dirty="0"/>
          </a:p>
        </p:txBody>
      </p:sp>
      <p:sp>
        <p:nvSpPr>
          <p:cNvPr id="5" name="Text Placeholder 4">
            <a:extLst>
              <a:ext uri="{FF2B5EF4-FFF2-40B4-BE49-F238E27FC236}">
                <a16:creationId xmlns:a16="http://schemas.microsoft.com/office/drawing/2014/main" id="{74AA720E-FA6D-6023-29BC-AD6923099DA6}"/>
              </a:ext>
            </a:extLst>
          </p:cNvPr>
          <p:cNvSpPr>
            <a:spLocks noGrp="1"/>
          </p:cNvSpPr>
          <p:nvPr>
            <p:ph type="body" sz="quarter" idx="11"/>
          </p:nvPr>
        </p:nvSpPr>
        <p:spPr>
          <a:xfrm>
            <a:off x="4104167" y="4971770"/>
            <a:ext cx="7398021" cy="606425"/>
          </a:xfrm>
        </p:spPr>
        <p:txBody>
          <a:bodyPr>
            <a:normAutofit fontScale="85000" lnSpcReduction="10000"/>
          </a:bodyPr>
          <a:lstStyle/>
          <a:p>
            <a:r>
              <a:rPr lang="en-US" dirty="0"/>
              <a:t>Leonard Thiele (University of Rostock, CERN), David Amorim</a:t>
            </a:r>
          </a:p>
          <a:p>
            <a:r>
              <a:rPr lang="en-US" dirty="0"/>
              <a:t>R. Calaga, H. Damerau, A. Grudiev, I. Karpov, E. Lamb, U. van Rienen, S.-A. Udongwo</a:t>
            </a:r>
            <a:endParaRPr lang="en-GB" dirty="0"/>
          </a:p>
        </p:txBody>
      </p:sp>
      <p:pic>
        <p:nvPicPr>
          <p:cNvPr id="6" name="Grafik 5" descr="Ein Bild, das Text, Schrift, Design enthält.&#10;&#10;Automatisch generierte Beschreibung">
            <a:extLst>
              <a:ext uri="{FF2B5EF4-FFF2-40B4-BE49-F238E27FC236}">
                <a16:creationId xmlns:a16="http://schemas.microsoft.com/office/drawing/2014/main" id="{D2BF82D0-5AA7-84E5-F966-5F670282C33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12924" y="144658"/>
            <a:ext cx="1355051" cy="1037028"/>
          </a:xfrm>
          <a:prstGeom prst="rect">
            <a:avLst/>
          </a:prstGeom>
        </p:spPr>
      </p:pic>
    </p:spTree>
    <p:extLst>
      <p:ext uri="{BB962C8B-B14F-4D97-AF65-F5344CB8AC3E}">
        <p14:creationId xmlns:p14="http://schemas.microsoft.com/office/powerpoint/2010/main" val="21476649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4C02BC0-DD60-21DE-9F35-CCA04236EC0A}"/>
              </a:ext>
            </a:extLst>
          </p:cNvPr>
          <p:cNvSpPr>
            <a:spLocks noGrp="1"/>
          </p:cNvSpPr>
          <p:nvPr>
            <p:ph type="title"/>
          </p:nvPr>
        </p:nvSpPr>
        <p:spPr/>
        <p:txBody>
          <a:bodyPr/>
          <a:lstStyle/>
          <a:p>
            <a:r>
              <a:rPr lang="en-US" dirty="0"/>
              <a:t>R/Q comparison with WB</a:t>
            </a:r>
            <a:endParaRPr lang="en-GB" dirty="0"/>
          </a:p>
        </p:txBody>
      </p:sp>
      <p:sp>
        <p:nvSpPr>
          <p:cNvPr id="4" name="Footer Placeholder 3">
            <a:extLst>
              <a:ext uri="{FF2B5EF4-FFF2-40B4-BE49-F238E27FC236}">
                <a16:creationId xmlns:a16="http://schemas.microsoft.com/office/drawing/2014/main" id="{E07937D0-9F54-A8D6-AC52-F9993EEC845F}"/>
              </a:ext>
            </a:extLst>
          </p:cNvPr>
          <p:cNvSpPr>
            <a:spLocks noGrp="1"/>
          </p:cNvSpPr>
          <p:nvPr>
            <p:ph type="ftr" sz="quarter" idx="12"/>
          </p:nvPr>
        </p:nvSpPr>
        <p:spPr/>
        <p:txBody>
          <a:bodyPr/>
          <a:lstStyle/>
          <a:p>
            <a:r>
              <a:rPr lang="en-GB">
                <a:latin typeface="Arial Narrow" panose="020B0604020202020204" pitchFamily="34" charset="0"/>
                <a:cs typeface="Arial Narrow" panose="020B0604020202020204" pitchFamily="34" charset="0"/>
              </a:rPr>
              <a:t>Wake potential from Wakefield and Eigenmode solvers  / Leonard Thiele / University of Rostock, CERN</a:t>
            </a:r>
            <a:endParaRPr lang="fr-FR" dirty="0">
              <a:latin typeface="Arial Narrow" panose="020B0604020202020204" pitchFamily="34" charset="0"/>
              <a:cs typeface="Arial Narrow" panose="020B0604020202020204" pitchFamily="34" charset="0"/>
            </a:endParaRPr>
          </a:p>
        </p:txBody>
      </p:sp>
      <p:sp>
        <p:nvSpPr>
          <p:cNvPr id="5" name="Slide Number Placeholder 4">
            <a:extLst>
              <a:ext uri="{FF2B5EF4-FFF2-40B4-BE49-F238E27FC236}">
                <a16:creationId xmlns:a16="http://schemas.microsoft.com/office/drawing/2014/main" id="{2D31C93D-A661-4501-06B9-EBF15D7BE05D}"/>
              </a:ext>
            </a:extLst>
          </p:cNvPr>
          <p:cNvSpPr>
            <a:spLocks noGrp="1"/>
          </p:cNvSpPr>
          <p:nvPr>
            <p:ph type="sldNum" sz="quarter" idx="13"/>
          </p:nvPr>
        </p:nvSpPr>
        <p:spPr/>
        <p:txBody>
          <a:bodyPr/>
          <a:lstStyle/>
          <a:p>
            <a:fld id="{005C7FBA-D4E9-46CA-9321-3ADA2E368FCD}" type="slidenum">
              <a:rPr lang="en-GB" smtClean="0"/>
              <a:pPr/>
              <a:t>10</a:t>
            </a:fld>
            <a:endParaRPr lang="en-GB" dirty="0"/>
          </a:p>
        </p:txBody>
      </p:sp>
      <p:pic>
        <p:nvPicPr>
          <p:cNvPr id="15" name="Content Placeholder 14" descr="A graph of a diagram&#10;&#10;AI-generated content may be incorrect.">
            <a:extLst>
              <a:ext uri="{FF2B5EF4-FFF2-40B4-BE49-F238E27FC236}">
                <a16:creationId xmlns:a16="http://schemas.microsoft.com/office/drawing/2014/main" id="{D4FD61D4-8AF0-1843-4F24-A97CDE340272}"/>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48305" y="1460884"/>
            <a:ext cx="8121863" cy="4224967"/>
          </a:xfrm>
        </p:spPr>
      </p:pic>
      <p:sp>
        <p:nvSpPr>
          <p:cNvPr id="16" name="TextBox 15">
            <a:extLst>
              <a:ext uri="{FF2B5EF4-FFF2-40B4-BE49-F238E27FC236}">
                <a16:creationId xmlns:a16="http://schemas.microsoft.com/office/drawing/2014/main" id="{4A33E1AC-9E36-4618-9EA5-08C2BA1DE99F}"/>
              </a:ext>
            </a:extLst>
          </p:cNvPr>
          <p:cNvSpPr txBox="1"/>
          <p:nvPr/>
        </p:nvSpPr>
        <p:spPr>
          <a:xfrm>
            <a:off x="1808960" y="5765184"/>
            <a:ext cx="8264742" cy="646331"/>
          </a:xfrm>
          <a:prstGeom prst="rect">
            <a:avLst/>
          </a:prstGeom>
          <a:noFill/>
        </p:spPr>
        <p:txBody>
          <a:bodyPr wrap="square" rtlCol="0">
            <a:spAutoFit/>
          </a:bodyPr>
          <a:lstStyle/>
          <a:p>
            <a:r>
              <a:rPr lang="en-US" dirty="0"/>
              <a:t>Above BP cutoff: not very accurate </a:t>
            </a:r>
            <a:r>
              <a:rPr lang="en-US" dirty="0">
                <a:sym typeface="Wingdings" panose="05000000000000000000" pitchFamily="2" charset="2"/>
              </a:rPr>
              <a:t> retry with different port configurations &amp; symmetry planes</a:t>
            </a:r>
            <a:endParaRPr lang="en-GB" dirty="0"/>
          </a:p>
        </p:txBody>
      </p:sp>
    </p:spTree>
    <p:extLst>
      <p:ext uri="{BB962C8B-B14F-4D97-AF65-F5344CB8AC3E}">
        <p14:creationId xmlns:p14="http://schemas.microsoft.com/office/powerpoint/2010/main" val="29732263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2655D22-AC10-D657-4E5E-1F4699FEAD7F}"/>
              </a:ext>
            </a:extLst>
          </p:cNvPr>
          <p:cNvSpPr>
            <a:spLocks noGrp="1"/>
          </p:cNvSpPr>
          <p:nvPr>
            <p:ph idx="1"/>
          </p:nvPr>
        </p:nvSpPr>
        <p:spPr>
          <a:xfrm>
            <a:off x="802309" y="1460884"/>
            <a:ext cx="10515600" cy="4351338"/>
          </a:xfrm>
        </p:spPr>
        <p:txBody>
          <a:bodyPr>
            <a:normAutofit fontScale="92500" lnSpcReduction="10000"/>
          </a:bodyPr>
          <a:lstStyle/>
          <a:p>
            <a:r>
              <a:rPr lang="en-US" dirty="0"/>
              <a:t>Self-consistency between WF and EM solvers ensured for single-cell and multicell symmetric cavities</a:t>
            </a:r>
          </a:p>
          <a:p>
            <a:r>
              <a:rPr lang="en-US" dirty="0"/>
              <a:t>Modes with </a:t>
            </a:r>
            <a:r>
              <a:rPr lang="en-US" dirty="0" err="1"/>
              <a:t>Q_ext</a:t>
            </a:r>
            <a:r>
              <a:rPr lang="en-US" dirty="0"/>
              <a:t> &lt; 15 were filtered out as beampipe modes</a:t>
            </a:r>
          </a:p>
          <a:p>
            <a:r>
              <a:rPr lang="en-US" dirty="0"/>
              <a:t>Automatic filtering of polarities implemented</a:t>
            </a:r>
          </a:p>
          <a:p>
            <a:endParaRPr lang="en-US" dirty="0"/>
          </a:p>
          <a:p>
            <a:r>
              <a:rPr lang="en-US" b="1" dirty="0"/>
              <a:t>Next:</a:t>
            </a:r>
          </a:p>
          <a:p>
            <a:r>
              <a:rPr lang="en-US" dirty="0"/>
              <a:t>Compare with 2D solvers (ABCI, echo2d, </a:t>
            </a:r>
            <a:r>
              <a:rPr lang="en-US" dirty="0" err="1"/>
              <a:t>Wakis</a:t>
            </a:r>
            <a:r>
              <a:rPr lang="en-US" dirty="0"/>
              <a:t>, etc.)?</a:t>
            </a:r>
          </a:p>
          <a:p>
            <a:r>
              <a:rPr lang="en-US" dirty="0"/>
              <a:t>Cross-referencing against </a:t>
            </a:r>
            <a:r>
              <a:rPr lang="en-US" dirty="0" err="1"/>
              <a:t>Wanzenberg</a:t>
            </a:r>
            <a:r>
              <a:rPr lang="en-US" dirty="0"/>
              <a:t> paper for higher frequencies?</a:t>
            </a:r>
          </a:p>
          <a:p>
            <a:r>
              <a:rPr lang="en-US" dirty="0"/>
              <a:t>Apply to cavity with couplers</a:t>
            </a:r>
          </a:p>
          <a:p>
            <a:r>
              <a:rPr lang="en-US" dirty="0"/>
              <a:t>Compare directly with modeling in Xsuite / </a:t>
            </a:r>
            <a:r>
              <a:rPr lang="en-US" dirty="0" err="1"/>
              <a:t>BLonD</a:t>
            </a:r>
            <a:r>
              <a:rPr lang="en-US" dirty="0"/>
              <a:t> to ensure correct scaling</a:t>
            </a:r>
          </a:p>
          <a:p>
            <a:r>
              <a:rPr lang="en-US" dirty="0"/>
              <a:t>Double-bunch verification with </a:t>
            </a:r>
            <a:r>
              <a:rPr lang="en-US" dirty="0" err="1"/>
              <a:t>BLonD</a:t>
            </a:r>
            <a:r>
              <a:rPr lang="en-US" dirty="0"/>
              <a:t> profiles</a:t>
            </a:r>
          </a:p>
          <a:p>
            <a:endParaRPr lang="en-US" dirty="0"/>
          </a:p>
        </p:txBody>
      </p:sp>
      <p:sp>
        <p:nvSpPr>
          <p:cNvPr id="3" name="Title 2">
            <a:extLst>
              <a:ext uri="{FF2B5EF4-FFF2-40B4-BE49-F238E27FC236}">
                <a16:creationId xmlns:a16="http://schemas.microsoft.com/office/drawing/2014/main" id="{F98BE42E-1AB5-CC55-E02B-B19C545B107C}"/>
              </a:ext>
            </a:extLst>
          </p:cNvPr>
          <p:cNvSpPr>
            <a:spLocks noGrp="1"/>
          </p:cNvSpPr>
          <p:nvPr>
            <p:ph type="title"/>
          </p:nvPr>
        </p:nvSpPr>
        <p:spPr/>
        <p:txBody>
          <a:bodyPr/>
          <a:lstStyle/>
          <a:p>
            <a:r>
              <a:rPr lang="en-US" dirty="0"/>
              <a:t>Conclusion/Outlook</a:t>
            </a:r>
            <a:endParaRPr lang="en-GB" dirty="0"/>
          </a:p>
        </p:txBody>
      </p:sp>
      <p:sp>
        <p:nvSpPr>
          <p:cNvPr id="4" name="Footer Placeholder 3">
            <a:extLst>
              <a:ext uri="{FF2B5EF4-FFF2-40B4-BE49-F238E27FC236}">
                <a16:creationId xmlns:a16="http://schemas.microsoft.com/office/drawing/2014/main" id="{7553E614-35CE-FE05-137F-B6870C5C923E}"/>
              </a:ext>
            </a:extLst>
          </p:cNvPr>
          <p:cNvSpPr>
            <a:spLocks noGrp="1"/>
          </p:cNvSpPr>
          <p:nvPr>
            <p:ph type="ftr" sz="quarter" idx="12"/>
          </p:nvPr>
        </p:nvSpPr>
        <p:spPr/>
        <p:txBody>
          <a:bodyPr/>
          <a:lstStyle/>
          <a:p>
            <a:r>
              <a:rPr lang="en-GB">
                <a:latin typeface="Arial Narrow" panose="020B0604020202020204" pitchFamily="34" charset="0"/>
                <a:cs typeface="Arial Narrow" panose="020B0604020202020204" pitchFamily="34" charset="0"/>
              </a:rPr>
              <a:t>Wake potential from Wakefield and Eigenmode solvers  / Leonard Thiele / University of Rostock, CERN</a:t>
            </a:r>
            <a:endParaRPr lang="fr-FR" dirty="0">
              <a:latin typeface="Arial Narrow" panose="020B0604020202020204" pitchFamily="34" charset="0"/>
              <a:cs typeface="Arial Narrow" panose="020B0604020202020204" pitchFamily="34" charset="0"/>
            </a:endParaRPr>
          </a:p>
        </p:txBody>
      </p:sp>
      <p:sp>
        <p:nvSpPr>
          <p:cNvPr id="5" name="Slide Number Placeholder 4">
            <a:extLst>
              <a:ext uri="{FF2B5EF4-FFF2-40B4-BE49-F238E27FC236}">
                <a16:creationId xmlns:a16="http://schemas.microsoft.com/office/drawing/2014/main" id="{D293BD9C-828B-9B88-9D6F-F922DF37B33E}"/>
              </a:ext>
            </a:extLst>
          </p:cNvPr>
          <p:cNvSpPr>
            <a:spLocks noGrp="1"/>
          </p:cNvSpPr>
          <p:nvPr>
            <p:ph type="sldNum" sz="quarter" idx="13"/>
          </p:nvPr>
        </p:nvSpPr>
        <p:spPr/>
        <p:txBody>
          <a:bodyPr/>
          <a:lstStyle/>
          <a:p>
            <a:fld id="{005C7FBA-D4E9-46CA-9321-3ADA2E368FCD}" type="slidenum">
              <a:rPr lang="en-GB" smtClean="0"/>
              <a:pPr/>
              <a:t>11</a:t>
            </a:fld>
            <a:endParaRPr lang="en-GB" dirty="0"/>
          </a:p>
        </p:txBody>
      </p:sp>
    </p:spTree>
    <p:extLst>
      <p:ext uri="{BB962C8B-B14F-4D97-AF65-F5344CB8AC3E}">
        <p14:creationId xmlns:p14="http://schemas.microsoft.com/office/powerpoint/2010/main" val="32177220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E0E5BDD9-DA35-CB26-61B2-A35410B30355}"/>
              </a:ext>
            </a:extLst>
          </p:cNvPr>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Wake potential from Wakefield and Eigenmode solvers  / Leonard Thiele / University of Rostock, CERN</a:t>
            </a:r>
            <a:endParaRPr lang="fr-FR" dirty="0">
              <a:latin typeface="Arial Narrow" panose="020B0604020202020204" pitchFamily="34" charset="0"/>
              <a:cs typeface="Arial Narrow" panose="020B0604020202020204" pitchFamily="34" charset="0"/>
            </a:endParaRPr>
          </a:p>
        </p:txBody>
      </p:sp>
    </p:spTree>
    <p:extLst>
      <p:ext uri="{BB962C8B-B14F-4D97-AF65-F5344CB8AC3E}">
        <p14:creationId xmlns:p14="http://schemas.microsoft.com/office/powerpoint/2010/main" val="40139830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16950C4E-6129-C955-3B4A-C013A8A482CE}"/>
              </a:ext>
            </a:extLst>
          </p:cNvPr>
          <p:cNvSpPr>
            <a:spLocks noGrp="1"/>
          </p:cNvSpPr>
          <p:nvPr>
            <p:ph idx="1"/>
          </p:nvPr>
        </p:nvSpPr>
        <p:spPr/>
        <p:txBody>
          <a:bodyPr/>
          <a:lstStyle/>
          <a:p>
            <a:r>
              <a:rPr lang="en-US" dirty="0"/>
              <a:t>Simulations were performed in 2D with MAFIA</a:t>
            </a:r>
          </a:p>
          <a:p>
            <a:pPr lvl="1"/>
            <a:r>
              <a:rPr lang="en-US" dirty="0">
                <a:sym typeface="Wingdings" panose="05000000000000000000" pitchFamily="2" charset="2"/>
              </a:rPr>
              <a:t>MAFIA not available at CERN?</a:t>
            </a:r>
          </a:p>
          <a:p>
            <a:pPr lvl="1"/>
            <a:r>
              <a:rPr lang="en-US" dirty="0">
                <a:sym typeface="Wingdings" panose="05000000000000000000" pitchFamily="2" charset="2"/>
              </a:rPr>
              <a:t>No couplers possible  </a:t>
            </a:r>
            <a:r>
              <a:rPr lang="en-US" dirty="0" err="1">
                <a:sym typeface="Wingdings" panose="05000000000000000000" pitchFamily="2" charset="2"/>
              </a:rPr>
              <a:t>Q_ext</a:t>
            </a:r>
            <a:r>
              <a:rPr lang="en-US" dirty="0">
                <a:sym typeface="Wingdings" panose="05000000000000000000" pitchFamily="2" charset="2"/>
              </a:rPr>
              <a:t> not computable</a:t>
            </a:r>
          </a:p>
          <a:p>
            <a:pPr lvl="1"/>
            <a:r>
              <a:rPr lang="en-US" dirty="0">
                <a:sym typeface="Wingdings" panose="05000000000000000000" pitchFamily="2" charset="2"/>
              </a:rPr>
              <a:t>Rectangular mesh with 33000 Mesh points  coarse for high-frequencies</a:t>
            </a:r>
          </a:p>
          <a:p>
            <a:pPr lvl="1"/>
            <a:r>
              <a:rPr lang="en-US" dirty="0">
                <a:sym typeface="Wingdings" panose="05000000000000000000" pitchFamily="2" charset="2"/>
              </a:rPr>
              <a:t>Only one polarity will show up  no differentiation between x and y planes</a:t>
            </a:r>
          </a:p>
          <a:p>
            <a:pPr lvl="1"/>
            <a:r>
              <a:rPr lang="en-US" dirty="0">
                <a:sym typeface="Wingdings" panose="05000000000000000000" pitchFamily="2" charset="2"/>
              </a:rPr>
              <a:t>Both electrical and magnetic boundary conditions were used</a:t>
            </a:r>
          </a:p>
          <a:p>
            <a:r>
              <a:rPr lang="en-US" dirty="0">
                <a:sym typeface="Wingdings" panose="05000000000000000000" pitchFamily="2" charset="2"/>
              </a:rPr>
              <a:t>Perfect boundary approximation available in MAFIA?</a:t>
            </a:r>
          </a:p>
          <a:p>
            <a:endParaRPr lang="en-US" dirty="0">
              <a:sym typeface="Wingdings" panose="05000000000000000000" pitchFamily="2" charset="2"/>
            </a:endParaRPr>
          </a:p>
          <a:p>
            <a:pPr lvl="1"/>
            <a:endParaRPr lang="en-US" dirty="0">
              <a:sym typeface="Wingdings" panose="05000000000000000000" pitchFamily="2" charset="2"/>
            </a:endParaRPr>
          </a:p>
          <a:p>
            <a:pPr lvl="1"/>
            <a:endParaRPr lang="en-US" dirty="0">
              <a:sym typeface="Wingdings" panose="05000000000000000000" pitchFamily="2" charset="2"/>
            </a:endParaRPr>
          </a:p>
          <a:p>
            <a:endParaRPr lang="en-GB" dirty="0"/>
          </a:p>
        </p:txBody>
      </p:sp>
      <p:sp>
        <p:nvSpPr>
          <p:cNvPr id="3" name="Title 2">
            <a:extLst>
              <a:ext uri="{FF2B5EF4-FFF2-40B4-BE49-F238E27FC236}">
                <a16:creationId xmlns:a16="http://schemas.microsoft.com/office/drawing/2014/main" id="{896A1643-817D-7805-C79A-CE69C3CF8D50}"/>
              </a:ext>
            </a:extLst>
          </p:cNvPr>
          <p:cNvSpPr>
            <a:spLocks noGrp="1"/>
          </p:cNvSpPr>
          <p:nvPr>
            <p:ph type="title"/>
          </p:nvPr>
        </p:nvSpPr>
        <p:spPr/>
        <p:txBody>
          <a:bodyPr/>
          <a:lstStyle/>
          <a:p>
            <a:r>
              <a:rPr lang="en-US" dirty="0" err="1"/>
              <a:t>Wanzenberg</a:t>
            </a:r>
            <a:r>
              <a:rPr lang="en-US" dirty="0"/>
              <a:t> paper</a:t>
            </a:r>
            <a:endParaRPr lang="en-GB" dirty="0"/>
          </a:p>
        </p:txBody>
      </p:sp>
      <p:sp>
        <p:nvSpPr>
          <p:cNvPr id="2" name="Footer Placeholder 1">
            <a:extLst>
              <a:ext uri="{FF2B5EF4-FFF2-40B4-BE49-F238E27FC236}">
                <a16:creationId xmlns:a16="http://schemas.microsoft.com/office/drawing/2014/main" id="{68010999-D01C-4A29-EE0D-F286EBA365F3}"/>
              </a:ext>
            </a:extLst>
          </p:cNvPr>
          <p:cNvSpPr>
            <a:spLocks noGrp="1"/>
          </p:cNvSpPr>
          <p:nvPr>
            <p:ph type="ftr" sz="quarter" idx="12"/>
          </p:nvPr>
        </p:nvSpPr>
        <p:spPr/>
        <p:txBody>
          <a:bodyPr/>
          <a:lstStyle/>
          <a:p>
            <a:r>
              <a:rPr lang="en-GB">
                <a:latin typeface="Arial Narrow" panose="020B0604020202020204" pitchFamily="34" charset="0"/>
                <a:cs typeface="Arial Narrow" panose="020B0604020202020204" pitchFamily="34" charset="0"/>
              </a:rPr>
              <a:t>Wake potential from Wakefield and Eigenmode solvers  / Leonard Thiele / University of Rostock, CERN</a:t>
            </a:r>
            <a:endParaRPr lang="fr-FR" dirty="0">
              <a:latin typeface="Arial Narrow" panose="020B0604020202020204" pitchFamily="34" charset="0"/>
              <a:cs typeface="Arial Narrow" panose="020B0604020202020204" pitchFamily="34" charset="0"/>
            </a:endParaRPr>
          </a:p>
        </p:txBody>
      </p:sp>
    </p:spTree>
    <p:extLst>
      <p:ext uri="{BB962C8B-B14F-4D97-AF65-F5344CB8AC3E}">
        <p14:creationId xmlns:p14="http://schemas.microsoft.com/office/powerpoint/2010/main" val="35905150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4B60948-BB1A-6264-193B-429D3EFDEEFB}"/>
              </a:ext>
            </a:extLst>
          </p:cNvPr>
          <p:cNvSpPr>
            <a:spLocks noGrp="1"/>
          </p:cNvSpPr>
          <p:nvPr>
            <p:ph idx="1"/>
          </p:nvPr>
        </p:nvSpPr>
        <p:spPr/>
        <p:txBody>
          <a:bodyPr>
            <a:normAutofit fontScale="92500" lnSpcReduction="10000"/>
          </a:bodyPr>
          <a:lstStyle/>
          <a:p>
            <a:r>
              <a:rPr lang="en-US" dirty="0"/>
              <a:t>WF: </a:t>
            </a:r>
          </a:p>
          <a:p>
            <a:pPr lvl="1"/>
            <a:r>
              <a:rPr lang="en-US" dirty="0"/>
              <a:t>Time domain with Hexahedral mesh</a:t>
            </a:r>
          </a:p>
          <a:p>
            <a:pPr lvl="1"/>
            <a:r>
              <a:rPr lang="en-US" dirty="0"/>
              <a:t>Frequency resolution is given by bunch length</a:t>
            </a:r>
          </a:p>
          <a:p>
            <a:pPr lvl="1"/>
            <a:r>
              <a:rPr lang="en-US" dirty="0"/>
              <a:t>Result is just the integral of the fields, not the fields themselves</a:t>
            </a:r>
          </a:p>
          <a:p>
            <a:pPr lvl="1"/>
            <a:r>
              <a:rPr lang="en-US" dirty="0"/>
              <a:t>Wake kernel would need to be convoluted with bunch spectrum </a:t>
            </a:r>
            <a:r>
              <a:rPr lang="en-US" dirty="0">
                <a:sym typeface="Wingdings" panose="05000000000000000000" pitchFamily="2" charset="2"/>
              </a:rPr>
              <a:t> much slower for BD</a:t>
            </a:r>
          </a:p>
          <a:p>
            <a:pPr lvl="1"/>
            <a:r>
              <a:rPr lang="en-US" dirty="0"/>
              <a:t>Can profit from SLURM multi-node calculations </a:t>
            </a:r>
            <a:r>
              <a:rPr lang="en-US" dirty="0">
                <a:sym typeface="Wingdings" panose="05000000000000000000" pitchFamily="2" charset="2"/>
              </a:rPr>
              <a:t> large meshed and high frequencies possible</a:t>
            </a:r>
            <a:endParaRPr lang="en-US" dirty="0"/>
          </a:p>
          <a:p>
            <a:r>
              <a:rPr lang="en-US" dirty="0"/>
              <a:t>EM: </a:t>
            </a:r>
          </a:p>
          <a:p>
            <a:pPr lvl="1"/>
            <a:r>
              <a:rPr lang="en-US" dirty="0"/>
              <a:t>Frequency domain with Tetrahedral mesh</a:t>
            </a:r>
          </a:p>
          <a:p>
            <a:pPr lvl="1"/>
            <a:r>
              <a:rPr lang="en-US" dirty="0"/>
              <a:t>All modes in desired frequency band can be calculated</a:t>
            </a:r>
          </a:p>
          <a:p>
            <a:pPr lvl="1"/>
            <a:r>
              <a:rPr lang="en-US" dirty="0"/>
              <a:t>Usually, multiple </a:t>
            </a:r>
            <a:r>
              <a:rPr lang="en-US" dirty="0" err="1"/>
              <a:t>polarisations</a:t>
            </a:r>
            <a:r>
              <a:rPr lang="en-US" dirty="0"/>
              <a:t> of each mode exist </a:t>
            </a:r>
            <a:r>
              <a:rPr lang="en-US" dirty="0">
                <a:sym typeface="Wingdings" panose="05000000000000000000" pitchFamily="2" charset="2"/>
              </a:rPr>
              <a:t> only one will be excited by the beam</a:t>
            </a:r>
          </a:p>
          <a:p>
            <a:pPr lvl="1"/>
            <a:r>
              <a:rPr lang="en-GB" dirty="0"/>
              <a:t>Resulting R/Q and </a:t>
            </a:r>
            <a:r>
              <a:rPr lang="en-GB" dirty="0" err="1"/>
              <a:t>Q_ext</a:t>
            </a:r>
            <a:r>
              <a:rPr lang="en-GB" dirty="0"/>
              <a:t> can be used in resonator model </a:t>
            </a:r>
            <a:r>
              <a:rPr lang="en-GB" dirty="0">
                <a:sym typeface="Wingdings" panose="05000000000000000000" pitchFamily="2" charset="2"/>
              </a:rPr>
              <a:t> fast calculation for BD</a:t>
            </a:r>
          </a:p>
          <a:p>
            <a:pPr lvl="1"/>
            <a:r>
              <a:rPr lang="en-GB" dirty="0">
                <a:sym typeface="Wingdings" panose="05000000000000000000" pitchFamily="2" charset="2"/>
              </a:rPr>
              <a:t>Becomes extremely challenging at high frequencies due to high number of modes and large mesh  RAM limiting, larges nodes have 1TB, which can easily be exceeded</a:t>
            </a:r>
            <a:endParaRPr lang="en-GB" dirty="0"/>
          </a:p>
        </p:txBody>
      </p:sp>
      <p:sp>
        <p:nvSpPr>
          <p:cNvPr id="3" name="Title 2">
            <a:extLst>
              <a:ext uri="{FF2B5EF4-FFF2-40B4-BE49-F238E27FC236}">
                <a16:creationId xmlns:a16="http://schemas.microsoft.com/office/drawing/2014/main" id="{FDB99F75-DD3A-FE8D-6694-66BB4947EB98}"/>
              </a:ext>
            </a:extLst>
          </p:cNvPr>
          <p:cNvSpPr>
            <a:spLocks noGrp="1"/>
          </p:cNvSpPr>
          <p:nvPr>
            <p:ph type="title"/>
          </p:nvPr>
        </p:nvSpPr>
        <p:spPr/>
        <p:txBody>
          <a:bodyPr/>
          <a:lstStyle/>
          <a:p>
            <a:r>
              <a:rPr lang="en-US" dirty="0"/>
              <a:t>WF – EM differences</a:t>
            </a:r>
            <a:endParaRPr lang="en-GB" dirty="0"/>
          </a:p>
        </p:txBody>
      </p:sp>
      <p:sp>
        <p:nvSpPr>
          <p:cNvPr id="4" name="Footer Placeholder 3">
            <a:extLst>
              <a:ext uri="{FF2B5EF4-FFF2-40B4-BE49-F238E27FC236}">
                <a16:creationId xmlns:a16="http://schemas.microsoft.com/office/drawing/2014/main" id="{5A1D484B-BFF3-945E-34D2-C6E38A69B9AD}"/>
              </a:ext>
            </a:extLst>
          </p:cNvPr>
          <p:cNvSpPr>
            <a:spLocks noGrp="1"/>
          </p:cNvSpPr>
          <p:nvPr>
            <p:ph type="ftr" sz="quarter" idx="12"/>
          </p:nvPr>
        </p:nvSpPr>
        <p:spPr/>
        <p:txBody>
          <a:bodyPr/>
          <a:lstStyle/>
          <a:p>
            <a:r>
              <a:rPr lang="en-GB">
                <a:latin typeface="Arial Narrow" panose="020B0604020202020204" pitchFamily="34" charset="0"/>
                <a:cs typeface="Arial Narrow" panose="020B0604020202020204" pitchFamily="34" charset="0"/>
              </a:rPr>
              <a:t>Wake potential from Wakefield and Eigenmode solvers  / Leonard Thiele / University of Rostock, CERN</a:t>
            </a:r>
            <a:endParaRPr lang="fr-FR" dirty="0">
              <a:latin typeface="Arial Narrow" panose="020B0604020202020204" pitchFamily="34" charset="0"/>
              <a:cs typeface="Arial Narrow" panose="020B0604020202020204" pitchFamily="34" charset="0"/>
            </a:endParaRPr>
          </a:p>
        </p:txBody>
      </p:sp>
      <p:sp>
        <p:nvSpPr>
          <p:cNvPr id="5" name="Slide Number Placeholder 4">
            <a:extLst>
              <a:ext uri="{FF2B5EF4-FFF2-40B4-BE49-F238E27FC236}">
                <a16:creationId xmlns:a16="http://schemas.microsoft.com/office/drawing/2014/main" id="{D26F205E-6E42-0376-3868-E597EDEC23F7}"/>
              </a:ext>
            </a:extLst>
          </p:cNvPr>
          <p:cNvSpPr>
            <a:spLocks noGrp="1"/>
          </p:cNvSpPr>
          <p:nvPr>
            <p:ph type="sldNum" sz="quarter" idx="13"/>
          </p:nvPr>
        </p:nvSpPr>
        <p:spPr/>
        <p:txBody>
          <a:bodyPr/>
          <a:lstStyle/>
          <a:p>
            <a:fld id="{005C7FBA-D4E9-46CA-9321-3ADA2E368FCD}" type="slidenum">
              <a:rPr lang="en-GB" smtClean="0"/>
              <a:pPr/>
              <a:t>14</a:t>
            </a:fld>
            <a:endParaRPr lang="en-GB" dirty="0"/>
          </a:p>
        </p:txBody>
      </p:sp>
    </p:spTree>
    <p:extLst>
      <p:ext uri="{BB962C8B-B14F-4D97-AF65-F5344CB8AC3E}">
        <p14:creationId xmlns:p14="http://schemas.microsoft.com/office/powerpoint/2010/main" val="11345487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Content Placeholder 3">
                <a:extLst>
                  <a:ext uri="{FF2B5EF4-FFF2-40B4-BE49-F238E27FC236}">
                    <a16:creationId xmlns:a16="http://schemas.microsoft.com/office/drawing/2014/main" id="{1FBC6B02-343A-E257-15A4-77E7D4DD36FC}"/>
                  </a:ext>
                </a:extLst>
              </p:cNvPr>
              <p:cNvSpPr>
                <a:spLocks noGrp="1"/>
              </p:cNvSpPr>
              <p:nvPr>
                <p:ph idx="1"/>
              </p:nvPr>
            </p:nvSpPr>
            <p:spPr/>
            <p:txBody>
              <a:bodyPr/>
              <a:lstStyle/>
              <a:p>
                <a:pPr marL="0" indent="0">
                  <a:buNone/>
                </a:pPr>
                <a:r>
                  <a:rPr lang="en-US" dirty="0"/>
                  <a:t>Bunches in RCS1 at injection are longest </a:t>
                </a:r>
                <a:r>
                  <a:rPr lang="en-US" dirty="0">
                    <a:sym typeface="Wingdings" panose="05000000000000000000" pitchFamily="2" charset="2"/>
                  </a:rPr>
                  <a:t> check if the limitation holds</a:t>
                </a:r>
                <a:endParaRPr lang="en-US" dirty="0"/>
              </a:p>
              <a:p>
                <a:pPr marL="0" indent="0">
                  <a:lnSpc>
                    <a:spcPct val="150000"/>
                  </a:lnSpc>
                  <a:buNone/>
                </a:pPr>
                <a14:m>
                  <m:oMathPara xmlns:m="http://schemas.openxmlformats.org/officeDocument/2006/math">
                    <m:oMathParaPr>
                      <m:jc m:val="centerGroup"/>
                    </m:oMathParaPr>
                    <m:oMath xmlns:m="http://schemas.openxmlformats.org/officeDocument/2006/math">
                      <m:d>
                        <m:dPr>
                          <m:ctrlPr>
                            <a:rPr lang="en-US" b="0" i="1" smtClean="0">
                              <a:latin typeface="Cambria Math" panose="02040503050406030204" pitchFamily="18" charset="0"/>
                            </a:rPr>
                          </m:ctrlPr>
                        </m:dPr>
                        <m:e>
                          <m:r>
                            <a:rPr lang="en-US" b="0" i="1" smtClean="0">
                              <a:latin typeface="Cambria Math" panose="02040503050406030204" pitchFamily="18" charset="0"/>
                            </a:rPr>
                            <m:t>𝑔</m:t>
                          </m:r>
                          <m:r>
                            <a:rPr lang="en-US" b="0" i="1" smtClean="0">
                              <a:latin typeface="Cambria Math" panose="02040503050406030204" pitchFamily="18" charset="0"/>
                            </a:rPr>
                            <m:t>+</m:t>
                          </m:r>
                          <m:f>
                            <m:fPr>
                              <m:ctrlPr>
                                <a:rPr lang="en-US" b="0" i="1" smtClean="0">
                                  <a:latin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panose="02040503050406030204" pitchFamily="18" charset="0"/>
                                    </a:rPr>
                                    <m:t>𝜎</m:t>
                                  </m:r>
                                </m:e>
                                <m:sub>
                                  <m:r>
                                    <a:rPr lang="en-US" i="1">
                                      <a:latin typeface="Cambria Math" panose="02040503050406030204" pitchFamily="18" charset="0"/>
                                    </a:rPr>
                                    <m:t>𝑧</m:t>
                                  </m:r>
                                  <m:r>
                                    <a:rPr lang="en-US" i="1">
                                      <a:latin typeface="Cambria Math" panose="02040503050406030204" pitchFamily="18" charset="0"/>
                                    </a:rPr>
                                    <m:t>−</m:t>
                                  </m:r>
                                  <m:r>
                                    <a:rPr lang="en-US" i="1">
                                      <a:latin typeface="Cambria Math" panose="02040503050406030204" pitchFamily="18" charset="0"/>
                                    </a:rPr>
                                    <m:t>𝑡𝑜𝑡</m:t>
                                  </m:r>
                                </m:sub>
                              </m:sSub>
                            </m:num>
                            <m:den>
                              <m:r>
                                <a:rPr lang="en-US" b="0" i="1" smtClean="0">
                                  <a:latin typeface="Cambria Math" panose="02040503050406030204" pitchFamily="18" charset="0"/>
                                </a:rPr>
                                <m:t>2</m:t>
                              </m:r>
                            </m:den>
                          </m:f>
                        </m:e>
                      </m:d>
                      <m:f>
                        <m:fPr>
                          <m:ctrlPr>
                            <a:rPr lang="en-US" b="0" i="1" smtClean="0">
                              <a:latin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panose="02040503050406030204" pitchFamily="18" charset="0"/>
                                </a:rPr>
                                <m:t>𝜎</m:t>
                              </m:r>
                            </m:e>
                            <m:sub>
                              <m:r>
                                <a:rPr lang="en-US" i="1">
                                  <a:latin typeface="Cambria Math" panose="02040503050406030204" pitchFamily="18" charset="0"/>
                                </a:rPr>
                                <m:t>𝑧</m:t>
                              </m:r>
                              <m:r>
                                <a:rPr lang="en-US" i="1">
                                  <a:latin typeface="Cambria Math" panose="02040503050406030204" pitchFamily="18" charset="0"/>
                                </a:rPr>
                                <m:t>−</m:t>
                              </m:r>
                              <m:r>
                                <a:rPr lang="en-US" i="1">
                                  <a:latin typeface="Cambria Math" panose="02040503050406030204" pitchFamily="18" charset="0"/>
                                </a:rPr>
                                <m:t>𝑡𝑜𝑡</m:t>
                              </m:r>
                            </m:sub>
                          </m:sSub>
                        </m:num>
                        <m:den>
                          <m:r>
                            <a:rPr lang="en-US" b="0" i="1" smtClean="0">
                              <a:latin typeface="Cambria Math" panose="02040503050406030204" pitchFamily="18" charset="0"/>
                            </a:rPr>
                            <m:t>2</m:t>
                          </m:r>
                        </m:den>
                      </m:f>
                      <m:r>
                        <a:rPr lang="en-US" b="0" i="1" smtClean="0">
                          <a:latin typeface="Cambria Math" panose="02040503050406030204" pitchFamily="18" charset="0"/>
                        </a:rPr>
                        <m:t>&lt;</m:t>
                      </m:r>
                      <m:sSup>
                        <m:sSupPr>
                          <m:ctrlPr>
                            <a:rPr lang="en-US" b="0" i="1" smtClean="0">
                              <a:latin typeface="Cambria Math" panose="02040503050406030204" pitchFamily="18" charset="0"/>
                            </a:rPr>
                          </m:ctrlPr>
                        </m:sSupPr>
                        <m:e>
                          <m:d>
                            <m:dPr>
                              <m:ctrlPr>
                                <a:rPr lang="en-US" b="0" i="1" smtClean="0">
                                  <a:latin typeface="Cambria Math" panose="02040503050406030204" pitchFamily="18" charset="0"/>
                                </a:rPr>
                              </m:ctrlPr>
                            </m:dPr>
                            <m:e>
                              <m:r>
                                <a:rPr lang="en-US" b="0" i="1" smtClean="0">
                                  <a:latin typeface="Cambria Math" panose="02040503050406030204" pitchFamily="18" charset="0"/>
                                </a:rPr>
                                <m:t>𝑏</m:t>
                              </m:r>
                              <m:r>
                                <a:rPr lang="en-US" b="0" i="1" smtClean="0">
                                  <a:latin typeface="Cambria Math" panose="02040503050406030204" pitchFamily="18" charset="0"/>
                                </a:rPr>
                                <m:t>−</m:t>
                              </m:r>
                              <m:r>
                                <a:rPr lang="en-US" b="0" i="1" smtClean="0">
                                  <a:latin typeface="Cambria Math" panose="02040503050406030204" pitchFamily="18" charset="0"/>
                                </a:rPr>
                                <m:t>𝑎</m:t>
                              </m:r>
                            </m:e>
                          </m:d>
                        </m:e>
                        <m:sup>
                          <m:r>
                            <a:rPr lang="en-US" b="0" i="1" smtClean="0">
                              <a:latin typeface="Cambria Math" panose="02040503050406030204" pitchFamily="18" charset="0"/>
                            </a:rPr>
                            <m:t>2</m:t>
                          </m:r>
                        </m:sup>
                      </m:sSup>
                      <m:r>
                        <a:rPr lang="en-US" b="0" i="1" smtClean="0">
                          <a:latin typeface="Cambria Math" panose="02040503050406030204" pitchFamily="18" charset="0"/>
                        </a:rPr>
                        <m:t>  →</m:t>
                      </m:r>
                    </m:oMath>
                  </m:oMathPara>
                </a14:m>
                <a:endParaRPr lang="en-US" b="0" i="1" dirty="0">
                  <a:latin typeface="Cambria Math" panose="02040503050406030204" pitchFamily="18" charset="0"/>
                </a:endParaRPr>
              </a:p>
              <a:p>
                <a:pPr marL="0" indent="0">
                  <a:lnSpc>
                    <a:spcPct val="150000"/>
                  </a:lnSpc>
                  <a:buNone/>
                </a:pPr>
                <a14:m>
                  <m:oMathPara xmlns:m="http://schemas.openxmlformats.org/officeDocument/2006/math">
                    <m:oMathParaPr>
                      <m:jc m:val="centerGroup"/>
                    </m:oMathParaPr>
                    <m:oMath xmlns:m="http://schemas.openxmlformats.org/officeDocument/2006/math">
                      <m:d>
                        <m:dPr>
                          <m:ctrlPr>
                            <a:rPr lang="en-US" b="0" i="1" smtClean="0">
                              <a:latin typeface="Cambria Math" panose="02040503050406030204" pitchFamily="18" charset="0"/>
                            </a:rPr>
                          </m:ctrlPr>
                        </m:dPr>
                        <m:e>
                          <m:r>
                            <a:rPr lang="en-US" b="0" i="1" smtClean="0">
                              <a:latin typeface="Cambria Math" panose="02040503050406030204" pitchFamily="18" charset="0"/>
                            </a:rPr>
                            <m:t>115</m:t>
                          </m:r>
                          <m:r>
                            <a:rPr lang="en-US" b="0" i="1" smtClean="0">
                              <a:latin typeface="Cambria Math" panose="02040503050406030204" pitchFamily="18" charset="0"/>
                            </a:rPr>
                            <m:t>𝑚𝑚</m:t>
                          </m:r>
                          <m:r>
                            <a:rPr lang="en-US" b="0" i="1" smtClean="0">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8∗</m:t>
                              </m:r>
                              <m:r>
                                <a:rPr lang="en-US" b="0" i="1" smtClean="0">
                                  <a:latin typeface="Cambria Math" panose="02040503050406030204" pitchFamily="18" charset="0"/>
                                </a:rPr>
                                <m:t>9.3</m:t>
                              </m:r>
                              <m:r>
                                <a:rPr lang="en-US" i="1">
                                  <a:latin typeface="Cambria Math" panose="02040503050406030204" pitchFamily="18" charset="0"/>
                                </a:rPr>
                                <m:t>𝑚𝑚</m:t>
                              </m:r>
                            </m:num>
                            <m:den>
                              <m:r>
                                <a:rPr lang="en-US" i="1">
                                  <a:latin typeface="Cambria Math" panose="02040503050406030204" pitchFamily="18" charset="0"/>
                                </a:rPr>
                                <m:t>2</m:t>
                              </m:r>
                            </m:den>
                          </m:f>
                        </m:e>
                      </m:d>
                      <m:f>
                        <m:fPr>
                          <m:ctrlPr>
                            <a:rPr lang="en-US" i="1">
                              <a:latin typeface="Cambria Math" panose="02040503050406030204" pitchFamily="18" charset="0"/>
                            </a:rPr>
                          </m:ctrlPr>
                        </m:fPr>
                        <m:num>
                          <m:r>
                            <a:rPr lang="en-US" i="1">
                              <a:latin typeface="Cambria Math" panose="02040503050406030204" pitchFamily="18" charset="0"/>
                            </a:rPr>
                            <m:t>8∗</m:t>
                          </m:r>
                          <m:r>
                            <a:rPr lang="en-US" b="0" i="1" smtClean="0">
                              <a:latin typeface="Cambria Math" panose="02040503050406030204" pitchFamily="18" charset="0"/>
                            </a:rPr>
                            <m:t>9.3</m:t>
                          </m:r>
                          <m:r>
                            <a:rPr lang="en-US" i="1">
                              <a:latin typeface="Cambria Math" panose="02040503050406030204" pitchFamily="18" charset="0"/>
                            </a:rPr>
                            <m:t>𝑚𝑚</m:t>
                          </m:r>
                        </m:num>
                        <m:den>
                          <m:r>
                            <a:rPr lang="en-US" i="1">
                              <a:latin typeface="Cambria Math" panose="02040503050406030204" pitchFamily="18" charset="0"/>
                            </a:rPr>
                            <m:t>2</m:t>
                          </m:r>
                        </m:den>
                      </m:f>
                      <m:r>
                        <a:rPr lang="en-US" b="0" i="1" smtClean="0">
                          <a:latin typeface="Cambria Math" panose="02040503050406030204" pitchFamily="18" charset="0"/>
                        </a:rPr>
                        <m:t>&lt;</m:t>
                      </m:r>
                      <m:sSup>
                        <m:sSupPr>
                          <m:ctrlPr>
                            <a:rPr lang="en-US" b="0" i="1" smtClean="0">
                              <a:latin typeface="Cambria Math" panose="02040503050406030204" pitchFamily="18" charset="0"/>
                            </a:rPr>
                          </m:ctrlPr>
                        </m:sSupPr>
                        <m:e>
                          <m:d>
                            <m:dPr>
                              <m:ctrlPr>
                                <a:rPr lang="en-US" b="0" i="1" smtClean="0">
                                  <a:latin typeface="Cambria Math" panose="02040503050406030204" pitchFamily="18" charset="0"/>
                                </a:rPr>
                              </m:ctrlPr>
                            </m:dPr>
                            <m:e>
                              <m:r>
                                <a:rPr lang="en-US" b="0" i="1" smtClean="0">
                                  <a:latin typeface="Cambria Math" panose="02040503050406030204" pitchFamily="18" charset="0"/>
                                </a:rPr>
                                <m:t>103</m:t>
                              </m:r>
                              <m:r>
                                <a:rPr lang="en-US" b="0" i="1" smtClean="0">
                                  <a:latin typeface="Cambria Math" panose="02040503050406030204" pitchFamily="18" charset="0"/>
                                </a:rPr>
                                <m:t>𝑚𝑚</m:t>
                              </m:r>
                              <m:r>
                                <a:rPr lang="en-US" b="0" i="1" smtClean="0">
                                  <a:latin typeface="Cambria Math" panose="02040503050406030204" pitchFamily="18" charset="0"/>
                                </a:rPr>
                                <m:t>−39</m:t>
                              </m:r>
                              <m:r>
                                <a:rPr lang="en-US" b="0" i="1" smtClean="0">
                                  <a:latin typeface="Cambria Math" panose="02040503050406030204" pitchFamily="18" charset="0"/>
                                </a:rPr>
                                <m:t>𝑚𝑚</m:t>
                              </m:r>
                            </m:e>
                          </m:d>
                        </m:e>
                        <m:sup>
                          <m:r>
                            <a:rPr lang="en-US" b="0" i="1" smtClean="0">
                              <a:latin typeface="Cambria Math" panose="02040503050406030204" pitchFamily="18" charset="0"/>
                            </a:rPr>
                            <m:t>2</m:t>
                          </m:r>
                        </m:sup>
                      </m:sSup>
                    </m:oMath>
                  </m:oMathPara>
                </a14:m>
                <a:endParaRPr lang="en-US" b="0" dirty="0"/>
              </a:p>
              <a:p>
                <a:pPr marL="0" indent="0">
                  <a:buNone/>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5608&lt;4096</m:t>
                      </m:r>
                    </m:oMath>
                  </m:oMathPara>
                </a14:m>
                <a:endParaRPr lang="en-GB" dirty="0"/>
              </a:p>
              <a:p>
                <a:pPr marL="0" indent="0">
                  <a:buNone/>
                </a:pPr>
                <a:r>
                  <a:rPr lang="en-GB" dirty="0"/>
                  <a:t>Generally assumed valid for all modes </a:t>
                </a:r>
              </a:p>
              <a:p>
                <a:pPr marL="0" indent="0">
                  <a:buNone/>
                </a:pPr>
                <a:r>
                  <a:rPr lang="en-GB" dirty="0"/>
                  <a:t>above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𝜔</m:t>
                        </m:r>
                      </m:e>
                      <m:sub>
                        <m:r>
                          <a:rPr lang="en-US" b="0" i="1" smtClean="0">
                            <a:latin typeface="Cambria Math" panose="02040503050406030204" pitchFamily="18" charset="0"/>
                          </a:rPr>
                          <m:t>𝑐</m:t>
                        </m:r>
                        <m:r>
                          <a:rPr lang="en-US" b="0" i="1" smtClean="0">
                            <a:latin typeface="Cambria Math" panose="02040503050406030204" pitchFamily="18" charset="0"/>
                          </a:rPr>
                          <m:t>−</m:t>
                        </m:r>
                        <m:r>
                          <a:rPr lang="en-US" b="0" i="1" smtClean="0">
                            <a:latin typeface="Cambria Math" panose="02040503050406030204" pitchFamily="18" charset="0"/>
                          </a:rPr>
                          <m:t>𝑏𝑝</m:t>
                        </m:r>
                      </m:sub>
                    </m:sSub>
                    <m:r>
                      <a:rPr lang="en-US" b="0" i="1" smtClean="0">
                        <a:latin typeface="Cambria Math" panose="02040503050406030204" pitchFamily="18" charset="0"/>
                      </a:rPr>
                      <m:t>=2.25 </m:t>
                    </m:r>
                    <m:r>
                      <a:rPr lang="en-US" b="0" i="1" smtClean="0">
                        <a:latin typeface="Cambria Math" panose="02040503050406030204" pitchFamily="18" charset="0"/>
                      </a:rPr>
                      <m:t>𝐺𝐻𝑧</m:t>
                    </m:r>
                  </m:oMath>
                </a14:m>
                <a:endParaRPr lang="en-GB" dirty="0"/>
              </a:p>
            </p:txBody>
          </p:sp>
        </mc:Choice>
        <mc:Fallback xmlns="">
          <p:sp>
            <p:nvSpPr>
              <p:cNvPr id="4" name="Content Placeholder 3">
                <a:extLst>
                  <a:ext uri="{FF2B5EF4-FFF2-40B4-BE49-F238E27FC236}">
                    <a16:creationId xmlns:a16="http://schemas.microsoft.com/office/drawing/2014/main" id="{1FBC6B02-343A-E257-15A4-77E7D4DD36FC}"/>
                  </a:ext>
                </a:extLst>
              </p:cNvPr>
              <p:cNvSpPr>
                <a:spLocks noGrp="1" noRot="1" noChangeAspect="1" noMove="1" noResize="1" noEditPoints="1" noAdjustHandles="1" noChangeArrowheads="1" noChangeShapeType="1" noTextEdit="1"/>
              </p:cNvSpPr>
              <p:nvPr>
                <p:ph idx="1"/>
              </p:nvPr>
            </p:nvSpPr>
            <p:spPr>
              <a:blipFill>
                <a:blip r:embed="rId2"/>
                <a:stretch>
                  <a:fillRect l="-928" t="-1821"/>
                </a:stretch>
              </a:blipFill>
            </p:spPr>
            <p:txBody>
              <a:bodyPr/>
              <a:lstStyle/>
              <a:p>
                <a:r>
                  <a:rPr lang="en-GB">
                    <a:noFill/>
                  </a:rPr>
                  <a:t> </a:t>
                </a:r>
              </a:p>
            </p:txBody>
          </p:sp>
        </mc:Fallback>
      </mc:AlternateContent>
      <p:sp>
        <p:nvSpPr>
          <p:cNvPr id="3" name="Title 2">
            <a:extLst>
              <a:ext uri="{FF2B5EF4-FFF2-40B4-BE49-F238E27FC236}">
                <a16:creationId xmlns:a16="http://schemas.microsoft.com/office/drawing/2014/main" id="{EE78111C-9F91-1096-E732-0D0A3B14DF43}"/>
              </a:ext>
            </a:extLst>
          </p:cNvPr>
          <p:cNvSpPr>
            <a:spLocks noGrp="1"/>
          </p:cNvSpPr>
          <p:nvPr>
            <p:ph type="title"/>
          </p:nvPr>
        </p:nvSpPr>
        <p:spPr/>
        <p:txBody>
          <a:bodyPr/>
          <a:lstStyle/>
          <a:p>
            <a:r>
              <a:rPr lang="en-US" dirty="0"/>
              <a:t>K. Bane formula limits</a:t>
            </a:r>
            <a:endParaRPr lang="en-GB" dirty="0"/>
          </a:p>
        </p:txBody>
      </p:sp>
      <p:sp>
        <p:nvSpPr>
          <p:cNvPr id="2" name="Footer Placeholder 1">
            <a:extLst>
              <a:ext uri="{FF2B5EF4-FFF2-40B4-BE49-F238E27FC236}">
                <a16:creationId xmlns:a16="http://schemas.microsoft.com/office/drawing/2014/main" id="{2BCD223B-3081-65CE-0E8B-1954F84BBE30}"/>
              </a:ext>
            </a:extLst>
          </p:cNvPr>
          <p:cNvSpPr>
            <a:spLocks noGrp="1"/>
          </p:cNvSpPr>
          <p:nvPr>
            <p:ph type="ftr" sz="quarter" idx="12"/>
          </p:nvPr>
        </p:nvSpPr>
        <p:spPr/>
        <p:txBody>
          <a:bodyPr/>
          <a:lstStyle/>
          <a:p>
            <a:r>
              <a:rPr lang="en-GB">
                <a:latin typeface="Arial Narrow" panose="020B0604020202020204" pitchFamily="34" charset="0"/>
                <a:cs typeface="Arial Narrow" panose="020B0604020202020204" pitchFamily="34" charset="0"/>
              </a:rPr>
              <a:t>Wake potential from Wakefield and Eigenmode solvers  / Leonard Thiele / University of Rostock, CERN</a:t>
            </a:r>
            <a:endParaRPr lang="fr-FR" dirty="0">
              <a:latin typeface="Arial Narrow" panose="020B0604020202020204" pitchFamily="34" charset="0"/>
              <a:cs typeface="Arial Narrow" panose="020B0604020202020204" pitchFamily="34" charset="0"/>
            </a:endParaRPr>
          </a:p>
        </p:txBody>
      </p:sp>
      <p:sp>
        <p:nvSpPr>
          <p:cNvPr id="5" name="TextBox 4">
            <a:extLst>
              <a:ext uri="{FF2B5EF4-FFF2-40B4-BE49-F238E27FC236}">
                <a16:creationId xmlns:a16="http://schemas.microsoft.com/office/drawing/2014/main" id="{9F7BF969-4FA7-1F9D-2086-9CC5FBC2B1A1}"/>
              </a:ext>
            </a:extLst>
          </p:cNvPr>
          <p:cNvSpPr txBox="1"/>
          <p:nvPr/>
        </p:nvSpPr>
        <p:spPr>
          <a:xfrm>
            <a:off x="838200" y="6081902"/>
            <a:ext cx="9644932" cy="369332"/>
          </a:xfrm>
          <a:prstGeom prst="rect">
            <a:avLst/>
          </a:prstGeom>
          <a:noFill/>
        </p:spPr>
        <p:txBody>
          <a:bodyPr wrap="square" rtlCol="0">
            <a:spAutoFit/>
          </a:bodyPr>
          <a:lstStyle/>
          <a:p>
            <a:r>
              <a:rPr lang="en-GB" dirty="0">
                <a:hlinkClick r:id="rId3"/>
              </a:rPr>
              <a:t>https://cds.cern.ch/record/184288/files/p73.pdf</a:t>
            </a:r>
            <a:r>
              <a:rPr lang="en-GB" dirty="0"/>
              <a:t> </a:t>
            </a:r>
          </a:p>
        </p:txBody>
      </p:sp>
      <p:pic>
        <p:nvPicPr>
          <p:cNvPr id="7" name="Picture 6">
            <a:extLst>
              <a:ext uri="{FF2B5EF4-FFF2-40B4-BE49-F238E27FC236}">
                <a16:creationId xmlns:a16="http://schemas.microsoft.com/office/drawing/2014/main" id="{EF5E335B-D113-9BAB-029A-90A097B492F9}"/>
              </a:ext>
            </a:extLst>
          </p:cNvPr>
          <p:cNvPicPr>
            <a:picLocks noChangeAspect="1"/>
          </p:cNvPicPr>
          <p:nvPr/>
        </p:nvPicPr>
        <p:blipFill>
          <a:blip r:embed="rId4"/>
          <a:stretch>
            <a:fillRect/>
          </a:stretch>
        </p:blipFill>
        <p:spPr>
          <a:xfrm>
            <a:off x="7812324" y="4173786"/>
            <a:ext cx="2969264" cy="2182387"/>
          </a:xfrm>
          <a:prstGeom prst="rect">
            <a:avLst/>
          </a:prstGeom>
        </p:spPr>
      </p:pic>
      <p:sp>
        <p:nvSpPr>
          <p:cNvPr id="6" name="Slide Number Placeholder 5">
            <a:extLst>
              <a:ext uri="{FF2B5EF4-FFF2-40B4-BE49-F238E27FC236}">
                <a16:creationId xmlns:a16="http://schemas.microsoft.com/office/drawing/2014/main" id="{CC3C5E1A-0EB3-B13C-6FD7-D936EDD2A9E0}"/>
              </a:ext>
            </a:extLst>
          </p:cNvPr>
          <p:cNvSpPr>
            <a:spLocks noGrp="1"/>
          </p:cNvSpPr>
          <p:nvPr>
            <p:ph type="sldNum" sz="quarter" idx="13"/>
          </p:nvPr>
        </p:nvSpPr>
        <p:spPr/>
        <p:txBody>
          <a:bodyPr/>
          <a:lstStyle/>
          <a:p>
            <a:fld id="{005C7FBA-D4E9-46CA-9321-3ADA2E368FCD}" type="slidenum">
              <a:rPr lang="en-GB" smtClean="0"/>
              <a:pPr/>
              <a:t>15</a:t>
            </a:fld>
            <a:endParaRPr lang="en-GB" dirty="0"/>
          </a:p>
        </p:txBody>
      </p:sp>
    </p:spTree>
    <p:extLst>
      <p:ext uri="{BB962C8B-B14F-4D97-AF65-F5344CB8AC3E}">
        <p14:creationId xmlns:p14="http://schemas.microsoft.com/office/powerpoint/2010/main" val="23240325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73FF92-D6F7-B1FC-3A55-3657AC491EE4}"/>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8ACF8B7-86E0-AA37-B55F-441F4C6BB3B8}"/>
              </a:ext>
            </a:extLst>
          </p:cNvPr>
          <p:cNvSpPr>
            <a:spLocks noGrp="1"/>
          </p:cNvSpPr>
          <p:nvPr>
            <p:ph idx="1"/>
          </p:nvPr>
        </p:nvSpPr>
        <p:spPr/>
        <p:txBody>
          <a:bodyPr/>
          <a:lstStyle/>
          <a:p>
            <a:pPr>
              <a:lnSpc>
                <a:spcPct val="150000"/>
              </a:lnSpc>
            </a:pPr>
            <a:r>
              <a:rPr lang="en-US" dirty="0"/>
              <a:t>Simulation and calculation setup</a:t>
            </a:r>
          </a:p>
          <a:p>
            <a:pPr>
              <a:lnSpc>
                <a:spcPct val="150000"/>
              </a:lnSpc>
            </a:pPr>
            <a:r>
              <a:rPr lang="en-US" dirty="0"/>
              <a:t>Single-cell self-consistency between EM and WF solvers</a:t>
            </a:r>
          </a:p>
          <a:p>
            <a:pPr>
              <a:lnSpc>
                <a:spcPct val="150000"/>
              </a:lnSpc>
            </a:pPr>
            <a:r>
              <a:rPr lang="en-US" dirty="0">
                <a:sym typeface="Wingdings" panose="05000000000000000000" pitchFamily="2" charset="2"/>
              </a:rPr>
              <a:t>Multi-cell</a:t>
            </a:r>
          </a:p>
          <a:p>
            <a:pPr>
              <a:lnSpc>
                <a:spcPct val="150000"/>
              </a:lnSpc>
            </a:pPr>
            <a:r>
              <a:rPr lang="en-US" dirty="0"/>
              <a:t>Automatic determination polarity separation</a:t>
            </a:r>
            <a:endParaRPr lang="en-US" dirty="0">
              <a:sym typeface="Wingdings" panose="05000000000000000000" pitchFamily="2" charset="2"/>
            </a:endParaRPr>
          </a:p>
        </p:txBody>
      </p:sp>
      <p:sp>
        <p:nvSpPr>
          <p:cNvPr id="3" name="Title 2">
            <a:extLst>
              <a:ext uri="{FF2B5EF4-FFF2-40B4-BE49-F238E27FC236}">
                <a16:creationId xmlns:a16="http://schemas.microsoft.com/office/drawing/2014/main" id="{6F39CCAA-7F4D-F0E6-1AC0-1F2BC29C550C}"/>
              </a:ext>
            </a:extLst>
          </p:cNvPr>
          <p:cNvSpPr>
            <a:spLocks noGrp="1"/>
          </p:cNvSpPr>
          <p:nvPr>
            <p:ph type="title"/>
          </p:nvPr>
        </p:nvSpPr>
        <p:spPr/>
        <p:txBody>
          <a:bodyPr/>
          <a:lstStyle/>
          <a:p>
            <a:r>
              <a:rPr lang="en-US" dirty="0"/>
              <a:t>Outline</a:t>
            </a:r>
            <a:endParaRPr lang="en-GB" dirty="0"/>
          </a:p>
        </p:txBody>
      </p:sp>
      <p:sp>
        <p:nvSpPr>
          <p:cNvPr id="4" name="Footer Placeholder 3">
            <a:extLst>
              <a:ext uri="{FF2B5EF4-FFF2-40B4-BE49-F238E27FC236}">
                <a16:creationId xmlns:a16="http://schemas.microsoft.com/office/drawing/2014/main" id="{7081910A-E92B-5BFC-8435-A4F0F3E48703}"/>
              </a:ext>
            </a:extLst>
          </p:cNvPr>
          <p:cNvSpPr>
            <a:spLocks noGrp="1"/>
          </p:cNvSpPr>
          <p:nvPr>
            <p:ph type="ftr" sz="quarter" idx="12"/>
          </p:nvPr>
        </p:nvSpPr>
        <p:spPr/>
        <p:txBody>
          <a:bodyPr/>
          <a:lstStyle/>
          <a:p>
            <a:r>
              <a:rPr lang="en-GB">
                <a:latin typeface="Arial Narrow" panose="020B0604020202020204" pitchFamily="34" charset="0"/>
                <a:cs typeface="Arial Narrow" panose="020B0604020202020204" pitchFamily="34" charset="0"/>
              </a:rPr>
              <a:t>Wake potential from Wakefield and Eigenmode solvers  / Leonard Thiele / University of Rostock, CERN</a:t>
            </a:r>
            <a:endParaRPr lang="fr-FR" dirty="0">
              <a:latin typeface="Arial Narrow" panose="020B0604020202020204" pitchFamily="34" charset="0"/>
              <a:cs typeface="Arial Narrow" panose="020B0604020202020204" pitchFamily="34" charset="0"/>
            </a:endParaRPr>
          </a:p>
        </p:txBody>
      </p:sp>
      <p:sp>
        <p:nvSpPr>
          <p:cNvPr id="5" name="Slide Number Placeholder 4">
            <a:extLst>
              <a:ext uri="{FF2B5EF4-FFF2-40B4-BE49-F238E27FC236}">
                <a16:creationId xmlns:a16="http://schemas.microsoft.com/office/drawing/2014/main" id="{AEB8B2C0-B5F4-00D0-34F9-DA4810CF8A75}"/>
              </a:ext>
            </a:extLst>
          </p:cNvPr>
          <p:cNvSpPr>
            <a:spLocks noGrp="1"/>
          </p:cNvSpPr>
          <p:nvPr>
            <p:ph type="sldNum" sz="quarter" idx="13"/>
          </p:nvPr>
        </p:nvSpPr>
        <p:spPr/>
        <p:txBody>
          <a:bodyPr/>
          <a:lstStyle/>
          <a:p>
            <a:fld id="{005C7FBA-D4E9-46CA-9321-3ADA2E368FCD}" type="slidenum">
              <a:rPr lang="en-GB" smtClean="0"/>
              <a:pPr/>
              <a:t>2</a:t>
            </a:fld>
            <a:endParaRPr lang="en-GB" dirty="0"/>
          </a:p>
        </p:txBody>
      </p:sp>
    </p:spTree>
    <p:extLst>
      <p:ext uri="{BB962C8B-B14F-4D97-AF65-F5344CB8AC3E}">
        <p14:creationId xmlns:p14="http://schemas.microsoft.com/office/powerpoint/2010/main" val="16590496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979AD26-C629-FAC2-C1D9-1D55F7702B16}"/>
              </a:ext>
            </a:extLst>
          </p:cNvPr>
          <p:cNvSpPr>
            <a:spLocks noGrp="1"/>
          </p:cNvSpPr>
          <p:nvPr>
            <p:ph idx="1"/>
          </p:nvPr>
        </p:nvSpPr>
        <p:spPr/>
        <p:txBody>
          <a:bodyPr/>
          <a:lstStyle/>
          <a:p>
            <a:r>
              <a:rPr lang="en-US" dirty="0"/>
              <a:t>Single-cell TESLA cavity without couplers</a:t>
            </a:r>
          </a:p>
          <a:p>
            <a:r>
              <a:rPr lang="en-US" dirty="0"/>
              <a:t>Symmetry planes to ensure correct polarity of modes</a:t>
            </a:r>
          </a:p>
          <a:p>
            <a:r>
              <a:rPr lang="en-US" dirty="0"/>
              <a:t>WG ports used with 5 modes </a:t>
            </a:r>
            <a:r>
              <a:rPr lang="en-US" dirty="0">
                <a:sym typeface="Wingdings" panose="05000000000000000000" pitchFamily="2" charset="2"/>
              </a:rPr>
              <a:t> cutoff of highest mode is 4.16 GHz</a:t>
            </a:r>
            <a:endParaRPr lang="en-US" dirty="0"/>
          </a:p>
          <a:p>
            <a:r>
              <a:rPr lang="en-GB" dirty="0"/>
              <a:t>Frequency limited to 3.5 GHz</a:t>
            </a:r>
          </a:p>
          <a:p>
            <a:pPr lvl="1"/>
            <a:r>
              <a:rPr lang="en-GB" dirty="0"/>
              <a:t>Directly in EM solver and via bunch length of 29mm in WF solver</a:t>
            </a:r>
          </a:p>
          <a:p>
            <a:r>
              <a:rPr lang="en-GB" dirty="0"/>
              <a:t>WF solver:</a:t>
            </a:r>
          </a:p>
          <a:p>
            <a:pPr lvl="1"/>
            <a:r>
              <a:rPr lang="en-GB" dirty="0"/>
              <a:t>Beam path offset by 5mm</a:t>
            </a:r>
          </a:p>
          <a:p>
            <a:pPr lvl="1"/>
            <a:r>
              <a:rPr lang="en-GB" dirty="0"/>
              <a:t>Integration path at same location as beam path</a:t>
            </a:r>
          </a:p>
          <a:p>
            <a:endParaRPr lang="en-GB" dirty="0"/>
          </a:p>
        </p:txBody>
      </p:sp>
      <p:sp>
        <p:nvSpPr>
          <p:cNvPr id="3" name="Title 2">
            <a:extLst>
              <a:ext uri="{FF2B5EF4-FFF2-40B4-BE49-F238E27FC236}">
                <a16:creationId xmlns:a16="http://schemas.microsoft.com/office/drawing/2014/main" id="{0C27E30F-6BA9-5D40-877D-7192C8BBBB68}"/>
              </a:ext>
            </a:extLst>
          </p:cNvPr>
          <p:cNvSpPr>
            <a:spLocks noGrp="1"/>
          </p:cNvSpPr>
          <p:nvPr>
            <p:ph type="title"/>
          </p:nvPr>
        </p:nvSpPr>
        <p:spPr/>
        <p:txBody>
          <a:bodyPr/>
          <a:lstStyle/>
          <a:p>
            <a:r>
              <a:rPr lang="en-US" dirty="0"/>
              <a:t>Simulation setup</a:t>
            </a:r>
            <a:endParaRPr lang="en-GB" dirty="0"/>
          </a:p>
        </p:txBody>
      </p:sp>
      <p:sp>
        <p:nvSpPr>
          <p:cNvPr id="4" name="Footer Placeholder 3">
            <a:extLst>
              <a:ext uri="{FF2B5EF4-FFF2-40B4-BE49-F238E27FC236}">
                <a16:creationId xmlns:a16="http://schemas.microsoft.com/office/drawing/2014/main" id="{A1FCA5ED-2128-D804-34E0-B9445FF1A927}"/>
              </a:ext>
            </a:extLst>
          </p:cNvPr>
          <p:cNvSpPr>
            <a:spLocks noGrp="1"/>
          </p:cNvSpPr>
          <p:nvPr>
            <p:ph type="ftr" sz="quarter" idx="12"/>
          </p:nvPr>
        </p:nvSpPr>
        <p:spPr/>
        <p:txBody>
          <a:bodyPr/>
          <a:lstStyle/>
          <a:p>
            <a:r>
              <a:rPr lang="en-GB">
                <a:latin typeface="Arial Narrow" panose="020B0604020202020204" pitchFamily="34" charset="0"/>
                <a:cs typeface="Arial Narrow" panose="020B0604020202020204" pitchFamily="34" charset="0"/>
              </a:rPr>
              <a:t>Wake potential from Wakefield and Eigenmode solvers  / Leonard Thiele / University of Rostock, CERN</a:t>
            </a:r>
            <a:endParaRPr lang="fr-FR" dirty="0">
              <a:latin typeface="Arial Narrow" panose="020B0604020202020204" pitchFamily="34" charset="0"/>
              <a:cs typeface="Arial Narrow" panose="020B0604020202020204" pitchFamily="34" charset="0"/>
            </a:endParaRPr>
          </a:p>
        </p:txBody>
      </p:sp>
      <p:sp>
        <p:nvSpPr>
          <p:cNvPr id="5" name="Slide Number Placeholder 4">
            <a:extLst>
              <a:ext uri="{FF2B5EF4-FFF2-40B4-BE49-F238E27FC236}">
                <a16:creationId xmlns:a16="http://schemas.microsoft.com/office/drawing/2014/main" id="{5469AB53-F853-E3EF-4A19-2665686DD39A}"/>
              </a:ext>
            </a:extLst>
          </p:cNvPr>
          <p:cNvSpPr>
            <a:spLocks noGrp="1"/>
          </p:cNvSpPr>
          <p:nvPr>
            <p:ph type="sldNum" sz="quarter" idx="13"/>
          </p:nvPr>
        </p:nvSpPr>
        <p:spPr/>
        <p:txBody>
          <a:bodyPr/>
          <a:lstStyle/>
          <a:p>
            <a:fld id="{005C7FBA-D4E9-46CA-9321-3ADA2E368FCD}" type="slidenum">
              <a:rPr lang="en-GB" smtClean="0"/>
              <a:pPr/>
              <a:t>3</a:t>
            </a:fld>
            <a:endParaRPr lang="en-GB" dirty="0"/>
          </a:p>
        </p:txBody>
      </p:sp>
      <p:pic>
        <p:nvPicPr>
          <p:cNvPr id="7" name="Picture 6">
            <a:extLst>
              <a:ext uri="{FF2B5EF4-FFF2-40B4-BE49-F238E27FC236}">
                <a16:creationId xmlns:a16="http://schemas.microsoft.com/office/drawing/2014/main" id="{ADE8439B-22E0-36A1-F026-24C181C8A426}"/>
              </a:ext>
            </a:extLst>
          </p:cNvPr>
          <p:cNvPicPr>
            <a:picLocks noChangeAspect="1"/>
          </p:cNvPicPr>
          <p:nvPr/>
        </p:nvPicPr>
        <p:blipFill>
          <a:blip r:embed="rId2"/>
          <a:stretch>
            <a:fillRect/>
          </a:stretch>
        </p:blipFill>
        <p:spPr>
          <a:xfrm>
            <a:off x="7271909" y="4033821"/>
            <a:ext cx="4081891" cy="2284832"/>
          </a:xfrm>
          <a:prstGeom prst="rect">
            <a:avLst/>
          </a:prstGeom>
        </p:spPr>
      </p:pic>
    </p:spTree>
    <p:extLst>
      <p:ext uri="{BB962C8B-B14F-4D97-AF65-F5344CB8AC3E}">
        <p14:creationId xmlns:p14="http://schemas.microsoft.com/office/powerpoint/2010/main" val="18932183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Content Placeholder 1">
                <a:extLst>
                  <a:ext uri="{FF2B5EF4-FFF2-40B4-BE49-F238E27FC236}">
                    <a16:creationId xmlns:a16="http://schemas.microsoft.com/office/drawing/2014/main" id="{DF025ECE-D470-EEA7-499F-C8A9E4F5E192}"/>
                  </a:ext>
                </a:extLst>
              </p:cNvPr>
              <p:cNvSpPr>
                <a:spLocks noGrp="1"/>
              </p:cNvSpPr>
              <p:nvPr>
                <p:ph idx="1"/>
              </p:nvPr>
            </p:nvSpPr>
            <p:spPr/>
            <p:txBody>
              <a:bodyPr>
                <a:normAutofit lnSpcReduction="10000"/>
              </a:bodyPr>
              <a:lstStyle/>
              <a:p>
                <a14:m>
                  <m:oMath xmlns:m="http://schemas.openxmlformats.org/officeDocument/2006/math">
                    <m:f>
                      <m:fPr>
                        <m:ctrlPr>
                          <a:rPr lang="en-US" b="1" i="1" smtClean="0">
                            <a:latin typeface="Cambria Math" panose="02040503050406030204" pitchFamily="18" charset="0"/>
                          </a:rPr>
                        </m:ctrlPr>
                      </m:fPr>
                      <m:num>
                        <m:r>
                          <a:rPr lang="en-US" b="1" i="1" smtClean="0">
                            <a:latin typeface="Cambria Math" panose="02040503050406030204" pitchFamily="18" charset="0"/>
                          </a:rPr>
                          <m:t>𝑹</m:t>
                        </m:r>
                      </m:num>
                      <m:den>
                        <m:sSub>
                          <m:sSubPr>
                            <m:ctrlPr>
                              <a:rPr lang="en-US" b="1" i="1" smtClean="0">
                                <a:latin typeface="Cambria Math" panose="02040503050406030204" pitchFamily="18" charset="0"/>
                              </a:rPr>
                            </m:ctrlPr>
                          </m:sSubPr>
                          <m:e>
                            <m:r>
                              <a:rPr lang="en-US" b="1" i="1" smtClean="0">
                                <a:latin typeface="Cambria Math" panose="02040503050406030204" pitchFamily="18" charset="0"/>
                              </a:rPr>
                              <m:t>𝑸</m:t>
                            </m:r>
                          </m:e>
                          <m:sub>
                            <m:r>
                              <a:rPr lang="en-US" b="1" i="1" smtClean="0">
                                <a:latin typeface="Cambria Math" panose="02040503050406030204" pitchFamily="18" charset="0"/>
                              </a:rPr>
                              <m:t>𝒙</m:t>
                            </m:r>
                          </m:sub>
                        </m:sSub>
                      </m:den>
                    </m:f>
                    <m:r>
                      <a:rPr lang="en-US" b="1" i="1" smtClean="0">
                        <a:latin typeface="Cambria Math" panose="02040503050406030204" pitchFamily="18" charset="0"/>
                      </a:rPr>
                      <m:t>=</m:t>
                    </m:r>
                    <m:sSup>
                      <m:sSupPr>
                        <m:ctrlPr>
                          <a:rPr lang="en-US" b="0" i="1" smtClean="0">
                            <a:latin typeface="Cambria Math" panose="02040503050406030204" pitchFamily="18" charset="0"/>
                          </a:rPr>
                        </m:ctrlPr>
                      </m:sSupPr>
                      <m:e>
                        <m:d>
                          <m:dPr>
                            <m:begChr m:val="|"/>
                            <m:endChr m:val="|"/>
                            <m:ctrlPr>
                              <a:rPr lang="en-US" b="1" i="1" smtClean="0">
                                <a:latin typeface="Cambria Math" panose="02040503050406030204" pitchFamily="18" charset="0"/>
                              </a:rPr>
                            </m:ctrlPr>
                          </m:dPr>
                          <m:e>
                            <m:nary>
                              <m:naryPr>
                                <m:ctrlPr>
                                  <a:rPr lang="en-US" i="1">
                                    <a:latin typeface="Cambria Math" panose="02040503050406030204" pitchFamily="18" charset="0"/>
                                  </a:rPr>
                                </m:ctrlPr>
                              </m:naryPr>
                              <m:sub>
                                <m:sSub>
                                  <m:sSubPr>
                                    <m:ctrlPr>
                                      <a:rPr lang="en-US" i="1">
                                        <a:latin typeface="Cambria Math" panose="02040503050406030204" pitchFamily="18" charset="0"/>
                                      </a:rPr>
                                    </m:ctrlPr>
                                  </m:sSubPr>
                                  <m:e>
                                    <m:r>
                                      <m:rPr>
                                        <m:brk m:alnAt="23"/>
                                      </m:rPr>
                                      <a:rPr lang="en-US" i="1">
                                        <a:latin typeface="Cambria Math" panose="02040503050406030204" pitchFamily="18" charset="0"/>
                                      </a:rPr>
                                      <m:t>𝒛</m:t>
                                    </m:r>
                                  </m:e>
                                  <m:sub>
                                    <m:r>
                                      <m:rPr>
                                        <m:brk m:alnAt="23"/>
                                      </m:rPr>
                                      <a:rPr lang="en-US" i="1">
                                        <a:latin typeface="Cambria Math" panose="02040503050406030204" pitchFamily="18" charset="0"/>
                                      </a:rPr>
                                      <m:t>𝒎</m:t>
                                    </m:r>
                                    <m:r>
                                      <a:rPr lang="en-US" i="1">
                                        <a:latin typeface="Cambria Math" panose="02040503050406030204" pitchFamily="18" charset="0"/>
                                      </a:rPr>
                                      <m:t>𝒊𝒏</m:t>
                                    </m:r>
                                  </m:sub>
                                </m:sSub>
                              </m:sub>
                              <m:sup>
                                <m:sSub>
                                  <m:sSubPr>
                                    <m:ctrlPr>
                                      <a:rPr lang="en-US" i="1">
                                        <a:latin typeface="Cambria Math" panose="02040503050406030204" pitchFamily="18" charset="0"/>
                                      </a:rPr>
                                    </m:ctrlPr>
                                  </m:sSubPr>
                                  <m:e>
                                    <m:r>
                                      <a:rPr lang="en-US" i="1">
                                        <a:latin typeface="Cambria Math" panose="02040503050406030204" pitchFamily="18" charset="0"/>
                                      </a:rPr>
                                      <m:t>𝒛</m:t>
                                    </m:r>
                                  </m:e>
                                  <m:sub>
                                    <m:r>
                                      <a:rPr lang="en-US" i="1">
                                        <a:latin typeface="Cambria Math" panose="02040503050406030204" pitchFamily="18" charset="0"/>
                                      </a:rPr>
                                      <m:t>𝒎𝒂𝒙</m:t>
                                    </m:r>
                                  </m:sub>
                                </m:sSub>
                              </m:sup>
                              <m:e>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𝑬</m:t>
                                        </m:r>
                                      </m:e>
                                      <m:sub>
                                        <m:r>
                                          <a:rPr lang="en-US" b="1" i="1" smtClean="0">
                                            <a:latin typeface="Cambria Math" panose="02040503050406030204" pitchFamily="18" charset="0"/>
                                          </a:rPr>
                                          <m:t>𝒙</m:t>
                                        </m:r>
                                      </m:sub>
                                    </m:sSub>
                                    <m:d>
                                      <m:dPr>
                                        <m:ctrlPr>
                                          <a:rPr lang="en-US" i="1">
                                            <a:latin typeface="Cambria Math" panose="02040503050406030204" pitchFamily="18" charset="0"/>
                                          </a:rPr>
                                        </m:ctrlPr>
                                      </m:dPr>
                                      <m:e>
                                        <m:r>
                                          <a:rPr lang="en-US" i="1">
                                            <a:latin typeface="Cambria Math" panose="02040503050406030204" pitchFamily="18" charset="0"/>
                                          </a:rPr>
                                          <m:t>𝟎</m:t>
                                        </m:r>
                                        <m:r>
                                          <a:rPr lang="en-US" i="1">
                                            <a:latin typeface="Cambria Math" panose="02040503050406030204" pitchFamily="18" charset="0"/>
                                          </a:rPr>
                                          <m:t>, </m:t>
                                        </m:r>
                                        <m:r>
                                          <a:rPr lang="en-US" i="1">
                                            <a:latin typeface="Cambria Math" panose="02040503050406030204" pitchFamily="18" charset="0"/>
                                          </a:rPr>
                                          <m:t>𝟎</m:t>
                                        </m:r>
                                        <m:r>
                                          <a:rPr lang="en-US" i="1">
                                            <a:latin typeface="Cambria Math" panose="02040503050406030204" pitchFamily="18" charset="0"/>
                                          </a:rPr>
                                          <m:t>, </m:t>
                                        </m:r>
                                        <m:r>
                                          <a:rPr lang="en-US" i="1">
                                            <a:latin typeface="Cambria Math" panose="02040503050406030204" pitchFamily="18" charset="0"/>
                                          </a:rPr>
                                          <m:t>𝒛</m:t>
                                        </m:r>
                                      </m:e>
                                    </m:d>
                                    <m:r>
                                      <a:rPr lang="en-US" b="1" i="1" smtClean="0">
                                        <a:latin typeface="Cambria Math" panose="02040503050406030204" pitchFamily="18" charset="0"/>
                                      </a:rPr>
                                      <m:t>−</m:t>
                                    </m:r>
                                    <m:r>
                                      <a:rPr lang="en-US" b="0" i="1" smtClean="0">
                                        <a:latin typeface="Cambria Math" panose="02040503050406030204" pitchFamily="18" charset="0"/>
                                      </a:rPr>
                                      <m:t>𝑗</m:t>
                                    </m:r>
                                    <m:r>
                                      <a:rPr lang="en-US" i="1">
                                        <a:latin typeface="Cambria Math" panose="02040503050406030204" pitchFamily="18" charset="0"/>
                                      </a:rPr>
                                      <m:t>𝒄</m:t>
                                    </m:r>
                                    <m:r>
                                      <a:rPr lang="en-US" i="1">
                                        <a:latin typeface="Cambria Math" panose="02040503050406030204" pitchFamily="18" charset="0"/>
                                      </a:rPr>
                                      <m:t> ∗ </m:t>
                                    </m:r>
                                    <m:sSub>
                                      <m:sSubPr>
                                        <m:ctrlPr>
                                          <a:rPr lang="en-US" i="1">
                                            <a:latin typeface="Cambria Math" panose="02040503050406030204" pitchFamily="18" charset="0"/>
                                          </a:rPr>
                                        </m:ctrlPr>
                                      </m:sSubPr>
                                      <m:e>
                                        <m:r>
                                          <a:rPr lang="en-US" i="1">
                                            <a:latin typeface="Cambria Math" panose="02040503050406030204" pitchFamily="18" charset="0"/>
                                          </a:rPr>
                                          <m:t>𝑩</m:t>
                                        </m:r>
                                      </m:e>
                                      <m:sub>
                                        <m:r>
                                          <a:rPr lang="en-US" b="1" i="1" smtClean="0">
                                            <a:latin typeface="Cambria Math" panose="02040503050406030204" pitchFamily="18" charset="0"/>
                                          </a:rPr>
                                          <m:t>𝒚</m:t>
                                        </m:r>
                                      </m:sub>
                                    </m:sSub>
                                    <m:d>
                                      <m:dPr>
                                        <m:ctrlPr>
                                          <a:rPr lang="en-US" i="1">
                                            <a:latin typeface="Cambria Math" panose="02040503050406030204" pitchFamily="18" charset="0"/>
                                          </a:rPr>
                                        </m:ctrlPr>
                                      </m:dPr>
                                      <m:e>
                                        <m:r>
                                          <a:rPr lang="en-US" i="1">
                                            <a:latin typeface="Cambria Math" panose="02040503050406030204" pitchFamily="18" charset="0"/>
                                          </a:rPr>
                                          <m:t>𝟎</m:t>
                                        </m:r>
                                        <m:r>
                                          <a:rPr lang="en-US" i="1">
                                            <a:latin typeface="Cambria Math" panose="02040503050406030204" pitchFamily="18" charset="0"/>
                                          </a:rPr>
                                          <m:t>, </m:t>
                                        </m:r>
                                        <m:r>
                                          <a:rPr lang="en-US" i="1">
                                            <a:latin typeface="Cambria Math" panose="02040503050406030204" pitchFamily="18" charset="0"/>
                                          </a:rPr>
                                          <m:t>𝟎</m:t>
                                        </m:r>
                                        <m:r>
                                          <a:rPr lang="en-US" i="1">
                                            <a:latin typeface="Cambria Math" panose="02040503050406030204" pitchFamily="18" charset="0"/>
                                          </a:rPr>
                                          <m:t>, </m:t>
                                        </m:r>
                                        <m:r>
                                          <a:rPr lang="en-US" i="1">
                                            <a:latin typeface="Cambria Math" panose="02040503050406030204" pitchFamily="18" charset="0"/>
                                          </a:rPr>
                                          <m:t>𝒛</m:t>
                                        </m:r>
                                      </m:e>
                                    </m:d>
                                  </m:e>
                                </m:d>
                                <m:r>
                                  <a:rPr lang="en-US" i="1">
                                    <a:latin typeface="Cambria Math" panose="02040503050406030204" pitchFamily="18" charset="0"/>
                                  </a:rPr>
                                  <m:t>×</m:t>
                                </m:r>
                                <m:sSup>
                                  <m:sSupPr>
                                    <m:ctrlPr>
                                      <a:rPr lang="en-US" i="1">
                                        <a:latin typeface="Cambria Math" panose="02040503050406030204" pitchFamily="18" charset="0"/>
                                      </a:rPr>
                                    </m:ctrlPr>
                                  </m:sSupPr>
                                  <m:e>
                                    <m:r>
                                      <a:rPr lang="en-US" i="1">
                                        <a:latin typeface="Cambria Math" panose="02040503050406030204" pitchFamily="18" charset="0"/>
                                      </a:rPr>
                                      <m:t>𝒆</m:t>
                                    </m:r>
                                  </m:e>
                                  <m:sup>
                                    <m:f>
                                      <m:fPr>
                                        <m:ctrlPr>
                                          <a:rPr lang="en-US" i="1">
                                            <a:latin typeface="Cambria Math" panose="02040503050406030204" pitchFamily="18" charset="0"/>
                                          </a:rPr>
                                        </m:ctrlPr>
                                      </m:fPr>
                                      <m:num>
                                        <m:r>
                                          <a:rPr lang="en-US" i="1">
                                            <a:latin typeface="Cambria Math" panose="02040503050406030204" pitchFamily="18" charset="0"/>
                                          </a:rPr>
                                          <m:t>𝒛</m:t>
                                        </m:r>
                                        <m:r>
                                          <a:rPr lang="en-US" i="1">
                                            <a:latin typeface="Cambria Math" panose="02040503050406030204" pitchFamily="18" charset="0"/>
                                          </a:rPr>
                                          <m:t> ∗</m:t>
                                        </m:r>
                                        <m:r>
                                          <a:rPr lang="en-US" i="1">
                                            <a:latin typeface="Cambria Math" panose="02040503050406030204" pitchFamily="18" charset="0"/>
                                          </a:rPr>
                                          <m:t>𝝎</m:t>
                                        </m:r>
                                      </m:num>
                                      <m:den>
                                        <m:r>
                                          <a:rPr lang="en-US" i="1">
                                            <a:latin typeface="Cambria Math" panose="02040503050406030204" pitchFamily="18" charset="0"/>
                                          </a:rPr>
                                          <m:t>𝜷</m:t>
                                        </m:r>
                                        <m:r>
                                          <a:rPr lang="en-US" i="1">
                                            <a:latin typeface="Cambria Math" panose="02040503050406030204" pitchFamily="18" charset="0"/>
                                          </a:rPr>
                                          <m:t> ∗</m:t>
                                        </m:r>
                                        <m:r>
                                          <a:rPr lang="en-US" i="1">
                                            <a:latin typeface="Cambria Math" panose="02040503050406030204" pitchFamily="18" charset="0"/>
                                          </a:rPr>
                                          <m:t>𝒄</m:t>
                                        </m:r>
                                      </m:den>
                                    </m:f>
                                  </m:sup>
                                </m:sSup>
                                <m:r>
                                  <a:rPr lang="en-US" i="1">
                                    <a:latin typeface="Cambria Math" panose="02040503050406030204" pitchFamily="18" charset="0"/>
                                  </a:rPr>
                                  <m:t>𝒅𝒛</m:t>
                                </m:r>
                              </m:e>
                            </m:nary>
                          </m:e>
                        </m:d>
                      </m:e>
                      <m:sup>
                        <m:r>
                          <a:rPr lang="en-US" b="0" i="1" smtClean="0">
                            <a:latin typeface="Cambria Math" panose="02040503050406030204" pitchFamily="18" charset="0"/>
                          </a:rPr>
                          <m:t>2</m:t>
                        </m:r>
                      </m:sup>
                    </m:sSup>
                    <m:r>
                      <a:rPr lang="en-US" b="0" i="1" smtClean="0">
                        <a:latin typeface="Cambria Math" panose="02040503050406030204" pitchFamily="18" charset="0"/>
                      </a:rPr>
                      <m:t>/</m:t>
                    </m:r>
                    <m:r>
                      <a:rPr lang="en-US" b="0" i="1" smtClean="0">
                        <a:latin typeface="Cambria Math" panose="02040503050406030204" pitchFamily="18" charset="0"/>
                      </a:rPr>
                      <m:t>𝜔</m:t>
                    </m:r>
                    <m:r>
                      <a:rPr lang="en-US" b="0" i="1" smtClean="0">
                        <a:latin typeface="Cambria Math" panose="02040503050406030204" pitchFamily="18" charset="0"/>
                      </a:rPr>
                      <m:t>𝑈</m:t>
                    </m:r>
                  </m:oMath>
                </a14:m>
                <a:endParaRPr lang="en-US" dirty="0"/>
              </a:p>
              <a:p>
                <a14:m>
                  <m:oMath xmlns:m="http://schemas.openxmlformats.org/officeDocument/2006/math">
                    <m:f>
                      <m:fPr>
                        <m:ctrlPr>
                          <a:rPr lang="en-US" b="1" i="1" smtClean="0">
                            <a:latin typeface="Cambria Math" panose="02040503050406030204" pitchFamily="18" charset="0"/>
                          </a:rPr>
                        </m:ctrlPr>
                      </m:fPr>
                      <m:num>
                        <m:r>
                          <a:rPr lang="en-US" b="1" i="1" smtClean="0">
                            <a:latin typeface="Cambria Math" panose="02040503050406030204" pitchFamily="18" charset="0"/>
                          </a:rPr>
                          <m:t>𝑹</m:t>
                        </m:r>
                      </m:num>
                      <m:den>
                        <m:sSub>
                          <m:sSubPr>
                            <m:ctrlPr>
                              <a:rPr lang="en-US" b="1" i="1" smtClean="0">
                                <a:latin typeface="Cambria Math" panose="02040503050406030204" pitchFamily="18" charset="0"/>
                              </a:rPr>
                            </m:ctrlPr>
                          </m:sSubPr>
                          <m:e>
                            <m:r>
                              <a:rPr lang="en-US" b="1" i="1" smtClean="0">
                                <a:latin typeface="Cambria Math" panose="02040503050406030204" pitchFamily="18" charset="0"/>
                              </a:rPr>
                              <m:t>𝑸</m:t>
                            </m:r>
                          </m:e>
                          <m:sub>
                            <m:r>
                              <a:rPr lang="en-US" b="1" i="1" smtClean="0">
                                <a:latin typeface="Cambria Math" panose="02040503050406030204" pitchFamily="18" charset="0"/>
                              </a:rPr>
                              <m:t>𝒚</m:t>
                            </m:r>
                          </m:sub>
                        </m:sSub>
                      </m:den>
                    </m:f>
                    <m:r>
                      <a:rPr lang="en-US" b="1" i="1" smtClean="0">
                        <a:latin typeface="Cambria Math" panose="02040503050406030204" pitchFamily="18" charset="0"/>
                      </a:rPr>
                      <m:t>=</m:t>
                    </m:r>
                    <m:sSup>
                      <m:sSupPr>
                        <m:ctrlPr>
                          <a:rPr lang="en-US" b="1" i="1" smtClean="0">
                            <a:latin typeface="Cambria Math" panose="02040503050406030204" pitchFamily="18" charset="0"/>
                          </a:rPr>
                        </m:ctrlPr>
                      </m:sSupPr>
                      <m:e>
                        <m:d>
                          <m:dPr>
                            <m:begChr m:val="|"/>
                            <m:endChr m:val="|"/>
                            <m:ctrlPr>
                              <a:rPr lang="en-US" b="1" i="1" smtClean="0">
                                <a:latin typeface="Cambria Math" panose="02040503050406030204" pitchFamily="18" charset="0"/>
                              </a:rPr>
                            </m:ctrlPr>
                          </m:dPr>
                          <m:e>
                            <m:nary>
                              <m:naryPr>
                                <m:ctrlPr>
                                  <a:rPr lang="en-US" b="1" i="1" smtClean="0">
                                    <a:latin typeface="Cambria Math" panose="02040503050406030204" pitchFamily="18" charset="0"/>
                                  </a:rPr>
                                </m:ctrlPr>
                              </m:naryPr>
                              <m:sub>
                                <m:sSub>
                                  <m:sSubPr>
                                    <m:ctrlPr>
                                      <a:rPr lang="en-US" b="1" i="1" smtClean="0">
                                        <a:latin typeface="Cambria Math" panose="02040503050406030204" pitchFamily="18" charset="0"/>
                                      </a:rPr>
                                    </m:ctrlPr>
                                  </m:sSubPr>
                                  <m:e>
                                    <m:r>
                                      <m:rPr>
                                        <m:brk m:alnAt="23"/>
                                      </m:rPr>
                                      <a:rPr lang="en-US" b="1" i="1" smtClean="0">
                                        <a:latin typeface="Cambria Math" panose="02040503050406030204" pitchFamily="18" charset="0"/>
                                      </a:rPr>
                                      <m:t>𝒛</m:t>
                                    </m:r>
                                  </m:e>
                                  <m:sub>
                                    <m:r>
                                      <m:rPr>
                                        <m:brk m:alnAt="23"/>
                                      </m:rPr>
                                      <a:rPr lang="en-US" b="1" i="1" smtClean="0">
                                        <a:latin typeface="Cambria Math" panose="02040503050406030204" pitchFamily="18" charset="0"/>
                                      </a:rPr>
                                      <m:t>𝒎</m:t>
                                    </m:r>
                                    <m:r>
                                      <a:rPr lang="en-US" b="1" i="1" smtClean="0">
                                        <a:latin typeface="Cambria Math" panose="02040503050406030204" pitchFamily="18" charset="0"/>
                                      </a:rPr>
                                      <m:t>𝒊𝒏</m:t>
                                    </m:r>
                                  </m:sub>
                                </m:sSub>
                              </m:sub>
                              <m:sup>
                                <m:sSub>
                                  <m:sSubPr>
                                    <m:ctrlPr>
                                      <a:rPr lang="en-US" b="1" i="1" smtClean="0">
                                        <a:latin typeface="Cambria Math" panose="02040503050406030204" pitchFamily="18" charset="0"/>
                                      </a:rPr>
                                    </m:ctrlPr>
                                  </m:sSubPr>
                                  <m:e>
                                    <m:r>
                                      <a:rPr lang="en-US" b="1" i="1" smtClean="0">
                                        <a:latin typeface="Cambria Math" panose="02040503050406030204" pitchFamily="18" charset="0"/>
                                      </a:rPr>
                                      <m:t>𝒛</m:t>
                                    </m:r>
                                  </m:e>
                                  <m:sub>
                                    <m:r>
                                      <a:rPr lang="en-US" b="1" i="1" smtClean="0">
                                        <a:latin typeface="Cambria Math" panose="02040503050406030204" pitchFamily="18" charset="0"/>
                                      </a:rPr>
                                      <m:t>𝒎𝒂𝒙</m:t>
                                    </m:r>
                                  </m:sub>
                                </m:sSub>
                              </m:sup>
                              <m:e>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𝑬</m:t>
                                        </m:r>
                                      </m:e>
                                      <m:sub>
                                        <m:r>
                                          <a:rPr lang="en-US" i="1">
                                            <a:latin typeface="Cambria Math" panose="02040503050406030204" pitchFamily="18" charset="0"/>
                                          </a:rPr>
                                          <m:t>𝒚</m:t>
                                        </m:r>
                                      </m:sub>
                                    </m:sSub>
                                    <m:d>
                                      <m:dPr>
                                        <m:ctrlPr>
                                          <a:rPr lang="en-US" i="1">
                                            <a:latin typeface="Cambria Math" panose="02040503050406030204" pitchFamily="18" charset="0"/>
                                          </a:rPr>
                                        </m:ctrlPr>
                                      </m:dPr>
                                      <m:e>
                                        <m:r>
                                          <a:rPr lang="en-US" i="1">
                                            <a:latin typeface="Cambria Math" panose="02040503050406030204" pitchFamily="18" charset="0"/>
                                          </a:rPr>
                                          <m:t>𝟎</m:t>
                                        </m:r>
                                        <m:r>
                                          <a:rPr lang="en-US" i="1">
                                            <a:latin typeface="Cambria Math" panose="02040503050406030204" pitchFamily="18" charset="0"/>
                                          </a:rPr>
                                          <m:t>, </m:t>
                                        </m:r>
                                        <m:r>
                                          <a:rPr lang="en-US" i="1">
                                            <a:latin typeface="Cambria Math" panose="02040503050406030204" pitchFamily="18" charset="0"/>
                                          </a:rPr>
                                          <m:t>𝟎</m:t>
                                        </m:r>
                                        <m:r>
                                          <a:rPr lang="en-US" i="1">
                                            <a:latin typeface="Cambria Math" panose="02040503050406030204" pitchFamily="18" charset="0"/>
                                          </a:rPr>
                                          <m:t>, </m:t>
                                        </m:r>
                                        <m:r>
                                          <a:rPr lang="en-US" i="1">
                                            <a:latin typeface="Cambria Math" panose="02040503050406030204" pitchFamily="18" charset="0"/>
                                          </a:rPr>
                                          <m:t>𝒛</m:t>
                                        </m:r>
                                      </m:e>
                                    </m:d>
                                    <m:r>
                                      <a:rPr lang="en-US" i="1">
                                        <a:latin typeface="Cambria Math" panose="02040503050406030204" pitchFamily="18" charset="0"/>
                                      </a:rPr>
                                      <m:t>+</m:t>
                                    </m:r>
                                    <m:r>
                                      <a:rPr lang="en-US" b="0" i="1" smtClean="0">
                                        <a:latin typeface="Cambria Math" panose="02040503050406030204" pitchFamily="18" charset="0"/>
                                      </a:rPr>
                                      <m:t>𝑗</m:t>
                                    </m:r>
                                    <m:r>
                                      <a:rPr lang="en-US" i="1">
                                        <a:latin typeface="Cambria Math" panose="02040503050406030204" pitchFamily="18" charset="0"/>
                                      </a:rPr>
                                      <m:t>𝒄</m:t>
                                    </m:r>
                                    <m:r>
                                      <a:rPr lang="en-US" i="1">
                                        <a:latin typeface="Cambria Math" panose="02040503050406030204" pitchFamily="18" charset="0"/>
                                      </a:rPr>
                                      <m:t> ∗ </m:t>
                                    </m:r>
                                    <m:sSub>
                                      <m:sSubPr>
                                        <m:ctrlPr>
                                          <a:rPr lang="en-US" i="1">
                                            <a:latin typeface="Cambria Math" panose="02040503050406030204" pitchFamily="18" charset="0"/>
                                          </a:rPr>
                                        </m:ctrlPr>
                                      </m:sSubPr>
                                      <m:e>
                                        <m:r>
                                          <a:rPr lang="en-US" i="1">
                                            <a:latin typeface="Cambria Math" panose="02040503050406030204" pitchFamily="18" charset="0"/>
                                          </a:rPr>
                                          <m:t>𝑩</m:t>
                                        </m:r>
                                      </m:e>
                                      <m:sub>
                                        <m:r>
                                          <a:rPr lang="en-US" i="1">
                                            <a:latin typeface="Cambria Math" panose="02040503050406030204" pitchFamily="18" charset="0"/>
                                          </a:rPr>
                                          <m:t>𝒙</m:t>
                                        </m:r>
                                      </m:sub>
                                    </m:sSub>
                                    <m:d>
                                      <m:dPr>
                                        <m:ctrlPr>
                                          <a:rPr lang="en-US" i="1">
                                            <a:latin typeface="Cambria Math" panose="02040503050406030204" pitchFamily="18" charset="0"/>
                                          </a:rPr>
                                        </m:ctrlPr>
                                      </m:dPr>
                                      <m:e>
                                        <m:r>
                                          <a:rPr lang="en-US" i="1">
                                            <a:latin typeface="Cambria Math" panose="02040503050406030204" pitchFamily="18" charset="0"/>
                                          </a:rPr>
                                          <m:t>𝟎</m:t>
                                        </m:r>
                                        <m:r>
                                          <a:rPr lang="en-US" i="1">
                                            <a:latin typeface="Cambria Math" panose="02040503050406030204" pitchFamily="18" charset="0"/>
                                          </a:rPr>
                                          <m:t>, </m:t>
                                        </m:r>
                                        <m:r>
                                          <a:rPr lang="en-US" i="1">
                                            <a:latin typeface="Cambria Math" panose="02040503050406030204" pitchFamily="18" charset="0"/>
                                          </a:rPr>
                                          <m:t>𝟎</m:t>
                                        </m:r>
                                        <m:r>
                                          <a:rPr lang="en-US" i="1">
                                            <a:latin typeface="Cambria Math" panose="02040503050406030204" pitchFamily="18" charset="0"/>
                                          </a:rPr>
                                          <m:t>, </m:t>
                                        </m:r>
                                        <m:r>
                                          <a:rPr lang="en-US" i="1">
                                            <a:latin typeface="Cambria Math" panose="02040503050406030204" pitchFamily="18" charset="0"/>
                                          </a:rPr>
                                          <m:t>𝒛</m:t>
                                        </m:r>
                                      </m:e>
                                    </m:d>
                                  </m:e>
                                </m:d>
                                <m:r>
                                  <a:rPr lang="en-US" i="1">
                                    <a:latin typeface="Cambria Math" panose="02040503050406030204" pitchFamily="18" charset="0"/>
                                  </a:rPr>
                                  <m:t>×</m:t>
                                </m:r>
                                <m:sSup>
                                  <m:sSupPr>
                                    <m:ctrlPr>
                                      <a:rPr lang="en-US" i="1">
                                        <a:latin typeface="Cambria Math" panose="02040503050406030204" pitchFamily="18" charset="0"/>
                                      </a:rPr>
                                    </m:ctrlPr>
                                  </m:sSupPr>
                                  <m:e>
                                    <m:r>
                                      <a:rPr lang="en-US" i="1">
                                        <a:latin typeface="Cambria Math" panose="02040503050406030204" pitchFamily="18" charset="0"/>
                                      </a:rPr>
                                      <m:t>𝒆</m:t>
                                    </m:r>
                                  </m:e>
                                  <m:sup>
                                    <m:f>
                                      <m:fPr>
                                        <m:ctrlPr>
                                          <a:rPr lang="en-US" i="1">
                                            <a:latin typeface="Cambria Math" panose="02040503050406030204" pitchFamily="18" charset="0"/>
                                          </a:rPr>
                                        </m:ctrlPr>
                                      </m:fPr>
                                      <m:num>
                                        <m:r>
                                          <a:rPr lang="en-US" i="1">
                                            <a:latin typeface="Cambria Math" panose="02040503050406030204" pitchFamily="18" charset="0"/>
                                          </a:rPr>
                                          <m:t>𝒛</m:t>
                                        </m:r>
                                        <m:r>
                                          <a:rPr lang="en-US" i="1">
                                            <a:latin typeface="Cambria Math" panose="02040503050406030204" pitchFamily="18" charset="0"/>
                                          </a:rPr>
                                          <m:t> ∗</m:t>
                                        </m:r>
                                        <m:r>
                                          <a:rPr lang="en-US" i="1">
                                            <a:latin typeface="Cambria Math" panose="02040503050406030204" pitchFamily="18" charset="0"/>
                                          </a:rPr>
                                          <m:t>𝝎</m:t>
                                        </m:r>
                                      </m:num>
                                      <m:den>
                                        <m:r>
                                          <a:rPr lang="en-US" i="1">
                                            <a:latin typeface="Cambria Math" panose="02040503050406030204" pitchFamily="18" charset="0"/>
                                          </a:rPr>
                                          <m:t>𝜷</m:t>
                                        </m:r>
                                        <m:r>
                                          <a:rPr lang="en-US" i="1">
                                            <a:latin typeface="Cambria Math" panose="02040503050406030204" pitchFamily="18" charset="0"/>
                                          </a:rPr>
                                          <m:t> ∗</m:t>
                                        </m:r>
                                        <m:r>
                                          <a:rPr lang="en-US" i="1">
                                            <a:latin typeface="Cambria Math" panose="02040503050406030204" pitchFamily="18" charset="0"/>
                                          </a:rPr>
                                          <m:t>𝒄</m:t>
                                        </m:r>
                                      </m:den>
                                    </m:f>
                                  </m:sup>
                                </m:sSup>
                                <m:r>
                                  <a:rPr lang="en-US" b="1" i="1" smtClean="0">
                                    <a:latin typeface="Cambria Math" panose="02040503050406030204" pitchFamily="18" charset="0"/>
                                  </a:rPr>
                                  <m:t>𝒅𝒛</m:t>
                                </m:r>
                              </m:e>
                            </m:nary>
                          </m:e>
                        </m:d>
                      </m:e>
                      <m:sup>
                        <m:r>
                          <a:rPr lang="en-US" b="1" i="1" smtClean="0">
                            <a:latin typeface="Cambria Math" panose="02040503050406030204" pitchFamily="18" charset="0"/>
                          </a:rPr>
                          <m:t>𝟐</m:t>
                        </m:r>
                      </m:sup>
                    </m:sSup>
                    <m:r>
                      <a:rPr lang="en-US" i="1">
                        <a:latin typeface="Cambria Math" panose="02040503050406030204" pitchFamily="18" charset="0"/>
                      </a:rPr>
                      <m:t>/</m:t>
                    </m:r>
                    <m:r>
                      <a:rPr lang="en-US" i="1">
                        <a:latin typeface="Cambria Math" panose="02040503050406030204" pitchFamily="18" charset="0"/>
                      </a:rPr>
                      <m:t>𝜔</m:t>
                    </m:r>
                    <m:r>
                      <a:rPr lang="en-US" i="1">
                        <a:latin typeface="Cambria Math" panose="02040503050406030204" pitchFamily="18" charset="0"/>
                      </a:rPr>
                      <m:t>𝑈</m:t>
                    </m:r>
                  </m:oMath>
                </a14:m>
                <a:endParaRPr lang="en-US" dirty="0"/>
              </a:p>
              <a:p>
                <a:pPr marL="342900" indent="-342900">
                  <a:buFont typeface="Arial" panose="020B0604020202020204" pitchFamily="34" charset="0"/>
                  <a:buChar char="•"/>
                </a:pPr>
                <a:r>
                  <a:rPr lang="en-US" dirty="0">
                    <a:sym typeface="Wingdings" panose="05000000000000000000" pitchFamily="2" charset="2"/>
                  </a:rPr>
                  <a:t>No requirement for vanishing fields at extremities</a:t>
                </a:r>
                <a:endParaRPr lang="en-US" dirty="0"/>
              </a:p>
              <a:p>
                <a:pPr marL="342900" indent="-342900">
                  <a:buFont typeface="Arial" panose="020B0604020202020204" pitchFamily="34" charset="0"/>
                  <a:buChar char="•"/>
                </a:pPr>
                <a:r>
                  <a:rPr lang="en-US" dirty="0"/>
                  <a:t>The Wake function was then calculated with </a:t>
                </a:r>
              </a:p>
              <a:p>
                <a:pPr marL="342900" indent="-342900"/>
                <a14:m>
                  <m:oMath xmlns:m="http://schemas.openxmlformats.org/officeDocument/2006/math">
                    <m:sSub>
                      <m:sSubPr>
                        <m:ctrlPr>
                          <a:rPr lang="en-US" b="1" i="1" smtClean="0">
                            <a:latin typeface="Cambria Math" panose="02040503050406030204" pitchFamily="18" charset="0"/>
                          </a:rPr>
                        </m:ctrlPr>
                      </m:sSubPr>
                      <m:e>
                        <m:r>
                          <a:rPr lang="en-US" b="1" i="1" smtClean="0">
                            <a:latin typeface="Cambria Math" panose="02040503050406030204" pitchFamily="18" charset="0"/>
                          </a:rPr>
                          <m:t>𝒘</m:t>
                        </m:r>
                      </m:e>
                      <m:sub>
                        <m:r>
                          <a:rPr lang="en-US" b="1" i="1" smtClean="0">
                            <a:latin typeface="Cambria Math" panose="02040503050406030204" pitchFamily="18" charset="0"/>
                          </a:rPr>
                          <m:t>𝒙</m:t>
                        </m:r>
                      </m:sub>
                    </m:sSub>
                    <m:d>
                      <m:dPr>
                        <m:ctrlPr>
                          <a:rPr lang="en-US" b="1" i="1" smtClean="0">
                            <a:latin typeface="Cambria Math" panose="02040503050406030204" pitchFamily="18" charset="0"/>
                          </a:rPr>
                        </m:ctrlPr>
                      </m:dPr>
                      <m:e>
                        <m:r>
                          <a:rPr lang="en-US" b="1" i="1" smtClean="0">
                            <a:latin typeface="Cambria Math" panose="02040503050406030204" pitchFamily="18" charset="0"/>
                          </a:rPr>
                          <m:t>𝒕</m:t>
                        </m:r>
                      </m:e>
                    </m:d>
                    <m:r>
                      <a:rPr lang="en-US" b="1" i="1" smtClean="0">
                        <a:latin typeface="Cambria Math" panose="02040503050406030204" pitchFamily="18" charset="0"/>
                      </a:rPr>
                      <m:t>= </m:t>
                    </m:r>
                    <m:f>
                      <m:fPr>
                        <m:ctrlPr>
                          <a:rPr lang="en-US" b="1" i="1" smtClean="0">
                            <a:latin typeface="Cambria Math" panose="02040503050406030204" pitchFamily="18" charset="0"/>
                          </a:rPr>
                        </m:ctrlPr>
                      </m:fPr>
                      <m:num>
                        <m:r>
                          <a:rPr lang="en-US" b="1" i="1" smtClean="0">
                            <a:latin typeface="Cambria Math" panose="02040503050406030204" pitchFamily="18" charset="0"/>
                          </a:rPr>
                          <m:t>𝑹</m:t>
                        </m:r>
                      </m:num>
                      <m:den>
                        <m:sSub>
                          <m:sSubPr>
                            <m:ctrlPr>
                              <a:rPr lang="en-US" b="1" i="1" smtClean="0">
                                <a:latin typeface="Cambria Math" panose="02040503050406030204" pitchFamily="18" charset="0"/>
                              </a:rPr>
                            </m:ctrlPr>
                          </m:sSubPr>
                          <m:e>
                            <m:r>
                              <a:rPr lang="en-US" b="1" i="1" smtClean="0">
                                <a:latin typeface="Cambria Math" panose="02040503050406030204" pitchFamily="18" charset="0"/>
                              </a:rPr>
                              <m:t>𝑸</m:t>
                            </m:r>
                          </m:e>
                          <m:sub>
                            <m:r>
                              <a:rPr lang="en-US" b="1" i="1" smtClean="0">
                                <a:latin typeface="Cambria Math" panose="02040503050406030204" pitchFamily="18" charset="0"/>
                              </a:rPr>
                              <m:t>𝒙</m:t>
                            </m:r>
                          </m:sub>
                        </m:sSub>
                      </m:den>
                    </m:f>
                    <m:f>
                      <m:fPr>
                        <m:ctrlPr>
                          <a:rPr lang="en-US" b="1" i="1" smtClean="0">
                            <a:latin typeface="Cambria Math" panose="02040503050406030204" pitchFamily="18" charset="0"/>
                          </a:rPr>
                        </m:ctrlPr>
                      </m:fPr>
                      <m:num>
                        <m:sSub>
                          <m:sSubPr>
                            <m:ctrlPr>
                              <a:rPr lang="en-US" b="1" i="1">
                                <a:latin typeface="Cambria Math" panose="02040503050406030204" pitchFamily="18" charset="0"/>
                              </a:rPr>
                            </m:ctrlPr>
                          </m:sSubPr>
                          <m:e>
                            <m:r>
                              <a:rPr lang="en-US" b="1" i="1">
                                <a:latin typeface="Cambria Math" panose="02040503050406030204" pitchFamily="18" charset="0"/>
                              </a:rPr>
                              <m:t>𝒙</m:t>
                            </m:r>
                          </m:e>
                          <m:sub>
                            <m:r>
                              <a:rPr lang="en-US" b="1" i="1">
                                <a:latin typeface="Cambria Math" panose="02040503050406030204" pitchFamily="18" charset="0"/>
                              </a:rPr>
                              <m:t>𝒐𝒇𝒇𝒔𝒆𝒕</m:t>
                            </m:r>
                          </m:sub>
                        </m:sSub>
                      </m:num>
                      <m:den>
                        <m:r>
                          <a:rPr lang="en-US" b="1" i="1" smtClean="0">
                            <a:latin typeface="Cambria Math" panose="02040503050406030204" pitchFamily="18" charset="0"/>
                          </a:rPr>
                          <m:t>𝟐</m:t>
                        </m:r>
                      </m:den>
                    </m:f>
                    <m:r>
                      <a:rPr lang="en-US" b="1" i="1" smtClean="0">
                        <a:latin typeface="Cambria Math" panose="02040503050406030204" pitchFamily="18" charset="0"/>
                      </a:rPr>
                      <m:t>𝝎</m:t>
                    </m:r>
                    <m:r>
                      <a:rPr lang="en-US" b="1" i="1" smtClean="0">
                        <a:latin typeface="Cambria Math" panose="02040503050406030204" pitchFamily="18" charset="0"/>
                      </a:rPr>
                      <m:t> </m:t>
                    </m:r>
                    <m:sSup>
                      <m:sSupPr>
                        <m:ctrlPr>
                          <a:rPr lang="en-US" b="1" i="1" smtClean="0">
                            <a:latin typeface="Cambria Math" panose="02040503050406030204" pitchFamily="18" charset="0"/>
                          </a:rPr>
                        </m:ctrlPr>
                      </m:sSupPr>
                      <m:e>
                        <m:r>
                          <a:rPr lang="en-US" b="1" i="1" smtClean="0">
                            <a:latin typeface="Cambria Math" panose="02040503050406030204" pitchFamily="18" charset="0"/>
                          </a:rPr>
                          <m:t>𝒆</m:t>
                        </m:r>
                      </m:e>
                      <m:sup>
                        <m:r>
                          <a:rPr lang="en-US" b="1" i="1" smtClean="0">
                            <a:latin typeface="Cambria Math" panose="02040503050406030204" pitchFamily="18" charset="0"/>
                          </a:rPr>
                          <m:t>−</m:t>
                        </m:r>
                        <m:r>
                          <a:rPr lang="en-US" b="1" i="1" smtClean="0">
                            <a:latin typeface="Cambria Math" panose="02040503050406030204" pitchFamily="18" charset="0"/>
                          </a:rPr>
                          <m:t>𝜸</m:t>
                        </m:r>
                        <m:r>
                          <a:rPr lang="en-US" b="1" i="1" smtClean="0">
                            <a:latin typeface="Cambria Math" panose="02040503050406030204" pitchFamily="18" charset="0"/>
                          </a:rPr>
                          <m:t>𝒕</m:t>
                        </m:r>
                      </m:sup>
                    </m:sSup>
                    <m:r>
                      <a:rPr lang="en-US" b="1" i="1" smtClean="0">
                        <a:latin typeface="Cambria Math" panose="02040503050406030204" pitchFamily="18" charset="0"/>
                      </a:rPr>
                      <m:t> </m:t>
                    </m:r>
                    <m:d>
                      <m:dPr>
                        <m:ctrlPr>
                          <a:rPr lang="en-US" b="1" i="1" smtClean="0">
                            <a:latin typeface="Cambria Math" panose="02040503050406030204" pitchFamily="18" charset="0"/>
                          </a:rPr>
                        </m:ctrlPr>
                      </m:dPr>
                      <m:e>
                        <m:r>
                          <a:rPr lang="en-US" b="1" i="1" smtClean="0">
                            <a:latin typeface="Cambria Math" panose="02040503050406030204" pitchFamily="18" charset="0"/>
                          </a:rPr>
                          <m:t>𝒔𝒊𝒏</m:t>
                        </m:r>
                        <m:d>
                          <m:dPr>
                            <m:ctrlPr>
                              <a:rPr lang="en-US" b="1" i="1" smtClean="0">
                                <a:latin typeface="Cambria Math" panose="02040503050406030204" pitchFamily="18" charset="0"/>
                              </a:rPr>
                            </m:ctrlPr>
                          </m:dPr>
                          <m:e>
                            <m:acc>
                              <m:accPr>
                                <m:chr m:val="̅"/>
                                <m:ctrlPr>
                                  <a:rPr lang="en-US" b="1" i="1" smtClean="0">
                                    <a:latin typeface="Cambria Math" panose="02040503050406030204" pitchFamily="18" charset="0"/>
                                  </a:rPr>
                                </m:ctrlPr>
                              </m:accPr>
                              <m:e>
                                <m:r>
                                  <a:rPr lang="en-US" b="1" i="1" smtClean="0">
                                    <a:latin typeface="Cambria Math" panose="02040503050406030204" pitchFamily="18" charset="0"/>
                                  </a:rPr>
                                  <m:t>𝝎</m:t>
                                </m:r>
                              </m:e>
                            </m:acc>
                            <m:r>
                              <a:rPr lang="en-US" b="1" i="1" smtClean="0">
                                <a:latin typeface="Cambria Math" panose="02040503050406030204" pitchFamily="18" charset="0"/>
                              </a:rPr>
                              <m:t>𝒕</m:t>
                            </m:r>
                          </m:e>
                        </m:d>
                        <m:r>
                          <a:rPr lang="en-US" b="1" i="1" smtClean="0">
                            <a:latin typeface="Cambria Math" panose="02040503050406030204" pitchFamily="18" charset="0"/>
                          </a:rPr>
                          <m:t> −</m:t>
                        </m:r>
                        <m:f>
                          <m:fPr>
                            <m:ctrlPr>
                              <a:rPr lang="en-US" b="1" i="1" smtClean="0">
                                <a:latin typeface="Cambria Math" panose="02040503050406030204" pitchFamily="18" charset="0"/>
                              </a:rPr>
                            </m:ctrlPr>
                          </m:fPr>
                          <m:num>
                            <m:r>
                              <a:rPr lang="en-US" b="1" i="1" smtClean="0">
                                <a:latin typeface="Cambria Math" panose="02040503050406030204" pitchFamily="18" charset="0"/>
                              </a:rPr>
                              <m:t>𝜸</m:t>
                            </m:r>
                          </m:num>
                          <m:den>
                            <m:acc>
                              <m:accPr>
                                <m:chr m:val="̅"/>
                                <m:ctrlPr>
                                  <a:rPr lang="en-US" b="1" i="1" smtClean="0">
                                    <a:latin typeface="Cambria Math" panose="02040503050406030204" pitchFamily="18" charset="0"/>
                                  </a:rPr>
                                </m:ctrlPr>
                              </m:accPr>
                              <m:e>
                                <m:r>
                                  <a:rPr lang="en-US" b="1" i="1" smtClean="0">
                                    <a:latin typeface="Cambria Math" panose="02040503050406030204" pitchFamily="18" charset="0"/>
                                  </a:rPr>
                                  <m:t>𝝎</m:t>
                                </m:r>
                              </m:e>
                            </m:acc>
                          </m:den>
                        </m:f>
                        <m:r>
                          <a:rPr lang="en-US" b="1" i="1" smtClean="0">
                            <a:latin typeface="Cambria Math" panose="02040503050406030204" pitchFamily="18" charset="0"/>
                          </a:rPr>
                          <m:t>𝒄𝒐𝒔</m:t>
                        </m:r>
                        <m:d>
                          <m:dPr>
                            <m:ctrlPr>
                              <a:rPr lang="en-US" b="1" i="1" smtClean="0">
                                <a:latin typeface="Cambria Math" panose="02040503050406030204" pitchFamily="18" charset="0"/>
                              </a:rPr>
                            </m:ctrlPr>
                          </m:dPr>
                          <m:e>
                            <m:acc>
                              <m:accPr>
                                <m:chr m:val="̅"/>
                                <m:ctrlPr>
                                  <a:rPr lang="en-US" b="1" i="1" smtClean="0">
                                    <a:latin typeface="Cambria Math" panose="02040503050406030204" pitchFamily="18" charset="0"/>
                                  </a:rPr>
                                </m:ctrlPr>
                              </m:accPr>
                              <m:e>
                                <m:r>
                                  <a:rPr lang="en-US" b="1" i="1" smtClean="0">
                                    <a:latin typeface="Cambria Math" panose="02040503050406030204" pitchFamily="18" charset="0"/>
                                  </a:rPr>
                                  <m:t>𝝎</m:t>
                                </m:r>
                              </m:e>
                            </m:acc>
                            <m:r>
                              <a:rPr lang="en-US" b="1" i="1" smtClean="0">
                                <a:latin typeface="Cambria Math" panose="02040503050406030204" pitchFamily="18" charset="0"/>
                              </a:rPr>
                              <m:t>𝒕</m:t>
                            </m:r>
                          </m:e>
                        </m:d>
                      </m:e>
                    </m:d>
                  </m:oMath>
                </a14:m>
                <a:r>
                  <a:rPr lang="en-US" dirty="0"/>
                  <a:t> </a:t>
                </a:r>
              </a:p>
              <a:p>
                <a:pPr marL="342900" indent="-342900">
                  <a:buFont typeface="Arial" panose="020B0604020202020204" pitchFamily="34" charset="0"/>
                  <a:buChar char="•"/>
                </a:pPr>
                <a:r>
                  <a:rPr lang="en-US" dirty="0"/>
                  <a:t>with </a:t>
                </a:r>
                <a14:m>
                  <m:oMath xmlns:m="http://schemas.openxmlformats.org/officeDocument/2006/math">
                    <m:acc>
                      <m:accPr>
                        <m:chr m:val="̅"/>
                        <m:ctrlPr>
                          <a:rPr lang="en-US" b="1" i="1" smtClean="0">
                            <a:latin typeface="Cambria Math" panose="02040503050406030204" pitchFamily="18" charset="0"/>
                          </a:rPr>
                        </m:ctrlPr>
                      </m:accPr>
                      <m:e>
                        <m:r>
                          <a:rPr lang="en-US" b="1" i="1" smtClean="0">
                            <a:latin typeface="Cambria Math" panose="02040503050406030204" pitchFamily="18" charset="0"/>
                          </a:rPr>
                          <m:t>𝝎</m:t>
                        </m:r>
                      </m:e>
                    </m:acc>
                    <m:r>
                      <a:rPr lang="en-US" b="1" i="1" dirty="0" smtClean="0">
                        <a:latin typeface="Cambria Math" panose="02040503050406030204" pitchFamily="18" charset="0"/>
                      </a:rPr>
                      <m:t>=</m:t>
                    </m:r>
                    <m:r>
                      <a:rPr lang="en-US" b="1" i="1" dirty="0" smtClean="0">
                        <a:latin typeface="Cambria Math" panose="02040503050406030204" pitchFamily="18" charset="0"/>
                      </a:rPr>
                      <m:t>𝝎</m:t>
                    </m:r>
                    <m:rad>
                      <m:radPr>
                        <m:degHide m:val="on"/>
                        <m:ctrlPr>
                          <a:rPr lang="en-US" b="1" i="1" dirty="0" smtClean="0">
                            <a:latin typeface="Cambria Math" panose="02040503050406030204" pitchFamily="18" charset="0"/>
                          </a:rPr>
                        </m:ctrlPr>
                      </m:radPr>
                      <m:deg/>
                      <m:e>
                        <m:r>
                          <a:rPr lang="en-US" b="1" i="1" dirty="0" smtClean="0">
                            <a:latin typeface="Cambria Math" panose="02040503050406030204" pitchFamily="18" charset="0"/>
                          </a:rPr>
                          <m:t>𝟏</m:t>
                        </m:r>
                        <m:r>
                          <a:rPr lang="en-US" b="1" i="1" dirty="0" smtClean="0">
                            <a:latin typeface="Cambria Math" panose="02040503050406030204" pitchFamily="18" charset="0"/>
                          </a:rPr>
                          <m:t> −</m:t>
                        </m:r>
                        <m:f>
                          <m:fPr>
                            <m:ctrlPr>
                              <a:rPr lang="en-US" b="1" i="1" dirty="0" smtClean="0">
                                <a:latin typeface="Cambria Math" panose="02040503050406030204" pitchFamily="18" charset="0"/>
                              </a:rPr>
                            </m:ctrlPr>
                          </m:fPr>
                          <m:num>
                            <m:r>
                              <a:rPr lang="en-US" b="1" i="1" dirty="0" smtClean="0">
                                <a:latin typeface="Cambria Math" panose="02040503050406030204" pitchFamily="18" charset="0"/>
                              </a:rPr>
                              <m:t>𝟏</m:t>
                            </m:r>
                          </m:num>
                          <m:den>
                            <m:r>
                              <a:rPr lang="en-US" b="1" i="1" dirty="0" smtClean="0">
                                <a:latin typeface="Cambria Math" panose="02040503050406030204" pitchFamily="18" charset="0"/>
                              </a:rPr>
                              <m:t>𝟒</m:t>
                            </m:r>
                            <m:sSup>
                              <m:sSupPr>
                                <m:ctrlPr>
                                  <a:rPr lang="en-US" b="1" i="1" dirty="0" smtClean="0">
                                    <a:latin typeface="Cambria Math" panose="02040503050406030204" pitchFamily="18" charset="0"/>
                                  </a:rPr>
                                </m:ctrlPr>
                              </m:sSupPr>
                              <m:e>
                                <m:r>
                                  <a:rPr lang="en-US" b="1" i="1" dirty="0" smtClean="0">
                                    <a:latin typeface="Cambria Math" panose="02040503050406030204" pitchFamily="18" charset="0"/>
                                  </a:rPr>
                                  <m:t>𝑸</m:t>
                                </m:r>
                              </m:e>
                              <m:sup>
                                <m:r>
                                  <a:rPr lang="en-US" b="1" i="1" dirty="0" smtClean="0">
                                    <a:latin typeface="Cambria Math" panose="02040503050406030204" pitchFamily="18" charset="0"/>
                                  </a:rPr>
                                  <m:t>𝟐</m:t>
                                </m:r>
                              </m:sup>
                            </m:sSup>
                          </m:den>
                        </m:f>
                      </m:e>
                    </m:rad>
                  </m:oMath>
                </a14:m>
                <a:r>
                  <a:rPr lang="en-US" dirty="0"/>
                  <a:t> and </a:t>
                </a:r>
                <a14:m>
                  <m:oMath xmlns:m="http://schemas.openxmlformats.org/officeDocument/2006/math">
                    <m:r>
                      <a:rPr lang="en-US" b="1" i="1" smtClean="0">
                        <a:latin typeface="Cambria Math" panose="02040503050406030204" pitchFamily="18" charset="0"/>
                      </a:rPr>
                      <m:t>𝜸</m:t>
                    </m:r>
                    <m:r>
                      <a:rPr lang="en-US" b="1" i="1" smtClean="0">
                        <a:latin typeface="Cambria Math" panose="02040503050406030204" pitchFamily="18" charset="0"/>
                      </a:rPr>
                      <m:t>=</m:t>
                    </m:r>
                    <m:acc>
                      <m:accPr>
                        <m:chr m:val="̅"/>
                        <m:ctrlPr>
                          <a:rPr lang="en-US" b="1" i="1" smtClean="0">
                            <a:latin typeface="Cambria Math" panose="02040503050406030204" pitchFamily="18" charset="0"/>
                          </a:rPr>
                        </m:ctrlPr>
                      </m:accPr>
                      <m:e>
                        <m:r>
                          <a:rPr lang="en-US" b="1" i="1" smtClean="0">
                            <a:latin typeface="Cambria Math" panose="02040503050406030204" pitchFamily="18" charset="0"/>
                          </a:rPr>
                          <m:t>𝝎</m:t>
                        </m:r>
                      </m:e>
                    </m:acc>
                    <m:f>
                      <m:fPr>
                        <m:ctrlPr>
                          <a:rPr lang="en-US" b="1" i="1" dirty="0" smtClean="0">
                            <a:latin typeface="Cambria Math" panose="02040503050406030204" pitchFamily="18" charset="0"/>
                          </a:rPr>
                        </m:ctrlPr>
                      </m:fPr>
                      <m:num>
                        <m:r>
                          <a:rPr lang="en-US" b="1" i="1" dirty="0" smtClean="0">
                            <a:latin typeface="Cambria Math" panose="02040503050406030204" pitchFamily="18" charset="0"/>
                          </a:rPr>
                          <m:t>𝟏</m:t>
                        </m:r>
                      </m:num>
                      <m:den>
                        <m:rad>
                          <m:radPr>
                            <m:degHide m:val="on"/>
                            <m:ctrlPr>
                              <a:rPr lang="en-US" b="1" i="1" dirty="0" smtClean="0">
                                <a:latin typeface="Cambria Math" panose="02040503050406030204" pitchFamily="18" charset="0"/>
                              </a:rPr>
                            </m:ctrlPr>
                          </m:radPr>
                          <m:deg/>
                          <m:e>
                            <m:r>
                              <a:rPr lang="en-US" b="1" i="1" dirty="0" smtClean="0">
                                <a:latin typeface="Cambria Math" panose="02040503050406030204" pitchFamily="18" charset="0"/>
                              </a:rPr>
                              <m:t>𝟒</m:t>
                            </m:r>
                            <m:sSup>
                              <m:sSupPr>
                                <m:ctrlPr>
                                  <a:rPr lang="en-US" b="1" i="1" dirty="0" smtClean="0">
                                    <a:latin typeface="Cambria Math" panose="02040503050406030204" pitchFamily="18" charset="0"/>
                                  </a:rPr>
                                </m:ctrlPr>
                              </m:sSupPr>
                              <m:e>
                                <m:r>
                                  <a:rPr lang="en-US" b="1" i="1" dirty="0" smtClean="0">
                                    <a:latin typeface="Cambria Math" panose="02040503050406030204" pitchFamily="18" charset="0"/>
                                  </a:rPr>
                                  <m:t>𝑸</m:t>
                                </m:r>
                              </m:e>
                              <m:sup>
                                <m:r>
                                  <a:rPr lang="en-US" b="1" i="1" dirty="0" smtClean="0">
                                    <a:latin typeface="Cambria Math" panose="02040503050406030204" pitchFamily="18" charset="0"/>
                                  </a:rPr>
                                  <m:t>𝟐</m:t>
                                </m:r>
                              </m:sup>
                            </m:sSup>
                            <m:r>
                              <a:rPr lang="en-US" b="1" i="1" dirty="0" smtClean="0">
                                <a:latin typeface="Cambria Math" panose="02040503050406030204" pitchFamily="18" charset="0"/>
                              </a:rPr>
                              <m:t> −</m:t>
                            </m:r>
                            <m:r>
                              <a:rPr lang="en-US" b="1" i="1" dirty="0" smtClean="0">
                                <a:latin typeface="Cambria Math" panose="02040503050406030204" pitchFamily="18" charset="0"/>
                              </a:rPr>
                              <m:t>𝟏</m:t>
                            </m:r>
                          </m:e>
                        </m:rad>
                        <m:r>
                          <a:rPr lang="en-US" b="1" i="1" dirty="0" smtClean="0">
                            <a:latin typeface="Cambria Math" panose="02040503050406030204" pitchFamily="18" charset="0"/>
                          </a:rPr>
                          <m:t> </m:t>
                        </m:r>
                      </m:den>
                    </m:f>
                  </m:oMath>
                </a14:m>
                <a:r>
                  <a:rPr lang="en-US" dirty="0"/>
                  <a:t> </a:t>
                </a:r>
              </a:p>
              <a:p>
                <a:pPr marL="342900" indent="-342900">
                  <a:buFont typeface="Arial" panose="020B0604020202020204" pitchFamily="34" charset="0"/>
                  <a:buChar char="•"/>
                </a:pPr>
                <a14:m>
                  <m:oMath xmlns:m="http://schemas.openxmlformats.org/officeDocument/2006/math">
                    <m:r>
                      <a:rPr lang="en-US" b="1" i="1" smtClean="0">
                        <a:latin typeface="Cambria Math" panose="02040503050406030204" pitchFamily="18" charset="0"/>
                      </a:rPr>
                      <m:t>𝑾</m:t>
                    </m:r>
                    <m:d>
                      <m:dPr>
                        <m:ctrlPr>
                          <a:rPr lang="en-US" b="1" i="1" smtClean="0">
                            <a:latin typeface="Cambria Math" panose="02040503050406030204" pitchFamily="18" charset="0"/>
                          </a:rPr>
                        </m:ctrlPr>
                      </m:dPr>
                      <m:e>
                        <m:r>
                          <a:rPr lang="en-US" b="1" i="1" smtClean="0">
                            <a:latin typeface="Cambria Math" panose="02040503050406030204" pitchFamily="18" charset="0"/>
                          </a:rPr>
                          <m:t>𝒕</m:t>
                        </m:r>
                      </m:e>
                    </m:d>
                    <m:r>
                      <a:rPr lang="en-US" b="1" i="1" smtClean="0">
                        <a:latin typeface="Cambria Math" panose="02040503050406030204" pitchFamily="18" charset="0"/>
                      </a:rPr>
                      <m:t>=</m:t>
                    </m:r>
                    <m:r>
                      <a:rPr lang="en-US" b="1" i="1" smtClean="0">
                        <a:latin typeface="Cambria Math" panose="02040503050406030204" pitchFamily="18" charset="0"/>
                      </a:rPr>
                      <m:t>𝒘</m:t>
                    </m:r>
                    <m:d>
                      <m:dPr>
                        <m:ctrlPr>
                          <a:rPr lang="en-US" b="1" i="1" smtClean="0">
                            <a:latin typeface="Cambria Math" panose="02040503050406030204" pitchFamily="18" charset="0"/>
                          </a:rPr>
                        </m:ctrlPr>
                      </m:dPr>
                      <m:e>
                        <m:r>
                          <a:rPr lang="en-US" b="1" i="1" smtClean="0">
                            <a:latin typeface="Cambria Math" panose="02040503050406030204" pitchFamily="18" charset="0"/>
                          </a:rPr>
                          <m:t>𝒕</m:t>
                        </m:r>
                      </m:e>
                    </m:d>
                    <m:r>
                      <a:rPr lang="en-US" b="1" i="1" smtClean="0">
                        <a:latin typeface="Cambria Math" panose="02040503050406030204" pitchFamily="18" charset="0"/>
                      </a:rPr>
                      <m:t> ∗ </m:t>
                    </m:r>
                    <m:r>
                      <a:rPr lang="en-US" b="1" i="1" smtClean="0">
                        <a:latin typeface="Cambria Math" panose="02040503050406030204" pitchFamily="18" charset="0"/>
                      </a:rPr>
                      <m:t>𝝀</m:t>
                    </m:r>
                    <m:d>
                      <m:dPr>
                        <m:ctrlPr>
                          <a:rPr lang="en-US" b="1" i="1" smtClean="0">
                            <a:latin typeface="Cambria Math" panose="02040503050406030204" pitchFamily="18" charset="0"/>
                          </a:rPr>
                        </m:ctrlPr>
                      </m:dPr>
                      <m:e>
                        <m:r>
                          <a:rPr lang="en-US" b="1" i="1" smtClean="0">
                            <a:latin typeface="Cambria Math" panose="02040503050406030204" pitchFamily="18" charset="0"/>
                          </a:rPr>
                          <m:t>𝒕</m:t>
                        </m:r>
                      </m:e>
                    </m:d>
                  </m:oMath>
                </a14:m>
                <a:endParaRPr lang="en-GB" dirty="0"/>
              </a:p>
            </p:txBody>
          </p:sp>
        </mc:Choice>
        <mc:Fallback>
          <p:sp>
            <p:nvSpPr>
              <p:cNvPr id="2" name="Content Placeholder 1">
                <a:extLst>
                  <a:ext uri="{FF2B5EF4-FFF2-40B4-BE49-F238E27FC236}">
                    <a16:creationId xmlns:a16="http://schemas.microsoft.com/office/drawing/2014/main" id="{DF025ECE-D470-EEA7-499F-C8A9E4F5E192}"/>
                  </a:ext>
                </a:extLst>
              </p:cNvPr>
              <p:cNvSpPr>
                <a:spLocks noGrp="1" noRot="1" noChangeAspect="1" noMove="1" noResize="1" noEditPoints="1" noAdjustHandles="1" noChangeArrowheads="1" noChangeShapeType="1" noTextEdit="1"/>
              </p:cNvSpPr>
              <p:nvPr>
                <p:ph idx="1"/>
              </p:nvPr>
            </p:nvSpPr>
            <p:spPr>
              <a:blipFill>
                <a:blip r:embed="rId2"/>
                <a:stretch>
                  <a:fillRect l="-812"/>
                </a:stretch>
              </a:blipFill>
            </p:spPr>
            <p:txBody>
              <a:bodyPr/>
              <a:lstStyle/>
              <a:p>
                <a:r>
                  <a:rPr lang="en-GB">
                    <a:noFill/>
                  </a:rPr>
                  <a:t> </a:t>
                </a:r>
              </a:p>
            </p:txBody>
          </p:sp>
        </mc:Fallback>
      </mc:AlternateContent>
      <p:sp>
        <p:nvSpPr>
          <p:cNvPr id="3" name="Title 2">
            <a:extLst>
              <a:ext uri="{FF2B5EF4-FFF2-40B4-BE49-F238E27FC236}">
                <a16:creationId xmlns:a16="http://schemas.microsoft.com/office/drawing/2014/main" id="{5F2537E5-8A04-8047-7A2D-7499715FC30F}"/>
              </a:ext>
            </a:extLst>
          </p:cNvPr>
          <p:cNvSpPr>
            <a:spLocks noGrp="1"/>
          </p:cNvSpPr>
          <p:nvPr>
            <p:ph type="title"/>
          </p:nvPr>
        </p:nvSpPr>
        <p:spPr/>
        <p:txBody>
          <a:bodyPr/>
          <a:lstStyle/>
          <a:p>
            <a:r>
              <a:rPr lang="en-US" dirty="0" err="1"/>
              <a:t>Fomulae</a:t>
            </a:r>
            <a:r>
              <a:rPr lang="en-US" dirty="0"/>
              <a:t> in use</a:t>
            </a:r>
            <a:endParaRPr lang="en-GB" dirty="0"/>
          </a:p>
        </p:txBody>
      </p:sp>
      <p:sp>
        <p:nvSpPr>
          <p:cNvPr id="4" name="Footer Placeholder 3">
            <a:extLst>
              <a:ext uri="{FF2B5EF4-FFF2-40B4-BE49-F238E27FC236}">
                <a16:creationId xmlns:a16="http://schemas.microsoft.com/office/drawing/2014/main" id="{5CEED13A-8945-930B-8366-11D065A194A4}"/>
              </a:ext>
            </a:extLst>
          </p:cNvPr>
          <p:cNvSpPr>
            <a:spLocks noGrp="1"/>
          </p:cNvSpPr>
          <p:nvPr>
            <p:ph type="ftr" sz="quarter" idx="12"/>
          </p:nvPr>
        </p:nvSpPr>
        <p:spPr/>
        <p:txBody>
          <a:bodyPr/>
          <a:lstStyle/>
          <a:p>
            <a:r>
              <a:rPr lang="en-GB">
                <a:latin typeface="Arial Narrow" panose="020B0604020202020204" pitchFamily="34" charset="0"/>
                <a:cs typeface="Arial Narrow" panose="020B0604020202020204" pitchFamily="34" charset="0"/>
              </a:rPr>
              <a:t>Wake potential from Wakefield and Eigenmode solvers  / Leonard Thiele / University of Rostock, CERN</a:t>
            </a:r>
            <a:endParaRPr lang="fr-FR" dirty="0">
              <a:latin typeface="Arial Narrow" panose="020B0604020202020204" pitchFamily="34" charset="0"/>
              <a:cs typeface="Arial Narrow" panose="020B0604020202020204" pitchFamily="34" charset="0"/>
            </a:endParaRPr>
          </a:p>
        </p:txBody>
      </p:sp>
      <p:sp>
        <p:nvSpPr>
          <p:cNvPr id="5" name="Slide Number Placeholder 4">
            <a:extLst>
              <a:ext uri="{FF2B5EF4-FFF2-40B4-BE49-F238E27FC236}">
                <a16:creationId xmlns:a16="http://schemas.microsoft.com/office/drawing/2014/main" id="{B3F333A1-C3B7-025D-0D6A-F454446EB13E}"/>
              </a:ext>
            </a:extLst>
          </p:cNvPr>
          <p:cNvSpPr>
            <a:spLocks noGrp="1"/>
          </p:cNvSpPr>
          <p:nvPr>
            <p:ph type="sldNum" sz="quarter" idx="13"/>
          </p:nvPr>
        </p:nvSpPr>
        <p:spPr/>
        <p:txBody>
          <a:bodyPr/>
          <a:lstStyle/>
          <a:p>
            <a:fld id="{005C7FBA-D4E9-46CA-9321-3ADA2E368FCD}" type="slidenum">
              <a:rPr lang="en-GB" smtClean="0"/>
              <a:pPr/>
              <a:t>4</a:t>
            </a:fld>
            <a:endParaRPr lang="en-GB" dirty="0"/>
          </a:p>
        </p:txBody>
      </p:sp>
    </p:spTree>
    <p:extLst>
      <p:ext uri="{BB962C8B-B14F-4D97-AF65-F5344CB8AC3E}">
        <p14:creationId xmlns:p14="http://schemas.microsoft.com/office/powerpoint/2010/main" val="2464117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
                                            <p:txEl>
                                              <p:pRg st="4" end="4"/>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49EFAB0-1540-077E-4394-E764FBE32660}"/>
              </a:ext>
            </a:extLst>
          </p:cNvPr>
          <p:cNvSpPr>
            <a:spLocks noGrp="1"/>
          </p:cNvSpPr>
          <p:nvPr>
            <p:ph type="title"/>
          </p:nvPr>
        </p:nvSpPr>
        <p:spPr/>
        <p:txBody>
          <a:bodyPr/>
          <a:lstStyle/>
          <a:p>
            <a:r>
              <a:rPr lang="en-US" dirty="0"/>
              <a:t>Longitudinal wake potential</a:t>
            </a:r>
            <a:endParaRPr lang="en-GB" dirty="0"/>
          </a:p>
        </p:txBody>
      </p:sp>
      <p:sp>
        <p:nvSpPr>
          <p:cNvPr id="4" name="Footer Placeholder 3">
            <a:extLst>
              <a:ext uri="{FF2B5EF4-FFF2-40B4-BE49-F238E27FC236}">
                <a16:creationId xmlns:a16="http://schemas.microsoft.com/office/drawing/2014/main" id="{D0E8041A-53A5-1B55-2D81-51963F8A9162}"/>
              </a:ext>
            </a:extLst>
          </p:cNvPr>
          <p:cNvSpPr>
            <a:spLocks noGrp="1"/>
          </p:cNvSpPr>
          <p:nvPr>
            <p:ph type="ftr" sz="quarter" idx="12"/>
          </p:nvPr>
        </p:nvSpPr>
        <p:spPr/>
        <p:txBody>
          <a:bodyPr/>
          <a:lstStyle/>
          <a:p>
            <a:r>
              <a:rPr lang="en-GB" dirty="0">
                <a:latin typeface="Arial Narrow" panose="020B0604020202020204" pitchFamily="34" charset="0"/>
                <a:cs typeface="Arial Narrow" panose="020B0604020202020204" pitchFamily="34" charset="0"/>
              </a:rPr>
              <a:t>Wake potential from Wakefield and Eigenmode solvers  / Leonard Thiele / University of Rostock, CERN</a:t>
            </a:r>
            <a:endParaRPr lang="fr-FR" dirty="0">
              <a:latin typeface="Arial Narrow" panose="020B0604020202020204" pitchFamily="34" charset="0"/>
              <a:cs typeface="Arial Narrow" panose="020B0604020202020204" pitchFamily="34" charset="0"/>
            </a:endParaRPr>
          </a:p>
        </p:txBody>
      </p:sp>
      <p:sp>
        <p:nvSpPr>
          <p:cNvPr id="5" name="Slide Number Placeholder 4">
            <a:extLst>
              <a:ext uri="{FF2B5EF4-FFF2-40B4-BE49-F238E27FC236}">
                <a16:creationId xmlns:a16="http://schemas.microsoft.com/office/drawing/2014/main" id="{50B9C582-1E04-B324-5DFD-E87A9CEF2A59}"/>
              </a:ext>
            </a:extLst>
          </p:cNvPr>
          <p:cNvSpPr>
            <a:spLocks noGrp="1"/>
          </p:cNvSpPr>
          <p:nvPr>
            <p:ph type="sldNum" sz="quarter" idx="13"/>
          </p:nvPr>
        </p:nvSpPr>
        <p:spPr/>
        <p:txBody>
          <a:bodyPr/>
          <a:lstStyle/>
          <a:p>
            <a:fld id="{005C7FBA-D4E9-46CA-9321-3ADA2E368FCD}" type="slidenum">
              <a:rPr lang="en-GB" smtClean="0"/>
              <a:pPr/>
              <a:t>5</a:t>
            </a:fld>
            <a:endParaRPr lang="en-GB" dirty="0"/>
          </a:p>
        </p:txBody>
      </p:sp>
      <p:pic>
        <p:nvPicPr>
          <p:cNvPr id="9" name="Picture 8" descr="A graph of an orange and blue line&#10;&#10;AI-generated content may be incorrect.">
            <a:extLst>
              <a:ext uri="{FF2B5EF4-FFF2-40B4-BE49-F238E27FC236}">
                <a16:creationId xmlns:a16="http://schemas.microsoft.com/office/drawing/2014/main" id="{7F14F32E-7C22-07A5-66E7-96EA6C896CD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583" y="2244144"/>
            <a:ext cx="5397257" cy="3947930"/>
          </a:xfrm>
          <a:prstGeom prst="rect">
            <a:avLst/>
          </a:prstGeom>
        </p:spPr>
      </p:pic>
      <p:pic>
        <p:nvPicPr>
          <p:cNvPr id="13" name="Content Placeholder 12" descr="A graph of an em solver&#10;&#10;AI-generated content may be incorrect.">
            <a:extLst>
              <a:ext uri="{FF2B5EF4-FFF2-40B4-BE49-F238E27FC236}">
                <a16:creationId xmlns:a16="http://schemas.microsoft.com/office/drawing/2014/main" id="{7103A4CF-5FE6-EEB6-CAE0-4FA8E5F1C03C}"/>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185160" y="2244144"/>
            <a:ext cx="5397257" cy="3947930"/>
          </a:xfrm>
        </p:spPr>
      </p:pic>
      <p:sp>
        <p:nvSpPr>
          <p:cNvPr id="14" name="TextBox 13">
            <a:extLst>
              <a:ext uri="{FF2B5EF4-FFF2-40B4-BE49-F238E27FC236}">
                <a16:creationId xmlns:a16="http://schemas.microsoft.com/office/drawing/2014/main" id="{EF794DD0-C512-1AD8-DBFA-0A94FEC72B99}"/>
              </a:ext>
            </a:extLst>
          </p:cNvPr>
          <p:cNvSpPr txBox="1"/>
          <p:nvPr/>
        </p:nvSpPr>
        <p:spPr bwMode="auto">
          <a:xfrm>
            <a:off x="2409710" y="6066006"/>
            <a:ext cx="2650205" cy="461665"/>
          </a:xfrm>
          <a:prstGeom prst="rect">
            <a:avLst/>
          </a:prstGeom>
          <a:noFill/>
        </p:spPr>
        <p:txBody>
          <a:bodyPr wrap="square" rtlCol="0">
            <a:spAutoFit/>
          </a:bodyPr>
          <a:lstStyle/>
          <a:p>
            <a:r>
              <a:rPr lang="en-US" sz="2400" dirty="0"/>
              <a:t>Including all modes</a:t>
            </a:r>
            <a:endParaRPr lang="en-GB" sz="2400" dirty="0"/>
          </a:p>
        </p:txBody>
      </p:sp>
      <p:sp>
        <p:nvSpPr>
          <p:cNvPr id="15" name="TextBox 14">
            <a:extLst>
              <a:ext uri="{FF2B5EF4-FFF2-40B4-BE49-F238E27FC236}">
                <a16:creationId xmlns:a16="http://schemas.microsoft.com/office/drawing/2014/main" id="{C7B61D4F-96FC-9FC0-A31C-8C0A2ADBBF82}"/>
              </a:ext>
            </a:extLst>
          </p:cNvPr>
          <p:cNvSpPr txBox="1"/>
          <p:nvPr/>
        </p:nvSpPr>
        <p:spPr bwMode="auto">
          <a:xfrm>
            <a:off x="7384896" y="6015840"/>
            <a:ext cx="4572000" cy="461665"/>
          </a:xfrm>
          <a:prstGeom prst="rect">
            <a:avLst/>
          </a:prstGeom>
          <a:noFill/>
        </p:spPr>
        <p:txBody>
          <a:bodyPr wrap="square" rtlCol="0">
            <a:spAutoFit/>
          </a:bodyPr>
          <a:lstStyle/>
          <a:p>
            <a:r>
              <a:rPr lang="en-US" sz="2400" dirty="0"/>
              <a:t>Only modes with </a:t>
            </a:r>
            <a:r>
              <a:rPr lang="en-US" sz="2400" dirty="0" err="1"/>
              <a:t>Q_ext</a:t>
            </a:r>
            <a:r>
              <a:rPr lang="en-US" sz="2400" dirty="0"/>
              <a:t> &gt; 15</a:t>
            </a:r>
            <a:endParaRPr lang="en-GB" sz="2400" dirty="0"/>
          </a:p>
        </p:txBody>
      </p:sp>
      <mc:AlternateContent xmlns:mc="http://schemas.openxmlformats.org/markup-compatibility/2006">
        <mc:Choice xmlns:a14="http://schemas.microsoft.com/office/drawing/2010/main" Requires="a14">
          <p:sp>
            <p:nvSpPr>
              <p:cNvPr id="16" name="TextBox 15">
                <a:extLst>
                  <a:ext uri="{FF2B5EF4-FFF2-40B4-BE49-F238E27FC236}">
                    <a16:creationId xmlns:a16="http://schemas.microsoft.com/office/drawing/2014/main" id="{5AF92761-F485-1AD9-0E2C-52DAEFACAD1D}"/>
                  </a:ext>
                </a:extLst>
              </p:cNvPr>
              <p:cNvSpPr txBox="1"/>
              <p:nvPr/>
            </p:nvSpPr>
            <p:spPr>
              <a:xfrm>
                <a:off x="1032203" y="1458624"/>
                <a:ext cx="10384897" cy="787780"/>
              </a:xfrm>
              <a:prstGeom prst="rect">
                <a:avLst/>
              </a:prstGeom>
              <a:noFill/>
            </p:spPr>
            <p:txBody>
              <a:bodyPr wrap="square" rtlCol="0">
                <a:spAutoFit/>
              </a:bodyPr>
              <a:lstStyle/>
              <a:p>
                <a:pPr marL="285750" indent="-285750">
                  <a:buFont typeface="Arial" panose="020B0604020202020204" pitchFamily="34" charset="0"/>
                  <a:buChar char="•"/>
                </a:pPr>
                <a14:m>
                  <m:oMath xmlns:m="http://schemas.openxmlformats.org/officeDocument/2006/math">
                    <m:f>
                      <m:fPr>
                        <m:ctrlPr>
                          <a:rPr lang="en-US" b="0" i="1" smtClean="0">
                            <a:latin typeface="Cambria Math" panose="02040503050406030204" pitchFamily="18" charset="0"/>
                          </a:rPr>
                        </m:ctrlPr>
                      </m:fPr>
                      <m:num>
                        <m:r>
                          <a:rPr lang="en-US" b="0" i="1" smtClean="0">
                            <a:latin typeface="Cambria Math" panose="02040503050406030204" pitchFamily="18" charset="0"/>
                          </a:rPr>
                          <m:t>𝑅</m:t>
                        </m:r>
                      </m:num>
                      <m:den>
                        <m:r>
                          <a:rPr lang="en-US" b="0" i="1" smtClean="0">
                            <a:latin typeface="Cambria Math" panose="02040503050406030204" pitchFamily="18" charset="0"/>
                          </a:rPr>
                          <m:t>𝑄</m:t>
                        </m:r>
                      </m:den>
                    </m:f>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d>
                          <m:dPr>
                            <m:begChr m:val="|"/>
                            <m:endChr m:val="|"/>
                            <m:ctrlPr>
                              <a:rPr lang="en-US" b="0" i="1" smtClean="0">
                                <a:latin typeface="Cambria Math" panose="02040503050406030204" pitchFamily="18" charset="0"/>
                              </a:rPr>
                            </m:ctrlPr>
                          </m:dPr>
                          <m:e>
                            <m:nary>
                              <m:naryPr>
                                <m:ctrlPr>
                                  <a:rPr lang="en-US" b="0" i="1" smtClean="0">
                                    <a:latin typeface="Cambria Math" panose="02040503050406030204" pitchFamily="18" charset="0"/>
                                  </a:rPr>
                                </m:ctrlPr>
                              </m:naryPr>
                              <m:sub>
                                <m:sSub>
                                  <m:sSubPr>
                                    <m:ctrlPr>
                                      <a:rPr lang="en-US" b="0" i="1" smtClean="0">
                                        <a:latin typeface="Cambria Math" panose="02040503050406030204" pitchFamily="18" charset="0"/>
                                      </a:rPr>
                                    </m:ctrlPr>
                                  </m:sSubPr>
                                  <m:e>
                                    <m:r>
                                      <m:rPr>
                                        <m:brk m:alnAt="23"/>
                                      </m:rPr>
                                      <a:rPr lang="en-US" b="0" i="1" smtClean="0">
                                        <a:latin typeface="Cambria Math" panose="02040503050406030204" pitchFamily="18" charset="0"/>
                                      </a:rPr>
                                      <m:t>𝑧</m:t>
                                    </m:r>
                                  </m:e>
                                  <m:sub>
                                    <m:r>
                                      <a:rPr lang="en-US" b="0" i="1" smtClean="0">
                                        <a:latin typeface="Cambria Math" panose="02040503050406030204" pitchFamily="18" charset="0"/>
                                      </a:rPr>
                                      <m:t>𝑚𝑖𝑛</m:t>
                                    </m:r>
                                  </m:sub>
                                </m:sSub>
                              </m:sub>
                              <m:sup>
                                <m:sSub>
                                  <m:sSubPr>
                                    <m:ctrlPr>
                                      <a:rPr lang="en-US" b="0" i="1" smtClean="0">
                                        <a:latin typeface="Cambria Math" panose="02040503050406030204" pitchFamily="18" charset="0"/>
                                      </a:rPr>
                                    </m:ctrlPr>
                                  </m:sSubPr>
                                  <m:e>
                                    <m:r>
                                      <a:rPr lang="en-US" b="0" i="1" smtClean="0">
                                        <a:latin typeface="Cambria Math" panose="02040503050406030204" pitchFamily="18" charset="0"/>
                                      </a:rPr>
                                      <m:t>𝑧</m:t>
                                    </m:r>
                                  </m:e>
                                  <m:sub>
                                    <m:r>
                                      <a:rPr lang="en-US" b="0" i="1" smtClean="0">
                                        <a:latin typeface="Cambria Math" panose="02040503050406030204" pitchFamily="18" charset="0"/>
                                      </a:rPr>
                                      <m:t>𝑚𝑎𝑥</m:t>
                                    </m:r>
                                  </m:sub>
                                </m:sSub>
                              </m:sup>
                              <m:e>
                                <m:sSub>
                                  <m:sSubPr>
                                    <m:ctrlPr>
                                      <a:rPr lang="en-US" b="0" i="1" smtClean="0">
                                        <a:latin typeface="Cambria Math" panose="02040503050406030204" pitchFamily="18" charset="0"/>
                                      </a:rPr>
                                    </m:ctrlPr>
                                  </m:sSubPr>
                                  <m:e>
                                    <m:r>
                                      <a:rPr lang="en-US" b="0" i="1" smtClean="0">
                                        <a:latin typeface="Cambria Math" panose="02040503050406030204" pitchFamily="18" charset="0"/>
                                      </a:rPr>
                                      <m:t>𝐸</m:t>
                                    </m:r>
                                  </m:e>
                                  <m:sub>
                                    <m:r>
                                      <a:rPr lang="en-US" b="0" i="1" smtClean="0">
                                        <a:latin typeface="Cambria Math" panose="02040503050406030204" pitchFamily="18" charset="0"/>
                                      </a:rPr>
                                      <m:t>𝑧</m:t>
                                    </m:r>
                                  </m:sub>
                                </m:sSub>
                                <m:d>
                                  <m:dPr>
                                    <m:ctrlPr>
                                      <a:rPr lang="en-US" b="0" i="1" smtClean="0">
                                        <a:latin typeface="Cambria Math" panose="02040503050406030204" pitchFamily="18" charset="0"/>
                                      </a:rPr>
                                    </m:ctrlPr>
                                  </m:dPr>
                                  <m:e>
                                    <m:r>
                                      <a:rPr lang="en-US" b="0" i="1" smtClean="0">
                                        <a:latin typeface="Cambria Math" panose="02040503050406030204" pitchFamily="18" charset="0"/>
                                      </a:rPr>
                                      <m:t>0, 0, </m:t>
                                    </m:r>
                                    <m:r>
                                      <a:rPr lang="en-US" b="0" i="1" smtClean="0">
                                        <a:latin typeface="Cambria Math" panose="02040503050406030204" pitchFamily="18" charset="0"/>
                                      </a:rPr>
                                      <m:t>𝑧</m:t>
                                    </m:r>
                                  </m:e>
                                </m:d>
                                <m:sSup>
                                  <m:sSupPr>
                                    <m:ctrlPr>
                                      <a:rPr lang="en-US" b="0" i="1" smtClean="0">
                                        <a:latin typeface="Cambria Math" panose="02040503050406030204" pitchFamily="18" charset="0"/>
                                      </a:rPr>
                                    </m:ctrlPr>
                                  </m:sSupPr>
                                  <m:e>
                                    <m:r>
                                      <a:rPr lang="en-US" b="0" i="1" smtClean="0">
                                        <a:latin typeface="Cambria Math" panose="02040503050406030204" pitchFamily="18" charset="0"/>
                                      </a:rPr>
                                      <m:t>𝑒</m:t>
                                    </m:r>
                                  </m:e>
                                  <m:sup>
                                    <m:f>
                                      <m:fPr>
                                        <m:ctrlPr>
                                          <a:rPr lang="en-US" b="0" i="1" smtClean="0">
                                            <a:latin typeface="Cambria Math" panose="02040503050406030204" pitchFamily="18" charset="0"/>
                                          </a:rPr>
                                        </m:ctrlPr>
                                      </m:fPr>
                                      <m:num>
                                        <m:r>
                                          <a:rPr lang="en-US" b="0" i="1" smtClean="0">
                                            <a:latin typeface="Cambria Math" panose="02040503050406030204" pitchFamily="18" charset="0"/>
                                          </a:rPr>
                                          <m:t>𝑗</m:t>
                                        </m:r>
                                        <m:r>
                                          <a:rPr lang="en-US" b="0" i="1" smtClean="0">
                                            <a:latin typeface="Cambria Math" panose="02040503050406030204" pitchFamily="18" charset="0"/>
                                          </a:rPr>
                                          <m:t>𝜔</m:t>
                                        </m:r>
                                        <m:r>
                                          <a:rPr lang="en-US" b="0" i="1" smtClean="0">
                                            <a:latin typeface="Cambria Math" panose="02040503050406030204" pitchFamily="18" charset="0"/>
                                          </a:rPr>
                                          <m:t>𝑧</m:t>
                                        </m:r>
                                      </m:num>
                                      <m:den>
                                        <m:r>
                                          <a:rPr lang="en-US" b="0" i="1" smtClean="0">
                                            <a:latin typeface="Cambria Math" panose="02040503050406030204" pitchFamily="18" charset="0"/>
                                          </a:rPr>
                                          <m:t>𝛽</m:t>
                                        </m:r>
                                        <m:r>
                                          <a:rPr lang="en-US" b="0" i="1" smtClean="0">
                                            <a:latin typeface="Cambria Math" panose="02040503050406030204" pitchFamily="18" charset="0"/>
                                          </a:rPr>
                                          <m:t>𝑐</m:t>
                                        </m:r>
                                      </m:den>
                                    </m:f>
                                  </m:sup>
                                </m:sSup>
                                <m:r>
                                  <a:rPr lang="en-US" b="0" i="1" smtClean="0">
                                    <a:latin typeface="Cambria Math" panose="02040503050406030204" pitchFamily="18" charset="0"/>
                                  </a:rPr>
                                  <m:t>𝑑𝑧</m:t>
                                </m:r>
                                <m:r>
                                  <a:rPr lang="en-US" b="0" i="1" smtClean="0">
                                    <a:latin typeface="Cambria Math" panose="02040503050406030204" pitchFamily="18" charset="0"/>
                                  </a:rPr>
                                  <m:t> </m:t>
                                </m:r>
                              </m:e>
                            </m:nary>
                          </m:e>
                        </m:d>
                      </m:e>
                      <m:sup>
                        <m:r>
                          <a:rPr lang="en-US" b="0" i="1" smtClean="0">
                            <a:latin typeface="Cambria Math" panose="02040503050406030204" pitchFamily="18" charset="0"/>
                          </a:rPr>
                          <m:t>2</m:t>
                        </m:r>
                      </m:sup>
                    </m:sSup>
                    <m:r>
                      <a:rPr lang="en-US" b="0" i="1" smtClean="0">
                        <a:latin typeface="Cambria Math" panose="02040503050406030204" pitchFamily="18" charset="0"/>
                      </a:rPr>
                      <m:t>/</m:t>
                    </m:r>
                    <m:r>
                      <a:rPr lang="en-US" b="0" i="1" smtClean="0">
                        <a:latin typeface="Cambria Math" panose="02040503050406030204" pitchFamily="18" charset="0"/>
                      </a:rPr>
                      <m:t>𝜔</m:t>
                    </m:r>
                    <m:r>
                      <a:rPr lang="en-US" b="0" i="1" smtClean="0">
                        <a:latin typeface="Cambria Math" panose="02040503050406030204" pitchFamily="18" charset="0"/>
                      </a:rPr>
                      <m:t>𝑈</m:t>
                    </m:r>
                  </m:oMath>
                </a14:m>
                <a:endParaRPr lang="en-GB" dirty="0"/>
              </a:p>
            </p:txBody>
          </p:sp>
        </mc:Choice>
        <mc:Fallback>
          <p:sp>
            <p:nvSpPr>
              <p:cNvPr id="16" name="TextBox 15">
                <a:extLst>
                  <a:ext uri="{FF2B5EF4-FFF2-40B4-BE49-F238E27FC236}">
                    <a16:creationId xmlns:a16="http://schemas.microsoft.com/office/drawing/2014/main" id="{5AF92761-F485-1AD9-0E2C-52DAEFACAD1D}"/>
                  </a:ext>
                </a:extLst>
              </p:cNvPr>
              <p:cNvSpPr txBox="1">
                <a:spLocks noRot="1" noChangeAspect="1" noMove="1" noResize="1" noEditPoints="1" noAdjustHandles="1" noChangeArrowheads="1" noChangeShapeType="1" noTextEdit="1"/>
              </p:cNvSpPr>
              <p:nvPr/>
            </p:nvSpPr>
            <p:spPr>
              <a:xfrm>
                <a:off x="1032203" y="1458624"/>
                <a:ext cx="10384897" cy="787780"/>
              </a:xfrm>
              <a:prstGeom prst="rect">
                <a:avLst/>
              </a:prstGeom>
              <a:blipFill>
                <a:blip r:embed="rId4"/>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23100979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id="{DB74F03F-E5DA-B88B-C4ED-37406114CDC7}"/>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a:stretch/>
        </p:blipFill>
        <p:spPr>
          <a:xfrm>
            <a:off x="405528" y="1386482"/>
            <a:ext cx="5801784" cy="4351338"/>
          </a:xfrm>
        </p:spPr>
      </p:pic>
      <p:sp>
        <p:nvSpPr>
          <p:cNvPr id="3" name="Title 2">
            <a:extLst>
              <a:ext uri="{FF2B5EF4-FFF2-40B4-BE49-F238E27FC236}">
                <a16:creationId xmlns:a16="http://schemas.microsoft.com/office/drawing/2014/main" id="{13B8A969-34FD-D751-BC84-C0973A28FDA8}"/>
              </a:ext>
            </a:extLst>
          </p:cNvPr>
          <p:cNvSpPr>
            <a:spLocks noGrp="1"/>
          </p:cNvSpPr>
          <p:nvPr>
            <p:ph type="title"/>
          </p:nvPr>
        </p:nvSpPr>
        <p:spPr/>
        <p:txBody>
          <a:bodyPr/>
          <a:lstStyle/>
          <a:p>
            <a:r>
              <a:rPr lang="en-US" dirty="0"/>
              <a:t>Single cell cavity simulations</a:t>
            </a:r>
            <a:endParaRPr lang="en-GB" dirty="0"/>
          </a:p>
        </p:txBody>
      </p:sp>
      <p:sp>
        <p:nvSpPr>
          <p:cNvPr id="4" name="Footer Placeholder 3">
            <a:extLst>
              <a:ext uri="{FF2B5EF4-FFF2-40B4-BE49-F238E27FC236}">
                <a16:creationId xmlns:a16="http://schemas.microsoft.com/office/drawing/2014/main" id="{923F6F3C-F687-FF56-057A-F6A947F97808}"/>
              </a:ext>
            </a:extLst>
          </p:cNvPr>
          <p:cNvSpPr>
            <a:spLocks noGrp="1"/>
          </p:cNvSpPr>
          <p:nvPr>
            <p:ph type="ftr" sz="quarter" idx="12"/>
          </p:nvPr>
        </p:nvSpPr>
        <p:spPr/>
        <p:txBody>
          <a:bodyPr/>
          <a:lstStyle/>
          <a:p>
            <a:r>
              <a:rPr lang="en-GB">
                <a:latin typeface="Arial Narrow" panose="020B0604020202020204" pitchFamily="34" charset="0"/>
                <a:cs typeface="Arial Narrow" panose="020B0604020202020204" pitchFamily="34" charset="0"/>
              </a:rPr>
              <a:t>Wake potential from Wakefield and Eigenmode solvers  / Leonard Thiele / University of Rostock, CERN</a:t>
            </a:r>
            <a:endParaRPr lang="fr-FR" dirty="0">
              <a:latin typeface="Arial Narrow" panose="020B0604020202020204" pitchFamily="34" charset="0"/>
              <a:cs typeface="Arial Narrow" panose="020B0604020202020204" pitchFamily="34" charset="0"/>
            </a:endParaRPr>
          </a:p>
        </p:txBody>
      </p:sp>
      <p:sp>
        <p:nvSpPr>
          <p:cNvPr id="5" name="Slide Number Placeholder 4">
            <a:extLst>
              <a:ext uri="{FF2B5EF4-FFF2-40B4-BE49-F238E27FC236}">
                <a16:creationId xmlns:a16="http://schemas.microsoft.com/office/drawing/2014/main" id="{9C22E430-3198-1DEB-B6C7-4E7347D7CFB0}"/>
              </a:ext>
            </a:extLst>
          </p:cNvPr>
          <p:cNvSpPr>
            <a:spLocks noGrp="1"/>
          </p:cNvSpPr>
          <p:nvPr>
            <p:ph type="sldNum" sz="quarter" idx="13"/>
          </p:nvPr>
        </p:nvSpPr>
        <p:spPr/>
        <p:txBody>
          <a:bodyPr/>
          <a:lstStyle/>
          <a:p>
            <a:fld id="{005C7FBA-D4E9-46CA-9321-3ADA2E368FCD}" type="slidenum">
              <a:rPr lang="en-GB" smtClean="0"/>
              <a:pPr/>
              <a:t>6</a:t>
            </a:fld>
            <a:endParaRPr lang="en-GB" dirty="0"/>
          </a:p>
        </p:txBody>
      </p:sp>
      <p:pic>
        <p:nvPicPr>
          <p:cNvPr id="9" name="Picture 8">
            <a:extLst>
              <a:ext uri="{FF2B5EF4-FFF2-40B4-BE49-F238E27FC236}">
                <a16:creationId xmlns:a16="http://schemas.microsoft.com/office/drawing/2014/main" id="{C8213517-B910-F9DE-E71C-540552C19CC1}"/>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6092600" y="1460884"/>
            <a:ext cx="5963484" cy="4296595"/>
          </a:xfrm>
          <a:prstGeom prst="rect">
            <a:avLst/>
          </a:prstGeom>
        </p:spPr>
      </p:pic>
      <p:sp>
        <p:nvSpPr>
          <p:cNvPr id="10" name="TextBox 9">
            <a:extLst>
              <a:ext uri="{FF2B5EF4-FFF2-40B4-BE49-F238E27FC236}">
                <a16:creationId xmlns:a16="http://schemas.microsoft.com/office/drawing/2014/main" id="{A077D655-3A55-6260-47F3-17CB78581039}"/>
              </a:ext>
            </a:extLst>
          </p:cNvPr>
          <p:cNvSpPr txBox="1"/>
          <p:nvPr/>
        </p:nvSpPr>
        <p:spPr bwMode="auto">
          <a:xfrm>
            <a:off x="1923962" y="5757479"/>
            <a:ext cx="2650205" cy="461665"/>
          </a:xfrm>
          <a:prstGeom prst="rect">
            <a:avLst/>
          </a:prstGeom>
          <a:noFill/>
        </p:spPr>
        <p:txBody>
          <a:bodyPr wrap="square" rtlCol="0">
            <a:spAutoFit/>
          </a:bodyPr>
          <a:lstStyle/>
          <a:p>
            <a:r>
              <a:rPr lang="en-US" sz="2400" dirty="0"/>
              <a:t>Including all modes</a:t>
            </a:r>
            <a:endParaRPr lang="en-GB" sz="2400" dirty="0"/>
          </a:p>
        </p:txBody>
      </p:sp>
      <p:sp>
        <p:nvSpPr>
          <p:cNvPr id="11" name="TextBox 10">
            <a:extLst>
              <a:ext uri="{FF2B5EF4-FFF2-40B4-BE49-F238E27FC236}">
                <a16:creationId xmlns:a16="http://schemas.microsoft.com/office/drawing/2014/main" id="{2AC63551-BB8D-B362-C6A5-486BCE45D317}"/>
              </a:ext>
            </a:extLst>
          </p:cNvPr>
          <p:cNvSpPr txBox="1"/>
          <p:nvPr/>
        </p:nvSpPr>
        <p:spPr bwMode="auto">
          <a:xfrm>
            <a:off x="7307894" y="5778075"/>
            <a:ext cx="4572000" cy="461665"/>
          </a:xfrm>
          <a:prstGeom prst="rect">
            <a:avLst/>
          </a:prstGeom>
          <a:noFill/>
        </p:spPr>
        <p:txBody>
          <a:bodyPr wrap="square" rtlCol="0">
            <a:spAutoFit/>
          </a:bodyPr>
          <a:lstStyle/>
          <a:p>
            <a:r>
              <a:rPr lang="en-US" sz="2400" dirty="0"/>
              <a:t>Only modes with </a:t>
            </a:r>
            <a:r>
              <a:rPr lang="en-US" sz="2400" dirty="0" err="1"/>
              <a:t>Q_ext</a:t>
            </a:r>
            <a:r>
              <a:rPr lang="en-US" sz="2400" dirty="0"/>
              <a:t> &gt; 15</a:t>
            </a:r>
            <a:endParaRPr lang="en-GB" sz="2400" dirty="0"/>
          </a:p>
        </p:txBody>
      </p:sp>
      <p:grpSp>
        <p:nvGrpSpPr>
          <p:cNvPr id="14" name="Group 13">
            <a:extLst>
              <a:ext uri="{FF2B5EF4-FFF2-40B4-BE49-F238E27FC236}">
                <a16:creationId xmlns:a16="http://schemas.microsoft.com/office/drawing/2014/main" id="{60408506-1DAB-588F-E294-701194914A45}"/>
              </a:ext>
            </a:extLst>
          </p:cNvPr>
          <p:cNvGrpSpPr/>
          <p:nvPr/>
        </p:nvGrpSpPr>
        <p:grpSpPr>
          <a:xfrm>
            <a:off x="2153896" y="1166804"/>
            <a:ext cx="5934620" cy="2014347"/>
            <a:chOff x="2098237" y="820087"/>
            <a:chExt cx="5934620" cy="2014347"/>
          </a:xfrm>
        </p:grpSpPr>
        <p:pic>
          <p:nvPicPr>
            <p:cNvPr id="12" name="Picture 11">
              <a:extLst>
                <a:ext uri="{FF2B5EF4-FFF2-40B4-BE49-F238E27FC236}">
                  <a16:creationId xmlns:a16="http://schemas.microsoft.com/office/drawing/2014/main" id="{4755FFC0-CF95-A5E2-5E53-F2D49742B52F}"/>
                </a:ext>
              </a:extLst>
            </p:cNvPr>
            <p:cNvPicPr>
              <a:picLocks noChangeAspect="1"/>
            </p:cNvPicPr>
            <p:nvPr/>
          </p:nvPicPr>
          <p:blipFill>
            <a:blip r:embed="rId4"/>
            <a:stretch>
              <a:fillRect/>
            </a:stretch>
          </p:blipFill>
          <p:spPr>
            <a:xfrm>
              <a:off x="2098237" y="820087"/>
              <a:ext cx="3562564" cy="2014347"/>
            </a:xfrm>
            <a:prstGeom prst="rect">
              <a:avLst/>
            </a:prstGeom>
          </p:spPr>
        </p:pic>
        <p:pic>
          <p:nvPicPr>
            <p:cNvPr id="13" name="Picture 12">
              <a:extLst>
                <a:ext uri="{FF2B5EF4-FFF2-40B4-BE49-F238E27FC236}">
                  <a16:creationId xmlns:a16="http://schemas.microsoft.com/office/drawing/2014/main" id="{4B51B135-8793-9F98-31D6-3DCFFA821EC6}"/>
                </a:ext>
              </a:extLst>
            </p:cNvPr>
            <p:cNvPicPr>
              <a:picLocks noChangeAspect="1"/>
            </p:cNvPicPr>
            <p:nvPr/>
          </p:nvPicPr>
          <p:blipFill>
            <a:blip r:embed="rId5"/>
            <a:stretch>
              <a:fillRect/>
            </a:stretch>
          </p:blipFill>
          <p:spPr>
            <a:xfrm>
              <a:off x="5660801" y="1417325"/>
              <a:ext cx="2372056" cy="800212"/>
            </a:xfrm>
            <a:prstGeom prst="rect">
              <a:avLst/>
            </a:prstGeom>
          </p:spPr>
        </p:pic>
      </p:grpSp>
    </p:spTree>
    <p:extLst>
      <p:ext uri="{BB962C8B-B14F-4D97-AF65-F5344CB8AC3E}">
        <p14:creationId xmlns:p14="http://schemas.microsoft.com/office/powerpoint/2010/main" val="26715584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A graph of a function&#10;&#10;AI-generated content may be incorrect.">
            <a:extLst>
              <a:ext uri="{FF2B5EF4-FFF2-40B4-BE49-F238E27FC236}">
                <a16:creationId xmlns:a16="http://schemas.microsoft.com/office/drawing/2014/main" id="{A9AD0554-7E83-20A7-3377-BBFEDACAF514}"/>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74778" y="1931612"/>
            <a:ext cx="5397257" cy="3947930"/>
          </a:xfrm>
        </p:spPr>
      </p:pic>
      <p:sp>
        <p:nvSpPr>
          <p:cNvPr id="3" name="Title 2">
            <a:extLst>
              <a:ext uri="{FF2B5EF4-FFF2-40B4-BE49-F238E27FC236}">
                <a16:creationId xmlns:a16="http://schemas.microsoft.com/office/drawing/2014/main" id="{AEB99E62-56CD-7E0D-144D-D3120FE95DCA}"/>
              </a:ext>
            </a:extLst>
          </p:cNvPr>
          <p:cNvSpPr>
            <a:spLocks noGrp="1"/>
          </p:cNvSpPr>
          <p:nvPr>
            <p:ph type="title"/>
          </p:nvPr>
        </p:nvSpPr>
        <p:spPr/>
        <p:txBody>
          <a:bodyPr/>
          <a:lstStyle/>
          <a:p>
            <a:r>
              <a:rPr lang="en-US" dirty="0"/>
              <a:t>Multicell simulations</a:t>
            </a:r>
            <a:endParaRPr lang="en-GB" dirty="0"/>
          </a:p>
        </p:txBody>
      </p:sp>
      <p:sp>
        <p:nvSpPr>
          <p:cNvPr id="4" name="Footer Placeholder 3">
            <a:extLst>
              <a:ext uri="{FF2B5EF4-FFF2-40B4-BE49-F238E27FC236}">
                <a16:creationId xmlns:a16="http://schemas.microsoft.com/office/drawing/2014/main" id="{AFD8BB0C-E6E9-34CD-840C-B35DA49A7440}"/>
              </a:ext>
            </a:extLst>
          </p:cNvPr>
          <p:cNvSpPr>
            <a:spLocks noGrp="1"/>
          </p:cNvSpPr>
          <p:nvPr>
            <p:ph type="ftr" sz="quarter" idx="12"/>
          </p:nvPr>
        </p:nvSpPr>
        <p:spPr/>
        <p:txBody>
          <a:bodyPr/>
          <a:lstStyle/>
          <a:p>
            <a:r>
              <a:rPr lang="en-GB">
                <a:latin typeface="Arial Narrow" panose="020B0604020202020204" pitchFamily="34" charset="0"/>
                <a:cs typeface="Arial Narrow" panose="020B0604020202020204" pitchFamily="34" charset="0"/>
              </a:rPr>
              <a:t>Wake potential from Wakefield and Eigenmode solvers  / Leonard Thiele / University of Rostock, CERN</a:t>
            </a:r>
            <a:endParaRPr lang="fr-FR" dirty="0">
              <a:latin typeface="Arial Narrow" panose="020B0604020202020204" pitchFamily="34" charset="0"/>
              <a:cs typeface="Arial Narrow" panose="020B0604020202020204" pitchFamily="34" charset="0"/>
            </a:endParaRPr>
          </a:p>
        </p:txBody>
      </p:sp>
      <p:sp>
        <p:nvSpPr>
          <p:cNvPr id="5" name="Slide Number Placeholder 4">
            <a:extLst>
              <a:ext uri="{FF2B5EF4-FFF2-40B4-BE49-F238E27FC236}">
                <a16:creationId xmlns:a16="http://schemas.microsoft.com/office/drawing/2014/main" id="{A17FAD46-DCBA-FD53-D736-5660A3DD53B9}"/>
              </a:ext>
            </a:extLst>
          </p:cNvPr>
          <p:cNvSpPr>
            <a:spLocks noGrp="1"/>
          </p:cNvSpPr>
          <p:nvPr>
            <p:ph type="sldNum" sz="quarter" idx="13"/>
          </p:nvPr>
        </p:nvSpPr>
        <p:spPr/>
        <p:txBody>
          <a:bodyPr/>
          <a:lstStyle/>
          <a:p>
            <a:fld id="{005C7FBA-D4E9-46CA-9321-3ADA2E368FCD}" type="slidenum">
              <a:rPr lang="en-GB" smtClean="0"/>
              <a:pPr/>
              <a:t>7</a:t>
            </a:fld>
            <a:endParaRPr lang="en-GB" dirty="0"/>
          </a:p>
        </p:txBody>
      </p:sp>
      <p:pic>
        <p:nvPicPr>
          <p:cNvPr id="9" name="Picture 8" descr="A graph of a function&#10;&#10;AI-generated content may be incorrect.">
            <a:extLst>
              <a:ext uri="{FF2B5EF4-FFF2-40B4-BE49-F238E27FC236}">
                <a16:creationId xmlns:a16="http://schemas.microsoft.com/office/drawing/2014/main" id="{4B744C51-3AE4-D4C4-69BA-2079398BD69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2600" y="1931612"/>
            <a:ext cx="5397257" cy="3947930"/>
          </a:xfrm>
          <a:prstGeom prst="rect">
            <a:avLst/>
          </a:prstGeom>
        </p:spPr>
      </p:pic>
      <p:sp>
        <p:nvSpPr>
          <p:cNvPr id="10" name="TextBox 9">
            <a:extLst>
              <a:ext uri="{FF2B5EF4-FFF2-40B4-BE49-F238E27FC236}">
                <a16:creationId xmlns:a16="http://schemas.microsoft.com/office/drawing/2014/main" id="{E9D5E510-BD41-EE19-DBD8-B71A65880D46}"/>
              </a:ext>
            </a:extLst>
          </p:cNvPr>
          <p:cNvSpPr txBox="1"/>
          <p:nvPr/>
        </p:nvSpPr>
        <p:spPr bwMode="auto">
          <a:xfrm>
            <a:off x="1748305" y="5952217"/>
            <a:ext cx="2650205" cy="461665"/>
          </a:xfrm>
          <a:prstGeom prst="rect">
            <a:avLst/>
          </a:prstGeom>
          <a:noFill/>
        </p:spPr>
        <p:txBody>
          <a:bodyPr wrap="square" rtlCol="0">
            <a:spAutoFit/>
          </a:bodyPr>
          <a:lstStyle/>
          <a:p>
            <a:r>
              <a:rPr lang="en-US" sz="2400" dirty="0"/>
              <a:t>Including all modes</a:t>
            </a:r>
            <a:endParaRPr lang="en-GB" sz="2400" dirty="0"/>
          </a:p>
        </p:txBody>
      </p:sp>
      <p:sp>
        <p:nvSpPr>
          <p:cNvPr id="11" name="TextBox 10">
            <a:extLst>
              <a:ext uri="{FF2B5EF4-FFF2-40B4-BE49-F238E27FC236}">
                <a16:creationId xmlns:a16="http://schemas.microsoft.com/office/drawing/2014/main" id="{2ACCC8A1-3DB1-6736-65FB-D6654F681976}"/>
              </a:ext>
            </a:extLst>
          </p:cNvPr>
          <p:cNvSpPr txBox="1"/>
          <p:nvPr/>
        </p:nvSpPr>
        <p:spPr bwMode="auto">
          <a:xfrm>
            <a:off x="7132237" y="5972813"/>
            <a:ext cx="4572000" cy="461665"/>
          </a:xfrm>
          <a:prstGeom prst="rect">
            <a:avLst/>
          </a:prstGeom>
          <a:noFill/>
        </p:spPr>
        <p:txBody>
          <a:bodyPr wrap="square" rtlCol="0">
            <a:spAutoFit/>
          </a:bodyPr>
          <a:lstStyle/>
          <a:p>
            <a:r>
              <a:rPr lang="en-US" sz="2400" dirty="0"/>
              <a:t>Only modes with </a:t>
            </a:r>
            <a:r>
              <a:rPr lang="en-US" sz="2400" dirty="0" err="1"/>
              <a:t>Q_ext</a:t>
            </a:r>
            <a:r>
              <a:rPr lang="en-US" sz="2400" dirty="0"/>
              <a:t> &gt; 15</a:t>
            </a:r>
            <a:endParaRPr lang="en-GB" sz="2400" dirty="0"/>
          </a:p>
        </p:txBody>
      </p:sp>
    </p:spTree>
    <p:extLst>
      <p:ext uri="{BB962C8B-B14F-4D97-AF65-F5344CB8AC3E}">
        <p14:creationId xmlns:p14="http://schemas.microsoft.com/office/powerpoint/2010/main" val="25023849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4">
            <a:extLst>
              <a:ext uri="{FF2B5EF4-FFF2-40B4-BE49-F238E27FC236}">
                <a16:creationId xmlns:a16="http://schemas.microsoft.com/office/drawing/2014/main" id="{2F65FB43-F1B3-0BFE-5D46-2E4AA563608B}"/>
              </a:ext>
            </a:extLst>
          </p:cNvPr>
          <p:cNvPicPr>
            <a:picLocks noChangeAspect="1"/>
          </p:cNvPicPr>
          <p:nvPr/>
        </p:nvPicPr>
        <p:blipFill>
          <a:blip r:embed="rId2"/>
          <a:stretch>
            <a:fillRect/>
          </a:stretch>
        </p:blipFill>
        <p:spPr>
          <a:xfrm>
            <a:off x="120676" y="4755201"/>
            <a:ext cx="6328751" cy="1255868"/>
          </a:xfrm>
          <a:prstGeom prst="rect">
            <a:avLst/>
          </a:prstGeom>
        </p:spPr>
      </p:pic>
      <mc:AlternateContent xmlns:mc="http://schemas.openxmlformats.org/markup-compatibility/2006">
        <mc:Choice xmlns:a14="http://schemas.microsoft.com/office/drawing/2010/main" Requires="a14">
          <p:sp>
            <p:nvSpPr>
              <p:cNvPr id="2" name="Content Placeholder 1">
                <a:extLst>
                  <a:ext uri="{FF2B5EF4-FFF2-40B4-BE49-F238E27FC236}">
                    <a16:creationId xmlns:a16="http://schemas.microsoft.com/office/drawing/2014/main" id="{9A4C332A-E4F2-729F-8582-3C5BAD35EC45}"/>
                  </a:ext>
                </a:extLst>
              </p:cNvPr>
              <p:cNvSpPr>
                <a:spLocks noGrp="1"/>
              </p:cNvSpPr>
              <p:nvPr>
                <p:ph idx="1"/>
              </p:nvPr>
            </p:nvSpPr>
            <p:spPr>
              <a:xfrm>
                <a:off x="834800" y="1460884"/>
                <a:ext cx="10515600" cy="4351338"/>
              </a:xfrm>
            </p:spPr>
            <p:txBody>
              <a:bodyPr/>
              <a:lstStyle/>
              <a:p>
                <a:r>
                  <a:rPr lang="en-US" dirty="0"/>
                  <a:t>Which modes are different polarities of the same modes?</a:t>
                </a:r>
              </a:p>
              <a:p>
                <a:r>
                  <a:rPr lang="en-US" dirty="0"/>
                  <a:t>Important for dressed cavity, as symmetry planes are not usable</a:t>
                </a:r>
              </a:p>
              <a:p>
                <a14:m>
                  <m:oMath xmlns:m="http://schemas.openxmlformats.org/officeDocument/2006/math">
                    <m:f>
                      <m:fPr>
                        <m:ctrlPr>
                          <a:rPr lang="en-US" b="0" i="1" smtClean="0">
                            <a:latin typeface="Cambria Math" panose="02040503050406030204" pitchFamily="18" charset="0"/>
                          </a:rPr>
                        </m:ctrlPr>
                      </m:fPr>
                      <m:num>
                        <m:r>
                          <a:rPr lang="en-US" b="0" i="1" smtClean="0">
                            <a:latin typeface="Cambria Math" panose="02040503050406030204" pitchFamily="18" charset="0"/>
                          </a:rPr>
                          <m:t>𝑅</m:t>
                        </m:r>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𝑄</m:t>
                            </m:r>
                          </m:e>
                          <m:sub>
                            <m:r>
                              <a:rPr lang="en-US" b="0" i="1" smtClean="0">
                                <a:latin typeface="Cambria Math" panose="02040503050406030204" pitchFamily="18" charset="0"/>
                              </a:rPr>
                              <m:t>𝑥</m:t>
                            </m:r>
                            <m:r>
                              <a:rPr lang="en-US" b="0" i="1" smtClean="0">
                                <a:latin typeface="Cambria Math" panose="02040503050406030204" pitchFamily="18" charset="0"/>
                              </a:rPr>
                              <m:t>, 1</m:t>
                            </m:r>
                          </m:sub>
                        </m:sSub>
                      </m:den>
                    </m:f>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𝑅</m:t>
                        </m:r>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𝑄</m:t>
                            </m:r>
                          </m:e>
                          <m:sub>
                            <m:r>
                              <a:rPr lang="en-US" b="0" i="1" smtClean="0">
                                <a:latin typeface="Cambria Math" panose="02040503050406030204" pitchFamily="18" charset="0"/>
                              </a:rPr>
                              <m:t>𝑦</m:t>
                            </m:r>
                            <m:r>
                              <a:rPr lang="en-US" b="0" i="1" smtClean="0">
                                <a:latin typeface="Cambria Math" panose="02040503050406030204" pitchFamily="18" charset="0"/>
                              </a:rPr>
                              <m:t>, 1</m:t>
                            </m:r>
                          </m:sub>
                        </m:sSub>
                      </m:den>
                    </m:f>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𝑅</m:t>
                        </m:r>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𝑄</m:t>
                            </m:r>
                          </m:e>
                          <m:sub>
                            <m:r>
                              <a:rPr lang="en-US" b="0" i="1" smtClean="0">
                                <a:latin typeface="Cambria Math" panose="02040503050406030204" pitchFamily="18" charset="0"/>
                              </a:rPr>
                              <m:t>𝑥</m:t>
                            </m:r>
                            <m:r>
                              <a:rPr lang="en-US" b="0" i="1" smtClean="0">
                                <a:latin typeface="Cambria Math" panose="02040503050406030204" pitchFamily="18" charset="0"/>
                              </a:rPr>
                              <m:t>, 2</m:t>
                            </m:r>
                          </m:sub>
                        </m:sSub>
                      </m:den>
                    </m:f>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𝑅</m:t>
                        </m:r>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𝑄</m:t>
                            </m:r>
                          </m:e>
                          <m:sub>
                            <m:r>
                              <a:rPr lang="en-US" b="0" i="1" smtClean="0">
                                <a:latin typeface="Cambria Math" panose="02040503050406030204" pitchFamily="18" charset="0"/>
                              </a:rPr>
                              <m:t>𝑦</m:t>
                            </m:r>
                            <m:r>
                              <a:rPr lang="en-US" b="0" i="1" smtClean="0">
                                <a:latin typeface="Cambria Math" panose="02040503050406030204" pitchFamily="18" charset="0"/>
                              </a:rPr>
                              <m:t>, 2</m:t>
                            </m:r>
                          </m:sub>
                        </m:sSub>
                      </m:den>
                    </m:f>
                    <m:r>
                      <a:rPr lang="en-US" b="0" i="1" smtClean="0">
                        <a:latin typeface="Cambria Math" panose="02040503050406030204" pitchFamily="18" charset="0"/>
                      </a:rPr>
                      <m:t> </m:t>
                    </m:r>
                  </m:oMath>
                </a14:m>
                <a:r>
                  <a:rPr lang="en-GB" dirty="0"/>
                  <a:t> and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𝑓</m:t>
                        </m:r>
                      </m:e>
                      <m:sub>
                        <m:r>
                          <a:rPr lang="en-US" b="0" i="1" smtClean="0">
                            <a:latin typeface="Cambria Math" panose="02040503050406030204" pitchFamily="18" charset="0"/>
                          </a:rPr>
                          <m:t>1</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𝑓</m:t>
                        </m:r>
                      </m:e>
                      <m:sub>
                        <m:r>
                          <a:rPr lang="en-US" b="0" i="1" smtClean="0">
                            <a:latin typeface="Cambria Math" panose="02040503050406030204" pitchFamily="18" charset="0"/>
                          </a:rPr>
                          <m:t>2</m:t>
                        </m:r>
                      </m:sub>
                    </m:sSub>
                  </m:oMath>
                </a14:m>
                <a:endParaRPr lang="en-GB" dirty="0"/>
              </a:p>
            </p:txBody>
          </p:sp>
        </mc:Choice>
        <mc:Fallback>
          <p:sp>
            <p:nvSpPr>
              <p:cNvPr id="2" name="Content Placeholder 1">
                <a:extLst>
                  <a:ext uri="{FF2B5EF4-FFF2-40B4-BE49-F238E27FC236}">
                    <a16:creationId xmlns:a16="http://schemas.microsoft.com/office/drawing/2014/main" id="{9A4C332A-E4F2-729F-8582-3C5BAD35EC45}"/>
                  </a:ext>
                </a:extLst>
              </p:cNvPr>
              <p:cNvSpPr>
                <a:spLocks noGrp="1" noRot="1" noChangeAspect="1" noMove="1" noResize="1" noEditPoints="1" noAdjustHandles="1" noChangeArrowheads="1" noChangeShapeType="1" noTextEdit="1"/>
              </p:cNvSpPr>
              <p:nvPr>
                <p:ph idx="1"/>
              </p:nvPr>
            </p:nvSpPr>
            <p:spPr>
              <a:xfrm>
                <a:off x="834800" y="1460884"/>
                <a:ext cx="10515600" cy="4351338"/>
              </a:xfrm>
              <a:blipFill>
                <a:blip r:embed="rId3"/>
                <a:stretch>
                  <a:fillRect l="-812" t="-1823"/>
                </a:stretch>
              </a:blipFill>
            </p:spPr>
            <p:txBody>
              <a:bodyPr/>
              <a:lstStyle/>
              <a:p>
                <a:r>
                  <a:rPr lang="en-GB">
                    <a:noFill/>
                  </a:rPr>
                  <a:t> </a:t>
                </a:r>
              </a:p>
            </p:txBody>
          </p:sp>
        </mc:Fallback>
      </mc:AlternateContent>
      <p:sp>
        <p:nvSpPr>
          <p:cNvPr id="3" name="Title 2">
            <a:extLst>
              <a:ext uri="{FF2B5EF4-FFF2-40B4-BE49-F238E27FC236}">
                <a16:creationId xmlns:a16="http://schemas.microsoft.com/office/drawing/2014/main" id="{B0E7BB9C-5F2E-0783-E549-95C4CC34CAB3}"/>
              </a:ext>
            </a:extLst>
          </p:cNvPr>
          <p:cNvSpPr>
            <a:spLocks noGrp="1"/>
          </p:cNvSpPr>
          <p:nvPr>
            <p:ph type="title"/>
          </p:nvPr>
        </p:nvSpPr>
        <p:spPr/>
        <p:txBody>
          <a:bodyPr/>
          <a:lstStyle/>
          <a:p>
            <a:r>
              <a:rPr lang="en-US" dirty="0"/>
              <a:t>Mode filtering</a:t>
            </a:r>
            <a:endParaRPr lang="en-GB" dirty="0"/>
          </a:p>
        </p:txBody>
      </p:sp>
      <p:sp>
        <p:nvSpPr>
          <p:cNvPr id="4" name="Footer Placeholder 3">
            <a:extLst>
              <a:ext uri="{FF2B5EF4-FFF2-40B4-BE49-F238E27FC236}">
                <a16:creationId xmlns:a16="http://schemas.microsoft.com/office/drawing/2014/main" id="{360DE6EC-2535-DFBA-C95F-48FEEBAC02CE}"/>
              </a:ext>
            </a:extLst>
          </p:cNvPr>
          <p:cNvSpPr>
            <a:spLocks noGrp="1"/>
          </p:cNvSpPr>
          <p:nvPr>
            <p:ph type="ftr" sz="quarter" idx="12"/>
          </p:nvPr>
        </p:nvSpPr>
        <p:spPr/>
        <p:txBody>
          <a:bodyPr/>
          <a:lstStyle/>
          <a:p>
            <a:r>
              <a:rPr lang="en-GB">
                <a:latin typeface="Arial Narrow" panose="020B0604020202020204" pitchFamily="34" charset="0"/>
                <a:cs typeface="Arial Narrow" panose="020B0604020202020204" pitchFamily="34" charset="0"/>
              </a:rPr>
              <a:t>Wake potential from Wakefield and Eigenmode solvers  / Leonard Thiele / University of Rostock, CERN</a:t>
            </a:r>
            <a:endParaRPr lang="fr-FR" dirty="0">
              <a:latin typeface="Arial Narrow" panose="020B0604020202020204" pitchFamily="34" charset="0"/>
              <a:cs typeface="Arial Narrow" panose="020B0604020202020204" pitchFamily="34" charset="0"/>
            </a:endParaRPr>
          </a:p>
        </p:txBody>
      </p:sp>
      <p:sp>
        <p:nvSpPr>
          <p:cNvPr id="5" name="Slide Number Placeholder 4">
            <a:extLst>
              <a:ext uri="{FF2B5EF4-FFF2-40B4-BE49-F238E27FC236}">
                <a16:creationId xmlns:a16="http://schemas.microsoft.com/office/drawing/2014/main" id="{7DF0A1DA-BDA2-9792-0839-B477FFCDE8BE}"/>
              </a:ext>
            </a:extLst>
          </p:cNvPr>
          <p:cNvSpPr>
            <a:spLocks noGrp="1"/>
          </p:cNvSpPr>
          <p:nvPr>
            <p:ph type="sldNum" sz="quarter" idx="13"/>
          </p:nvPr>
        </p:nvSpPr>
        <p:spPr/>
        <p:txBody>
          <a:bodyPr/>
          <a:lstStyle/>
          <a:p>
            <a:fld id="{005C7FBA-D4E9-46CA-9321-3ADA2E368FCD}" type="slidenum">
              <a:rPr lang="en-GB" smtClean="0"/>
              <a:pPr/>
              <a:t>8</a:t>
            </a:fld>
            <a:endParaRPr lang="en-GB" dirty="0"/>
          </a:p>
        </p:txBody>
      </p:sp>
      <p:pic>
        <p:nvPicPr>
          <p:cNvPr id="11" name="Picture 10">
            <a:extLst>
              <a:ext uri="{FF2B5EF4-FFF2-40B4-BE49-F238E27FC236}">
                <a16:creationId xmlns:a16="http://schemas.microsoft.com/office/drawing/2014/main" id="{C3E219A9-C240-DEF7-FD5A-66BD7D96B733}"/>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6485110" y="2636409"/>
            <a:ext cx="5196088" cy="3499873"/>
          </a:xfrm>
          <a:prstGeom prst="rect">
            <a:avLst/>
          </a:prstGeom>
        </p:spPr>
      </p:pic>
      <p:pic>
        <p:nvPicPr>
          <p:cNvPr id="17" name="Picture 16">
            <a:extLst>
              <a:ext uri="{FF2B5EF4-FFF2-40B4-BE49-F238E27FC236}">
                <a16:creationId xmlns:a16="http://schemas.microsoft.com/office/drawing/2014/main" id="{2F3F69A4-4D50-CA3F-7697-754A3C2A90A9}"/>
              </a:ext>
            </a:extLst>
          </p:cNvPr>
          <p:cNvPicPr>
            <a:picLocks noChangeAspect="1"/>
          </p:cNvPicPr>
          <p:nvPr/>
        </p:nvPicPr>
        <p:blipFill>
          <a:blip r:embed="rId5"/>
          <a:stretch>
            <a:fillRect/>
          </a:stretch>
        </p:blipFill>
        <p:spPr>
          <a:xfrm>
            <a:off x="4964353" y="5556681"/>
            <a:ext cx="1485075" cy="908777"/>
          </a:xfrm>
          <a:prstGeom prst="rect">
            <a:avLst/>
          </a:prstGeom>
        </p:spPr>
      </p:pic>
      <p:pic>
        <p:nvPicPr>
          <p:cNvPr id="21" name="Picture 20">
            <a:extLst>
              <a:ext uri="{FF2B5EF4-FFF2-40B4-BE49-F238E27FC236}">
                <a16:creationId xmlns:a16="http://schemas.microsoft.com/office/drawing/2014/main" id="{CA40AE34-0786-96B2-54A9-F6A4FA894F6E}"/>
              </a:ext>
            </a:extLst>
          </p:cNvPr>
          <p:cNvPicPr>
            <a:picLocks noChangeAspect="1"/>
          </p:cNvPicPr>
          <p:nvPr/>
        </p:nvPicPr>
        <p:blipFill>
          <a:blip r:embed="rId6"/>
          <a:stretch>
            <a:fillRect/>
          </a:stretch>
        </p:blipFill>
        <p:spPr>
          <a:xfrm>
            <a:off x="120677" y="2988330"/>
            <a:ext cx="6328751" cy="1195147"/>
          </a:xfrm>
          <a:prstGeom prst="rect">
            <a:avLst/>
          </a:prstGeom>
        </p:spPr>
      </p:pic>
      <p:pic>
        <p:nvPicPr>
          <p:cNvPr id="19" name="Picture 18">
            <a:extLst>
              <a:ext uri="{FF2B5EF4-FFF2-40B4-BE49-F238E27FC236}">
                <a16:creationId xmlns:a16="http://schemas.microsoft.com/office/drawing/2014/main" id="{F0A80E11-2B17-1562-80C4-2062A84069F0}"/>
              </a:ext>
            </a:extLst>
          </p:cNvPr>
          <p:cNvPicPr>
            <a:picLocks noChangeAspect="1"/>
          </p:cNvPicPr>
          <p:nvPr/>
        </p:nvPicPr>
        <p:blipFill>
          <a:blip r:embed="rId7"/>
          <a:stretch>
            <a:fillRect/>
          </a:stretch>
        </p:blipFill>
        <p:spPr>
          <a:xfrm>
            <a:off x="4921805" y="3781657"/>
            <a:ext cx="1527623" cy="879868"/>
          </a:xfrm>
          <a:prstGeom prst="rect">
            <a:avLst/>
          </a:prstGeom>
        </p:spPr>
      </p:pic>
      <p:sp>
        <p:nvSpPr>
          <p:cNvPr id="26" name="TextBox 25">
            <a:extLst>
              <a:ext uri="{FF2B5EF4-FFF2-40B4-BE49-F238E27FC236}">
                <a16:creationId xmlns:a16="http://schemas.microsoft.com/office/drawing/2014/main" id="{B92062CC-9EBD-50ED-6AE8-A91F0CBC4FA2}"/>
              </a:ext>
            </a:extLst>
          </p:cNvPr>
          <p:cNvSpPr txBox="1"/>
          <p:nvPr/>
        </p:nvSpPr>
        <p:spPr>
          <a:xfrm rot="2330238">
            <a:off x="10570678" y="2117452"/>
            <a:ext cx="1692609" cy="369332"/>
          </a:xfrm>
          <a:prstGeom prst="rect">
            <a:avLst/>
          </a:prstGeom>
          <a:noFill/>
        </p:spPr>
        <p:txBody>
          <a:bodyPr wrap="square" rtlCol="0">
            <a:spAutoFit/>
          </a:bodyPr>
          <a:lstStyle/>
          <a:p>
            <a:r>
              <a:rPr lang="en-US" dirty="0">
                <a:solidFill>
                  <a:srgbClr val="FF0000"/>
                </a:solidFill>
              </a:rPr>
              <a:t>Open BC</a:t>
            </a:r>
            <a:endParaRPr lang="en-GB" dirty="0">
              <a:solidFill>
                <a:srgbClr val="FF0000"/>
              </a:solidFill>
            </a:endParaRPr>
          </a:p>
        </p:txBody>
      </p:sp>
    </p:spTree>
    <p:extLst>
      <p:ext uri="{BB962C8B-B14F-4D97-AF65-F5344CB8AC3E}">
        <p14:creationId xmlns:p14="http://schemas.microsoft.com/office/powerpoint/2010/main" val="1001755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1"/>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P spid="2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A graph of a function&#10;&#10;AI-generated content may be incorrect.">
            <a:extLst>
              <a:ext uri="{FF2B5EF4-FFF2-40B4-BE49-F238E27FC236}">
                <a16:creationId xmlns:a16="http://schemas.microsoft.com/office/drawing/2014/main" id="{184FFFC1-305F-428D-5F76-EF20584491A2}"/>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363207" y="1922549"/>
            <a:ext cx="5397257" cy="3947930"/>
          </a:xfrm>
        </p:spPr>
      </p:pic>
      <p:sp>
        <p:nvSpPr>
          <p:cNvPr id="3" name="Title 2">
            <a:extLst>
              <a:ext uri="{FF2B5EF4-FFF2-40B4-BE49-F238E27FC236}">
                <a16:creationId xmlns:a16="http://schemas.microsoft.com/office/drawing/2014/main" id="{2BFEC615-9852-4AD7-A44E-338A12C9F4E3}"/>
              </a:ext>
            </a:extLst>
          </p:cNvPr>
          <p:cNvSpPr>
            <a:spLocks noGrp="1"/>
          </p:cNvSpPr>
          <p:nvPr>
            <p:ph type="title"/>
          </p:nvPr>
        </p:nvSpPr>
        <p:spPr/>
        <p:txBody>
          <a:bodyPr/>
          <a:lstStyle/>
          <a:p>
            <a:r>
              <a:rPr lang="en-US" dirty="0"/>
              <a:t>Mode filtering </a:t>
            </a:r>
            <a:endParaRPr lang="en-GB" dirty="0"/>
          </a:p>
        </p:txBody>
      </p:sp>
      <p:sp>
        <p:nvSpPr>
          <p:cNvPr id="4" name="Footer Placeholder 3">
            <a:extLst>
              <a:ext uri="{FF2B5EF4-FFF2-40B4-BE49-F238E27FC236}">
                <a16:creationId xmlns:a16="http://schemas.microsoft.com/office/drawing/2014/main" id="{496F159D-06A3-766F-6E0E-A28F0B8B897C}"/>
              </a:ext>
            </a:extLst>
          </p:cNvPr>
          <p:cNvSpPr>
            <a:spLocks noGrp="1"/>
          </p:cNvSpPr>
          <p:nvPr>
            <p:ph type="ftr" sz="quarter" idx="12"/>
          </p:nvPr>
        </p:nvSpPr>
        <p:spPr/>
        <p:txBody>
          <a:bodyPr/>
          <a:lstStyle/>
          <a:p>
            <a:r>
              <a:rPr lang="en-GB">
                <a:latin typeface="Arial Narrow" panose="020B0604020202020204" pitchFamily="34" charset="0"/>
                <a:cs typeface="Arial Narrow" panose="020B0604020202020204" pitchFamily="34" charset="0"/>
              </a:rPr>
              <a:t>Wake potential from Wakefield and Eigenmode solvers  / Leonard Thiele / University of Rostock, CERN</a:t>
            </a:r>
            <a:endParaRPr lang="fr-FR" dirty="0">
              <a:latin typeface="Arial Narrow" panose="020B0604020202020204" pitchFamily="34" charset="0"/>
              <a:cs typeface="Arial Narrow" panose="020B0604020202020204" pitchFamily="34" charset="0"/>
            </a:endParaRPr>
          </a:p>
        </p:txBody>
      </p:sp>
      <p:sp>
        <p:nvSpPr>
          <p:cNvPr id="5" name="Slide Number Placeholder 4">
            <a:extLst>
              <a:ext uri="{FF2B5EF4-FFF2-40B4-BE49-F238E27FC236}">
                <a16:creationId xmlns:a16="http://schemas.microsoft.com/office/drawing/2014/main" id="{B39763C4-F31E-0182-6FFD-10BF3E00A391}"/>
              </a:ext>
            </a:extLst>
          </p:cNvPr>
          <p:cNvSpPr>
            <a:spLocks noGrp="1"/>
          </p:cNvSpPr>
          <p:nvPr>
            <p:ph type="sldNum" sz="quarter" idx="13"/>
          </p:nvPr>
        </p:nvSpPr>
        <p:spPr/>
        <p:txBody>
          <a:bodyPr/>
          <a:lstStyle/>
          <a:p>
            <a:fld id="{005C7FBA-D4E9-46CA-9321-3ADA2E368FCD}" type="slidenum">
              <a:rPr lang="en-GB" smtClean="0"/>
              <a:pPr/>
              <a:t>9</a:t>
            </a:fld>
            <a:endParaRPr lang="en-GB" dirty="0"/>
          </a:p>
        </p:txBody>
      </p:sp>
      <p:pic>
        <p:nvPicPr>
          <p:cNvPr id="9" name="Picture 8" descr="A graph of a function&#10;&#10;AI-generated content may be incorrect.">
            <a:extLst>
              <a:ext uri="{FF2B5EF4-FFF2-40B4-BE49-F238E27FC236}">
                <a16:creationId xmlns:a16="http://schemas.microsoft.com/office/drawing/2014/main" id="{75DA7E08-0C20-1C5F-96C7-522B1C308E7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9082" y="1922549"/>
            <a:ext cx="5397257" cy="3947930"/>
          </a:xfrm>
          <a:prstGeom prst="rect">
            <a:avLst/>
          </a:prstGeom>
        </p:spPr>
      </p:pic>
      <p:sp>
        <p:nvSpPr>
          <p:cNvPr id="10" name="TextBox 9">
            <a:extLst>
              <a:ext uri="{FF2B5EF4-FFF2-40B4-BE49-F238E27FC236}">
                <a16:creationId xmlns:a16="http://schemas.microsoft.com/office/drawing/2014/main" id="{BBDF9015-3811-61EC-1C3A-CB02B6A84C3E}"/>
              </a:ext>
            </a:extLst>
          </p:cNvPr>
          <p:cNvSpPr txBox="1"/>
          <p:nvPr/>
        </p:nvSpPr>
        <p:spPr bwMode="auto">
          <a:xfrm>
            <a:off x="1326885" y="1460884"/>
            <a:ext cx="4558675" cy="461665"/>
          </a:xfrm>
          <a:prstGeom prst="rect">
            <a:avLst/>
          </a:prstGeom>
          <a:noFill/>
        </p:spPr>
        <p:txBody>
          <a:bodyPr wrap="square" rtlCol="0">
            <a:spAutoFit/>
          </a:bodyPr>
          <a:lstStyle/>
          <a:p>
            <a:r>
              <a:rPr lang="en-US" sz="2400" dirty="0"/>
              <a:t>Modes with symmetry planes</a:t>
            </a:r>
            <a:endParaRPr lang="en-GB" sz="2400" dirty="0"/>
          </a:p>
        </p:txBody>
      </p:sp>
      <p:sp>
        <p:nvSpPr>
          <p:cNvPr id="11" name="TextBox 10">
            <a:extLst>
              <a:ext uri="{FF2B5EF4-FFF2-40B4-BE49-F238E27FC236}">
                <a16:creationId xmlns:a16="http://schemas.microsoft.com/office/drawing/2014/main" id="{E1CBD397-C4B3-DE22-5A53-01BA86BC6E86}"/>
              </a:ext>
            </a:extLst>
          </p:cNvPr>
          <p:cNvSpPr txBox="1"/>
          <p:nvPr/>
        </p:nvSpPr>
        <p:spPr bwMode="auto">
          <a:xfrm>
            <a:off x="6968385" y="1460884"/>
            <a:ext cx="4572000" cy="461665"/>
          </a:xfrm>
          <a:prstGeom prst="rect">
            <a:avLst/>
          </a:prstGeom>
          <a:noFill/>
        </p:spPr>
        <p:txBody>
          <a:bodyPr wrap="square" rtlCol="0">
            <a:spAutoFit/>
          </a:bodyPr>
          <a:lstStyle/>
          <a:p>
            <a:r>
              <a:rPr lang="en-US" sz="2400" dirty="0"/>
              <a:t>Filtered modes from full simulation</a:t>
            </a:r>
            <a:endParaRPr lang="en-GB" sz="2400" dirty="0"/>
          </a:p>
        </p:txBody>
      </p:sp>
      <p:sp>
        <p:nvSpPr>
          <p:cNvPr id="12" name="TextBox 11">
            <a:extLst>
              <a:ext uri="{FF2B5EF4-FFF2-40B4-BE49-F238E27FC236}">
                <a16:creationId xmlns:a16="http://schemas.microsoft.com/office/drawing/2014/main" id="{13BC9A6C-F2C1-BFE7-5B40-5699AAB93F08}"/>
              </a:ext>
            </a:extLst>
          </p:cNvPr>
          <p:cNvSpPr txBox="1"/>
          <p:nvPr/>
        </p:nvSpPr>
        <p:spPr>
          <a:xfrm>
            <a:off x="4643562" y="5980745"/>
            <a:ext cx="6345140" cy="400110"/>
          </a:xfrm>
          <a:prstGeom prst="rect">
            <a:avLst/>
          </a:prstGeom>
          <a:noFill/>
        </p:spPr>
        <p:txBody>
          <a:bodyPr wrap="square" rtlCol="0">
            <a:spAutoFit/>
          </a:bodyPr>
          <a:lstStyle/>
          <a:p>
            <a:r>
              <a:rPr lang="en-US" sz="2000" dirty="0"/>
              <a:t>No large impact in symmetric cavity</a:t>
            </a:r>
            <a:endParaRPr lang="en-GB" sz="2000" dirty="0"/>
          </a:p>
        </p:txBody>
      </p:sp>
    </p:spTree>
    <p:extLst>
      <p:ext uri="{BB962C8B-B14F-4D97-AF65-F5344CB8AC3E}">
        <p14:creationId xmlns:p14="http://schemas.microsoft.com/office/powerpoint/2010/main" val="250841564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uCol PPT template 2024" id="{F194A231-5BC8-4A2D-97BD-E037FFACD11B}" vid="{DCB0BA56-B8DC-4F6C-9716-BF798E6F13B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MuCol PPT template - 2024</Template>
  <TotalTime>19469</TotalTime>
  <Words>877</Words>
  <Application>Microsoft Office PowerPoint</Application>
  <PresentationFormat>Widescreen</PresentationFormat>
  <Paragraphs>114</Paragraphs>
  <Slides>15</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15</vt:i4>
      </vt:variant>
    </vt:vector>
  </HeadingPairs>
  <TitlesOfParts>
    <vt:vector size="21" baseType="lpstr">
      <vt:lpstr>Arial</vt:lpstr>
      <vt:lpstr>Arial Narrow</vt:lpstr>
      <vt:lpstr>Calibri</vt:lpstr>
      <vt:lpstr>Cambria Math</vt:lpstr>
      <vt:lpstr>Wingdings</vt:lpstr>
      <vt:lpstr>Office Theme</vt:lpstr>
      <vt:lpstr>Wake potential from Wakefield and Eigenmode solvers</vt:lpstr>
      <vt:lpstr>Outline</vt:lpstr>
      <vt:lpstr>Simulation setup</vt:lpstr>
      <vt:lpstr>Fomulae in use</vt:lpstr>
      <vt:lpstr>Longitudinal wake potential</vt:lpstr>
      <vt:lpstr>Single cell cavity simulations</vt:lpstr>
      <vt:lpstr>Multicell simulations</vt:lpstr>
      <vt:lpstr>Mode filtering</vt:lpstr>
      <vt:lpstr>Mode filtering </vt:lpstr>
      <vt:lpstr>R/Q comparison with WB</vt:lpstr>
      <vt:lpstr>Conclusion/Outlook</vt:lpstr>
      <vt:lpstr>PowerPoint Presentation</vt:lpstr>
      <vt:lpstr>Wanzenberg paper</vt:lpstr>
      <vt:lpstr>WF – EM differences</vt:lpstr>
      <vt:lpstr>K. Bane formula limits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Michela Lancellotti</dc:creator>
  <cp:lastModifiedBy>Leonard Sebastian Thiele</cp:lastModifiedBy>
  <cp:revision>83</cp:revision>
  <dcterms:created xsi:type="dcterms:W3CDTF">2024-02-26T13:42:26Z</dcterms:created>
  <dcterms:modified xsi:type="dcterms:W3CDTF">2025-07-01T14:02:17Z</dcterms:modified>
</cp:coreProperties>
</file>