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  <p:sldMasterId id="2147483672" r:id="rId3"/>
  </p:sldMasterIdLst>
  <p:sldIdLst>
    <p:sldId id="424" r:id="rId4"/>
    <p:sldId id="423" r:id="rId5"/>
    <p:sldId id="287" r:id="rId6"/>
    <p:sldId id="273" r:id="rId7"/>
    <p:sldId id="274" r:id="rId8"/>
    <p:sldId id="276" r:id="rId9"/>
    <p:sldId id="278" r:id="rId10"/>
    <p:sldId id="279" r:id="rId11"/>
    <p:sldId id="280" r:id="rId12"/>
    <p:sldId id="277" r:id="rId13"/>
    <p:sldId id="286" r:id="rId14"/>
    <p:sldId id="281" r:id="rId15"/>
    <p:sldId id="282" r:id="rId16"/>
    <p:sldId id="422" r:id="rId17"/>
    <p:sldId id="259" r:id="rId18"/>
    <p:sldId id="386" r:id="rId19"/>
    <p:sldId id="387" r:id="rId20"/>
    <p:sldId id="398" r:id="rId21"/>
    <p:sldId id="399" r:id="rId22"/>
    <p:sldId id="390" r:id="rId23"/>
    <p:sldId id="407" r:id="rId24"/>
    <p:sldId id="392" r:id="rId25"/>
    <p:sldId id="393" r:id="rId26"/>
    <p:sldId id="413" r:id="rId27"/>
    <p:sldId id="416" r:id="rId28"/>
    <p:sldId id="417" r:id="rId29"/>
    <p:sldId id="418" r:id="rId30"/>
    <p:sldId id="406" r:id="rId31"/>
    <p:sldId id="419" r:id="rId32"/>
    <p:sldId id="409" r:id="rId33"/>
    <p:sldId id="420" r:id="rId34"/>
    <p:sldId id="411" r:id="rId3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70"/>
    <p:restoredTop sz="94654"/>
  </p:normalViewPr>
  <p:slideViewPr>
    <p:cSldViewPr snapToGrid="0">
      <p:cViewPr varScale="1">
        <p:scale>
          <a:sx n="84" d="100"/>
          <a:sy n="84" d="100"/>
        </p:scale>
        <p:origin x="200" y="7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tableStyles" Target="tableStyles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BB3FB28-C727-48E9-87C1-F358E658628F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18D4AD84-E2FA-4FC2-9859-70C2B5A5C6EC}">
      <dgm:prSet/>
      <dgm:spPr/>
      <dgm:t>
        <a:bodyPr/>
        <a:lstStyle/>
        <a:p>
          <a:r>
            <a:rPr lang="en-US"/>
            <a:t>One LPG(T, RH &amp; D)</a:t>
          </a:r>
        </a:p>
      </dgm:t>
    </dgm:pt>
    <dgm:pt modelId="{AF1DFD68-031B-46E7-A354-8EFE8D5AE953}" type="parTrans" cxnId="{EC4AA421-854D-4B50-B20F-14DFC6FFA81A}">
      <dgm:prSet/>
      <dgm:spPr/>
      <dgm:t>
        <a:bodyPr/>
        <a:lstStyle/>
        <a:p>
          <a:endParaRPr lang="en-US"/>
        </a:p>
      </dgm:t>
    </dgm:pt>
    <dgm:pt modelId="{C9FB295F-A910-4D5C-92FC-D88D2A8CEC07}" type="sibTrans" cxnId="{EC4AA421-854D-4B50-B20F-14DFC6FFA81A}">
      <dgm:prSet/>
      <dgm:spPr/>
      <dgm:t>
        <a:bodyPr/>
        <a:lstStyle/>
        <a:p>
          <a:endParaRPr lang="en-US"/>
        </a:p>
      </dgm:t>
    </dgm:pt>
    <dgm:pt modelId="{2C42147D-0677-40EA-AB3A-2A7260288099}">
      <dgm:prSet/>
      <dgm:spPr/>
      <dgm:t>
        <a:bodyPr/>
        <a:lstStyle/>
        <a:p>
          <a:r>
            <a:rPr lang="en-US"/>
            <a:t>One FBG–Radhard (T)</a:t>
          </a:r>
        </a:p>
      </dgm:t>
    </dgm:pt>
    <dgm:pt modelId="{F93B72B1-256F-436E-95E7-405DD1D4EC97}" type="parTrans" cxnId="{47F44088-CF6C-4A4B-9090-04051B36FAF8}">
      <dgm:prSet/>
      <dgm:spPr/>
      <dgm:t>
        <a:bodyPr/>
        <a:lstStyle/>
        <a:p>
          <a:endParaRPr lang="en-US"/>
        </a:p>
      </dgm:t>
    </dgm:pt>
    <dgm:pt modelId="{0ED9AEA6-5F06-4463-9661-7B4ADF5967E8}" type="sibTrans" cxnId="{47F44088-CF6C-4A4B-9090-04051B36FAF8}">
      <dgm:prSet/>
      <dgm:spPr/>
      <dgm:t>
        <a:bodyPr/>
        <a:lstStyle/>
        <a:p>
          <a:endParaRPr lang="en-US"/>
        </a:p>
      </dgm:t>
    </dgm:pt>
    <dgm:pt modelId="{480306DC-EC45-43C6-AF9C-034D2F10C2D0}">
      <dgm:prSet/>
      <dgm:spPr/>
      <dgm:t>
        <a:bodyPr/>
        <a:lstStyle/>
        <a:p>
          <a:r>
            <a:rPr lang="en-US"/>
            <a:t>One FBG-Radsoft (T &amp; D)</a:t>
          </a:r>
        </a:p>
      </dgm:t>
    </dgm:pt>
    <dgm:pt modelId="{738E4CBE-4687-4740-89AD-56D054202900}" type="parTrans" cxnId="{C937A716-DD43-4245-AE03-11C5CEE70A62}">
      <dgm:prSet/>
      <dgm:spPr/>
      <dgm:t>
        <a:bodyPr/>
        <a:lstStyle/>
        <a:p>
          <a:endParaRPr lang="en-US"/>
        </a:p>
      </dgm:t>
    </dgm:pt>
    <dgm:pt modelId="{E6254031-4564-475A-8049-B9608AFCAA56}" type="sibTrans" cxnId="{C937A716-DD43-4245-AE03-11C5CEE70A62}">
      <dgm:prSet/>
      <dgm:spPr/>
      <dgm:t>
        <a:bodyPr/>
        <a:lstStyle/>
        <a:p>
          <a:endParaRPr lang="en-US"/>
        </a:p>
      </dgm:t>
    </dgm:pt>
    <dgm:pt modelId="{66C09E9A-8CA8-2D45-ABE6-07B52BD68E01}" type="pres">
      <dgm:prSet presAssocID="{5BB3FB28-C727-48E9-87C1-F358E658628F}" presName="linear" presStyleCnt="0">
        <dgm:presLayoutVars>
          <dgm:animLvl val="lvl"/>
          <dgm:resizeHandles val="exact"/>
        </dgm:presLayoutVars>
      </dgm:prSet>
      <dgm:spPr/>
    </dgm:pt>
    <dgm:pt modelId="{98160E9E-9AC7-5243-A312-5ACDA74A0278}" type="pres">
      <dgm:prSet presAssocID="{18D4AD84-E2FA-4FC2-9859-70C2B5A5C6EC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050AFF61-86BA-D844-800F-A47E635BFE3A}" type="pres">
      <dgm:prSet presAssocID="{C9FB295F-A910-4D5C-92FC-D88D2A8CEC07}" presName="spacer" presStyleCnt="0"/>
      <dgm:spPr/>
    </dgm:pt>
    <dgm:pt modelId="{0E3CA15E-C5B8-9B40-9320-4DCFD49A8E6C}" type="pres">
      <dgm:prSet presAssocID="{2C42147D-0677-40EA-AB3A-2A7260288099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4FF34221-25F5-EE4E-A640-EDDF13ECF13D}" type="pres">
      <dgm:prSet presAssocID="{0ED9AEA6-5F06-4463-9661-7B4ADF5967E8}" presName="spacer" presStyleCnt="0"/>
      <dgm:spPr/>
    </dgm:pt>
    <dgm:pt modelId="{E4734205-2960-614C-A193-0CC3EE3D52A0}" type="pres">
      <dgm:prSet presAssocID="{480306DC-EC45-43C6-AF9C-034D2F10C2D0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4F1DE411-AF5C-FD4B-943A-52F57DF33811}" type="presOf" srcId="{18D4AD84-E2FA-4FC2-9859-70C2B5A5C6EC}" destId="{98160E9E-9AC7-5243-A312-5ACDA74A0278}" srcOrd="0" destOrd="0" presId="urn:microsoft.com/office/officeart/2005/8/layout/vList2"/>
    <dgm:cxn modelId="{C937A716-DD43-4245-AE03-11C5CEE70A62}" srcId="{5BB3FB28-C727-48E9-87C1-F358E658628F}" destId="{480306DC-EC45-43C6-AF9C-034D2F10C2D0}" srcOrd="2" destOrd="0" parTransId="{738E4CBE-4687-4740-89AD-56D054202900}" sibTransId="{E6254031-4564-475A-8049-B9608AFCAA56}"/>
    <dgm:cxn modelId="{EC4AA421-854D-4B50-B20F-14DFC6FFA81A}" srcId="{5BB3FB28-C727-48E9-87C1-F358E658628F}" destId="{18D4AD84-E2FA-4FC2-9859-70C2B5A5C6EC}" srcOrd="0" destOrd="0" parTransId="{AF1DFD68-031B-46E7-A354-8EFE8D5AE953}" sibTransId="{C9FB295F-A910-4D5C-92FC-D88D2A8CEC07}"/>
    <dgm:cxn modelId="{FFD91460-11DF-3F40-90D3-21DAA1079ABF}" type="presOf" srcId="{480306DC-EC45-43C6-AF9C-034D2F10C2D0}" destId="{E4734205-2960-614C-A193-0CC3EE3D52A0}" srcOrd="0" destOrd="0" presId="urn:microsoft.com/office/officeart/2005/8/layout/vList2"/>
    <dgm:cxn modelId="{D48BDB6B-1F27-584D-B368-F5ABDFDDB0AD}" type="presOf" srcId="{5BB3FB28-C727-48E9-87C1-F358E658628F}" destId="{66C09E9A-8CA8-2D45-ABE6-07B52BD68E01}" srcOrd="0" destOrd="0" presId="urn:microsoft.com/office/officeart/2005/8/layout/vList2"/>
    <dgm:cxn modelId="{47F44088-CF6C-4A4B-9090-04051B36FAF8}" srcId="{5BB3FB28-C727-48E9-87C1-F358E658628F}" destId="{2C42147D-0677-40EA-AB3A-2A7260288099}" srcOrd="1" destOrd="0" parTransId="{F93B72B1-256F-436E-95E7-405DD1D4EC97}" sibTransId="{0ED9AEA6-5F06-4463-9661-7B4ADF5967E8}"/>
    <dgm:cxn modelId="{7D1554D1-2738-BA4F-A357-B2B44FBEDABC}" type="presOf" srcId="{2C42147D-0677-40EA-AB3A-2A7260288099}" destId="{0E3CA15E-C5B8-9B40-9320-4DCFD49A8E6C}" srcOrd="0" destOrd="0" presId="urn:microsoft.com/office/officeart/2005/8/layout/vList2"/>
    <dgm:cxn modelId="{44C41C11-E159-4E48-945A-2AFB4101A1AB}" type="presParOf" srcId="{66C09E9A-8CA8-2D45-ABE6-07B52BD68E01}" destId="{98160E9E-9AC7-5243-A312-5ACDA74A0278}" srcOrd="0" destOrd="0" presId="urn:microsoft.com/office/officeart/2005/8/layout/vList2"/>
    <dgm:cxn modelId="{EE658CCF-8098-084D-901C-6E0DDC3BF688}" type="presParOf" srcId="{66C09E9A-8CA8-2D45-ABE6-07B52BD68E01}" destId="{050AFF61-86BA-D844-800F-A47E635BFE3A}" srcOrd="1" destOrd="0" presId="urn:microsoft.com/office/officeart/2005/8/layout/vList2"/>
    <dgm:cxn modelId="{00E297F0-EEBF-9042-8BB4-69F4514530FB}" type="presParOf" srcId="{66C09E9A-8CA8-2D45-ABE6-07B52BD68E01}" destId="{0E3CA15E-C5B8-9B40-9320-4DCFD49A8E6C}" srcOrd="2" destOrd="0" presId="urn:microsoft.com/office/officeart/2005/8/layout/vList2"/>
    <dgm:cxn modelId="{C985566A-55B6-194E-BE7B-B5785106B409}" type="presParOf" srcId="{66C09E9A-8CA8-2D45-ABE6-07B52BD68E01}" destId="{4FF34221-25F5-EE4E-A640-EDDF13ECF13D}" srcOrd="3" destOrd="0" presId="urn:microsoft.com/office/officeart/2005/8/layout/vList2"/>
    <dgm:cxn modelId="{B20A70F1-DAFC-8F45-BF91-3CE69116693E}" type="presParOf" srcId="{66C09E9A-8CA8-2D45-ABE6-07B52BD68E01}" destId="{E4734205-2960-614C-A193-0CC3EE3D52A0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160E9E-9AC7-5243-A312-5ACDA74A0278}">
      <dsp:nvSpPr>
        <dsp:cNvPr id="0" name=""/>
        <dsp:cNvSpPr/>
      </dsp:nvSpPr>
      <dsp:spPr>
        <a:xfrm>
          <a:off x="0" y="6730"/>
          <a:ext cx="10335350" cy="125307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4310" tIns="194310" rIns="194310" bIns="194310" numCol="1" spcCol="1270" anchor="ctr" anchorCtr="0">
          <a:noAutofit/>
        </a:bodyPr>
        <a:lstStyle/>
        <a:p>
          <a:pPr marL="0" lvl="0" indent="0" algn="l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100" kern="1200"/>
            <a:t>One LPG(T, RH &amp; D)</a:t>
          </a:r>
        </a:p>
      </dsp:txBody>
      <dsp:txXfrm>
        <a:off x="61170" y="67900"/>
        <a:ext cx="10213010" cy="1130730"/>
      </dsp:txXfrm>
    </dsp:sp>
    <dsp:sp modelId="{0E3CA15E-C5B8-9B40-9320-4DCFD49A8E6C}">
      <dsp:nvSpPr>
        <dsp:cNvPr id="0" name=""/>
        <dsp:cNvSpPr/>
      </dsp:nvSpPr>
      <dsp:spPr>
        <a:xfrm>
          <a:off x="0" y="1406680"/>
          <a:ext cx="10335350" cy="125307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4310" tIns="194310" rIns="194310" bIns="194310" numCol="1" spcCol="1270" anchor="ctr" anchorCtr="0">
          <a:noAutofit/>
        </a:bodyPr>
        <a:lstStyle/>
        <a:p>
          <a:pPr marL="0" lvl="0" indent="0" algn="l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100" kern="1200"/>
            <a:t>One FBG–Radhard (T)</a:t>
          </a:r>
        </a:p>
      </dsp:txBody>
      <dsp:txXfrm>
        <a:off x="61170" y="1467850"/>
        <a:ext cx="10213010" cy="1130730"/>
      </dsp:txXfrm>
    </dsp:sp>
    <dsp:sp modelId="{E4734205-2960-614C-A193-0CC3EE3D52A0}">
      <dsp:nvSpPr>
        <dsp:cNvPr id="0" name=""/>
        <dsp:cNvSpPr/>
      </dsp:nvSpPr>
      <dsp:spPr>
        <a:xfrm>
          <a:off x="0" y="2806630"/>
          <a:ext cx="10335350" cy="125307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4310" tIns="194310" rIns="194310" bIns="194310" numCol="1" spcCol="1270" anchor="ctr" anchorCtr="0">
          <a:noAutofit/>
        </a:bodyPr>
        <a:lstStyle/>
        <a:p>
          <a:pPr marL="0" lvl="0" indent="0" algn="l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100" kern="1200"/>
            <a:t>One FBG-Radsoft (T &amp; D)</a:t>
          </a:r>
        </a:p>
      </dsp:txBody>
      <dsp:txXfrm>
        <a:off x="61170" y="2867800"/>
        <a:ext cx="10213010" cy="11307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953C81-45AA-F0AA-F9DC-0534B7D197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16BDC6B-5E23-1F60-B058-A808899C79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30AB84-1049-C684-9A32-EDDE3504B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EBAD5-D9E1-6B48-8C14-4BCA39BE3F30}" type="datetimeFigureOut">
              <a:rPr lang="en-US" smtClean="0"/>
              <a:t>6/24/25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67DCA3-B98A-4E77-306E-4F136904F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A73513-3E04-1BCC-EB85-10442CCC8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F0A00-B2A5-9742-A517-F796FD4A3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312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CCCF42-2CD1-719E-45A4-A565AF8191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42AE9B6-B71E-E8DE-3554-B0BC72CC60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49E21B-325F-37BD-504C-6EA40DC0C9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EBAD5-D9E1-6B48-8C14-4BCA39BE3F30}" type="datetimeFigureOut">
              <a:rPr lang="en-US" smtClean="0"/>
              <a:t>6/24/25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9A75EB-BA10-62D0-D4A4-830CDB9956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30CB82-DBF0-E19B-3F55-0FEBDDE334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F0A00-B2A5-9742-A517-F796FD4A3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86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6057BD2-07DA-C988-D34C-37EEBEBFD9F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C9C7B61-BA61-01A9-CBBC-3DF2EF0488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101990-E6DA-291C-C7E1-0E3C0D4EAE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EBAD5-D9E1-6B48-8C14-4BCA39BE3F30}" type="datetimeFigureOut">
              <a:rPr lang="en-US" smtClean="0"/>
              <a:t>6/24/25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11E0B5-6C0A-6470-4AB1-8FBB5574CD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754AE0-DDC7-E875-4835-9A2D9DE69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F0A00-B2A5-9742-A517-F796FD4A3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8968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59F3C2-93C2-608F-52F4-3F029E3518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46EA391-5AB4-A51F-0995-C516175F04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553BA0-0DAA-D7FB-D9B2-08F6A2D941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F9FAF-5379-F243-83FC-95DA37A9499C}" type="datetime1">
              <a:rPr lang="en-ZA" smtClean="0"/>
              <a:t>2025/06/24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8E7A56-9A18-AF3C-E0DF-B47111F2F0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291C66-1599-EE10-B172-C9B5E8EB32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03814-63F2-EE47-B520-9E4C58BF2F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0867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9A2164-DBF9-C74E-28FA-1FE37A7B8F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28654D-1573-4EC9-773B-93440CEBE0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91BC36-F0D2-4D09-20A4-A420255C0C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FB985-D09B-C04C-ABC6-CE38E3104E25}" type="datetime1">
              <a:rPr lang="en-ZA" smtClean="0"/>
              <a:t>2025/06/24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4EEAE6-79BD-B761-3094-000927FA3E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76D843-55B1-C8AF-C289-A9851073BD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03814-63F2-EE47-B520-9E4C58BF2F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4436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C1E4E3-9232-4556-FF87-57AD815114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F9510B-AE75-262D-EBF9-895BD03957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CCD4D5-7E4D-F511-646A-D564F2345F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FD886-1C70-6F42-B634-91D0A1CB59F8}" type="datetime1">
              <a:rPr lang="en-ZA" smtClean="0"/>
              <a:t>2025/06/24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CD2F79-3B90-2E18-34D3-176AC75383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0ED854-3DB4-B4B4-DB87-16151A9FAC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03814-63F2-EE47-B520-9E4C58BF2F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2913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4C4DFD-6D52-CB28-467D-26FB9D63D4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538F35-A0A2-D116-0839-167778159DB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CF3FB2-4384-18EA-CD50-1C964E2AEC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AF8482-3416-9BDA-828B-7D749F7386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87499-C7CC-6642-88F4-BADB6C221E04}" type="datetime1">
              <a:rPr lang="en-ZA" smtClean="0"/>
              <a:t>2025/06/24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5A1954-3D29-A7FF-5528-C0CDB46433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0488AB-CCEC-7617-6562-82EF7CAA5C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03814-63F2-EE47-B520-9E4C58BF2F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0157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51D6E9-D6FF-96B3-1F96-9E176CB13B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569DCC-2906-8D1A-9F76-0A13229209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59E5B0C-48D5-78BE-F448-E3CDDD1924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B9F4346-F8EB-0836-0FB1-593416DE305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AFA96D4-97EC-222E-2172-F07C80D5F9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18F1335-949E-8BAE-F0B7-56AB2F3CB2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EE24C-652A-4D46-AB32-0025656C256D}" type="datetime1">
              <a:rPr lang="en-ZA" smtClean="0"/>
              <a:t>2025/06/24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911B1F5-22D9-B6D7-031E-7B91EA3FEF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D27C7B8-3274-0159-4B4D-2BC26C8F3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03814-63F2-EE47-B520-9E4C58BF2F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583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04E5E2-3EBE-676B-23D7-5D6B5F189E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0B82E43-E7E1-565F-C08D-24D4E000DB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72D7D-00B7-C242-B09E-F46331443206}" type="datetime1">
              <a:rPr lang="en-ZA" smtClean="0"/>
              <a:t>2025/06/24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EE7C7B-6136-0873-A8A7-ED6154252F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F48643-F393-3E8C-EDBC-43B4C40252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03814-63F2-EE47-B520-9E4C58BF2F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0669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09BBD9A-B54F-BB5F-F794-145C843F6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9BCA3-9852-5543-8526-67797C08DCB1}" type="datetime1">
              <a:rPr lang="en-ZA" smtClean="0"/>
              <a:t>2025/06/24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635E193-DFFB-0416-36E1-25AEC58356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64E613-BEE1-DE5E-A0F6-F1E1E359CA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03814-63F2-EE47-B520-9E4C58BF2F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5186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9BD5C6-C0EC-0F0C-2D30-F960256FB5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9B146A-687A-9444-89B1-AD6EBFBADE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A603FE3-F3E0-71B0-4EAC-81671BABDC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D1BFCE-3FF7-34B4-F49C-BFAC7B97B4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AC248-14C7-0640-A221-318223B9D2BD}" type="datetime1">
              <a:rPr lang="en-ZA" smtClean="0"/>
              <a:t>2025/06/24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7BEF0D-B729-936B-61E8-72AA0DE704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5A8D7B-59C0-3F90-E02C-4D1062D6B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03814-63F2-EE47-B520-9E4C58BF2F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406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FC9426-1F0C-743C-A106-8453E5A02F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5CE552-908B-7EF0-90B9-FB6530320A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D4C2F0-9816-5F71-FED1-92D277222A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EBAD5-D9E1-6B48-8C14-4BCA39BE3F30}" type="datetimeFigureOut">
              <a:rPr lang="en-US" smtClean="0"/>
              <a:t>6/24/25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1DFF78-D1EB-AD92-8B4A-E04B5ACFC3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93D89F-0BB7-47EF-3D13-BEB75A38C7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F0A00-B2A5-9742-A517-F796FD4A3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0317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AB4526-ED55-8BA9-88A6-9FE84E8CF4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335529A-9EBA-BF98-D9CD-EB1B2B331C0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A5C2F3-F695-97DB-960A-6CE8821462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FD3DDF-1274-93BB-AA4E-6B5A2FE611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D62EE-0951-DD4B-81F3-684F0B3B5A02}" type="datetime1">
              <a:rPr lang="en-ZA" smtClean="0"/>
              <a:t>2025/06/24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4D5EB9-DC04-246E-CDC1-EA3FF71807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DEA667-8E39-63C1-CA75-8839ECFEE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03814-63F2-EE47-B520-9E4C58BF2F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5152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46A06E-A72D-BADF-306E-E30119EFEA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0D6ADCF-03D7-E492-EDCD-69DE9D1B6A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8AFEA1-0B56-B16A-B19F-AE3E870507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35C66-4E74-DB46-96BD-B5C21A5050C6}" type="datetime1">
              <a:rPr lang="en-ZA" smtClean="0"/>
              <a:t>2025/06/24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35ACBE-9112-D6E4-448D-45C8A76EA2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B6ADEF-43BA-BFA5-DEE2-3D58123C42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03814-63F2-EE47-B520-9E4C58BF2F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1149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46F15F9-E75A-9F83-F445-390C5D39572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4734EEF-93AA-6E9B-5587-AA4815703A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FC3E92-10CC-999C-8EF8-6DF05D4CBF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BB5D7-F866-C740-9EB1-8CDA62DDEAFE}" type="datetime1">
              <a:rPr lang="en-ZA" smtClean="0"/>
              <a:t>2025/06/24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D47B23-D658-0FF2-41C7-20EB7F6E1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9B89E8-3EAB-51FB-2611-E6E842E559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03814-63F2-EE47-B520-9E4C58BF2F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3490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00ACD4-E067-F16D-443F-25BD149A42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88BAD94-F7D9-6F30-8893-77F1652D73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4067A-B87C-7D7B-F5BA-98DD1265DD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4100A-2068-FD49-B3DF-2DCC76C16244}" type="datetime1">
              <a:rPr lang="en-ZA" smtClean="0"/>
              <a:t>2025/06/25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4B0814-DDC3-F927-95A1-F586193D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F6D6BC-17A8-2791-9D83-C0DAB38400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C44F8-237E-6246-80A7-E48BA5CC3F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7395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B50B03-5CAB-7D26-C734-E4D33C68BF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E178F7-DB34-31A4-0F3F-1E24D7C50E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74CDC2-76B0-D1C9-1454-3068E2A92D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5CD1F-3B84-4845-8464-16FD842696A0}" type="datetime1">
              <a:rPr lang="en-ZA" smtClean="0"/>
              <a:t>2025/06/25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579D27-7930-DAE6-F34C-706662DC8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D8752-CE3E-CF78-856F-A243CC90C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C44F8-237E-6246-80A7-E48BA5CC3F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69091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319A89-3304-1808-9027-81F9A0980C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D8FD1B-BB8A-3E7A-0E1A-83402D0ECE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D9306F-7EEA-0918-820A-43DBA627B7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44EE3-C07C-104F-A869-C7B2EB0CBC0B}" type="datetime1">
              <a:rPr lang="en-ZA" smtClean="0"/>
              <a:t>2025/06/25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3A0EA8-6F5F-3FBA-0B84-E313EF3B2F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40200F-5073-D76F-8225-33A7BCA8D1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C44F8-237E-6246-80A7-E48BA5CC3F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99135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B480A9-4C15-E741-3EDD-C6E42F9DAA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48D543-0FF2-9DE2-8814-D3A821FBE54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B71FA85-5FCE-EE02-6A9E-B6E03D96CD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24390F-86A3-1E6B-AA28-662D6B609C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29833-2A7E-5A4E-82F7-24FFF0E1C011}" type="datetime1">
              <a:rPr lang="en-ZA" smtClean="0"/>
              <a:t>2025/06/25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706145-6AAC-9D82-2221-8DA1888E46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0FC1D0-157D-E090-DD8B-B6ECF5B371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C44F8-237E-6246-80A7-E48BA5CC3F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08006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940D61-6D5E-97EE-CF54-521371AB14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FB28A1-8B8E-AC03-236E-9712273385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1CA04C-F5A9-AACF-426F-9FE2FBEE46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873074F-51DF-CF4B-EE16-599D5E62870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33E892F-0882-936F-45A4-1386A767882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A9A7AF-E8B8-9632-1D99-B6741AFD62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A2A89-A1EC-F14D-A8F3-91916971E589}" type="datetime1">
              <a:rPr lang="en-ZA" smtClean="0"/>
              <a:t>2025/06/25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3D68E7A-0B00-7809-6F3D-C2E82AFCE7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EE8F5A0-E9DF-D1BE-E674-BC15805D10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C44F8-237E-6246-80A7-E48BA5CC3F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2521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7D7CC3-95E2-BA6F-6388-CD5F876BA7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9881CD6-EA87-6553-3227-BA7CF83644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9EB86-7652-3B4A-A195-8EED29B8096B}" type="datetime1">
              <a:rPr lang="en-ZA" smtClean="0"/>
              <a:t>2025/06/25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FCBA4B-1F17-6C96-603C-D5091F4105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DD5AC2-37D6-6A4C-B9AF-629C05FCD0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C44F8-237E-6246-80A7-E48BA5CC3F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00447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A6DA322-ABCD-A1E1-0F3B-FF51DEA064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EA1DF-7C6B-D041-AABC-BE91EAC058EB}" type="datetime1">
              <a:rPr lang="en-ZA" smtClean="0"/>
              <a:t>2025/06/25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7769727-0C2B-D868-8F62-4895AD5D5E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908E7A-1D51-DD27-8A05-C6E47EC83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C44F8-237E-6246-80A7-E48BA5CC3F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684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4E744E-FC7D-3D3F-802D-D172461166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BC503B-C1B3-0561-B729-9ED1761D27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B0A9C4-6D6E-A730-1A3F-B5049A060E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EBAD5-D9E1-6B48-8C14-4BCA39BE3F30}" type="datetimeFigureOut">
              <a:rPr lang="en-US" smtClean="0"/>
              <a:t>6/24/25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A3BAC4-DD4E-AFFA-8EBF-9D2F40C919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D817CE-35B1-7FEF-28AA-B29CA0CBC3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F0A00-B2A5-9742-A517-F796FD4A3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4693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DD1402-5464-7C87-0D03-9C159B2754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39AD31-7200-23B4-AAD7-C2BA622DF5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1BB9F5-FA70-D76E-D794-24234B0FAE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B8E70E-F192-6EA2-772F-774EB79A70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545A7-4474-234B-BADE-20488AC7C4BF}" type="datetime1">
              <a:rPr lang="en-ZA" smtClean="0"/>
              <a:t>2025/06/25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095604-2E79-6746-95C6-0D8B60EED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7B85E7-71C7-08B0-1393-A6C16D6D34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C44F8-237E-6246-80A7-E48BA5CC3F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04314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27FDCE-58CD-9842-FACB-67BDBA0F9A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2BE8EE7-5F43-B952-B43A-BE92ADDD20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28676F-90DC-EBDB-4BE2-4944DFCAA3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4709DC-7EDE-A53E-CE71-D51349A271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6FB25-262C-2E4A-A50F-AD30F0BEE686}" type="datetime1">
              <a:rPr lang="en-ZA" smtClean="0"/>
              <a:t>2025/06/25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F24840-0F57-A53F-78DB-A9EE9D806D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6D513D-28C5-E7E6-5D37-CD7D4479D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C44F8-237E-6246-80A7-E48BA5CC3F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04165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3B3E4C-05EA-B4C6-DC59-D4833C13BA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10EA617-92F5-3AC1-7AEA-B3B0855D38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4A067D-2DC0-4598-AFE4-73BF7E0B10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6875E-7FA5-0B40-934C-D9BCBCED8833}" type="datetime1">
              <a:rPr lang="en-ZA" smtClean="0"/>
              <a:t>2025/06/25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6D27C6-4072-55FD-35CB-28ABD7D8D1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04B204-DA31-5048-B1BA-A5E7F9CFA1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C44F8-237E-6246-80A7-E48BA5CC3F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38295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0730599-8AAE-FF90-ED1F-93D51516BD0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4F2E268-A6FF-31E8-4B69-0D0C7F866E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4985CB-9FB4-56CF-5299-E5BD8DBDDE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1C04B-DAB3-6546-AB09-3E9120E7303E}" type="datetime1">
              <a:rPr lang="en-ZA" smtClean="0"/>
              <a:t>2025/06/25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2A56DA-1305-4F7B-A3DE-5737F87358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0B994A-FFBD-4D4A-D4AE-DE61E93E06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C44F8-237E-6246-80A7-E48BA5CC3F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031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8A835C-B713-8FD9-52AF-80B52ECD19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4CBD5B-A906-4533-FA07-68014A306AF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2BBE49-33BA-74E8-FA9C-83B7994D65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F0EC5A-A4B8-24DA-B4CA-F323964229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EBAD5-D9E1-6B48-8C14-4BCA39BE3F30}" type="datetimeFigureOut">
              <a:rPr lang="en-US" smtClean="0"/>
              <a:t>6/24/25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616326-F8EF-4652-2C73-491173B91B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4B7F7D-6E2D-AC04-DF11-9F424C5A0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F0A00-B2A5-9742-A517-F796FD4A3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2637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85FD78-EA20-446D-ADFD-2881F08F01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39EBDA-F247-5CED-64D7-28222A7891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2014AB5-6686-90E9-E698-347BABC94D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BBF3124-5C09-A2EA-9A24-87AEF0D283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235B9CE-D698-AF5D-811E-CE378D58948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9AAF53E-8D32-66C4-97D1-D99F9E6CAA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EBAD5-D9E1-6B48-8C14-4BCA39BE3F30}" type="datetimeFigureOut">
              <a:rPr lang="en-US" smtClean="0"/>
              <a:t>6/24/25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D35F0C7-790E-C212-6BF3-BACE80CF08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DCC136C-3B12-26F5-6516-DE9AAFA249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F0A00-B2A5-9742-A517-F796FD4A3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0143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BE6482-9AC0-BDD8-B967-D4FBA861A6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51D3BD3-0AB9-0FAD-5A70-2CAB741DB3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EBAD5-D9E1-6B48-8C14-4BCA39BE3F30}" type="datetimeFigureOut">
              <a:rPr lang="en-US" smtClean="0"/>
              <a:t>6/24/25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D3BC20-E237-9E1F-A7D1-97D3BD9F28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8F8DDB-73C5-DCFD-D5A3-0B3CF7F45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F0A00-B2A5-9742-A517-F796FD4A3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737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76CA7C-33EA-68B0-61CF-C01B6FF134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EBAD5-D9E1-6B48-8C14-4BCA39BE3F30}" type="datetimeFigureOut">
              <a:rPr lang="en-US" smtClean="0"/>
              <a:t>6/24/25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7A78E83-003B-FA00-CCC2-892F512A91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BB4A6E-0016-FCBE-9F21-A5A30EFB65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F0A00-B2A5-9742-A517-F796FD4A3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418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A61449-4EE4-99F0-3E7B-3F278F3BAC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5E9FE6-E857-B171-C23B-8B6575BB41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381908-3083-9C52-7148-7F824D8E86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3388D5-08BD-A565-8D23-111272F37A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EBAD5-D9E1-6B48-8C14-4BCA39BE3F30}" type="datetimeFigureOut">
              <a:rPr lang="en-US" smtClean="0"/>
              <a:t>6/24/25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8AA804-57B5-D342-9486-1B55D36A73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C00FCA-AA6A-2D5E-AD45-B84CAE0524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F0A00-B2A5-9742-A517-F796FD4A3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98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69CCC1-A8C8-2ACA-029A-E7422D5471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8499AD1-88F7-6F4F-A3D3-65010D343B6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206C6F1-ADF8-8EF1-66A0-E2BD8F5B5A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F2FED1-F033-B6BC-4F3C-92301D2FB6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EBAD5-D9E1-6B48-8C14-4BCA39BE3F30}" type="datetimeFigureOut">
              <a:rPr lang="en-US" smtClean="0"/>
              <a:t>6/24/25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3D70BD-6DA1-335D-6435-1FD10F70E8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09C028-2318-2181-9200-F9EB63173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F0A00-B2A5-9742-A517-F796FD4A3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655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84E3EEB-391C-0158-DED5-8A00075BDA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A82614-E163-E0A6-21A1-E3DE52DB3C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62ECF5-2F8F-2BD2-A340-EC18070630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B2EBAD5-D9E1-6B48-8C14-4BCA39BE3F30}" type="datetimeFigureOut">
              <a:rPr lang="en-US" smtClean="0"/>
              <a:t>6/24/25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B71A46-8149-D840-4BD3-08E9993DD7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4AFE0A-A870-9CFA-1B80-2FF05A1A3C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2AF0A00-B2A5-9742-A517-F796FD4A3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314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004"/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71166E1-8EB6-3383-862A-690A65A575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9557D3-49DF-1D03-8E02-485DA35974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23C098-80A5-5F40-DFE3-59A93CE8CA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FE6B482-BCA4-9C47-B288-1D17147BF395}" type="datetime1">
              <a:rPr lang="en-ZA" smtClean="0"/>
              <a:t>2025/06/24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B42745-074D-413F-EDCB-E69766C0C1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DAF789-51CA-0C59-0998-8065BDF28C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4E03814-63F2-EE47-B520-9E4C58BF2F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630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3000"/>
            <a:lum/>
          </a:blip>
          <a:srcRect/>
          <a:stretch>
            <a:fillRect t="-14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DEC0FC5-5F41-2BB9-C1B9-FE76998B6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364DE5-ED3E-B26D-CEC0-5F004CCBD3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D710F0-9D19-4F54-A0D8-D9C4624ACF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15B1C46-F5C3-4347-9735-EA41665B5A5D}" type="datetime1">
              <a:rPr lang="en-ZA" smtClean="0"/>
              <a:t>2025/06/25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152D4B-F804-C746-8E78-DD70B4C003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FAC41F-EB70-8D21-E2FB-36F4AB4A6C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0AC44F8-237E-6246-80A7-E48BA5CC3F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013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e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emf"/><Relationship Id="rId3" Type="http://schemas.openxmlformats.org/officeDocument/2006/relationships/image" Target="../media/image17.emf"/><Relationship Id="rId7" Type="http://schemas.openxmlformats.org/officeDocument/2006/relationships/image" Target="../media/image20.em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9.emf"/><Relationship Id="rId5" Type="http://schemas.openxmlformats.org/officeDocument/2006/relationships/image" Target="../media/image18.png"/><Relationship Id="rId4" Type="http://schemas.openxmlformats.org/officeDocument/2006/relationships/image" Target="../media/image4.e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5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6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7" Type="http://schemas.openxmlformats.org/officeDocument/2006/relationships/image" Target="../media/image33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emf"/><Relationship Id="rId5" Type="http://schemas.openxmlformats.org/officeDocument/2006/relationships/image" Target="../media/image32.emf"/><Relationship Id="rId4" Type="http://schemas.openxmlformats.org/officeDocument/2006/relationships/image" Target="../media/image31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emf"/><Relationship Id="rId5" Type="http://schemas.openxmlformats.org/officeDocument/2006/relationships/image" Target="../media/image34.emf"/><Relationship Id="rId4" Type="http://schemas.openxmlformats.org/officeDocument/2006/relationships/image" Target="../media/image6.e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emf"/><Relationship Id="rId4" Type="http://schemas.openxmlformats.org/officeDocument/2006/relationships/image" Target="../media/image20.emf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emf"/><Relationship Id="rId5" Type="http://schemas.openxmlformats.org/officeDocument/2006/relationships/image" Target="../media/image39.emf"/><Relationship Id="rId4" Type="http://schemas.openxmlformats.org/officeDocument/2006/relationships/image" Target="../media/image38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emf"/><Relationship Id="rId5" Type="http://schemas.openxmlformats.org/officeDocument/2006/relationships/image" Target="../media/image42.emf"/><Relationship Id="rId4" Type="http://schemas.openxmlformats.org/officeDocument/2006/relationships/image" Target="../media/image41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emf"/><Relationship Id="rId4" Type="http://schemas.openxmlformats.org/officeDocument/2006/relationships/image" Target="../media/image45.emf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F898A11-4515-08C9-F960-F721B34857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CEA3DE87-9E2A-A574-776A-7F7AA259BB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7FBC9D-5FF6-5385-DF99-5BDB341A7E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5310" y="1245287"/>
            <a:ext cx="11094720" cy="3375479"/>
          </a:xfrm>
        </p:spPr>
        <p:txBody>
          <a:bodyPr anchor="b">
            <a:normAutofit fontScale="90000"/>
          </a:bodyPr>
          <a:lstStyle/>
          <a:p>
            <a:pPr algn="l"/>
            <a:br>
              <a:rPr lang="en-US" sz="4600" dirty="0"/>
            </a:br>
            <a:br>
              <a:rPr lang="en-US" sz="4600" dirty="0"/>
            </a:br>
            <a:br>
              <a:rPr lang="en-US" sz="4600" dirty="0"/>
            </a:br>
            <a:br>
              <a:rPr lang="en-US" sz="4600" dirty="0"/>
            </a:br>
            <a:br>
              <a:rPr lang="en-US" sz="4600" dirty="0"/>
            </a:br>
            <a:br>
              <a:rPr lang="en-US" sz="4600" dirty="0"/>
            </a:br>
            <a:br>
              <a:rPr lang="en-US" sz="4600" dirty="0"/>
            </a:br>
            <a:r>
              <a:rPr lang="en-US" sz="4600" dirty="0"/>
              <a:t> </a:t>
            </a:r>
            <a:br>
              <a:rPr lang="en-US" sz="4600" dirty="0"/>
            </a:br>
            <a:r>
              <a:rPr lang="en-US" sz="4600" dirty="0"/>
              <a:t>Temperature test, RH test , and FBGs activity during RH test.</a:t>
            </a:r>
            <a:br>
              <a:rPr lang="en-US" sz="4600" dirty="0"/>
            </a:br>
            <a:r>
              <a:rPr lang="en-US" sz="4600" dirty="0"/>
              <a:t>                                 (Package K9  analysis)</a:t>
            </a:r>
            <a:br>
              <a:rPr lang="en-US" sz="4600" dirty="0"/>
            </a:br>
            <a:br>
              <a:rPr lang="en-US" sz="4600" dirty="0"/>
            </a:br>
            <a:r>
              <a:rPr lang="en-US" sz="4600" dirty="0"/>
              <a:t>   		</a:t>
            </a:r>
            <a:br>
              <a:rPr lang="en-US" sz="4600" dirty="0"/>
            </a:br>
            <a:endParaRPr lang="en-US" sz="46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C902D5-76C6-240D-A85F-B7DAA4A793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88405" y="4022844"/>
            <a:ext cx="8325531" cy="791133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                                         DOOMNULL (26-06-2025)</a:t>
            </a:r>
          </a:p>
          <a:p>
            <a:pPr algn="l"/>
            <a:endParaRPr lang="en-US" dirty="0"/>
          </a:p>
        </p:txBody>
      </p:sp>
      <p:sp>
        <p:nvSpPr>
          <p:cNvPr id="11" name="sketchy line">
            <a:extLst>
              <a:ext uri="{FF2B5EF4-FFF2-40B4-BE49-F238E27FC236}">
                <a16:creationId xmlns:a16="http://schemas.microsoft.com/office/drawing/2014/main" id="{BC858525-F000-EC05-6BDE-474B41C913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54296" y="4409267"/>
            <a:ext cx="4242816" cy="18288"/>
          </a:xfrm>
          <a:custGeom>
            <a:avLst/>
            <a:gdLst>
              <a:gd name="connsiteX0" fmla="*/ 0 w 4242816"/>
              <a:gd name="connsiteY0" fmla="*/ 0 h 18288"/>
              <a:gd name="connsiteX1" fmla="*/ 690973 w 4242816"/>
              <a:gd name="connsiteY1" fmla="*/ 0 h 18288"/>
              <a:gd name="connsiteX2" fmla="*/ 1212233 w 4242816"/>
              <a:gd name="connsiteY2" fmla="*/ 0 h 18288"/>
              <a:gd name="connsiteX3" fmla="*/ 1860778 w 4242816"/>
              <a:gd name="connsiteY3" fmla="*/ 0 h 18288"/>
              <a:gd name="connsiteX4" fmla="*/ 2424466 w 4242816"/>
              <a:gd name="connsiteY4" fmla="*/ 0 h 18288"/>
              <a:gd name="connsiteX5" fmla="*/ 3115439 w 4242816"/>
              <a:gd name="connsiteY5" fmla="*/ 0 h 18288"/>
              <a:gd name="connsiteX6" fmla="*/ 3636699 w 4242816"/>
              <a:gd name="connsiteY6" fmla="*/ 0 h 18288"/>
              <a:gd name="connsiteX7" fmla="*/ 4242816 w 4242816"/>
              <a:gd name="connsiteY7" fmla="*/ 0 h 18288"/>
              <a:gd name="connsiteX8" fmla="*/ 4242816 w 4242816"/>
              <a:gd name="connsiteY8" fmla="*/ 18288 h 18288"/>
              <a:gd name="connsiteX9" fmla="*/ 3636699 w 4242816"/>
              <a:gd name="connsiteY9" fmla="*/ 18288 h 18288"/>
              <a:gd name="connsiteX10" fmla="*/ 3030583 w 4242816"/>
              <a:gd name="connsiteY10" fmla="*/ 18288 h 18288"/>
              <a:gd name="connsiteX11" fmla="*/ 2466894 w 4242816"/>
              <a:gd name="connsiteY11" fmla="*/ 18288 h 18288"/>
              <a:gd name="connsiteX12" fmla="*/ 1988062 w 4242816"/>
              <a:gd name="connsiteY12" fmla="*/ 18288 h 18288"/>
              <a:gd name="connsiteX13" fmla="*/ 1466802 w 4242816"/>
              <a:gd name="connsiteY13" fmla="*/ 18288 h 18288"/>
              <a:gd name="connsiteX14" fmla="*/ 860686 w 4242816"/>
              <a:gd name="connsiteY14" fmla="*/ 18288 h 18288"/>
              <a:gd name="connsiteX15" fmla="*/ 0 w 4242816"/>
              <a:gd name="connsiteY15" fmla="*/ 18288 h 18288"/>
              <a:gd name="connsiteX16" fmla="*/ 0 w 4242816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2816" h="18288" fill="none" extrusionOk="0">
                <a:moveTo>
                  <a:pt x="0" y="0"/>
                </a:moveTo>
                <a:cubicBezTo>
                  <a:pt x="249934" y="1471"/>
                  <a:pt x="379877" y="-29444"/>
                  <a:pt x="690973" y="0"/>
                </a:cubicBezTo>
                <a:cubicBezTo>
                  <a:pt x="1002069" y="29444"/>
                  <a:pt x="1021583" y="17501"/>
                  <a:pt x="1212233" y="0"/>
                </a:cubicBezTo>
                <a:cubicBezTo>
                  <a:pt x="1402883" y="-17501"/>
                  <a:pt x="1678760" y="5386"/>
                  <a:pt x="1860778" y="0"/>
                </a:cubicBezTo>
                <a:cubicBezTo>
                  <a:pt x="2042796" y="-5386"/>
                  <a:pt x="2245608" y="-22401"/>
                  <a:pt x="2424466" y="0"/>
                </a:cubicBezTo>
                <a:cubicBezTo>
                  <a:pt x="2603324" y="22401"/>
                  <a:pt x="2890020" y="33806"/>
                  <a:pt x="3115439" y="0"/>
                </a:cubicBezTo>
                <a:cubicBezTo>
                  <a:pt x="3340858" y="-33806"/>
                  <a:pt x="3428300" y="18628"/>
                  <a:pt x="3636699" y="0"/>
                </a:cubicBezTo>
                <a:cubicBezTo>
                  <a:pt x="3845098" y="-18628"/>
                  <a:pt x="4108824" y="5541"/>
                  <a:pt x="4242816" y="0"/>
                </a:cubicBezTo>
                <a:cubicBezTo>
                  <a:pt x="4242066" y="4160"/>
                  <a:pt x="4243125" y="10356"/>
                  <a:pt x="4242816" y="18288"/>
                </a:cubicBezTo>
                <a:cubicBezTo>
                  <a:pt x="4113424" y="32735"/>
                  <a:pt x="3768327" y="47567"/>
                  <a:pt x="3636699" y="18288"/>
                </a:cubicBezTo>
                <a:cubicBezTo>
                  <a:pt x="3505071" y="-10991"/>
                  <a:pt x="3294208" y="-4990"/>
                  <a:pt x="3030583" y="18288"/>
                </a:cubicBezTo>
                <a:cubicBezTo>
                  <a:pt x="2766958" y="41566"/>
                  <a:pt x="2649277" y="20974"/>
                  <a:pt x="2466894" y="18288"/>
                </a:cubicBezTo>
                <a:cubicBezTo>
                  <a:pt x="2284511" y="15602"/>
                  <a:pt x="2151277" y="1154"/>
                  <a:pt x="1988062" y="18288"/>
                </a:cubicBezTo>
                <a:cubicBezTo>
                  <a:pt x="1824847" y="35422"/>
                  <a:pt x="1691359" y="9265"/>
                  <a:pt x="1466802" y="18288"/>
                </a:cubicBezTo>
                <a:cubicBezTo>
                  <a:pt x="1242245" y="27311"/>
                  <a:pt x="1006161" y="36605"/>
                  <a:pt x="860686" y="18288"/>
                </a:cubicBezTo>
                <a:cubicBezTo>
                  <a:pt x="715211" y="-29"/>
                  <a:pt x="242774" y="46538"/>
                  <a:pt x="0" y="18288"/>
                </a:cubicBezTo>
                <a:cubicBezTo>
                  <a:pt x="-146" y="11482"/>
                  <a:pt x="-422" y="5192"/>
                  <a:pt x="0" y="0"/>
                </a:cubicBezTo>
                <a:close/>
              </a:path>
              <a:path w="4242816" h="18288" stroke="0" extrusionOk="0">
                <a:moveTo>
                  <a:pt x="0" y="0"/>
                </a:moveTo>
                <a:cubicBezTo>
                  <a:pt x="259751" y="-14018"/>
                  <a:pt x="356632" y="-15007"/>
                  <a:pt x="521260" y="0"/>
                </a:cubicBezTo>
                <a:cubicBezTo>
                  <a:pt x="685888" y="15007"/>
                  <a:pt x="885786" y="5167"/>
                  <a:pt x="1212233" y="0"/>
                </a:cubicBezTo>
                <a:cubicBezTo>
                  <a:pt x="1538680" y="-5167"/>
                  <a:pt x="1458849" y="7951"/>
                  <a:pt x="1691065" y="0"/>
                </a:cubicBezTo>
                <a:cubicBezTo>
                  <a:pt x="1923281" y="-7951"/>
                  <a:pt x="1985780" y="-16303"/>
                  <a:pt x="2169897" y="0"/>
                </a:cubicBezTo>
                <a:cubicBezTo>
                  <a:pt x="2354014" y="16303"/>
                  <a:pt x="2633054" y="-2739"/>
                  <a:pt x="2776014" y="0"/>
                </a:cubicBezTo>
                <a:cubicBezTo>
                  <a:pt x="2918974" y="2739"/>
                  <a:pt x="3112688" y="-15682"/>
                  <a:pt x="3339702" y="0"/>
                </a:cubicBezTo>
                <a:cubicBezTo>
                  <a:pt x="3566716" y="15682"/>
                  <a:pt x="4015278" y="-28467"/>
                  <a:pt x="4242816" y="0"/>
                </a:cubicBezTo>
                <a:cubicBezTo>
                  <a:pt x="4243501" y="7633"/>
                  <a:pt x="4242294" y="10002"/>
                  <a:pt x="4242816" y="18288"/>
                </a:cubicBezTo>
                <a:cubicBezTo>
                  <a:pt x="3924964" y="16283"/>
                  <a:pt x="3746362" y="-1805"/>
                  <a:pt x="3551843" y="18288"/>
                </a:cubicBezTo>
                <a:cubicBezTo>
                  <a:pt x="3357324" y="38381"/>
                  <a:pt x="3126422" y="47156"/>
                  <a:pt x="2860870" y="18288"/>
                </a:cubicBezTo>
                <a:cubicBezTo>
                  <a:pt x="2595318" y="-10580"/>
                  <a:pt x="2572437" y="11441"/>
                  <a:pt x="2297182" y="18288"/>
                </a:cubicBezTo>
                <a:cubicBezTo>
                  <a:pt x="2021927" y="25135"/>
                  <a:pt x="1916908" y="33601"/>
                  <a:pt x="1733493" y="18288"/>
                </a:cubicBezTo>
                <a:cubicBezTo>
                  <a:pt x="1550078" y="2975"/>
                  <a:pt x="1412440" y="27896"/>
                  <a:pt x="1212233" y="18288"/>
                </a:cubicBezTo>
                <a:cubicBezTo>
                  <a:pt x="1012026" y="8680"/>
                  <a:pt x="914386" y="13859"/>
                  <a:pt x="648545" y="18288"/>
                </a:cubicBezTo>
                <a:cubicBezTo>
                  <a:pt x="382704" y="22717"/>
                  <a:pt x="233522" y="39342"/>
                  <a:pt x="0" y="18288"/>
                </a:cubicBezTo>
                <a:cubicBezTo>
                  <a:pt x="-772" y="13661"/>
                  <a:pt x="-839" y="849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48812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B7D42C-EA64-08B4-A813-D4339E310F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C44F8-237E-6246-80A7-E48BA5CC3F0F}" type="slidenum">
              <a:rPr lang="en-US" smtClean="0"/>
              <a:t>10</a:t>
            </a:fld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5333E7B8-3295-1796-0072-E39D36CE1C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1112" y="222864"/>
            <a:ext cx="10515600" cy="590399"/>
          </a:xfrm>
        </p:spPr>
        <p:txBody>
          <a:bodyPr>
            <a:normAutofit fontScale="90000"/>
          </a:bodyPr>
          <a:lstStyle/>
          <a:p>
            <a:r>
              <a:rPr lang="en-US" dirty="0"/>
              <a:t>FBG-</a:t>
            </a:r>
            <a:r>
              <a:rPr lang="en-US" dirty="0" err="1"/>
              <a:t>radhard</a:t>
            </a:r>
            <a:r>
              <a:rPr lang="en-US" dirty="0"/>
              <a:t>  : Temperature Calibration curve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555308D-269B-2165-97E8-A9C0AF6920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3323022" y="-257050"/>
            <a:ext cx="5541240" cy="7681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45878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7135A8-D244-B0B1-1A29-C894074417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C44F8-237E-6246-80A7-E48BA5CC3F0F}" type="slidenum">
              <a:rPr lang="en-US" smtClean="0"/>
              <a:t>11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E2474285-F1F5-FE91-A3BD-EE0C59AE86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FBG-</a:t>
            </a:r>
            <a:r>
              <a:rPr lang="en-US" dirty="0" err="1"/>
              <a:t>Radsoft</a:t>
            </a:r>
            <a:r>
              <a:rPr lang="en-US" dirty="0"/>
              <a:t> : Zoomed-in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413F1AE-5C41-F515-60F8-CB9522F146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6954316" y="508410"/>
            <a:ext cx="4397291" cy="609599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2D89A48-9A0E-A82C-FB26-8FF0F40283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58318" y="508410"/>
            <a:ext cx="4397290" cy="6095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75994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AFA531-84B9-1024-7413-B996C0A639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C44F8-237E-6246-80A7-E48BA5CC3F0F}" type="slidenum">
              <a:rPr lang="en-US" smtClean="0"/>
              <a:t>12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D50AF37-AE18-6172-8408-D308BCF2BE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6923459" y="863233"/>
            <a:ext cx="4283923" cy="5938837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E24E33C4-364E-205C-4F43-9EA8BC91CA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FBG-</a:t>
            </a:r>
            <a:r>
              <a:rPr lang="en-US" dirty="0" err="1"/>
              <a:t>radsoft</a:t>
            </a:r>
            <a:r>
              <a:rPr lang="en-US" dirty="0"/>
              <a:t> Calibration : Stable points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41EF634-D073-1E23-F761-4C69DA56F4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098607" y="953409"/>
            <a:ext cx="4208345" cy="5834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61350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B2F203-9C70-4691-66A1-D5F03B559C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C44F8-237E-6246-80A7-E48BA5CC3F0F}" type="slidenum">
              <a:rPr lang="en-US" smtClean="0"/>
              <a:t>13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293BDCBF-DD0B-7DFF-6081-B4C9B8C977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96246"/>
            <a:ext cx="10515600" cy="590399"/>
          </a:xfrm>
        </p:spPr>
        <p:txBody>
          <a:bodyPr>
            <a:normAutofit fontScale="90000"/>
          </a:bodyPr>
          <a:lstStyle/>
          <a:p>
            <a:r>
              <a:rPr lang="en-US" dirty="0"/>
              <a:t>FBG-</a:t>
            </a:r>
            <a:r>
              <a:rPr lang="en-US" dirty="0" err="1"/>
              <a:t>radsoft</a:t>
            </a:r>
            <a:r>
              <a:rPr lang="en-US" dirty="0"/>
              <a:t>  : Temperature Calibration curve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1DE8746-7938-07DB-B825-9B92FB5C39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2605529" y="-469706"/>
            <a:ext cx="5874028" cy="8143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04923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4EA268-7D84-BFAC-D6EC-7DB980A5BF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" y="365125"/>
            <a:ext cx="11811000" cy="1325563"/>
          </a:xfrm>
        </p:spPr>
        <p:txBody>
          <a:bodyPr/>
          <a:lstStyle/>
          <a:p>
            <a:r>
              <a:rPr lang="en-US" dirty="0"/>
              <a:t>Temperature curves: LPG ;  FBG-rh  &amp; FBG-</a:t>
            </a:r>
            <a:r>
              <a:rPr lang="en-US" dirty="0" err="1"/>
              <a:t>rs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0E8CC1-78E2-F48C-01A4-5E8921DEC3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03814-63F2-EE47-B520-9E4C58BF2F71}" type="slidenum">
              <a:rPr lang="en-US" smtClean="0"/>
              <a:t>14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E2BF288-EC10-71BB-E7CA-F7198E4212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4732259" y="2224223"/>
            <a:ext cx="2727481" cy="378112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C2C2C37-304E-E8D7-1171-AA07514F30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748173" y="2153831"/>
            <a:ext cx="2886322" cy="400133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B1340FC-FC28-C210-6EBA-41B48B2782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542164" y="2208882"/>
            <a:ext cx="2806900" cy="3891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4461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92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AEF1C6-9BB2-C743-FFE0-06D008FFB6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919354"/>
            <a:ext cx="9144000" cy="2387600"/>
          </a:xfrm>
        </p:spPr>
        <p:txBody>
          <a:bodyPr/>
          <a:lstStyle/>
          <a:p>
            <a:r>
              <a:rPr lang="en-US" dirty="0"/>
              <a:t>RH  TEST @ T ~ -20°C</a:t>
            </a:r>
            <a:br>
              <a:rPr lang="en-US" dirty="0"/>
            </a:br>
            <a:r>
              <a:rPr lang="en-US" dirty="0"/>
              <a:t>K9 FOS Analysis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A5B773A-666E-138F-9AAC-125AEF9871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551047"/>
            <a:ext cx="9144000" cy="1655762"/>
          </a:xfrm>
        </p:spPr>
        <p:txBody>
          <a:bodyPr/>
          <a:lstStyle/>
          <a:p>
            <a:r>
              <a:rPr lang="en-US" dirty="0"/>
              <a:t>DOOMNULL (20-06-2025)</a:t>
            </a:r>
          </a:p>
          <a:p>
            <a:r>
              <a:rPr lang="en-ZA" dirty="0"/>
              <a:t>/Users/</a:t>
            </a:r>
            <a:r>
              <a:rPr lang="en-ZA" dirty="0" err="1"/>
              <a:t>doomnull</a:t>
            </a:r>
            <a:r>
              <a:rPr lang="en-ZA" dirty="0"/>
              <a:t>/K9-CH3-12-06-2025/RH-test_T_-20C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FC4DD53-DF13-99B6-CEAD-4A47D2A474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302385" y="5158249"/>
            <a:ext cx="1392233" cy="193006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EED75CD-116A-1BFE-0E31-07E4C43858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2232449" y="5180765"/>
            <a:ext cx="1392234" cy="193006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FA9375A-0AA3-16F2-6D01-B20B72B339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27401" y="5397094"/>
            <a:ext cx="1943113" cy="146090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1592C4A-3DD9-6F18-9A5A-5D65E421E03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>
            <a:off x="6177864" y="5059554"/>
            <a:ext cx="1507304" cy="208958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8039711-9B79-8560-0592-9018EB634C9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400000">
            <a:off x="8336167" y="4977723"/>
            <a:ext cx="1562406" cy="216597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F659158-4F8E-4FD5-EC46-3EB552FDBFE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5400000">
            <a:off x="10287962" y="4937877"/>
            <a:ext cx="1595802" cy="2212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85615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23D52A-B64C-B6F7-16CF-B5F71EB654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03814-63F2-EE47-B520-9E4C58BF2F71}" type="slidenum">
              <a:rPr lang="en-US" smtClean="0"/>
              <a:t>16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E84EE57-D3FC-3E71-9B86-FD93768108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2802087" y="-1126508"/>
            <a:ext cx="6577513" cy="9118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04555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0C85A4-A130-36CF-587C-DF3F6B778C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03814-63F2-EE47-B520-9E4C58BF2F71}" type="slidenum">
              <a:rPr lang="en-US" smtClean="0"/>
              <a:t>17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D53FA73-FDE7-B255-90E4-26A4BB3AA3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24768" y="1261581"/>
            <a:ext cx="4270001" cy="591953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FF50703-5C98-16F3-676E-E91A566560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7097233" y="1261581"/>
            <a:ext cx="4270001" cy="59195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372B0AD-500E-C039-D956-0924B0570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017" y="136525"/>
            <a:ext cx="11819965" cy="1325563"/>
          </a:xfrm>
        </p:spPr>
        <p:txBody>
          <a:bodyPr/>
          <a:lstStyle/>
          <a:p>
            <a:r>
              <a:rPr lang="en-US" dirty="0"/>
              <a:t>LPG: RH Spectra before temperature compensation</a:t>
            </a:r>
          </a:p>
        </p:txBody>
      </p:sp>
    </p:spTree>
    <p:extLst>
      <p:ext uri="{BB962C8B-B14F-4D97-AF65-F5344CB8AC3E}">
        <p14:creationId xmlns:p14="http://schemas.microsoft.com/office/powerpoint/2010/main" val="26462603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CEEF0F-EF3B-A142-B142-46F29A9BE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03814-63F2-EE47-B520-9E4C58BF2F71}" type="slidenum">
              <a:rPr lang="en-US" smtClean="0"/>
              <a:t>18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A5164AE-8541-7F26-FB12-CC4509DFB6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665478" y="262067"/>
            <a:ext cx="2947277" cy="408583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30BE2FF-F8BF-DD45-B06B-5B2CAAEBE4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644869" y="3378230"/>
            <a:ext cx="2840579" cy="393791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5DA8FF0-C429-372C-8455-BFFEB4F228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5741583" y="407584"/>
            <a:ext cx="5406189" cy="749464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8D3B420-5584-F805-A97B-157A6367F8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36526"/>
            <a:ext cx="11353800" cy="694820"/>
          </a:xfrm>
        </p:spPr>
        <p:txBody>
          <a:bodyPr>
            <a:normAutofit fontScale="90000"/>
          </a:bodyPr>
          <a:lstStyle/>
          <a:p>
            <a:r>
              <a:rPr lang="en-US" dirty="0"/>
              <a:t>LPG wavelength shift due to temperature fluctuation</a:t>
            </a:r>
          </a:p>
        </p:txBody>
      </p:sp>
    </p:spTree>
    <p:extLst>
      <p:ext uri="{BB962C8B-B14F-4D97-AF65-F5344CB8AC3E}">
        <p14:creationId xmlns:p14="http://schemas.microsoft.com/office/powerpoint/2010/main" val="38988492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2CA9CC-872D-005E-5D30-7E9D387C2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03814-63F2-EE47-B520-9E4C58BF2F71}" type="slidenum">
              <a:rPr lang="en-US" smtClean="0"/>
              <a:t>19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591BFDF-CA4A-9072-E6D8-A413219A3D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27526" y="170676"/>
            <a:ext cx="2927351" cy="405821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3A5FEF0-F2F7-9DB5-BB58-4B91F010D0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583426" y="3088383"/>
            <a:ext cx="3131935" cy="434182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D6ED49F-1BEF-BB49-FC4C-91BA04A539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5604674" y="-69723"/>
            <a:ext cx="5385786" cy="746636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0374F5BD-A6F9-28F0-673A-64982FFFD3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2096" y="136526"/>
            <a:ext cx="11091704" cy="599580"/>
          </a:xfrm>
        </p:spPr>
        <p:txBody>
          <a:bodyPr>
            <a:normAutofit fontScale="90000"/>
          </a:bodyPr>
          <a:lstStyle/>
          <a:p>
            <a:r>
              <a:rPr lang="en-US" dirty="0"/>
              <a:t>LPG spectra after temperature compensated</a:t>
            </a:r>
          </a:p>
        </p:txBody>
      </p:sp>
    </p:spTree>
    <p:extLst>
      <p:ext uri="{BB962C8B-B14F-4D97-AF65-F5344CB8AC3E}">
        <p14:creationId xmlns:p14="http://schemas.microsoft.com/office/powerpoint/2010/main" val="708550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B7AD9F6-8CE7-4299-8FC6-328F4DCD3F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6F3AD69-3CDB-B9AE-6BBF-D827442410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41548" y="421553"/>
            <a:ext cx="7672388" cy="3566160"/>
          </a:xfrm>
        </p:spPr>
        <p:txBody>
          <a:bodyPr anchor="b">
            <a:normAutofit/>
          </a:bodyPr>
          <a:lstStyle/>
          <a:p>
            <a:pPr algn="l"/>
            <a:r>
              <a:rPr lang="en-US" sz="4600" dirty="0"/>
              <a:t>Temperature Calibration Test    		            @RH ~ 0%</a:t>
            </a:r>
            <a:br>
              <a:rPr lang="en-US" sz="4600" dirty="0"/>
            </a:br>
            <a:r>
              <a:rPr lang="en-US" sz="4600" dirty="0"/>
              <a:t> </a:t>
            </a:r>
            <a:br>
              <a:rPr lang="en-US" sz="4600" dirty="0"/>
            </a:br>
            <a:r>
              <a:rPr lang="en-US" sz="4600" dirty="0"/>
              <a:t> (Package K9  analysis)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5E17655-2393-0DD0-4BE2-479A5C26926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88405" y="4022844"/>
            <a:ext cx="8325531" cy="791133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                                         DOOMNULL (26-06-2025)</a:t>
            </a:r>
          </a:p>
          <a:p>
            <a:pPr algn="l"/>
            <a:endParaRPr lang="en-US" dirty="0"/>
          </a:p>
        </p:txBody>
      </p:sp>
      <p:sp>
        <p:nvSpPr>
          <p:cNvPr id="11" name="sketchy line">
            <a:extLst>
              <a:ext uri="{FF2B5EF4-FFF2-40B4-BE49-F238E27FC236}">
                <a16:creationId xmlns:a16="http://schemas.microsoft.com/office/drawing/2014/main" id="{82580482-BA80-420A-8A05-C58E97F26B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54296" y="4409267"/>
            <a:ext cx="4242816" cy="18288"/>
          </a:xfrm>
          <a:custGeom>
            <a:avLst/>
            <a:gdLst>
              <a:gd name="connsiteX0" fmla="*/ 0 w 4242816"/>
              <a:gd name="connsiteY0" fmla="*/ 0 h 18288"/>
              <a:gd name="connsiteX1" fmla="*/ 690973 w 4242816"/>
              <a:gd name="connsiteY1" fmla="*/ 0 h 18288"/>
              <a:gd name="connsiteX2" fmla="*/ 1212233 w 4242816"/>
              <a:gd name="connsiteY2" fmla="*/ 0 h 18288"/>
              <a:gd name="connsiteX3" fmla="*/ 1860778 w 4242816"/>
              <a:gd name="connsiteY3" fmla="*/ 0 h 18288"/>
              <a:gd name="connsiteX4" fmla="*/ 2424466 w 4242816"/>
              <a:gd name="connsiteY4" fmla="*/ 0 h 18288"/>
              <a:gd name="connsiteX5" fmla="*/ 3115439 w 4242816"/>
              <a:gd name="connsiteY5" fmla="*/ 0 h 18288"/>
              <a:gd name="connsiteX6" fmla="*/ 3636699 w 4242816"/>
              <a:gd name="connsiteY6" fmla="*/ 0 h 18288"/>
              <a:gd name="connsiteX7" fmla="*/ 4242816 w 4242816"/>
              <a:gd name="connsiteY7" fmla="*/ 0 h 18288"/>
              <a:gd name="connsiteX8" fmla="*/ 4242816 w 4242816"/>
              <a:gd name="connsiteY8" fmla="*/ 18288 h 18288"/>
              <a:gd name="connsiteX9" fmla="*/ 3636699 w 4242816"/>
              <a:gd name="connsiteY9" fmla="*/ 18288 h 18288"/>
              <a:gd name="connsiteX10" fmla="*/ 3030583 w 4242816"/>
              <a:gd name="connsiteY10" fmla="*/ 18288 h 18288"/>
              <a:gd name="connsiteX11" fmla="*/ 2466894 w 4242816"/>
              <a:gd name="connsiteY11" fmla="*/ 18288 h 18288"/>
              <a:gd name="connsiteX12" fmla="*/ 1988062 w 4242816"/>
              <a:gd name="connsiteY12" fmla="*/ 18288 h 18288"/>
              <a:gd name="connsiteX13" fmla="*/ 1466802 w 4242816"/>
              <a:gd name="connsiteY13" fmla="*/ 18288 h 18288"/>
              <a:gd name="connsiteX14" fmla="*/ 860686 w 4242816"/>
              <a:gd name="connsiteY14" fmla="*/ 18288 h 18288"/>
              <a:gd name="connsiteX15" fmla="*/ 0 w 4242816"/>
              <a:gd name="connsiteY15" fmla="*/ 18288 h 18288"/>
              <a:gd name="connsiteX16" fmla="*/ 0 w 4242816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2816" h="18288" fill="none" extrusionOk="0">
                <a:moveTo>
                  <a:pt x="0" y="0"/>
                </a:moveTo>
                <a:cubicBezTo>
                  <a:pt x="249934" y="1471"/>
                  <a:pt x="379877" y="-29444"/>
                  <a:pt x="690973" y="0"/>
                </a:cubicBezTo>
                <a:cubicBezTo>
                  <a:pt x="1002069" y="29444"/>
                  <a:pt x="1021583" y="17501"/>
                  <a:pt x="1212233" y="0"/>
                </a:cubicBezTo>
                <a:cubicBezTo>
                  <a:pt x="1402883" y="-17501"/>
                  <a:pt x="1678760" y="5386"/>
                  <a:pt x="1860778" y="0"/>
                </a:cubicBezTo>
                <a:cubicBezTo>
                  <a:pt x="2042796" y="-5386"/>
                  <a:pt x="2245608" y="-22401"/>
                  <a:pt x="2424466" y="0"/>
                </a:cubicBezTo>
                <a:cubicBezTo>
                  <a:pt x="2603324" y="22401"/>
                  <a:pt x="2890020" y="33806"/>
                  <a:pt x="3115439" y="0"/>
                </a:cubicBezTo>
                <a:cubicBezTo>
                  <a:pt x="3340858" y="-33806"/>
                  <a:pt x="3428300" y="18628"/>
                  <a:pt x="3636699" y="0"/>
                </a:cubicBezTo>
                <a:cubicBezTo>
                  <a:pt x="3845098" y="-18628"/>
                  <a:pt x="4108824" y="5541"/>
                  <a:pt x="4242816" y="0"/>
                </a:cubicBezTo>
                <a:cubicBezTo>
                  <a:pt x="4242066" y="4160"/>
                  <a:pt x="4243125" y="10356"/>
                  <a:pt x="4242816" y="18288"/>
                </a:cubicBezTo>
                <a:cubicBezTo>
                  <a:pt x="4113424" y="32735"/>
                  <a:pt x="3768327" y="47567"/>
                  <a:pt x="3636699" y="18288"/>
                </a:cubicBezTo>
                <a:cubicBezTo>
                  <a:pt x="3505071" y="-10991"/>
                  <a:pt x="3294208" y="-4990"/>
                  <a:pt x="3030583" y="18288"/>
                </a:cubicBezTo>
                <a:cubicBezTo>
                  <a:pt x="2766958" y="41566"/>
                  <a:pt x="2649277" y="20974"/>
                  <a:pt x="2466894" y="18288"/>
                </a:cubicBezTo>
                <a:cubicBezTo>
                  <a:pt x="2284511" y="15602"/>
                  <a:pt x="2151277" y="1154"/>
                  <a:pt x="1988062" y="18288"/>
                </a:cubicBezTo>
                <a:cubicBezTo>
                  <a:pt x="1824847" y="35422"/>
                  <a:pt x="1691359" y="9265"/>
                  <a:pt x="1466802" y="18288"/>
                </a:cubicBezTo>
                <a:cubicBezTo>
                  <a:pt x="1242245" y="27311"/>
                  <a:pt x="1006161" y="36605"/>
                  <a:pt x="860686" y="18288"/>
                </a:cubicBezTo>
                <a:cubicBezTo>
                  <a:pt x="715211" y="-29"/>
                  <a:pt x="242774" y="46538"/>
                  <a:pt x="0" y="18288"/>
                </a:cubicBezTo>
                <a:cubicBezTo>
                  <a:pt x="-146" y="11482"/>
                  <a:pt x="-422" y="5192"/>
                  <a:pt x="0" y="0"/>
                </a:cubicBezTo>
                <a:close/>
              </a:path>
              <a:path w="4242816" h="18288" stroke="0" extrusionOk="0">
                <a:moveTo>
                  <a:pt x="0" y="0"/>
                </a:moveTo>
                <a:cubicBezTo>
                  <a:pt x="259751" y="-14018"/>
                  <a:pt x="356632" y="-15007"/>
                  <a:pt x="521260" y="0"/>
                </a:cubicBezTo>
                <a:cubicBezTo>
                  <a:pt x="685888" y="15007"/>
                  <a:pt x="885786" y="5167"/>
                  <a:pt x="1212233" y="0"/>
                </a:cubicBezTo>
                <a:cubicBezTo>
                  <a:pt x="1538680" y="-5167"/>
                  <a:pt x="1458849" y="7951"/>
                  <a:pt x="1691065" y="0"/>
                </a:cubicBezTo>
                <a:cubicBezTo>
                  <a:pt x="1923281" y="-7951"/>
                  <a:pt x="1985780" y="-16303"/>
                  <a:pt x="2169897" y="0"/>
                </a:cubicBezTo>
                <a:cubicBezTo>
                  <a:pt x="2354014" y="16303"/>
                  <a:pt x="2633054" y="-2739"/>
                  <a:pt x="2776014" y="0"/>
                </a:cubicBezTo>
                <a:cubicBezTo>
                  <a:pt x="2918974" y="2739"/>
                  <a:pt x="3112688" y="-15682"/>
                  <a:pt x="3339702" y="0"/>
                </a:cubicBezTo>
                <a:cubicBezTo>
                  <a:pt x="3566716" y="15682"/>
                  <a:pt x="4015278" y="-28467"/>
                  <a:pt x="4242816" y="0"/>
                </a:cubicBezTo>
                <a:cubicBezTo>
                  <a:pt x="4243501" y="7633"/>
                  <a:pt x="4242294" y="10002"/>
                  <a:pt x="4242816" y="18288"/>
                </a:cubicBezTo>
                <a:cubicBezTo>
                  <a:pt x="3924964" y="16283"/>
                  <a:pt x="3746362" y="-1805"/>
                  <a:pt x="3551843" y="18288"/>
                </a:cubicBezTo>
                <a:cubicBezTo>
                  <a:pt x="3357324" y="38381"/>
                  <a:pt x="3126422" y="47156"/>
                  <a:pt x="2860870" y="18288"/>
                </a:cubicBezTo>
                <a:cubicBezTo>
                  <a:pt x="2595318" y="-10580"/>
                  <a:pt x="2572437" y="11441"/>
                  <a:pt x="2297182" y="18288"/>
                </a:cubicBezTo>
                <a:cubicBezTo>
                  <a:pt x="2021927" y="25135"/>
                  <a:pt x="1916908" y="33601"/>
                  <a:pt x="1733493" y="18288"/>
                </a:cubicBezTo>
                <a:cubicBezTo>
                  <a:pt x="1550078" y="2975"/>
                  <a:pt x="1412440" y="27896"/>
                  <a:pt x="1212233" y="18288"/>
                </a:cubicBezTo>
                <a:cubicBezTo>
                  <a:pt x="1012026" y="8680"/>
                  <a:pt x="914386" y="13859"/>
                  <a:pt x="648545" y="18288"/>
                </a:cubicBezTo>
                <a:cubicBezTo>
                  <a:pt x="382704" y="22717"/>
                  <a:pt x="233522" y="39342"/>
                  <a:pt x="0" y="18288"/>
                </a:cubicBezTo>
                <a:cubicBezTo>
                  <a:pt x="-772" y="13661"/>
                  <a:pt x="-839" y="849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5B90A65-00AD-D8A4-091F-903187711E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347322" y="4440305"/>
            <a:ext cx="1977588" cy="274154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B416748-08F1-BD6C-69A3-C5F472F56A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2960992" y="4482868"/>
            <a:ext cx="2015176" cy="279365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BC7088D-4247-560A-0F4A-6804AEB667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5754646" y="4482868"/>
            <a:ext cx="2015177" cy="279365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63CE615-7AAE-68E3-E4C0-8989D1F0942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>
            <a:off x="9025613" y="4424738"/>
            <a:ext cx="2015177" cy="2793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4541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E1D8494-16B2-6F0A-B564-C80DD9077B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6893116" y="1274676"/>
            <a:ext cx="4441073" cy="615669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61B1AE0-3A7B-C274-09A6-1184256F42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78255" y="1254232"/>
            <a:ext cx="4546918" cy="630342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0C35225-D6D1-1BD8-1E83-DA9C8DE639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1701"/>
            <a:ext cx="10515600" cy="643404"/>
          </a:xfrm>
        </p:spPr>
        <p:txBody>
          <a:bodyPr>
            <a:normAutofit fontScale="90000"/>
          </a:bodyPr>
          <a:lstStyle/>
          <a:p>
            <a:r>
              <a:rPr lang="en-US" dirty="0"/>
              <a:t>Stables points used for RH calibration</a:t>
            </a:r>
          </a:p>
        </p:txBody>
      </p:sp>
    </p:spTree>
    <p:extLst>
      <p:ext uri="{BB962C8B-B14F-4D97-AF65-F5344CB8AC3E}">
        <p14:creationId xmlns:p14="http://schemas.microsoft.com/office/powerpoint/2010/main" val="28452548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675603B-61D0-23FA-771F-0C2C54A522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66" y="1067935"/>
            <a:ext cx="5874151" cy="4416411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EEEBFF22-BA40-AE53-D9B5-6473C72D09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435" y="151701"/>
            <a:ext cx="10829365" cy="643404"/>
          </a:xfrm>
        </p:spPr>
        <p:txBody>
          <a:bodyPr>
            <a:normAutofit fontScale="90000"/>
          </a:bodyPr>
          <a:lstStyle/>
          <a:p>
            <a:r>
              <a:rPr lang="en-US" dirty="0"/>
              <a:t>LPG  RH calibration curve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8EF50C6-59CB-440F-9F4C-A0CDEFDF74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6597014" y="25774"/>
            <a:ext cx="4689240" cy="6500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916375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0B8C092-43C1-06EB-BACD-5AB88A3B2F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5877676" y="496109"/>
            <a:ext cx="5208023" cy="7219924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ACEA0BB4-4CFD-C0BF-C5EB-BC959A1A85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68411" y="3275241"/>
            <a:ext cx="3002763" cy="416275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2775E74-097F-2830-EB41-496BEB6D70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732752" y="-51247"/>
            <a:ext cx="3274081" cy="4538886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55950688-EE7D-D806-3046-5B9F096EC8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1701"/>
            <a:ext cx="10515600" cy="643404"/>
          </a:xfrm>
        </p:spPr>
        <p:txBody>
          <a:bodyPr>
            <a:normAutofit fontScale="90000"/>
          </a:bodyPr>
          <a:lstStyle/>
          <a:p>
            <a:r>
              <a:rPr lang="en-US" dirty="0"/>
              <a:t>                                   FOS LPG RH measurement</a:t>
            </a:r>
          </a:p>
        </p:txBody>
      </p:sp>
    </p:spTree>
    <p:extLst>
      <p:ext uri="{BB962C8B-B14F-4D97-AF65-F5344CB8AC3E}">
        <p14:creationId xmlns:p14="http://schemas.microsoft.com/office/powerpoint/2010/main" val="345060946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3AD2243-6515-FBE7-1A96-A19F435F63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2784156" y="-1223539"/>
            <a:ext cx="6773258" cy="9389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5142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163B71-8853-688B-7D39-CA0EBA6B0D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:a16="http://schemas.microsoft.com/office/drawing/2014/main" id="{FF3544B1-2FF5-5D9C-6B53-0141D4D9669C}"/>
              </a:ext>
            </a:extLst>
          </p:cNvPr>
          <p:cNvSpPr txBox="1"/>
          <p:nvPr/>
        </p:nvSpPr>
        <p:spPr>
          <a:xfrm>
            <a:off x="1195510" y="262828"/>
            <a:ext cx="96487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RH &lt;</a:t>
            </a:r>
            <a:r>
              <a:rPr lang="en-US" sz="4000" dirty="0">
                <a:solidFill>
                  <a:srgbClr val="C00000"/>
                </a:solidFill>
              </a:rPr>
              <a:t> </a:t>
            </a:r>
            <a:r>
              <a:rPr lang="en-US" sz="4000" dirty="0"/>
              <a:t> </a:t>
            </a:r>
            <a:r>
              <a:rPr lang="en-US" sz="40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10 %</a:t>
            </a:r>
            <a:r>
              <a:rPr lang="en-US" sz="4000" dirty="0"/>
              <a:t> , </a:t>
            </a:r>
            <a:r>
              <a:rPr lang="en-US" sz="4000" dirty="0">
                <a:solidFill>
                  <a:srgbClr val="FFC000"/>
                </a:solidFill>
              </a:rPr>
              <a:t>20 %</a:t>
            </a:r>
            <a:r>
              <a:rPr lang="en-US" sz="4000" dirty="0"/>
              <a:t> , </a:t>
            </a:r>
            <a:r>
              <a:rPr lang="en-US" sz="40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30 %</a:t>
            </a:r>
            <a:r>
              <a:rPr lang="en-US" sz="4000" dirty="0"/>
              <a:t> , </a:t>
            </a:r>
            <a:r>
              <a:rPr lang="en-US" sz="4000" dirty="0">
                <a:solidFill>
                  <a:schemeClr val="tx2">
                    <a:lumMod val="90000"/>
                    <a:lumOff val="10000"/>
                  </a:schemeClr>
                </a:solidFill>
              </a:rPr>
              <a:t>40 %,</a:t>
            </a:r>
            <a:r>
              <a:rPr lang="en-US" sz="4000" dirty="0">
                <a:sym typeface="Wingdings" pitchFamily="2" charset="2"/>
              </a:rPr>
              <a:t> </a:t>
            </a:r>
            <a:r>
              <a:rPr lang="en-US" sz="4000" dirty="0">
                <a:solidFill>
                  <a:srgbClr val="FF0000"/>
                </a:solidFill>
                <a:sym typeface="Wingdings" pitchFamily="2" charset="2"/>
              </a:rPr>
              <a:t>ALL</a:t>
            </a:r>
            <a:endParaRPr lang="en-US" sz="4000" dirty="0">
              <a:solidFill>
                <a:srgbClr val="FF0000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004691F-4B18-C904-10D1-AAA408215E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664735" y="603021"/>
            <a:ext cx="2878497" cy="399048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F0CEEC9-D47B-549B-DEF4-C9185F8C58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580612" y="625372"/>
            <a:ext cx="2878497" cy="399048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6ABB867-EE26-D13D-19F2-A0E7A51893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757509" y="582327"/>
            <a:ext cx="2878497" cy="399048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CB8E155-B872-410F-4585-71DC1D93AED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722996" y="3620357"/>
            <a:ext cx="2687367" cy="372551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6348C16-1A86-1ED6-A94D-376A4F3D4A5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>
            <a:off x="4730062" y="3567251"/>
            <a:ext cx="2731876" cy="378722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A972EEE7-2EFA-F637-FBA9-991C9509181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400000">
            <a:off x="8634321" y="3561340"/>
            <a:ext cx="2755114" cy="3838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80416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AEF1C6-9BB2-C743-FFE0-06D008FFB6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49" y="919354"/>
            <a:ext cx="10406063" cy="2387600"/>
          </a:xfrm>
        </p:spPr>
        <p:txBody>
          <a:bodyPr>
            <a:normAutofit/>
          </a:bodyPr>
          <a:lstStyle/>
          <a:p>
            <a:r>
              <a:rPr lang="en-US" dirty="0"/>
              <a:t>Investigating FBG response</a:t>
            </a:r>
            <a:br>
              <a:rPr lang="en-US" dirty="0"/>
            </a:br>
            <a:r>
              <a:rPr lang="en-US" sz="4400" dirty="0"/>
              <a:t> RH test   @ T ~ -20°C</a:t>
            </a:r>
            <a:br>
              <a:rPr lang="en-US" sz="4400" dirty="0"/>
            </a:br>
            <a:r>
              <a:rPr lang="en-US" dirty="0"/>
              <a:t> (Package K9 )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A5B773A-666E-138F-9AAC-125AEF9871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551047"/>
            <a:ext cx="9144000" cy="1655762"/>
          </a:xfrm>
        </p:spPr>
        <p:txBody>
          <a:bodyPr/>
          <a:lstStyle/>
          <a:p>
            <a:r>
              <a:rPr lang="en-US" dirty="0"/>
              <a:t>DOOMNULL (25-06-2025)</a:t>
            </a:r>
          </a:p>
          <a:p>
            <a:r>
              <a:rPr lang="en-ZA" dirty="0"/>
              <a:t>/Users/</a:t>
            </a:r>
            <a:r>
              <a:rPr lang="en-ZA" dirty="0" err="1"/>
              <a:t>doomnull</a:t>
            </a:r>
            <a:r>
              <a:rPr lang="en-ZA" dirty="0"/>
              <a:t>/K9-CH3-12-06-2025/RH-test-T_-20C/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6728922-DBD9-A5A1-0177-0310459C65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358411" y="4916165"/>
            <a:ext cx="1486788" cy="206114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154BD39-40B8-A000-0F70-F24179A073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2459505" y="4936721"/>
            <a:ext cx="1594026" cy="220981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E037C2B-5FB7-2FA4-57B6-8B9067BF06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4767512" y="4894696"/>
            <a:ext cx="1654656" cy="229386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1DAEFFD-38CD-4AF1-CC46-E9089E4A02B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7367084" y="4715510"/>
            <a:ext cx="1779426" cy="246683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B8594F2-B0F5-1F57-3AF0-87897DA4523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>
            <a:off x="9868457" y="4709656"/>
            <a:ext cx="1809742" cy="2508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136535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AB4596-4661-D0CE-92AF-9FA9FC6D97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SENSOR CONNECTION (interrogator)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814707-C3C1-4C52-CB98-64776C7D2D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CH3 : K9 LPG [T, RH, D].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CH4 : FBG-rh [T] &amp; FBG-</a:t>
            </a:r>
            <a:r>
              <a:rPr lang="en-US" dirty="0" err="1"/>
              <a:t>rs</a:t>
            </a:r>
            <a:r>
              <a:rPr lang="en-US" dirty="0"/>
              <a:t> [T, D].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Data is from RH test . </a:t>
            </a:r>
          </a:p>
          <a:p>
            <a:endParaRPr lang="en-US" dirty="0"/>
          </a:p>
          <a:p>
            <a:r>
              <a:rPr lang="en-US" dirty="0"/>
              <a:t>RH [%]  vs. t [s]  (baseline/background plot).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 Investigate how the sensors respond to temperature in RH test.</a:t>
            </a:r>
          </a:p>
          <a:p>
            <a:endParaRPr lang="en-US" dirty="0"/>
          </a:p>
          <a:p>
            <a:r>
              <a:rPr lang="en-US" dirty="0"/>
              <a:t>FBG-rh [T] &amp; FBG-</a:t>
            </a:r>
            <a:r>
              <a:rPr lang="en-US" dirty="0" err="1"/>
              <a:t>rs</a:t>
            </a:r>
            <a:r>
              <a:rPr lang="en-US" dirty="0"/>
              <a:t> [T, D] in comparison to the pt10k response.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15B5B0-D7DD-5B55-6BFC-010DD29E4F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03814-63F2-EE47-B520-9E4C58BF2F71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2573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6044061-3AFF-7BCC-6E82-06E3686721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227903" y="-653425"/>
            <a:ext cx="3382924" cy="468977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22183AE-AFCF-6273-3D7A-DC9688701F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067458" y="2682366"/>
            <a:ext cx="3517395" cy="487619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92E4C14-60D6-060E-70A4-DCE5A96E03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7145596" y="2682367"/>
            <a:ext cx="3517393" cy="487619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7ACA785-F350-02D3-DE0D-AA0EBFE2E0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7119622" y="-590954"/>
            <a:ext cx="3382924" cy="4689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86293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4D620613-F56B-10D8-0888-359CBD5EB3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722"/>
            <a:ext cx="10515600" cy="1325563"/>
          </a:xfrm>
        </p:spPr>
        <p:txBody>
          <a:bodyPr/>
          <a:lstStyle/>
          <a:p>
            <a:r>
              <a:rPr lang="en-US" dirty="0"/>
              <a:t>RH test: Baseline  &amp; Valve opening plots.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5828125-8432-1032-EED1-7F3E1330E6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2471069" y="-104491"/>
            <a:ext cx="5835366" cy="8089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973000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B9D11F6-522F-4ED6-13C1-2178A82EFB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945979" y="2204279"/>
            <a:ext cx="3899676" cy="540615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E6FBC8C-3A02-9A4E-8995-33657B92F1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725597" y="-168239"/>
            <a:ext cx="2481266" cy="34398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34F50EE-C52B-6B97-8149-7356961AC8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747329" y="-268048"/>
            <a:ext cx="2703393" cy="374773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9226B3F-F338-0306-B3F2-997EA562B0C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4744304" y="-322207"/>
            <a:ext cx="2703393" cy="374773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5AD8B17-6B8F-1A2D-3FF4-838E796605E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>
            <a:off x="7280589" y="2028411"/>
            <a:ext cx="3954787" cy="5482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58982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8EE4A3-222E-7876-1553-C7B7511C9C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548640"/>
            <a:ext cx="9160475" cy="1132258"/>
          </a:xfrm>
        </p:spPr>
        <p:txBody>
          <a:bodyPr anchor="ctr">
            <a:normAutofit/>
          </a:bodyPr>
          <a:lstStyle/>
          <a:p>
            <a:pPr algn="ctr"/>
            <a:r>
              <a:rPr lang="en-US" dirty="0"/>
              <a:t>K9: 3 Sensors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EBE4BE-BCB4-9D56-4B0E-674EBCBF4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32162" y="6453002"/>
            <a:ext cx="429207" cy="365125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spcAft>
                <a:spcPts val="600"/>
              </a:spcAft>
            </a:pPr>
            <a:fld id="{F0AC44F8-237E-6246-80A7-E48BA5CC3F0F}" type="slidenum">
              <a:rPr lang="en-US" smtClean="0"/>
              <a:pPr>
                <a:spcAft>
                  <a:spcPts val="600"/>
                </a:spcAft>
              </a:pPr>
              <a:t>3</a:t>
            </a:fld>
            <a:endParaRPr lang="en-US"/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FCB4A0DC-1114-F93E-8BCC-AB69D6361752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930876" y="2037806"/>
          <a:ext cx="10335350" cy="40664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8721218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EB1CF02-E103-0956-1A3B-133FFF3E32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277020" y="-356402"/>
            <a:ext cx="2676308" cy="371018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7E854FB-2380-AB96-C691-E6E137B59E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753238" y="2205086"/>
            <a:ext cx="3899676" cy="540615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8EE0CA7-4549-F3CD-5632-2384C127DC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752644" y="-408365"/>
            <a:ext cx="2564273" cy="355487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1098579-871E-291B-1C5C-7543356B7B3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4447994" y="-388483"/>
            <a:ext cx="2676310" cy="371019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C24BF87-683B-A870-2A57-F5528FA18DE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>
            <a:off x="7539089" y="2205083"/>
            <a:ext cx="3899678" cy="5406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111704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CAFD755-92D6-EA4A-35DF-2AFA652C46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5471664" y="-872736"/>
            <a:ext cx="5632413" cy="780826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F70D0CA-1CEC-4BF7-0DD9-CEF689B399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16375" y="-416376"/>
            <a:ext cx="2155677" cy="298843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3B62223-5F8E-2756-2AE2-37AD7EE603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416378" y="1934785"/>
            <a:ext cx="2155677" cy="298843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EE97B20-E8EE-3E74-442A-F46BFD3556E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416376" y="4285944"/>
            <a:ext cx="2155677" cy="2988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076985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230203-B2F6-C4A4-D337-BF9DFC86A9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A3B670-1B4B-9190-3CF1-C022A80209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024" y="365126"/>
            <a:ext cx="11967882" cy="1194734"/>
          </a:xfrm>
        </p:spPr>
        <p:txBody>
          <a:bodyPr/>
          <a:lstStyle/>
          <a:p>
            <a:r>
              <a:rPr lang="en-US" dirty="0"/>
              <a:t>MORE STUDIES ON FBGs : PACKAGING EFFECT(?)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F905760-6E09-A910-B260-8437078594FF}"/>
              </a:ext>
            </a:extLst>
          </p:cNvPr>
          <p:cNvSpPr txBox="1"/>
          <p:nvPr/>
        </p:nvSpPr>
        <p:spPr>
          <a:xfrm>
            <a:off x="322729" y="1371600"/>
            <a:ext cx="11766177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/>
              <a:t>Splicing.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3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/>
              <a:t>Pre-strain.</a:t>
            </a:r>
          </a:p>
          <a:p>
            <a:endParaRPr lang="en-US" sz="3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/>
              <a:t>Interrogator channels/Diode.</a:t>
            </a:r>
          </a:p>
          <a:p>
            <a:endParaRPr lang="en-US" sz="3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/>
              <a:t>Condition in our climatic chamber.</a:t>
            </a:r>
          </a:p>
          <a:p>
            <a:endParaRPr lang="en-US" sz="3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/>
              <a:t>Moves with the package and not with the channel.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A86C957-79FF-291C-473D-8DBFB9DF1F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7922452" y="636574"/>
            <a:ext cx="3491965" cy="4840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21548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39D75A-456C-6214-A55D-C66BA9A79F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C44F8-237E-6246-80A7-E48BA5CC3F0F}" type="slidenum">
              <a:rPr lang="en-US" smtClean="0"/>
              <a:t>4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6EE939F-AE93-539C-203F-78C64F2335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977634" y="859206"/>
            <a:ext cx="4397293" cy="609600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E9BF1BE-BC94-14E9-1B2F-F1FE780BD9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6945354" y="859207"/>
            <a:ext cx="4397292" cy="60960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7194DA2-8903-B2DF-C24B-054C9CB4CA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36525"/>
            <a:ext cx="11967882" cy="1325563"/>
          </a:xfrm>
        </p:spPr>
        <p:txBody>
          <a:bodyPr/>
          <a:lstStyle/>
          <a:p>
            <a:r>
              <a:rPr lang="en-US" dirty="0"/>
              <a:t>Evolution plots:  shift due its temperature response</a:t>
            </a:r>
          </a:p>
        </p:txBody>
      </p:sp>
    </p:spTree>
    <p:extLst>
      <p:ext uri="{BB962C8B-B14F-4D97-AF65-F5344CB8AC3E}">
        <p14:creationId xmlns:p14="http://schemas.microsoft.com/office/powerpoint/2010/main" val="35189232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492D98-0141-8BD7-5219-8D102DD68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C44F8-237E-6246-80A7-E48BA5CC3F0F}" type="slidenum">
              <a:rPr lang="en-US" smtClean="0"/>
              <a:t>5</a:t>
            </a:fld>
            <a:endParaRPr lang="en-US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3AC41584-CD12-8F80-18CE-ED98CE654D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1112" y="0"/>
            <a:ext cx="10515600" cy="1035424"/>
          </a:xfrm>
        </p:spPr>
        <p:txBody>
          <a:bodyPr>
            <a:normAutofit/>
          </a:bodyPr>
          <a:lstStyle/>
          <a:p>
            <a:r>
              <a:rPr lang="en-US" dirty="0"/>
              <a:t>LPG Spectra  : Wavelength vs. time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3E65B3A-F306-CD58-E281-37CBF9CC19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2755464" y="104337"/>
            <a:ext cx="5545920" cy="7688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73499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B4DE87-238A-A3D6-AC2E-C986A09C2B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C44F8-237E-6246-80A7-E48BA5CC3F0F}" type="slidenum">
              <a:rPr lang="en-US" smtClean="0"/>
              <a:t>6</a:t>
            </a:fld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380AEB78-0DCF-6DB6-CA9C-A22C293203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90399"/>
          </a:xfrm>
        </p:spPr>
        <p:txBody>
          <a:bodyPr>
            <a:normAutofit fontScale="90000"/>
          </a:bodyPr>
          <a:lstStyle/>
          <a:p>
            <a:r>
              <a:rPr lang="en-US" dirty="0"/>
              <a:t>LPG Calibration : acquiring stable points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A94440E-F235-59BA-299D-E33B0F3623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959394" y="453735"/>
            <a:ext cx="4240827" cy="587909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7146964-7597-F65E-FA12-12FDD9F1FF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7132038" y="453733"/>
            <a:ext cx="4240828" cy="5879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04182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226D5C-50C1-268C-772F-9B1A3AC4D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C44F8-237E-6246-80A7-E48BA5CC3F0F}" type="slidenum">
              <a:rPr lang="en-US" smtClean="0"/>
              <a:t>7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20657912-8B39-2C67-D7D1-4DB6089F6A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1112" y="222864"/>
            <a:ext cx="10515600" cy="590399"/>
          </a:xfrm>
        </p:spPr>
        <p:txBody>
          <a:bodyPr>
            <a:normAutofit fontScale="90000"/>
          </a:bodyPr>
          <a:lstStyle/>
          <a:p>
            <a:r>
              <a:rPr lang="en-US" dirty="0"/>
              <a:t>LPG  : Temperature Calibration curve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2343A70-35B5-3437-045B-E366E783CC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2273883" y="-446789"/>
            <a:ext cx="5854818" cy="8116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95578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C10390-C4D1-5EC7-4957-9A8F10C598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90399"/>
          </a:xfrm>
        </p:spPr>
        <p:txBody>
          <a:bodyPr>
            <a:normAutofit fontScale="90000"/>
          </a:bodyPr>
          <a:lstStyle/>
          <a:p>
            <a:r>
              <a:rPr lang="en-US" dirty="0"/>
              <a:t>FBG-Radhard : Zoomed-in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909BB6-554B-D623-A629-B61031BB70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C44F8-237E-6246-80A7-E48BA5CC3F0F}" type="slidenum">
              <a:rPr lang="en-US" smtClean="0"/>
              <a:t>8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464943C-759E-1643-5B6D-C9FB23F00D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49354" y="323735"/>
            <a:ext cx="4397290" cy="609599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A89DD65-2237-5983-8828-F828690D81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7035531" y="433388"/>
            <a:ext cx="4321712" cy="5991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71646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A9380E-AC3F-AB4B-CF01-47B434B940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C44F8-237E-6246-80A7-E48BA5CC3F0F}" type="slidenum">
              <a:rPr lang="en-US" smtClean="0"/>
              <a:t>9</a:t>
            </a:fld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00BD7509-C473-89AA-8D11-94DDA47DE6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90399"/>
          </a:xfrm>
        </p:spPr>
        <p:txBody>
          <a:bodyPr>
            <a:normAutofit fontScale="90000"/>
          </a:bodyPr>
          <a:lstStyle/>
          <a:p>
            <a:r>
              <a:rPr lang="en-US" dirty="0"/>
              <a:t>FBG-</a:t>
            </a:r>
            <a:r>
              <a:rPr lang="en-US" dirty="0" err="1"/>
              <a:t>radhard</a:t>
            </a:r>
            <a:r>
              <a:rPr lang="en-US" dirty="0"/>
              <a:t> Calibration : Stable points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4113509-69EF-94C9-BDB7-EB26BBAC0A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956387" y="486300"/>
            <a:ext cx="4408976" cy="6112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8D6AE88-73BB-355D-D2DE-30CFA19EBC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6835269" y="470736"/>
            <a:ext cx="4489555" cy="6223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43173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24815</TotalTime>
  <Words>402</Words>
  <Application>Microsoft Macintosh PowerPoint</Application>
  <PresentationFormat>Widescreen</PresentationFormat>
  <Paragraphs>72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32</vt:i4>
      </vt:variant>
    </vt:vector>
  </HeadingPairs>
  <TitlesOfParts>
    <vt:vector size="39" baseType="lpstr">
      <vt:lpstr>Aptos</vt:lpstr>
      <vt:lpstr>Aptos Display</vt:lpstr>
      <vt:lpstr>Arial</vt:lpstr>
      <vt:lpstr>Wingdings</vt:lpstr>
      <vt:lpstr>Office Theme</vt:lpstr>
      <vt:lpstr>1_Office Theme</vt:lpstr>
      <vt:lpstr>2_Office Theme</vt:lpstr>
      <vt:lpstr>         Temperature test, RH test , and FBGs activity during RH test.                                  (Package K9  analysis)        </vt:lpstr>
      <vt:lpstr>Temperature Calibration Test                  @RH ~ 0%    (Package K9  analysis)</vt:lpstr>
      <vt:lpstr>K9: 3 Sensors</vt:lpstr>
      <vt:lpstr>Evolution plots:  shift due its temperature response</vt:lpstr>
      <vt:lpstr>LPG Spectra  : Wavelength vs. time</vt:lpstr>
      <vt:lpstr>LPG Calibration : acquiring stable points </vt:lpstr>
      <vt:lpstr>LPG  : Temperature Calibration curve</vt:lpstr>
      <vt:lpstr>FBG-Radhard : Zoomed-in</vt:lpstr>
      <vt:lpstr>FBG-radhard Calibration : Stable points </vt:lpstr>
      <vt:lpstr>FBG-radhard  : Temperature Calibration curve</vt:lpstr>
      <vt:lpstr>FBG-Radsoft : Zoomed-in</vt:lpstr>
      <vt:lpstr>FBG-radsoft Calibration : Stable points </vt:lpstr>
      <vt:lpstr>FBG-radsoft  : Temperature Calibration curve</vt:lpstr>
      <vt:lpstr>Temperature curves: LPG ;  FBG-rh  &amp; FBG-rs</vt:lpstr>
      <vt:lpstr>RH  TEST @ T ~ -20°C K9 FOS Analysis</vt:lpstr>
      <vt:lpstr>PowerPoint Presentation</vt:lpstr>
      <vt:lpstr>LPG: RH Spectra before temperature compensation</vt:lpstr>
      <vt:lpstr>LPG wavelength shift due to temperature fluctuation</vt:lpstr>
      <vt:lpstr>LPG spectra after temperature compensated</vt:lpstr>
      <vt:lpstr>Stables points used for RH calibration</vt:lpstr>
      <vt:lpstr>LPG  RH calibration curve</vt:lpstr>
      <vt:lpstr>                                   FOS LPG RH measurement</vt:lpstr>
      <vt:lpstr>PowerPoint Presentation</vt:lpstr>
      <vt:lpstr>PowerPoint Presentation</vt:lpstr>
      <vt:lpstr>Investigating FBG response  RH test   @ T ~ -20°C  (Package K9 )</vt:lpstr>
      <vt:lpstr>SENSOR CONNECTION (interrogator)</vt:lpstr>
      <vt:lpstr>PowerPoint Presentation</vt:lpstr>
      <vt:lpstr>RH test: Baseline  &amp; Valve opening plots.</vt:lpstr>
      <vt:lpstr>PowerPoint Presentation</vt:lpstr>
      <vt:lpstr>PowerPoint Presentation</vt:lpstr>
      <vt:lpstr>PowerPoint Presentation</vt:lpstr>
      <vt:lpstr>MORE STUDIES ON FBGs : PACKAGING EFFECT(?)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Doomnull Unwuchola</dc:creator>
  <cp:lastModifiedBy>itumeleng bianca matulodi</cp:lastModifiedBy>
  <cp:revision>14</cp:revision>
  <dcterms:created xsi:type="dcterms:W3CDTF">2025-02-25T13:53:47Z</dcterms:created>
  <dcterms:modified xsi:type="dcterms:W3CDTF">2025-06-25T10:57:42Z</dcterms:modified>
</cp:coreProperties>
</file>