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4" r:id="rId2"/>
    <p:sldId id="265" r:id="rId3"/>
    <p:sldId id="266" r:id="rId4"/>
    <p:sldId id="270" r:id="rId5"/>
    <p:sldId id="271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8"/>
    <p:restoredTop sz="94782"/>
  </p:normalViewPr>
  <p:slideViewPr>
    <p:cSldViewPr snapToGrid="0">
      <p:cViewPr varScale="1">
        <p:scale>
          <a:sx n="95" d="100"/>
          <a:sy n="95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ar/folders/xp/m9gvwxpx3h91gk24x3hs_bdh0000gp/T/com.microsoft.Outlook/Outlook%20Temp/FOS-production-schedule%5b51%5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26844858197174"/>
          <c:y val="4.7043067176781507E-2"/>
          <c:w val="0.7918725930319821"/>
          <c:h val="0.81360114868646549"/>
        </c:manualLayout>
      </c:layout>
      <c:lineChart>
        <c:grouping val="stacked"/>
        <c:varyColors val="0"/>
        <c:ser>
          <c:idx val="2"/>
          <c:order val="2"/>
          <c:tx>
            <c:v>Balance</c:v>
          </c:tx>
          <c:spPr>
            <a:ln w="47625" cap="rnd">
              <a:solidFill>
                <a:schemeClr val="accent5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Hoja1!$A$2:$A$124</c:f>
              <c:numCache>
                <c:formatCode>m/d/yy</c:formatCode>
                <c:ptCount val="123"/>
                <c:pt idx="0">
                  <c:v>45413</c:v>
                </c:pt>
                <c:pt idx="1">
                  <c:v>45422</c:v>
                </c:pt>
                <c:pt idx="2">
                  <c:v>45474</c:v>
                </c:pt>
                <c:pt idx="3">
                  <c:v>45748</c:v>
                </c:pt>
                <c:pt idx="4">
                  <c:v>45787</c:v>
                </c:pt>
                <c:pt idx="5">
                  <c:v>45808</c:v>
                </c:pt>
                <c:pt idx="6">
                  <c:v>45809</c:v>
                </c:pt>
                <c:pt idx="7">
                  <c:v>45823</c:v>
                </c:pt>
                <c:pt idx="8">
                  <c:v>45838</c:v>
                </c:pt>
                <c:pt idx="9">
                  <c:v>45839</c:v>
                </c:pt>
                <c:pt idx="10">
                  <c:v>45853</c:v>
                </c:pt>
                <c:pt idx="11">
                  <c:v>45870</c:v>
                </c:pt>
                <c:pt idx="12">
                  <c:v>45884</c:v>
                </c:pt>
                <c:pt idx="13">
                  <c:v>45901</c:v>
                </c:pt>
                <c:pt idx="14">
                  <c:v>45915</c:v>
                </c:pt>
                <c:pt idx="15">
                  <c:v>45931</c:v>
                </c:pt>
                <c:pt idx="16">
                  <c:v>45945</c:v>
                </c:pt>
                <c:pt idx="17">
                  <c:v>45962</c:v>
                </c:pt>
                <c:pt idx="18">
                  <c:v>46053</c:v>
                </c:pt>
                <c:pt idx="19">
                  <c:v>46068</c:v>
                </c:pt>
                <c:pt idx="20">
                  <c:v>46357</c:v>
                </c:pt>
                <c:pt idx="21">
                  <c:v>46402</c:v>
                </c:pt>
                <c:pt idx="22">
                  <c:v>46418</c:v>
                </c:pt>
              </c:numCache>
            </c:numRef>
          </c:cat>
          <c:val>
            <c:numRef>
              <c:f>Hoja1!$F$2:$F$124</c:f>
              <c:numCache>
                <c:formatCode>General</c:formatCode>
                <c:ptCount val="123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4</c:v>
                </c:pt>
                <c:pt idx="4">
                  <c:v>6</c:v>
                </c:pt>
                <c:pt idx="5">
                  <c:v>0</c:v>
                </c:pt>
                <c:pt idx="6">
                  <c:v>6</c:v>
                </c:pt>
                <c:pt idx="7">
                  <c:v>12</c:v>
                </c:pt>
                <c:pt idx="8">
                  <c:v>0</c:v>
                </c:pt>
                <c:pt idx="9">
                  <c:v>4</c:v>
                </c:pt>
                <c:pt idx="10">
                  <c:v>8</c:v>
                </c:pt>
                <c:pt idx="11">
                  <c:v>12</c:v>
                </c:pt>
                <c:pt idx="12">
                  <c:v>16</c:v>
                </c:pt>
                <c:pt idx="13">
                  <c:v>20</c:v>
                </c:pt>
                <c:pt idx="14">
                  <c:v>24</c:v>
                </c:pt>
                <c:pt idx="15">
                  <c:v>28</c:v>
                </c:pt>
                <c:pt idx="16">
                  <c:v>32</c:v>
                </c:pt>
                <c:pt idx="17">
                  <c:v>36</c:v>
                </c:pt>
                <c:pt idx="18">
                  <c:v>34</c:v>
                </c:pt>
                <c:pt idx="19">
                  <c:v>28</c:v>
                </c:pt>
                <c:pt idx="20">
                  <c:v>20</c:v>
                </c:pt>
                <c:pt idx="21">
                  <c:v>10</c:v>
                </c:pt>
                <c:pt idx="22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BE-7B4E-8AA2-0C32E670B0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0670543"/>
        <c:axId val="870672255"/>
      </c:lineChart>
      <c:scatterChart>
        <c:scatterStyle val="lineMarker"/>
        <c:varyColors val="0"/>
        <c:ser>
          <c:idx val="0"/>
          <c:order val="0"/>
          <c:tx>
            <c:v>Produced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Hoja1!$A$2:$A$728</c:f>
              <c:numCache>
                <c:formatCode>m/d/yy</c:formatCode>
                <c:ptCount val="727"/>
                <c:pt idx="0">
                  <c:v>45413</c:v>
                </c:pt>
                <c:pt idx="1">
                  <c:v>45422</c:v>
                </c:pt>
                <c:pt idx="2">
                  <c:v>45474</c:v>
                </c:pt>
                <c:pt idx="3">
                  <c:v>45748</c:v>
                </c:pt>
                <c:pt idx="4">
                  <c:v>45787</c:v>
                </c:pt>
                <c:pt idx="5">
                  <c:v>45808</c:v>
                </c:pt>
                <c:pt idx="6">
                  <c:v>45809</c:v>
                </c:pt>
                <c:pt idx="7">
                  <c:v>45823</c:v>
                </c:pt>
                <c:pt idx="8">
                  <c:v>45838</c:v>
                </c:pt>
                <c:pt idx="9">
                  <c:v>45839</c:v>
                </c:pt>
                <c:pt idx="10">
                  <c:v>45853</c:v>
                </c:pt>
                <c:pt idx="11">
                  <c:v>45870</c:v>
                </c:pt>
                <c:pt idx="12">
                  <c:v>45884</c:v>
                </c:pt>
                <c:pt idx="13">
                  <c:v>45901</c:v>
                </c:pt>
                <c:pt idx="14">
                  <c:v>45915</c:v>
                </c:pt>
                <c:pt idx="15">
                  <c:v>45931</c:v>
                </c:pt>
                <c:pt idx="16">
                  <c:v>45945</c:v>
                </c:pt>
                <c:pt idx="17">
                  <c:v>45962</c:v>
                </c:pt>
                <c:pt idx="18">
                  <c:v>46053</c:v>
                </c:pt>
                <c:pt idx="19">
                  <c:v>46068</c:v>
                </c:pt>
                <c:pt idx="20">
                  <c:v>46357</c:v>
                </c:pt>
                <c:pt idx="21">
                  <c:v>46402</c:v>
                </c:pt>
                <c:pt idx="22">
                  <c:v>46418</c:v>
                </c:pt>
              </c:numCache>
            </c:numRef>
          </c:xVal>
          <c:yVal>
            <c:numRef>
              <c:f>Hoja1!$D$2:$D$124</c:f>
              <c:numCache>
                <c:formatCode>General</c:formatCode>
                <c:ptCount val="123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6</c:v>
                </c:pt>
                <c:pt idx="4">
                  <c:v>8</c:v>
                </c:pt>
                <c:pt idx="5">
                  <c:v>8</c:v>
                </c:pt>
                <c:pt idx="6">
                  <c:v>14</c:v>
                </c:pt>
                <c:pt idx="7">
                  <c:v>20</c:v>
                </c:pt>
                <c:pt idx="8">
                  <c:v>20</c:v>
                </c:pt>
                <c:pt idx="9">
                  <c:v>24</c:v>
                </c:pt>
                <c:pt idx="10">
                  <c:v>28</c:v>
                </c:pt>
                <c:pt idx="11">
                  <c:v>32</c:v>
                </c:pt>
                <c:pt idx="12">
                  <c:v>36</c:v>
                </c:pt>
                <c:pt idx="13">
                  <c:v>40</c:v>
                </c:pt>
                <c:pt idx="14">
                  <c:v>44</c:v>
                </c:pt>
                <c:pt idx="15">
                  <c:v>48</c:v>
                </c:pt>
                <c:pt idx="16">
                  <c:v>52</c:v>
                </c:pt>
                <c:pt idx="17">
                  <c:v>56</c:v>
                </c:pt>
                <c:pt idx="18">
                  <c:v>56</c:v>
                </c:pt>
                <c:pt idx="19">
                  <c:v>56</c:v>
                </c:pt>
                <c:pt idx="20">
                  <c:v>56</c:v>
                </c:pt>
                <c:pt idx="21">
                  <c:v>56</c:v>
                </c:pt>
                <c:pt idx="22">
                  <c:v>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BE-7B4E-8AA2-0C32E670B080}"/>
            </c:ext>
          </c:extLst>
        </c:ser>
        <c:ser>
          <c:idx val="1"/>
          <c:order val="1"/>
          <c:tx>
            <c:v>Required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Hoja1!$A$2:$A$124</c:f>
              <c:numCache>
                <c:formatCode>m/d/yy</c:formatCode>
                <c:ptCount val="123"/>
                <c:pt idx="0">
                  <c:v>45413</c:v>
                </c:pt>
                <c:pt idx="1">
                  <c:v>45422</c:v>
                </c:pt>
                <c:pt idx="2">
                  <c:v>45474</c:v>
                </c:pt>
                <c:pt idx="3">
                  <c:v>45748</c:v>
                </c:pt>
                <c:pt idx="4">
                  <c:v>45787</c:v>
                </c:pt>
                <c:pt idx="5">
                  <c:v>45808</c:v>
                </c:pt>
                <c:pt idx="6">
                  <c:v>45809</c:v>
                </c:pt>
                <c:pt idx="7">
                  <c:v>45823</c:v>
                </c:pt>
                <c:pt idx="8">
                  <c:v>45838</c:v>
                </c:pt>
                <c:pt idx="9">
                  <c:v>45839</c:v>
                </c:pt>
                <c:pt idx="10">
                  <c:v>45853</c:v>
                </c:pt>
                <c:pt idx="11">
                  <c:v>45870</c:v>
                </c:pt>
                <c:pt idx="12">
                  <c:v>45884</c:v>
                </c:pt>
                <c:pt idx="13">
                  <c:v>45901</c:v>
                </c:pt>
                <c:pt idx="14">
                  <c:v>45915</c:v>
                </c:pt>
                <c:pt idx="15">
                  <c:v>45931</c:v>
                </c:pt>
                <c:pt idx="16">
                  <c:v>45945</c:v>
                </c:pt>
                <c:pt idx="17">
                  <c:v>45962</c:v>
                </c:pt>
                <c:pt idx="18">
                  <c:v>46053</c:v>
                </c:pt>
                <c:pt idx="19">
                  <c:v>46068</c:v>
                </c:pt>
                <c:pt idx="20">
                  <c:v>46357</c:v>
                </c:pt>
                <c:pt idx="21">
                  <c:v>46402</c:v>
                </c:pt>
                <c:pt idx="22">
                  <c:v>46418</c:v>
                </c:pt>
              </c:numCache>
            </c:numRef>
          </c:xVal>
          <c:yVal>
            <c:numRef>
              <c:f>Hoja1!$E$2:$E$124</c:f>
              <c:numCache>
                <c:formatCode>General</c:formatCode>
                <c:ptCount val="123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22</c:v>
                </c:pt>
                <c:pt idx="19">
                  <c:v>28</c:v>
                </c:pt>
                <c:pt idx="20">
                  <c:v>36</c:v>
                </c:pt>
                <c:pt idx="21">
                  <c:v>46</c:v>
                </c:pt>
                <c:pt idx="22">
                  <c:v>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0BE-7B4E-8AA2-0C32E670B0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0670543"/>
        <c:axId val="870672255"/>
      </c:scatterChart>
      <c:dateAx>
        <c:axId val="8706705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m/d/yy" sourceLinked="1"/>
        <c:majorTickMark val="out"/>
        <c:minorTickMark val="none"/>
        <c:tickLblPos val="nextTo"/>
        <c:spPr>
          <a:noFill/>
          <a:ln w="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H"/>
          </a:p>
        </c:txPr>
        <c:crossAx val="870672255"/>
        <c:crosses val="autoZero"/>
        <c:auto val="1"/>
        <c:lblOffset val="100"/>
        <c:baseTimeUnit val="days"/>
      </c:dateAx>
      <c:valAx>
        <c:axId val="870672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1"/>
                  <a:t>Number</a:t>
                </a:r>
                <a:r>
                  <a:rPr lang="en-GB" sz="2000" b="1" baseline="0"/>
                  <a:t> of sensors</a:t>
                </a:r>
                <a:endParaRPr lang="en-GB" sz="20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H"/>
          </a:p>
        </c:txPr>
        <c:crossAx val="8706705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669246026633345"/>
          <c:y val="4.1347894056519674E-2"/>
          <c:w val="0.27717773422140152"/>
          <c:h val="0.213899794930171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6DEBA-4AA4-FA4F-97AE-BC7ACF8B891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6AE80-EE5E-5D49-A1AE-F27C18E6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174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2A955-65A7-4247-92A5-AE50E4F501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0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7CC35-DE81-F00F-516F-64B2AD507A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C7137-5D6A-317E-9B1D-EFA96FFB5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3DE38-CF4F-AB6E-FDD9-F2823F258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1988E-F959-1A88-200F-672312FE4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8537B-B619-934C-9A96-C70938FAC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7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643AE-75B3-B49F-B10A-464AF27D2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74A15-259E-8A71-577A-C7937F99D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52CB7-E61C-C872-D264-5662863F3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0940B-D6E0-4B59-CB6E-D3301795B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AF93B-A9BF-949C-4027-90461024F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4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B6E4F7-350F-2E36-88F5-A0DC8369B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CF7EE-3566-5434-8708-86A965BDD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62C10-89CE-2EC1-F9F2-79C8AB13A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6AC0-FFA3-1625-83D2-1464919AC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2BE92-7777-BFDC-0C3B-97565A60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7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41294-2629-5BCD-7004-ACA3A8EA9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BF799-A2DC-5491-3223-E2E987F12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4A9D0-E4CA-9996-B343-3238F9B26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2A090-178E-9041-8FE8-1CF74864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5907D-B4E9-FE22-AD49-77BFC2B11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4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3E042-8713-78DD-6534-340F42A0F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AAE08-BF66-2B96-42A1-E706B50E5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E8E3B-C9DF-95F3-17F4-85C8B5857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55334-3290-7F60-7D6A-4F0712CB3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68585-67F7-63B6-B2F5-7ED34C50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9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F49F0-B9DA-C840-7489-C17C67B9F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BF919-D1EC-E063-24AC-6954CB110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78A37-CF4D-1798-CECC-984748D95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6E4B2-130A-073F-383B-E797F243D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6B01E-48C0-9A81-C14C-09537D76F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0733C-C82C-D210-1A8E-07F109D41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1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ED863-B805-85F3-F82A-EA176F3A7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410BBF-E4BF-73AD-44F1-2591690162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B11AA2-C770-7A90-DF89-590E74056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A0FB4-A3C2-B486-0808-A063E480E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B9ED21-E587-09E3-DA63-A44CA574A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8B31BC-2F3A-7A89-2313-A1D01A19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CDD518-C0F1-F843-3910-860FB76A1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BBA9D4-7DC2-6868-653C-0242C000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0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3AF72-F8FE-34FB-1274-F9B1FD474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12C771-0C71-8BFC-B6C7-22A63CA5A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4665A7-E9B3-10F3-F8AB-8780E611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E9E40F-FF99-847B-EED6-8942B3031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96245-61BB-3033-290F-6AE7A8715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BDE232-12B8-88BA-C7C1-E238ACE8A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A931A-A5F8-8521-CB0F-42066EB8B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5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0BD7E-289F-0989-71F4-CA2DA1CF8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7E574-CB43-A019-7237-5960B24D5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2709AA-E570-C5EA-BD48-C9333B3F7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B21AA7-21EE-AE95-D111-1B165B223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35836-8C4B-AC22-203E-1A982A74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D5FA7-4D3C-70E5-2CF5-A1CE3F4A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1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525C5-F446-1917-51D5-6387A95C5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9F26BF-1CBB-4F8B-2D79-5AF8D7FD2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0DA24E-EDB0-D87E-6022-66E4D1B13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8EA31D-36B3-451A-99F4-A77D6595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6376C4-25D9-43AF-9E46-AA750F085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76339-E328-66F1-B8BE-3B2AA599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5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7CE74D-8340-9C6A-41C8-ECF6BA4E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DA977-9060-FC0F-9E2B-AEE821A8B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43475-432B-1979-5C62-552A8657F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D4EE6F-4A35-F94B-95D3-0F62B338F3F4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06758-B97E-7EC9-7591-5B98A65572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3531C-C06F-3B0A-AADD-03F23C8C3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09473C-69F0-8E4A-B29F-02213162C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4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02570-6826-7C4A-B3B9-EC6868193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7408" y="653692"/>
            <a:ext cx="5722041" cy="1290264"/>
          </a:xfrm>
        </p:spPr>
        <p:txBody>
          <a:bodyPr>
            <a:normAutofit/>
          </a:bodyPr>
          <a:lstStyle/>
          <a:p>
            <a:r>
              <a:rPr lang="en-US" dirty="0"/>
              <a:t>FOS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6D79E4-A6D9-9D40-8387-90EC13980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3418" y="3671690"/>
            <a:ext cx="4635114" cy="25326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Xola Mapekula</a:t>
            </a:r>
            <a:r>
              <a:rPr lang="en-US" dirty="0"/>
              <a:t>, </a:t>
            </a:r>
            <a:r>
              <a:rPr lang="en-US" dirty="0" err="1"/>
              <a:t>Doomnull</a:t>
            </a:r>
            <a:r>
              <a:rPr lang="en-US" dirty="0"/>
              <a:t> </a:t>
            </a:r>
            <a:r>
              <a:rPr lang="en-US" dirty="0" err="1"/>
              <a:t>Unwuchola</a:t>
            </a:r>
            <a:r>
              <a:rPr lang="en-US" dirty="0"/>
              <a:t>, Matt Connell, Simon Connell, Loan Truong </a:t>
            </a:r>
          </a:p>
          <a:p>
            <a:r>
              <a:rPr lang="en-US" dirty="0"/>
              <a:t>09 April 2025</a:t>
            </a:r>
          </a:p>
          <a:p>
            <a:r>
              <a:rPr lang="en-US" dirty="0"/>
              <a:t>University of Johannesburg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3C842FC6-B298-EB4B-ABB9-5C1492AAC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50" y="427765"/>
            <a:ext cx="2628241" cy="2426068"/>
          </a:xfrm>
          <a:custGeom>
            <a:avLst/>
            <a:gdLst/>
            <a:ahLst/>
            <a:cxnLst/>
            <a:rect l="l" t="t" r="r" b="b"/>
            <a:pathLst>
              <a:path w="4048125" h="4048125">
                <a:moveTo>
                  <a:pt x="65094" y="0"/>
                </a:moveTo>
                <a:lnTo>
                  <a:pt x="3983031" y="0"/>
                </a:lnTo>
                <a:cubicBezTo>
                  <a:pt x="4018981" y="0"/>
                  <a:pt x="4048125" y="29144"/>
                  <a:pt x="4048125" y="65094"/>
                </a:cubicBezTo>
                <a:lnTo>
                  <a:pt x="4048125" y="3983031"/>
                </a:lnTo>
                <a:cubicBezTo>
                  <a:pt x="4048125" y="4018981"/>
                  <a:pt x="4018981" y="4048125"/>
                  <a:pt x="3983031" y="4048125"/>
                </a:cubicBezTo>
                <a:lnTo>
                  <a:pt x="65094" y="4048125"/>
                </a:lnTo>
                <a:cubicBezTo>
                  <a:pt x="29144" y="4048125"/>
                  <a:pt x="0" y="4018981"/>
                  <a:pt x="0" y="3983031"/>
                </a:cubicBezTo>
                <a:lnTo>
                  <a:pt x="0" y="65094"/>
                </a:lnTo>
                <a:cubicBezTo>
                  <a:pt x="0" y="29144"/>
                  <a:pt x="29144" y="0"/>
                  <a:pt x="65094" y="0"/>
                </a:cubicBezTo>
                <a:close/>
              </a:path>
            </a:pathLst>
          </a:custGeom>
        </p:spPr>
      </p:pic>
      <p:pic>
        <p:nvPicPr>
          <p:cNvPr id="1028" name="Picture 4" descr="ATLAS Visual Identity Design Guidelines">
            <a:extLst>
              <a:ext uri="{FF2B5EF4-FFF2-40B4-BE49-F238E27FC236}">
                <a16:creationId xmlns:a16="http://schemas.microsoft.com/office/drawing/2014/main" id="{3150F459-FCCE-4D0B-3D96-C28FBF3B8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8033" y="3091726"/>
            <a:ext cx="3542872" cy="1862864"/>
          </a:xfrm>
          <a:custGeom>
            <a:avLst/>
            <a:gdLst/>
            <a:ahLst/>
            <a:cxnLst/>
            <a:rect l="l" t="t" r="r" b="b"/>
            <a:pathLst>
              <a:path w="4048125" h="4048125">
                <a:moveTo>
                  <a:pt x="65094" y="0"/>
                </a:moveTo>
                <a:lnTo>
                  <a:pt x="3983031" y="0"/>
                </a:lnTo>
                <a:cubicBezTo>
                  <a:pt x="4018981" y="0"/>
                  <a:pt x="4048125" y="29144"/>
                  <a:pt x="4048125" y="65094"/>
                </a:cubicBezTo>
                <a:lnTo>
                  <a:pt x="4048125" y="3983031"/>
                </a:lnTo>
                <a:cubicBezTo>
                  <a:pt x="4048125" y="4018981"/>
                  <a:pt x="4018981" y="4048125"/>
                  <a:pt x="3983031" y="4048125"/>
                </a:cubicBezTo>
                <a:lnTo>
                  <a:pt x="65094" y="4048125"/>
                </a:lnTo>
                <a:cubicBezTo>
                  <a:pt x="29144" y="4048125"/>
                  <a:pt x="0" y="4018981"/>
                  <a:pt x="0" y="3983031"/>
                </a:cubicBezTo>
                <a:lnTo>
                  <a:pt x="0" y="65094"/>
                </a:lnTo>
                <a:cubicBezTo>
                  <a:pt x="0" y="29144"/>
                  <a:pt x="29144" y="0"/>
                  <a:pt x="6509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46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E0436-1E0E-8FE0-AF23-E3AB922FA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741391"/>
            <a:ext cx="5211301" cy="1616203"/>
          </a:xfrm>
        </p:spPr>
        <p:txBody>
          <a:bodyPr anchor="b">
            <a:normAutofit/>
          </a:bodyPr>
          <a:lstStyle/>
          <a:p>
            <a:r>
              <a:rPr lang="en-US" sz="3200"/>
              <a:t>Package assembly status</a:t>
            </a:r>
          </a:p>
        </p:txBody>
      </p:sp>
      <p:pic>
        <p:nvPicPr>
          <p:cNvPr id="6" name="Picture 5" descr="A person sitting at a desk with his hand on his chin&#10;&#10;AI-generated content may be incorrect.">
            <a:extLst>
              <a:ext uri="{FF2B5EF4-FFF2-40B4-BE49-F238E27FC236}">
                <a16:creationId xmlns:a16="http://schemas.microsoft.com/office/drawing/2014/main" id="{FAC46AC4-2DBF-1C37-7141-9E358E3C64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835" r="1" b="5051"/>
          <a:stretch>
            <a:fillRect/>
          </a:stretch>
        </p:blipFill>
        <p:spPr>
          <a:xfrm>
            <a:off x="20" y="-18829"/>
            <a:ext cx="5433960" cy="3455514"/>
          </a:xfrm>
          <a:prstGeom prst="rect">
            <a:avLst/>
          </a:prstGeom>
        </p:spPr>
      </p:pic>
      <p:pic>
        <p:nvPicPr>
          <p:cNvPr id="8" name="Picture 7" descr="A person wearing headphones and working on a blue wall&#10;&#10;AI-generated content may be incorrect.">
            <a:extLst>
              <a:ext uri="{FF2B5EF4-FFF2-40B4-BE49-F238E27FC236}">
                <a16:creationId xmlns:a16="http://schemas.microsoft.com/office/drawing/2014/main" id="{8F921E26-6D67-2E0D-D466-02E666E233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400" r="1" b="1"/>
          <a:stretch>
            <a:fillRect/>
          </a:stretch>
        </p:blipFill>
        <p:spPr>
          <a:xfrm rot="10800000">
            <a:off x="20" y="3421856"/>
            <a:ext cx="5433962" cy="344783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23615DC-F5A3-677C-DB79-DA387F11F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CB2E658-9767-8805-2BCB-63F4F3AECE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A709A9-EE8C-7D2E-43D2-E8A342BA03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27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8F2BE-1EED-5F3E-AC5F-C31DE2E76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2533476"/>
            <a:ext cx="5211301" cy="3447832"/>
          </a:xfrm>
        </p:spPr>
        <p:txBody>
          <a:bodyPr anchor="t">
            <a:normAutofit/>
          </a:bodyPr>
          <a:lstStyle/>
          <a:p>
            <a:r>
              <a:rPr lang="en-US" sz="2000"/>
              <a:t>Assembled 8 FOS package.</a:t>
            </a:r>
          </a:p>
          <a:p>
            <a:r>
              <a:rPr lang="en-US" sz="2000" dirty="0"/>
              <a:t>QA/QC done on four package</a:t>
            </a:r>
          </a:p>
          <a:p>
            <a:r>
              <a:rPr lang="en-US" sz="2000" dirty="0"/>
              <a:t>Need to do QA/QC on two more packages</a:t>
            </a:r>
          </a:p>
          <a:p>
            <a:pPr lvl="1"/>
            <a:r>
              <a:rPr lang="en-US" sz="2000" dirty="0"/>
              <a:t>6 packages need to be delivered to Strips EC</a:t>
            </a:r>
          </a:p>
          <a:p>
            <a:r>
              <a:rPr lang="en-US" sz="2000" dirty="0"/>
              <a:t>Assembly procedure is being updated:</a:t>
            </a:r>
          </a:p>
          <a:p>
            <a:pPr lvl="1"/>
            <a:r>
              <a:rPr lang="en-US" sz="2000"/>
              <a:t>https://edms.cern.ch/ui/file/2956801/1.2/FOS_Protocol__Package_Assembly.pdf</a:t>
            </a:r>
          </a:p>
          <a:p>
            <a:endParaRPr lang="en-US" sz="200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489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F6B648-4B63-99C0-264F-7F301F7C0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80CD3-1C82-0CCA-1AC0-A8DC16A51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6521" y="1142274"/>
            <a:ext cx="5458838" cy="1325563"/>
          </a:xfrm>
        </p:spPr>
        <p:txBody>
          <a:bodyPr>
            <a:normAutofit/>
          </a:bodyPr>
          <a:lstStyle/>
          <a:p>
            <a:r>
              <a:rPr lang="en-US" dirty="0"/>
              <a:t>Grounding and stress relief</a:t>
            </a:r>
          </a:p>
        </p:txBody>
      </p:sp>
      <p:sp>
        <p:nvSpPr>
          <p:cNvPr id="21" name="Freeform: Shape 14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BECD2-F3C7-62CF-C95D-0B3839E2C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1" y="2623925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Added araldite to the entry points of the </a:t>
            </a:r>
            <a:r>
              <a:rPr lang="en-US" dirty="0" err="1"/>
              <a:t>neoceram</a:t>
            </a:r>
            <a:endParaRPr lang="en-US" dirty="0"/>
          </a:p>
          <a:p>
            <a:r>
              <a:rPr lang="en-US" dirty="0"/>
              <a:t>Received 34 PCB boards from Euro circuits with new design</a:t>
            </a:r>
          </a:p>
        </p:txBody>
      </p:sp>
      <p:pic>
        <p:nvPicPr>
          <p:cNvPr id="5" name="Picture 4" descr="A close up of a device&#10;&#10;AI-generated content may be incorrect.">
            <a:extLst>
              <a:ext uri="{FF2B5EF4-FFF2-40B4-BE49-F238E27FC236}">
                <a16:creationId xmlns:a16="http://schemas.microsoft.com/office/drawing/2014/main" id="{62246E6D-1878-2EF3-D811-8B89E5A2D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25336" y="560175"/>
            <a:ext cx="3798047" cy="284853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408DC4-BE74-AD5B-F552-E5231AA72FBC}"/>
              </a:ext>
            </a:extLst>
          </p:cNvPr>
          <p:cNvCxnSpPr>
            <a:cxnSpLocks/>
          </p:cNvCxnSpPr>
          <p:nvPr/>
        </p:nvCxnSpPr>
        <p:spPr>
          <a:xfrm flipH="1">
            <a:off x="2051700" y="1142274"/>
            <a:ext cx="2322204" cy="96046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660C834-F2B3-BFCE-D372-2255F1AAF3C7}"/>
              </a:ext>
            </a:extLst>
          </p:cNvPr>
          <p:cNvSpPr/>
          <p:nvPr/>
        </p:nvSpPr>
        <p:spPr>
          <a:xfrm>
            <a:off x="4410634" y="496668"/>
            <a:ext cx="1484327" cy="806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/>
              <a:t>Araldite</a:t>
            </a:r>
            <a:endParaRPr lang="en-CH" dirty="0"/>
          </a:p>
        </p:txBody>
      </p:sp>
      <p:pic>
        <p:nvPicPr>
          <p:cNvPr id="13" name="Picture 12" descr="A red rectangular object with small holes&#10;&#10;AI-generated content may be incorrect.">
            <a:extLst>
              <a:ext uri="{FF2B5EF4-FFF2-40B4-BE49-F238E27FC236}">
                <a16:creationId xmlns:a16="http://schemas.microsoft.com/office/drawing/2014/main" id="{B758A924-830B-D4F8-75C4-513C66E00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64624" y="2930427"/>
            <a:ext cx="2633727" cy="473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0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901D8-3C7D-B50D-4D03-4341E5686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41D21-4A9C-0B60-5EDF-B9A4590DE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62" y="128016"/>
            <a:ext cx="6741538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Production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052F7-59E4-091D-930E-A90BB47D2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577" y="5290484"/>
            <a:ext cx="9223948" cy="13255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sz="2000"/>
          </a:p>
          <a:p>
            <a:r>
              <a:rPr lang="en-US" sz="2000"/>
              <a:t>Current production schedule with dates</a:t>
            </a:r>
          </a:p>
          <a:p>
            <a:r>
              <a:rPr lang="en-US" sz="2000"/>
              <a:t>We need to produce 4 packages a week after getting all necessary components (FBG rad soft)</a:t>
            </a:r>
          </a:p>
          <a:p>
            <a:r>
              <a:rPr lang="en-US" sz="2000"/>
              <a:t>Expected date of arrival of 8 FBG rad soft = 2 June 2025</a:t>
            </a:r>
            <a:endParaRPr lang="en-US" sz="2000" dirty="0"/>
          </a:p>
        </p:txBody>
      </p:sp>
      <p:graphicFrame>
        <p:nvGraphicFramePr>
          <p:cNvPr id="4" name="Gráfico 2">
            <a:extLst>
              <a:ext uri="{FF2B5EF4-FFF2-40B4-BE49-F238E27FC236}">
                <a16:creationId xmlns:a16="http://schemas.microsoft.com/office/drawing/2014/main" id="{3AFA58FA-FB17-A061-22FD-7E334194A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790791"/>
              </p:ext>
            </p:extLst>
          </p:nvPr>
        </p:nvGraphicFramePr>
        <p:xfrm>
          <a:off x="1558302" y="1275772"/>
          <a:ext cx="8252057" cy="4192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1618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5CE41-860A-7526-B913-92AA261F9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A9B77-52C6-E169-1849-346A60D04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62" y="128016"/>
            <a:ext cx="6741538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Interrogator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0D455-83BA-2B88-9670-EAF981B10DAF}"/>
              </a:ext>
            </a:extLst>
          </p:cNvPr>
          <p:cNvSpPr txBox="1"/>
          <p:nvPr/>
        </p:nvSpPr>
        <p:spPr>
          <a:xfrm>
            <a:off x="749508" y="1064303"/>
            <a:ext cx="818462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US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The following optic switch is due to be shipped tomorrow from Hong Kong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Dual 1x64,  WL (1460-1620), Dual, Rack mount, SM28, loose tube, FC/APC</a:t>
            </a:r>
          </a:p>
          <a:p>
            <a:pPr algn="l"/>
            <a:r>
              <a:rPr lang="en-US" sz="2000" dirty="0"/>
              <a:t>$4650  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endParaRPr lang="en-CH" dirty="0"/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EE37929B-90E5-5A08-CD7D-DBB1BD2E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469" y="5237642"/>
            <a:ext cx="6062064" cy="155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3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B1FF3-9995-C115-D6E3-842ECA005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0709A-6990-3E76-3DE3-08B9F4166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0756" y="0"/>
            <a:ext cx="5721484" cy="1325563"/>
          </a:xfrm>
        </p:spPr>
        <p:txBody>
          <a:bodyPr>
            <a:normAutofit/>
          </a:bodyPr>
          <a:lstStyle/>
          <a:p>
            <a:r>
              <a:rPr lang="en-US" dirty="0"/>
              <a:t>Inventory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F3E3DCC-0131-507C-4ECD-AEEDB7AA68C7}"/>
              </a:ext>
            </a:extLst>
          </p:cNvPr>
          <p:cNvSpPr txBox="1">
            <a:spLocks/>
          </p:cNvSpPr>
          <p:nvPr/>
        </p:nvSpPr>
        <p:spPr>
          <a:xfrm>
            <a:off x="623715" y="503679"/>
            <a:ext cx="10344602" cy="4192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dirty="0"/>
              <a:t>Inventory of core parts of FOS package</a:t>
            </a:r>
          </a:p>
          <a:p>
            <a:r>
              <a:rPr lang="en-US" dirty="0"/>
              <a:t>Full inventory will be taken soon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663B5F-6B56-2D7D-1082-588FEC2EA96F}"/>
              </a:ext>
            </a:extLst>
          </p:cNvPr>
          <p:cNvSpPr txBox="1"/>
          <p:nvPr/>
        </p:nvSpPr>
        <p:spPr>
          <a:xfrm>
            <a:off x="2166318" y="1971818"/>
            <a:ext cx="8658564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spcBef>
                <a:spcPts val="600"/>
              </a:spcBef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38761D"/>
                </a:solidFill>
                <a:effectLst/>
                <a:latin typeface="Calibri" panose="020F0502020204030204" pitchFamily="34" charset="0"/>
              </a:rPr>
              <a:t>Pt10k: </a:t>
            </a:r>
            <a:r>
              <a:rPr lang="en-GB" sz="1600" b="1" i="0" u="none" strike="noStrike" dirty="0">
                <a:solidFill>
                  <a:srgbClr val="38761D"/>
                </a:solidFill>
                <a:effectLst/>
                <a:latin typeface="Calibri" panose="020F0502020204030204" pitchFamily="34" charset="0"/>
              </a:rPr>
              <a:t>61</a:t>
            </a:r>
            <a:endParaRPr lang="en-GB" sz="1600" b="0" i="0" u="none" strike="noStrike" dirty="0">
              <a:solidFill>
                <a:srgbClr val="38761D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HIH-4000: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lab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FBGs: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  <a:r>
              <a:rPr lang="en-GB" sz="16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Radsoft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Radhard</a:t>
            </a:r>
          </a:p>
          <a:p>
            <a:pPr algn="l" rtl="0" fontAlgn="base"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LPGs: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(1 faulty acrylic that’s too short - try sending back) (25% ordered) Standard: K2, 6-12, 15-17, 19, 20, 22, 23 (used K7, K8, K16)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lab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2?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Broken (K17 and ?)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Available (3 are backup)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3  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use</a:t>
            </a:r>
          </a:p>
          <a:p>
            <a:pPr algn="l" rtl="0" fontAlgn="base"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0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Ceramic packages: </a:t>
            </a:r>
            <a:r>
              <a:rPr lang="en-GB" sz="1600" b="1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74 </a:t>
            </a:r>
            <a:r>
              <a:rPr lang="en-GB" sz="1600" b="0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(top and bottom pieces)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GB" sz="1600" b="0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PEEK wire: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en-GB" sz="1600" b="1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1.1km</a:t>
            </a:r>
            <a:r>
              <a:rPr lang="en-GB" sz="1600" b="0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 twisted double</a:t>
            </a:r>
          </a:p>
          <a:p>
            <a:pPr>
              <a:buNone/>
            </a:pPr>
            <a:r>
              <a:rPr lang="en-GB" sz="1600" b="1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1.15km</a:t>
            </a:r>
            <a:r>
              <a:rPr lang="en-GB" sz="1600" b="0" i="0" u="none" strike="noStrike" dirty="0">
                <a:solidFill>
                  <a:srgbClr val="38761D"/>
                </a:solidFill>
                <a:effectLst/>
                <a:latin typeface="Arial" panose="020B0604020202020204" pitchFamily="34" charset="0"/>
              </a:rPr>
              <a:t> twisted triple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3663438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2425</TotalTime>
  <Words>299</Words>
  <Application>Microsoft Macintosh PowerPoint</Application>
  <PresentationFormat>Widescreen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FOS Update</vt:lpstr>
      <vt:lpstr>Package assembly status</vt:lpstr>
      <vt:lpstr>Grounding and stress relief</vt:lpstr>
      <vt:lpstr>Production schedule</vt:lpstr>
      <vt:lpstr>Interrogator</vt:lpstr>
      <vt:lpstr>Inventory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to build control system for the climate chamber</dc:title>
  <dc:creator>Xola Gugulethu Mapekula</dc:creator>
  <cp:lastModifiedBy>Xola Mapekula</cp:lastModifiedBy>
  <cp:revision>10</cp:revision>
  <dcterms:created xsi:type="dcterms:W3CDTF">2024-04-24T10:44:34Z</dcterms:created>
  <dcterms:modified xsi:type="dcterms:W3CDTF">2025-06-25T12:56:56Z</dcterms:modified>
</cp:coreProperties>
</file>