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49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tags/tag38.xml" ContentType="application/vnd.openxmlformats-officedocument.presentationml.tags+xml"/>
  <Override PartName="/ppt/tags/tag47.xml" ContentType="application/vnd.openxmlformats-officedocument.presentationml.tags+xml"/>
  <Override PartName="/ppt/tags/tag56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36.xml" ContentType="application/vnd.openxmlformats-officedocument.presentationml.tags+xml"/>
  <Override PartName="/ppt/tags/tag45.xml" ContentType="application/vnd.openxmlformats-officedocument.presentationml.tags+xml"/>
  <Override PartName="/ppt/tags/tag54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34.xml" ContentType="application/vnd.openxmlformats-officedocument.presentationml.tags+xml"/>
  <Override PartName="/ppt/tags/tag43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Default Extension="gif" ContentType="image/gif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78" r:id="rId3"/>
    <p:sldId id="280" r:id="rId4"/>
    <p:sldId id="258" r:id="rId5"/>
    <p:sldId id="260" r:id="rId6"/>
    <p:sldId id="269" r:id="rId7"/>
    <p:sldId id="270" r:id="rId8"/>
    <p:sldId id="271" r:id="rId9"/>
    <p:sldId id="275" r:id="rId10"/>
    <p:sldId id="284" r:id="rId11"/>
    <p:sldId id="293" r:id="rId12"/>
    <p:sldId id="290" r:id="rId13"/>
    <p:sldId id="291" r:id="rId14"/>
    <p:sldId id="287" r:id="rId15"/>
    <p:sldId id="288" r:id="rId16"/>
    <p:sldId id="286" r:id="rId17"/>
    <p:sldId id="272" r:id="rId18"/>
    <p:sldId id="292" r:id="rId19"/>
  </p:sldIdLst>
  <p:sldSz cx="9144000" cy="6858000" type="screen4x3"/>
  <p:notesSz cx="6794500" cy="9906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40"/>
    <a:srgbClr val="0000FF"/>
    <a:srgbClr val="0066FF"/>
    <a:srgbClr val="E20000"/>
    <a:srgbClr val="009E47"/>
    <a:srgbClr val="CC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11" autoAdjust="0"/>
  </p:normalViewPr>
  <p:slideViewPr>
    <p:cSldViewPr>
      <p:cViewPr varScale="1">
        <p:scale>
          <a:sx n="108" d="100"/>
          <a:sy n="108" d="100"/>
        </p:scale>
        <p:origin x="-10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F9371-5872-48E6-8DB1-44E4049A86FF}" type="datetimeFigureOut">
              <a:rPr lang="nl-NL" smtClean="0"/>
              <a:pPr/>
              <a:t>6-5-2012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636C1-6379-46DA-97E3-7D48452E2D3A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311061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36C1-6379-46DA-97E3-7D48452E2D3A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9636C1-6379-46DA-97E3-7D48452E2D3A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DA8A2E-40B5-4459-8C59-8C77090C99B8}" type="datetime1">
              <a:rPr lang="nl-NL" smtClean="0"/>
              <a:pPr/>
              <a:t>6-5-2012</a:t>
            </a:fld>
            <a:endParaRPr lang="nl-NL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0052-E58B-4E4C-9CE9-3BC61310B42C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425685-D559-439E-87DE-A5F08032C144}" type="datetime1">
              <a:rPr lang="nl-NL" smtClean="0"/>
              <a:pPr/>
              <a:t>6-5-2012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0052-E58B-4E4C-9CE9-3BC61310B42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726595-3308-4F8E-BFDA-F29EE22C3829}" type="datetime1">
              <a:rPr lang="nl-NL" smtClean="0"/>
              <a:pPr/>
              <a:t>6-5-2012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0052-E58B-4E4C-9CE9-3BC61310B42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7C886D-2DF8-4D5B-B6BD-27D0F006D9CD}" type="datetime1">
              <a:rPr lang="nl-NL" smtClean="0"/>
              <a:pPr/>
              <a:t>6-5-2012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0052-E58B-4E4C-9CE9-3BC61310B42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DE85C8-EC41-4ACE-89E4-AE8C1F06C602}" type="datetime1">
              <a:rPr lang="nl-NL" smtClean="0"/>
              <a:pPr/>
              <a:t>6-5-2012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0052-E58B-4E4C-9CE9-3BC61310B42C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F66CE8-C96A-4EBF-BD4D-A48DA98350E5}" type="datetime1">
              <a:rPr lang="nl-NL" smtClean="0"/>
              <a:pPr/>
              <a:t>6-5-2012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0052-E58B-4E4C-9CE9-3BC61310B42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2D4CA-AF6E-4760-9B0E-17DAB8515024}" type="datetime1">
              <a:rPr lang="nl-NL" smtClean="0"/>
              <a:pPr/>
              <a:t>6-5-2012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0052-E58B-4E4C-9CE9-3BC61310B42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ED9DFF5-C442-4746-9C5B-A16C83A863D8}" type="datetime1">
              <a:rPr lang="nl-NL" smtClean="0"/>
              <a:pPr/>
              <a:t>6-5-2012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0052-E58B-4E4C-9CE9-3BC61310B42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C1D316-3726-498E-8DA3-E6672578AB1C}" type="datetime1">
              <a:rPr lang="nl-NL" smtClean="0"/>
              <a:pPr/>
              <a:t>6-5-2012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0052-E58B-4E4C-9CE9-3BC61310B42C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40FC78-282D-46EA-B6A7-98602B00F212}" type="datetime1">
              <a:rPr lang="nl-NL" smtClean="0"/>
              <a:pPr/>
              <a:t>6-5-2012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0052-E58B-4E4C-9CE9-3BC61310B42C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388C87-9909-4ACE-8901-C7BCF3168D2D}" type="datetime1">
              <a:rPr lang="nl-NL" smtClean="0"/>
              <a:pPr/>
              <a:t>6-5-2012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770052-E58B-4E4C-9CE9-3BC61310B42C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A2EEB93-E9DC-4209-90D7-51F3F786CE8D}" type="datetime1">
              <a:rPr lang="nl-NL" smtClean="0"/>
              <a:pPr/>
              <a:t>6-5-2012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nl-NL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6770052-E58B-4E4C-9CE9-3BC61310B42C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5.png"/><Relationship Id="rId3" Type="http://schemas.openxmlformats.org/officeDocument/2006/relationships/tags" Target="../tags/tag38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54.png"/><Relationship Id="rId2" Type="http://schemas.openxmlformats.org/officeDocument/2006/relationships/tags" Target="../tags/tag37.xml"/><Relationship Id="rId16" Type="http://schemas.openxmlformats.org/officeDocument/2006/relationships/image" Target="../media/image57.png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image" Target="../media/image15.png"/><Relationship Id="rId5" Type="http://schemas.openxmlformats.org/officeDocument/2006/relationships/tags" Target="../tags/tag40.xml"/><Relationship Id="rId15" Type="http://schemas.openxmlformats.org/officeDocument/2006/relationships/image" Target="../media/image56.png"/><Relationship Id="rId10" Type="http://schemas.openxmlformats.org/officeDocument/2006/relationships/image" Target="../media/image14.gif"/><Relationship Id="rId4" Type="http://schemas.openxmlformats.org/officeDocument/2006/relationships/tags" Target="../tags/tag39.xml"/><Relationship Id="rId9" Type="http://schemas.openxmlformats.org/officeDocument/2006/relationships/image" Target="../media/image13.gif"/><Relationship Id="rId1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44.xml"/><Relationship Id="rId7" Type="http://schemas.openxmlformats.org/officeDocument/2006/relationships/image" Target="../media/image59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58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5.xml"/><Relationship Id="rId9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tags" Target="../tags/tag48.xml"/><Relationship Id="rId7" Type="http://schemas.openxmlformats.org/officeDocument/2006/relationships/image" Target="../media/image61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5.png"/><Relationship Id="rId5" Type="http://schemas.openxmlformats.org/officeDocument/2006/relationships/tags" Target="../tags/tag50.xml"/><Relationship Id="rId10" Type="http://schemas.openxmlformats.org/officeDocument/2006/relationships/image" Target="../media/image64.png"/><Relationship Id="rId4" Type="http://schemas.openxmlformats.org/officeDocument/2006/relationships/tags" Target="../tags/tag49.xml"/><Relationship Id="rId9" Type="http://schemas.openxmlformats.org/officeDocument/2006/relationships/image" Target="../media/image6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9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7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3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tags" Target="../tags/tag56.xml"/><Relationship Id="rId7" Type="http://schemas.openxmlformats.org/officeDocument/2006/relationships/image" Target="../media/image80.png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tags" Target="../tags/tag16.xml"/><Relationship Id="rId18" Type="http://schemas.openxmlformats.org/officeDocument/2006/relationships/image" Target="../media/image9.png"/><Relationship Id="rId26" Type="http://schemas.openxmlformats.org/officeDocument/2006/relationships/image" Target="../media/image17.png"/><Relationship Id="rId3" Type="http://schemas.openxmlformats.org/officeDocument/2006/relationships/tags" Target="../tags/tag6.xml"/><Relationship Id="rId21" Type="http://schemas.openxmlformats.org/officeDocument/2006/relationships/image" Target="../media/image12.png"/><Relationship Id="rId7" Type="http://schemas.openxmlformats.org/officeDocument/2006/relationships/tags" Target="../tags/tag10.xml"/><Relationship Id="rId12" Type="http://schemas.openxmlformats.org/officeDocument/2006/relationships/tags" Target="../tags/tag15.xml"/><Relationship Id="rId17" Type="http://schemas.openxmlformats.org/officeDocument/2006/relationships/image" Target="../media/image8.png"/><Relationship Id="rId25" Type="http://schemas.openxmlformats.org/officeDocument/2006/relationships/image" Target="../media/image16.png"/><Relationship Id="rId2" Type="http://schemas.openxmlformats.org/officeDocument/2006/relationships/tags" Target="../tags/tag5.xml"/><Relationship Id="rId16" Type="http://schemas.openxmlformats.org/officeDocument/2006/relationships/image" Target="../media/image7.png"/><Relationship Id="rId20" Type="http://schemas.openxmlformats.org/officeDocument/2006/relationships/image" Target="../media/image11.png"/><Relationship Id="rId29" Type="http://schemas.openxmlformats.org/officeDocument/2006/relationships/image" Target="../media/image20.png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24" Type="http://schemas.openxmlformats.org/officeDocument/2006/relationships/image" Target="../media/image15.png"/><Relationship Id="rId5" Type="http://schemas.openxmlformats.org/officeDocument/2006/relationships/tags" Target="../tags/tag8.xml"/><Relationship Id="rId15" Type="http://schemas.openxmlformats.org/officeDocument/2006/relationships/image" Target="../media/image6.png"/><Relationship Id="rId23" Type="http://schemas.openxmlformats.org/officeDocument/2006/relationships/image" Target="../media/image14.gif"/><Relationship Id="rId28" Type="http://schemas.openxmlformats.org/officeDocument/2006/relationships/image" Target="../media/image19.png"/><Relationship Id="rId10" Type="http://schemas.openxmlformats.org/officeDocument/2006/relationships/tags" Target="../tags/tag13.xml"/><Relationship Id="rId19" Type="http://schemas.openxmlformats.org/officeDocument/2006/relationships/image" Target="../media/image10.png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slideLayout" Target="../slideLayouts/slideLayout2.xml"/><Relationship Id="rId22" Type="http://schemas.openxmlformats.org/officeDocument/2006/relationships/image" Target="../media/image13.gif"/><Relationship Id="rId27" Type="http://schemas.openxmlformats.org/officeDocument/2006/relationships/image" Target="../media/image18.png"/><Relationship Id="rId30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tags" Target="../tags/tag19.xml"/><Relationship Id="rId7" Type="http://schemas.openxmlformats.org/officeDocument/2006/relationships/image" Target="../media/image23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6.png"/><Relationship Id="rId4" Type="http://schemas.openxmlformats.org/officeDocument/2006/relationships/tags" Target="../tags/tag20.xml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tags" Target="../tags/tag23.xml"/><Relationship Id="rId21" Type="http://schemas.openxmlformats.org/officeDocument/2006/relationships/image" Target="../media/image36.png"/><Relationship Id="rId7" Type="http://schemas.openxmlformats.org/officeDocument/2006/relationships/tags" Target="../tags/tag27.xml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tags" Target="../tags/tag22.xml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25.xml"/><Relationship Id="rId15" Type="http://schemas.openxmlformats.org/officeDocument/2006/relationships/image" Target="../media/image30.png"/><Relationship Id="rId10" Type="http://schemas.openxmlformats.org/officeDocument/2006/relationships/tags" Target="../tags/tag30.xml"/><Relationship Id="rId19" Type="http://schemas.openxmlformats.org/officeDocument/2006/relationships/image" Target="../media/image34.png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image" Target="../media/image29.png"/><Relationship Id="rId22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4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1340768"/>
            <a:ext cx="6858000" cy="19267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NLL soft and Coulomb </a:t>
            </a:r>
            <a:r>
              <a:rPr lang="en-US" dirty="0" err="1" smtClean="0"/>
              <a:t>resummation</a:t>
            </a:r>
            <a:r>
              <a:rPr lang="en-US" dirty="0" smtClean="0"/>
              <a:t> for </a:t>
            </a:r>
            <a:r>
              <a:rPr lang="en-US" dirty="0" err="1" smtClean="0"/>
              <a:t>squark</a:t>
            </a:r>
            <a:r>
              <a:rPr lang="en-US" dirty="0" smtClean="0"/>
              <a:t> and </a:t>
            </a:r>
            <a:r>
              <a:rPr lang="en-US" dirty="0" err="1" smtClean="0"/>
              <a:t>gluino</a:t>
            </a:r>
            <a:r>
              <a:rPr lang="en-US" dirty="0" smtClean="0"/>
              <a:t> production at the LHC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1880" y="4005064"/>
            <a:ext cx="3168352" cy="28803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Chris  </a:t>
            </a:r>
            <a:r>
              <a:rPr lang="en-US" dirty="0" err="1" smtClean="0"/>
              <a:t>Wever</a:t>
            </a:r>
            <a:r>
              <a:rPr lang="en-US" dirty="0" smtClean="0"/>
              <a:t> (ITF Utrecht)</a:t>
            </a:r>
            <a:endParaRPr lang="nl-NL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547664" y="5013176"/>
            <a:ext cx="6984776" cy="432048"/>
          </a:xfrm>
          <a:prstGeom prst="rect">
            <a:avLst/>
          </a:prstGeom>
        </p:spPr>
        <p:txBody>
          <a:bodyPr tIns="0">
            <a:normAutofit fontScale="77500" lnSpcReduction="20000"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 on: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P. </a:t>
            </a:r>
            <a:r>
              <a:rPr kumimoji="0" lang="en-US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Falgari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 C. </a:t>
            </a:r>
            <a:r>
              <a:rPr kumimoji="0" lang="en-US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Schwinn</a:t>
            </a:r>
            <a:r>
              <a:rPr lang="en-US" sz="26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, 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CW [</a:t>
            </a:r>
            <a:r>
              <a:rPr lang="en-US" sz="2600" dirty="0">
                <a:solidFill>
                  <a:schemeClr val="tx2">
                    <a:shade val="30000"/>
                    <a:satMod val="150000"/>
                  </a:schemeClr>
                </a:solidFill>
              </a:rPr>
              <a:t>a</a:t>
            </a:r>
            <a:r>
              <a:rPr kumimoji="0" lang="en-US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rXiv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1202.2260 [</a:t>
            </a:r>
            <a:r>
              <a:rPr kumimoji="0" lang="en-US" sz="26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hep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-ph]]</a:t>
            </a:r>
            <a:endParaRPr kumimoji="0" lang="nl-NL" sz="26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860032" y="6093296"/>
            <a:ext cx="4283968" cy="288032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lvl="0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Phenomenology 2012 Symposium, </a:t>
            </a:r>
            <a:r>
              <a:rPr lang="en-US" sz="1200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Pittsburgh University, 7-9 May</a:t>
            </a:r>
            <a:endParaRPr kumimoji="0" lang="nl-NL" sz="1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1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5856" y="2636912"/>
            <a:ext cx="3672408" cy="1008112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/>
          <p:nvPr/>
        </p:nvGrpSpPr>
        <p:grpSpPr>
          <a:xfrm>
            <a:off x="1475656" y="1340768"/>
            <a:ext cx="7200800" cy="725874"/>
            <a:chOff x="1475656" y="1340768"/>
            <a:chExt cx="7200800" cy="725874"/>
          </a:xfrm>
        </p:grpSpPr>
        <p:sp>
          <p:nvSpPr>
            <p:cNvPr id="21" name="Rounded Rectangle 20"/>
            <p:cNvSpPr/>
            <p:nvPr/>
          </p:nvSpPr>
          <p:spPr>
            <a:xfrm>
              <a:off x="4932040" y="1340768"/>
              <a:ext cx="3744416" cy="72008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>
                <a:solidFill>
                  <a:schemeClr val="accent3"/>
                </a:solidFill>
              </a:endParaRPr>
            </a:p>
          </p:txBody>
        </p:sp>
        <p:pic>
          <p:nvPicPr>
            <p:cNvPr id="22" name="Picture 21" descr="addin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 cstate="print"/>
            <a:stretch>
              <a:fillRect/>
            </a:stretch>
          </p:blipFill>
          <p:spPr>
            <a:xfrm>
              <a:off x="1475656" y="1340768"/>
              <a:ext cx="7128792" cy="725874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1475656" y="5373216"/>
            <a:ext cx="7128792" cy="1169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</a:t>
            </a:r>
            <a:r>
              <a:rPr lang="en-US" sz="1400" u="sng" dirty="0" smtClean="0">
                <a:solidFill>
                  <a:schemeClr val="accent3"/>
                </a:solidFill>
              </a:rPr>
              <a:t>Soft logarithms </a:t>
            </a:r>
            <a:r>
              <a:rPr lang="en-US" sz="1400" u="sng" dirty="0" err="1" smtClean="0">
                <a:solidFill>
                  <a:schemeClr val="accent3"/>
                </a:solidFill>
              </a:rPr>
              <a:t>resummation</a:t>
            </a:r>
            <a:r>
              <a:rPr lang="en-US" sz="1400" dirty="0" smtClean="0"/>
              <a:t> [Catani et al. ’96; </a:t>
            </a:r>
            <a:r>
              <a:rPr lang="en-US" sz="1400" dirty="0" err="1" smtClean="0"/>
              <a:t>Becher</a:t>
            </a:r>
            <a:r>
              <a:rPr lang="en-US" sz="1400" dirty="0" smtClean="0"/>
              <a:t>, </a:t>
            </a:r>
            <a:r>
              <a:rPr lang="en-US" sz="1400" dirty="0" err="1" smtClean="0"/>
              <a:t>Neubert</a:t>
            </a:r>
            <a:r>
              <a:rPr lang="en-US" sz="1400" dirty="0" smtClean="0"/>
              <a:t> ’06; </a:t>
            </a:r>
            <a:r>
              <a:rPr lang="en-US" sz="1400" dirty="0" err="1" smtClean="0"/>
              <a:t>Kulesza</a:t>
            </a:r>
            <a:r>
              <a:rPr lang="en-US" sz="1400" dirty="0" smtClean="0"/>
              <a:t>, </a:t>
            </a:r>
            <a:r>
              <a:rPr lang="en-US" sz="1400" dirty="0" err="1" smtClean="0"/>
              <a:t>Motyka</a:t>
            </a:r>
            <a:r>
              <a:rPr lang="en-US" sz="1400" dirty="0" smtClean="0"/>
              <a:t> ’08; </a:t>
            </a:r>
            <a:r>
              <a:rPr lang="en-US" sz="1400" dirty="0" err="1" smtClean="0"/>
              <a:t>Langenfeld</a:t>
            </a:r>
            <a:r>
              <a:rPr lang="en-US" sz="1400" dirty="0" smtClean="0"/>
              <a:t>, </a:t>
            </a:r>
            <a:r>
              <a:rPr lang="en-US" sz="1400" dirty="0" err="1" smtClean="0"/>
              <a:t>Moch</a:t>
            </a:r>
            <a:r>
              <a:rPr lang="en-US" sz="1400" dirty="0" smtClean="0"/>
              <a:t> ’09; </a:t>
            </a:r>
            <a:r>
              <a:rPr lang="en-US" sz="1400" dirty="0" err="1" smtClean="0"/>
              <a:t>Beenakker</a:t>
            </a:r>
            <a:r>
              <a:rPr lang="en-US" sz="1400" dirty="0" smtClean="0"/>
              <a:t> et al. ’09]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</a:t>
            </a:r>
            <a:r>
              <a:rPr lang="en-US" sz="1400" u="sng" dirty="0" smtClean="0">
                <a:solidFill>
                  <a:schemeClr val="accent3"/>
                </a:solidFill>
              </a:rPr>
              <a:t>Coulomb </a:t>
            </a:r>
            <a:r>
              <a:rPr lang="en-US" sz="1400" u="sng" dirty="0" err="1" smtClean="0">
                <a:solidFill>
                  <a:schemeClr val="accent3"/>
                </a:solidFill>
              </a:rPr>
              <a:t>resummation</a:t>
            </a:r>
            <a:r>
              <a:rPr lang="en-US" sz="1400" dirty="0" smtClean="0"/>
              <a:t> [</a:t>
            </a:r>
            <a:r>
              <a:rPr lang="en-US" sz="1400" dirty="0" err="1" smtClean="0"/>
              <a:t>Fadin</a:t>
            </a:r>
            <a:r>
              <a:rPr lang="en-US" sz="1400" dirty="0" smtClean="0"/>
              <a:t>, </a:t>
            </a:r>
            <a:r>
              <a:rPr lang="en-US" sz="1400" dirty="0" err="1" smtClean="0"/>
              <a:t>Khoze</a:t>
            </a:r>
            <a:r>
              <a:rPr lang="en-US" sz="1400" dirty="0" smtClean="0"/>
              <a:t> ’87-’89; </a:t>
            </a:r>
            <a:r>
              <a:rPr lang="en-US" sz="1400" dirty="0" err="1" smtClean="0"/>
              <a:t>Fadin</a:t>
            </a:r>
            <a:r>
              <a:rPr lang="en-US" sz="1400" dirty="0" smtClean="0"/>
              <a:t>, </a:t>
            </a:r>
            <a:r>
              <a:rPr lang="en-US" sz="1400" dirty="0" err="1" smtClean="0"/>
              <a:t>Khoze</a:t>
            </a:r>
            <a:r>
              <a:rPr lang="en-US" sz="1400" dirty="0" smtClean="0"/>
              <a:t>, </a:t>
            </a:r>
            <a:r>
              <a:rPr lang="en-US" sz="1400" dirty="0" err="1" smtClean="0"/>
              <a:t>Sjostrand</a:t>
            </a:r>
            <a:r>
              <a:rPr lang="en-US" sz="1400" dirty="0" smtClean="0"/>
              <a:t> ’90; </a:t>
            </a:r>
            <a:r>
              <a:rPr lang="en-US" sz="1400" dirty="0" err="1" smtClean="0"/>
              <a:t>Kulesza</a:t>
            </a:r>
            <a:r>
              <a:rPr lang="en-US" sz="1400" dirty="0" smtClean="0"/>
              <a:t>, </a:t>
            </a:r>
            <a:r>
              <a:rPr lang="en-US" sz="1400" dirty="0" err="1" smtClean="0"/>
              <a:t>Motyka</a:t>
            </a:r>
            <a:r>
              <a:rPr lang="en-US" sz="1400" dirty="0" smtClean="0"/>
              <a:t> ’09]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</a:t>
            </a:r>
            <a:r>
              <a:rPr lang="en-US" sz="1400" u="sng" dirty="0" smtClean="0">
                <a:solidFill>
                  <a:schemeClr val="accent3"/>
                </a:solidFill>
              </a:rPr>
              <a:t>Simultaneous soft and Coulomb </a:t>
            </a:r>
            <a:r>
              <a:rPr lang="en-US" sz="1400" u="sng" dirty="0" err="1" smtClean="0">
                <a:solidFill>
                  <a:schemeClr val="accent3"/>
                </a:solidFill>
              </a:rPr>
              <a:t>resummation</a:t>
            </a:r>
            <a:r>
              <a:rPr lang="en-US" sz="1400" u="sng" dirty="0" smtClean="0">
                <a:solidFill>
                  <a:schemeClr val="accent3"/>
                </a:solidFill>
              </a:rPr>
              <a:t> </a:t>
            </a:r>
            <a:r>
              <a:rPr lang="en-US" sz="1400" dirty="0" smtClean="0"/>
              <a:t>for </a:t>
            </a:r>
            <a:r>
              <a:rPr lang="en-US" sz="1400" dirty="0" err="1" smtClean="0"/>
              <a:t>squark-antisquark</a:t>
            </a:r>
            <a:r>
              <a:rPr lang="en-US" sz="1400" dirty="0" smtClean="0"/>
              <a:t> at NLL [</a:t>
            </a:r>
            <a:r>
              <a:rPr lang="en-US" sz="1400" dirty="0" err="1" smtClean="0"/>
              <a:t>Beneke</a:t>
            </a:r>
            <a:r>
              <a:rPr lang="en-US" sz="1400" dirty="0" smtClean="0"/>
              <a:t>, </a:t>
            </a:r>
            <a:r>
              <a:rPr lang="en-US" sz="1400" dirty="0" err="1" smtClean="0"/>
              <a:t>Falgari</a:t>
            </a:r>
            <a:r>
              <a:rPr lang="en-US" sz="1400" dirty="0" smtClean="0"/>
              <a:t>, </a:t>
            </a:r>
            <a:r>
              <a:rPr lang="en-US" sz="1400" dirty="0" err="1" smtClean="0"/>
              <a:t>Schwinn</a:t>
            </a:r>
            <a:r>
              <a:rPr lang="en-US" sz="1400" dirty="0" smtClean="0"/>
              <a:t> ’10] and top-quark pairs at NNLL [</a:t>
            </a:r>
            <a:r>
              <a:rPr lang="en-US" sz="1400" dirty="0" err="1" smtClean="0"/>
              <a:t>Beneke</a:t>
            </a:r>
            <a:r>
              <a:rPr lang="en-US" sz="1400" dirty="0" smtClean="0"/>
              <a:t> et al. ’11] </a:t>
            </a:r>
          </a:p>
        </p:txBody>
      </p:sp>
      <p:grpSp>
        <p:nvGrpSpPr>
          <p:cNvPr id="3" name="Group 14"/>
          <p:cNvGrpSpPr/>
          <p:nvPr/>
        </p:nvGrpSpPr>
        <p:grpSpPr>
          <a:xfrm>
            <a:off x="1403648" y="4581128"/>
            <a:ext cx="6984776" cy="576064"/>
            <a:chOff x="1691680" y="4581128"/>
            <a:chExt cx="6984776" cy="576064"/>
          </a:xfrm>
        </p:grpSpPr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1691680" y="4581128"/>
              <a:ext cx="6984776" cy="576064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365760" marR="0" lvl="0" indent="-283464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2"/>
                <a:buChar char="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Sizeable contribution from small 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Mathematica1"/>
                </a:rPr>
                <a:t> region               need to </a:t>
              </a:r>
              <a:r>
                <a:rPr kumimoji="0" 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Mathematica1"/>
                </a:rPr>
                <a:t>resum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Mathematica1"/>
                </a:rPr>
                <a:t> at threshold</a:t>
              </a:r>
            </a:p>
            <a:p>
              <a:pPr marL="365760" marR="0" lvl="0" indent="-283464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2"/>
                <a:buChar char=""/>
                <a:tabLst/>
                <a:defRPr/>
              </a:pPr>
              <a:r>
                <a:rPr lang="en-US" sz="1400" dirty="0" smtClean="0">
                  <a:sym typeface="Mathematica1"/>
                </a:rPr>
                <a:t>Threshold enhanced terms also approximate well away from threshold</a:t>
              </a:r>
              <a:endPara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5220072" y="4762800"/>
              <a:ext cx="504056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11</a:t>
            </a:fld>
            <a:endParaRPr lang="nl-NL"/>
          </a:p>
        </p:txBody>
      </p:sp>
      <p:sp>
        <p:nvSpPr>
          <p:cNvPr id="13" name="Rectangle 12"/>
          <p:cNvSpPr/>
          <p:nvPr/>
        </p:nvSpPr>
        <p:spPr>
          <a:xfrm>
            <a:off x="35496" y="188640"/>
            <a:ext cx="10081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Introduction</a:t>
            </a:r>
            <a:endParaRPr lang="nl-NL" sz="1200" dirty="0">
              <a:solidFill>
                <a:schemeClr val="accent1"/>
              </a:solidFill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Need for </a:t>
            </a:r>
            <a:r>
              <a:rPr lang="en-US" sz="4400" dirty="0" err="1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resummation</a:t>
            </a:r>
            <a:endParaRPr kumimoji="0" lang="nl-NL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Group 17"/>
          <p:cNvGrpSpPr/>
          <p:nvPr/>
        </p:nvGrpSpPr>
        <p:grpSpPr>
          <a:xfrm>
            <a:off x="1691680" y="2348880"/>
            <a:ext cx="6696744" cy="2042763"/>
            <a:chOff x="1691680" y="2348880"/>
            <a:chExt cx="6696744" cy="2042763"/>
          </a:xfrm>
        </p:grpSpPr>
        <p:pic>
          <p:nvPicPr>
            <p:cNvPr id="1026" name="Picture 2" descr="S:\homedirs\mydocuments\PhD Research\Projects\SUSY_Resummation\Conferences\Loopfest XI, 2012\Figures\Introduction\hadroniccs_integrand_qqbarsb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91680" y="2348880"/>
              <a:ext cx="3240360" cy="2042763"/>
            </a:xfrm>
            <a:prstGeom prst="rect">
              <a:avLst/>
            </a:prstGeom>
            <a:noFill/>
          </p:spPr>
        </p:pic>
        <p:pic>
          <p:nvPicPr>
            <p:cNvPr id="1027" name="Picture 3" descr="S:\homedirs\mydocuments\PhD Research\Projects\SUSY_Resummation\Conferences\Loopfest XI, 2012\Figures\Introduction\hadroniccs_integrand_ggsb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48064" y="2375418"/>
              <a:ext cx="3240360" cy="20162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12</a:t>
            </a:fld>
            <a:endParaRPr lang="nl-NL"/>
          </a:p>
        </p:txBody>
      </p:sp>
      <p:sp>
        <p:nvSpPr>
          <p:cNvPr id="28" name="Rectangle 27"/>
          <p:cNvSpPr/>
          <p:nvPr/>
        </p:nvSpPr>
        <p:spPr>
          <a:xfrm>
            <a:off x="35496" y="188640"/>
            <a:ext cx="1008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EFT </a:t>
            </a:r>
            <a:r>
              <a:rPr lang="en-US" sz="1200" dirty="0" err="1" smtClean="0">
                <a:solidFill>
                  <a:schemeClr val="accent1"/>
                </a:solidFill>
              </a:rPr>
              <a:t>resummation</a:t>
            </a:r>
            <a:endParaRPr lang="nl-NL" sz="1200" dirty="0">
              <a:solidFill>
                <a:schemeClr val="accent1"/>
              </a:solidFill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Effective </a:t>
            </a:r>
            <a:r>
              <a:rPr lang="en-US" sz="4400" dirty="0" err="1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lagrangian</a:t>
            </a:r>
            <a:endParaRPr kumimoji="0" lang="nl-NL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3613101" y="3933056"/>
            <a:ext cx="2687091" cy="2664296"/>
            <a:chOff x="3347864" y="3933056"/>
            <a:chExt cx="2687091" cy="2664296"/>
          </a:xfrm>
        </p:grpSpPr>
        <p:pic>
          <p:nvPicPr>
            <p:cNvPr id="37" name="Picture 36" descr="addin_tmp.pn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4139952" y="3933056"/>
              <a:ext cx="1126411" cy="216024"/>
            </a:xfrm>
            <a:prstGeom prst="rect">
              <a:avLst/>
            </a:prstGeom>
          </p:spPr>
        </p:pic>
        <p:grpSp>
          <p:nvGrpSpPr>
            <p:cNvPr id="7" name="Group 60"/>
            <p:cNvGrpSpPr/>
            <p:nvPr/>
          </p:nvGrpSpPr>
          <p:grpSpPr>
            <a:xfrm>
              <a:off x="3347864" y="4221088"/>
              <a:ext cx="2687091" cy="2376264"/>
              <a:chOff x="2749005" y="3933056"/>
              <a:chExt cx="2687091" cy="2376264"/>
            </a:xfrm>
          </p:grpSpPr>
          <p:pic>
            <p:nvPicPr>
              <p:cNvPr id="44" name="Picture 5" descr="S:\homedirs\mydocuments\PhD Research\Projects\SUSY_Resummation\Conferences\Loopfest XI, 2012\Figures\Introduction\bugs_bunny_fast.gif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749005" y="3981621"/>
                <a:ext cx="576064" cy="671515"/>
              </a:xfrm>
              <a:prstGeom prst="rect">
                <a:avLst/>
              </a:prstGeom>
              <a:noFill/>
            </p:spPr>
          </p:pic>
          <p:pic>
            <p:nvPicPr>
              <p:cNvPr id="45" name="Picture 5" descr="S:\homedirs\mydocuments\PhD Research\Projects\SUSY_Resummation\Conferences\Loopfest XI, 2012\Figures\Introduction\bugs_bunny_fast.gif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749005" y="5637805"/>
                <a:ext cx="576064" cy="671515"/>
              </a:xfrm>
              <a:prstGeom prst="rect">
                <a:avLst/>
              </a:prstGeom>
              <a:noFill/>
            </p:spPr>
          </p:pic>
          <p:pic>
            <p:nvPicPr>
              <p:cNvPr id="46" name="Picture 3" descr="S:\homedirs\mydocuments\PhD Research\Projects\SUSY_Resummation\Conferences\Loopfest XI, 2012\Figures\Introduction\Turtle slow [2].gif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4837236" y="4026187"/>
                <a:ext cx="598859" cy="554941"/>
              </a:xfrm>
              <a:prstGeom prst="rect">
                <a:avLst/>
              </a:prstGeom>
              <a:noFill/>
            </p:spPr>
          </p:pic>
          <p:pic>
            <p:nvPicPr>
              <p:cNvPr id="47" name="Picture 3" descr="S:\homedirs\mydocuments\PhD Research\Projects\SUSY_Resummation\Conferences\Loopfest XI, 2012\Figures\Introduction\Turtle slow [2].gif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4837237" y="5661248"/>
                <a:ext cx="598859" cy="554941"/>
              </a:xfrm>
              <a:prstGeom prst="rect">
                <a:avLst/>
              </a:prstGeom>
              <a:noFill/>
            </p:spPr>
          </p:pic>
          <p:pic>
            <p:nvPicPr>
              <p:cNvPr id="48" name="Picture 6" descr="S:\homedirs\mydocuments\PhD Research\Projects\SUSY_Resummation\Conferences\Loopfest XI, 2012\Figures\Introduction\slowpair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275856" y="3933056"/>
                <a:ext cx="1627919" cy="2376264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52" name="Group 51"/>
          <p:cNvGrpSpPr/>
          <p:nvPr/>
        </p:nvGrpSpPr>
        <p:grpSpPr>
          <a:xfrm>
            <a:off x="1259632" y="1405747"/>
            <a:ext cx="6984776" cy="2239277"/>
            <a:chOff x="1259632" y="1484784"/>
            <a:chExt cx="6984776" cy="2239277"/>
          </a:xfrm>
        </p:grpSpPr>
        <p:pic>
          <p:nvPicPr>
            <p:cNvPr id="38" name="Picture 37" descr="addin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 cstate="print"/>
            <a:stretch>
              <a:fillRect/>
            </a:stretch>
          </p:blipFill>
          <p:spPr>
            <a:xfrm>
              <a:off x="3527985" y="2204864"/>
              <a:ext cx="4572407" cy="400069"/>
            </a:xfrm>
            <a:prstGeom prst="rect">
              <a:avLst/>
            </a:prstGeom>
          </p:spPr>
        </p:pic>
        <p:pic>
          <p:nvPicPr>
            <p:cNvPr id="50" name="Picture 49" descr="addin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/>
            <a:stretch>
              <a:fillRect/>
            </a:stretch>
          </p:blipFill>
          <p:spPr>
            <a:xfrm>
              <a:off x="3419872" y="2852936"/>
              <a:ext cx="4800400" cy="871125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1619672" y="2226350"/>
              <a:ext cx="13560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Collinear-soft:</a:t>
              </a:r>
              <a:endParaRPr lang="nl-NL" sz="16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619672" y="3090446"/>
              <a:ext cx="13369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Potential-soft:</a:t>
              </a:r>
              <a:endParaRPr lang="nl-NL" sz="1600" dirty="0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1259632" y="1484784"/>
              <a:ext cx="6984776" cy="360040"/>
              <a:chOff x="1475656" y="3249960"/>
              <a:chExt cx="7046815" cy="360040"/>
            </a:xfrm>
          </p:grpSpPr>
          <p:sp>
            <p:nvSpPr>
              <p:cNvPr id="35" name="Content Placeholder 2"/>
              <p:cNvSpPr txBox="1">
                <a:spLocks/>
              </p:cNvSpPr>
              <p:nvPr/>
            </p:nvSpPr>
            <p:spPr>
              <a:xfrm>
                <a:off x="1475656" y="3249960"/>
                <a:ext cx="7046815" cy="360040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365760" marR="0" lvl="0" indent="-283464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2"/>
                  <a:buChar char=""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Effective </a:t>
                </a:r>
                <a:r>
                  <a:rPr kumimoji="0" lang="en-US" sz="16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lagrangian</a:t>
                </a:r>
                <a:r>
                  <a:rPr kumimoji="0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:</a:t>
                </a:r>
                <a:endParaRPr kumimoji="0" lang="nl-NL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pic>
            <p:nvPicPr>
              <p:cNvPr id="36" name="Picture 35" descr="addin_tmp.png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4890092" y="3347652"/>
                <a:ext cx="2448272" cy="190340"/>
              </a:xfrm>
              <a:prstGeom prst="rect">
                <a:avLst/>
              </a:prstGeom>
            </p:spPr>
          </p:pic>
        </p:grpSp>
      </p:grpSp>
      <p:pic>
        <p:nvPicPr>
          <p:cNvPr id="21" name="Picture 20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2845070" y="5373217"/>
            <a:ext cx="502794" cy="144016"/>
          </a:xfrm>
          <a:prstGeom prst="rect">
            <a:avLst/>
          </a:prstGeom>
        </p:spPr>
      </p:pic>
      <p:pic>
        <p:nvPicPr>
          <p:cNvPr id="22" name="Picture 21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6588224" y="5362960"/>
            <a:ext cx="699522" cy="154272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H="1">
            <a:off x="5436096" y="5445224"/>
            <a:ext cx="1008112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5652120" y="5373216"/>
            <a:ext cx="792089" cy="7200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3419872" y="5445224"/>
            <a:ext cx="1008112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419872" y="5445224"/>
            <a:ext cx="1296144" cy="14401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13</a:t>
            </a:fld>
            <a:endParaRPr lang="nl-NL"/>
          </a:p>
        </p:txBody>
      </p:sp>
      <p:sp>
        <p:nvSpPr>
          <p:cNvPr id="28" name="Rectangle 27"/>
          <p:cNvSpPr/>
          <p:nvPr/>
        </p:nvSpPr>
        <p:spPr>
          <a:xfrm>
            <a:off x="35496" y="188640"/>
            <a:ext cx="1008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EFT </a:t>
            </a:r>
            <a:r>
              <a:rPr lang="en-US" sz="1200" dirty="0" err="1" smtClean="0">
                <a:solidFill>
                  <a:schemeClr val="accent1"/>
                </a:solidFill>
              </a:rPr>
              <a:t>resummation</a:t>
            </a:r>
            <a:endParaRPr lang="nl-NL" sz="1200" dirty="0">
              <a:solidFill>
                <a:schemeClr val="accent1"/>
              </a:solidFill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Potential function</a:t>
            </a:r>
            <a:endParaRPr kumimoji="0" lang="nl-NL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259632" y="1412776"/>
            <a:ext cx="7560840" cy="4032448"/>
            <a:chOff x="1259632" y="1412776"/>
            <a:chExt cx="7560840" cy="4032448"/>
          </a:xfrm>
        </p:grpSpPr>
        <p:grpSp>
          <p:nvGrpSpPr>
            <p:cNvPr id="30" name="Group 29"/>
            <p:cNvGrpSpPr/>
            <p:nvPr/>
          </p:nvGrpSpPr>
          <p:grpSpPr>
            <a:xfrm>
              <a:off x="1259632" y="3717032"/>
              <a:ext cx="7560840" cy="1008112"/>
              <a:chOff x="1403648" y="4437112"/>
              <a:chExt cx="7560840" cy="1008112"/>
            </a:xfrm>
          </p:grpSpPr>
          <p:sp>
            <p:nvSpPr>
              <p:cNvPr id="31" name="Content Placeholder 2"/>
              <p:cNvSpPr txBox="1">
                <a:spLocks/>
              </p:cNvSpPr>
              <p:nvPr/>
            </p:nvSpPr>
            <p:spPr>
              <a:xfrm>
                <a:off x="1403648" y="4725144"/>
                <a:ext cx="2016224" cy="360040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365760" indent="-283464">
                  <a:spcBef>
                    <a:spcPts val="6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/>
                </a:pPr>
                <a:r>
                  <a:rPr lang="en-US" sz="1400" dirty="0" smtClean="0"/>
                  <a:t>Potential function J:</a:t>
                </a:r>
              </a:p>
            </p:txBody>
          </p:sp>
          <p:pic>
            <p:nvPicPr>
              <p:cNvPr id="32" name="Picture 31" descr="addin_tmp.png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3419872" y="4437112"/>
                <a:ext cx="5544616" cy="1008112"/>
              </a:xfrm>
              <a:prstGeom prst="rect">
                <a:avLst/>
              </a:prstGeom>
            </p:spPr>
          </p:pic>
        </p:grpSp>
        <p:grpSp>
          <p:nvGrpSpPr>
            <p:cNvPr id="52" name="Group 51"/>
            <p:cNvGrpSpPr/>
            <p:nvPr/>
          </p:nvGrpSpPr>
          <p:grpSpPr>
            <a:xfrm>
              <a:off x="1547664" y="5085184"/>
              <a:ext cx="5400600" cy="360040"/>
              <a:chOff x="1547664" y="3573016"/>
              <a:chExt cx="5400600" cy="360040"/>
            </a:xfrm>
          </p:grpSpPr>
          <p:sp>
            <p:nvSpPr>
              <p:cNvPr id="34" name="Content Placeholder 2"/>
              <p:cNvSpPr txBox="1">
                <a:spLocks/>
              </p:cNvSpPr>
              <p:nvPr/>
            </p:nvSpPr>
            <p:spPr>
              <a:xfrm>
                <a:off x="1547664" y="3573016"/>
                <a:ext cx="3168352" cy="360040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365760" indent="-283464">
                  <a:spcBef>
                    <a:spcPts val="600"/>
                  </a:spcBef>
                  <a:buClr>
                    <a:schemeClr val="accent1"/>
                  </a:buClr>
                  <a:buSzPct val="80000"/>
                  <a:defRPr/>
                </a:pPr>
                <a:r>
                  <a:rPr lang="en-US" sz="1400" dirty="0" smtClean="0"/>
                  <a:t>It depends on the </a:t>
                </a:r>
                <a:r>
                  <a:rPr lang="en-US" sz="1400" dirty="0" err="1" smtClean="0"/>
                  <a:t>Casimir</a:t>
                </a:r>
                <a:r>
                  <a:rPr lang="en-US" sz="1400" dirty="0" smtClean="0"/>
                  <a:t> coefficients:</a:t>
                </a:r>
              </a:p>
            </p:txBody>
          </p:sp>
          <p:pic>
            <p:nvPicPr>
              <p:cNvPr id="51" name="Picture 50" descr="addin_tmp.png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932040" y="3645024"/>
                <a:ext cx="2016224" cy="208983"/>
              </a:xfrm>
              <a:prstGeom prst="rect">
                <a:avLst/>
              </a:prstGeom>
            </p:spPr>
          </p:pic>
        </p:grpSp>
        <p:grpSp>
          <p:nvGrpSpPr>
            <p:cNvPr id="58" name="Group 57"/>
            <p:cNvGrpSpPr/>
            <p:nvPr/>
          </p:nvGrpSpPr>
          <p:grpSpPr>
            <a:xfrm>
              <a:off x="1259632" y="1412776"/>
              <a:ext cx="7344816" cy="1944216"/>
              <a:chOff x="1259632" y="1412776"/>
              <a:chExt cx="7344816" cy="1944216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1259632" y="1412776"/>
                <a:ext cx="4802449" cy="360040"/>
                <a:chOff x="1259632" y="1412776"/>
                <a:chExt cx="4802449" cy="360040"/>
              </a:xfrm>
            </p:grpSpPr>
            <p:sp>
              <p:nvSpPr>
                <p:cNvPr id="33" name="Content Placeholder 2"/>
                <p:cNvSpPr txBox="1">
                  <a:spLocks/>
                </p:cNvSpPr>
                <p:nvPr/>
              </p:nvSpPr>
              <p:spPr>
                <a:xfrm>
                  <a:off x="1259632" y="1412776"/>
                  <a:ext cx="4104456" cy="360040"/>
                </a:xfrm>
                <a:prstGeom prst="rect">
                  <a:avLst/>
                </a:prstGeom>
              </p:spPr>
              <p:txBody>
                <a:bodyPr>
                  <a:noAutofit/>
                </a:bodyPr>
                <a:lstStyle/>
                <a:p>
                  <a:pPr marL="365760" indent="-283464">
                    <a:spcBef>
                      <a:spcPts val="600"/>
                    </a:spcBef>
                    <a:buClr>
                      <a:schemeClr val="accent1"/>
                    </a:buClr>
                    <a:buSzPct val="80000"/>
                    <a:buFont typeface="Wingdings 2"/>
                    <a:buChar char=""/>
                    <a:defRPr/>
                  </a:pPr>
                  <a:r>
                    <a:rPr lang="en-US" sz="1400" dirty="0" smtClean="0"/>
                    <a:t>The potential function sums the Coulomb terms: </a:t>
                  </a:r>
                </a:p>
              </p:txBody>
            </p:sp>
            <p:pic>
              <p:nvPicPr>
                <p:cNvPr id="39" name="Picture 38" descr="addin_tmp.png"/>
                <p:cNvPicPr>
                  <a:picLocks noChangeAspect="1"/>
                </p:cNvPicPr>
                <p:nvPr>
                  <p:custDataLst>
                    <p:tags r:id="rId2"/>
                  </p:custDataLst>
                </p:nvPr>
              </p:nvPicPr>
              <p:blipFill>
                <a:blip r:embed="rId8" cstate="print"/>
                <a:stretch>
                  <a:fillRect/>
                </a:stretch>
              </p:blipFill>
              <p:spPr>
                <a:xfrm>
                  <a:off x="5508104" y="1484784"/>
                  <a:ext cx="553977" cy="167948"/>
                </a:xfrm>
                <a:prstGeom prst="rect">
                  <a:avLst/>
                </a:prstGeom>
              </p:spPr>
            </p:pic>
          </p:grpSp>
          <p:sp>
            <p:nvSpPr>
              <p:cNvPr id="54" name="Content Placeholder 2"/>
              <p:cNvSpPr txBox="1">
                <a:spLocks/>
              </p:cNvSpPr>
              <p:nvPr/>
            </p:nvSpPr>
            <p:spPr>
              <a:xfrm>
                <a:off x="1547664" y="1988839"/>
                <a:ext cx="7056784" cy="360040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365760" indent="-283464">
                  <a:spcBef>
                    <a:spcPts val="600"/>
                  </a:spcBef>
                  <a:buClr>
                    <a:schemeClr val="accent1"/>
                  </a:buClr>
                  <a:buSzPct val="80000"/>
                  <a:defRPr/>
                </a:pPr>
                <a:r>
                  <a:rPr lang="en-US" sz="1400" dirty="0" smtClean="0"/>
                  <a:t>The potential function equals twice the imaginary part of the LO Coulomb Green’s function:</a:t>
                </a:r>
              </a:p>
            </p:txBody>
          </p:sp>
          <p:pic>
            <p:nvPicPr>
              <p:cNvPr id="56" name="Picture 55" descr="addin_tmp.png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2981793" y="2492895"/>
                <a:ext cx="4614543" cy="864097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14</a:t>
            </a:fld>
            <a:endParaRPr lang="nl-NL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NLL </a:t>
            </a:r>
            <a:r>
              <a:rPr lang="en-US" sz="4400" dirty="0" err="1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resummation</a:t>
            </a: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 formula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1897999" y="1844824"/>
            <a:ext cx="6130385" cy="45695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403648" y="1340768"/>
            <a:ext cx="7272808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1400" dirty="0" smtClean="0"/>
              <a:t>NLL </a:t>
            </a:r>
            <a:r>
              <a:rPr lang="en-US" sz="1400" dirty="0" err="1" smtClean="0"/>
              <a:t>partonic</a:t>
            </a:r>
            <a:r>
              <a:rPr lang="en-US" sz="1400" dirty="0" smtClean="0"/>
              <a:t> cross section is a sum over the total color representations of final state: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691680" y="2492896"/>
            <a:ext cx="7232302" cy="360040"/>
            <a:chOff x="1691680" y="2564904"/>
            <a:chExt cx="7232302" cy="360040"/>
          </a:xfrm>
        </p:grpSpPr>
        <p:pic>
          <p:nvPicPr>
            <p:cNvPr id="6" name="Picture 5" descr="addin_tmp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6876256" y="2564904"/>
              <a:ext cx="2047726" cy="288032"/>
            </a:xfrm>
            <a:prstGeom prst="rect">
              <a:avLst/>
            </a:prstGeom>
          </p:spPr>
        </p:pic>
        <p:sp>
          <p:nvSpPr>
            <p:cNvPr id="10" name="Content Placeholder 2"/>
            <p:cNvSpPr txBox="1">
              <a:spLocks/>
            </p:cNvSpPr>
            <p:nvPr/>
          </p:nvSpPr>
          <p:spPr>
            <a:xfrm>
              <a:off x="1691680" y="2564904"/>
              <a:ext cx="5400600" cy="360040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365760" marR="0" lvl="0" indent="-283464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tabLst/>
                <a:defRPr/>
              </a:pPr>
              <a:r>
                <a:rPr lang="en-US" sz="1400" dirty="0" smtClean="0"/>
                <a:t>Hard function H is determined by Born cross section at threshold:</a:t>
              </a:r>
            </a:p>
          </p:txBody>
        </p:sp>
      </p:grpSp>
      <p:sp>
        <p:nvSpPr>
          <p:cNvPr id="17" name="Content Placeholder 2"/>
          <p:cNvSpPr txBox="1">
            <a:spLocks/>
          </p:cNvSpPr>
          <p:nvPr/>
        </p:nvSpPr>
        <p:spPr>
          <a:xfrm>
            <a:off x="1403648" y="2996952"/>
            <a:ext cx="6552728" cy="36004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sz="1400" dirty="0" smtClean="0"/>
              <a:t>The function </a:t>
            </a:r>
            <a:r>
              <a:rPr lang="en-US" sz="1400" dirty="0" err="1" smtClean="0"/>
              <a:t>Ui</a:t>
            </a:r>
            <a:r>
              <a:rPr lang="en-US" sz="1400" dirty="0" smtClean="0"/>
              <a:t>  follows from the evolution equations of H and W: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835696" y="3493899"/>
            <a:ext cx="6120680" cy="1849077"/>
            <a:chOff x="1763688" y="3429000"/>
            <a:chExt cx="6120680" cy="1849077"/>
          </a:xfrm>
        </p:grpSpPr>
        <p:pic>
          <p:nvPicPr>
            <p:cNvPr id="25" name="Picture 24" descr="addin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/>
            <a:stretch>
              <a:fillRect/>
            </a:stretch>
          </p:blipFill>
          <p:spPr>
            <a:xfrm>
              <a:off x="1829394" y="3429000"/>
              <a:ext cx="5982966" cy="864096"/>
            </a:xfrm>
            <a:prstGeom prst="rect">
              <a:avLst/>
            </a:prstGeom>
          </p:spPr>
        </p:pic>
        <p:pic>
          <p:nvPicPr>
            <p:cNvPr id="24" name="Picture 23" descr="addin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>
              <a:off x="1763688" y="4437112"/>
              <a:ext cx="6120680" cy="840965"/>
            </a:xfrm>
            <a:prstGeom prst="rect">
              <a:avLst/>
            </a:prstGeom>
          </p:spPr>
        </p:pic>
      </p:grpSp>
      <p:sp>
        <p:nvSpPr>
          <p:cNvPr id="23" name="TextBox 22"/>
          <p:cNvSpPr txBox="1"/>
          <p:nvPr/>
        </p:nvSpPr>
        <p:spPr>
          <a:xfrm>
            <a:off x="1763688" y="5486992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Mathematica1"/>
              </a:rPr>
              <a:t>’s are the one-loop anomalous-dimension coefficients,  ’s</a:t>
            </a:r>
            <a:r>
              <a:rPr lang="en-US" sz="1400" baseline="-25000" dirty="0" smtClean="0">
                <a:sym typeface="Mathematica1"/>
              </a:rPr>
              <a:t> </a:t>
            </a:r>
            <a:r>
              <a:rPr lang="en-US" sz="1400" dirty="0" smtClean="0">
                <a:sym typeface="Mathematica1"/>
              </a:rPr>
              <a:t> the beta coefficients and C’s are the </a:t>
            </a:r>
            <a:r>
              <a:rPr lang="en-US" sz="1400" dirty="0" err="1" smtClean="0">
                <a:sym typeface="Mathematica1"/>
              </a:rPr>
              <a:t>Casimir</a:t>
            </a:r>
            <a:r>
              <a:rPr lang="en-US" sz="1400" dirty="0" smtClean="0">
                <a:sym typeface="Mathematica1"/>
              </a:rPr>
              <a:t> invariants, while other constants are:</a:t>
            </a:r>
            <a:endParaRPr lang="nl-NL" sz="1400" dirty="0"/>
          </a:p>
        </p:txBody>
      </p:sp>
      <p:pic>
        <p:nvPicPr>
          <p:cNvPr id="29" name="Picture 28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2458892" y="6135064"/>
            <a:ext cx="4993428" cy="39028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172400" y="1772816"/>
            <a:ext cx="8640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[</a:t>
            </a:r>
            <a:r>
              <a:rPr lang="en-US" sz="1000" dirty="0" err="1" smtClean="0"/>
              <a:t>Beneke</a:t>
            </a:r>
            <a:r>
              <a:rPr lang="en-US" sz="1000" dirty="0" smtClean="0"/>
              <a:t>, </a:t>
            </a:r>
            <a:r>
              <a:rPr lang="en-US" sz="1000" dirty="0" err="1" smtClean="0"/>
              <a:t>Falgari</a:t>
            </a:r>
            <a:r>
              <a:rPr lang="en-US" sz="1000" dirty="0" smtClean="0"/>
              <a:t>, Schwinn’10]</a:t>
            </a:r>
            <a:endParaRPr lang="nl-NL" sz="1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15</a:t>
            </a:fld>
            <a:endParaRPr lang="nl-NL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Determination of </a:t>
            </a: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  <a:sym typeface="Mathematica1"/>
              </a:rPr>
              <a:t></a:t>
            </a:r>
            <a:r>
              <a:rPr lang="en-US" sz="4400" baseline="-250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  <a:sym typeface="Mathematica1"/>
              </a:rPr>
              <a:t>cut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403648" y="1268760"/>
            <a:ext cx="7488832" cy="2592288"/>
            <a:chOff x="1403648" y="1268760"/>
            <a:chExt cx="7488832" cy="2592288"/>
          </a:xfrm>
        </p:grpSpPr>
        <p:sp>
          <p:nvSpPr>
            <p:cNvPr id="15" name="TextBox 14"/>
            <p:cNvSpPr txBox="1"/>
            <p:nvPr/>
          </p:nvSpPr>
          <p:spPr>
            <a:xfrm>
              <a:off x="7762042" y="1814627"/>
              <a:ext cx="1130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[</a:t>
              </a:r>
              <a:r>
                <a:rPr lang="en-US" sz="1000" dirty="0" err="1" smtClean="0"/>
                <a:t>Beneke</a:t>
              </a:r>
              <a:r>
                <a:rPr lang="en-US" sz="1000" dirty="0" smtClean="0"/>
                <a:t> et al. ’11]</a:t>
              </a:r>
              <a:endParaRPr lang="nl-NL" sz="1000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403648" y="1268760"/>
              <a:ext cx="6912768" cy="2592288"/>
              <a:chOff x="1403648" y="1340768"/>
              <a:chExt cx="6912768" cy="2592288"/>
            </a:xfrm>
          </p:grpSpPr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1403648" y="1340768"/>
                <a:ext cx="6912768" cy="360040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365760" lvl="0" indent="-283464">
                  <a:spcBef>
                    <a:spcPts val="6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/>
                </a:pPr>
                <a:r>
                  <a:rPr lang="en-US" sz="1400" dirty="0" smtClean="0">
                    <a:sym typeface="Mathematica1"/>
                  </a:rPr>
                  <a:t></a:t>
                </a:r>
                <a:r>
                  <a:rPr lang="en-US" sz="1400" baseline="-25000" dirty="0" smtClean="0">
                    <a:sym typeface="Mathematica1"/>
                  </a:rPr>
                  <a:t>cut </a:t>
                </a:r>
                <a:r>
                  <a:rPr lang="en-US" sz="1400" dirty="0" smtClean="0"/>
                  <a:t>is determined by minimizing the width of the envelope created by: </a:t>
                </a:r>
              </a:p>
            </p:txBody>
          </p:sp>
          <p:pic>
            <p:nvPicPr>
              <p:cNvPr id="7" name="Picture 6" descr="addin_tmp.png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2051720" y="1844824"/>
                <a:ext cx="5430492" cy="288032"/>
              </a:xfrm>
              <a:prstGeom prst="rect">
                <a:avLst/>
              </a:prstGeom>
            </p:spPr>
          </p:pic>
          <p:sp>
            <p:nvSpPr>
              <p:cNvPr id="10" name="Content Placeholder 2"/>
              <p:cNvSpPr txBox="1">
                <a:spLocks/>
              </p:cNvSpPr>
              <p:nvPr/>
            </p:nvSpPr>
            <p:spPr>
              <a:xfrm>
                <a:off x="1403648" y="2348880"/>
                <a:ext cx="6912768" cy="360040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365760" lvl="0" indent="-283464">
                  <a:spcBef>
                    <a:spcPts val="600"/>
                  </a:spcBef>
                  <a:buClr>
                    <a:schemeClr val="accent1"/>
                  </a:buClr>
                  <a:buSzPct val="80000"/>
                  <a:defRPr/>
                </a:pPr>
                <a:r>
                  <a:rPr lang="en-US" sz="1400" dirty="0" smtClean="0">
                    <a:sym typeface="Mathematica1"/>
                  </a:rPr>
                  <a:t>      Eight different implementations</a:t>
                </a:r>
                <a:r>
                  <a:rPr lang="en-US" sz="1400" dirty="0" smtClean="0"/>
                  <a:t>: </a:t>
                </a:r>
              </a:p>
            </p:txBody>
          </p:sp>
          <p:pic>
            <p:nvPicPr>
              <p:cNvPr id="12" name="Picture 11" descr="addin_tmp.png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411760" y="2852936"/>
                <a:ext cx="5426953" cy="192276"/>
              </a:xfrm>
              <a:prstGeom prst="rect">
                <a:avLst/>
              </a:prstGeom>
            </p:spPr>
          </p:pic>
          <p:sp>
            <p:nvSpPr>
              <p:cNvPr id="16" name="Content Placeholder 2"/>
              <p:cNvSpPr txBox="1">
                <a:spLocks/>
              </p:cNvSpPr>
              <p:nvPr/>
            </p:nvSpPr>
            <p:spPr>
              <a:xfrm>
                <a:off x="1403648" y="3212976"/>
                <a:ext cx="6120680" cy="720080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365760" lvl="0" indent="-283464">
                  <a:spcBef>
                    <a:spcPts val="6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/>
                </a:pPr>
                <a:r>
                  <a:rPr lang="en-US" sz="1400" dirty="0" smtClean="0">
                    <a:sym typeface="Mathematica1"/>
                  </a:rPr>
                  <a:t>Default implementation is NLL</a:t>
                </a:r>
                <a:r>
                  <a:rPr lang="en-US" sz="1400" baseline="-25000" dirty="0" smtClean="0">
                    <a:sym typeface="Mathematica1"/>
                  </a:rPr>
                  <a:t>2</a:t>
                </a:r>
                <a:endParaRPr lang="en-US" sz="1400" dirty="0" smtClean="0">
                  <a:sym typeface="Mathematica1"/>
                </a:endParaRPr>
              </a:p>
              <a:p>
                <a:pPr marL="365760" lvl="0" indent="-283464">
                  <a:spcBef>
                    <a:spcPts val="6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/>
                </a:pPr>
                <a:r>
                  <a:rPr lang="en-US" sz="1400" dirty="0" smtClean="0"/>
                  <a:t>Error from envelope when varying  </a:t>
                </a:r>
                <a:r>
                  <a:rPr lang="en-US" sz="1400" dirty="0" smtClean="0">
                    <a:sym typeface="Mathematica1"/>
                  </a:rPr>
                  <a:t></a:t>
                </a:r>
                <a:r>
                  <a:rPr lang="en-US" sz="1400" baseline="-25000" dirty="0" smtClean="0">
                    <a:sym typeface="Mathematica1"/>
                  </a:rPr>
                  <a:t>cut</a:t>
                </a:r>
                <a:r>
                  <a:rPr lang="en-US" sz="1400" dirty="0" smtClean="0"/>
                  <a:t> by 20% around its default value</a:t>
                </a:r>
                <a:endParaRPr lang="en-US" sz="1400" baseline="-25000" dirty="0" smtClean="0">
                  <a:sym typeface="Mathematica1"/>
                </a:endParaRPr>
              </a:p>
              <a:p>
                <a:pPr marL="365760" lvl="0" indent="-283464">
                  <a:spcBef>
                    <a:spcPts val="6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/>
                </a:pPr>
                <a:endParaRPr lang="en-US" sz="1400" dirty="0" smtClean="0"/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1503040" y="4005064"/>
            <a:ext cx="7101408" cy="2376264"/>
            <a:chOff x="1475656" y="4005064"/>
            <a:chExt cx="7101408" cy="2376264"/>
          </a:xfrm>
        </p:grpSpPr>
        <p:pic>
          <p:nvPicPr>
            <p:cNvPr id="1026" name="Picture 2" descr="S:\homedirs\mydocuments\PhD Research\Projects\SUSY_Resummation\Conferences\Loopfest XI, 2012\Figures\Backup slides\bcut_8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148064" y="4005064"/>
              <a:ext cx="3429000" cy="2376264"/>
            </a:xfrm>
            <a:prstGeom prst="rect">
              <a:avLst/>
            </a:prstGeom>
            <a:noFill/>
          </p:spPr>
        </p:pic>
        <p:pic>
          <p:nvPicPr>
            <p:cNvPr id="2" name="Picture 2" descr="S:\homedirs\mydocuments\PhD Research\Projects\SUSY_Resummation\Conferences\Loopfest XI, 2012\Figures\Backup slides\envelopebcut_8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75656" y="4066753"/>
              <a:ext cx="3429000" cy="231457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1403648" y="5976664"/>
            <a:ext cx="6552728" cy="6926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1600" baseline="0" dirty="0" smtClean="0"/>
              <a:t>The corrections are about 15-30%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1600" dirty="0" smtClean="0"/>
              <a:t>Errors reduced to    10%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16</a:t>
            </a:fld>
            <a:endParaRPr lang="nl-NL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Total SUSY cross section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0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419872" y="6381328"/>
            <a:ext cx="144016" cy="144016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187624" y="1052736"/>
            <a:ext cx="7776864" cy="4824536"/>
            <a:chOff x="1472997" y="1052736"/>
            <a:chExt cx="6771411" cy="4544374"/>
          </a:xfrm>
        </p:grpSpPr>
        <p:pic>
          <p:nvPicPr>
            <p:cNvPr id="4098" name="Picture 2" descr="S:\homedirs\mydocuments\PhD Research\Projects\SUSY_Resummation\Conferences\Loopfest XI, 2012\Figures\Backup slides\K_unc_all_8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04048" y="3356992"/>
              <a:ext cx="3240360" cy="2232248"/>
            </a:xfrm>
            <a:prstGeom prst="rect">
              <a:avLst/>
            </a:prstGeom>
            <a:noFill/>
          </p:spPr>
        </p:pic>
        <p:pic>
          <p:nvPicPr>
            <p:cNvPr id="4099" name="Picture 3" descr="S:\homedirs\mydocuments\PhD Research\Projects\SUSY_Resummation\Conferences\Loopfest XI, 2012\Figures\Backup slides\all_Mellin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72997" y="3356992"/>
              <a:ext cx="3429000" cy="2240118"/>
            </a:xfrm>
            <a:prstGeom prst="rect">
              <a:avLst/>
            </a:prstGeom>
            <a:noFill/>
          </p:spPr>
        </p:pic>
        <p:pic>
          <p:nvPicPr>
            <p:cNvPr id="4100" name="Picture 4" descr="S:\homedirs\mydocuments\PhD Research\Projects\SUSY_Resummation\Conferences\Loopfest XI, 2012\Figures\Backup slides\K_all_8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75656" y="1065659"/>
              <a:ext cx="3284984" cy="2219325"/>
            </a:xfrm>
            <a:prstGeom prst="rect">
              <a:avLst/>
            </a:prstGeom>
            <a:noFill/>
          </p:spPr>
        </p:pic>
        <p:pic>
          <p:nvPicPr>
            <p:cNvPr id="4101" name="Picture 5" descr="S:\homedirs\mydocuments\PhD Research\Projects\SUSY_Resummation\Conferences\Loopfest XI, 2012\Figures\Backup slides\unc_all_8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788024" y="1052736"/>
              <a:ext cx="3429000" cy="223224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1259632" y="6021288"/>
            <a:ext cx="6408712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sz="1400" baseline="0" dirty="0" smtClean="0"/>
              <a:t>Q-</a:t>
            </a:r>
            <a:r>
              <a:rPr lang="en-US" sz="1400" baseline="0" dirty="0" err="1" smtClean="0"/>
              <a:t>qbar</a:t>
            </a:r>
            <a:r>
              <a:rPr lang="en-US" sz="1400" baseline="0" dirty="0" smtClean="0"/>
              <a:t> fusion P-wave</a:t>
            </a:r>
            <a:r>
              <a:rPr lang="en-US" sz="1400" dirty="0" smtClean="0"/>
              <a:t> suppressed compared to gluon fusion</a:t>
            </a:r>
            <a:endParaRPr lang="en-US" sz="1400" baseline="0" dirty="0" smtClean="0"/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1400" dirty="0" smtClean="0"/>
              <a:t>Relatively larger soft corrections from gluon fusion than </a:t>
            </a:r>
            <a:r>
              <a:rPr lang="en-US" sz="1400" dirty="0" err="1" smtClean="0"/>
              <a:t>squark-antisquark</a:t>
            </a:r>
            <a:endParaRPr lang="en-US" sz="14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17</a:t>
            </a:fld>
            <a:endParaRPr lang="nl-NL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Stops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59632" y="1124744"/>
            <a:ext cx="7704856" cy="4752528"/>
            <a:chOff x="1259632" y="1124744"/>
            <a:chExt cx="7704856" cy="4752528"/>
          </a:xfrm>
        </p:grpSpPr>
        <p:pic>
          <p:nvPicPr>
            <p:cNvPr id="2" name="Picture 2" descr="S:\homedirs\mydocuments\PhD Research\Projects\SUSY_Resummation\Conferences\Loopfest XI, 2012\Figures\Backup slides\st_Mellin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59632" y="3427892"/>
              <a:ext cx="3975622" cy="2449380"/>
            </a:xfrm>
            <a:prstGeom prst="rect">
              <a:avLst/>
            </a:prstGeom>
            <a:noFill/>
          </p:spPr>
        </p:pic>
        <p:pic>
          <p:nvPicPr>
            <p:cNvPr id="1026" name="Picture 2" descr="S:\homedirs\mydocuments\PhD Research\Projects\SUSY_Resummation\Conferences\Pheno 2012\Figures\Backup slides\K_st_8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07360" y="1124744"/>
              <a:ext cx="3667552" cy="2219325"/>
            </a:xfrm>
            <a:prstGeom prst="rect">
              <a:avLst/>
            </a:prstGeom>
            <a:noFill/>
          </p:spPr>
        </p:pic>
        <p:pic>
          <p:nvPicPr>
            <p:cNvPr id="1027" name="Picture 3" descr="S:\homedirs\mydocuments\PhD Research\Projects\SUSY_Resummation\Conferences\Pheno 2012\Figures\Backup slides\unc_st_8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61482" y="1124744"/>
              <a:ext cx="3977504" cy="2168649"/>
            </a:xfrm>
            <a:prstGeom prst="rect">
              <a:avLst/>
            </a:prstGeom>
            <a:noFill/>
          </p:spPr>
        </p:pic>
        <p:pic>
          <p:nvPicPr>
            <p:cNvPr id="3" name="Picture 2" descr="S:\homedirs\mydocuments\PhD Research\Projects\SUSY_Resummation\Conferences\Pheno 2012\Figures\Backup slides\K_unc_st_8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92080" y="3429000"/>
              <a:ext cx="3672408" cy="244827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364088" y="5589240"/>
            <a:ext cx="3456384" cy="1152128"/>
          </a:xfrm>
        </p:spPr>
        <p:txBody>
          <a:bodyPr>
            <a:noAutofit/>
          </a:bodyPr>
          <a:lstStyle/>
          <a:p>
            <a:r>
              <a:rPr lang="en-US" sz="1400" dirty="0" smtClean="0"/>
              <a:t>Only soft </a:t>
            </a:r>
            <a:r>
              <a:rPr lang="en-US" sz="1400" dirty="0" err="1" smtClean="0"/>
              <a:t>resummation</a:t>
            </a:r>
            <a:r>
              <a:rPr lang="en-US" sz="1400" dirty="0" smtClean="0"/>
              <a:t>: </a:t>
            </a:r>
            <a:r>
              <a:rPr lang="en-US" sz="1400" dirty="0" smtClean="0">
                <a:solidFill>
                  <a:srgbClr val="0000FF"/>
                </a:solidFill>
              </a:rPr>
              <a:t>NLL</a:t>
            </a:r>
            <a:r>
              <a:rPr lang="en-US" sz="1400" baseline="-25000" dirty="0" smtClean="0">
                <a:solidFill>
                  <a:srgbClr val="0000FF"/>
                </a:solidFill>
              </a:rPr>
              <a:t>s</a:t>
            </a:r>
            <a:endParaRPr lang="en-US" sz="1400" dirty="0" smtClean="0">
              <a:solidFill>
                <a:srgbClr val="0000FF"/>
              </a:solidFill>
            </a:endParaRPr>
          </a:p>
          <a:p>
            <a:r>
              <a:rPr lang="en-US" sz="1400" dirty="0" smtClean="0"/>
              <a:t>Compare with </a:t>
            </a:r>
            <a:r>
              <a:rPr lang="en-US" sz="1400" dirty="0" err="1" smtClean="0">
                <a:solidFill>
                  <a:srgbClr val="008E40"/>
                </a:solidFill>
              </a:rPr>
              <a:t>NLL</a:t>
            </a:r>
            <a:r>
              <a:rPr lang="en-US" sz="1400" baseline="-25000" dirty="0" err="1" smtClean="0">
                <a:solidFill>
                  <a:srgbClr val="008E40"/>
                </a:solidFill>
              </a:rPr>
              <a:t>Mellin</a:t>
            </a:r>
            <a:r>
              <a:rPr lang="en-US" sz="1400" dirty="0" smtClean="0">
                <a:solidFill>
                  <a:srgbClr val="008E40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Beenakker</a:t>
            </a:r>
            <a:r>
              <a:rPr lang="en-US" sz="1400" dirty="0" smtClean="0"/>
              <a:t> et al. ’09, </a:t>
            </a:r>
            <a:r>
              <a:rPr lang="en-US" sz="1400" dirty="0" err="1" smtClean="0"/>
              <a:t>NLLFast</a:t>
            </a:r>
            <a:r>
              <a:rPr lang="en-US" sz="1400" dirty="0" smtClean="0"/>
              <a:t>]</a:t>
            </a:r>
          </a:p>
          <a:p>
            <a:r>
              <a:rPr lang="en-US" sz="1400" dirty="0" smtClean="0"/>
              <a:t>Agreement is w</a:t>
            </a:r>
            <a:r>
              <a:rPr lang="nl-NL" sz="1400" dirty="0" err="1" smtClean="0"/>
              <a:t>ithin</a:t>
            </a:r>
            <a:r>
              <a:rPr lang="nl-NL" sz="1400" dirty="0" smtClean="0"/>
              <a:t> </a:t>
            </a:r>
            <a:r>
              <a:rPr lang="nl-NL" sz="1400" dirty="0" err="1" smtClean="0"/>
              <a:t>error</a:t>
            </a:r>
            <a:r>
              <a:rPr lang="nl-NL" sz="1400" dirty="0" smtClean="0"/>
              <a:t> bars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043608" y="5661248"/>
            <a:ext cx="2376264" cy="2880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Mellin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transf.:</a:t>
            </a:r>
          </a:p>
        </p:txBody>
      </p:sp>
      <p:pic>
        <p:nvPicPr>
          <p:cNvPr id="35" name="Picture 3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555776" y="5703827"/>
            <a:ext cx="2592288" cy="245847"/>
          </a:xfrm>
          <a:prstGeom prst="rect">
            <a:avLst/>
          </a:prstGeom>
        </p:spPr>
      </p:pic>
      <p:grpSp>
        <p:nvGrpSpPr>
          <p:cNvPr id="2" name="Group 33"/>
          <p:cNvGrpSpPr/>
          <p:nvPr/>
        </p:nvGrpSpPr>
        <p:grpSpPr>
          <a:xfrm>
            <a:off x="1883848" y="6021288"/>
            <a:ext cx="2760160" cy="307777"/>
            <a:chOff x="5844288" y="5392961"/>
            <a:chExt cx="2760160" cy="307777"/>
          </a:xfrm>
        </p:grpSpPr>
        <p:pic>
          <p:nvPicPr>
            <p:cNvPr id="27" name="Picture 26" descr="addin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tretch>
              <a:fillRect/>
            </a:stretch>
          </p:blipFill>
          <p:spPr>
            <a:xfrm>
              <a:off x="5844288" y="5432313"/>
              <a:ext cx="599920" cy="248679"/>
            </a:xfrm>
            <a:prstGeom prst="rect">
              <a:avLst/>
            </a:prstGeom>
          </p:spPr>
        </p:pic>
        <p:cxnSp>
          <p:nvCxnSpPr>
            <p:cNvPr id="20" name="Straight Arrow Connector 19"/>
            <p:cNvCxnSpPr/>
            <p:nvPr/>
          </p:nvCxnSpPr>
          <p:spPr>
            <a:xfrm>
              <a:off x="6633921" y="5522577"/>
              <a:ext cx="386351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042428" y="5392961"/>
              <a:ext cx="1057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Threshold:</a:t>
              </a:r>
              <a:endParaRPr lang="nl-NL" sz="1400" dirty="0"/>
            </a:p>
          </p:txBody>
        </p:sp>
        <p:pic>
          <p:nvPicPr>
            <p:cNvPr id="22" name="Picture 21" descr="addin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8078524" y="5469322"/>
              <a:ext cx="525924" cy="139663"/>
            </a:xfrm>
            <a:prstGeom prst="rect">
              <a:avLst/>
            </a:prstGeom>
          </p:spPr>
        </p:pic>
      </p:grpSp>
      <p:sp>
        <p:nvSpPr>
          <p:cNvPr id="23" name="Content Placeholder 2"/>
          <p:cNvSpPr txBox="1">
            <a:spLocks/>
          </p:cNvSpPr>
          <p:nvPr/>
        </p:nvSpPr>
        <p:spPr>
          <a:xfrm>
            <a:off x="1043608" y="6381328"/>
            <a:ext cx="4608512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1400" dirty="0" err="1" smtClean="0"/>
              <a:t>Resum</a:t>
            </a:r>
            <a:r>
              <a:rPr lang="en-US" sz="1400" dirty="0" smtClean="0"/>
              <a:t> and transform back to momentum space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18</a:t>
            </a:fld>
            <a:endParaRPr lang="nl-NL"/>
          </a:p>
        </p:txBody>
      </p:sp>
      <p:sp>
        <p:nvSpPr>
          <p:cNvPr id="26" name="Rectangle 25"/>
          <p:cNvSpPr/>
          <p:nvPr/>
        </p:nvSpPr>
        <p:spPr>
          <a:xfrm>
            <a:off x="35497" y="188640"/>
            <a:ext cx="9361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err="1" smtClean="0">
                <a:solidFill>
                  <a:schemeClr val="accent1"/>
                </a:solidFill>
              </a:rPr>
              <a:t>Mellin</a:t>
            </a:r>
            <a:r>
              <a:rPr lang="en-US" sz="1200" dirty="0" smtClean="0">
                <a:solidFill>
                  <a:schemeClr val="accent1"/>
                </a:solidFill>
              </a:rPr>
              <a:t> comparison</a:t>
            </a:r>
            <a:endParaRPr lang="nl-NL" sz="1200" dirty="0">
              <a:solidFill>
                <a:schemeClr val="accent1"/>
              </a:solidFill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err="1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Mellin</a:t>
            </a: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 space comparison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" name="Group 29"/>
          <p:cNvGrpSpPr/>
          <p:nvPr/>
        </p:nvGrpSpPr>
        <p:grpSpPr>
          <a:xfrm>
            <a:off x="1331641" y="1052736"/>
            <a:ext cx="7488831" cy="4464496"/>
            <a:chOff x="1259633" y="987190"/>
            <a:chExt cx="7344815" cy="4519215"/>
          </a:xfrm>
        </p:grpSpPr>
        <p:pic>
          <p:nvPicPr>
            <p:cNvPr id="3074" name="Picture 2" descr="S:\homedirs\mydocuments\PhD Research\Projects\SUSY_Resummation\Conferences\Loopfest XI, 2012\Figures\Mellin comparison\sb_Mellin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259633" y="987190"/>
              <a:ext cx="3600400" cy="2219325"/>
            </a:xfrm>
            <a:prstGeom prst="rect">
              <a:avLst/>
            </a:prstGeom>
            <a:noFill/>
          </p:spPr>
        </p:pic>
        <p:pic>
          <p:nvPicPr>
            <p:cNvPr id="3075" name="Picture 3" descr="S:\homedirs\mydocuments\PhD Research\Projects\SUSY_Resummation\Conferences\Loopfest XI, 2012\Figures\Mellin comparison\ss_Mellin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932040" y="987190"/>
              <a:ext cx="3672408" cy="2219325"/>
            </a:xfrm>
            <a:prstGeom prst="rect">
              <a:avLst/>
            </a:prstGeom>
            <a:noFill/>
          </p:spPr>
        </p:pic>
        <p:pic>
          <p:nvPicPr>
            <p:cNvPr id="3076" name="Picture 4" descr="S:\homedirs\mydocuments\PhD Research\Projects\SUSY_Resummation\Conferences\Loopfest XI, 2012\Figures\Mellin comparison\sg_Mellin.pn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330255" y="3248980"/>
              <a:ext cx="3529777" cy="2257425"/>
            </a:xfrm>
            <a:prstGeom prst="rect">
              <a:avLst/>
            </a:prstGeom>
            <a:noFill/>
          </p:spPr>
        </p:pic>
        <p:pic>
          <p:nvPicPr>
            <p:cNvPr id="3077" name="Picture 5" descr="S:\homedirs\mydocuments\PhD Research\Projects\SUSY_Resummation\Conferences\Loopfest XI, 2012\Figures\Mellin comparison\gg_Mellin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5004048" y="3248980"/>
              <a:ext cx="3573016" cy="2257425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Motivation</a:t>
            </a:r>
            <a:endParaRPr kumimoji="0" lang="nl-NL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340768"/>
            <a:ext cx="4248472" cy="1368152"/>
          </a:xfrm>
        </p:spPr>
        <p:txBody>
          <a:bodyPr>
            <a:normAutofit/>
          </a:bodyPr>
          <a:lstStyle/>
          <a:p>
            <a:r>
              <a:rPr lang="en-US" sz="1600" dirty="0" smtClean="0"/>
              <a:t>SUSY searches important at LHC</a:t>
            </a:r>
          </a:p>
          <a:p>
            <a:r>
              <a:rPr lang="en-US" sz="1600" dirty="0" smtClean="0"/>
              <a:t>In MSSM SUSY particles are pair produced</a:t>
            </a:r>
          </a:p>
          <a:p>
            <a:r>
              <a:rPr lang="en-US" sz="1600" dirty="0" smtClean="0"/>
              <a:t>Main production: </a:t>
            </a:r>
            <a:r>
              <a:rPr lang="en-US" sz="1600" dirty="0" err="1" smtClean="0"/>
              <a:t>squark</a:t>
            </a:r>
            <a:r>
              <a:rPr lang="en-US" sz="1600" dirty="0" smtClean="0"/>
              <a:t> and </a:t>
            </a:r>
            <a:r>
              <a:rPr lang="en-US" sz="1600" dirty="0" err="1" smtClean="0"/>
              <a:t>gluino</a:t>
            </a:r>
            <a:r>
              <a:rPr lang="en-US" sz="1600" dirty="0" smtClean="0"/>
              <a:t> pairs</a:t>
            </a:r>
          </a:p>
          <a:p>
            <a:r>
              <a:rPr lang="en-US" sz="1600" dirty="0" smtClean="0"/>
              <a:t>Strong exclusion bounds on masses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2</a:t>
            </a:fld>
            <a:endParaRPr lang="nl-NL"/>
          </a:p>
        </p:txBody>
      </p:sp>
      <p:sp>
        <p:nvSpPr>
          <p:cNvPr id="17" name="Rectangle 16"/>
          <p:cNvSpPr/>
          <p:nvPr/>
        </p:nvSpPr>
        <p:spPr>
          <a:xfrm>
            <a:off x="35496" y="188640"/>
            <a:ext cx="10081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Introduction</a:t>
            </a:r>
            <a:endParaRPr lang="nl-NL" sz="1200" dirty="0">
              <a:solidFill>
                <a:schemeClr val="accent1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508104" y="1124744"/>
            <a:ext cx="3600400" cy="1833260"/>
            <a:chOff x="5652120" y="1124744"/>
            <a:chExt cx="3600400" cy="1833260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652120" y="1124744"/>
              <a:ext cx="2664296" cy="1833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8316416" y="1772816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[</a:t>
              </a:r>
              <a:r>
                <a:rPr lang="en-US" sz="1000" dirty="0" err="1" smtClean="0"/>
                <a:t>Plehn</a:t>
              </a:r>
              <a:r>
                <a:rPr lang="en-US" sz="1000" dirty="0" smtClean="0"/>
                <a:t>, </a:t>
              </a:r>
            </a:p>
            <a:p>
              <a:r>
                <a:rPr lang="en-US" sz="1000" dirty="0" err="1" smtClean="0"/>
                <a:t>Prospino</a:t>
              </a:r>
              <a:r>
                <a:rPr lang="en-US" sz="1000" dirty="0" smtClean="0"/>
                <a:t> 2.1]</a:t>
              </a:r>
              <a:endParaRPr lang="nl-NL" sz="10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259632" y="3212976"/>
            <a:ext cx="7488832" cy="3259524"/>
            <a:chOff x="1259632" y="3212976"/>
            <a:chExt cx="7488832" cy="3259524"/>
          </a:xfrm>
        </p:grpSpPr>
        <p:grpSp>
          <p:nvGrpSpPr>
            <p:cNvPr id="19" name="Group 18"/>
            <p:cNvGrpSpPr/>
            <p:nvPr/>
          </p:nvGrpSpPr>
          <p:grpSpPr>
            <a:xfrm>
              <a:off x="1259632" y="3758922"/>
              <a:ext cx="6120680" cy="1398270"/>
              <a:chOff x="1475656" y="3717032"/>
              <a:chExt cx="6120680" cy="1398270"/>
            </a:xfrm>
          </p:grpSpPr>
          <p:pic>
            <p:nvPicPr>
              <p:cNvPr id="20" name="Picture 19" descr="addin_tmp.png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4157811" y="3717032"/>
                <a:ext cx="3438525" cy="1398270"/>
              </a:xfrm>
              <a:prstGeom prst="rect">
                <a:avLst/>
              </a:prstGeom>
            </p:spPr>
          </p:pic>
          <p:sp>
            <p:nvSpPr>
              <p:cNvPr id="21" name="Content Placeholder 2"/>
              <p:cNvSpPr txBox="1">
                <a:spLocks/>
              </p:cNvSpPr>
              <p:nvPr/>
            </p:nvSpPr>
            <p:spPr>
              <a:xfrm>
                <a:off x="1475656" y="4221088"/>
                <a:ext cx="3024336" cy="432048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365760" marR="0" lvl="0" indent="-283464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2"/>
                  <a:buChar char=""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Partonic</a:t>
                </a:r>
                <a:r>
                  <a:rPr kumimoji="0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processes:</a:t>
                </a:r>
                <a:endParaRPr kumimoji="0" lang="nl-NL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1259632" y="3212976"/>
              <a:ext cx="6840760" cy="576064"/>
              <a:chOff x="1403648" y="1484784"/>
              <a:chExt cx="6840760" cy="576064"/>
            </a:xfrm>
          </p:grpSpPr>
          <p:sp>
            <p:nvSpPr>
              <p:cNvPr id="25" name="Content Placeholder 2"/>
              <p:cNvSpPr txBox="1">
                <a:spLocks/>
              </p:cNvSpPr>
              <p:nvPr/>
            </p:nvSpPr>
            <p:spPr>
              <a:xfrm>
                <a:off x="1403648" y="1484784"/>
                <a:ext cx="3528392" cy="576064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365760" marR="0" lvl="0" indent="-283464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2"/>
                  <a:buChar char=""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Hadronic</a:t>
                </a:r>
                <a:r>
                  <a:rPr kumimoji="0" lang="en-US" sz="16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processes:</a:t>
                </a:r>
              </a:p>
            </p:txBody>
          </p:sp>
          <p:pic>
            <p:nvPicPr>
              <p:cNvPr id="26" name="Picture 25" descr="addin_tmp.png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709140" y="1580548"/>
                <a:ext cx="1303020" cy="207645"/>
              </a:xfrm>
              <a:prstGeom prst="rect">
                <a:avLst/>
              </a:prstGeom>
            </p:spPr>
          </p:pic>
          <p:pic>
            <p:nvPicPr>
              <p:cNvPr id="27" name="Picture 26" descr="addin_tmp.png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6393120" y="1583736"/>
                <a:ext cx="1851288" cy="189080"/>
              </a:xfrm>
              <a:prstGeom prst="rect">
                <a:avLst/>
              </a:prstGeom>
            </p:spPr>
          </p:pic>
        </p:grpSp>
        <p:grpSp>
          <p:nvGrpSpPr>
            <p:cNvPr id="28" name="Group 27"/>
            <p:cNvGrpSpPr/>
            <p:nvPr/>
          </p:nvGrpSpPr>
          <p:grpSpPr>
            <a:xfrm>
              <a:off x="1259632" y="5373216"/>
              <a:ext cx="7488832" cy="432048"/>
              <a:chOff x="1872208" y="5373216"/>
              <a:chExt cx="7812360" cy="432048"/>
            </a:xfrm>
          </p:grpSpPr>
          <p:sp>
            <p:nvSpPr>
              <p:cNvPr id="32" name="Content Placeholder 2"/>
              <p:cNvSpPr txBox="1">
                <a:spLocks/>
              </p:cNvSpPr>
              <p:nvPr/>
            </p:nvSpPr>
            <p:spPr>
              <a:xfrm>
                <a:off x="1872208" y="5373216"/>
                <a:ext cx="7812360" cy="432048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365760" indent="-283464">
                  <a:spcBef>
                    <a:spcPts val="6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/>
                </a:pPr>
                <a:r>
                  <a:rPr lang="en-US" sz="1600" dirty="0" smtClean="0"/>
                  <a:t>Primarily proceed through strong interactions</a:t>
                </a:r>
                <a:r>
                  <a:rPr lang="nl-NL" sz="1600" dirty="0" smtClean="0"/>
                  <a:t>            </a:t>
                </a:r>
                <a:r>
                  <a:rPr kumimoji="0" lang="en-US" sz="1600" b="0" i="0" u="none" strike="noStrike" kern="1200" cap="none" spc="0" normalizeH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focus on QCD interactions</a:t>
                </a:r>
                <a:endPara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>
                <a:off x="6401115" y="5554800"/>
                <a:ext cx="504056" cy="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35"/>
            <p:cNvSpPr txBox="1"/>
            <p:nvPr/>
          </p:nvSpPr>
          <p:spPr>
            <a:xfrm>
              <a:off x="1547664" y="5949280"/>
              <a:ext cx="6984776" cy="52322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400" dirty="0" smtClean="0"/>
                <a:t> Analytic LO calculations [Kane,  </a:t>
              </a:r>
              <a:r>
                <a:rPr lang="en-US" sz="1400" dirty="0" err="1" smtClean="0"/>
                <a:t>Leveille</a:t>
              </a:r>
              <a:r>
                <a:rPr lang="en-US" sz="1400" dirty="0" smtClean="0"/>
                <a:t> ’82; </a:t>
              </a:r>
              <a:r>
                <a:rPr lang="en-US" sz="1400" dirty="0" err="1" smtClean="0"/>
                <a:t>Harisson</a:t>
              </a:r>
              <a:r>
                <a:rPr lang="en-US" sz="1400" dirty="0" smtClean="0"/>
                <a:t>, Smith ’83; Dawson, </a:t>
              </a:r>
              <a:r>
                <a:rPr lang="en-US" sz="1400" dirty="0" err="1" smtClean="0"/>
                <a:t>Eichten</a:t>
              </a:r>
              <a:r>
                <a:rPr lang="en-US" sz="1400" dirty="0" smtClean="0"/>
                <a:t>, </a:t>
              </a:r>
              <a:r>
                <a:rPr lang="en-US" sz="1400" dirty="0" err="1" smtClean="0"/>
                <a:t>Quigg</a:t>
              </a:r>
              <a:r>
                <a:rPr lang="en-US" sz="1400" dirty="0" smtClean="0"/>
                <a:t> ’85]</a:t>
              </a:r>
            </a:p>
            <a:p>
              <a:pPr>
                <a:buFont typeface="Arial" pitchFamily="34" charset="0"/>
                <a:buChar char="•"/>
              </a:pPr>
              <a:r>
                <a:rPr lang="en-US" sz="1400" dirty="0" smtClean="0"/>
                <a:t> Numeric NLO calculations [</a:t>
              </a:r>
              <a:r>
                <a:rPr lang="en-US" sz="1400" dirty="0" err="1" smtClean="0"/>
                <a:t>Beenakker</a:t>
              </a:r>
              <a:r>
                <a:rPr lang="en-US" sz="1400" dirty="0" smtClean="0"/>
                <a:t> et al.  ’95-’97; </a:t>
              </a:r>
              <a:r>
                <a:rPr lang="en-US" sz="1400" dirty="0" err="1" smtClean="0"/>
                <a:t>Plehn</a:t>
              </a:r>
              <a:r>
                <a:rPr lang="en-US" sz="1400" dirty="0" smtClean="0"/>
                <a:t>, </a:t>
              </a:r>
              <a:r>
                <a:rPr lang="en-US" sz="1400" dirty="0" err="1" smtClean="0"/>
                <a:t>Prospino</a:t>
              </a:r>
              <a:r>
                <a:rPr lang="en-US" sz="1400" dirty="0" smtClean="0"/>
                <a:t> 2.1]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02630"/>
            <a:ext cx="2488320" cy="850106"/>
          </a:xfrm>
        </p:spPr>
        <p:txBody>
          <a:bodyPr/>
          <a:lstStyle/>
          <a:p>
            <a:r>
              <a:rPr lang="en-US" sz="4400" dirty="0" smtClean="0"/>
              <a:t>Threshold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783200"/>
            <a:ext cx="2088232" cy="36004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Threshold region:</a:t>
            </a:r>
            <a:endParaRPr lang="nl-NL" sz="1400" dirty="0"/>
          </a:p>
        </p:txBody>
      </p:sp>
      <p:pic>
        <p:nvPicPr>
          <p:cNvPr id="35" name="Picture 3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3635895" y="1772816"/>
            <a:ext cx="4896545" cy="370424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1331638" y="1124744"/>
            <a:ext cx="5976666" cy="432048"/>
            <a:chOff x="1331638" y="1340768"/>
            <a:chExt cx="5976666" cy="432048"/>
          </a:xfrm>
        </p:grpSpPr>
        <p:grpSp>
          <p:nvGrpSpPr>
            <p:cNvPr id="33" name="Group 32"/>
            <p:cNvGrpSpPr/>
            <p:nvPr/>
          </p:nvGrpSpPr>
          <p:grpSpPr>
            <a:xfrm>
              <a:off x="3908153" y="1340768"/>
              <a:ext cx="3400151" cy="432047"/>
              <a:chOff x="3836144" y="1412776"/>
              <a:chExt cx="3400151" cy="432047"/>
            </a:xfrm>
          </p:grpSpPr>
          <p:pic>
            <p:nvPicPr>
              <p:cNvPr id="28" name="Picture 27" descr="addin_tmp.png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16" cstate="print"/>
              <a:stretch>
                <a:fillRect/>
              </a:stretch>
            </p:blipFill>
            <p:spPr>
              <a:xfrm>
                <a:off x="3836144" y="1484784"/>
                <a:ext cx="1080120" cy="218654"/>
              </a:xfrm>
              <a:prstGeom prst="rect">
                <a:avLst/>
              </a:prstGeom>
            </p:spPr>
          </p:pic>
          <p:pic>
            <p:nvPicPr>
              <p:cNvPr id="31" name="Picture 30" descr="addin_tmp.png"/>
              <p:cNvPicPr>
                <a:picLocks noChangeAspect="1"/>
              </p:cNvPicPr>
              <p:nvPr>
                <p:custDataLst>
                  <p:tags r:id="rId12"/>
                </p:custDataLst>
              </p:nvPr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5564336" y="1667994"/>
                <a:ext cx="1671959" cy="176829"/>
              </a:xfrm>
              <a:prstGeom prst="rect">
                <a:avLst/>
              </a:prstGeom>
            </p:spPr>
          </p:pic>
          <p:pic>
            <p:nvPicPr>
              <p:cNvPr id="32" name="Picture 31" descr="addin_tmp.png"/>
              <p:cNvPicPr>
                <a:picLocks noChangeAspect="1"/>
              </p:cNvPicPr>
              <p:nvPr>
                <p:custDataLst>
                  <p:tags r:id="rId13"/>
                </p:custDataLst>
              </p:nvPr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5708352" y="1412776"/>
                <a:ext cx="1296144" cy="204493"/>
              </a:xfrm>
              <a:prstGeom prst="rect">
                <a:avLst/>
              </a:prstGeom>
            </p:spPr>
          </p:pic>
        </p:grpSp>
        <p:sp>
          <p:nvSpPr>
            <p:cNvPr id="34" name="Content Placeholder 2"/>
            <p:cNvSpPr txBox="1">
              <a:spLocks/>
            </p:cNvSpPr>
            <p:nvPr/>
          </p:nvSpPr>
          <p:spPr>
            <a:xfrm>
              <a:off x="1331638" y="1412776"/>
              <a:ext cx="2232249" cy="360040"/>
            </a:xfrm>
            <a:prstGeom prst="rect">
              <a:avLst/>
            </a:prstGeom>
          </p:spPr>
          <p:txBody>
            <a:bodyPr>
              <a:normAutofit/>
            </a:bodyPr>
            <a:lstStyle/>
            <a:p>
              <a:pPr marL="365760" marR="0" lvl="0" indent="-283464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2"/>
                <a:buChar char="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Partonic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processes:</a:t>
              </a:r>
              <a:endPara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353870" y="5013171"/>
            <a:ext cx="7682626" cy="1467327"/>
            <a:chOff x="1353870" y="5013171"/>
            <a:chExt cx="7682626" cy="1467327"/>
          </a:xfrm>
        </p:grpSpPr>
        <p:pic>
          <p:nvPicPr>
            <p:cNvPr id="29" name="Picture 28" descr="addin_tmp.pn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9" cstate="print"/>
            <a:stretch>
              <a:fillRect/>
            </a:stretch>
          </p:blipFill>
          <p:spPr>
            <a:xfrm>
              <a:off x="3635896" y="5733256"/>
              <a:ext cx="5161071" cy="747242"/>
            </a:xfrm>
            <a:prstGeom prst="rect">
              <a:avLst/>
            </a:prstGeom>
          </p:spPr>
        </p:pic>
        <p:pic>
          <p:nvPicPr>
            <p:cNvPr id="46" name="Picture 45" descr="addin_tmp.png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0" cstate="print"/>
            <a:stretch>
              <a:fillRect/>
            </a:stretch>
          </p:blipFill>
          <p:spPr>
            <a:xfrm>
              <a:off x="1353870" y="6021288"/>
              <a:ext cx="1273914" cy="312937"/>
            </a:xfrm>
            <a:prstGeom prst="rect">
              <a:avLst/>
            </a:prstGeom>
          </p:spPr>
        </p:pic>
        <p:cxnSp>
          <p:nvCxnSpPr>
            <p:cNvPr id="45" name="Straight Arrow Connector 44"/>
            <p:cNvCxnSpPr/>
            <p:nvPr/>
          </p:nvCxnSpPr>
          <p:spPr>
            <a:xfrm>
              <a:off x="2771800" y="6165304"/>
              <a:ext cx="648072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/>
            <p:cNvGrpSpPr/>
            <p:nvPr/>
          </p:nvGrpSpPr>
          <p:grpSpPr>
            <a:xfrm>
              <a:off x="1403648" y="5013171"/>
              <a:ext cx="7632848" cy="648072"/>
              <a:chOff x="1187624" y="4797152"/>
              <a:chExt cx="7632848" cy="353494"/>
            </a:xfrm>
          </p:grpSpPr>
          <p:sp>
            <p:nvSpPr>
              <p:cNvPr id="30" name="Content Placeholder 2"/>
              <p:cNvSpPr txBox="1">
                <a:spLocks/>
              </p:cNvSpPr>
              <p:nvPr/>
            </p:nvSpPr>
            <p:spPr>
              <a:xfrm>
                <a:off x="1187624" y="4797152"/>
                <a:ext cx="7632848" cy="353494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365760" marR="0" lvl="0" indent="-283464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2"/>
                  <a:buChar char=""/>
                  <a:tabLst/>
                  <a:defRPr/>
                </a:pPr>
                <a:r>
                  <a:rPr lang="en-US" sz="1400" dirty="0" err="1" smtClean="0"/>
                  <a:t>Partonic</a:t>
                </a:r>
                <a:r>
                  <a:rPr lang="en-US" sz="1400" dirty="0" smtClean="0"/>
                  <a:t> </a:t>
                </a:r>
                <a:r>
                  <a:rPr lang="en-US" sz="1400" dirty="0" err="1" smtClean="0"/>
                  <a:t>cs</a:t>
                </a:r>
                <a:r>
                  <a:rPr lang="en-US" sz="1400" dirty="0" smtClean="0"/>
                  <a:t> enhanced near t</a:t>
                </a:r>
                <a:r>
                  <a:rPr kumimoji="0" lang="en-US" sz="1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hreshold</a:t>
                </a:r>
                <a:r>
                  <a:rPr kumimoji="0" lang="en-US" sz="1400" b="0" i="0" u="none" strike="noStrike" kern="1200" cap="none" spc="0" normalizeH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by soft and coulomb corrections               </a:t>
                </a:r>
                <a:r>
                  <a:rPr kumimoji="0" lang="en-US" sz="1400" b="0" i="0" u="none" strike="noStrike" kern="1200" cap="none" spc="0" normalizeH="0" noProof="0" dirty="0" smtClean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need to </a:t>
                </a:r>
                <a:r>
                  <a:rPr kumimoji="0" lang="en-US" sz="1400" b="0" i="0" u="none" strike="noStrike" kern="1200" cap="none" spc="0" normalizeH="0" noProof="0" dirty="0" err="1" smtClean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resum</a:t>
                </a:r>
                <a:endParaRPr kumimoji="0" lang="en-US" sz="1400" b="0" i="0" u="none" strike="noStrike" kern="1200" cap="none" spc="0" normalizeH="0" noProof="0" dirty="0" smtClean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  <a:p>
                <a:pPr marL="365760" indent="-283464">
                  <a:spcBef>
                    <a:spcPts val="600"/>
                  </a:spcBef>
                  <a:buClr>
                    <a:schemeClr val="accent1"/>
                  </a:buClr>
                  <a:buSzPct val="80000"/>
                  <a:buFont typeface="Wingdings 2"/>
                  <a:buChar char=""/>
                  <a:defRPr/>
                </a:pPr>
                <a:r>
                  <a:rPr lang="en-US" sz="1400" dirty="0" smtClean="0"/>
                  <a:t>Threshold enhanced terms also approximate well away from threshold</a:t>
                </a:r>
                <a:endParaRPr lang="nl-NL" sz="1400" dirty="0" smtClean="0"/>
              </a:p>
            </p:txBody>
          </p:sp>
          <p:cxnSp>
            <p:nvCxnSpPr>
              <p:cNvPr id="36" name="Straight Arrow Connector 35"/>
              <p:cNvCxnSpPr/>
              <p:nvPr/>
            </p:nvCxnSpPr>
            <p:spPr>
              <a:xfrm>
                <a:off x="6876256" y="4875706"/>
                <a:ext cx="432048" cy="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41" name="Rectangle 40"/>
          <p:cNvSpPr/>
          <p:nvPr/>
        </p:nvSpPr>
        <p:spPr>
          <a:xfrm>
            <a:off x="35496" y="188640"/>
            <a:ext cx="100811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Introduction</a:t>
            </a:r>
            <a:endParaRPr lang="nl-NL" sz="1200" dirty="0">
              <a:solidFill>
                <a:schemeClr val="accent1"/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1173600" y="2276872"/>
            <a:ext cx="7848872" cy="2664296"/>
            <a:chOff x="1187624" y="2276872"/>
            <a:chExt cx="7848872" cy="2664296"/>
          </a:xfrm>
        </p:grpSpPr>
        <p:grpSp>
          <p:nvGrpSpPr>
            <p:cNvPr id="60" name="Group 59"/>
            <p:cNvGrpSpPr/>
            <p:nvPr/>
          </p:nvGrpSpPr>
          <p:grpSpPr>
            <a:xfrm>
              <a:off x="1187624" y="2276872"/>
              <a:ext cx="3456384" cy="2664296"/>
              <a:chOff x="1259632" y="2348880"/>
              <a:chExt cx="3168352" cy="2376264"/>
            </a:xfrm>
          </p:grpSpPr>
          <p:grpSp>
            <p:nvGrpSpPr>
              <p:cNvPr id="50" name="Group 49"/>
              <p:cNvGrpSpPr/>
              <p:nvPr/>
            </p:nvGrpSpPr>
            <p:grpSpPr>
              <a:xfrm>
                <a:off x="1259632" y="2780928"/>
                <a:ext cx="360040" cy="1512168"/>
                <a:chOff x="827584" y="2780928"/>
                <a:chExt cx="360040" cy="1512168"/>
              </a:xfrm>
            </p:grpSpPr>
            <p:sp>
              <p:nvSpPr>
                <p:cNvPr id="38" name="Left Brace 37"/>
                <p:cNvSpPr/>
                <p:nvPr/>
              </p:nvSpPr>
              <p:spPr>
                <a:xfrm>
                  <a:off x="1043608" y="2780928"/>
                  <a:ext cx="144016" cy="1512168"/>
                </a:xfrm>
                <a:prstGeom prst="leftBrace">
                  <a:avLst/>
                </a:prstGeom>
                <a:ln w="190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pic>
              <p:nvPicPr>
                <p:cNvPr id="39" name="Picture 38" descr="addin_tmp.png"/>
                <p:cNvPicPr>
                  <a:picLocks noChangeAspect="1"/>
                </p:cNvPicPr>
                <p:nvPr>
                  <p:custDataLst>
                    <p:tags r:id="rId8"/>
                  </p:custDataLst>
                </p:nvPr>
              </p:nvPicPr>
              <p:blipFill>
                <a:blip r:embed="rId21" cstate="print"/>
                <a:stretch>
                  <a:fillRect/>
                </a:stretch>
              </p:blipFill>
              <p:spPr>
                <a:xfrm>
                  <a:off x="827584" y="3429000"/>
                  <a:ext cx="93345" cy="179070"/>
                </a:xfrm>
                <a:prstGeom prst="rect">
                  <a:avLst/>
                </a:prstGeom>
              </p:spPr>
            </p:pic>
          </p:grpSp>
          <p:pic>
            <p:nvPicPr>
              <p:cNvPr id="53" name="Picture 5" descr="S:\homedirs\mydocuments\PhD Research\Projects\SUSY_Resummation\Conferences\Loopfest XI, 2012\Figures\Introduction\bugs_bunny_fast.gif"/>
              <p:cNvPicPr>
                <a:picLocks noChangeAspect="1" noChangeArrowheads="1"/>
              </p:cNvPicPr>
              <p:nvPr/>
            </p:nvPicPr>
            <p:blipFill>
              <a:blip r:embed="rId22" cstate="print"/>
              <a:srcRect/>
              <a:stretch>
                <a:fillRect/>
              </a:stretch>
            </p:blipFill>
            <p:spPr bwMode="auto">
              <a:xfrm>
                <a:off x="1740893" y="2397445"/>
                <a:ext cx="576064" cy="671515"/>
              </a:xfrm>
              <a:prstGeom prst="rect">
                <a:avLst/>
              </a:prstGeom>
              <a:noFill/>
            </p:spPr>
          </p:pic>
          <p:pic>
            <p:nvPicPr>
              <p:cNvPr id="2053" name="Picture 5" descr="S:\homedirs\mydocuments\PhD Research\Projects\SUSY_Resummation\Conferences\Loopfest XI, 2012\Figures\Introduction\bugs_bunny_fast.gif"/>
              <p:cNvPicPr>
                <a:picLocks noChangeAspect="1" noChangeArrowheads="1"/>
              </p:cNvPicPr>
              <p:nvPr/>
            </p:nvPicPr>
            <p:blipFill>
              <a:blip r:embed="rId22" cstate="print"/>
              <a:srcRect/>
              <a:stretch>
                <a:fillRect/>
              </a:stretch>
            </p:blipFill>
            <p:spPr bwMode="auto">
              <a:xfrm>
                <a:off x="1740893" y="4053629"/>
                <a:ext cx="576064" cy="671515"/>
              </a:xfrm>
              <a:prstGeom prst="rect">
                <a:avLst/>
              </a:prstGeom>
              <a:noFill/>
            </p:spPr>
          </p:pic>
          <p:pic>
            <p:nvPicPr>
              <p:cNvPr id="1027" name="Picture 3" descr="S:\homedirs\mydocuments\PhD Research\Projects\SUSY_Resummation\Conferences\Loopfest XI, 2012\Figures\Introduction\Turtle slow [2].gif"/>
              <p:cNvPicPr>
                <a:picLocks noChangeAspect="1" noChangeArrowheads="1"/>
              </p:cNvPicPr>
              <p:nvPr/>
            </p:nvPicPr>
            <p:blipFill>
              <a:blip r:embed="rId23" cstate="print"/>
              <a:srcRect/>
              <a:stretch>
                <a:fillRect/>
              </a:stretch>
            </p:blipFill>
            <p:spPr bwMode="auto">
              <a:xfrm>
                <a:off x="3829124" y="2442011"/>
                <a:ext cx="598859" cy="554941"/>
              </a:xfrm>
              <a:prstGeom prst="rect">
                <a:avLst/>
              </a:prstGeom>
              <a:noFill/>
            </p:spPr>
          </p:pic>
          <p:pic>
            <p:nvPicPr>
              <p:cNvPr id="43" name="Picture 3" descr="S:\homedirs\mydocuments\PhD Research\Projects\SUSY_Resummation\Conferences\Loopfest XI, 2012\Figures\Introduction\Turtle slow [2].gif"/>
              <p:cNvPicPr>
                <a:picLocks noChangeAspect="1" noChangeArrowheads="1"/>
              </p:cNvPicPr>
              <p:nvPr/>
            </p:nvPicPr>
            <p:blipFill>
              <a:blip r:embed="rId23" cstate="print"/>
              <a:srcRect/>
              <a:stretch>
                <a:fillRect/>
              </a:stretch>
            </p:blipFill>
            <p:spPr bwMode="auto">
              <a:xfrm>
                <a:off x="3829125" y="4077072"/>
                <a:ext cx="598859" cy="554941"/>
              </a:xfrm>
              <a:prstGeom prst="rect">
                <a:avLst/>
              </a:prstGeom>
              <a:noFill/>
            </p:spPr>
          </p:pic>
          <p:pic>
            <p:nvPicPr>
              <p:cNvPr id="2054" name="Picture 6" descr="S:\homedirs\mydocuments\PhD Research\Projects\SUSY_Resummation\Conferences\Loopfest XI, 2012\Figures\Introduction\slowpair.png"/>
              <p:cNvPicPr>
                <a:picLocks noChangeAspect="1" noChangeArrowheads="1"/>
              </p:cNvPicPr>
              <p:nvPr/>
            </p:nvPicPr>
            <p:blipFill>
              <a:blip r:embed="rId24" cstate="print"/>
              <a:srcRect/>
              <a:stretch>
                <a:fillRect/>
              </a:stretch>
            </p:blipFill>
            <p:spPr bwMode="auto">
              <a:xfrm>
                <a:off x="2267744" y="2348880"/>
                <a:ext cx="1627919" cy="2376264"/>
              </a:xfrm>
              <a:prstGeom prst="rect">
                <a:avLst/>
              </a:prstGeom>
              <a:noFill/>
            </p:spPr>
          </p:pic>
        </p:grpSp>
        <p:sp>
          <p:nvSpPr>
            <p:cNvPr id="44" name="Rectangle 43"/>
            <p:cNvSpPr/>
            <p:nvPr/>
          </p:nvSpPr>
          <p:spPr>
            <a:xfrm>
              <a:off x="4932040" y="4509120"/>
              <a:ext cx="208823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 smtClean="0"/>
                <a:t>[</a:t>
              </a:r>
              <a:r>
                <a:rPr lang="en-US" sz="1000" dirty="0" smtClean="0">
                  <a:solidFill>
                    <a:srgbClr val="FF0000"/>
                  </a:solidFill>
                </a:rPr>
                <a:t>Catani et al. ’96; </a:t>
              </a:r>
              <a:r>
                <a:rPr lang="en-US" sz="1000" dirty="0" err="1" smtClean="0">
                  <a:solidFill>
                    <a:srgbClr val="FF0000"/>
                  </a:solidFill>
                </a:rPr>
                <a:t>Becher</a:t>
              </a:r>
              <a:r>
                <a:rPr lang="en-US" sz="1000" dirty="0" smtClean="0">
                  <a:solidFill>
                    <a:srgbClr val="FF0000"/>
                  </a:solidFill>
                </a:rPr>
                <a:t>, </a:t>
              </a:r>
              <a:r>
                <a:rPr lang="en-US" sz="1000" dirty="0" err="1" smtClean="0">
                  <a:solidFill>
                    <a:srgbClr val="FF0000"/>
                  </a:solidFill>
                </a:rPr>
                <a:t>Neubert</a:t>
              </a:r>
              <a:r>
                <a:rPr lang="en-US" sz="1000" dirty="0" smtClean="0">
                  <a:solidFill>
                    <a:srgbClr val="FF0000"/>
                  </a:solidFill>
                </a:rPr>
                <a:t> ’06; </a:t>
              </a:r>
              <a:r>
                <a:rPr lang="en-US" sz="1000" dirty="0" err="1" smtClean="0">
                  <a:solidFill>
                    <a:srgbClr val="FF0000"/>
                  </a:solidFill>
                </a:rPr>
                <a:t>Kulesza</a:t>
              </a:r>
              <a:r>
                <a:rPr lang="en-US" sz="1000" dirty="0" smtClean="0">
                  <a:solidFill>
                    <a:srgbClr val="FF0000"/>
                  </a:solidFill>
                </a:rPr>
                <a:t>, </a:t>
              </a:r>
              <a:r>
                <a:rPr lang="en-US" sz="1000" dirty="0" err="1" smtClean="0">
                  <a:solidFill>
                    <a:srgbClr val="FF0000"/>
                  </a:solidFill>
                </a:rPr>
                <a:t>Motyka</a:t>
              </a:r>
              <a:r>
                <a:rPr lang="en-US" sz="1000" dirty="0" smtClean="0">
                  <a:solidFill>
                    <a:srgbClr val="FF0000"/>
                  </a:solidFill>
                </a:rPr>
                <a:t> ’08; …</a:t>
              </a:r>
              <a:r>
                <a:rPr lang="en-US" sz="1000" dirty="0" smtClean="0"/>
                <a:t>]</a:t>
              </a:r>
              <a:endParaRPr lang="nl-NL" sz="1000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020272" y="4509120"/>
              <a:ext cx="187220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dirty="0" smtClean="0"/>
                <a:t>[</a:t>
              </a:r>
              <a:r>
                <a:rPr lang="en-US" sz="1000" dirty="0" err="1" smtClean="0">
                  <a:solidFill>
                    <a:srgbClr val="008E40"/>
                  </a:solidFill>
                </a:rPr>
                <a:t>Fadin</a:t>
              </a:r>
              <a:r>
                <a:rPr lang="en-US" sz="1000" dirty="0" smtClean="0">
                  <a:solidFill>
                    <a:srgbClr val="008E40"/>
                  </a:solidFill>
                </a:rPr>
                <a:t>, </a:t>
              </a:r>
              <a:r>
                <a:rPr lang="en-US" sz="1000" dirty="0" err="1" smtClean="0">
                  <a:solidFill>
                    <a:srgbClr val="008E40"/>
                  </a:solidFill>
                </a:rPr>
                <a:t>Khoze</a:t>
              </a:r>
              <a:r>
                <a:rPr lang="en-US" sz="1000" dirty="0" smtClean="0">
                  <a:solidFill>
                    <a:srgbClr val="008E40"/>
                  </a:solidFill>
                </a:rPr>
                <a:t> ’87-’89; </a:t>
              </a:r>
              <a:r>
                <a:rPr lang="en-US" sz="1000" dirty="0" err="1" smtClean="0">
                  <a:solidFill>
                    <a:srgbClr val="008E40"/>
                  </a:solidFill>
                </a:rPr>
                <a:t>Fadin</a:t>
              </a:r>
              <a:r>
                <a:rPr lang="en-US" sz="1000" dirty="0" smtClean="0">
                  <a:solidFill>
                    <a:srgbClr val="008E40"/>
                  </a:solidFill>
                </a:rPr>
                <a:t> et al. ’90; </a:t>
              </a:r>
              <a:r>
                <a:rPr lang="en-US" sz="1000" dirty="0" err="1" smtClean="0">
                  <a:solidFill>
                    <a:srgbClr val="008E40"/>
                  </a:solidFill>
                </a:rPr>
                <a:t>Kulesza</a:t>
              </a:r>
              <a:r>
                <a:rPr lang="en-US" sz="1000" dirty="0" smtClean="0">
                  <a:solidFill>
                    <a:srgbClr val="008E40"/>
                  </a:solidFill>
                </a:rPr>
                <a:t>, </a:t>
              </a:r>
              <a:r>
                <a:rPr lang="en-US" sz="1000" dirty="0" err="1" smtClean="0">
                  <a:solidFill>
                    <a:srgbClr val="008E40"/>
                  </a:solidFill>
                </a:rPr>
                <a:t>Motyka</a:t>
              </a:r>
              <a:r>
                <a:rPr lang="en-US" sz="1000" dirty="0" smtClean="0">
                  <a:solidFill>
                    <a:srgbClr val="008E40"/>
                  </a:solidFill>
                </a:rPr>
                <a:t> ’09; …</a:t>
              </a:r>
              <a:r>
                <a:rPr lang="en-US" sz="1000" dirty="0" smtClean="0"/>
                <a:t>]</a:t>
              </a:r>
              <a:endParaRPr lang="nl-NL" sz="1000" dirty="0"/>
            </a:p>
          </p:txBody>
        </p:sp>
        <p:pic>
          <p:nvPicPr>
            <p:cNvPr id="48" name="Picture 47" descr="addin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25" cstate="print"/>
            <a:stretch>
              <a:fillRect/>
            </a:stretch>
          </p:blipFill>
          <p:spPr>
            <a:xfrm>
              <a:off x="5890231" y="2924944"/>
              <a:ext cx="1797645" cy="144016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4666095" y="2833191"/>
              <a:ext cx="9019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Collinear:</a:t>
              </a:r>
              <a:endParaRPr lang="nl-NL" sz="1400" dirty="0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4594087" y="3725976"/>
              <a:ext cx="4442409" cy="783144"/>
              <a:chOff x="4572000" y="2492896"/>
              <a:chExt cx="4442409" cy="783144"/>
            </a:xfrm>
          </p:grpSpPr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4572000" y="2492896"/>
                <a:ext cx="1296144" cy="360040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365760" marR="0" lvl="0" indent="-283464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tabLst/>
                  <a:defRPr/>
                </a:pPr>
                <a:r>
                  <a:rPr kumimoji="0" lang="en-US" sz="1400" b="0" i="0" u="none" strike="noStrike" kern="1200" cap="none" spc="0" normalizeH="0" noProof="0" dirty="0" smtClean="0">
                    <a:ln>
                      <a:noFill/>
                    </a:ln>
                    <a:solidFill>
                      <a:srgbClr val="E2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Soft</a:t>
                </a:r>
                <a:r>
                  <a:rPr kumimoji="0" lang="en-US" sz="1400" b="0" i="0" u="none" strike="noStrike" kern="1200" cap="none" spc="0" normalizeH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gluons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:</a:t>
                </a:r>
                <a:endParaRPr kumimoji="0" lang="nl-NL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pic>
            <p:nvPicPr>
              <p:cNvPr id="12" name="Picture 11" descr="addin_tmp.png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26" cstate="print"/>
              <a:stretch>
                <a:fillRect/>
              </a:stretch>
            </p:blipFill>
            <p:spPr>
              <a:xfrm>
                <a:off x="8172400" y="2510379"/>
                <a:ext cx="792088" cy="218395"/>
              </a:xfrm>
              <a:prstGeom prst="rect">
                <a:avLst/>
              </a:prstGeom>
            </p:spPr>
          </p:pic>
          <p:pic>
            <p:nvPicPr>
              <p:cNvPr id="15" name="Picture 14" descr="addin_tmp.png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27" cstate="print"/>
              <a:stretch>
                <a:fillRect/>
              </a:stretch>
            </p:blipFill>
            <p:spPr>
              <a:xfrm>
                <a:off x="8244408" y="2924944"/>
                <a:ext cx="770001" cy="233440"/>
              </a:xfrm>
              <a:prstGeom prst="rect">
                <a:avLst/>
              </a:prstGeom>
            </p:spPr>
          </p:pic>
          <p:sp>
            <p:nvSpPr>
              <p:cNvPr id="17" name="Content Placeholder 2"/>
              <p:cNvSpPr txBox="1">
                <a:spLocks/>
              </p:cNvSpPr>
              <p:nvPr/>
            </p:nvSpPr>
            <p:spPr>
              <a:xfrm>
                <a:off x="4572000" y="2916000"/>
                <a:ext cx="1656184" cy="360040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365760" marR="0" lvl="0" indent="-283464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tabLst/>
                  <a:defRPr/>
                </a:pPr>
                <a:r>
                  <a:rPr lang="en-US" sz="1400" dirty="0" smtClean="0">
                    <a:solidFill>
                      <a:srgbClr val="008E40"/>
                    </a:solidFill>
                  </a:rPr>
                  <a:t>Potential</a:t>
                </a:r>
                <a:r>
                  <a:rPr lang="en-US" sz="1400" dirty="0" smtClean="0"/>
                  <a:t> (gluons)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:</a:t>
                </a:r>
                <a:endParaRPr kumimoji="0" lang="nl-NL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pic>
            <p:nvPicPr>
              <p:cNvPr id="19" name="Picture 18" descr="addin_tmp.png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28" cstate="print"/>
              <a:stretch>
                <a:fillRect/>
              </a:stretch>
            </p:blipFill>
            <p:spPr>
              <a:xfrm>
                <a:off x="6300192" y="2564904"/>
                <a:ext cx="986800" cy="165201"/>
              </a:xfrm>
              <a:prstGeom prst="rect">
                <a:avLst/>
              </a:prstGeom>
            </p:spPr>
          </p:pic>
          <p:pic>
            <p:nvPicPr>
              <p:cNvPr id="20" name="Picture 19" descr="addin_tmp.png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29" cstate="print"/>
              <a:stretch>
                <a:fillRect/>
              </a:stretch>
            </p:blipFill>
            <p:spPr>
              <a:xfrm>
                <a:off x="6156176" y="2996952"/>
                <a:ext cx="1224136" cy="154562"/>
              </a:xfrm>
              <a:prstGeom prst="rect">
                <a:avLst/>
              </a:prstGeom>
            </p:spPr>
          </p:pic>
          <p:cxnSp>
            <p:nvCxnSpPr>
              <p:cNvPr id="52" name="Straight Arrow Connector 51"/>
              <p:cNvCxnSpPr/>
              <p:nvPr/>
            </p:nvCxnSpPr>
            <p:spPr>
              <a:xfrm>
                <a:off x="7452320" y="2636912"/>
                <a:ext cx="576064" cy="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>
                <a:off x="7452320" y="3068960"/>
                <a:ext cx="576064" cy="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1" name="Picture 60" descr="addin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30" cstate="print"/>
            <a:stretch>
              <a:fillRect/>
            </a:stretch>
          </p:blipFill>
          <p:spPr>
            <a:xfrm>
              <a:off x="6527578" y="3356992"/>
              <a:ext cx="442773" cy="108670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>
              <a:off x="4666095" y="3265239"/>
              <a:ext cx="5923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66FF"/>
                  </a:solidFill>
                </a:rPr>
                <a:t>Hard:</a:t>
              </a:r>
              <a:endParaRPr lang="nl-NL" sz="14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666095" y="2348880"/>
              <a:ext cx="26140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Relevant modes at threshold:</a:t>
              </a:r>
              <a:endParaRPr lang="nl-NL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35496" y="188640"/>
            <a:ext cx="1008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EFT </a:t>
            </a:r>
            <a:r>
              <a:rPr lang="en-US" sz="1200" dirty="0" err="1" smtClean="0">
                <a:solidFill>
                  <a:schemeClr val="accent1"/>
                </a:solidFill>
              </a:rPr>
              <a:t>resummation</a:t>
            </a:r>
            <a:endParaRPr lang="nl-NL" sz="1200" dirty="0">
              <a:solidFill>
                <a:schemeClr val="accent1"/>
              </a:solidFill>
            </a:endParaRPr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63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Factorization using EFT</a:t>
            </a:r>
            <a:endParaRPr kumimoji="0" lang="nl-NL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1368000" y="1362254"/>
            <a:ext cx="6144980" cy="338554"/>
            <a:chOff x="1368000" y="1218238"/>
            <a:chExt cx="6144980" cy="338554"/>
          </a:xfrm>
        </p:grpSpPr>
        <p:sp>
          <p:nvSpPr>
            <p:cNvPr id="86" name="Content Placeholder 2"/>
            <p:cNvSpPr txBox="1">
              <a:spLocks/>
            </p:cNvSpPr>
            <p:nvPr/>
          </p:nvSpPr>
          <p:spPr>
            <a:xfrm>
              <a:off x="1368000" y="1231776"/>
              <a:ext cx="2448272" cy="325016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365760" marR="0" lvl="0" indent="-283464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2"/>
                <a:buChar char="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Hierarchy</a:t>
              </a:r>
              <a:r>
                <a:rPr kumimoji="0" lang="en-US" sz="1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in scales:</a:t>
              </a:r>
              <a:endPara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91" name="Picture 90" descr="addin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6" cstate="print"/>
            <a:stretch>
              <a:fillRect/>
            </a:stretch>
          </p:blipFill>
          <p:spPr>
            <a:xfrm>
              <a:off x="4211942" y="1299618"/>
              <a:ext cx="1440178" cy="185166"/>
            </a:xfrm>
            <a:prstGeom prst="rect">
              <a:avLst/>
            </a:prstGeom>
          </p:spPr>
        </p:pic>
        <p:sp>
          <p:nvSpPr>
            <p:cNvPr id="90" name="TextBox 89"/>
            <p:cNvSpPr txBox="1"/>
            <p:nvPr/>
          </p:nvSpPr>
          <p:spPr>
            <a:xfrm>
              <a:off x="6669479" y="1218238"/>
              <a:ext cx="8435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use EFT</a:t>
              </a:r>
              <a:endParaRPr lang="nl-NL" sz="1400" dirty="0"/>
            </a:p>
          </p:txBody>
        </p:sp>
        <p:cxnSp>
          <p:nvCxnSpPr>
            <p:cNvPr id="93" name="Straight Arrow Connector 92"/>
            <p:cNvCxnSpPr/>
            <p:nvPr/>
          </p:nvCxnSpPr>
          <p:spPr>
            <a:xfrm>
              <a:off x="5940152" y="1412776"/>
              <a:ext cx="576064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/>
          <p:cNvGrpSpPr/>
          <p:nvPr/>
        </p:nvGrpSpPr>
        <p:grpSpPr>
          <a:xfrm>
            <a:off x="1368000" y="2700000"/>
            <a:ext cx="7452472" cy="288032"/>
            <a:chOff x="1368000" y="2700000"/>
            <a:chExt cx="7452472" cy="288032"/>
          </a:xfrm>
        </p:grpSpPr>
        <p:sp>
          <p:nvSpPr>
            <p:cNvPr id="87" name="Content Placeholder 2"/>
            <p:cNvSpPr txBox="1">
              <a:spLocks/>
            </p:cNvSpPr>
            <p:nvPr/>
          </p:nvSpPr>
          <p:spPr>
            <a:xfrm>
              <a:off x="1368000" y="2700000"/>
              <a:ext cx="6768752" cy="288032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365760" lvl="0" indent="-283464"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/>
                <a:buChar char=""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Field redefinitions: </a:t>
              </a:r>
              <a:r>
                <a:rPr kumimoji="0" lang="en-US" sz="1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soft gluons decouple from collinear and potential modes at LO in </a:t>
              </a:r>
              <a:r>
                <a:rPr lang="en-US" sz="1400" dirty="0" smtClean="0">
                  <a:sym typeface="Mathematica1"/>
                </a:rPr>
                <a:t></a:t>
              </a:r>
              <a:endPara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>
              <a:off x="8244408" y="2852936"/>
              <a:ext cx="576064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1250577" y="3140968"/>
            <a:ext cx="7893423" cy="3456384"/>
            <a:chOff x="1250577" y="3140968"/>
            <a:chExt cx="7893423" cy="3456384"/>
          </a:xfrm>
        </p:grpSpPr>
        <p:sp>
          <p:nvSpPr>
            <p:cNvPr id="60" name="TextBox 59"/>
            <p:cNvSpPr txBox="1"/>
            <p:nvPr/>
          </p:nvSpPr>
          <p:spPr>
            <a:xfrm>
              <a:off x="1259632" y="6274187"/>
              <a:ext cx="763284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>
                  <a:solidFill>
                    <a:schemeClr val="accent3"/>
                  </a:solidFill>
                </a:rPr>
                <a:t>The factorization is also valid for P-wave processes (</a:t>
              </a:r>
              <a:r>
                <a:rPr lang="en-US" sz="1500" dirty="0" err="1" smtClean="0">
                  <a:solidFill>
                    <a:schemeClr val="accent3"/>
                  </a:solidFill>
                </a:rPr>
                <a:t>qqbar</a:t>
              </a:r>
              <a:r>
                <a:rPr lang="en-US" sz="1500" dirty="0" smtClean="0">
                  <a:solidFill>
                    <a:schemeClr val="accent3"/>
                  </a:solidFill>
                </a:rPr>
                <a:t> fusion in stop production) [FSW ’12]</a:t>
              </a:r>
              <a:endParaRPr lang="nl-NL" sz="1500" dirty="0">
                <a:solidFill>
                  <a:schemeClr val="accent3"/>
                </a:solidFill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1475656" y="5589240"/>
              <a:ext cx="7668344" cy="576064"/>
              <a:chOff x="1475656" y="5589240"/>
              <a:chExt cx="7668344" cy="576064"/>
            </a:xfrm>
          </p:grpSpPr>
          <p:sp>
            <p:nvSpPr>
              <p:cNvPr id="59" name="Content Placeholder 2"/>
              <p:cNvSpPr txBox="1">
                <a:spLocks/>
              </p:cNvSpPr>
              <p:nvPr/>
            </p:nvSpPr>
            <p:spPr>
              <a:xfrm>
                <a:off x="1475656" y="5589240"/>
                <a:ext cx="7668344" cy="576064"/>
              </a:xfrm>
              <a:prstGeom prst="rect">
                <a:avLst/>
              </a:prstGeom>
            </p:spPr>
            <p:txBody>
              <a:bodyPr>
                <a:noAutofit/>
              </a:bodyPr>
              <a:lstStyle/>
              <a:p>
                <a:pPr marL="365760" marR="0" lvl="0" indent="-283464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2"/>
                  <a:buChar char="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Coulomb contributions also</a:t>
                </a:r>
                <a:r>
                  <a:rPr kumimoji="0" lang="en-US" sz="1400" b="0" i="0" u="none" strike="noStrike" kern="1200" cap="none" spc="0" normalizeH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contain bound-state effects below threshold (                        )</a:t>
                </a:r>
                <a:endPara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  <a:p>
                <a:pPr marL="365760" marR="0" lvl="0" indent="-283464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2"/>
                  <a:buChar char="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Factorization valid up</a:t>
                </a:r>
                <a:r>
                  <a:rPr kumimoji="0" lang="en-US" sz="1400" b="0" i="0" u="none" strike="noStrike" kern="1200" cap="none" spc="0" normalizeH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to</a:t>
                </a: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NNLL for S-wave processes</a:t>
                </a:r>
              </a:p>
            </p:txBody>
          </p:sp>
          <p:pic>
            <p:nvPicPr>
              <p:cNvPr id="70" name="Picture 69" descr="addin_tmp.png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7308304" y="5680800"/>
                <a:ext cx="1141388" cy="144017"/>
              </a:xfrm>
              <a:prstGeom prst="rect">
                <a:avLst/>
              </a:prstGeom>
            </p:spPr>
          </p:pic>
        </p:grpSp>
        <p:sp>
          <p:nvSpPr>
            <p:cNvPr id="42" name="TextBox 41"/>
            <p:cNvSpPr txBox="1"/>
            <p:nvPr/>
          </p:nvSpPr>
          <p:spPr>
            <a:xfrm>
              <a:off x="7694130" y="3140968"/>
              <a:ext cx="1126342" cy="377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[</a:t>
              </a:r>
              <a:r>
                <a:rPr lang="en-US" sz="1000" dirty="0" err="1" smtClean="0"/>
                <a:t>Beneke</a:t>
              </a:r>
              <a:r>
                <a:rPr lang="en-US" sz="1000" dirty="0" smtClean="0"/>
                <a:t>, </a:t>
              </a:r>
              <a:r>
                <a:rPr lang="en-US" sz="1000" dirty="0" err="1" smtClean="0"/>
                <a:t>Falgari</a:t>
              </a:r>
              <a:r>
                <a:rPr lang="en-US" sz="1000" dirty="0" smtClean="0"/>
                <a:t>, Schwinn’10]</a:t>
              </a:r>
              <a:endParaRPr lang="nl-NL" sz="1000" dirty="0"/>
            </a:p>
          </p:txBody>
        </p:sp>
        <p:pic>
          <p:nvPicPr>
            <p:cNvPr id="43" name="Picture 42" descr="addin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 cstate="print"/>
            <a:stretch>
              <a:fillRect/>
            </a:stretch>
          </p:blipFill>
          <p:spPr>
            <a:xfrm>
              <a:off x="2640939" y="3140968"/>
              <a:ext cx="4798225" cy="416424"/>
            </a:xfrm>
            <a:prstGeom prst="rect">
              <a:avLst/>
            </a:prstGeom>
          </p:spPr>
        </p:pic>
        <p:cxnSp>
          <p:nvCxnSpPr>
            <p:cNvPr id="44" name="Straight Arrow Connector 43"/>
            <p:cNvCxnSpPr/>
            <p:nvPr/>
          </p:nvCxnSpPr>
          <p:spPr>
            <a:xfrm>
              <a:off x="4139952" y="3548328"/>
              <a:ext cx="0" cy="475253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5839756" y="3548328"/>
              <a:ext cx="0" cy="475253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6857562" y="3548328"/>
              <a:ext cx="450742" cy="456736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H="1">
              <a:off x="2385604" y="3548328"/>
              <a:ext cx="328036" cy="52264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3367943" y="5177766"/>
              <a:ext cx="1235907" cy="232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Hard contributions</a:t>
              </a:r>
              <a:endParaRPr lang="nl-NL" sz="10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185453" y="5139985"/>
              <a:ext cx="1672109" cy="377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Coulomb contributions (potential gluons exchange)</a:t>
              </a:r>
              <a:endParaRPr lang="nl-NL" sz="10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511173" y="5139985"/>
              <a:ext cx="1381307" cy="377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Soft contributions</a:t>
              </a:r>
            </a:p>
            <a:p>
              <a:r>
                <a:rPr lang="en-US" sz="1000" dirty="0" smtClean="0"/>
                <a:t>(soft gluons exchange)</a:t>
              </a:r>
              <a:endParaRPr lang="nl-NL" sz="10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32332" y="5177766"/>
              <a:ext cx="1381307" cy="232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 smtClean="0"/>
                <a:t>Partonic</a:t>
              </a:r>
              <a:r>
                <a:rPr lang="en-US" sz="1000" dirty="0" smtClean="0"/>
                <a:t> cross section</a:t>
              </a:r>
              <a:endParaRPr lang="nl-NL" sz="1000" dirty="0"/>
            </a:p>
          </p:txBody>
        </p:sp>
        <p:pic>
          <p:nvPicPr>
            <p:cNvPr id="1027" name="Picture 3" descr="S:\homedirs\mydocuments\PhD Research\Projects\SUSY_Resummation\Conferences\Loopfest XI, 2012\Figures\Resummation using EFT\HWJ.pn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250577" y="3852526"/>
              <a:ext cx="7641903" cy="1292487"/>
            </a:xfrm>
            <a:prstGeom prst="rect">
              <a:avLst/>
            </a:prstGeom>
            <a:noFill/>
          </p:spPr>
        </p:pic>
      </p:grpSp>
      <p:grpSp>
        <p:nvGrpSpPr>
          <p:cNvPr id="102" name="Group 101"/>
          <p:cNvGrpSpPr/>
          <p:nvPr/>
        </p:nvGrpSpPr>
        <p:grpSpPr>
          <a:xfrm>
            <a:off x="1362075" y="1916832"/>
            <a:ext cx="5658197" cy="720080"/>
            <a:chOff x="1362075" y="1700808"/>
            <a:chExt cx="5658197" cy="720080"/>
          </a:xfrm>
        </p:grpSpPr>
        <p:sp>
          <p:nvSpPr>
            <p:cNvPr id="18" name="Content Placeholder 2"/>
            <p:cNvSpPr txBox="1">
              <a:spLocks/>
            </p:cNvSpPr>
            <p:nvPr/>
          </p:nvSpPr>
          <p:spPr>
            <a:xfrm>
              <a:off x="1362075" y="1700808"/>
              <a:ext cx="3600400" cy="360040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365760" marR="0" lvl="0" indent="-283464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2"/>
                <a:buChar char="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Effective </a:t>
              </a:r>
              <a:r>
                <a:rPr kumimoji="0" 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lagrangian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:</a:t>
              </a:r>
              <a:endPara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6" name="Picture 15" descr="addin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>
              <a:off x="4067944" y="1759312"/>
              <a:ext cx="2952328" cy="229528"/>
            </a:xfrm>
            <a:prstGeom prst="rect">
              <a:avLst/>
            </a:prstGeom>
          </p:spPr>
        </p:pic>
        <p:sp>
          <p:nvSpPr>
            <p:cNvPr id="98" name="TextBox 97"/>
            <p:cNvSpPr txBox="1"/>
            <p:nvPr/>
          </p:nvSpPr>
          <p:spPr>
            <a:xfrm>
              <a:off x="4932041" y="2174667"/>
              <a:ext cx="9361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Collinear-soft</a:t>
              </a:r>
              <a:endParaRPr lang="nl-NL" sz="1000" dirty="0"/>
            </a:p>
          </p:txBody>
        </p:sp>
        <p:sp>
          <p:nvSpPr>
            <p:cNvPr id="99" name="Left Brace 98"/>
            <p:cNvSpPr/>
            <p:nvPr/>
          </p:nvSpPr>
          <p:spPr>
            <a:xfrm rot="16200000">
              <a:off x="5292080" y="1772816"/>
              <a:ext cx="144016" cy="576064"/>
            </a:xfrm>
            <a:prstGeom prst="lef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0" name="Left Brace 99"/>
            <p:cNvSpPr/>
            <p:nvPr/>
          </p:nvSpPr>
          <p:spPr>
            <a:xfrm rot="16200000">
              <a:off x="6444208" y="1628801"/>
              <a:ext cx="144016" cy="864096"/>
            </a:xfrm>
            <a:prstGeom prst="lef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6109445" y="2174667"/>
              <a:ext cx="9108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Potential-soft</a:t>
              </a:r>
              <a:endParaRPr lang="nl-NL" sz="1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6" name="Rectangle 15"/>
          <p:cNvSpPr/>
          <p:nvPr/>
        </p:nvSpPr>
        <p:spPr>
          <a:xfrm>
            <a:off x="35496" y="188640"/>
            <a:ext cx="1008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EFT </a:t>
            </a:r>
            <a:r>
              <a:rPr lang="en-US" sz="1200" dirty="0" err="1" smtClean="0">
                <a:solidFill>
                  <a:schemeClr val="accent1"/>
                </a:solidFill>
              </a:rPr>
              <a:t>resummation</a:t>
            </a:r>
            <a:endParaRPr lang="nl-NL" sz="1200" dirty="0">
              <a:solidFill>
                <a:schemeClr val="accent1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err="1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Resummation</a:t>
            </a: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 using RG flow</a:t>
            </a:r>
            <a:endParaRPr kumimoji="0" lang="nl-NL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5796136" y="1844824"/>
            <a:ext cx="3060848" cy="288032"/>
            <a:chOff x="5739830" y="4653136"/>
            <a:chExt cx="3060848" cy="288032"/>
          </a:xfrm>
        </p:grpSpPr>
        <p:pic>
          <p:nvPicPr>
            <p:cNvPr id="22" name="Picture 21" descr="addin_tmp.png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2" cstate="print"/>
            <a:stretch>
              <a:fillRect/>
            </a:stretch>
          </p:blipFill>
          <p:spPr>
            <a:xfrm>
              <a:off x="7812360" y="4725144"/>
              <a:ext cx="988318" cy="216024"/>
            </a:xfrm>
            <a:prstGeom prst="rect">
              <a:avLst/>
            </a:prstGeom>
          </p:spPr>
        </p:pic>
        <p:sp>
          <p:nvSpPr>
            <p:cNvPr id="23" name="Content Placeholder 2"/>
            <p:cNvSpPr txBox="1">
              <a:spLocks/>
            </p:cNvSpPr>
            <p:nvPr/>
          </p:nvSpPr>
          <p:spPr>
            <a:xfrm>
              <a:off x="5739830" y="4653136"/>
              <a:ext cx="2052736" cy="288032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365760" indent="-283464"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/>
                <a:buChar char=""/>
                <a:defRPr/>
              </a:pPr>
              <a:r>
                <a:rPr lang="en-US" sz="1400" dirty="0" smtClean="0"/>
                <a:t>RG flow </a:t>
              </a:r>
              <a:r>
                <a:rPr lang="en-US" sz="1400" dirty="0" err="1" smtClean="0"/>
                <a:t>resums</a:t>
              </a:r>
              <a:r>
                <a:rPr lang="en-US" sz="1400" dirty="0" smtClean="0"/>
                <a:t> logs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259632" y="1268760"/>
            <a:ext cx="7632848" cy="360040"/>
            <a:chOff x="1187624" y="1268760"/>
            <a:chExt cx="7632848" cy="360040"/>
          </a:xfrm>
        </p:grpSpPr>
        <p:sp>
          <p:nvSpPr>
            <p:cNvPr id="20" name="Content Placeholder 2"/>
            <p:cNvSpPr txBox="1">
              <a:spLocks/>
            </p:cNvSpPr>
            <p:nvPr/>
          </p:nvSpPr>
          <p:spPr>
            <a:xfrm>
              <a:off x="1187624" y="1268760"/>
              <a:ext cx="7632848" cy="360040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365760" indent="-283464"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/>
                <a:buChar char=""/>
                <a:defRPr/>
              </a:pPr>
              <a:r>
                <a:rPr lang="en-US" sz="1400" dirty="0" smtClean="0"/>
                <a:t>H and W satisfy evolution equations             choose scales to minimize higher order corrections:</a:t>
              </a:r>
            </a:p>
            <a:p>
              <a:pPr marL="365760" marR="0" lvl="0" indent="-283464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tabLst/>
                <a:defRPr/>
              </a:pP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83464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2"/>
                <a:buNone/>
                <a:tabLst/>
                <a:defRPr/>
              </a:pPr>
              <a:endPara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>
              <a:off x="4355976" y="1440000"/>
              <a:ext cx="432048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1691680" y="1772816"/>
            <a:ext cx="7226806" cy="1457325"/>
            <a:chOff x="1763688" y="2420888"/>
            <a:chExt cx="7226806" cy="1457325"/>
          </a:xfrm>
        </p:grpSpPr>
        <p:pic>
          <p:nvPicPr>
            <p:cNvPr id="13" name="Picture 12" descr="addin_tmp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3" cstate="print"/>
            <a:stretch>
              <a:fillRect/>
            </a:stretch>
          </p:blipFill>
          <p:spPr>
            <a:xfrm>
              <a:off x="1763688" y="3060905"/>
              <a:ext cx="424438" cy="152071"/>
            </a:xfrm>
            <a:prstGeom prst="rect">
              <a:avLst/>
            </a:prstGeom>
          </p:spPr>
        </p:pic>
        <p:grpSp>
          <p:nvGrpSpPr>
            <p:cNvPr id="54" name="Group 53"/>
            <p:cNvGrpSpPr/>
            <p:nvPr/>
          </p:nvGrpSpPr>
          <p:grpSpPr>
            <a:xfrm>
              <a:off x="2411760" y="2420888"/>
              <a:ext cx="6578734" cy="1457325"/>
              <a:chOff x="2411760" y="2420888"/>
              <a:chExt cx="6578734" cy="1457325"/>
            </a:xfrm>
          </p:grpSpPr>
          <p:pic>
            <p:nvPicPr>
              <p:cNvPr id="53" name="Picture 52" descr="addin_tmp.png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4" cstate="print"/>
              <a:stretch>
                <a:fillRect/>
              </a:stretch>
            </p:blipFill>
            <p:spPr>
              <a:xfrm>
                <a:off x="4788024" y="3046821"/>
                <a:ext cx="4202470" cy="166155"/>
              </a:xfrm>
              <a:prstGeom prst="rect">
                <a:avLst/>
              </a:prstGeom>
            </p:spPr>
          </p:pic>
          <p:pic>
            <p:nvPicPr>
              <p:cNvPr id="31" name="Picture 30" descr="addin_tmp.png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5" cstate="print"/>
              <a:stretch>
                <a:fillRect/>
              </a:stretch>
            </p:blipFill>
            <p:spPr>
              <a:xfrm>
                <a:off x="7668344" y="3540142"/>
                <a:ext cx="1150995" cy="148937"/>
              </a:xfrm>
              <a:prstGeom prst="rect">
                <a:avLst/>
              </a:prstGeom>
            </p:spPr>
          </p:pic>
          <p:pic>
            <p:nvPicPr>
              <p:cNvPr id="1028" name="Picture 4" descr="S:\homedirs\mydocuments\PhD Research\Projects\SUSY_Resummation\Conferences\Pheno 2012\Figures\Resummation using EFT\running.PNG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2411760" y="2420888"/>
                <a:ext cx="2238375" cy="1457325"/>
              </a:xfrm>
              <a:prstGeom prst="rect">
                <a:avLst/>
              </a:prstGeom>
              <a:noFill/>
            </p:spPr>
          </p:pic>
          <p:pic>
            <p:nvPicPr>
              <p:cNvPr id="51" name="Picture 50" descr="addin_tmp.png"/>
              <p:cNvPicPr>
                <a:picLocks noChangeAspect="1"/>
              </p:cNvPicPr>
              <p:nvPr>
                <p:custDataLst>
                  <p:tags r:id="rId8"/>
                </p:custDataLst>
              </p:nvPr>
            </p:nvPicPr>
            <p:blipFill>
              <a:blip r:embed="rId17" cstate="print"/>
              <a:stretch>
                <a:fillRect/>
              </a:stretch>
            </p:blipFill>
            <p:spPr>
              <a:xfrm>
                <a:off x="4788024" y="2559777"/>
                <a:ext cx="748898" cy="136061"/>
              </a:xfrm>
              <a:prstGeom prst="rect">
                <a:avLst/>
              </a:prstGeom>
            </p:spPr>
          </p:pic>
          <p:pic>
            <p:nvPicPr>
              <p:cNvPr id="52" name="Picture 51" descr="addin_tmp.png"/>
              <p:cNvPicPr>
                <a:picLocks noChangeAspect="1"/>
              </p:cNvPicPr>
              <p:nvPr>
                <p:custDataLst>
                  <p:tags r:id="rId9"/>
                </p:custDataLst>
              </p:nvPr>
            </p:nvPicPr>
            <p:blipFill>
              <a:blip r:embed="rId18" cstate="print"/>
              <a:stretch>
                <a:fillRect/>
              </a:stretch>
            </p:blipFill>
            <p:spPr>
              <a:xfrm>
                <a:off x="4788024" y="3548113"/>
                <a:ext cx="1816765" cy="168919"/>
              </a:xfrm>
              <a:prstGeom prst="rect">
                <a:avLst/>
              </a:prstGeom>
            </p:spPr>
          </p:pic>
        </p:grpSp>
      </p:grpSp>
      <p:grpSp>
        <p:nvGrpSpPr>
          <p:cNvPr id="34" name="Group 33"/>
          <p:cNvGrpSpPr/>
          <p:nvPr/>
        </p:nvGrpSpPr>
        <p:grpSpPr>
          <a:xfrm>
            <a:off x="1043608" y="3356992"/>
            <a:ext cx="7848872" cy="3218874"/>
            <a:chOff x="1043608" y="3356992"/>
            <a:chExt cx="7848872" cy="3218874"/>
          </a:xfrm>
        </p:grpSpPr>
        <p:sp>
          <p:nvSpPr>
            <p:cNvPr id="9" name="Content Placeholder 2"/>
            <p:cNvSpPr txBox="1">
              <a:spLocks/>
            </p:cNvSpPr>
            <p:nvPr/>
          </p:nvSpPr>
          <p:spPr>
            <a:xfrm>
              <a:off x="1259632" y="5445224"/>
              <a:ext cx="7632848" cy="648072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365760" marR="0" lvl="0" indent="-283464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2"/>
                <a:buChar char="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NLL </a:t>
              </a:r>
              <a:r>
                <a:rPr kumimoji="0" 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resummation</a:t>
              </a:r>
              <a:r>
                <a:rPr lang="en-US" sz="1400" noProof="0" dirty="0" smtClean="0"/>
                <a:t> </a:t>
              </a:r>
              <a:r>
                <a:rPr lang="en-US" sz="1400" dirty="0" smtClean="0"/>
                <a:t>ingredients:  for all 4 processes known</a:t>
              </a: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65760" marR="0" lvl="0" indent="-283464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2"/>
                <a:buChar char="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NNLL ingredients:  </a:t>
              </a:r>
              <a:r>
                <a:rPr kumimoji="0" 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squark-antisquark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[</a:t>
              </a:r>
              <a:r>
                <a:rPr kumimoji="0" 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Beenakker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et al. ’11] and </a:t>
              </a:r>
              <a:r>
                <a:rPr kumimoji="0" 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gluino-gluino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[</a:t>
              </a:r>
              <a:r>
                <a:rPr kumimoji="0" lang="en-US" sz="1400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Kauth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et al. ’11]</a:t>
              </a:r>
            </a:p>
            <a:p>
              <a:pPr marL="365760" marR="0" lvl="0" indent="-283464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2"/>
                <a:buNone/>
                <a:tabLst/>
                <a:defRPr/>
              </a:pPr>
              <a:endParaRPr kumimoji="0" lang="nl-NL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40" name="Picture 39" descr="addin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9" cstate="print"/>
            <a:stretch>
              <a:fillRect/>
            </a:stretch>
          </p:blipFill>
          <p:spPr>
            <a:xfrm>
              <a:off x="3419872" y="5013176"/>
              <a:ext cx="3528392" cy="252211"/>
            </a:xfrm>
            <a:prstGeom prst="rect">
              <a:avLst/>
            </a:prstGeom>
          </p:spPr>
        </p:pic>
        <p:sp>
          <p:nvSpPr>
            <p:cNvPr id="57" name="Content Placeholder 2"/>
            <p:cNvSpPr txBox="1">
              <a:spLocks/>
            </p:cNvSpPr>
            <p:nvPr/>
          </p:nvSpPr>
          <p:spPr>
            <a:xfrm>
              <a:off x="1259632" y="4509120"/>
              <a:ext cx="7632848" cy="432048"/>
            </a:xfrm>
            <a:prstGeom prst="rect">
              <a:avLst/>
            </a:prstGeom>
          </p:spPr>
          <p:txBody>
            <a:bodyPr>
              <a:noAutofit/>
            </a:bodyPr>
            <a:lstStyle/>
            <a:p>
              <a:pPr marL="365760" marR="0" lvl="0" indent="-283464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Wingdings 2"/>
                <a:buChar char="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Use MSTW2008NLO PDF’s and match the</a:t>
              </a:r>
              <a:r>
                <a:rPr kumimoji="0" lang="en-US" sz="1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en-US" sz="1400" b="0" i="0" u="none" strike="noStrike" kern="1200" cap="none" spc="0" normalizeH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cs</a:t>
              </a:r>
              <a:r>
                <a:rPr kumimoji="0" lang="en-US" sz="1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to the full NLO result from </a:t>
              </a:r>
              <a:r>
                <a:rPr lang="en-US" sz="1400" dirty="0" smtClean="0"/>
                <a:t>P</a:t>
              </a:r>
              <a:r>
                <a:rPr kumimoji="0" lang="en-US" sz="1400" b="0" i="0" u="none" strike="noStrike" kern="1200" cap="none" spc="0" normalizeH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rospino</a:t>
              </a:r>
              <a:r>
                <a:rPr kumimoji="0" lang="en-US" sz="1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2.1 [</a:t>
              </a:r>
              <a:r>
                <a:rPr kumimoji="0" lang="en-US" sz="1400" b="0" i="0" u="none" strike="noStrike" kern="1200" cap="none" spc="0" normalizeH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Plehn</a:t>
              </a:r>
              <a:r>
                <a:rPr kumimoji="0" lang="en-US" sz="14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]:</a:t>
              </a: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1043608" y="3356992"/>
              <a:ext cx="4680520" cy="898328"/>
              <a:chOff x="2195736" y="4149080"/>
              <a:chExt cx="4680520" cy="898328"/>
            </a:xfrm>
          </p:grpSpPr>
          <p:sp>
            <p:nvSpPr>
              <p:cNvPr id="43" name="Content Placeholder 2"/>
              <p:cNvSpPr txBox="1">
                <a:spLocks/>
              </p:cNvSpPr>
              <p:nvPr/>
            </p:nvSpPr>
            <p:spPr>
              <a:xfrm>
                <a:off x="2195736" y="4653137"/>
                <a:ext cx="4680520" cy="36004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596646" marR="0" lvl="0" indent="-51435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+mj-lt"/>
                  <a:buAutoNum type="arabicParenR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Scale variations: </a:t>
                </a:r>
              </a:p>
            </p:txBody>
          </p:sp>
          <p:pic>
            <p:nvPicPr>
              <p:cNvPr id="45" name="Picture 44" descr="addin_tmp.png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20" cstate="print"/>
              <a:stretch>
                <a:fillRect/>
              </a:stretch>
            </p:blipFill>
            <p:spPr>
              <a:xfrm>
                <a:off x="4572000" y="4543352"/>
                <a:ext cx="1461909" cy="196512"/>
              </a:xfrm>
              <a:prstGeom prst="rect">
                <a:avLst/>
              </a:prstGeom>
            </p:spPr>
          </p:pic>
          <p:pic>
            <p:nvPicPr>
              <p:cNvPr id="46" name="Picture 45" descr="addin_tmp.png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21" cstate="print"/>
              <a:stretch>
                <a:fillRect/>
              </a:stretch>
            </p:blipFill>
            <p:spPr>
              <a:xfrm>
                <a:off x="4572000" y="4856415"/>
                <a:ext cx="1469503" cy="190993"/>
              </a:xfrm>
              <a:prstGeom prst="rect">
                <a:avLst/>
              </a:prstGeom>
            </p:spPr>
          </p:pic>
          <p:sp>
            <p:nvSpPr>
              <p:cNvPr id="47" name="Left Brace 46"/>
              <p:cNvSpPr/>
              <p:nvPr/>
            </p:nvSpPr>
            <p:spPr>
              <a:xfrm>
                <a:off x="4211960" y="4581128"/>
                <a:ext cx="72008" cy="432048"/>
              </a:xfrm>
              <a:prstGeom prst="leftBrac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48" name="Content Placeholder 2"/>
              <p:cNvSpPr txBox="1">
                <a:spLocks/>
              </p:cNvSpPr>
              <p:nvPr/>
            </p:nvSpPr>
            <p:spPr>
              <a:xfrm>
                <a:off x="2411760" y="4149080"/>
                <a:ext cx="1986880" cy="36004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365760" marR="0" lvl="0" indent="-283464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2"/>
                  <a:buChar char=""/>
                  <a:tabLst/>
                  <a:defRPr/>
                </a:pPr>
                <a:r>
                  <a:rPr kumimoji="0" lang="en-US" sz="1400" b="0" i="0" u="sng" strike="noStrike" kern="1200" cap="none" spc="0" normalizeH="0" noProof="0" dirty="0" smtClean="0">
                    <a:ln>
                      <a:noFill/>
                    </a:ln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Theoretical errors:</a:t>
                </a:r>
              </a:p>
            </p:txBody>
          </p:sp>
        </p:grpSp>
        <p:sp>
          <p:nvSpPr>
            <p:cNvPr id="58" name="Content Placeholder 2"/>
            <p:cNvSpPr txBox="1">
              <a:spLocks/>
            </p:cNvSpPr>
            <p:nvPr/>
          </p:nvSpPr>
          <p:spPr>
            <a:xfrm>
              <a:off x="4932040" y="3717032"/>
              <a:ext cx="2592288" cy="576064"/>
            </a:xfrm>
            <a:prstGeom prst="rect">
              <a:avLst/>
            </a:prstGeom>
          </p:spPr>
          <p:txBody>
            <a:bodyPr>
              <a:normAutofit lnSpcReduction="10000"/>
            </a:bodyPr>
            <a:lstStyle/>
            <a:p>
              <a:pPr marL="596646" lvl="0" indent="-514350">
                <a:spcBef>
                  <a:spcPts val="600"/>
                </a:spcBef>
                <a:buClr>
                  <a:schemeClr val="accent1"/>
                </a:buClr>
                <a:buSzPct val="80000"/>
                <a:buFont typeface="+mj-lt"/>
                <a:buAutoNum type="arabicParenR" startAt="2"/>
                <a:defRPr/>
              </a:pPr>
              <a:r>
                <a:rPr lang="en-US" sz="1400" dirty="0" smtClean="0"/>
                <a:t>Parameterization errors:</a:t>
              </a:r>
              <a:endPara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Mathematica1"/>
              </a:endParaRPr>
            </a:p>
            <a:p>
              <a:pPr marL="596646" marR="0" lvl="0" indent="-51435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80000"/>
                <a:buFont typeface="+mj-lt"/>
                <a:buAutoNum type="arabicParenR" startAt="2"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PDF and 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Mathematica1"/>
                </a:rPr>
                <a:t></a:t>
              </a:r>
              <a:r>
                <a:rPr kumimoji="0" lang="en-US" sz="14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Mathematica1"/>
                </a:rPr>
                <a:t>s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errors</a:t>
              </a:r>
            </a:p>
          </p:txBody>
        </p:sp>
        <p:pic>
          <p:nvPicPr>
            <p:cNvPr id="33" name="Picture 32" descr="addin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22" cstate="print"/>
            <a:stretch>
              <a:fillRect/>
            </a:stretch>
          </p:blipFill>
          <p:spPr>
            <a:xfrm>
              <a:off x="7542008" y="3778232"/>
              <a:ext cx="1206456" cy="161231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1259632" y="6237312"/>
              <a:ext cx="75608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accent3"/>
                  </a:solidFill>
                </a:rPr>
                <a:t>Next we present our results </a:t>
              </a:r>
              <a:r>
                <a:rPr lang="en-US" sz="1600" dirty="0" err="1" smtClean="0">
                  <a:solidFill>
                    <a:schemeClr val="accent3"/>
                  </a:solidFill>
                </a:rPr>
                <a:t>resumming</a:t>
              </a:r>
              <a:r>
                <a:rPr lang="en-US" sz="1600" dirty="0" smtClean="0">
                  <a:solidFill>
                    <a:schemeClr val="accent3"/>
                  </a:solidFill>
                </a:rPr>
                <a:t> both </a:t>
              </a:r>
              <a:r>
                <a:rPr lang="en-US" sz="1600" u="sng" dirty="0" smtClean="0">
                  <a:solidFill>
                    <a:schemeClr val="accent3"/>
                  </a:solidFill>
                </a:rPr>
                <a:t>soft and Coulomb</a:t>
              </a:r>
              <a:r>
                <a:rPr lang="en-US" sz="1600" dirty="0" smtClean="0">
                  <a:solidFill>
                    <a:schemeClr val="accent3"/>
                  </a:solidFill>
                </a:rPr>
                <a:t> terms at NLL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1403648" y="255587"/>
            <a:ext cx="2592288" cy="767796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5076056" y="5805264"/>
            <a:ext cx="3600400" cy="8640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1400" dirty="0" smtClean="0"/>
              <a:t>Large corrections: 5-160% of NLO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1400" dirty="0" smtClean="0"/>
              <a:t>Coulomb corrections: 0-90%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1400" dirty="0" smtClean="0"/>
              <a:t>Bound state corrections: 0-40%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59632" y="5733256"/>
            <a:ext cx="3888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Equal </a:t>
            </a:r>
            <a:r>
              <a:rPr lang="en-US" sz="1400" dirty="0" err="1" smtClean="0"/>
              <a:t>squark</a:t>
            </a:r>
            <a:r>
              <a:rPr lang="en-US" sz="1400" dirty="0" smtClean="0"/>
              <a:t> and </a:t>
            </a:r>
            <a:r>
              <a:rPr lang="en-US" sz="1400" dirty="0" err="1" smtClean="0"/>
              <a:t>gluino</a:t>
            </a:r>
            <a:r>
              <a:rPr lang="en-US" sz="1400" dirty="0" smtClean="0"/>
              <a:t> masses: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NLL</a:t>
            </a:r>
            <a:r>
              <a:rPr lang="en-US" sz="1400" dirty="0" smtClean="0"/>
              <a:t>: combined soft and Coulomb </a:t>
            </a:r>
            <a:r>
              <a:rPr lang="en-US" sz="1400" dirty="0" err="1" smtClean="0"/>
              <a:t>resummation</a:t>
            </a:r>
            <a:r>
              <a:rPr lang="en-US" sz="1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>
                <a:solidFill>
                  <a:srgbClr val="CC0099"/>
                </a:solidFill>
              </a:rPr>
              <a:t>NLL</a:t>
            </a:r>
            <a:r>
              <a:rPr lang="en-US" sz="1400" baseline="-25000" dirty="0" err="1" smtClean="0">
                <a:solidFill>
                  <a:srgbClr val="CC0099"/>
                </a:solidFill>
              </a:rPr>
              <a:t>noBS</a:t>
            </a:r>
            <a:r>
              <a:rPr lang="en-US" sz="1400" dirty="0" smtClean="0"/>
              <a:t>: no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bound-state effects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NLL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s+h</a:t>
            </a:r>
            <a:r>
              <a:rPr lang="en-US" sz="1400" dirty="0" smtClean="0"/>
              <a:t>: no Coulomb </a:t>
            </a:r>
            <a:r>
              <a:rPr lang="en-US" sz="1400" dirty="0" err="1" smtClean="0"/>
              <a:t>resummation</a:t>
            </a:r>
            <a:endParaRPr lang="nl-NL" sz="1400" dirty="0"/>
          </a:p>
        </p:txBody>
      </p:sp>
      <p:sp>
        <p:nvSpPr>
          <p:cNvPr id="18" name="Rectangle 17"/>
          <p:cNvSpPr/>
          <p:nvPr/>
        </p:nvSpPr>
        <p:spPr>
          <a:xfrm>
            <a:off x="179512" y="188640"/>
            <a:ext cx="7200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Results</a:t>
            </a:r>
            <a:endParaRPr lang="nl-NL" sz="1200" dirty="0">
              <a:solidFill>
                <a:schemeClr val="accent1"/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6</a:t>
            </a:fld>
            <a:endParaRPr lang="nl-NL"/>
          </a:p>
        </p:txBody>
      </p:sp>
      <p:grpSp>
        <p:nvGrpSpPr>
          <p:cNvPr id="24" name="Group 23"/>
          <p:cNvGrpSpPr/>
          <p:nvPr/>
        </p:nvGrpSpPr>
        <p:grpSpPr>
          <a:xfrm>
            <a:off x="1331640" y="1124744"/>
            <a:ext cx="7560840" cy="4464496"/>
            <a:chOff x="1359024" y="1125150"/>
            <a:chExt cx="6910412" cy="4417259"/>
          </a:xfrm>
        </p:grpSpPr>
        <p:pic>
          <p:nvPicPr>
            <p:cNvPr id="1031" name="Picture 7" descr="S:\homedirs\mydocuments\PhD Research\Projects\SUSY_Resummation\Conferences\Loopfest XI, 2012\Figures\Results\K_ss_8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88024" y="1125150"/>
              <a:ext cx="3429000" cy="2172422"/>
            </a:xfrm>
            <a:prstGeom prst="rect">
              <a:avLst/>
            </a:prstGeom>
            <a:noFill/>
          </p:spPr>
        </p:pic>
        <p:pic>
          <p:nvPicPr>
            <p:cNvPr id="1033" name="Picture 9" descr="S:\homedirs\mydocuments\PhD Research\Projects\SUSY_Resummation\Conferences\Loopfest XI, 2012\Figures\Results\K_gg_8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40436" y="3369986"/>
              <a:ext cx="3429000" cy="2172423"/>
            </a:xfrm>
            <a:prstGeom prst="rect">
              <a:avLst/>
            </a:prstGeom>
            <a:noFill/>
          </p:spPr>
        </p:pic>
        <p:pic>
          <p:nvPicPr>
            <p:cNvPr id="1034" name="Picture 10" descr="S:\homedirs\mydocuments\PhD Research\Projects\SUSY_Resummation\Conferences\Loopfest XI, 2012\Figures\Results\K_sg_8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59024" y="3369986"/>
              <a:ext cx="3429000" cy="2172423"/>
            </a:xfrm>
            <a:prstGeom prst="rect">
              <a:avLst/>
            </a:prstGeom>
            <a:noFill/>
          </p:spPr>
        </p:pic>
        <p:pic>
          <p:nvPicPr>
            <p:cNvPr id="1035" name="Picture 11" descr="S:\homedirs\mydocuments\PhD Research\Projects\SUSY_Resummation\Conferences\Loopfest XI, 2012\Figures\Results\K_sb_8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359024" y="1125150"/>
              <a:ext cx="3429000" cy="2172423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641059" y="1284377"/>
            <a:ext cx="4307205" cy="272415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259632" y="6021288"/>
            <a:ext cx="7272808" cy="72008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Corrections can become as large as 40%, if </a:t>
            </a:r>
            <a:r>
              <a:rPr lang="en-US" sz="1600" dirty="0" err="1" smtClean="0"/>
              <a:t>squark</a:t>
            </a:r>
            <a:r>
              <a:rPr lang="en-US" sz="1600" dirty="0" smtClean="0"/>
              <a:t> mass is larger than </a:t>
            </a:r>
            <a:r>
              <a:rPr lang="en-US" sz="1600" dirty="0" err="1" smtClean="0"/>
              <a:t>gluino</a:t>
            </a:r>
            <a:r>
              <a:rPr lang="en-US" sz="1600" dirty="0" smtClean="0"/>
              <a:t> mass</a:t>
            </a:r>
          </a:p>
          <a:p>
            <a:r>
              <a:rPr lang="en-US" sz="1600" dirty="0" smtClean="0"/>
              <a:t>Exclusion bound goes through large K</a:t>
            </a:r>
            <a:r>
              <a:rPr lang="en-US" sz="1600" baseline="-25000" dirty="0" smtClean="0"/>
              <a:t>NLL</a:t>
            </a:r>
            <a:r>
              <a:rPr lang="en-US" sz="1600" dirty="0" smtClean="0"/>
              <a:t> regions</a:t>
            </a:r>
            <a:endParaRPr lang="nl-NL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7092280" y="2564904"/>
            <a:ext cx="2051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An (old) ATLAS 7 </a:t>
            </a:r>
            <a:r>
              <a:rPr lang="en-US" sz="1600" dirty="0" err="1" smtClean="0"/>
              <a:t>TeV</a:t>
            </a:r>
            <a:r>
              <a:rPr lang="en-US" sz="1600" dirty="0" smtClean="0"/>
              <a:t> exclusion bound</a:t>
            </a:r>
            <a:endParaRPr lang="nl-NL" sz="16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2" name="Rectangle 11"/>
          <p:cNvSpPr/>
          <p:nvPr/>
        </p:nvSpPr>
        <p:spPr>
          <a:xfrm>
            <a:off x="179512" y="188640"/>
            <a:ext cx="7200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Results</a:t>
            </a:r>
            <a:endParaRPr lang="nl-NL" sz="1200" dirty="0">
              <a:solidFill>
                <a:schemeClr val="accent1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Contour plot K</a:t>
            </a:r>
            <a:r>
              <a:rPr lang="en-US" sz="4400" baseline="-250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NLL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S:\homedirs\mydocuments\PhD Research\Projects\SUSY_Resummation\Conferences\Loopfest XI, 2012\Figures\Results\contour_all_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6416" y="1772816"/>
            <a:ext cx="4367832" cy="4173706"/>
          </a:xfrm>
          <a:prstGeom prst="rect">
            <a:avLst/>
          </a:prstGeom>
          <a:noFill/>
        </p:spPr>
      </p:pic>
      <p:cxnSp>
        <p:nvCxnSpPr>
          <p:cNvPr id="18" name="Straight Arrow Connector 17"/>
          <p:cNvCxnSpPr/>
          <p:nvPr/>
        </p:nvCxnSpPr>
        <p:spPr>
          <a:xfrm flipH="1">
            <a:off x="6660232" y="3221687"/>
            <a:ext cx="648072" cy="72008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004048" y="5805264"/>
            <a:ext cx="3960440" cy="864096"/>
          </a:xfrm>
        </p:spPr>
        <p:txBody>
          <a:bodyPr>
            <a:noAutofit/>
          </a:bodyPr>
          <a:lstStyle/>
          <a:p>
            <a:r>
              <a:rPr lang="en-US" sz="1400" dirty="0" smtClean="0"/>
              <a:t>Equal </a:t>
            </a:r>
            <a:r>
              <a:rPr lang="en-US" sz="1400" dirty="0" err="1" smtClean="0"/>
              <a:t>squark</a:t>
            </a:r>
            <a:r>
              <a:rPr lang="en-US" sz="1400" dirty="0" smtClean="0"/>
              <a:t> and </a:t>
            </a:r>
            <a:r>
              <a:rPr lang="en-US" sz="1400" dirty="0" err="1" smtClean="0"/>
              <a:t>gluino</a:t>
            </a:r>
            <a:r>
              <a:rPr lang="en-US" sz="1400" dirty="0" smtClean="0"/>
              <a:t> masses</a:t>
            </a:r>
          </a:p>
          <a:p>
            <a:r>
              <a:rPr lang="en-US" sz="1400" dirty="0" smtClean="0"/>
              <a:t>Corrections reduce NLO errors to     10%</a:t>
            </a:r>
          </a:p>
          <a:p>
            <a:r>
              <a:rPr lang="en-US" sz="1400" dirty="0" smtClean="0"/>
              <a:t>Soft-Coulomb interference reduces errors</a:t>
            </a:r>
          </a:p>
        </p:txBody>
      </p:sp>
      <p:pic>
        <p:nvPicPr>
          <p:cNvPr id="13" name="Picture 12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8100392" y="6165304"/>
            <a:ext cx="144016" cy="144016"/>
          </a:xfrm>
          <a:prstGeom prst="rect">
            <a:avLst/>
          </a:prstGeom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22" name="Rectangle 21"/>
          <p:cNvSpPr/>
          <p:nvPr/>
        </p:nvSpPr>
        <p:spPr>
          <a:xfrm>
            <a:off x="179512" y="188640"/>
            <a:ext cx="7200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Results</a:t>
            </a:r>
            <a:endParaRPr lang="nl-NL" sz="1200" dirty="0">
              <a:solidFill>
                <a:schemeClr val="accent1"/>
              </a:solidFill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Uncertainties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59632" y="5787261"/>
            <a:ext cx="3888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Scale and parameterization errors of: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NLL</a:t>
            </a:r>
            <a:r>
              <a:rPr lang="en-US" sz="1400" dirty="0" smtClean="0"/>
              <a:t>: combined soft and Coulomb </a:t>
            </a:r>
            <a:r>
              <a:rPr lang="en-US" sz="1400" dirty="0" err="1" smtClean="0"/>
              <a:t>resummation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NLL</a:t>
            </a:r>
            <a:r>
              <a:rPr lang="en-US" sz="1400" baseline="-25000" dirty="0" err="1" smtClean="0">
                <a:solidFill>
                  <a:srgbClr val="FF0000"/>
                </a:solidFill>
              </a:rPr>
              <a:t>s+h</a:t>
            </a:r>
            <a:r>
              <a:rPr lang="en-US" sz="1400" dirty="0" smtClean="0"/>
              <a:t>: no Coulomb </a:t>
            </a:r>
            <a:r>
              <a:rPr lang="en-US" sz="1400" dirty="0" err="1" smtClean="0"/>
              <a:t>resummation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NLO: fixed order calculation to </a:t>
            </a:r>
            <a:r>
              <a:rPr lang="en-US" sz="1400" dirty="0" smtClean="0">
                <a:sym typeface="Mathematica1"/>
              </a:rPr>
              <a:t></a:t>
            </a:r>
            <a:r>
              <a:rPr lang="en-US" sz="1400" baseline="-25000" dirty="0" smtClean="0">
                <a:sym typeface="Mathematica1"/>
              </a:rPr>
              <a:t>s</a:t>
            </a:r>
            <a:r>
              <a:rPr lang="en-US" sz="1400" baseline="30000" dirty="0" smtClean="0">
                <a:sym typeface="Mathematica1"/>
              </a:rPr>
              <a:t>3</a:t>
            </a:r>
            <a:endParaRPr lang="en-US" sz="1400" dirty="0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1187624" y="1052736"/>
            <a:ext cx="7632848" cy="4608512"/>
            <a:chOff x="1575048" y="1556792"/>
            <a:chExt cx="6957392" cy="4036652"/>
          </a:xfrm>
        </p:grpSpPr>
        <p:pic>
          <p:nvPicPr>
            <p:cNvPr id="2051" name="Picture 3" descr="S:\homedirs\mydocuments\PhD Research\Projects\SUSY_Resummation\Conferences\Loopfest XI, 2012\Figures\Results\unc_sb_8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75048" y="1580604"/>
              <a:ext cx="3429000" cy="1962150"/>
            </a:xfrm>
            <a:prstGeom prst="rect">
              <a:avLst/>
            </a:prstGeom>
            <a:noFill/>
          </p:spPr>
        </p:pic>
        <p:pic>
          <p:nvPicPr>
            <p:cNvPr id="2052" name="Picture 4" descr="S:\homedirs\mydocuments\PhD Research\Projects\SUSY_Resummation\Conferences\Loopfest XI, 2012\Figures\Results\unc_ss_8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03440" y="1556792"/>
              <a:ext cx="3429000" cy="2009775"/>
            </a:xfrm>
            <a:prstGeom prst="rect">
              <a:avLst/>
            </a:prstGeom>
            <a:noFill/>
          </p:spPr>
        </p:pic>
        <p:pic>
          <p:nvPicPr>
            <p:cNvPr id="2053" name="Picture 5" descr="S:\homedirs\mydocuments\PhD Research\Projects\SUSY_Resummation\Conferences\Loopfest XI, 2012\Figures\Results\unc_sg_8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75048" y="3617007"/>
              <a:ext cx="3429000" cy="1952625"/>
            </a:xfrm>
            <a:prstGeom prst="rect">
              <a:avLst/>
            </a:prstGeom>
            <a:noFill/>
          </p:spPr>
        </p:pic>
        <p:pic>
          <p:nvPicPr>
            <p:cNvPr id="2054" name="Picture 6" descr="S:\homedirs\mydocuments\PhD Research\Projects\SUSY_Resummation\Conferences\Loopfest XI, 2012\Figures\Results\unc_gg_8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103440" y="3593194"/>
              <a:ext cx="3429000" cy="200025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412776"/>
            <a:ext cx="7416824" cy="230425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corrections on total SUSY process can be as large as 15-30%</a:t>
            </a:r>
          </a:p>
          <a:p>
            <a:r>
              <a:rPr lang="en-US" sz="2000" dirty="0" smtClean="0"/>
              <a:t>Errors reduced to   10%</a:t>
            </a:r>
          </a:p>
          <a:p>
            <a:r>
              <a:rPr lang="en-US" sz="2000" dirty="0" smtClean="0"/>
              <a:t>Coulomb corrections can be as large as soft corrections            need to </a:t>
            </a:r>
            <a:r>
              <a:rPr lang="en-US" sz="2000" dirty="0" err="1" smtClean="0"/>
              <a:t>resum</a:t>
            </a:r>
            <a:r>
              <a:rPr lang="en-US" sz="2000" dirty="0" smtClean="0"/>
              <a:t> them</a:t>
            </a:r>
          </a:p>
          <a:p>
            <a:r>
              <a:rPr lang="en-US" sz="2000" dirty="0" smtClean="0"/>
              <a:t>Corrections need to be taken into account for setting more accurate </a:t>
            </a:r>
            <a:r>
              <a:rPr lang="en-US" sz="2000" dirty="0" err="1" smtClean="0"/>
              <a:t>squark-gluino</a:t>
            </a:r>
            <a:r>
              <a:rPr lang="en-US" sz="2000" dirty="0" smtClean="0"/>
              <a:t> mass (bounds)</a:t>
            </a:r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563888" y="1916832"/>
            <a:ext cx="169545" cy="16954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70052-E58B-4E4C-9CE9-3BC61310B42C}" type="slidenum">
              <a:rPr lang="nl-NL" smtClean="0"/>
              <a:pPr/>
              <a:t>9</a:t>
            </a:fld>
            <a:endParaRPr lang="nl-NL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596336" y="2420888"/>
            <a:ext cx="57606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 txBox="1">
            <a:spLocks/>
          </p:cNvSpPr>
          <p:nvPr/>
        </p:nvSpPr>
        <p:spPr>
          <a:xfrm>
            <a:off x="1187624" y="5085184"/>
            <a:ext cx="6696744" cy="12241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Extend results to non-degenerate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squark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masses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Include finite width effects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NNLL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resummation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435608" y="3789040"/>
            <a:ext cx="2632336" cy="1008112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Outlook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497" y="188640"/>
            <a:ext cx="9361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Summary</a:t>
            </a:r>
          </a:p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and</a:t>
            </a:r>
          </a:p>
          <a:p>
            <a:pPr algn="ctr"/>
            <a:r>
              <a:rPr lang="en-US" sz="1200" dirty="0" smtClean="0">
                <a:solidFill>
                  <a:schemeClr val="accent1"/>
                </a:solidFill>
              </a:rPr>
              <a:t>Outlook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435608" y="202630"/>
            <a:ext cx="7240848" cy="850106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lvl="0">
              <a:spcBef>
                <a:spcPct val="0"/>
              </a:spcBef>
            </a:pPr>
            <a:r>
              <a:rPr lang="en-US" sz="4400" dirty="0" smtClean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Summary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[&#10;PP\to \tilde{s} \tilde{s}'X&#10;\]&#10;&#10;\end{document}"/>
  <p:tag name="IGUANATEXSIZE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k_0\sim M\beta^2, |k|\sim M\beta&#10;\]&#10;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hat{s}$&#10;&#10;\end{document}"/>
  <p:tag name="IGUANATEXSIZE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align*}&#10;\hat{\sigma}_{pp'}(\hat{s})\sim \ &amp; \hat{\sigma}_{pp'}^{(0)}\sum_{k=0}\Big(\frac{\alpha_s}{\beta}\Big)^k\exp[\underbrace{g_0\ln\beta(\alpha_s\ln\beta)}_{(\text{LL})}+\underbrace{g_1(\alpha_s\ln\beta)}_{(\text{NLL})}+\underbrace{g_2\alpha_s(\alpha_s\ln\beta)}_{(\text{NNLL})}+...]\\&#10;&amp; \times\{1(\text{LL,NLL});\alpha_s,\beta(\text{NNLL});\alpha_s^2,\alpha_s\beta,\beta^2(\text{NNNLL});...\}&#10;\end{align*}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alpha_s\ln\beta,\Big(\frac{\alpha_s}{\beta}\Big)\sim 1$&#10;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[&#10;pp' \to \tilde{s} \tilde{s}'X&#10;\]&#10;&#10;\end{document}"/>
  <p:tag name="IGUANATEXSIZE" val="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[&#10;\tilde{s},\tilde{s}'=\text{squarks,gluinos}&#10;\]&#10;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p,p'= \text{partons}&#10;\]&#10;\end{document}"/>
  <p:tag name="IGUANATEXSIZE" val="2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\mathcal{L}_{EFT}=\mathcal{L}_{SCET}+\mathcal{L}_{PNRQCD}&#10;\]&#10;\end{document}"/>
  <p:tag name="IGUANATEXSIZE" val="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[&#10;\hat\sigma_{pp'}(\hat s,\mu_f)&#10;= \sum_{R_{\alpha}}H^{R_{\alpha}}_{pp'}(m_{\tilde q},m_{\tilde g},\mu_f)&#10;\;\int d \omega\;&#10;J_{R_{\alpha}}(E - \frac{\omega}{2})\,&#10;W^{R_{\alpha}}(\omega,\mu_f)&#10;\]&#10;&#10;\end{document}"/>
  <p:tag name="IGUANATEXSIZE" val="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E=\sqrt{\hat{s}}-2M&lt;0$&#10;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[&#10;\tilde{s},\tilde{s}'=\text{squarks, gluinos}&#10;\]&#10;&#10;\end{document}"/>
  <p:tag name="IGUANATEXSIZE" val="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M\gg M\beta\gg M\beta^2$&#10;&#10;\end{document}"/>
  <p:tag name="IGUANATEXSIZE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\hat{\sigma}^{\text{matched}}_{pp'}(\hat{s})&#10;  =[\hat{\sigma}^{\text{NLL}}_{pp'}(\hat{s})-&#10;    \hat{\sigma}^{\text{NLL}(1)}_{pp'}(\hat{s})]&#10; + \hat{\sigma}^{\text{NLO}}_{pp'}(\hat{s})&#10;\]&#10;&#10;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E=\sqrt{\hat{s}}-2M, \quad \beta$&#10;&#10;\end{document}"/>
  <p:tag name="IGUANATEXSIZE" val="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frac{1}{2}\leq k_f,k_h,k_C,k_s\leq2$&#10;&#10;\end{document}"/>
  <p:tag name="IGUANATEXSIZE" val="2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0.8\beta_{cut}^{(0)}\leq\beta_{cut}\leq1.2\beta_{cut}^{(0)}$&#10;&#10;\end{document}"/>
  <p:tag name="IGUANATEXSIZE" val="2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sigma(s)\sim$&#10;&#10;\end{document}"/>
  <p:tag name="IGUANATEXSIZE" val="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mu_f=\mu_R=k_fM, \quad \mu_C =k_C \text{Max} \{2 \alpha_s(\mu_C) m_r |D_{R_\alpha}|,2 \sqrt{2 m_r M} \beta\}$&#10;&#10;\end{document}"/>
  <p:tag name="IGUANATEXSIZE" val="2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k_f,k_h,k_C,k_s\sim 1$&#10;&#10;\end{document}"/>
  <p:tag name="IGUANATEXSIZE" val="2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mu_h=2k_hM$&#10;&#10;\end{document}"/>
  <p:tag name="IGUANATEXSIZE" val="2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mu_s = k_s \text{Max}\{M\beta^2,M\beta_{cut}^2\}$&#10;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*}&#10;\label{eq:processes}&#10; gg, \, q_i \bar{q}_j &amp;\rightarrow&amp; \tilde{q} \bar{\tilde{q}} \nonumber\\&#10;  q_i q_j&amp;\rightarrow&amp; \tilde{q} \tilde{q}\, \qquad \bar{q}_i&#10; \bar{q}_j\rightarrow \bar{\tilde{q}} \bar{\tilde{q}} \nonumber\\&#10;  g q_i &amp;\rightarrow&amp; \tilde{g} \tilde{q}\,\qquad&#10;  g \bar{q}_i  \rightarrow \tilde{g} \bar{\tilde{q}} \nonumber\\&#10;  gg, \, q_i \bar{q}_i  &amp; \rightarrow&amp; \tilde{g} \tilde{g}&#10;\end{eqnarray*}&#10;&#10;\end{document}"/>
  <p:tag name="IGUANATEXSIZE" val="2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ln(\frac{\mu_f}{\mu_h}),\ln(\frac{\mu_f}{\mu_s})$&#10;&#10;\end{document}"/>
  <p:tag name="IGUANATEXSIZE" val="2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[&#10;K_{\text{NLL}}=\frac{\sigma^{\text{matched}}}{\sigma^{\text{\text{NLO}}}}&#10;\]&#10;&#10;\end{document}"/>
  <p:tag name="IGUANATEXSIZE" val="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P\rightarrow\tilde{q}\bar{\tilde{q}}+\tilde{q}\tilde{q}+\tilde{q}\tilde{g}+\tilde{g}\tilde{g} \ (\sqrt{s}=8 \ \text{TeV})$&#10;&#10;\end{document}"/>
  <p:tag name="IGUANATEXSIZE" val="2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pm$&#10;&#10;\end{document}"/>
  <p:tag name="IGUANATEXSIZE" val="2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pm$&#10;&#10;\end{document}"/>
  <p:tag name="IGUANATEXSIZE" val="2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[&#10;\sigma_{PP\to \tilde{s} \tilde{s}'X}(s) = \int_0^{\beta_1} d \beta \sum_{p, p'=q,\bar{q}, g}\Big(\frac{\partial\tau}{\partial\beta}\Big) L_{p p'}(\tau,\mu_f) \hat{\sigma}_{p p'\to \tilde{s} \tilde{s}'X}(\tau s, \mu_f)&#10;\]&#10;&#10;\end{document}"/>
  <p:tag name="IGUANATEXSIZE" val="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mathcal{L}_{SCET}$&#10;&#10;&#10;\end{document}"/>
  <p:tag name="IGUANATEXSIZE" val="2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mathcal{L}_{PNRQCD}$&#10;&#10;&#10;\end{document}"/>
  <p:tag name="IGUANATEXSIZE" val="2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*}&#10;\mathcal{L}_{SCET}=\bar{\xi}_c\Big(in.D+i\displaystyle{\not}{D}_{\perp c}\frac{1}{i\bar{n}D_c}i\displaystyle{\not}{D}_{\perp c}\Big)\frac{\displaystyle{\not}{\bar{n}}}{2}\xi_c-\frac{1}{2}tr\Big(F^{\mu\nu}_cF^c_{\mu\nu}\Big)&#10;\end{equation*}&#10;&#10;\end{document}"/>
  <p:tag name="IGUANATEXSIZE" val="2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align*}&#10;\mathcal{L}_{PNRQCD}=&amp;\psi^{\dagger}\Big(iD^0_s+\frac{\overrightarrow{\partial}^2}{2m_{\tilde{s}}}+\frac{i\Gamma_{\tilde{s}}}{2}\Big)\psi+{\psi'}^{\dagger}\Big(iD^0_s+\frac{\overrightarrow{\partial}^2}{2m_{\tilde{s}'}}+\frac{i\Gamma_{\tilde{s}'}}{2}\Big)\psi'\\&#10;&amp;+\int d^3\overrightarrow{r}[\psi^{\dagger}\textbf{T}^{(R)a}\psi](\overrightarrow{r})\Big(\frac{\alpha_s}{r}\Big)[{\psi '}^{\dagger}\textbf{T}^{(R')a}\psi '](0)&#10;\end{align*}&#10;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\beta:=\sqrt{1-\frac{(2M)^2}{\hat{s}}}\ll 1, \ \ M:=\frac{m_{\tilde{s}}+m_{\tilde{s}'}}{2}, \ \ \hat{s}=\tau s=\text{partonic cm energy}&#10;\]&#10;\end{document}"/>
  <p:tag name="IGUANATEXSIZE" val="2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\mathcal{L}_{EFT}=\mathcal{L}_{SCET}+\mathcal{L}_{PNRQCD}&#10;\]&#10;\end{document}"/>
  <p:tag name="IGUANATEXSIZE" val="2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p' \to \tilde{s} \tilde{s}'X$&#10;&#10;\end{document}"/>
  <p:tag name="IGUANATEXSIZE" val="2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align*}&#10;G_C^{R_{\alpha}(0)}(0,0;E)=&amp;-\frac{(2m_r)^2}{4\pi}\Big\{\sqrt{-\frac{E}{2m_r}}+(-D_{R_{\alpha}})\alpha_s\Big[\frac{1}{2}\ln(-\frac{8m_rE}{\mu^2})\\&#10;&amp;-\frac{1}{2}+\gamma_E+\psi\Big(1-\frac{(-D_{R_{\alpha}})\alpha_s}{2\sqrt{-E/(2m_r)}}\Big)\Big]\Big\}&#10;\end{align*}&#10;&#10;&#10;\end{document}"/>
  <p:tag name="IGUANATEXSIZE" val="2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(\alpha_s/\beta)^n&#10;\]&#10;\end{document}"/>
  <p:tag name="IGUANATEXSIZE" val="2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D_{R_\alpha}=\frac{1}{2}(C_{R_\alpha}-C_p-C_{p'})$&#10;&#10;&#10;\end{document}"/>
  <p:tag name="IGUANATEXSIZE" val="2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align*}&#10;J_{R_\alpha}(E)&amp;=&#10;\frac{(2 m_r)^2\pi D_{R_\alpha}\alpha_s }{2\pi}&#10;\left(e^{\pi D_{R_\alpha}\alpha_s&#10;\sqrt{\frac{2m_r}{E }}}-1\right)^{-1}&#10;\, \qquad &amp;E&gt;0\\&#10;J_{R_\alpha}^{\text{bound}}(E)&amp;=2&#10;\sum_{n=1}^\infty \delta(E-\Big(-\frac{2m_{\text{r}}\alpha_s^2 D_{R_\alpha}^2}{4 n^2}\Big))&#10; \left(\frac{2m_{\text{r}} (-D_{R_\alpha})\alpha_s}{2 n}\right)^3&#10;\, \qquad &amp;E&lt;0&#10;\end{align*}&#10;&#10;\end{document}"/>
  <p:tag name="IGUANATEXSIZE" val="2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\hat{\sigma}^{\text{NLL}}_{pp'}(\hat{s},\mu_f)&#10; =\sum_{R_{\alpha}}H^{(0),R_{\alpha}}_{pp'}(\mu_h)\,&#10; U_i(M,\mu_h,\mu_s,\mu_f)&#10;\frac{e^{-2 \gamma_E \eta}}{\Gamma(2 \eta)}\,&#10;\int_0^\infty \!d \omega \,&#10;\frac{ J_{R_{\alpha}}(M \beta^2-\tfrac{\omega}{2})}{\omega}&#10;\left(\frac{\omega}{2M}\right)^{2 \eta}&#10;\]&#10;&#10;&#10;\end{document}"/>
  <p:tag name="IGUANATEXSIZE" val="2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\eta = 2 a_{\Gamma}(\mu_s,\mu_f), \quad r=\alpha_s(\mu_j)/\alpha_s(\mu_i), \quad K=\left(\frac{67}{18}-\frac{\pi^2}{6}\right)C_A-\frac{10}{9}T_Fn_f&#10;\]&#10;&#10;&#10;&#10;\end{document}"/>
  <p:tag name="IGUANATEXSIZE" val="2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*}&#10;U_i(M,\mu_h,\mu_f,\mu_s )&amp;=&amp;&#10;\left(\frac{4M^2}{\mu_h^2}\right)^{-2a_\Gamma(\mu_h,\mu_s)}\,&#10;\left(\frac{\mu_h^2}{\mu_s^2}\right)^{\eta}&#10;\times \,\exp\Big[4  (S(\mu_h,\mu_f)-S(\mu_s,\mu_f))\\[0.1cm]&#10;&amp;&amp;&#10; -\,2a_i^{V}(\mu_h,\mu_s) +2 a^{\phi,p}(\mu_s,\mu_f)+&#10;2 a^{\phi,p'}(\mu_s,\mu_f)\Big]&#10;\end{eqnarray*}&#10;&#10;\end{document}"/>
  <p:tag name="IGUANATEXSIZE" val="2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*}&#10;S(\mu_i,\mu_j) &amp;=&amp;&#10;\frac{C_p+C_{p'}}{2\beta_0^2}&#10;\left[\frac{4\pi}{\alpha_s(\mu_i)}&#10;\left(1-\frac{1}{r}-\ln r\right)&#10;+\left( 2K-\frac{\beta_1}{\beta_0}\right)&#10;\left(1-r+\ln r\right)&#10;+\frac{\beta_1}{2\beta_0}\ln^2r \right]\quad&#10;\nonumber\\&#10;a_{\Gamma}(\mu_i,\mu_j) &amp;=&amp;&#10;\frac{C_p+C_{p'}}{\beta_0} \ln r&#10;\, ,&#10;\quad a^{V}_i (\mu_i,\mu_j) =&#10;\frac{\gamma_i^{(0),V} }{2\beta_0}&#10;\ln r ,\;&#10;\qquad a^{\phi,p} (\mu_i,\mu_j) =&#10;\frac{ \gamma^{(0)\phi,p} }{2\beta_0}&#10;\ln r&#10;\end{eqnarray*}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k_{-}\sim M,k_{+}\sim M\beta^2,k_{\perp}\sim M\beta$&#10;&#10;\end{document}"/>
  <p:tag name="IGUANATEXSIZE" val="2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  \hat{\sigma}_{pp'}^{(0),R_{\alpha}}(\hat{s})&#10;\underset{\hat{s}\to 4M^2}{\approx}&#10; \frac{(2m_r)^2}{2\pi}\sqrt{\frac{E}{2m_r}} H^{(0),R_{\alpha}}_{pp'}&#10;\]&#10;&#10;&#10;\end{document}"/>
  <p:tag name="IGUANATEXSIZE" val="2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 \hat{\sigma}_{s\tilde{s}'}(A_&lt;,B_&gt;,\beta_\text{cut})=&#10;\hat{\sigma}_{s\tilde{s}'}^{A_&lt;}\;\theta(\beta_{\text{cut}}-\beta)&#10;+\hat{\sigma}_{s\tilde{s}'}^{B_&gt;}\;\theta(\beta-\beta_{\text{cut}})&#10;\]&#10;&#10;&#10;\end{document}"/>
  <p:tag name="IGUANATEXSIZE" val="2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A_{&lt;}\in\{\text{NLL}_1,\text{NLL}_2\}, \qquad B_{&gt;}\in\{\text{NLL}_2,\text{NLO}_{\text{app}},\text{NNLO}_{\text{A}},\text{NNLO}_{\text{B}}\}&#10;\]&#10;&#10;&#10;\end{document}"/>
  <p:tag name="IGUANATEXSIZE" val="2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pm$&#10;&#10;\end{document}"/>
  <p:tag name="IGUANATEXSIZE" val="2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f(x)\rightarrow\tilde{f}(N)=\int_0^\infty dx f(x)x^{N-1}$&#10;&#10;\end{document}"/>
  <p:tag name="IGUANATEXSIZE" val="2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N\sim\frac{1}{\beta^2}$&#10;&#10;\end{document}"/>
  <p:tag name="IGUANATEXSIZE" val="2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N\gg1$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k\sim M$&#10;&#10;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\alpha_s^n\ln^m\beta&#10;\]&#10;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(\alpha_s/\beta)^n&#10;\]&#10;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[&#10;k_0\sim |k|\sim M\beta^2&#10;\]&#10;\end{document}"/>
  <p:tag name="IGUANATEXSIZE" val="2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971</Words>
  <Application>Microsoft Office PowerPoint</Application>
  <PresentationFormat>On-screen Show (4:3)</PresentationFormat>
  <Paragraphs>158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Solstice</vt:lpstr>
      <vt:lpstr>NLL soft and Coulomb resummation for squark and gluino production at the LHC</vt:lpstr>
      <vt:lpstr>Slide 2</vt:lpstr>
      <vt:lpstr>Threshold</vt:lpstr>
      <vt:lpstr>Slide 4</vt:lpstr>
      <vt:lpstr>Slide 5</vt:lpstr>
      <vt:lpstr>Slide 6</vt:lpstr>
      <vt:lpstr>Slide 7</vt:lpstr>
      <vt:lpstr>Slide 8</vt:lpstr>
      <vt:lpstr>Slide 9</vt:lpstr>
      <vt:lpstr>Backup slides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Utrecht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wever106</dc:creator>
  <cp:lastModifiedBy>wever106</cp:lastModifiedBy>
  <cp:revision>576</cp:revision>
  <dcterms:created xsi:type="dcterms:W3CDTF">2012-04-18T22:55:37Z</dcterms:created>
  <dcterms:modified xsi:type="dcterms:W3CDTF">2012-05-06T00:35:25Z</dcterms:modified>
</cp:coreProperties>
</file>