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 id="2147483675" r:id="rId5"/>
  </p:sldMasterIdLst>
  <p:notesMasterIdLst>
    <p:notesMasterId r:id="rId32"/>
  </p:notesMasterIdLst>
  <p:handoutMasterIdLst>
    <p:handoutMasterId r:id="rId33"/>
  </p:handoutMasterIdLst>
  <p:sldIdLst>
    <p:sldId id="296" r:id="rId6"/>
    <p:sldId id="3136" r:id="rId7"/>
    <p:sldId id="3141" r:id="rId8"/>
    <p:sldId id="1807" r:id="rId9"/>
    <p:sldId id="316" r:id="rId10"/>
    <p:sldId id="309" r:id="rId11"/>
    <p:sldId id="319" r:id="rId12"/>
    <p:sldId id="317" r:id="rId13"/>
    <p:sldId id="3146" r:id="rId14"/>
    <p:sldId id="314" r:id="rId15"/>
    <p:sldId id="310" r:id="rId16"/>
    <p:sldId id="288" r:id="rId17"/>
    <p:sldId id="3142" r:id="rId18"/>
    <p:sldId id="3143" r:id="rId19"/>
    <p:sldId id="3144" r:id="rId20"/>
    <p:sldId id="312" r:id="rId21"/>
    <p:sldId id="311" r:id="rId22"/>
    <p:sldId id="313" r:id="rId23"/>
    <p:sldId id="300" r:id="rId24"/>
    <p:sldId id="301" r:id="rId25"/>
    <p:sldId id="302" r:id="rId26"/>
    <p:sldId id="304" r:id="rId27"/>
    <p:sldId id="305" r:id="rId28"/>
    <p:sldId id="308" r:id="rId29"/>
    <p:sldId id="307" r:id="rId30"/>
    <p:sldId id="306"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2F2F"/>
    <a:srgbClr val="D7E19D"/>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A5124EF-892A-4C44-9E8F-CEFE3A69A602}" v="2470" dt="2025-07-16T14:48:22.106"/>
    <p1510:client id="{49804D1D-8697-4D9A-A22D-39373BEF9413}" v="2393" dt="2025-07-17T08:33:48.586"/>
    <p1510:client id="{D163958D-FEF4-4334-9F2B-74B25D6AF7CC}" v="2773" dt="2025-07-17T08:09:37.412"/>
    <p1510:client id="{D3A38D25-3170-4040-B1B5-6AE16F12A7DF}" v="1" dt="2025-07-17T10:01:00.513"/>
  </p1510:revLst>
</p1510:revInfo>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17" d="100"/>
          <a:sy n="117" d="100"/>
        </p:scale>
        <p:origin x="318" y="-72"/>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microsoft.com/office/2016/11/relationships/changesInfo" Target="changesInfos/changesInfo1.xml"/><Relationship Id="rId21" Type="http://schemas.openxmlformats.org/officeDocument/2006/relationships/slide" Target="slides/slide16.xml"/><Relationship Id="rId34" Type="http://schemas.openxmlformats.org/officeDocument/2006/relationships/commentAuthors" Target="commentAuthor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notesMaster" Target="notesMasters/notesMaster1.xml"/><Relationship Id="rId37" Type="http://schemas.openxmlformats.org/officeDocument/2006/relationships/theme" Target="theme/theme1.xml"/><Relationship Id="rId40"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presProps" Target="presProps.xml"/><Relationship Id="rId8" Type="http://schemas.openxmlformats.org/officeDocument/2006/relationships/slide" Target="slides/slide3.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emma Stacey Humphreys" userId="ec960c71-227a-4d37-905b-69bbf3565b70" providerId="ADAL" clId="{D3A38D25-3170-4040-B1B5-6AE16F12A7DF}"/>
    <pc:docChg chg="modSld">
      <pc:chgData name="Gemma Stacey Humphreys" userId="ec960c71-227a-4d37-905b-69bbf3565b70" providerId="ADAL" clId="{D3A38D25-3170-4040-B1B5-6AE16F12A7DF}" dt="2025-07-17T13:02:57.201" v="83" actId="20577"/>
      <pc:docMkLst>
        <pc:docMk/>
      </pc:docMkLst>
      <pc:sldChg chg="modSp mod">
        <pc:chgData name="Gemma Stacey Humphreys" userId="ec960c71-227a-4d37-905b-69bbf3565b70" providerId="ADAL" clId="{D3A38D25-3170-4040-B1B5-6AE16F12A7DF}" dt="2025-07-17T12:51:07.847" v="2" actId="20577"/>
        <pc:sldMkLst>
          <pc:docMk/>
          <pc:sldMk cId="2690441350" sldId="319"/>
        </pc:sldMkLst>
        <pc:spChg chg="mod">
          <ac:chgData name="Gemma Stacey Humphreys" userId="ec960c71-227a-4d37-905b-69bbf3565b70" providerId="ADAL" clId="{D3A38D25-3170-4040-B1B5-6AE16F12A7DF}" dt="2025-07-17T12:51:07.847" v="2" actId="20577"/>
          <ac:spMkLst>
            <pc:docMk/>
            <pc:sldMk cId="2690441350" sldId="319"/>
            <ac:spMk id="5" creationId="{9DC1B1DF-D344-56D4-7CC4-33C219DBB1D3}"/>
          </ac:spMkLst>
        </pc:spChg>
      </pc:sldChg>
      <pc:sldChg chg="modSp mod">
        <pc:chgData name="Gemma Stacey Humphreys" userId="ec960c71-227a-4d37-905b-69bbf3565b70" providerId="ADAL" clId="{D3A38D25-3170-4040-B1B5-6AE16F12A7DF}" dt="2025-07-17T10:01:00.497" v="0" actId="20577"/>
        <pc:sldMkLst>
          <pc:docMk/>
          <pc:sldMk cId="1175127806" sldId="3136"/>
        </pc:sldMkLst>
        <pc:spChg chg="mod">
          <ac:chgData name="Gemma Stacey Humphreys" userId="ec960c71-227a-4d37-905b-69bbf3565b70" providerId="ADAL" clId="{D3A38D25-3170-4040-B1B5-6AE16F12A7DF}" dt="2025-07-17T10:01:00.497" v="0" actId="20577"/>
          <ac:spMkLst>
            <pc:docMk/>
            <pc:sldMk cId="1175127806" sldId="3136"/>
            <ac:spMk id="5" creationId="{3D9ABD09-C23B-A6F4-E434-66CA239FBE39}"/>
          </ac:spMkLst>
        </pc:spChg>
      </pc:sldChg>
      <pc:sldChg chg="modSp mod">
        <pc:chgData name="Gemma Stacey Humphreys" userId="ec960c71-227a-4d37-905b-69bbf3565b70" providerId="ADAL" clId="{D3A38D25-3170-4040-B1B5-6AE16F12A7DF}" dt="2025-07-17T13:02:57.201" v="83" actId="20577"/>
        <pc:sldMkLst>
          <pc:docMk/>
          <pc:sldMk cId="2732145993" sldId="3142"/>
        </pc:sldMkLst>
        <pc:graphicFrameChg chg="modGraphic">
          <ac:chgData name="Gemma Stacey Humphreys" userId="ec960c71-227a-4d37-905b-69bbf3565b70" providerId="ADAL" clId="{D3A38D25-3170-4040-B1B5-6AE16F12A7DF}" dt="2025-07-17T13:02:57.201" v="83" actId="20577"/>
          <ac:graphicFrameMkLst>
            <pc:docMk/>
            <pc:sldMk cId="2732145993" sldId="3142"/>
            <ac:graphicFrameMk id="8" creationId="{E23904D9-3331-4F80-8A16-0F1C8CF1E96F}"/>
          </ac:graphicFrameMkLst>
        </pc:graphicFrame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7/17/2025</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7/17/2025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8CB0EE9E-52B8-AA4F-8DD5-ED0FB4E5CBCC}" type="slidenum">
              <a:rPr lang="en-US" smtClean="0"/>
              <a:t>4</a:t>
            </a:fld>
            <a:endParaRPr lang="en-US"/>
          </a:p>
        </p:txBody>
      </p:sp>
    </p:spTree>
    <p:extLst>
      <p:ext uri="{BB962C8B-B14F-4D97-AF65-F5344CB8AC3E}">
        <p14:creationId xmlns:p14="http://schemas.microsoft.com/office/powerpoint/2010/main" val="13062133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13</a:t>
            </a:fld>
            <a:endParaRPr lang="en-US"/>
          </a:p>
        </p:txBody>
      </p:sp>
    </p:spTree>
    <p:extLst>
      <p:ext uri="{BB962C8B-B14F-4D97-AF65-F5344CB8AC3E}">
        <p14:creationId xmlns:p14="http://schemas.microsoft.com/office/powerpoint/2010/main" val="287305947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2.png"/><Relationship Id="rId1" Type="http://schemas.openxmlformats.org/officeDocument/2006/relationships/slideMaster" Target="../slideMasters/slideMaster2.xml"/><Relationship Id="rId4" Type="http://schemas.openxmlformats.org/officeDocument/2006/relationships/image" Target="../media/image8.emf"/></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9.emf"/><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emf"/><Relationship Id="rId1" Type="http://schemas.openxmlformats.org/officeDocument/2006/relationships/slideMaster" Target="../slideMasters/slideMaster1.xml"/><Relationship Id="rId4" Type="http://schemas.openxmlformats.org/officeDocument/2006/relationships/image" Target="../media/image5.svg"/></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spTree>
      <p:nvGrpSpPr>
        <p:cNvPr id="1" name=""/>
        <p:cNvGrpSpPr/>
        <p:nvPr/>
      </p:nvGrpSpPr>
      <p:grpSpPr>
        <a:xfrm>
          <a:off x="0" y="0"/>
          <a:ext cx="0" cy="0"/>
          <a:chOff x="0" y="0"/>
          <a:chExt cx="0" cy="0"/>
        </a:xfrm>
      </p:grpSpPr>
      <p:pic>
        <p:nvPicPr>
          <p:cNvPr id="2" name="Graphic 1">
            <a:extLst>
              <a:ext uri="{FF2B5EF4-FFF2-40B4-BE49-F238E27FC236}">
                <a16:creationId xmlns:a16="http://schemas.microsoft.com/office/drawing/2014/main" id="{25FC4307-AADB-BE47-352D-8E9764B3400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742542" y="2075542"/>
            <a:ext cx="2706915" cy="2706915"/>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89A83A09-9AFD-C14A-9C29-D6392D85326F}" type="datetime3">
              <a:rPr lang="en-US" smtClean="0"/>
              <a:t>17 July 2025</a:t>
            </a:fld>
            <a:endParaRPr lang="en-US"/>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F8AD99CC-CC35-2540-9734-9D7F73E48FC4}" type="datetime3">
              <a:rPr lang="en-US" smtClean="0"/>
              <a:t>17 July 2025</a:t>
            </a:fld>
            <a:endParaRPr lang="en-US"/>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D1BD7848-FBB4-4345-AA38-AE81003E421D}" type="datetime3">
              <a:rPr lang="en-US" smtClean="0"/>
              <a:t>17 July 2025</a:t>
            </a:fld>
            <a:endParaRPr lang="en-US"/>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E386B3FD-B4E3-E84D-B775-AF72F11FC408}" type="datetime3">
              <a:rPr lang="en-US" smtClean="0"/>
              <a:t>17 July 2025</a:t>
            </a:fld>
            <a:endParaRPr lang="en-US"/>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Presenter | Presentation Title</a:t>
            </a:r>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6F10010C-F6F0-144E-BAF3-A429F55C618E}" type="datetime3">
              <a:rPr lang="en-US" smtClean="0"/>
              <a:t>17 July 2025</a:t>
            </a:fld>
            <a:endParaRPr lang="en-US"/>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8FB9380C-4B51-7241-B1C5-FEB689A995C2}" type="datetime3">
              <a:rPr lang="en-US" smtClean="0"/>
              <a:t>17 July 2025</a:t>
            </a:fld>
            <a:endParaRPr lang="en-US"/>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5B12E276-0EB9-0B47-B368-FA480A6A2BED}" type="datetime3">
              <a:rPr lang="en-US" smtClean="0"/>
              <a:t>17 July 2025</a:t>
            </a:fld>
            <a:endParaRPr lang="en-US"/>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7E56C087-DF20-6544-90B6-C842B78D52E8}" type="datetime3">
              <a:rPr lang="en-US" smtClean="0"/>
              <a:t>17 July 2025</a:t>
            </a:fld>
            <a:endParaRPr lang="en-US"/>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73DE68DD-2BC1-C446-ADB7-76A3823DB7E7}" type="datetime3">
              <a:rPr lang="en-US" smtClean="0"/>
              <a:t>17 July 2025</a:t>
            </a:fld>
            <a:endParaRPr lang="en-US"/>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Presenter | Presentation Title</a:t>
            </a:r>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EE7C38F0-58D5-7848-A9A4-32D0F73A6EDD}" type="datetime3">
              <a:rPr lang="en-US" smtClean="0"/>
              <a:t>17 July 2025</a:t>
            </a:fld>
            <a:endParaRPr lang="en-US"/>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Presenter | Presentation Title</a:t>
            </a:r>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513309E1-6519-4041-842E-5879904EEBF6}" type="datetime3">
              <a:rPr lang="en-US" smtClean="0"/>
              <a:t>17 July 2025</a:t>
            </a:fld>
            <a:endParaRPr lang="en-US"/>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Presenter | Presentation Title</a:t>
            </a:r>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E7D69761-F68E-3B41-BA03-528973F27F26}" type="datetime3">
              <a:rPr lang="en-US" smtClean="0"/>
              <a:t>17 July 2025</a:t>
            </a:fld>
            <a:endParaRPr lang="en-US"/>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Presenter | Presentation Title</a:t>
            </a:r>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err="1"/>
              <a:t>home.cern</a:t>
            </a:r>
            <a:endParaRPr lang="en-US"/>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558632" y="4869770"/>
            <a:ext cx="1074737" cy="1074737"/>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Logo Slid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3256DAC-A84A-A6A7-7AD9-D6C610B8E717}"/>
              </a:ext>
            </a:extLst>
          </p:cNvPr>
          <p:cNvSpPr>
            <a:spLocks noGrp="1"/>
          </p:cNvSpPr>
          <p:nvPr>
            <p:ph type="title"/>
          </p:nvPr>
        </p:nvSpPr>
        <p:spPr/>
        <p:txBody>
          <a:bodyPr/>
          <a:lstStyle/>
          <a:p>
            <a:r>
              <a:rPr lang="en-GB"/>
              <a:t>Click to edit Master title style</a:t>
            </a:r>
            <a:endParaRPr lang="en-CH"/>
          </a:p>
        </p:txBody>
      </p:sp>
      <p:pic>
        <p:nvPicPr>
          <p:cNvPr id="4" name="Picture 3">
            <a:extLst>
              <a:ext uri="{FF2B5EF4-FFF2-40B4-BE49-F238E27FC236}">
                <a16:creationId xmlns:a16="http://schemas.microsoft.com/office/drawing/2014/main" id="{13709E2D-4116-4E9C-9DA9-7AD011884E5B}"/>
              </a:ext>
            </a:extLst>
          </p:cNvPr>
          <p:cNvPicPr>
            <a:picLocks noChangeAspect="1"/>
          </p:cNvPicPr>
          <p:nvPr userDrawn="1"/>
        </p:nvPicPr>
        <p:blipFill rotWithShape="1">
          <a:blip r:embed="rId2"/>
          <a:srcRect l="9468"/>
          <a:stretch/>
        </p:blipFill>
        <p:spPr>
          <a:xfrm>
            <a:off x="3535284" y="2533503"/>
            <a:ext cx="5121432" cy="1790994"/>
          </a:xfrm>
          <a:prstGeom prst="rect">
            <a:avLst/>
          </a:prstGeom>
        </p:spPr>
      </p:pic>
    </p:spTree>
    <p:extLst>
      <p:ext uri="{BB962C8B-B14F-4D97-AF65-F5344CB8AC3E}">
        <p14:creationId xmlns:p14="http://schemas.microsoft.com/office/powerpoint/2010/main" val="1893138961"/>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Slide with logo">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tx1"/>
                </a:solidFill>
              </a:defRPr>
            </a:lvl1pPr>
          </a:lstStyle>
          <a:p>
            <a:r>
              <a:rPr lang="en-US"/>
              <a:t>Click to edit Master title style</a:t>
            </a:r>
            <a:br>
              <a:rPr lang="en-US"/>
            </a:br>
            <a:endParaRPr lang="en-US"/>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1700" b="1">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pic>
        <p:nvPicPr>
          <p:cNvPr id="2" name="Graphic 1">
            <a:extLst>
              <a:ext uri="{FF2B5EF4-FFF2-40B4-BE49-F238E27FC236}">
                <a16:creationId xmlns:a16="http://schemas.microsoft.com/office/drawing/2014/main" id="{A2679B87-F92D-91F6-69BF-481624EE6C7D}"/>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5052224" y="714489"/>
            <a:ext cx="2059046" cy="2059046"/>
          </a:xfrm>
          <a:prstGeom prst="rect">
            <a:avLst/>
          </a:prstGeom>
        </p:spPr>
      </p:pic>
      <p:pic>
        <p:nvPicPr>
          <p:cNvPr id="4" name="Picture 3">
            <a:extLst>
              <a:ext uri="{FF2B5EF4-FFF2-40B4-BE49-F238E27FC236}">
                <a16:creationId xmlns:a16="http://schemas.microsoft.com/office/drawing/2014/main" id="{329D0ABA-CC75-17D3-0C94-55EDC238A9A2}"/>
              </a:ext>
            </a:extLst>
          </p:cNvPr>
          <p:cNvPicPr>
            <a:picLocks noChangeAspect="1"/>
          </p:cNvPicPr>
          <p:nvPr userDrawn="1"/>
        </p:nvPicPr>
        <p:blipFill rotWithShape="1">
          <a:blip r:embed="rId4"/>
          <a:srcRect l="9468"/>
          <a:stretch/>
        </p:blipFill>
        <p:spPr>
          <a:xfrm>
            <a:off x="983432" y="6331846"/>
            <a:ext cx="1376958" cy="481530"/>
          </a:xfrm>
          <a:prstGeom prst="rect">
            <a:avLst/>
          </a:prstGeom>
        </p:spPr>
      </p:pic>
    </p:spTree>
    <p:extLst>
      <p:ext uri="{BB962C8B-B14F-4D97-AF65-F5344CB8AC3E}">
        <p14:creationId xmlns:p14="http://schemas.microsoft.com/office/powerpoint/2010/main" val="4017378857"/>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Slide  ">
    <p:spTree>
      <p:nvGrpSpPr>
        <p:cNvPr id="1" name=""/>
        <p:cNvGrpSpPr/>
        <p:nvPr/>
      </p:nvGrpSpPr>
      <p:grpSpPr>
        <a:xfrm>
          <a:off x="0" y="0"/>
          <a:ext cx="0" cy="0"/>
          <a:chOff x="0" y="0"/>
          <a:chExt cx="0" cy="0"/>
        </a:xfrm>
      </p:grpSpPr>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a:xfrm>
            <a:off x="8184232" y="6378349"/>
            <a:ext cx="2556892" cy="365125"/>
          </a:xfrm>
        </p:spPr>
        <p:txBody>
          <a:bodyPr/>
          <a:lstStyle/>
          <a:p>
            <a:r>
              <a:rPr lang="en-GB"/>
              <a:t>June 2025</a:t>
            </a:r>
            <a:endParaRPr lang="en-US"/>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Claudia AHDIDA </a:t>
            </a:r>
            <a:r>
              <a:rPr lang="en-GB"/>
              <a:t>| RP considerations for the service building</a:t>
            </a:r>
            <a:endParaRPr lang="en-US"/>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a:p>
        </p:txBody>
      </p:sp>
      <p:pic>
        <p:nvPicPr>
          <p:cNvPr id="4" name="Picture 3">
            <a:extLst>
              <a:ext uri="{FF2B5EF4-FFF2-40B4-BE49-F238E27FC236}">
                <a16:creationId xmlns:a16="http://schemas.microsoft.com/office/drawing/2014/main" id="{2119EE46-6977-2F0F-8A91-8D9C45CF097B}"/>
              </a:ext>
            </a:extLst>
          </p:cNvPr>
          <p:cNvPicPr>
            <a:picLocks noChangeAspect="1"/>
          </p:cNvPicPr>
          <p:nvPr userDrawn="1"/>
        </p:nvPicPr>
        <p:blipFill rotWithShape="1">
          <a:blip r:embed="rId2"/>
          <a:srcRect l="9468"/>
          <a:stretch/>
        </p:blipFill>
        <p:spPr>
          <a:xfrm>
            <a:off x="983432" y="6331846"/>
            <a:ext cx="1376958" cy="481530"/>
          </a:xfrm>
          <a:prstGeom prst="rect">
            <a:avLst/>
          </a:prstGeom>
        </p:spPr>
      </p:pic>
    </p:spTree>
    <p:extLst>
      <p:ext uri="{BB962C8B-B14F-4D97-AF65-F5344CB8AC3E}">
        <p14:creationId xmlns:p14="http://schemas.microsoft.com/office/powerpoint/2010/main" val="404437401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a:xfrm>
            <a:off x="6960096" y="6378349"/>
            <a:ext cx="3781028" cy="365125"/>
          </a:xfrm>
        </p:spPr>
        <p:txBody>
          <a:bodyPr/>
          <a:lstStyle/>
          <a:p>
            <a:r>
              <a:rPr lang="de-CH"/>
              <a:t>NA-CONS / HI-ECN3 Steering Committee Meeting #2, 8 August 2024</a:t>
            </a:r>
            <a:endParaRPr lang="en-US"/>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a:xfrm>
            <a:off x="3431704" y="6378349"/>
            <a:ext cx="3384376" cy="365125"/>
          </a:xfrm>
        </p:spPr>
        <p:txBody>
          <a:bodyPr/>
          <a:lstStyle/>
          <a:p>
            <a:r>
              <a:rPr lang="en-US"/>
              <a:t>Matthew FRASER | HI-ECN3 Study Project: status report</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a:p>
        </p:txBody>
      </p:sp>
      <p:sp>
        <p:nvSpPr>
          <p:cNvPr id="4" name="Text Placeholder 3">
            <a:extLst>
              <a:ext uri="{FF2B5EF4-FFF2-40B4-BE49-F238E27FC236}">
                <a16:creationId xmlns:a16="http://schemas.microsoft.com/office/drawing/2014/main" id="{F269E8E9-3C73-3745-941D-102FAF02E582}"/>
              </a:ext>
            </a:extLst>
          </p:cNvPr>
          <p:cNvSpPr>
            <a:spLocks noGrp="1"/>
          </p:cNvSpPr>
          <p:nvPr>
            <p:ph type="body" sz="quarter" idx="13"/>
          </p:nvPr>
        </p:nvSpPr>
        <p:spPr/>
        <p:txBody>
          <a:bodyPr/>
          <a:lstStyle/>
          <a:p>
            <a:pPr lvl="0"/>
            <a:r>
              <a:rPr lang="en-GB"/>
              <a:t>Click to edit Master text styles</a:t>
            </a:r>
          </a:p>
          <a:p>
            <a:pPr lvl="1"/>
            <a:r>
              <a:rPr lang="en-GB"/>
              <a:t>Second level</a:t>
            </a:r>
          </a:p>
          <a:p>
            <a:pPr lvl="2"/>
            <a:r>
              <a:rPr lang="en-GB"/>
              <a:t>Third level</a:t>
            </a:r>
          </a:p>
          <a:p>
            <a:pPr lvl="3"/>
            <a:r>
              <a:rPr lang="en-GB"/>
              <a:t>Fourth level</a:t>
            </a:r>
          </a:p>
        </p:txBody>
      </p:sp>
      <p:pic>
        <p:nvPicPr>
          <p:cNvPr id="2" name="Picture 1">
            <a:extLst>
              <a:ext uri="{FF2B5EF4-FFF2-40B4-BE49-F238E27FC236}">
                <a16:creationId xmlns:a16="http://schemas.microsoft.com/office/drawing/2014/main" id="{9AA4BA6C-A775-2068-8F53-CB3342769E89}"/>
              </a:ext>
            </a:extLst>
          </p:cNvPr>
          <p:cNvPicPr>
            <a:picLocks noChangeAspect="1"/>
          </p:cNvPicPr>
          <p:nvPr userDrawn="1"/>
        </p:nvPicPr>
        <p:blipFill rotWithShape="1">
          <a:blip r:embed="rId2"/>
          <a:srcRect l="9468"/>
          <a:stretch/>
        </p:blipFill>
        <p:spPr>
          <a:xfrm>
            <a:off x="983432" y="6331846"/>
            <a:ext cx="1376958" cy="481530"/>
          </a:xfrm>
          <a:prstGeom prst="rect">
            <a:avLst/>
          </a:prstGeom>
        </p:spPr>
      </p:pic>
      <p:sp>
        <p:nvSpPr>
          <p:cNvPr id="6" name="Date Placeholder 2">
            <a:extLst>
              <a:ext uri="{FF2B5EF4-FFF2-40B4-BE49-F238E27FC236}">
                <a16:creationId xmlns:a16="http://schemas.microsoft.com/office/drawing/2014/main" id="{F26AE987-B6C4-0547-AE56-911C17FFC979}"/>
              </a:ext>
            </a:extLst>
          </p:cNvPr>
          <p:cNvSpPr txBox="1">
            <a:spLocks/>
          </p:cNvSpPr>
          <p:nvPr userDrawn="1"/>
        </p:nvSpPr>
        <p:spPr>
          <a:xfrm>
            <a:off x="7462902" y="3701092"/>
            <a:ext cx="3960440" cy="365125"/>
          </a:xfrm>
          <a:prstGeom prst="rect">
            <a:avLst/>
          </a:prstGeom>
        </p:spPr>
        <p:txBody>
          <a:bodyPr vert="horz" lIns="0" tIns="0" rIns="0" bIns="0" rtlCol="0" anchor="ctr"/>
          <a:lstStyle>
            <a:defPPr>
              <a:defRPr lang="en-US"/>
            </a:defPPr>
            <a:lvl1pPr marL="0" algn="r" defTabSz="914400" rtl="0" eaLnBrk="1" latinLnBrk="0" hangingPunct="1">
              <a:defRPr sz="85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Tree>
    <p:extLst>
      <p:ext uri="{BB962C8B-B14F-4D97-AF65-F5344CB8AC3E}">
        <p14:creationId xmlns:p14="http://schemas.microsoft.com/office/powerpoint/2010/main" val="74062816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0"/>
            <a:endParaRPr lang="en-US"/>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a:p>
        </p:txBody>
      </p:sp>
      <p:pic>
        <p:nvPicPr>
          <p:cNvPr id="2" name="Picture 1">
            <a:extLst>
              <a:ext uri="{FF2B5EF4-FFF2-40B4-BE49-F238E27FC236}">
                <a16:creationId xmlns:a16="http://schemas.microsoft.com/office/drawing/2014/main" id="{C63B7BF0-CB7D-A300-1A73-6DBD8E982DF4}"/>
              </a:ext>
            </a:extLst>
          </p:cNvPr>
          <p:cNvPicPr>
            <a:picLocks noChangeAspect="1"/>
          </p:cNvPicPr>
          <p:nvPr userDrawn="1"/>
        </p:nvPicPr>
        <p:blipFill rotWithShape="1">
          <a:blip r:embed="rId2"/>
          <a:srcRect l="9468"/>
          <a:stretch/>
        </p:blipFill>
        <p:spPr>
          <a:xfrm>
            <a:off x="983432" y="6331846"/>
            <a:ext cx="1376958" cy="481530"/>
          </a:xfrm>
          <a:prstGeom prst="rect">
            <a:avLst/>
          </a:prstGeom>
        </p:spPr>
      </p:pic>
      <p:sp>
        <p:nvSpPr>
          <p:cNvPr id="4" name="Date Placeholder 10">
            <a:extLst>
              <a:ext uri="{FF2B5EF4-FFF2-40B4-BE49-F238E27FC236}">
                <a16:creationId xmlns:a16="http://schemas.microsoft.com/office/drawing/2014/main" id="{A9BAA02A-7445-655B-95DD-D99F0CEDC98B}"/>
              </a:ext>
            </a:extLst>
          </p:cNvPr>
          <p:cNvSpPr>
            <a:spLocks noGrp="1"/>
          </p:cNvSpPr>
          <p:nvPr>
            <p:ph type="dt" sz="half" idx="10"/>
          </p:nvPr>
        </p:nvSpPr>
        <p:spPr>
          <a:xfrm>
            <a:off x="6960096" y="6378349"/>
            <a:ext cx="3781028" cy="365125"/>
          </a:xfrm>
        </p:spPr>
        <p:txBody>
          <a:bodyPr/>
          <a:lstStyle/>
          <a:p>
            <a:r>
              <a:rPr lang="de-CH"/>
              <a:t>NA-CONS / HI-ECN3 Steering Committee Meeting #2, 8 August 2024</a:t>
            </a:r>
            <a:endParaRPr lang="en-US"/>
          </a:p>
        </p:txBody>
      </p:sp>
      <p:sp>
        <p:nvSpPr>
          <p:cNvPr id="5" name="Footer Placeholder 11">
            <a:extLst>
              <a:ext uri="{FF2B5EF4-FFF2-40B4-BE49-F238E27FC236}">
                <a16:creationId xmlns:a16="http://schemas.microsoft.com/office/drawing/2014/main" id="{0E08D0B8-2260-B065-2972-9A7378E1E702}"/>
              </a:ext>
            </a:extLst>
          </p:cNvPr>
          <p:cNvSpPr>
            <a:spLocks noGrp="1"/>
          </p:cNvSpPr>
          <p:nvPr>
            <p:ph type="ftr" sz="quarter" idx="11"/>
          </p:nvPr>
        </p:nvSpPr>
        <p:spPr>
          <a:xfrm>
            <a:off x="3431704" y="6378349"/>
            <a:ext cx="3384376" cy="365125"/>
          </a:xfrm>
        </p:spPr>
        <p:txBody>
          <a:bodyPr/>
          <a:lstStyle/>
          <a:p>
            <a:r>
              <a:rPr lang="en-US"/>
              <a:t>Matthew FRASER | HI-ECN3 Study Project: status report</a:t>
            </a:r>
          </a:p>
        </p:txBody>
      </p:sp>
    </p:spTree>
    <p:extLst>
      <p:ext uri="{BB962C8B-B14F-4D97-AF65-F5344CB8AC3E}">
        <p14:creationId xmlns:p14="http://schemas.microsoft.com/office/powerpoint/2010/main" val="105616260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a:t>Drag and drop picture</a:t>
            </a:r>
          </a:p>
        </p:txBody>
      </p:sp>
      <p:pic>
        <p:nvPicPr>
          <p:cNvPr id="2" name="Picture 1">
            <a:extLst>
              <a:ext uri="{FF2B5EF4-FFF2-40B4-BE49-F238E27FC236}">
                <a16:creationId xmlns:a16="http://schemas.microsoft.com/office/drawing/2014/main" id="{E011CDAA-6AC9-A8BD-11E1-01EFE56FE349}"/>
              </a:ext>
            </a:extLst>
          </p:cNvPr>
          <p:cNvPicPr>
            <a:picLocks noChangeAspect="1"/>
          </p:cNvPicPr>
          <p:nvPr userDrawn="1"/>
        </p:nvPicPr>
        <p:blipFill rotWithShape="1">
          <a:blip r:embed="rId2"/>
          <a:srcRect l="9468"/>
          <a:stretch/>
        </p:blipFill>
        <p:spPr>
          <a:xfrm>
            <a:off x="983432" y="6331846"/>
            <a:ext cx="1376958" cy="481530"/>
          </a:xfrm>
          <a:prstGeom prst="rect">
            <a:avLst/>
          </a:prstGeom>
        </p:spPr>
      </p:pic>
      <p:sp>
        <p:nvSpPr>
          <p:cNvPr id="3" name="Date Placeholder 10">
            <a:extLst>
              <a:ext uri="{FF2B5EF4-FFF2-40B4-BE49-F238E27FC236}">
                <a16:creationId xmlns:a16="http://schemas.microsoft.com/office/drawing/2014/main" id="{548FE115-6AAE-2B27-36F0-CAC2D7DF2224}"/>
              </a:ext>
            </a:extLst>
          </p:cNvPr>
          <p:cNvSpPr>
            <a:spLocks noGrp="1"/>
          </p:cNvSpPr>
          <p:nvPr>
            <p:ph type="dt" sz="half" idx="10"/>
          </p:nvPr>
        </p:nvSpPr>
        <p:spPr>
          <a:xfrm>
            <a:off x="6960096" y="6378349"/>
            <a:ext cx="3781028" cy="365125"/>
          </a:xfrm>
        </p:spPr>
        <p:txBody>
          <a:bodyPr/>
          <a:lstStyle/>
          <a:p>
            <a:r>
              <a:rPr lang="de-CH"/>
              <a:t>NA-CONS / HI-ECN3 Steering Committee Meeting #2, 8 August 2024</a:t>
            </a:r>
            <a:endParaRPr lang="en-US"/>
          </a:p>
        </p:txBody>
      </p:sp>
      <p:sp>
        <p:nvSpPr>
          <p:cNvPr id="5" name="Footer Placeholder 11">
            <a:extLst>
              <a:ext uri="{FF2B5EF4-FFF2-40B4-BE49-F238E27FC236}">
                <a16:creationId xmlns:a16="http://schemas.microsoft.com/office/drawing/2014/main" id="{879A9FC5-85D9-B114-EA9E-B1F6F60067A5}"/>
              </a:ext>
            </a:extLst>
          </p:cNvPr>
          <p:cNvSpPr>
            <a:spLocks noGrp="1"/>
          </p:cNvSpPr>
          <p:nvPr>
            <p:ph type="ftr" sz="quarter" idx="11"/>
          </p:nvPr>
        </p:nvSpPr>
        <p:spPr>
          <a:xfrm>
            <a:off x="3431704" y="6378349"/>
            <a:ext cx="3384376" cy="365125"/>
          </a:xfrm>
        </p:spPr>
        <p:txBody>
          <a:bodyPr/>
          <a:lstStyle/>
          <a:p>
            <a:r>
              <a:rPr lang="en-US"/>
              <a:t>Matthew FRASER | HI-ECN3 Study Project: status report</a:t>
            </a:r>
          </a:p>
        </p:txBody>
      </p:sp>
    </p:spTree>
    <p:extLst>
      <p:ext uri="{BB962C8B-B14F-4D97-AF65-F5344CB8AC3E}">
        <p14:creationId xmlns:p14="http://schemas.microsoft.com/office/powerpoint/2010/main" val="64637846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Full page colour or pictur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0B6E0-915E-6A4B-BE3D-83464DDCC020}"/>
              </a:ext>
            </a:extLst>
          </p:cNvPr>
          <p:cNvSpPr>
            <a:spLocks noGrp="1"/>
          </p:cNvSpPr>
          <p:nvPr>
            <p:ph type="title"/>
          </p:nvPr>
        </p:nvSpPr>
        <p:spPr/>
        <p:txBody>
          <a:bodyPr/>
          <a:lstStyle>
            <a:lvl1pPr>
              <a:defRPr>
                <a:solidFill>
                  <a:schemeClr val="bg1"/>
                </a:solidFill>
              </a:defRPr>
            </a:lvl1pPr>
          </a:lstStyle>
          <a:p>
            <a:r>
              <a:rPr lang="en-GB"/>
              <a:t>Click to edit Master title style</a:t>
            </a:r>
          </a:p>
        </p:txBody>
      </p:sp>
      <p:sp>
        <p:nvSpPr>
          <p:cNvPr id="4" name="Slide Number Placeholder 3">
            <a:extLst>
              <a:ext uri="{FF2B5EF4-FFF2-40B4-BE49-F238E27FC236}">
                <a16:creationId xmlns:a16="http://schemas.microsoft.com/office/drawing/2014/main" id="{5AD60124-268E-2640-B552-632FCB92FCF3}"/>
              </a:ext>
            </a:extLst>
          </p:cNvPr>
          <p:cNvSpPr>
            <a:spLocks noGrp="1"/>
          </p:cNvSpPr>
          <p:nvPr>
            <p:ph type="sldNum" sz="quarter" idx="11"/>
          </p:nvPr>
        </p:nvSpPr>
        <p:spPr/>
        <p:txBody>
          <a:bodyPr/>
          <a:lstStyle>
            <a:lvl1pPr>
              <a:defRPr>
                <a:solidFill>
                  <a:schemeClr val="bg1"/>
                </a:solidFill>
              </a:defRPr>
            </a:lvl1pPr>
          </a:lstStyle>
          <a:p>
            <a:fld id="{36B5EA5A-BC32-A742-B11B-8E7414D5B535}" type="slidenum">
              <a:rPr lang="en-US" smtClean="0"/>
              <a:pPr/>
              <a:t>‹#›</a:t>
            </a:fld>
            <a:endParaRPr lang="en-US"/>
          </a:p>
        </p:txBody>
      </p:sp>
      <p:cxnSp>
        <p:nvCxnSpPr>
          <p:cNvPr id="19" name="Straight Connector 18">
            <a:extLst>
              <a:ext uri="{FF2B5EF4-FFF2-40B4-BE49-F238E27FC236}">
                <a16:creationId xmlns:a16="http://schemas.microsoft.com/office/drawing/2014/main" id="{F1E223B3-FDCC-6949-9C0B-F052B97037C1}"/>
              </a:ext>
            </a:extLst>
          </p:cNvPr>
          <p:cNvCxnSpPr/>
          <p:nvPr userDrawn="1"/>
        </p:nvCxnSpPr>
        <p:spPr>
          <a:xfrm>
            <a:off x="407987" y="6266608"/>
            <a:ext cx="1137602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5082788-0C78-F842-A18F-84667EAC7E6A}"/>
              </a:ext>
            </a:extLst>
          </p:cNvPr>
          <p:cNvPicPr>
            <a:picLocks noChangeAspect="1"/>
          </p:cNvPicPr>
          <p:nvPr userDrawn="1"/>
        </p:nvPicPr>
        <p:blipFill>
          <a:blip r:embed="rId2"/>
          <a:stretch>
            <a:fillRect/>
          </a:stretch>
        </p:blipFill>
        <p:spPr>
          <a:xfrm>
            <a:off x="407988" y="6364800"/>
            <a:ext cx="495300" cy="393700"/>
          </a:xfrm>
          <a:prstGeom prst="rect">
            <a:avLst/>
          </a:prstGeom>
        </p:spPr>
      </p:pic>
      <p:pic>
        <p:nvPicPr>
          <p:cNvPr id="6" name="Picture 5">
            <a:extLst>
              <a:ext uri="{FF2B5EF4-FFF2-40B4-BE49-F238E27FC236}">
                <a16:creationId xmlns:a16="http://schemas.microsoft.com/office/drawing/2014/main" id="{6EECECA8-C547-21E4-8AD1-9F9D622676A7}"/>
              </a:ext>
            </a:extLst>
          </p:cNvPr>
          <p:cNvPicPr>
            <a:picLocks noChangeAspect="1"/>
          </p:cNvPicPr>
          <p:nvPr userDrawn="1"/>
        </p:nvPicPr>
        <p:blipFill rotWithShape="1">
          <a:blip r:embed="rId3"/>
          <a:srcRect l="9468"/>
          <a:stretch/>
        </p:blipFill>
        <p:spPr>
          <a:xfrm>
            <a:off x="983432" y="6331846"/>
            <a:ext cx="1376958" cy="481530"/>
          </a:xfrm>
          <a:prstGeom prst="rect">
            <a:avLst/>
          </a:prstGeom>
        </p:spPr>
      </p:pic>
      <p:sp>
        <p:nvSpPr>
          <p:cNvPr id="7" name="Date Placeholder 10">
            <a:extLst>
              <a:ext uri="{FF2B5EF4-FFF2-40B4-BE49-F238E27FC236}">
                <a16:creationId xmlns:a16="http://schemas.microsoft.com/office/drawing/2014/main" id="{CAA3BAB9-0C3F-1FF1-30A6-5BA5E54EDE23}"/>
              </a:ext>
            </a:extLst>
          </p:cNvPr>
          <p:cNvSpPr>
            <a:spLocks noGrp="1"/>
          </p:cNvSpPr>
          <p:nvPr>
            <p:ph type="dt" sz="half" idx="10"/>
          </p:nvPr>
        </p:nvSpPr>
        <p:spPr>
          <a:xfrm>
            <a:off x="6960096" y="6378349"/>
            <a:ext cx="3781028" cy="365125"/>
          </a:xfrm>
        </p:spPr>
        <p:txBody>
          <a:bodyPr/>
          <a:lstStyle/>
          <a:p>
            <a:r>
              <a:rPr lang="de-CH"/>
              <a:t>NA-CONS / HI-ECN3 Steering Committee Meeting #2, 8 August 2024</a:t>
            </a:r>
            <a:endParaRPr lang="en-US"/>
          </a:p>
        </p:txBody>
      </p:sp>
      <p:sp>
        <p:nvSpPr>
          <p:cNvPr id="8" name="Footer Placeholder 11">
            <a:extLst>
              <a:ext uri="{FF2B5EF4-FFF2-40B4-BE49-F238E27FC236}">
                <a16:creationId xmlns:a16="http://schemas.microsoft.com/office/drawing/2014/main" id="{CE5ACB64-2BEB-57F1-3764-53AE86ADEE13}"/>
              </a:ext>
            </a:extLst>
          </p:cNvPr>
          <p:cNvSpPr>
            <a:spLocks noGrp="1"/>
          </p:cNvSpPr>
          <p:nvPr>
            <p:ph type="ftr" sz="quarter" idx="12"/>
          </p:nvPr>
        </p:nvSpPr>
        <p:spPr>
          <a:xfrm>
            <a:off x="3431704" y="6378349"/>
            <a:ext cx="3384376" cy="365125"/>
          </a:xfrm>
        </p:spPr>
        <p:txBody>
          <a:bodyPr/>
          <a:lstStyle/>
          <a:p>
            <a:r>
              <a:rPr lang="en-US"/>
              <a:t>Matthew FRASER | HI-ECN3 Study Project: status report</a:t>
            </a:r>
          </a:p>
        </p:txBody>
      </p:sp>
    </p:spTree>
    <p:extLst>
      <p:ext uri="{BB962C8B-B14F-4D97-AF65-F5344CB8AC3E}">
        <p14:creationId xmlns:p14="http://schemas.microsoft.com/office/powerpoint/2010/main" val="431376323"/>
      </p:ext>
    </p:extLst>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45605"/>
            <a:ext cx="12192000" cy="6339300"/>
          </a:xfrm>
          <a:pattFill prst="lgCheck">
            <a:fgClr>
              <a:schemeClr val="accent4"/>
            </a:fgClr>
            <a:bgClr>
              <a:schemeClr val="bg1"/>
            </a:bgClr>
          </a:pattFill>
        </p:spPr>
        <p:txBody>
          <a:bodyPr anchor="ctr" anchorCtr="0"/>
          <a:lstStyle>
            <a:lvl1pPr algn="ctr">
              <a:defRPr/>
            </a:lvl1pPr>
          </a:lstStyle>
          <a:p>
            <a:r>
              <a:rPr lang="en-US"/>
              <a:t>Drag and drop picture</a:t>
            </a:r>
          </a:p>
        </p:txBody>
      </p:sp>
      <p:sp>
        <p:nvSpPr>
          <p:cNvPr id="3" name="Content Placeholder 2"/>
          <p:cNvSpPr>
            <a:spLocks noGrp="1"/>
          </p:cNvSpPr>
          <p:nvPr>
            <p:ph idx="1"/>
          </p:nvPr>
        </p:nvSpPr>
        <p:spPr>
          <a:xfrm>
            <a:off x="8075612" y="-64800"/>
            <a:ext cx="4116387" cy="6358495"/>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a:p>
        </p:txBody>
      </p:sp>
      <p:pic>
        <p:nvPicPr>
          <p:cNvPr id="2" name="Picture 1">
            <a:extLst>
              <a:ext uri="{FF2B5EF4-FFF2-40B4-BE49-F238E27FC236}">
                <a16:creationId xmlns:a16="http://schemas.microsoft.com/office/drawing/2014/main" id="{89E2795E-1A26-546E-9655-5A676ACC4484}"/>
              </a:ext>
            </a:extLst>
          </p:cNvPr>
          <p:cNvPicPr>
            <a:picLocks noChangeAspect="1"/>
          </p:cNvPicPr>
          <p:nvPr userDrawn="1"/>
        </p:nvPicPr>
        <p:blipFill rotWithShape="1">
          <a:blip r:embed="rId2"/>
          <a:srcRect l="9468"/>
          <a:stretch/>
        </p:blipFill>
        <p:spPr>
          <a:xfrm>
            <a:off x="983432" y="6331846"/>
            <a:ext cx="1376958" cy="481530"/>
          </a:xfrm>
          <a:prstGeom prst="rect">
            <a:avLst/>
          </a:prstGeom>
        </p:spPr>
      </p:pic>
      <p:sp>
        <p:nvSpPr>
          <p:cNvPr id="4" name="Date Placeholder 10">
            <a:extLst>
              <a:ext uri="{FF2B5EF4-FFF2-40B4-BE49-F238E27FC236}">
                <a16:creationId xmlns:a16="http://schemas.microsoft.com/office/drawing/2014/main" id="{5131C8F3-33E6-53B7-4008-319933E469E7}"/>
              </a:ext>
            </a:extLst>
          </p:cNvPr>
          <p:cNvSpPr>
            <a:spLocks noGrp="1"/>
          </p:cNvSpPr>
          <p:nvPr>
            <p:ph type="dt" sz="half" idx="10"/>
          </p:nvPr>
        </p:nvSpPr>
        <p:spPr>
          <a:xfrm>
            <a:off x="6960096" y="6378349"/>
            <a:ext cx="3781028" cy="365125"/>
          </a:xfrm>
        </p:spPr>
        <p:txBody>
          <a:bodyPr/>
          <a:lstStyle/>
          <a:p>
            <a:r>
              <a:rPr lang="de-CH"/>
              <a:t>NA-CONS / HI-ECN3 Steering Committee Meeting #2, 8 August 2024</a:t>
            </a:r>
            <a:endParaRPr lang="en-US"/>
          </a:p>
        </p:txBody>
      </p:sp>
      <p:sp>
        <p:nvSpPr>
          <p:cNvPr id="5" name="Footer Placeholder 11">
            <a:extLst>
              <a:ext uri="{FF2B5EF4-FFF2-40B4-BE49-F238E27FC236}">
                <a16:creationId xmlns:a16="http://schemas.microsoft.com/office/drawing/2014/main" id="{1839103A-5523-60AE-364E-1B2E4E7E00DE}"/>
              </a:ext>
            </a:extLst>
          </p:cNvPr>
          <p:cNvSpPr>
            <a:spLocks noGrp="1"/>
          </p:cNvSpPr>
          <p:nvPr>
            <p:ph type="ftr" sz="quarter" idx="11"/>
          </p:nvPr>
        </p:nvSpPr>
        <p:spPr>
          <a:xfrm>
            <a:off x="3431704" y="6378349"/>
            <a:ext cx="3384376" cy="365125"/>
          </a:xfrm>
        </p:spPr>
        <p:txBody>
          <a:bodyPr/>
          <a:lstStyle/>
          <a:p>
            <a:r>
              <a:rPr lang="en-US"/>
              <a:t>Matthew FRASER | HI-ECN3 Study Project: status report</a:t>
            </a:r>
          </a:p>
        </p:txBody>
      </p:sp>
    </p:spTree>
    <p:extLst>
      <p:ext uri="{BB962C8B-B14F-4D97-AF65-F5344CB8AC3E}">
        <p14:creationId xmlns:p14="http://schemas.microsoft.com/office/powerpoint/2010/main" val="16898919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bg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tx1"/>
                </a:solidFill>
              </a:defRPr>
            </a:lvl1pPr>
          </a:lstStyle>
          <a:p>
            <a:r>
              <a:rPr lang="en-US"/>
              <a:t>Click to edit Master title style</a:t>
            </a:r>
            <a:br>
              <a:rPr lang="en-US"/>
            </a:br>
            <a:endParaRPr lang="en-US"/>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650824"/>
            <a:ext cx="11376026" cy="549951"/>
          </a:xfrm>
        </p:spPr>
        <p:txBody>
          <a:bodyPr>
            <a:noAutofit/>
          </a:bodyPr>
          <a:lstStyle>
            <a:lvl1pPr marL="0" indent="0" algn="l">
              <a:buNone/>
              <a:defRPr sz="1700" b="1">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pic>
        <p:nvPicPr>
          <p:cNvPr id="2" name="Graphic 1">
            <a:extLst>
              <a:ext uri="{FF2B5EF4-FFF2-40B4-BE49-F238E27FC236}">
                <a16:creationId xmlns:a16="http://schemas.microsoft.com/office/drawing/2014/main" id="{43B4A7CD-041C-B2EA-8B83-3451E07EC53C}"/>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052224" y="714489"/>
            <a:ext cx="2059046" cy="2059046"/>
          </a:xfrm>
          <a:prstGeom prst="rect">
            <a:avLst/>
          </a:prstGeom>
        </p:spPr>
      </p:pic>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07987" y="1592264"/>
            <a:ext cx="5616575" cy="4608512"/>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a:p>
        </p:txBody>
      </p:sp>
      <p:pic>
        <p:nvPicPr>
          <p:cNvPr id="5" name="Picture 4">
            <a:extLst>
              <a:ext uri="{FF2B5EF4-FFF2-40B4-BE49-F238E27FC236}">
                <a16:creationId xmlns:a16="http://schemas.microsoft.com/office/drawing/2014/main" id="{A8F18932-60DE-B265-B56F-EA4A663F160E}"/>
              </a:ext>
            </a:extLst>
          </p:cNvPr>
          <p:cNvPicPr>
            <a:picLocks noChangeAspect="1"/>
          </p:cNvPicPr>
          <p:nvPr userDrawn="1"/>
        </p:nvPicPr>
        <p:blipFill rotWithShape="1">
          <a:blip r:embed="rId2"/>
          <a:srcRect l="9468"/>
          <a:stretch/>
        </p:blipFill>
        <p:spPr>
          <a:xfrm>
            <a:off x="983432" y="6331846"/>
            <a:ext cx="1376958" cy="481530"/>
          </a:xfrm>
          <a:prstGeom prst="rect">
            <a:avLst/>
          </a:prstGeom>
        </p:spPr>
      </p:pic>
      <p:sp>
        <p:nvSpPr>
          <p:cNvPr id="6" name="Date Placeholder 10">
            <a:extLst>
              <a:ext uri="{FF2B5EF4-FFF2-40B4-BE49-F238E27FC236}">
                <a16:creationId xmlns:a16="http://schemas.microsoft.com/office/drawing/2014/main" id="{A1D7FDFC-296C-0D16-B52B-6204B77690DE}"/>
              </a:ext>
            </a:extLst>
          </p:cNvPr>
          <p:cNvSpPr>
            <a:spLocks noGrp="1"/>
          </p:cNvSpPr>
          <p:nvPr>
            <p:ph type="dt" sz="half" idx="10"/>
          </p:nvPr>
        </p:nvSpPr>
        <p:spPr>
          <a:xfrm>
            <a:off x="6960096" y="6378349"/>
            <a:ext cx="3781028" cy="365125"/>
          </a:xfrm>
        </p:spPr>
        <p:txBody>
          <a:bodyPr/>
          <a:lstStyle/>
          <a:p>
            <a:r>
              <a:rPr lang="de-CH"/>
              <a:t>NA-CONS / HI-ECN3 Steering Committee Meeting #2, 8 August 2024</a:t>
            </a:r>
            <a:endParaRPr lang="en-US"/>
          </a:p>
        </p:txBody>
      </p:sp>
      <p:sp>
        <p:nvSpPr>
          <p:cNvPr id="7" name="Footer Placeholder 11">
            <a:extLst>
              <a:ext uri="{FF2B5EF4-FFF2-40B4-BE49-F238E27FC236}">
                <a16:creationId xmlns:a16="http://schemas.microsoft.com/office/drawing/2014/main" id="{4F1D482B-726F-4D5A-98A9-E277EC182DF2}"/>
              </a:ext>
            </a:extLst>
          </p:cNvPr>
          <p:cNvSpPr>
            <a:spLocks noGrp="1"/>
          </p:cNvSpPr>
          <p:nvPr>
            <p:ph type="ftr" sz="quarter" idx="11"/>
          </p:nvPr>
        </p:nvSpPr>
        <p:spPr>
          <a:xfrm>
            <a:off x="3431704" y="6378349"/>
            <a:ext cx="3384376" cy="365125"/>
          </a:xfrm>
        </p:spPr>
        <p:txBody>
          <a:bodyPr/>
          <a:lstStyle/>
          <a:p>
            <a:r>
              <a:rPr lang="en-US"/>
              <a:t>Matthew FRASER | HI-ECN3 Study Project: status report</a:t>
            </a:r>
          </a:p>
        </p:txBody>
      </p:sp>
    </p:spTree>
    <p:extLst>
      <p:ext uri="{BB962C8B-B14F-4D97-AF65-F5344CB8AC3E}">
        <p14:creationId xmlns:p14="http://schemas.microsoft.com/office/powerpoint/2010/main" val="39582034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07987" y="2427287"/>
            <a:ext cx="5616575" cy="3773488"/>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427287"/>
            <a:ext cx="5611813" cy="3773488"/>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a:p>
        </p:txBody>
      </p:sp>
      <p:pic>
        <p:nvPicPr>
          <p:cNvPr id="7" name="Picture 6">
            <a:extLst>
              <a:ext uri="{FF2B5EF4-FFF2-40B4-BE49-F238E27FC236}">
                <a16:creationId xmlns:a16="http://schemas.microsoft.com/office/drawing/2014/main" id="{A13310EB-171D-6A53-227B-AE1DAA74752A}"/>
              </a:ext>
            </a:extLst>
          </p:cNvPr>
          <p:cNvPicPr>
            <a:picLocks noChangeAspect="1"/>
          </p:cNvPicPr>
          <p:nvPr userDrawn="1"/>
        </p:nvPicPr>
        <p:blipFill rotWithShape="1">
          <a:blip r:embed="rId2"/>
          <a:srcRect l="9468"/>
          <a:stretch/>
        </p:blipFill>
        <p:spPr>
          <a:xfrm>
            <a:off x="983432" y="6331846"/>
            <a:ext cx="1376958" cy="481530"/>
          </a:xfrm>
          <a:prstGeom prst="rect">
            <a:avLst/>
          </a:prstGeom>
        </p:spPr>
      </p:pic>
      <p:sp>
        <p:nvSpPr>
          <p:cNvPr id="8" name="Date Placeholder 10">
            <a:extLst>
              <a:ext uri="{FF2B5EF4-FFF2-40B4-BE49-F238E27FC236}">
                <a16:creationId xmlns:a16="http://schemas.microsoft.com/office/drawing/2014/main" id="{06073ADA-C0CF-C821-16A0-327CE7C62E94}"/>
              </a:ext>
            </a:extLst>
          </p:cNvPr>
          <p:cNvSpPr>
            <a:spLocks noGrp="1"/>
          </p:cNvSpPr>
          <p:nvPr>
            <p:ph type="dt" sz="half" idx="10"/>
          </p:nvPr>
        </p:nvSpPr>
        <p:spPr>
          <a:xfrm>
            <a:off x="6960096" y="6378349"/>
            <a:ext cx="3781028" cy="365125"/>
          </a:xfrm>
        </p:spPr>
        <p:txBody>
          <a:bodyPr/>
          <a:lstStyle/>
          <a:p>
            <a:r>
              <a:rPr lang="de-CH"/>
              <a:t>NA-CONS / HI-ECN3 Steering Committee Meeting #2, 8 August 2024</a:t>
            </a:r>
            <a:endParaRPr lang="en-US"/>
          </a:p>
        </p:txBody>
      </p:sp>
      <p:sp>
        <p:nvSpPr>
          <p:cNvPr id="9" name="Footer Placeholder 11">
            <a:extLst>
              <a:ext uri="{FF2B5EF4-FFF2-40B4-BE49-F238E27FC236}">
                <a16:creationId xmlns:a16="http://schemas.microsoft.com/office/drawing/2014/main" id="{16BC319D-B37A-FBAD-88DD-9125600B94D0}"/>
              </a:ext>
            </a:extLst>
          </p:cNvPr>
          <p:cNvSpPr>
            <a:spLocks noGrp="1"/>
          </p:cNvSpPr>
          <p:nvPr>
            <p:ph type="ftr" sz="quarter" idx="11"/>
          </p:nvPr>
        </p:nvSpPr>
        <p:spPr>
          <a:xfrm>
            <a:off x="3431704" y="6378349"/>
            <a:ext cx="3384376" cy="365125"/>
          </a:xfrm>
        </p:spPr>
        <p:txBody>
          <a:bodyPr/>
          <a:lstStyle/>
          <a:p>
            <a:r>
              <a:rPr lang="en-US"/>
              <a:t>Matthew FRASER | HI-ECN3 Study Project: status report</a:t>
            </a:r>
          </a:p>
        </p:txBody>
      </p:sp>
    </p:spTree>
    <p:extLst>
      <p:ext uri="{BB962C8B-B14F-4D97-AF65-F5344CB8AC3E}">
        <p14:creationId xmlns:p14="http://schemas.microsoft.com/office/powerpoint/2010/main" val="257285499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GB"/>
              <a:t>Click to edit Master title style</a:t>
            </a:r>
            <a:endParaRPr lang="en-US"/>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266120"/>
          </a:xfrm>
          <a:pattFill prst="lgCheck">
            <a:fgClr>
              <a:schemeClr val="accent4"/>
            </a:fgClr>
            <a:bgClr>
              <a:schemeClr val="bg1"/>
            </a:bgClr>
          </a:pattFill>
        </p:spPr>
        <p:txBody>
          <a:bodyPr anchor="ctr"/>
          <a:lstStyle>
            <a:lvl1pPr algn="ctr">
              <a:defRPr/>
            </a:lvl1pPr>
          </a:lstStyle>
          <a:p>
            <a:r>
              <a:rPr lang="en-US"/>
              <a:t>Drag and Drop picture</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a:p>
        </p:txBody>
      </p:sp>
      <p:pic>
        <p:nvPicPr>
          <p:cNvPr id="5" name="Picture 4">
            <a:extLst>
              <a:ext uri="{FF2B5EF4-FFF2-40B4-BE49-F238E27FC236}">
                <a16:creationId xmlns:a16="http://schemas.microsoft.com/office/drawing/2014/main" id="{D9EA7AB7-C653-041C-263E-043F273EC05A}"/>
              </a:ext>
            </a:extLst>
          </p:cNvPr>
          <p:cNvPicPr>
            <a:picLocks noChangeAspect="1"/>
          </p:cNvPicPr>
          <p:nvPr userDrawn="1"/>
        </p:nvPicPr>
        <p:blipFill rotWithShape="1">
          <a:blip r:embed="rId2"/>
          <a:srcRect l="9468"/>
          <a:stretch/>
        </p:blipFill>
        <p:spPr>
          <a:xfrm>
            <a:off x="983432" y="6331846"/>
            <a:ext cx="1376958" cy="481530"/>
          </a:xfrm>
          <a:prstGeom prst="rect">
            <a:avLst/>
          </a:prstGeom>
        </p:spPr>
      </p:pic>
      <p:sp>
        <p:nvSpPr>
          <p:cNvPr id="6" name="Date Placeholder 10">
            <a:extLst>
              <a:ext uri="{FF2B5EF4-FFF2-40B4-BE49-F238E27FC236}">
                <a16:creationId xmlns:a16="http://schemas.microsoft.com/office/drawing/2014/main" id="{A46BC166-DB16-0CCF-38C2-186C7A504B18}"/>
              </a:ext>
            </a:extLst>
          </p:cNvPr>
          <p:cNvSpPr>
            <a:spLocks noGrp="1"/>
          </p:cNvSpPr>
          <p:nvPr>
            <p:ph type="dt" sz="half" idx="10"/>
          </p:nvPr>
        </p:nvSpPr>
        <p:spPr>
          <a:xfrm>
            <a:off x="6960096" y="6378349"/>
            <a:ext cx="3781028" cy="365125"/>
          </a:xfrm>
        </p:spPr>
        <p:txBody>
          <a:bodyPr/>
          <a:lstStyle/>
          <a:p>
            <a:r>
              <a:rPr lang="de-CH"/>
              <a:t>NA-CONS / HI-ECN3 Steering Committee Meeting #2, 8 August 2024</a:t>
            </a:r>
            <a:endParaRPr lang="en-US"/>
          </a:p>
        </p:txBody>
      </p:sp>
      <p:sp>
        <p:nvSpPr>
          <p:cNvPr id="7" name="Footer Placeholder 11">
            <a:extLst>
              <a:ext uri="{FF2B5EF4-FFF2-40B4-BE49-F238E27FC236}">
                <a16:creationId xmlns:a16="http://schemas.microsoft.com/office/drawing/2014/main" id="{AE77F75A-A361-2925-9454-F90A6B16AD5D}"/>
              </a:ext>
            </a:extLst>
          </p:cNvPr>
          <p:cNvSpPr>
            <a:spLocks noGrp="1"/>
          </p:cNvSpPr>
          <p:nvPr>
            <p:ph type="ftr" sz="quarter" idx="11"/>
          </p:nvPr>
        </p:nvSpPr>
        <p:spPr>
          <a:xfrm>
            <a:off x="3431704" y="6378349"/>
            <a:ext cx="3384376" cy="365125"/>
          </a:xfrm>
        </p:spPr>
        <p:txBody>
          <a:bodyPr/>
          <a:lstStyle/>
          <a:p>
            <a:r>
              <a:rPr lang="en-US"/>
              <a:t>Matthew FRASER | HI-ECN3 Study Project: status report</a:t>
            </a:r>
          </a:p>
        </p:txBody>
      </p:sp>
    </p:spTree>
    <p:extLst>
      <p:ext uri="{BB962C8B-B14F-4D97-AF65-F5344CB8AC3E}">
        <p14:creationId xmlns:p14="http://schemas.microsoft.com/office/powerpoint/2010/main" val="113365611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a:t>Drag and drop picture</a:t>
            </a:r>
          </a:p>
        </p:txBody>
      </p:sp>
      <p:pic>
        <p:nvPicPr>
          <p:cNvPr id="5" name="Picture 4">
            <a:extLst>
              <a:ext uri="{FF2B5EF4-FFF2-40B4-BE49-F238E27FC236}">
                <a16:creationId xmlns:a16="http://schemas.microsoft.com/office/drawing/2014/main" id="{A5070A46-818D-18E8-CBF7-4FF09228D294}"/>
              </a:ext>
            </a:extLst>
          </p:cNvPr>
          <p:cNvPicPr>
            <a:picLocks noChangeAspect="1"/>
          </p:cNvPicPr>
          <p:nvPr userDrawn="1"/>
        </p:nvPicPr>
        <p:blipFill rotWithShape="1">
          <a:blip r:embed="rId2"/>
          <a:srcRect l="9468"/>
          <a:stretch/>
        </p:blipFill>
        <p:spPr>
          <a:xfrm>
            <a:off x="983432" y="6331846"/>
            <a:ext cx="1376958" cy="481530"/>
          </a:xfrm>
          <a:prstGeom prst="rect">
            <a:avLst/>
          </a:prstGeom>
        </p:spPr>
      </p:pic>
      <p:sp>
        <p:nvSpPr>
          <p:cNvPr id="6" name="Date Placeholder 10">
            <a:extLst>
              <a:ext uri="{FF2B5EF4-FFF2-40B4-BE49-F238E27FC236}">
                <a16:creationId xmlns:a16="http://schemas.microsoft.com/office/drawing/2014/main" id="{B01FDB83-20C6-AB01-810F-404FC99FA7F3}"/>
              </a:ext>
            </a:extLst>
          </p:cNvPr>
          <p:cNvSpPr>
            <a:spLocks noGrp="1"/>
          </p:cNvSpPr>
          <p:nvPr>
            <p:ph type="dt" sz="half" idx="10"/>
          </p:nvPr>
        </p:nvSpPr>
        <p:spPr>
          <a:xfrm>
            <a:off x="6960096" y="6378349"/>
            <a:ext cx="3781028" cy="365125"/>
          </a:xfrm>
        </p:spPr>
        <p:txBody>
          <a:bodyPr/>
          <a:lstStyle/>
          <a:p>
            <a:r>
              <a:rPr lang="de-CH"/>
              <a:t>NA-CONS / HI-ECN3 Steering Committee Meeting #2, 8 August 2024</a:t>
            </a:r>
            <a:endParaRPr lang="en-US"/>
          </a:p>
        </p:txBody>
      </p:sp>
      <p:sp>
        <p:nvSpPr>
          <p:cNvPr id="7" name="Footer Placeholder 11">
            <a:extLst>
              <a:ext uri="{FF2B5EF4-FFF2-40B4-BE49-F238E27FC236}">
                <a16:creationId xmlns:a16="http://schemas.microsoft.com/office/drawing/2014/main" id="{A900ECC5-D262-0CDA-6191-82B51B35AA56}"/>
              </a:ext>
            </a:extLst>
          </p:cNvPr>
          <p:cNvSpPr>
            <a:spLocks noGrp="1"/>
          </p:cNvSpPr>
          <p:nvPr>
            <p:ph type="ftr" sz="quarter" idx="11"/>
          </p:nvPr>
        </p:nvSpPr>
        <p:spPr>
          <a:xfrm>
            <a:off x="3431704" y="6378349"/>
            <a:ext cx="3384376" cy="365125"/>
          </a:xfrm>
        </p:spPr>
        <p:txBody>
          <a:bodyPr/>
          <a:lstStyle/>
          <a:p>
            <a:r>
              <a:rPr lang="en-US"/>
              <a:t>Matthew FRASER | HI-ECN3 Study Project: status report</a:t>
            </a:r>
          </a:p>
        </p:txBody>
      </p:sp>
    </p:spTree>
    <p:extLst>
      <p:ext uri="{BB962C8B-B14F-4D97-AF65-F5344CB8AC3E}">
        <p14:creationId xmlns:p14="http://schemas.microsoft.com/office/powerpoint/2010/main" val="181552791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a:t>Drag and drop picture</a:t>
            </a:r>
          </a:p>
        </p:txBody>
      </p:sp>
      <p:pic>
        <p:nvPicPr>
          <p:cNvPr id="5" name="Picture 4">
            <a:extLst>
              <a:ext uri="{FF2B5EF4-FFF2-40B4-BE49-F238E27FC236}">
                <a16:creationId xmlns:a16="http://schemas.microsoft.com/office/drawing/2014/main" id="{DC7D03DD-1907-665E-9B78-713BD72EE7AB}"/>
              </a:ext>
            </a:extLst>
          </p:cNvPr>
          <p:cNvPicPr>
            <a:picLocks noChangeAspect="1"/>
          </p:cNvPicPr>
          <p:nvPr userDrawn="1"/>
        </p:nvPicPr>
        <p:blipFill rotWithShape="1">
          <a:blip r:embed="rId2"/>
          <a:srcRect l="9468"/>
          <a:stretch/>
        </p:blipFill>
        <p:spPr>
          <a:xfrm>
            <a:off x="983432" y="6331846"/>
            <a:ext cx="1376958" cy="481530"/>
          </a:xfrm>
          <a:prstGeom prst="rect">
            <a:avLst/>
          </a:prstGeom>
        </p:spPr>
      </p:pic>
      <p:sp>
        <p:nvSpPr>
          <p:cNvPr id="6" name="Date Placeholder 10">
            <a:extLst>
              <a:ext uri="{FF2B5EF4-FFF2-40B4-BE49-F238E27FC236}">
                <a16:creationId xmlns:a16="http://schemas.microsoft.com/office/drawing/2014/main" id="{51235C04-082A-9821-9EA7-979DA64A6916}"/>
              </a:ext>
            </a:extLst>
          </p:cNvPr>
          <p:cNvSpPr>
            <a:spLocks noGrp="1"/>
          </p:cNvSpPr>
          <p:nvPr>
            <p:ph type="dt" sz="half" idx="10"/>
          </p:nvPr>
        </p:nvSpPr>
        <p:spPr>
          <a:xfrm>
            <a:off x="6960096" y="6378349"/>
            <a:ext cx="3781028" cy="365125"/>
          </a:xfrm>
        </p:spPr>
        <p:txBody>
          <a:bodyPr/>
          <a:lstStyle/>
          <a:p>
            <a:r>
              <a:rPr lang="de-CH"/>
              <a:t>NA-CONS / HI-ECN3 Steering Committee Meeting #2, 8 August 2024</a:t>
            </a:r>
            <a:endParaRPr lang="en-US"/>
          </a:p>
        </p:txBody>
      </p:sp>
      <p:sp>
        <p:nvSpPr>
          <p:cNvPr id="7" name="Footer Placeholder 11">
            <a:extLst>
              <a:ext uri="{FF2B5EF4-FFF2-40B4-BE49-F238E27FC236}">
                <a16:creationId xmlns:a16="http://schemas.microsoft.com/office/drawing/2014/main" id="{81C2D417-515A-F9C8-F4C5-93948F159A82}"/>
              </a:ext>
            </a:extLst>
          </p:cNvPr>
          <p:cNvSpPr>
            <a:spLocks noGrp="1"/>
          </p:cNvSpPr>
          <p:nvPr>
            <p:ph type="ftr" sz="quarter" idx="11"/>
          </p:nvPr>
        </p:nvSpPr>
        <p:spPr>
          <a:xfrm>
            <a:off x="3431704" y="6378349"/>
            <a:ext cx="3384376" cy="365125"/>
          </a:xfrm>
        </p:spPr>
        <p:txBody>
          <a:bodyPr/>
          <a:lstStyle/>
          <a:p>
            <a:r>
              <a:rPr lang="en-US"/>
              <a:t>Matthew FRASER | HI-ECN3 Study Project: status report</a:t>
            </a:r>
          </a:p>
        </p:txBody>
      </p:sp>
    </p:spTree>
    <p:extLst>
      <p:ext uri="{BB962C8B-B14F-4D97-AF65-F5344CB8AC3E}">
        <p14:creationId xmlns:p14="http://schemas.microsoft.com/office/powerpoint/2010/main" val="116356333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a:t>Drag and Drop picture</a:t>
            </a:r>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a:t>Drag and Drop picture</a:t>
            </a:r>
          </a:p>
        </p:txBody>
      </p:sp>
      <p:pic>
        <p:nvPicPr>
          <p:cNvPr id="7" name="Picture 6">
            <a:extLst>
              <a:ext uri="{FF2B5EF4-FFF2-40B4-BE49-F238E27FC236}">
                <a16:creationId xmlns:a16="http://schemas.microsoft.com/office/drawing/2014/main" id="{09B5E0AA-E34D-4494-1A4C-E153F141F8FF}"/>
              </a:ext>
            </a:extLst>
          </p:cNvPr>
          <p:cNvPicPr>
            <a:picLocks noChangeAspect="1"/>
          </p:cNvPicPr>
          <p:nvPr userDrawn="1"/>
        </p:nvPicPr>
        <p:blipFill rotWithShape="1">
          <a:blip r:embed="rId2"/>
          <a:srcRect l="9468"/>
          <a:stretch/>
        </p:blipFill>
        <p:spPr>
          <a:xfrm>
            <a:off x="983432" y="6331846"/>
            <a:ext cx="1376958" cy="481530"/>
          </a:xfrm>
          <a:prstGeom prst="rect">
            <a:avLst/>
          </a:prstGeom>
        </p:spPr>
      </p:pic>
      <p:sp>
        <p:nvSpPr>
          <p:cNvPr id="9" name="Date Placeholder 10">
            <a:extLst>
              <a:ext uri="{FF2B5EF4-FFF2-40B4-BE49-F238E27FC236}">
                <a16:creationId xmlns:a16="http://schemas.microsoft.com/office/drawing/2014/main" id="{3A68A6AF-0725-78EC-C3BE-9FAEDBDF4825}"/>
              </a:ext>
            </a:extLst>
          </p:cNvPr>
          <p:cNvSpPr>
            <a:spLocks noGrp="1"/>
          </p:cNvSpPr>
          <p:nvPr>
            <p:ph type="dt" sz="half" idx="10"/>
          </p:nvPr>
        </p:nvSpPr>
        <p:spPr>
          <a:xfrm>
            <a:off x="6960096" y="6378349"/>
            <a:ext cx="3781028" cy="365125"/>
          </a:xfrm>
        </p:spPr>
        <p:txBody>
          <a:bodyPr/>
          <a:lstStyle/>
          <a:p>
            <a:r>
              <a:rPr lang="de-CH"/>
              <a:t>NA-CONS / HI-ECN3 Steering Committee Meeting #2, 8 August 2024</a:t>
            </a:r>
            <a:endParaRPr lang="en-US"/>
          </a:p>
        </p:txBody>
      </p:sp>
      <p:sp>
        <p:nvSpPr>
          <p:cNvPr id="12" name="Footer Placeholder 11">
            <a:extLst>
              <a:ext uri="{FF2B5EF4-FFF2-40B4-BE49-F238E27FC236}">
                <a16:creationId xmlns:a16="http://schemas.microsoft.com/office/drawing/2014/main" id="{CF702EBA-B8A6-BD1F-4489-6C7DC88DC759}"/>
              </a:ext>
            </a:extLst>
          </p:cNvPr>
          <p:cNvSpPr>
            <a:spLocks noGrp="1"/>
          </p:cNvSpPr>
          <p:nvPr>
            <p:ph type="ftr" sz="quarter" idx="11"/>
          </p:nvPr>
        </p:nvSpPr>
        <p:spPr>
          <a:xfrm>
            <a:off x="3431704" y="6378349"/>
            <a:ext cx="3384376" cy="365125"/>
          </a:xfrm>
        </p:spPr>
        <p:txBody>
          <a:bodyPr/>
          <a:lstStyle/>
          <a:p>
            <a:r>
              <a:rPr lang="en-US"/>
              <a:t>Matthew FRASER | HI-ECN3 Study Project: status report</a:t>
            </a:r>
          </a:p>
        </p:txBody>
      </p:sp>
    </p:spTree>
    <p:extLst>
      <p:ext uri="{BB962C8B-B14F-4D97-AF65-F5344CB8AC3E}">
        <p14:creationId xmlns:p14="http://schemas.microsoft.com/office/powerpoint/2010/main" val="2955376922"/>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9902"/>
            <a:ext cx="3708400" cy="3779837"/>
          </a:xfrm>
          <a:pattFill prst="lgCheck">
            <a:fgClr>
              <a:schemeClr val="accent4"/>
            </a:fgClr>
            <a:bgClr>
              <a:schemeClr val="bg1"/>
            </a:bgClr>
          </a:pattFill>
        </p:spPr>
        <p:txBody>
          <a:bodyPr anchor="ctr"/>
          <a:lstStyle>
            <a:lvl1pPr algn="ctr">
              <a:defRPr/>
            </a:lvl1pPr>
          </a:lstStyle>
          <a:p>
            <a:r>
              <a:rPr lang="en-US"/>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29902"/>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9262" y="2429902"/>
            <a:ext cx="3673475" cy="3779837"/>
          </a:xfrm>
          <a:pattFill prst="lgCheck">
            <a:fgClr>
              <a:schemeClr val="accent4"/>
            </a:fgClr>
            <a:bgClr>
              <a:schemeClr val="bg1"/>
            </a:bgClr>
          </a:pattFill>
        </p:spPr>
        <p:txBody>
          <a:bodyPr anchor="ctr"/>
          <a:lstStyle>
            <a:lvl1pPr algn="ctr">
              <a:defRPr/>
            </a:lvl1pPr>
          </a:lstStyle>
          <a:p>
            <a:r>
              <a:rPr lang="en-US"/>
              <a:t>Drag and Drop picture</a:t>
            </a:r>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a:p>
        </p:txBody>
      </p:sp>
      <p:pic>
        <p:nvPicPr>
          <p:cNvPr id="7" name="Picture 6">
            <a:extLst>
              <a:ext uri="{FF2B5EF4-FFF2-40B4-BE49-F238E27FC236}">
                <a16:creationId xmlns:a16="http://schemas.microsoft.com/office/drawing/2014/main" id="{285C3323-7AAC-0490-B0F1-8D84F6906EE1}"/>
              </a:ext>
            </a:extLst>
          </p:cNvPr>
          <p:cNvPicPr>
            <a:picLocks noChangeAspect="1"/>
          </p:cNvPicPr>
          <p:nvPr userDrawn="1"/>
        </p:nvPicPr>
        <p:blipFill rotWithShape="1">
          <a:blip r:embed="rId2"/>
          <a:srcRect l="9468"/>
          <a:stretch/>
        </p:blipFill>
        <p:spPr>
          <a:xfrm>
            <a:off x="983432" y="6331846"/>
            <a:ext cx="1376958" cy="481530"/>
          </a:xfrm>
          <a:prstGeom prst="rect">
            <a:avLst/>
          </a:prstGeom>
        </p:spPr>
      </p:pic>
      <p:sp>
        <p:nvSpPr>
          <p:cNvPr id="8" name="Date Placeholder 10">
            <a:extLst>
              <a:ext uri="{FF2B5EF4-FFF2-40B4-BE49-F238E27FC236}">
                <a16:creationId xmlns:a16="http://schemas.microsoft.com/office/drawing/2014/main" id="{74834FFD-E6DE-3410-9ECB-556C76623544}"/>
              </a:ext>
            </a:extLst>
          </p:cNvPr>
          <p:cNvSpPr>
            <a:spLocks noGrp="1"/>
          </p:cNvSpPr>
          <p:nvPr>
            <p:ph type="dt" sz="half" idx="10"/>
          </p:nvPr>
        </p:nvSpPr>
        <p:spPr>
          <a:xfrm>
            <a:off x="6960096" y="6378349"/>
            <a:ext cx="3781028" cy="365125"/>
          </a:xfrm>
        </p:spPr>
        <p:txBody>
          <a:bodyPr/>
          <a:lstStyle/>
          <a:p>
            <a:r>
              <a:rPr lang="de-CH"/>
              <a:t>NA-CONS / HI-ECN3 Steering Committee Meeting #2, 8 August 2024</a:t>
            </a:r>
            <a:endParaRPr lang="en-US"/>
          </a:p>
        </p:txBody>
      </p:sp>
      <p:sp>
        <p:nvSpPr>
          <p:cNvPr id="9" name="Footer Placeholder 11">
            <a:extLst>
              <a:ext uri="{FF2B5EF4-FFF2-40B4-BE49-F238E27FC236}">
                <a16:creationId xmlns:a16="http://schemas.microsoft.com/office/drawing/2014/main" id="{34CD887F-3D8F-B8D7-AEB9-AD85088968F9}"/>
              </a:ext>
            </a:extLst>
          </p:cNvPr>
          <p:cNvSpPr>
            <a:spLocks noGrp="1"/>
          </p:cNvSpPr>
          <p:nvPr>
            <p:ph type="ftr" sz="quarter" idx="11"/>
          </p:nvPr>
        </p:nvSpPr>
        <p:spPr>
          <a:xfrm>
            <a:off x="3431704" y="6378349"/>
            <a:ext cx="3384376" cy="365125"/>
          </a:xfrm>
        </p:spPr>
        <p:txBody>
          <a:bodyPr/>
          <a:lstStyle/>
          <a:p>
            <a:r>
              <a:rPr lang="en-US"/>
              <a:t>Matthew FRASER | HI-ECN3 Study Project: status report</a:t>
            </a:r>
          </a:p>
        </p:txBody>
      </p:sp>
    </p:spTree>
    <p:extLst>
      <p:ext uri="{BB962C8B-B14F-4D97-AF65-F5344CB8AC3E}">
        <p14:creationId xmlns:p14="http://schemas.microsoft.com/office/powerpoint/2010/main" val="612720673"/>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a:t>Drag and Drop picture</a:t>
            </a:r>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a:t>Drag and Drop picture</a:t>
            </a:r>
          </a:p>
        </p:txBody>
      </p:sp>
      <p:pic>
        <p:nvPicPr>
          <p:cNvPr id="3" name="Picture 2">
            <a:extLst>
              <a:ext uri="{FF2B5EF4-FFF2-40B4-BE49-F238E27FC236}">
                <a16:creationId xmlns:a16="http://schemas.microsoft.com/office/drawing/2014/main" id="{AF2C6DE2-047E-E6E0-474C-51C362732685}"/>
              </a:ext>
            </a:extLst>
          </p:cNvPr>
          <p:cNvPicPr>
            <a:picLocks noChangeAspect="1"/>
          </p:cNvPicPr>
          <p:nvPr userDrawn="1"/>
        </p:nvPicPr>
        <p:blipFill rotWithShape="1">
          <a:blip r:embed="rId2"/>
          <a:srcRect l="9468"/>
          <a:stretch/>
        </p:blipFill>
        <p:spPr>
          <a:xfrm>
            <a:off x="983432" y="6331846"/>
            <a:ext cx="1376958" cy="481530"/>
          </a:xfrm>
          <a:prstGeom prst="rect">
            <a:avLst/>
          </a:prstGeom>
        </p:spPr>
      </p:pic>
      <p:sp>
        <p:nvSpPr>
          <p:cNvPr id="5" name="Date Placeholder 10">
            <a:extLst>
              <a:ext uri="{FF2B5EF4-FFF2-40B4-BE49-F238E27FC236}">
                <a16:creationId xmlns:a16="http://schemas.microsoft.com/office/drawing/2014/main" id="{B7F96E3E-5EED-BAFC-39FC-C5D22CC8ABB0}"/>
              </a:ext>
            </a:extLst>
          </p:cNvPr>
          <p:cNvSpPr>
            <a:spLocks noGrp="1"/>
          </p:cNvSpPr>
          <p:nvPr>
            <p:ph type="dt" sz="half" idx="10"/>
          </p:nvPr>
        </p:nvSpPr>
        <p:spPr>
          <a:xfrm>
            <a:off x="6960096" y="6378349"/>
            <a:ext cx="3781028" cy="365125"/>
          </a:xfrm>
        </p:spPr>
        <p:txBody>
          <a:bodyPr/>
          <a:lstStyle/>
          <a:p>
            <a:r>
              <a:rPr lang="de-CH"/>
              <a:t>NA-CONS / HI-ECN3 Steering Committee Meeting #2, 8 August 2024</a:t>
            </a:r>
            <a:endParaRPr lang="en-US"/>
          </a:p>
        </p:txBody>
      </p:sp>
      <p:sp>
        <p:nvSpPr>
          <p:cNvPr id="7" name="Footer Placeholder 11">
            <a:extLst>
              <a:ext uri="{FF2B5EF4-FFF2-40B4-BE49-F238E27FC236}">
                <a16:creationId xmlns:a16="http://schemas.microsoft.com/office/drawing/2014/main" id="{CC245844-DBF6-332A-DE0A-D56975ADC61B}"/>
              </a:ext>
            </a:extLst>
          </p:cNvPr>
          <p:cNvSpPr>
            <a:spLocks noGrp="1"/>
          </p:cNvSpPr>
          <p:nvPr>
            <p:ph type="ftr" sz="quarter" idx="11"/>
          </p:nvPr>
        </p:nvSpPr>
        <p:spPr>
          <a:xfrm>
            <a:off x="3431704" y="6378349"/>
            <a:ext cx="3384376" cy="365125"/>
          </a:xfrm>
        </p:spPr>
        <p:txBody>
          <a:bodyPr/>
          <a:lstStyle/>
          <a:p>
            <a:r>
              <a:rPr lang="en-US"/>
              <a:t>Matthew FRASER | HI-ECN3 Study Project: status report</a:t>
            </a:r>
          </a:p>
        </p:txBody>
      </p:sp>
    </p:spTree>
    <p:extLst>
      <p:ext uri="{BB962C8B-B14F-4D97-AF65-F5344CB8AC3E}">
        <p14:creationId xmlns:p14="http://schemas.microsoft.com/office/powerpoint/2010/main" val="295248277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GB"/>
              <a:t>Click to edit Master text styles</a:t>
            </a:r>
          </a:p>
          <a:p>
            <a:pPr lvl="1"/>
            <a:r>
              <a:rPr lang="en-GB"/>
              <a:t>Second level</a:t>
            </a:r>
          </a:p>
          <a:p>
            <a:pPr lvl="2"/>
            <a:r>
              <a:rPr lang="en-GB"/>
              <a:t>Third level</a:t>
            </a:r>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GB"/>
              <a:t>Click to edit Master text styles</a:t>
            </a:r>
          </a:p>
          <a:p>
            <a:pPr lvl="1"/>
            <a:r>
              <a:rPr lang="en-GB"/>
              <a:t>Second level</a:t>
            </a:r>
          </a:p>
          <a:p>
            <a:pPr lvl="2"/>
            <a:r>
              <a:rPr lang="en-GB"/>
              <a:t>Third level</a:t>
            </a:r>
          </a:p>
        </p:txBody>
      </p:sp>
      <p:pic>
        <p:nvPicPr>
          <p:cNvPr id="7" name="Picture 6">
            <a:extLst>
              <a:ext uri="{FF2B5EF4-FFF2-40B4-BE49-F238E27FC236}">
                <a16:creationId xmlns:a16="http://schemas.microsoft.com/office/drawing/2014/main" id="{18E0EBE4-B737-A7B5-9C76-73D14AD1E112}"/>
              </a:ext>
            </a:extLst>
          </p:cNvPr>
          <p:cNvPicPr>
            <a:picLocks noChangeAspect="1"/>
          </p:cNvPicPr>
          <p:nvPr userDrawn="1"/>
        </p:nvPicPr>
        <p:blipFill rotWithShape="1">
          <a:blip r:embed="rId2"/>
          <a:srcRect l="9468"/>
          <a:stretch/>
        </p:blipFill>
        <p:spPr>
          <a:xfrm>
            <a:off x="983432" y="6331846"/>
            <a:ext cx="1376958" cy="481530"/>
          </a:xfrm>
          <a:prstGeom prst="rect">
            <a:avLst/>
          </a:prstGeom>
        </p:spPr>
      </p:pic>
      <p:sp>
        <p:nvSpPr>
          <p:cNvPr id="8" name="Date Placeholder 10">
            <a:extLst>
              <a:ext uri="{FF2B5EF4-FFF2-40B4-BE49-F238E27FC236}">
                <a16:creationId xmlns:a16="http://schemas.microsoft.com/office/drawing/2014/main" id="{8AF1DCAA-BAFE-769B-C6AB-6F09ECD5DECC}"/>
              </a:ext>
            </a:extLst>
          </p:cNvPr>
          <p:cNvSpPr>
            <a:spLocks noGrp="1"/>
          </p:cNvSpPr>
          <p:nvPr>
            <p:ph type="dt" sz="half" idx="10"/>
          </p:nvPr>
        </p:nvSpPr>
        <p:spPr>
          <a:xfrm>
            <a:off x="6960096" y="6378349"/>
            <a:ext cx="3781028" cy="365125"/>
          </a:xfrm>
        </p:spPr>
        <p:txBody>
          <a:bodyPr/>
          <a:lstStyle/>
          <a:p>
            <a:r>
              <a:rPr lang="de-CH"/>
              <a:t>NA-CONS / HI-ECN3 Steering Committee Meeting #2, 8 August 2024</a:t>
            </a:r>
            <a:endParaRPr lang="en-US"/>
          </a:p>
        </p:txBody>
      </p:sp>
      <p:sp>
        <p:nvSpPr>
          <p:cNvPr id="10" name="Footer Placeholder 11">
            <a:extLst>
              <a:ext uri="{FF2B5EF4-FFF2-40B4-BE49-F238E27FC236}">
                <a16:creationId xmlns:a16="http://schemas.microsoft.com/office/drawing/2014/main" id="{81E3B3C5-4195-783F-B36E-FF2AEB02E654}"/>
              </a:ext>
            </a:extLst>
          </p:cNvPr>
          <p:cNvSpPr>
            <a:spLocks noGrp="1"/>
          </p:cNvSpPr>
          <p:nvPr>
            <p:ph type="ftr" sz="quarter" idx="11"/>
          </p:nvPr>
        </p:nvSpPr>
        <p:spPr>
          <a:xfrm>
            <a:off x="3431704" y="6378349"/>
            <a:ext cx="3384376" cy="365125"/>
          </a:xfrm>
        </p:spPr>
        <p:txBody>
          <a:bodyPr/>
          <a:lstStyle/>
          <a:p>
            <a:r>
              <a:rPr lang="en-US"/>
              <a:t>Matthew FRASER | HI-ECN3 Study Project: status report</a:t>
            </a:r>
          </a:p>
        </p:txBody>
      </p:sp>
    </p:spTree>
    <p:extLst>
      <p:ext uri="{BB962C8B-B14F-4D97-AF65-F5344CB8AC3E}">
        <p14:creationId xmlns:p14="http://schemas.microsoft.com/office/powerpoint/2010/main" val="90657131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pic>
        <p:nvPicPr>
          <p:cNvPr id="7" name="Picture 6">
            <a:extLst>
              <a:ext uri="{FF2B5EF4-FFF2-40B4-BE49-F238E27FC236}">
                <a16:creationId xmlns:a16="http://schemas.microsoft.com/office/drawing/2014/main" id="{083ED3C7-A14B-7B5A-B243-68B464A91E85}"/>
              </a:ext>
            </a:extLst>
          </p:cNvPr>
          <p:cNvPicPr>
            <a:picLocks noChangeAspect="1"/>
          </p:cNvPicPr>
          <p:nvPr userDrawn="1"/>
        </p:nvPicPr>
        <p:blipFill rotWithShape="1">
          <a:blip r:embed="rId2"/>
          <a:srcRect l="9468"/>
          <a:stretch/>
        </p:blipFill>
        <p:spPr>
          <a:xfrm>
            <a:off x="983432" y="6331846"/>
            <a:ext cx="1376958" cy="481530"/>
          </a:xfrm>
          <a:prstGeom prst="rect">
            <a:avLst/>
          </a:prstGeom>
        </p:spPr>
      </p:pic>
      <p:sp>
        <p:nvSpPr>
          <p:cNvPr id="8" name="Date Placeholder 10">
            <a:extLst>
              <a:ext uri="{FF2B5EF4-FFF2-40B4-BE49-F238E27FC236}">
                <a16:creationId xmlns:a16="http://schemas.microsoft.com/office/drawing/2014/main" id="{10715FB7-BF33-DCA7-96FF-ED6C76D56EAB}"/>
              </a:ext>
            </a:extLst>
          </p:cNvPr>
          <p:cNvSpPr>
            <a:spLocks noGrp="1"/>
          </p:cNvSpPr>
          <p:nvPr>
            <p:ph type="dt" sz="half" idx="10"/>
          </p:nvPr>
        </p:nvSpPr>
        <p:spPr>
          <a:xfrm>
            <a:off x="6960096" y="6378349"/>
            <a:ext cx="3781028" cy="365125"/>
          </a:xfrm>
        </p:spPr>
        <p:txBody>
          <a:bodyPr/>
          <a:lstStyle/>
          <a:p>
            <a:r>
              <a:rPr lang="de-CH"/>
              <a:t>NA-CONS / HI-ECN3 Steering Committee Meeting #2, 8 August 2024</a:t>
            </a:r>
            <a:endParaRPr lang="en-US"/>
          </a:p>
        </p:txBody>
      </p:sp>
      <p:sp>
        <p:nvSpPr>
          <p:cNvPr id="10" name="Footer Placeholder 11">
            <a:extLst>
              <a:ext uri="{FF2B5EF4-FFF2-40B4-BE49-F238E27FC236}">
                <a16:creationId xmlns:a16="http://schemas.microsoft.com/office/drawing/2014/main" id="{3CBDAC40-3C36-4260-568D-858112AFF519}"/>
              </a:ext>
            </a:extLst>
          </p:cNvPr>
          <p:cNvSpPr>
            <a:spLocks noGrp="1"/>
          </p:cNvSpPr>
          <p:nvPr>
            <p:ph type="ftr" sz="quarter" idx="11"/>
          </p:nvPr>
        </p:nvSpPr>
        <p:spPr>
          <a:xfrm>
            <a:off x="3431704" y="6378349"/>
            <a:ext cx="3384376" cy="365125"/>
          </a:xfrm>
        </p:spPr>
        <p:txBody>
          <a:bodyPr/>
          <a:lstStyle/>
          <a:p>
            <a:r>
              <a:rPr lang="en-US"/>
              <a:t>Matthew FRASER | HI-ECN3 Study Project: status report</a:t>
            </a:r>
          </a:p>
        </p:txBody>
      </p:sp>
    </p:spTree>
    <p:extLst>
      <p:ext uri="{BB962C8B-B14F-4D97-AF65-F5344CB8AC3E}">
        <p14:creationId xmlns:p14="http://schemas.microsoft.com/office/powerpoint/2010/main" val="2412441582"/>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B86E7441-B772-D048-9C1B-F8600B03CAE1}" type="datetime3">
              <a:rPr lang="en-US" smtClean="0"/>
              <a:t>17 July 2025</a:t>
            </a:fld>
            <a:endParaRPr lang="en-US"/>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187236771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GB"/>
              <a:t>Click to edit Master title style</a:t>
            </a:r>
            <a:endParaRPr lang="en-US"/>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a:p>
        </p:txBody>
      </p:sp>
      <p:pic>
        <p:nvPicPr>
          <p:cNvPr id="4" name="Picture 3">
            <a:extLst>
              <a:ext uri="{FF2B5EF4-FFF2-40B4-BE49-F238E27FC236}">
                <a16:creationId xmlns:a16="http://schemas.microsoft.com/office/drawing/2014/main" id="{2EE81624-CB90-E2A4-8DD7-F47218BA2387}"/>
              </a:ext>
            </a:extLst>
          </p:cNvPr>
          <p:cNvPicPr>
            <a:picLocks noChangeAspect="1"/>
          </p:cNvPicPr>
          <p:nvPr userDrawn="1"/>
        </p:nvPicPr>
        <p:blipFill rotWithShape="1">
          <a:blip r:embed="rId2"/>
          <a:srcRect l="9468"/>
          <a:stretch/>
        </p:blipFill>
        <p:spPr>
          <a:xfrm>
            <a:off x="983432" y="6331846"/>
            <a:ext cx="1376958" cy="481530"/>
          </a:xfrm>
          <a:prstGeom prst="rect">
            <a:avLst/>
          </a:prstGeom>
        </p:spPr>
      </p:pic>
      <p:sp>
        <p:nvSpPr>
          <p:cNvPr id="5" name="Date Placeholder 10">
            <a:extLst>
              <a:ext uri="{FF2B5EF4-FFF2-40B4-BE49-F238E27FC236}">
                <a16:creationId xmlns:a16="http://schemas.microsoft.com/office/drawing/2014/main" id="{429650D1-153E-3684-7F7D-798B7827F699}"/>
              </a:ext>
            </a:extLst>
          </p:cNvPr>
          <p:cNvSpPr>
            <a:spLocks noGrp="1"/>
          </p:cNvSpPr>
          <p:nvPr>
            <p:ph type="dt" sz="half" idx="10"/>
          </p:nvPr>
        </p:nvSpPr>
        <p:spPr>
          <a:xfrm>
            <a:off x="6960096" y="6378349"/>
            <a:ext cx="3781028" cy="365125"/>
          </a:xfrm>
        </p:spPr>
        <p:txBody>
          <a:bodyPr/>
          <a:lstStyle/>
          <a:p>
            <a:r>
              <a:rPr lang="de-CH"/>
              <a:t>NA-CONS / HI-ECN3 Steering Committee Meeting #2, 8 August 2024</a:t>
            </a:r>
            <a:endParaRPr lang="en-US"/>
          </a:p>
        </p:txBody>
      </p:sp>
      <p:sp>
        <p:nvSpPr>
          <p:cNvPr id="6" name="Footer Placeholder 11">
            <a:extLst>
              <a:ext uri="{FF2B5EF4-FFF2-40B4-BE49-F238E27FC236}">
                <a16:creationId xmlns:a16="http://schemas.microsoft.com/office/drawing/2014/main" id="{E757F4CF-EA0D-A41A-ADFA-F8FE3AD259D9}"/>
              </a:ext>
            </a:extLst>
          </p:cNvPr>
          <p:cNvSpPr>
            <a:spLocks noGrp="1"/>
          </p:cNvSpPr>
          <p:nvPr>
            <p:ph type="ftr" sz="quarter" idx="11"/>
          </p:nvPr>
        </p:nvSpPr>
        <p:spPr>
          <a:xfrm>
            <a:off x="3431704" y="6378349"/>
            <a:ext cx="3384376" cy="365125"/>
          </a:xfrm>
        </p:spPr>
        <p:txBody>
          <a:bodyPr/>
          <a:lstStyle/>
          <a:p>
            <a:r>
              <a:rPr lang="en-US"/>
              <a:t>Matthew FRASER | HI-ECN3 Study Project: status report</a:t>
            </a:r>
          </a:p>
        </p:txBody>
      </p:sp>
    </p:spTree>
    <p:extLst>
      <p:ext uri="{BB962C8B-B14F-4D97-AF65-F5344CB8AC3E}">
        <p14:creationId xmlns:p14="http://schemas.microsoft.com/office/powerpoint/2010/main" val="175028717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a:p>
        </p:txBody>
      </p:sp>
      <p:pic>
        <p:nvPicPr>
          <p:cNvPr id="3" name="Picture 2">
            <a:extLst>
              <a:ext uri="{FF2B5EF4-FFF2-40B4-BE49-F238E27FC236}">
                <a16:creationId xmlns:a16="http://schemas.microsoft.com/office/drawing/2014/main" id="{2C44FCC7-BA64-DCDA-413D-96CD38000105}"/>
              </a:ext>
            </a:extLst>
          </p:cNvPr>
          <p:cNvPicPr>
            <a:picLocks noChangeAspect="1"/>
          </p:cNvPicPr>
          <p:nvPr userDrawn="1"/>
        </p:nvPicPr>
        <p:blipFill rotWithShape="1">
          <a:blip r:embed="rId2"/>
          <a:srcRect l="9468"/>
          <a:stretch/>
        </p:blipFill>
        <p:spPr>
          <a:xfrm>
            <a:off x="983432" y="6331846"/>
            <a:ext cx="1376958" cy="481530"/>
          </a:xfrm>
          <a:prstGeom prst="rect">
            <a:avLst/>
          </a:prstGeom>
        </p:spPr>
      </p:pic>
      <p:sp>
        <p:nvSpPr>
          <p:cNvPr id="4" name="Date Placeholder 10">
            <a:extLst>
              <a:ext uri="{FF2B5EF4-FFF2-40B4-BE49-F238E27FC236}">
                <a16:creationId xmlns:a16="http://schemas.microsoft.com/office/drawing/2014/main" id="{0F2131CF-9BEC-8776-15A1-929D2F499E74}"/>
              </a:ext>
            </a:extLst>
          </p:cNvPr>
          <p:cNvSpPr>
            <a:spLocks noGrp="1"/>
          </p:cNvSpPr>
          <p:nvPr>
            <p:ph type="dt" sz="half" idx="10"/>
          </p:nvPr>
        </p:nvSpPr>
        <p:spPr>
          <a:xfrm>
            <a:off x="6960096" y="6378349"/>
            <a:ext cx="3781028" cy="365125"/>
          </a:xfrm>
        </p:spPr>
        <p:txBody>
          <a:bodyPr/>
          <a:lstStyle/>
          <a:p>
            <a:r>
              <a:rPr lang="de-CH"/>
              <a:t>NA-CONS / HI-ECN3 Steering Committee Meeting #2, 8 August 2024</a:t>
            </a:r>
            <a:endParaRPr lang="en-US"/>
          </a:p>
        </p:txBody>
      </p:sp>
      <p:sp>
        <p:nvSpPr>
          <p:cNvPr id="5" name="Footer Placeholder 11">
            <a:extLst>
              <a:ext uri="{FF2B5EF4-FFF2-40B4-BE49-F238E27FC236}">
                <a16:creationId xmlns:a16="http://schemas.microsoft.com/office/drawing/2014/main" id="{2EC47503-014B-4D7B-695D-3EC207194EC5}"/>
              </a:ext>
            </a:extLst>
          </p:cNvPr>
          <p:cNvSpPr>
            <a:spLocks noGrp="1"/>
          </p:cNvSpPr>
          <p:nvPr>
            <p:ph type="ftr" sz="quarter" idx="11"/>
          </p:nvPr>
        </p:nvSpPr>
        <p:spPr>
          <a:xfrm>
            <a:off x="3431704" y="6378349"/>
            <a:ext cx="3384376" cy="365125"/>
          </a:xfrm>
        </p:spPr>
        <p:txBody>
          <a:bodyPr/>
          <a:lstStyle/>
          <a:p>
            <a:r>
              <a:rPr lang="en-US"/>
              <a:t>Matthew FRASER | HI-ECN3 Study Project: status report</a:t>
            </a:r>
          </a:p>
        </p:txBody>
      </p:sp>
    </p:spTree>
    <p:extLst>
      <p:ext uri="{BB962C8B-B14F-4D97-AF65-F5344CB8AC3E}">
        <p14:creationId xmlns:p14="http://schemas.microsoft.com/office/powerpoint/2010/main" val="162374445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a:p>
        </p:txBody>
      </p:sp>
      <p:pic>
        <p:nvPicPr>
          <p:cNvPr id="2" name="Picture 1">
            <a:extLst>
              <a:ext uri="{FF2B5EF4-FFF2-40B4-BE49-F238E27FC236}">
                <a16:creationId xmlns:a16="http://schemas.microsoft.com/office/drawing/2014/main" id="{D1A796C1-5308-C400-29DF-DE5774541CF6}"/>
              </a:ext>
            </a:extLst>
          </p:cNvPr>
          <p:cNvPicPr>
            <a:picLocks noChangeAspect="1"/>
          </p:cNvPicPr>
          <p:nvPr userDrawn="1"/>
        </p:nvPicPr>
        <p:blipFill rotWithShape="1">
          <a:blip r:embed="rId2"/>
          <a:srcRect l="9468"/>
          <a:stretch/>
        </p:blipFill>
        <p:spPr>
          <a:xfrm>
            <a:off x="983432" y="6331846"/>
            <a:ext cx="1376958" cy="481530"/>
          </a:xfrm>
          <a:prstGeom prst="rect">
            <a:avLst/>
          </a:prstGeom>
        </p:spPr>
      </p:pic>
      <p:sp>
        <p:nvSpPr>
          <p:cNvPr id="3" name="Date Placeholder 10">
            <a:extLst>
              <a:ext uri="{FF2B5EF4-FFF2-40B4-BE49-F238E27FC236}">
                <a16:creationId xmlns:a16="http://schemas.microsoft.com/office/drawing/2014/main" id="{F954CD52-8295-2C51-2618-69DDEBD464DB}"/>
              </a:ext>
            </a:extLst>
          </p:cNvPr>
          <p:cNvSpPr>
            <a:spLocks noGrp="1"/>
          </p:cNvSpPr>
          <p:nvPr>
            <p:ph type="dt" sz="half" idx="10"/>
          </p:nvPr>
        </p:nvSpPr>
        <p:spPr>
          <a:xfrm>
            <a:off x="6960096" y="6378349"/>
            <a:ext cx="3781028" cy="365125"/>
          </a:xfrm>
        </p:spPr>
        <p:txBody>
          <a:bodyPr/>
          <a:lstStyle/>
          <a:p>
            <a:r>
              <a:rPr lang="de-CH"/>
              <a:t>NA-CONS / HI-ECN3 Steering Committee Meeting #2, 8 August 2024</a:t>
            </a:r>
            <a:endParaRPr lang="en-US"/>
          </a:p>
        </p:txBody>
      </p:sp>
      <p:sp>
        <p:nvSpPr>
          <p:cNvPr id="4" name="Footer Placeholder 11">
            <a:extLst>
              <a:ext uri="{FF2B5EF4-FFF2-40B4-BE49-F238E27FC236}">
                <a16:creationId xmlns:a16="http://schemas.microsoft.com/office/drawing/2014/main" id="{667B8512-F0EF-05A8-1391-7E6259C406C4}"/>
              </a:ext>
            </a:extLst>
          </p:cNvPr>
          <p:cNvSpPr>
            <a:spLocks noGrp="1"/>
          </p:cNvSpPr>
          <p:nvPr>
            <p:ph type="ftr" sz="quarter" idx="11"/>
          </p:nvPr>
        </p:nvSpPr>
        <p:spPr>
          <a:xfrm>
            <a:off x="3431704" y="6378349"/>
            <a:ext cx="3384376" cy="365125"/>
          </a:xfrm>
        </p:spPr>
        <p:txBody>
          <a:bodyPr/>
          <a:lstStyle/>
          <a:p>
            <a:r>
              <a:rPr lang="en-US"/>
              <a:t>Matthew FRASER | HI-ECN3 Study Project: status report</a:t>
            </a:r>
          </a:p>
        </p:txBody>
      </p:sp>
    </p:spTree>
    <p:extLst>
      <p:ext uri="{BB962C8B-B14F-4D97-AF65-F5344CB8AC3E}">
        <p14:creationId xmlns:p14="http://schemas.microsoft.com/office/powerpoint/2010/main" val="241581412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3861048"/>
            <a:ext cx="11376025" cy="369332"/>
          </a:xfrm>
          <a:prstGeom prst="rect">
            <a:avLst/>
          </a:prstGeom>
          <a:noFill/>
        </p:spPr>
        <p:txBody>
          <a:bodyPr wrap="square" rtlCol="0">
            <a:spAutoFit/>
          </a:bodyPr>
          <a:lstStyle/>
          <a:p>
            <a:pPr algn="ctr"/>
            <a:r>
              <a:rPr kumimoji="0" lang="fr-CH" err="1"/>
              <a:t>home.cern</a:t>
            </a:r>
            <a:endParaRPr lang="en-US"/>
          </a:p>
        </p:txBody>
      </p:sp>
      <p:pic>
        <p:nvPicPr>
          <p:cNvPr id="2" name="Picture 1">
            <a:extLst>
              <a:ext uri="{FF2B5EF4-FFF2-40B4-BE49-F238E27FC236}">
                <a16:creationId xmlns:a16="http://schemas.microsoft.com/office/drawing/2014/main" id="{B08C33B9-27C2-73E8-E37D-336ABF63A966}"/>
              </a:ext>
            </a:extLst>
          </p:cNvPr>
          <p:cNvPicPr>
            <a:picLocks noChangeAspect="1"/>
          </p:cNvPicPr>
          <p:nvPr userDrawn="1"/>
        </p:nvPicPr>
        <p:blipFill>
          <a:blip r:embed="rId2"/>
          <a:stretch>
            <a:fillRect/>
          </a:stretch>
        </p:blipFill>
        <p:spPr>
          <a:xfrm>
            <a:off x="5558632" y="2534412"/>
            <a:ext cx="1074737" cy="1074737"/>
          </a:xfrm>
          <a:prstGeom prst="rect">
            <a:avLst/>
          </a:prstGeom>
        </p:spPr>
      </p:pic>
      <p:pic>
        <p:nvPicPr>
          <p:cNvPr id="3" name="Picture 2">
            <a:extLst>
              <a:ext uri="{FF2B5EF4-FFF2-40B4-BE49-F238E27FC236}">
                <a16:creationId xmlns:a16="http://schemas.microsoft.com/office/drawing/2014/main" id="{29EEB1F4-BD41-E796-C400-0A61AE40DFBC}"/>
              </a:ext>
            </a:extLst>
          </p:cNvPr>
          <p:cNvPicPr>
            <a:picLocks noChangeAspect="1"/>
          </p:cNvPicPr>
          <p:nvPr userDrawn="1"/>
        </p:nvPicPr>
        <p:blipFill rotWithShape="1">
          <a:blip r:embed="rId3"/>
          <a:srcRect l="9468"/>
          <a:stretch/>
        </p:blipFill>
        <p:spPr>
          <a:xfrm>
            <a:off x="983432" y="6331846"/>
            <a:ext cx="1376958" cy="481530"/>
          </a:xfrm>
          <a:prstGeom prst="rect">
            <a:avLst/>
          </a:prstGeom>
        </p:spPr>
      </p:pic>
    </p:spTree>
    <p:extLst>
      <p:ext uri="{BB962C8B-B14F-4D97-AF65-F5344CB8AC3E}">
        <p14:creationId xmlns:p14="http://schemas.microsoft.com/office/powerpoint/2010/main" val="298062499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 preserve="1">
  <p:cSld name="6_Titre small et contenu +">
    <p:spTree>
      <p:nvGrpSpPr>
        <p:cNvPr id="1" name=""/>
        <p:cNvGrpSpPr/>
        <p:nvPr/>
      </p:nvGrpSpPr>
      <p:grpSpPr>
        <a:xfrm>
          <a:off x="0" y="0"/>
          <a:ext cx="0" cy="0"/>
          <a:chOff x="0" y="0"/>
          <a:chExt cx="0" cy="0"/>
        </a:xfrm>
      </p:grpSpPr>
      <p:sp>
        <p:nvSpPr>
          <p:cNvPr id="2" name="Titre 1"/>
          <p:cNvSpPr>
            <a:spLocks noGrp="1"/>
          </p:cNvSpPr>
          <p:nvPr>
            <p:ph type="title"/>
          </p:nvPr>
        </p:nvSpPr>
        <p:spPr>
          <a:xfrm>
            <a:off x="114325" y="55061"/>
            <a:ext cx="11959688" cy="503420"/>
          </a:xfrm>
        </p:spPr>
        <p:txBody>
          <a:bodyPr>
            <a:noAutofit/>
          </a:bodyPr>
          <a:lstStyle>
            <a:lvl1pPr algn="l">
              <a:defRPr sz="3733"/>
            </a:lvl1pPr>
          </a:lstStyle>
          <a:p>
            <a:r>
              <a:rPr kumimoji="0" lang="fr-CH"/>
              <a:t>Click to </a:t>
            </a:r>
            <a:r>
              <a:rPr kumimoji="0" lang="fr-CH" err="1"/>
              <a:t>edit</a:t>
            </a:r>
            <a:r>
              <a:rPr kumimoji="0" lang="fr-CH"/>
              <a:t> Master </a:t>
            </a:r>
            <a:r>
              <a:rPr kumimoji="0" lang="fr-CH" err="1"/>
              <a:t>title</a:t>
            </a:r>
            <a:r>
              <a:rPr kumimoji="0" lang="fr-CH"/>
              <a:t> style</a:t>
            </a:r>
            <a:endParaRPr kumimoji="0" lang="en-US"/>
          </a:p>
        </p:txBody>
      </p:sp>
      <p:sp>
        <p:nvSpPr>
          <p:cNvPr id="3" name="Espace réservé du contenu 2"/>
          <p:cNvSpPr>
            <a:spLocks noGrp="1"/>
          </p:cNvSpPr>
          <p:nvPr>
            <p:ph idx="1"/>
          </p:nvPr>
        </p:nvSpPr>
        <p:spPr>
          <a:xfrm>
            <a:off x="0" y="660729"/>
            <a:ext cx="12192000" cy="5191431"/>
          </a:xfrm>
        </p:spPr>
        <p:txBody>
          <a:bodyPr/>
          <a:lstStyle>
            <a:lvl1pPr marL="357708" indent="-357708">
              <a:lnSpc>
                <a:spcPct val="100000"/>
              </a:lnSpc>
              <a:defRPr sz="2667"/>
            </a:lvl1pPr>
            <a:lvl2pPr marL="715415" indent="-357708">
              <a:buFont typeface="Arial" panose="020B0604020202020204" pitchFamily="34" charset="0"/>
              <a:buChar char="–"/>
              <a:defRPr sz="2133"/>
            </a:lvl2pPr>
            <a:lvl3pPr marL="1096406" indent="-380990">
              <a:buFont typeface="Arial" panose="020B0604020202020204" pitchFamily="34" charset="0"/>
              <a:buChar char="."/>
              <a:tabLst/>
              <a:defRPr sz="1733"/>
            </a:lvl3pPr>
            <a:lvl4pPr marL="1389853" indent="0">
              <a:buFontTx/>
              <a:buNone/>
              <a:defRPr sz="1067"/>
            </a:lvl4pPr>
          </a:lstStyle>
          <a:p>
            <a:pPr lvl="0" eaLnBrk="1" latinLnBrk="0" hangingPunct="1"/>
            <a:r>
              <a:rPr lang="fr-CH"/>
              <a:t>Click to </a:t>
            </a:r>
            <a:r>
              <a:rPr lang="fr-CH" err="1"/>
              <a:t>edit</a:t>
            </a:r>
            <a:r>
              <a:rPr lang="fr-CH"/>
              <a:t> Master </a:t>
            </a:r>
            <a:r>
              <a:rPr lang="fr-CH" err="1"/>
              <a:t>text</a:t>
            </a:r>
            <a:r>
              <a:rPr lang="fr-CH"/>
              <a:t> styles</a:t>
            </a:r>
          </a:p>
          <a:p>
            <a:pPr lvl="1" eaLnBrk="1" latinLnBrk="0" hangingPunct="1"/>
            <a:r>
              <a:rPr lang="fr-CH"/>
              <a:t>Second </a:t>
            </a:r>
            <a:r>
              <a:rPr lang="fr-CH" err="1"/>
              <a:t>level</a:t>
            </a:r>
            <a:endParaRPr lang="fr-CH"/>
          </a:p>
          <a:p>
            <a:pPr lvl="2" eaLnBrk="1" latinLnBrk="0" hangingPunct="1"/>
            <a:r>
              <a:rPr lang="fr-CH" err="1"/>
              <a:t>Third</a:t>
            </a:r>
            <a:r>
              <a:rPr lang="fr-CH"/>
              <a:t> </a:t>
            </a:r>
            <a:r>
              <a:rPr lang="fr-CH" err="1"/>
              <a:t>level</a:t>
            </a:r>
            <a:endParaRPr lang="fr-CH"/>
          </a:p>
          <a:p>
            <a:pPr lvl="3" eaLnBrk="1" latinLnBrk="0" hangingPunct="1"/>
            <a:r>
              <a:rPr lang="fr-CH" err="1"/>
              <a:t>Fourth</a:t>
            </a:r>
            <a:r>
              <a:rPr lang="fr-CH"/>
              <a:t> </a:t>
            </a:r>
            <a:r>
              <a:rPr lang="fr-CH" err="1"/>
              <a:t>level</a:t>
            </a:r>
            <a:endParaRPr lang="fr-CH"/>
          </a:p>
        </p:txBody>
      </p:sp>
      <p:sp>
        <p:nvSpPr>
          <p:cNvPr id="13" name="Date Placeholder 1">
            <a:extLst>
              <a:ext uri="{FF2B5EF4-FFF2-40B4-BE49-F238E27FC236}">
                <a16:creationId xmlns:a16="http://schemas.microsoft.com/office/drawing/2014/main" id="{21880BD3-3ACA-441B-B39E-7ED64387DA3F}"/>
              </a:ext>
            </a:extLst>
          </p:cNvPr>
          <p:cNvSpPr>
            <a:spLocks noGrp="1"/>
          </p:cNvSpPr>
          <p:nvPr>
            <p:ph type="dt" sz="half" idx="2"/>
          </p:nvPr>
        </p:nvSpPr>
        <p:spPr>
          <a:xfrm>
            <a:off x="3959113" y="6624509"/>
            <a:ext cx="2844800" cy="243271"/>
          </a:xfrm>
          <a:prstGeom prst="rect">
            <a:avLst/>
          </a:prstGeom>
        </p:spPr>
        <p:txBody>
          <a:bodyPr vert="horz" lIns="91440" tIns="45720" rIns="91440" bIns="45720" rtlCol="0" anchor="ctr"/>
          <a:lstStyle>
            <a:lvl1pPr algn="l">
              <a:defRPr sz="1600">
                <a:solidFill>
                  <a:schemeClr val="tx1">
                    <a:tint val="75000"/>
                  </a:schemeClr>
                </a:solidFill>
              </a:defRPr>
            </a:lvl1pPr>
          </a:lstStyle>
          <a:p>
            <a:r>
              <a:rPr lang="en-US"/>
              <a:t>11/03/2022</a:t>
            </a:r>
          </a:p>
        </p:txBody>
      </p:sp>
      <p:sp>
        <p:nvSpPr>
          <p:cNvPr id="14" name="Footer Placeholder 2">
            <a:extLst>
              <a:ext uri="{FF2B5EF4-FFF2-40B4-BE49-F238E27FC236}">
                <a16:creationId xmlns:a16="http://schemas.microsoft.com/office/drawing/2014/main" id="{6AB426A4-F759-4223-9F01-2D29D5057688}"/>
              </a:ext>
            </a:extLst>
          </p:cNvPr>
          <p:cNvSpPr>
            <a:spLocks noGrp="1"/>
          </p:cNvSpPr>
          <p:nvPr>
            <p:ph type="ftr" sz="quarter" idx="3"/>
          </p:nvPr>
        </p:nvSpPr>
        <p:spPr>
          <a:xfrm>
            <a:off x="6910341" y="6625439"/>
            <a:ext cx="3860800" cy="242340"/>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en-US"/>
              <a:t>Splitting MD outcome</a:t>
            </a:r>
          </a:p>
        </p:txBody>
      </p:sp>
      <p:sp>
        <p:nvSpPr>
          <p:cNvPr id="15" name="Slide Number Placeholder 3">
            <a:extLst>
              <a:ext uri="{FF2B5EF4-FFF2-40B4-BE49-F238E27FC236}">
                <a16:creationId xmlns:a16="http://schemas.microsoft.com/office/drawing/2014/main" id="{53CD70F2-E63D-4566-8F22-2D1C339A6E3C}"/>
              </a:ext>
            </a:extLst>
          </p:cNvPr>
          <p:cNvSpPr>
            <a:spLocks noGrp="1"/>
          </p:cNvSpPr>
          <p:nvPr>
            <p:ph type="sldNum" sz="quarter" idx="4"/>
          </p:nvPr>
        </p:nvSpPr>
        <p:spPr>
          <a:xfrm>
            <a:off x="10913835" y="6624507"/>
            <a:ext cx="668565" cy="245532"/>
          </a:xfrm>
          <a:prstGeom prst="rect">
            <a:avLst/>
          </a:prstGeom>
        </p:spPr>
        <p:txBody>
          <a:bodyPr vert="horz" lIns="91440" tIns="45720" rIns="91440" bIns="45720" rtlCol="0" anchor="ctr"/>
          <a:lstStyle>
            <a:lvl1pPr algn="r">
              <a:defRPr sz="1600">
                <a:solidFill>
                  <a:schemeClr val="tx1">
                    <a:tint val="75000"/>
                  </a:schemeClr>
                </a:solidFill>
              </a:defRPr>
            </a:lvl1pPr>
          </a:lstStyle>
          <a:p>
            <a:fld id="{17918391-D411-FE40-AAD7-861AE5233E0E}" type="slidenum">
              <a:rPr lang="en-US" smtClean="0"/>
              <a:pPr/>
              <a:t>‹#›</a:t>
            </a:fld>
            <a:endParaRPr lang="en-US"/>
          </a:p>
        </p:txBody>
      </p:sp>
    </p:spTree>
    <p:extLst>
      <p:ext uri="{BB962C8B-B14F-4D97-AF65-F5344CB8AC3E}">
        <p14:creationId xmlns:p14="http://schemas.microsoft.com/office/powerpoint/2010/main" val="41010110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312CAFC2-26B6-134E-85E5-5D171C2C5E12}" type="datetime3">
              <a:rPr lang="en-US" smtClean="0"/>
              <a:t>17 July 2025</a:t>
            </a:fld>
            <a:endParaRPr lang="en-US"/>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6F423E4A-8068-0C49-BC04-63A2AAFFE1E4}" type="datetime3">
              <a:rPr lang="en-US" smtClean="0"/>
              <a:t>17 July 2025</a:t>
            </a:fld>
            <a:endParaRPr lang="en-US"/>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5266"/>
            <a:ext cx="12192000" cy="6351588"/>
          </a:xfrm>
          <a:pattFill prst="lgCheck">
            <a:fgClr>
              <a:schemeClr val="accent4"/>
            </a:fgClr>
            <a:bgClr>
              <a:schemeClr val="bg1"/>
            </a:bgClr>
          </a:pattFill>
        </p:spPr>
        <p:txBody>
          <a:bodyPr anchor="ctr" anchorCtr="0"/>
          <a:lstStyle>
            <a:lvl1pPr algn="ctr">
              <a:defRPr/>
            </a:lvl1pPr>
          </a:lstStyle>
          <a:p>
            <a:r>
              <a:rPr lang="en-US"/>
              <a:t>Drag and drop picture</a:t>
            </a:r>
          </a:p>
        </p:txBody>
      </p:sp>
      <p:sp>
        <p:nvSpPr>
          <p:cNvPr id="3" name="Content Placeholder 2"/>
          <p:cNvSpPr>
            <a:spLocks noGrp="1"/>
          </p:cNvSpPr>
          <p:nvPr>
            <p:ph idx="1"/>
          </p:nvPr>
        </p:nvSpPr>
        <p:spPr>
          <a:xfrm>
            <a:off x="8075612" y="-27752"/>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8F9162F9-973D-F640-93B7-064AFF6A55AE}" type="datetime3">
              <a:rPr lang="en-US" smtClean="0"/>
              <a:t>17 July 2025</a:t>
            </a:fld>
            <a:endParaRPr lang="en-US"/>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1758805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BE2C9978-A0B0-5D47-B017-3DE9DCAF3819}" type="datetime3">
              <a:rPr lang="en-US" smtClean="0"/>
              <a:t>17 July 2025</a:t>
            </a:fld>
            <a:endParaRPr lang="en-US"/>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Presenter | Presentation Title</a:t>
            </a:r>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E55A14D2-5EA4-D441-9B05-EA6BE2669C71}" type="datetime3">
              <a:rPr lang="en-US" smtClean="0"/>
              <a:t>17 July 2025</a:t>
            </a:fld>
            <a:endParaRPr lang="en-US"/>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Presenter | Presentation Title</a:t>
            </a:r>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emf"/><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9.xml"/><Relationship Id="rId13" Type="http://schemas.openxmlformats.org/officeDocument/2006/relationships/slideLayout" Target="../slideLayouts/slideLayout34.xml"/><Relationship Id="rId18" Type="http://schemas.openxmlformats.org/officeDocument/2006/relationships/slideLayout" Target="../slideLayouts/slideLayout39.xml"/><Relationship Id="rId3" Type="http://schemas.openxmlformats.org/officeDocument/2006/relationships/slideLayout" Target="../slideLayouts/slideLayout24.xml"/><Relationship Id="rId21" Type="http://schemas.openxmlformats.org/officeDocument/2006/relationships/slideLayout" Target="../slideLayouts/slideLayout42.xml"/><Relationship Id="rId7" Type="http://schemas.openxmlformats.org/officeDocument/2006/relationships/slideLayout" Target="../slideLayouts/slideLayout28.xml"/><Relationship Id="rId12" Type="http://schemas.openxmlformats.org/officeDocument/2006/relationships/slideLayout" Target="../slideLayouts/slideLayout33.xml"/><Relationship Id="rId17" Type="http://schemas.openxmlformats.org/officeDocument/2006/relationships/slideLayout" Target="../slideLayouts/slideLayout38.xml"/><Relationship Id="rId25" Type="http://schemas.openxmlformats.org/officeDocument/2006/relationships/image" Target="../media/image7.emf"/><Relationship Id="rId2" Type="http://schemas.openxmlformats.org/officeDocument/2006/relationships/slideLayout" Target="../slideLayouts/slideLayout23.xml"/><Relationship Id="rId16" Type="http://schemas.openxmlformats.org/officeDocument/2006/relationships/slideLayout" Target="../slideLayouts/slideLayout37.xml"/><Relationship Id="rId20" Type="http://schemas.openxmlformats.org/officeDocument/2006/relationships/slideLayout" Target="../slideLayouts/slideLayout41.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24" Type="http://schemas.openxmlformats.org/officeDocument/2006/relationships/theme" Target="../theme/theme2.xml"/><Relationship Id="rId5" Type="http://schemas.openxmlformats.org/officeDocument/2006/relationships/slideLayout" Target="../slideLayouts/slideLayout26.xml"/><Relationship Id="rId15" Type="http://schemas.openxmlformats.org/officeDocument/2006/relationships/slideLayout" Target="../slideLayouts/slideLayout36.xml"/><Relationship Id="rId23" Type="http://schemas.openxmlformats.org/officeDocument/2006/relationships/slideLayout" Target="../slideLayouts/slideLayout44.xml"/><Relationship Id="rId10" Type="http://schemas.openxmlformats.org/officeDocument/2006/relationships/slideLayout" Target="../slideLayouts/slideLayout31.xml"/><Relationship Id="rId19" Type="http://schemas.openxmlformats.org/officeDocument/2006/relationships/slideLayout" Target="../slideLayouts/slideLayout40.xml"/><Relationship Id="rId4" Type="http://schemas.openxmlformats.org/officeDocument/2006/relationships/slideLayout" Target="../slideLayouts/slideLayout25.xml"/><Relationship Id="rId9" Type="http://schemas.openxmlformats.org/officeDocument/2006/relationships/slideLayout" Target="../slideLayouts/slideLayout30.xml"/><Relationship Id="rId14" Type="http://schemas.openxmlformats.org/officeDocument/2006/relationships/slideLayout" Target="../slideLayouts/slideLayout35.xml"/><Relationship Id="rId22"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rmAutofit/>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p:cNvSpPr>
            <a:spLocks noGrp="1"/>
          </p:cNvSpPr>
          <p:nvPr>
            <p:ph type="dt" sz="half" idx="2"/>
          </p:nvPr>
        </p:nvSpPr>
        <p:spPr>
          <a:xfrm>
            <a:off x="8101915" y="6424993"/>
            <a:ext cx="1773923" cy="365125"/>
          </a:xfrm>
          <a:prstGeom prst="rect">
            <a:avLst/>
          </a:prstGeom>
        </p:spPr>
        <p:txBody>
          <a:bodyPr vert="horz" lIns="0" tIns="0" rIns="0" bIns="0" rtlCol="0" anchor="ctr"/>
          <a:lstStyle>
            <a:lvl1pPr algn="l">
              <a:defRPr sz="1000">
                <a:solidFill>
                  <a:schemeClr val="tx1"/>
                </a:solidFill>
              </a:defRPr>
            </a:lvl1pPr>
          </a:lstStyle>
          <a:p>
            <a:fld id="{3FCF6715-A2B5-A045-B72C-B503686710DB}" type="datetime3">
              <a:rPr lang="en-US" smtClean="0"/>
              <a:pPr/>
              <a:t>17 July 2025</a:t>
            </a:fld>
            <a:endParaRPr lang="en-US"/>
          </a:p>
        </p:txBody>
      </p:sp>
      <p:sp>
        <p:nvSpPr>
          <p:cNvPr id="6" name="Slide Number Placeholder 5"/>
          <p:cNvSpPr>
            <a:spLocks noGrp="1"/>
          </p:cNvSpPr>
          <p:nvPr>
            <p:ph type="sldNum" sz="quarter" idx="4"/>
          </p:nvPr>
        </p:nvSpPr>
        <p:spPr>
          <a:xfrm>
            <a:off x="11107546" y="6424993"/>
            <a:ext cx="681254" cy="365125"/>
          </a:xfrm>
          <a:prstGeom prst="rect">
            <a:avLst/>
          </a:prstGeom>
        </p:spPr>
        <p:txBody>
          <a:bodyPr vert="horz" lIns="0" tIns="0" rIns="0" bIns="0" rtlCol="0" anchor="ctr"/>
          <a:lstStyle>
            <a:lvl1pPr algn="r">
              <a:defRPr sz="850" b="1">
                <a:solidFill>
                  <a:schemeClr val="tx1"/>
                </a:solidFill>
              </a:defRPr>
            </a:lvl1pPr>
          </a:lstStyle>
          <a:p>
            <a:r>
              <a:rPr lang="en-US"/>
              <a:t>Slide </a:t>
            </a:r>
            <a:fld id="{36B5EA5A-BC32-A742-B11B-8E7414D5B535}" type="slidenum">
              <a:rPr lang="en-US" smtClean="0"/>
              <a:pPr/>
              <a:t>‹#›</a:t>
            </a:fld>
            <a:endParaRPr lang="en-US"/>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1145352" y="6424993"/>
            <a:ext cx="6787386" cy="365125"/>
          </a:xfrm>
          <a:prstGeom prst="rect">
            <a:avLst/>
          </a:prstGeom>
        </p:spPr>
        <p:txBody>
          <a:bodyPr vert="horz" lIns="0" tIns="0" rIns="0" bIns="0" rtlCol="0" anchor="ctr"/>
          <a:lstStyle>
            <a:lvl1pPr algn="l">
              <a:defRPr sz="1000">
                <a:solidFill>
                  <a:schemeClr val="tx1"/>
                </a:solidFill>
              </a:defRPr>
            </a:lvl1pPr>
          </a:lstStyle>
          <a:p>
            <a:r>
              <a:rPr lang="en-US"/>
              <a:t>Presenter | Presentation Title</a:t>
            </a:r>
          </a:p>
        </p:txBody>
      </p:sp>
      <p:cxnSp>
        <p:nvCxnSpPr>
          <p:cNvPr id="8" name="Straight Connector 7">
            <a:extLst>
              <a:ext uri="{FF2B5EF4-FFF2-40B4-BE49-F238E27FC236}">
                <a16:creationId xmlns:a16="http://schemas.microsoft.com/office/drawing/2014/main" id="{CC7B0EED-0D00-C37F-0787-98F0B94C9550}"/>
              </a:ext>
            </a:extLst>
          </p:cNvPr>
          <p:cNvCxnSpPr>
            <a:cxnSpLocks/>
          </p:cNvCxnSpPr>
          <p:nvPr userDrawn="1"/>
        </p:nvCxnSpPr>
        <p:spPr>
          <a:xfrm>
            <a:off x="404070" y="6370802"/>
            <a:ext cx="11379943"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B82929EC-EE14-2FC5-158D-B07C2EFC934B}"/>
              </a:ext>
            </a:extLst>
          </p:cNvPr>
          <p:cNvPicPr>
            <a:picLocks noChangeAspect="1"/>
          </p:cNvPicPr>
          <p:nvPr userDrawn="1"/>
        </p:nvPicPr>
        <p:blipFill>
          <a:blip r:embed="rId23"/>
          <a:stretch>
            <a:fillRect/>
          </a:stretch>
        </p:blipFill>
        <p:spPr>
          <a:xfrm>
            <a:off x="404070" y="6439074"/>
            <a:ext cx="352448" cy="347431"/>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4"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GB"/>
              <a:t>Click to edit Master title style</a:t>
            </a:r>
            <a:endParaRPr lang="en-US"/>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rmAutofit/>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p:cNvSpPr>
            <a:spLocks noGrp="1"/>
          </p:cNvSpPr>
          <p:nvPr>
            <p:ph type="dt" sz="half" idx="2"/>
          </p:nvPr>
        </p:nvSpPr>
        <p:spPr>
          <a:xfrm>
            <a:off x="9120336" y="6378349"/>
            <a:ext cx="1620788" cy="365125"/>
          </a:xfrm>
          <a:prstGeom prst="rect">
            <a:avLst/>
          </a:prstGeom>
        </p:spPr>
        <p:txBody>
          <a:bodyPr vert="horz" lIns="0" tIns="0" rIns="0" bIns="0" rtlCol="0" anchor="ctr"/>
          <a:lstStyle>
            <a:lvl1pPr algn="r">
              <a:defRPr sz="850">
                <a:solidFill>
                  <a:schemeClr val="tx1"/>
                </a:solidFill>
              </a:defRPr>
            </a:lvl1pPr>
          </a:lstStyle>
          <a:p>
            <a:fld id="{7EFCF37F-0624-3A4F-A6BC-24980A3E6108}" type="datetime1">
              <a:rPr lang="en-GB" smtClean="0"/>
              <a:pPr/>
              <a:t>17/07/2025</a:t>
            </a:fld>
            <a:endParaRPr lang="en-GB"/>
          </a:p>
        </p:txBody>
      </p:sp>
      <p:sp>
        <p:nvSpPr>
          <p:cNvPr id="6" name="Slide Number Placeholder 5"/>
          <p:cNvSpPr>
            <a:spLocks noGrp="1"/>
          </p:cNvSpPr>
          <p:nvPr>
            <p:ph type="sldNum" sz="quarter" idx="4"/>
          </p:nvPr>
        </p:nvSpPr>
        <p:spPr>
          <a:xfrm>
            <a:off x="11107546" y="6378349"/>
            <a:ext cx="681254" cy="365125"/>
          </a:xfrm>
          <a:prstGeom prst="rect">
            <a:avLst/>
          </a:prstGeom>
        </p:spPr>
        <p:txBody>
          <a:bodyPr vert="horz" lIns="0" tIns="0" rIns="0" bIns="0" rtlCol="0" anchor="ctr"/>
          <a:lstStyle>
            <a:lvl1pPr algn="r">
              <a:defRPr sz="850" b="1">
                <a:solidFill>
                  <a:schemeClr val="tx1"/>
                </a:solidFill>
              </a:defRPr>
            </a:lvl1pPr>
          </a:lstStyle>
          <a:p>
            <a:fld id="{36B5EA5A-BC32-A742-B11B-8E7414D5B535}" type="slidenum">
              <a:rPr lang="en-US" smtClean="0"/>
              <a:pPr/>
              <a:t>‹#›</a:t>
            </a:fld>
            <a:endParaRPr lang="en-US"/>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3" y="6378349"/>
            <a:ext cx="4285010" cy="365125"/>
          </a:xfrm>
          <a:prstGeom prst="rect">
            <a:avLst/>
          </a:prstGeom>
        </p:spPr>
        <p:txBody>
          <a:bodyPr vert="horz" lIns="0" tIns="45720" rIns="91440" bIns="45720" rtlCol="0" anchor="ctr"/>
          <a:lstStyle>
            <a:lvl1pPr algn="l">
              <a:defRPr sz="850">
                <a:solidFill>
                  <a:schemeClr val="tx1"/>
                </a:solidFill>
              </a:defRPr>
            </a:lvl1pPr>
          </a:lstStyle>
          <a:p>
            <a:r>
              <a:rPr lang="en-US"/>
              <a:t>Presenter | Presentation Title</a:t>
            </a:r>
          </a:p>
        </p:txBody>
      </p:sp>
      <p:cxnSp>
        <p:nvCxnSpPr>
          <p:cNvPr id="14" name="Straight Connector 13">
            <a:extLst>
              <a:ext uri="{FF2B5EF4-FFF2-40B4-BE49-F238E27FC236}">
                <a16:creationId xmlns:a16="http://schemas.microsoft.com/office/drawing/2014/main" id="{BD9C6532-AEDE-354E-83AD-7F67D706DF38}"/>
              </a:ext>
            </a:extLst>
          </p:cNvPr>
          <p:cNvCxnSpPr/>
          <p:nvPr userDrawn="1"/>
        </p:nvCxnSpPr>
        <p:spPr>
          <a:xfrm>
            <a:off x="407987" y="6266608"/>
            <a:ext cx="11376025" cy="0"/>
          </a:xfrm>
          <a:prstGeom prst="line">
            <a:avLst/>
          </a:prstGeom>
          <a:ln w="6350"/>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426E9AC2-DB3F-3043-BAF1-FDB172EA2CD8}"/>
              </a:ext>
            </a:extLst>
          </p:cNvPr>
          <p:cNvPicPr>
            <a:picLocks noChangeAspect="1"/>
          </p:cNvPicPr>
          <p:nvPr userDrawn="1"/>
        </p:nvPicPr>
        <p:blipFill>
          <a:blip r:embed="rId25"/>
          <a:stretch>
            <a:fillRect/>
          </a:stretch>
        </p:blipFill>
        <p:spPr>
          <a:xfrm>
            <a:off x="407988" y="6364599"/>
            <a:ext cx="495300" cy="393700"/>
          </a:xfrm>
          <a:prstGeom prst="rect">
            <a:avLst/>
          </a:prstGeom>
        </p:spPr>
      </p:pic>
    </p:spTree>
    <p:extLst>
      <p:ext uri="{BB962C8B-B14F-4D97-AF65-F5344CB8AC3E}">
        <p14:creationId xmlns:p14="http://schemas.microsoft.com/office/powerpoint/2010/main" val="3200395377"/>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 id="2147483688" r:id="rId13"/>
    <p:sldLayoutId id="2147483689" r:id="rId14"/>
    <p:sldLayoutId id="2147483690" r:id="rId15"/>
    <p:sldLayoutId id="2147483691" r:id="rId16"/>
    <p:sldLayoutId id="2147483692" r:id="rId17"/>
    <p:sldLayoutId id="2147483693" r:id="rId18"/>
    <p:sldLayoutId id="2147483694" r:id="rId19"/>
    <p:sldLayoutId id="2147483695" r:id="rId20"/>
    <p:sldLayoutId id="2147483696" r:id="rId21"/>
    <p:sldLayoutId id="2147483697" r:id="rId22"/>
    <p:sldLayoutId id="2147483698" r:id="rId23"/>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p15:clr>
            <a:srgbClr val="F26B43"/>
          </p15:clr>
        </p15:guide>
        <p15:guide id="2" pos="3840">
          <p15:clr>
            <a:srgbClr val="F26B43"/>
          </p15:clr>
        </p15:guide>
        <p15:guide id="3" pos="7423">
          <p15:clr>
            <a:srgbClr val="F26B43"/>
          </p15:clr>
        </p15:guide>
        <p15:guide id="4" pos="257">
          <p15:clr>
            <a:srgbClr val="F26B43"/>
          </p15:clr>
        </p15:guide>
        <p15:guide id="6" pos="3795">
          <p15:clr>
            <a:srgbClr val="F26B43"/>
          </p15:clr>
        </p15:guide>
        <p15:guide id="7" pos="3885">
          <p15:clr>
            <a:srgbClr val="F26B43"/>
          </p15:clr>
        </p15:guide>
        <p15:guide id="8" pos="5087">
          <p15:clr>
            <a:srgbClr val="F26B43"/>
          </p15:clr>
        </p15:guide>
        <p15:guide id="9" pos="4997">
          <p15:clr>
            <a:srgbClr val="F26B43"/>
          </p15:clr>
        </p15:guide>
        <p15:guide id="10" pos="2683">
          <p15:clr>
            <a:srgbClr val="F26B43"/>
          </p15:clr>
        </p15:guide>
        <p15:guide id="11" pos="2593">
          <p15:clr>
            <a:srgbClr val="F26B43"/>
          </p15:clr>
        </p15:guide>
        <p15:guide id="12" orient="horz" pos="3906">
          <p15:clr>
            <a:srgbClr val="F26B43"/>
          </p15:clr>
        </p15:guide>
        <p15:guide id="13" orient="horz" pos="2409">
          <p15:clr>
            <a:srgbClr val="F26B43"/>
          </p15:clr>
        </p15:guide>
        <p15:guide id="14" orient="horz" pos="913">
          <p15:clr>
            <a:srgbClr val="F26B43"/>
          </p15:clr>
        </p15:guide>
        <p15:guide id="15" orient="horz" pos="1003">
          <p15:clr>
            <a:srgbClr val="F26B43"/>
          </p15:clr>
        </p15:guide>
        <p15:guide id="16" orient="horz" pos="2500">
          <p15:clr>
            <a:srgbClr val="F26B43"/>
          </p15:clr>
        </p15:guide>
        <p15:guide id="17" pos="6312">
          <p15:clr>
            <a:srgbClr val="F26B43"/>
          </p15:clr>
        </p15:guide>
        <p15:guide id="18" pos="622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xml.rels><?xml version="1.0" encoding="UTF-8" standalone="yes"?>
<Relationships xmlns="http://schemas.openxmlformats.org/package/2006/relationships"><Relationship Id="rId3" Type="http://schemas.openxmlformats.org/officeDocument/2006/relationships/hyperlink" Target="https://codimd.web.cern.ch/s/GSoAIZzlQ" TargetMode="External"/><Relationship Id="rId2" Type="http://schemas.openxmlformats.org/officeDocument/2006/relationships/hyperlink" Target="https://indico.cern.ch/event/1546119/" TargetMode="External"/><Relationship Id="rId1" Type="http://schemas.openxmlformats.org/officeDocument/2006/relationships/slideLayout" Target="../slideLayouts/slideLayout2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2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2C55D0-EF65-5184-5180-70C748F9ECB3}"/>
              </a:ext>
            </a:extLst>
          </p:cNvPr>
          <p:cNvSpPr>
            <a:spLocks noGrp="1"/>
          </p:cNvSpPr>
          <p:nvPr>
            <p:ph type="ctrTitle"/>
          </p:nvPr>
        </p:nvSpPr>
        <p:spPr/>
        <p:txBody>
          <a:bodyPr/>
          <a:lstStyle/>
          <a:p>
            <a:r>
              <a:rPr lang="en-GB" sz="3600"/>
              <a:t>HI-ECN3 Target Complex Infrastructure Workshop</a:t>
            </a:r>
            <a:br>
              <a:rPr lang="en-GB" noProof="0"/>
            </a:br>
            <a:r>
              <a:rPr lang="en-GB" sz="3600" b="0" noProof="0"/>
              <a:t>Wrap-up actions</a:t>
            </a:r>
            <a:br>
              <a:rPr lang="en-GB" sz="3600" b="0" noProof="0"/>
            </a:br>
            <a:r>
              <a:rPr lang="en-GB" sz="3600" b="0" noProof="0"/>
              <a:t>17</a:t>
            </a:r>
            <a:r>
              <a:rPr lang="en-GB" sz="3600" b="0" baseline="30000" noProof="0"/>
              <a:t>th</a:t>
            </a:r>
            <a:r>
              <a:rPr lang="en-GB" sz="3600" b="0" noProof="0"/>
              <a:t> June 2025</a:t>
            </a:r>
            <a:endParaRPr lang="en-GB" b="0" noProof="0"/>
          </a:p>
        </p:txBody>
      </p:sp>
      <p:sp>
        <p:nvSpPr>
          <p:cNvPr id="3" name="Subtitle 2">
            <a:extLst>
              <a:ext uri="{FF2B5EF4-FFF2-40B4-BE49-F238E27FC236}">
                <a16:creationId xmlns:a16="http://schemas.microsoft.com/office/drawing/2014/main" id="{F7B0DD35-25FE-650C-D3E7-DA9E47CBB676}"/>
              </a:ext>
            </a:extLst>
          </p:cNvPr>
          <p:cNvSpPr>
            <a:spLocks noGrp="1"/>
          </p:cNvSpPr>
          <p:nvPr>
            <p:ph type="subTitle" idx="1"/>
          </p:nvPr>
        </p:nvSpPr>
        <p:spPr/>
        <p:txBody>
          <a:bodyPr/>
          <a:lstStyle/>
          <a:p>
            <a:r>
              <a:rPr lang="en-GB" noProof="0"/>
              <a:t>I. Angulo Vaquero, J-L. Grenard, G. Humphreys, F. Pedrosa</a:t>
            </a:r>
            <a:endParaRPr lang="en-GB" noProof="0" dirty="0"/>
          </a:p>
        </p:txBody>
      </p:sp>
    </p:spTree>
    <p:extLst>
      <p:ext uri="{BB962C8B-B14F-4D97-AF65-F5344CB8AC3E}">
        <p14:creationId xmlns:p14="http://schemas.microsoft.com/office/powerpoint/2010/main" val="38163452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67A384B-09D5-575C-D34B-AB6364056BB5}"/>
              </a:ext>
            </a:extLst>
          </p:cNvPr>
          <p:cNvSpPr>
            <a:spLocks noGrp="1"/>
          </p:cNvSpPr>
          <p:nvPr>
            <p:ph type="title"/>
          </p:nvPr>
        </p:nvSpPr>
        <p:spPr/>
        <p:txBody>
          <a:bodyPr/>
          <a:lstStyle/>
          <a:p>
            <a:r>
              <a:rPr lang="en-GB" noProof="0" dirty="0"/>
              <a:t>Example of sketches showing systems</a:t>
            </a:r>
          </a:p>
        </p:txBody>
      </p:sp>
      <p:sp>
        <p:nvSpPr>
          <p:cNvPr id="6" name="Slide Number Placeholder 5">
            <a:extLst>
              <a:ext uri="{FF2B5EF4-FFF2-40B4-BE49-F238E27FC236}">
                <a16:creationId xmlns:a16="http://schemas.microsoft.com/office/drawing/2014/main" id="{E5FB7634-D8E3-97D4-CB2B-26BF950C8E94}"/>
              </a:ext>
            </a:extLst>
          </p:cNvPr>
          <p:cNvSpPr>
            <a:spLocks noGrp="1"/>
          </p:cNvSpPr>
          <p:nvPr>
            <p:ph type="sldNum" sz="quarter" idx="12"/>
          </p:nvPr>
        </p:nvSpPr>
        <p:spPr/>
        <p:txBody>
          <a:bodyPr/>
          <a:lstStyle/>
          <a:p>
            <a:fld id="{36B5EA5A-BC32-A742-B11B-8E7414D5B535}" type="slidenum">
              <a:rPr lang="en-GB" noProof="0" smtClean="0"/>
              <a:pPr/>
              <a:t>10</a:t>
            </a:fld>
            <a:endParaRPr lang="en-GB" noProof="0" dirty="0"/>
          </a:p>
        </p:txBody>
      </p:sp>
      <p:pic>
        <p:nvPicPr>
          <p:cNvPr id="10" name="Picture 9">
            <a:extLst>
              <a:ext uri="{FF2B5EF4-FFF2-40B4-BE49-F238E27FC236}">
                <a16:creationId xmlns:a16="http://schemas.microsoft.com/office/drawing/2014/main" id="{2A25263C-0CC6-F4DC-1D0E-3E3100AABBF7}"/>
              </a:ext>
            </a:extLst>
          </p:cNvPr>
          <p:cNvPicPr>
            <a:picLocks noChangeAspect="1"/>
          </p:cNvPicPr>
          <p:nvPr/>
        </p:nvPicPr>
        <p:blipFill>
          <a:blip r:embed="rId2"/>
          <a:stretch>
            <a:fillRect/>
          </a:stretch>
        </p:blipFill>
        <p:spPr>
          <a:xfrm>
            <a:off x="2494229" y="1041283"/>
            <a:ext cx="8613317" cy="4775434"/>
          </a:xfrm>
          <a:prstGeom prst="rect">
            <a:avLst/>
          </a:prstGeom>
        </p:spPr>
      </p:pic>
      <p:sp>
        <p:nvSpPr>
          <p:cNvPr id="11" name="TextBox 10">
            <a:extLst>
              <a:ext uri="{FF2B5EF4-FFF2-40B4-BE49-F238E27FC236}">
                <a16:creationId xmlns:a16="http://schemas.microsoft.com/office/drawing/2014/main" id="{B59A50DA-7428-9A67-D424-27EEE70B5E0F}"/>
              </a:ext>
            </a:extLst>
          </p:cNvPr>
          <p:cNvSpPr txBox="1"/>
          <p:nvPr/>
        </p:nvSpPr>
        <p:spPr>
          <a:xfrm>
            <a:off x="644668" y="5982355"/>
            <a:ext cx="9256415" cy="276999"/>
          </a:xfrm>
          <a:prstGeom prst="rect">
            <a:avLst/>
          </a:prstGeom>
          <a:noFill/>
        </p:spPr>
        <p:txBody>
          <a:bodyPr wrap="square" lIns="0" tIns="0" rIns="0" bIns="0" rtlCol="0">
            <a:spAutoFit/>
          </a:bodyPr>
          <a:lstStyle/>
          <a:p>
            <a:pPr algn="l"/>
            <a:r>
              <a:rPr lang="en-GB" b="1" noProof="0" dirty="0">
                <a:solidFill>
                  <a:srgbClr val="FF0000"/>
                </a:solidFill>
              </a:rPr>
              <a:t>Very good example of what we would like to obtain to illustrate requirements</a:t>
            </a:r>
          </a:p>
        </p:txBody>
      </p:sp>
    </p:spTree>
    <p:extLst>
      <p:ext uri="{BB962C8B-B14F-4D97-AF65-F5344CB8AC3E}">
        <p14:creationId xmlns:p14="http://schemas.microsoft.com/office/powerpoint/2010/main" val="27108381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AEF4904-B044-5712-A2D3-25EC859B55B0}"/>
              </a:ext>
            </a:extLst>
          </p:cNvPr>
          <p:cNvSpPr>
            <a:spLocks noGrp="1"/>
          </p:cNvSpPr>
          <p:nvPr>
            <p:ph type="title"/>
          </p:nvPr>
        </p:nvSpPr>
        <p:spPr/>
        <p:txBody>
          <a:bodyPr/>
          <a:lstStyle/>
          <a:p>
            <a:r>
              <a:rPr lang="en-GB" noProof="0" dirty="0"/>
              <a:t>Conclusion</a:t>
            </a:r>
          </a:p>
        </p:txBody>
      </p:sp>
      <p:sp>
        <p:nvSpPr>
          <p:cNvPr id="6" name="Slide Number Placeholder 5">
            <a:extLst>
              <a:ext uri="{FF2B5EF4-FFF2-40B4-BE49-F238E27FC236}">
                <a16:creationId xmlns:a16="http://schemas.microsoft.com/office/drawing/2014/main" id="{A6045D99-57FF-2E2E-008C-01A1A45F60FB}"/>
              </a:ext>
            </a:extLst>
          </p:cNvPr>
          <p:cNvSpPr>
            <a:spLocks noGrp="1"/>
          </p:cNvSpPr>
          <p:nvPr>
            <p:ph type="sldNum" sz="quarter" idx="12"/>
          </p:nvPr>
        </p:nvSpPr>
        <p:spPr/>
        <p:txBody>
          <a:bodyPr/>
          <a:lstStyle/>
          <a:p>
            <a:fld id="{36B5EA5A-BC32-A742-B11B-8E7414D5B535}" type="slidenum">
              <a:rPr lang="en-GB" noProof="0" smtClean="0"/>
              <a:pPr/>
              <a:t>11</a:t>
            </a:fld>
            <a:endParaRPr lang="en-GB" noProof="0" dirty="0"/>
          </a:p>
        </p:txBody>
      </p:sp>
      <p:sp>
        <p:nvSpPr>
          <p:cNvPr id="2" name="Content Placeholder 1">
            <a:extLst>
              <a:ext uri="{FF2B5EF4-FFF2-40B4-BE49-F238E27FC236}">
                <a16:creationId xmlns:a16="http://schemas.microsoft.com/office/drawing/2014/main" id="{79C887EF-127B-A341-0A17-66A90256AE42}"/>
              </a:ext>
            </a:extLst>
          </p:cNvPr>
          <p:cNvSpPr>
            <a:spLocks noGrp="1"/>
          </p:cNvSpPr>
          <p:nvPr>
            <p:ph type="body" sz="quarter" idx="13"/>
          </p:nvPr>
        </p:nvSpPr>
        <p:spPr/>
        <p:txBody>
          <a:bodyPr/>
          <a:lstStyle/>
          <a:p>
            <a:r>
              <a:rPr lang="en-GB" sz="2800"/>
              <a:t>Stakeholders have to tackle actions</a:t>
            </a:r>
          </a:p>
          <a:p>
            <a:r>
              <a:rPr lang="en-GB" sz="2800" noProof="0"/>
              <a:t>Actions will be followed in WP4 coordination meeting</a:t>
            </a:r>
          </a:p>
          <a:p>
            <a:r>
              <a:rPr lang="en-GB" sz="2800"/>
              <a:t>We need inputs to complete the IRP</a:t>
            </a:r>
            <a:endParaRPr lang="en-GB" sz="2800" noProof="0"/>
          </a:p>
          <a:p>
            <a:r>
              <a:rPr lang="en-GB" sz="2800" noProof="0"/>
              <a:t>Wider workshop to treat similar subjects to follow the progress of the studies and exchange between different projects stakeholder</a:t>
            </a:r>
          </a:p>
          <a:p>
            <a:pPr marL="666900" lvl="1" indent="-342900">
              <a:buFont typeface="Arial" panose="020B0604020202020204" pitchFamily="34" charset="0"/>
              <a:buChar char="•"/>
            </a:pPr>
            <a:r>
              <a:rPr lang="en-GB" noProof="0" dirty="0"/>
              <a:t>Service building</a:t>
            </a:r>
            <a:r>
              <a:rPr lang="en-GB" noProof="0"/>
              <a:t> update</a:t>
            </a:r>
          </a:p>
          <a:p>
            <a:pPr marL="666900" lvl="1" indent="-342900">
              <a:buFont typeface="Arial" panose="020B0604020202020204" pitchFamily="34" charset="0"/>
              <a:buChar char="•"/>
            </a:pPr>
            <a:r>
              <a:rPr lang="en-GB" noProof="0" dirty="0"/>
              <a:t>Target area</a:t>
            </a:r>
          </a:p>
          <a:p>
            <a:pPr marL="666900" lvl="1" indent="-342900">
              <a:buFont typeface="Arial" panose="020B0604020202020204" pitchFamily="34" charset="0"/>
              <a:buChar char="•"/>
            </a:pPr>
            <a:r>
              <a:rPr lang="en-GB" noProof="0" dirty="0"/>
              <a:t>Upstream part of TCC8 </a:t>
            </a:r>
            <a:r>
              <a:rPr lang="en-GB" noProof="0"/>
              <a:t>including dilution </a:t>
            </a:r>
            <a:r>
              <a:rPr lang="en-GB" noProof="0" dirty="0"/>
              <a:t>system</a:t>
            </a:r>
          </a:p>
          <a:p>
            <a:pPr marL="666900" lvl="1" indent="-342900">
              <a:buFont typeface="Arial" panose="020B0604020202020204" pitchFamily="34" charset="0"/>
              <a:buChar char="•"/>
            </a:pPr>
            <a:r>
              <a:rPr lang="en-GB" noProof="0" dirty="0"/>
              <a:t>BA82</a:t>
            </a:r>
            <a:r>
              <a:rPr lang="en-GB" noProof="0"/>
              <a:t> upgrade linked to HI-ECN3</a:t>
            </a:r>
            <a:endParaRPr lang="en-GB" noProof="0" dirty="0"/>
          </a:p>
          <a:p>
            <a:pPr marL="666900" lvl="1" indent="-342900">
              <a:buFont typeface="Arial" panose="020B0604020202020204" pitchFamily="34" charset="0"/>
              <a:buChar char="•"/>
            </a:pPr>
            <a:r>
              <a:rPr lang="en-GB" noProof="0" dirty="0"/>
              <a:t>General infrastructure for SHIP</a:t>
            </a:r>
            <a:endParaRPr lang="en-GB" noProof="0"/>
          </a:p>
          <a:p>
            <a:pPr marL="324000" lvl="1" indent="0">
              <a:buNone/>
            </a:pPr>
            <a:r>
              <a:rPr lang="en-GB" sz="2000" b="1">
                <a:latin typeface="+mj-lt"/>
                <a:cs typeface="Arial" panose="020B0604020202020204" pitchFamily="34" charset="0"/>
              </a:rPr>
              <a:t>→ </a:t>
            </a:r>
            <a:r>
              <a:rPr lang="en-GB" sz="2000" b="1">
                <a:latin typeface="+mj-lt"/>
              </a:rPr>
              <a:t>October 2025 target date </a:t>
            </a:r>
            <a:r>
              <a:rPr lang="en-GB" sz="2000">
                <a:latin typeface="+mj-lt"/>
              </a:rPr>
              <a:t>(After the medium-term actions for follow up)</a:t>
            </a:r>
            <a:endParaRPr lang="en-GB" sz="2000" noProof="0">
              <a:latin typeface="+mj-lt"/>
            </a:endParaRPr>
          </a:p>
        </p:txBody>
      </p:sp>
    </p:spTree>
    <p:extLst>
      <p:ext uri="{BB962C8B-B14F-4D97-AF65-F5344CB8AC3E}">
        <p14:creationId xmlns:p14="http://schemas.microsoft.com/office/powerpoint/2010/main" val="38377326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426366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9D4F8E-3A08-3E90-237A-2B484367064E}"/>
              </a:ext>
            </a:extLst>
          </p:cNvPr>
          <p:cNvSpPr>
            <a:spLocks noGrp="1"/>
          </p:cNvSpPr>
          <p:nvPr>
            <p:ph type="title"/>
          </p:nvPr>
        </p:nvSpPr>
        <p:spPr>
          <a:xfrm>
            <a:off x="238896" y="205684"/>
            <a:ext cx="11376025" cy="1065742"/>
          </a:xfrm>
        </p:spPr>
        <p:txBody>
          <a:bodyPr/>
          <a:lstStyle/>
          <a:p>
            <a:r>
              <a:rPr lang="en-US"/>
              <a:t>Short term actions -15</a:t>
            </a:r>
            <a:r>
              <a:rPr lang="en-US" baseline="30000"/>
              <a:t>th</a:t>
            </a:r>
            <a:r>
              <a:rPr lang="en-US"/>
              <a:t> of August</a:t>
            </a:r>
            <a:endParaRPr lang="en-GB"/>
          </a:p>
        </p:txBody>
      </p:sp>
      <p:sp>
        <p:nvSpPr>
          <p:cNvPr id="3" name="Date Placeholder 2">
            <a:extLst>
              <a:ext uri="{FF2B5EF4-FFF2-40B4-BE49-F238E27FC236}">
                <a16:creationId xmlns:a16="http://schemas.microsoft.com/office/drawing/2014/main" id="{42FDD1B2-29DE-7F2F-CD09-6841ED383AAD}"/>
              </a:ext>
            </a:extLst>
          </p:cNvPr>
          <p:cNvSpPr>
            <a:spLocks noGrp="1"/>
          </p:cNvSpPr>
          <p:nvPr>
            <p:ph type="dt" sz="half" idx="10"/>
          </p:nvPr>
        </p:nvSpPr>
        <p:spPr/>
        <p:txBody>
          <a:bodyPr/>
          <a:lstStyle/>
          <a:p>
            <a:r>
              <a:rPr lang="de-CH"/>
              <a:t>NA-CONS / HI-ECN3 Steering Committee Meeting #2, 8 August 2024</a:t>
            </a:r>
            <a:endParaRPr lang="en-US"/>
          </a:p>
        </p:txBody>
      </p:sp>
      <p:sp>
        <p:nvSpPr>
          <p:cNvPr id="4" name="Footer Placeholder 3">
            <a:extLst>
              <a:ext uri="{FF2B5EF4-FFF2-40B4-BE49-F238E27FC236}">
                <a16:creationId xmlns:a16="http://schemas.microsoft.com/office/drawing/2014/main" id="{A9AC7DF8-0997-B7A2-CE44-0F361EDBAFBA}"/>
              </a:ext>
            </a:extLst>
          </p:cNvPr>
          <p:cNvSpPr>
            <a:spLocks noGrp="1"/>
          </p:cNvSpPr>
          <p:nvPr>
            <p:ph type="ftr" sz="quarter" idx="11"/>
          </p:nvPr>
        </p:nvSpPr>
        <p:spPr/>
        <p:txBody>
          <a:bodyPr/>
          <a:lstStyle/>
          <a:p>
            <a:r>
              <a:rPr lang="en-US"/>
              <a:t>Matthew FRASER | HI-ECN3 Study Project: status report</a:t>
            </a:r>
          </a:p>
        </p:txBody>
      </p:sp>
      <p:sp>
        <p:nvSpPr>
          <p:cNvPr id="5" name="Slide Number Placeholder 4">
            <a:extLst>
              <a:ext uri="{FF2B5EF4-FFF2-40B4-BE49-F238E27FC236}">
                <a16:creationId xmlns:a16="http://schemas.microsoft.com/office/drawing/2014/main" id="{97371CF9-AA97-37B0-1FE2-0EF8764E0ECF}"/>
              </a:ext>
            </a:extLst>
          </p:cNvPr>
          <p:cNvSpPr>
            <a:spLocks noGrp="1"/>
          </p:cNvSpPr>
          <p:nvPr>
            <p:ph type="sldNum" sz="quarter" idx="12"/>
          </p:nvPr>
        </p:nvSpPr>
        <p:spPr/>
        <p:txBody>
          <a:bodyPr/>
          <a:lstStyle/>
          <a:p>
            <a:fld id="{36B5EA5A-BC32-A742-B11B-8E7414D5B535}" type="slidenum">
              <a:rPr lang="en-US" smtClean="0"/>
              <a:pPr/>
              <a:t>13</a:t>
            </a:fld>
            <a:endParaRPr lang="en-US"/>
          </a:p>
        </p:txBody>
      </p:sp>
      <p:graphicFrame>
        <p:nvGraphicFramePr>
          <p:cNvPr id="8" name="Table 7">
            <a:extLst>
              <a:ext uri="{FF2B5EF4-FFF2-40B4-BE49-F238E27FC236}">
                <a16:creationId xmlns:a16="http://schemas.microsoft.com/office/drawing/2014/main" id="{E23904D9-3331-4F80-8A16-0F1C8CF1E96F}"/>
              </a:ext>
            </a:extLst>
          </p:cNvPr>
          <p:cNvGraphicFramePr>
            <a:graphicFrameLocks noGrp="1"/>
          </p:cNvGraphicFramePr>
          <p:nvPr>
            <p:extLst>
              <p:ext uri="{D42A27DB-BD31-4B8C-83A1-F6EECF244321}">
                <p14:modId xmlns:p14="http://schemas.microsoft.com/office/powerpoint/2010/main" val="2505657502"/>
              </p:ext>
            </p:extLst>
          </p:nvPr>
        </p:nvGraphicFramePr>
        <p:xfrm>
          <a:off x="304800" y="685822"/>
          <a:ext cx="11582400" cy="6391162"/>
        </p:xfrm>
        <a:graphic>
          <a:graphicData uri="http://schemas.openxmlformats.org/drawingml/2006/table">
            <a:tbl>
              <a:tblPr firstRow="1" bandRow="1">
                <a:tableStyleId>{8EC20E35-A176-4012-BC5E-935CFFF8708E}</a:tableStyleId>
              </a:tblPr>
              <a:tblGrid>
                <a:gridCol w="480151">
                  <a:extLst>
                    <a:ext uri="{9D8B030D-6E8A-4147-A177-3AD203B41FA5}">
                      <a16:colId xmlns:a16="http://schemas.microsoft.com/office/drawing/2014/main" val="3896512929"/>
                    </a:ext>
                  </a:extLst>
                </a:gridCol>
                <a:gridCol w="887330">
                  <a:extLst>
                    <a:ext uri="{9D8B030D-6E8A-4147-A177-3AD203B41FA5}">
                      <a16:colId xmlns:a16="http://schemas.microsoft.com/office/drawing/2014/main" val="2062630431"/>
                    </a:ext>
                  </a:extLst>
                </a:gridCol>
                <a:gridCol w="8274722">
                  <a:extLst>
                    <a:ext uri="{9D8B030D-6E8A-4147-A177-3AD203B41FA5}">
                      <a16:colId xmlns:a16="http://schemas.microsoft.com/office/drawing/2014/main" val="95595165"/>
                    </a:ext>
                  </a:extLst>
                </a:gridCol>
                <a:gridCol w="891707">
                  <a:extLst>
                    <a:ext uri="{9D8B030D-6E8A-4147-A177-3AD203B41FA5}">
                      <a16:colId xmlns:a16="http://schemas.microsoft.com/office/drawing/2014/main" val="3600824342"/>
                    </a:ext>
                  </a:extLst>
                </a:gridCol>
                <a:gridCol w="1048490">
                  <a:extLst>
                    <a:ext uri="{9D8B030D-6E8A-4147-A177-3AD203B41FA5}">
                      <a16:colId xmlns:a16="http://schemas.microsoft.com/office/drawing/2014/main" val="854814601"/>
                    </a:ext>
                  </a:extLst>
                </a:gridCol>
              </a:tblGrid>
              <a:tr h="245990">
                <a:tc>
                  <a:txBody>
                    <a:bodyPr/>
                    <a:lstStyle/>
                    <a:p>
                      <a:pPr algn="ctr" defTabSz="0" fontAlgn="ctr"/>
                      <a:r>
                        <a:rPr lang="en-GB" sz="900" b="1" i="0" u="none" strike="noStrike">
                          <a:solidFill>
                            <a:schemeClr val="bg1"/>
                          </a:solidFill>
                          <a:effectLst/>
                          <a:latin typeface="Aptos Narrow" panose="020B0004020202020204" pitchFamily="34" charset="0"/>
                        </a:rPr>
                        <a:t>Action Number</a:t>
                      </a:r>
                    </a:p>
                  </a:txBody>
                  <a:tcPr marL="6350" marR="6350" marT="6350" marB="0" anchor="ctr"/>
                </a:tc>
                <a:tc>
                  <a:txBody>
                    <a:bodyPr/>
                    <a:lstStyle/>
                    <a:p>
                      <a:pPr algn="ctr" defTabSz="0" fontAlgn="ctr"/>
                      <a:r>
                        <a:rPr lang="en-GB" sz="900" b="1" i="0" u="none" strike="noStrike">
                          <a:solidFill>
                            <a:schemeClr val="bg1"/>
                          </a:solidFill>
                          <a:effectLst/>
                          <a:latin typeface="Aptos Narrow" panose="020B0004020202020204" pitchFamily="34" charset="0"/>
                        </a:rPr>
                        <a:t>Assigned</a:t>
                      </a:r>
                    </a:p>
                  </a:txBody>
                  <a:tcPr marL="6350" marR="6350" marT="6350" marB="0" anchor="ctr"/>
                </a:tc>
                <a:tc>
                  <a:txBody>
                    <a:bodyPr/>
                    <a:lstStyle/>
                    <a:p>
                      <a:pPr algn="ctr" defTabSz="0" fontAlgn="ctr"/>
                      <a:r>
                        <a:rPr lang="en-GB" sz="900" b="1" i="0" u="none" strike="noStrike">
                          <a:solidFill>
                            <a:schemeClr val="bg1"/>
                          </a:solidFill>
                          <a:effectLst/>
                          <a:latin typeface="Aptos Narrow" panose="020B0004020202020204" pitchFamily="34" charset="0"/>
                        </a:rPr>
                        <a:t>Detail</a:t>
                      </a:r>
                    </a:p>
                  </a:txBody>
                  <a:tcPr marL="6350" marR="6350" marT="6350" marB="0" anchor="ctr"/>
                </a:tc>
                <a:tc>
                  <a:txBody>
                    <a:bodyPr/>
                    <a:lstStyle/>
                    <a:p>
                      <a:pPr algn="ctr" defTabSz="0" fontAlgn="ctr"/>
                      <a:r>
                        <a:rPr lang="en-GB" sz="900" b="1" i="0" u="none" strike="noStrike">
                          <a:solidFill>
                            <a:schemeClr val="bg1"/>
                          </a:solidFill>
                          <a:effectLst/>
                          <a:latin typeface="Aptos Narrow" panose="020B0004020202020204" pitchFamily="34" charset="0"/>
                        </a:rPr>
                        <a:t>Deadline</a:t>
                      </a:r>
                    </a:p>
                  </a:txBody>
                  <a:tcPr marL="6350" marR="6350" marT="6350" marB="0" anchor="ctr"/>
                </a:tc>
                <a:tc>
                  <a:txBody>
                    <a:bodyPr/>
                    <a:lstStyle/>
                    <a:p>
                      <a:pPr algn="ctr" defTabSz="0" fontAlgn="ctr"/>
                      <a:r>
                        <a:rPr lang="en-GB" sz="900" b="1" i="0" u="none" strike="noStrike">
                          <a:solidFill>
                            <a:schemeClr val="bg1"/>
                          </a:solidFill>
                          <a:effectLst/>
                          <a:latin typeface="Aptos Narrow" panose="020B0004020202020204" pitchFamily="34" charset="0"/>
                        </a:rPr>
                        <a:t>Current progress</a:t>
                      </a:r>
                    </a:p>
                  </a:txBody>
                  <a:tcPr marL="6350" marR="6350" marT="6350" marB="0" anchor="ctr"/>
                </a:tc>
                <a:extLst>
                  <a:ext uri="{0D108BD9-81ED-4DB2-BD59-A6C34878D82A}">
                    <a16:rowId xmlns:a16="http://schemas.microsoft.com/office/drawing/2014/main" val="1518608220"/>
                  </a:ext>
                </a:extLst>
              </a:tr>
              <a:tr h="485737">
                <a:tc>
                  <a:txBody>
                    <a:bodyPr/>
                    <a:lstStyle/>
                    <a:p>
                      <a:pPr algn="ctr" defTabSz="0" fontAlgn="ctr"/>
                      <a:r>
                        <a:rPr lang="en-GB" sz="900" b="0" i="0" u="none" strike="noStrike">
                          <a:solidFill>
                            <a:srgbClr val="000000"/>
                          </a:solidFill>
                          <a:effectLst/>
                          <a:latin typeface="Aptos Narrow" panose="020B0004020202020204" pitchFamily="34" charset="0"/>
                        </a:rPr>
                        <a:t>9</a:t>
                      </a:r>
                    </a:p>
                  </a:txBody>
                  <a:tcPr marL="6350" marR="6350" marT="6350" marB="0" anchor="ctr"/>
                </a:tc>
                <a:tc>
                  <a:txBody>
                    <a:bodyPr/>
                    <a:lstStyle/>
                    <a:p>
                      <a:pPr algn="ctr" defTabSz="0" fontAlgn="ctr"/>
                      <a:r>
                        <a:rPr lang="it-IT" sz="900" b="0" i="0" u="none" strike="noStrike">
                          <a:solidFill>
                            <a:srgbClr val="000000"/>
                          </a:solidFill>
                          <a:effectLst/>
                          <a:latin typeface="Aptos" panose="020B0004020202020204" pitchFamily="34" charset="0"/>
                        </a:rPr>
                        <a:t>J. Currie, F. Dragoni, C. Ahdida, J.L. Grenard</a:t>
                      </a:r>
                    </a:p>
                  </a:txBody>
                  <a:tcPr marL="6350" marR="6350" marT="6350" marB="0" anchor="ctr"/>
                </a:tc>
                <a:tc>
                  <a:txBody>
                    <a:bodyPr/>
                    <a:lstStyle/>
                    <a:p>
                      <a:pPr algn="ctr" defTabSz="0" fontAlgn="ctr"/>
                      <a:r>
                        <a:rPr lang="en-GB" sz="900" b="0" i="0" u="none" strike="noStrike">
                          <a:solidFill>
                            <a:srgbClr val="000000"/>
                          </a:solidFill>
                          <a:effectLst/>
                          <a:latin typeface="Aptos" panose="020B0004020202020204" pitchFamily="34" charset="0"/>
                        </a:rPr>
                        <a:t>to sit together to converge on a pressure cascade proposal that is to be validated by HSE management.</a:t>
                      </a:r>
                    </a:p>
                  </a:txBody>
                  <a:tcPr marL="6350" marR="6350" marT="6350" marB="0" anchor="ctr"/>
                </a:tc>
                <a:tc>
                  <a:txBody>
                    <a:bodyPr/>
                    <a:lstStyle/>
                    <a:p>
                      <a:pPr algn="ctr" defTabSz="0" fontAlgn="ctr"/>
                      <a:r>
                        <a:rPr lang="en-GB" sz="900" b="0" i="0" u="none" strike="noStrike">
                          <a:solidFill>
                            <a:srgbClr val="000000"/>
                          </a:solidFill>
                          <a:effectLst/>
                          <a:latin typeface="Aptos Narrow" panose="020B0004020202020204" pitchFamily="34" charset="0"/>
                        </a:rPr>
                        <a:t>15th August</a:t>
                      </a:r>
                    </a:p>
                  </a:txBody>
                  <a:tcPr marL="6350" marR="6350" marT="6350" marB="0" anchor="ctr"/>
                </a:tc>
                <a:tc>
                  <a:txBody>
                    <a:bodyPr/>
                    <a:lstStyle/>
                    <a:p>
                      <a:pPr algn="ctr" defTabSz="0" fontAlgn="ctr"/>
                      <a:r>
                        <a:rPr lang="en-GB" sz="900" b="0" i="0" u="none" strike="noStrike">
                          <a:solidFill>
                            <a:srgbClr val="000000"/>
                          </a:solidFill>
                          <a:effectLst/>
                          <a:latin typeface="Aptos Narrow" panose="020B0004020202020204" pitchFamily="34" charset="0"/>
                        </a:rPr>
                        <a:t> </a:t>
                      </a:r>
                    </a:p>
                  </a:txBody>
                  <a:tcPr marL="6350" marR="6350" marT="6350" marB="0" anchor="ctr"/>
                </a:tc>
                <a:extLst>
                  <a:ext uri="{0D108BD9-81ED-4DB2-BD59-A6C34878D82A}">
                    <a16:rowId xmlns:a16="http://schemas.microsoft.com/office/drawing/2014/main" val="2355248012"/>
                  </a:ext>
                </a:extLst>
              </a:tr>
              <a:tr h="365864">
                <a:tc>
                  <a:txBody>
                    <a:bodyPr/>
                    <a:lstStyle/>
                    <a:p>
                      <a:pPr algn="ctr" defTabSz="0" fontAlgn="ctr"/>
                      <a:r>
                        <a:rPr lang="en-GB" sz="900" b="0" i="0" u="none" strike="noStrike">
                          <a:solidFill>
                            <a:srgbClr val="000000"/>
                          </a:solidFill>
                          <a:effectLst/>
                          <a:latin typeface="Aptos Narrow" panose="020B0004020202020204" pitchFamily="34" charset="0"/>
                        </a:rPr>
                        <a:t>11</a:t>
                      </a:r>
                    </a:p>
                  </a:txBody>
                  <a:tcPr marL="6350" marR="6350" marT="6350" marB="0" anchor="ctr"/>
                </a:tc>
                <a:tc>
                  <a:txBody>
                    <a:bodyPr/>
                    <a:lstStyle/>
                    <a:p>
                      <a:pPr algn="ctr" defTabSz="0" fontAlgn="ctr"/>
                      <a:r>
                        <a:rPr lang="en-GB" sz="900" b="0" i="0" u="none" strike="noStrike">
                          <a:solidFill>
                            <a:srgbClr val="000000"/>
                          </a:solidFill>
                          <a:effectLst/>
                          <a:latin typeface="Aptos" panose="020B0004020202020204" pitchFamily="34" charset="0"/>
                        </a:rPr>
                        <a:t>J.Minier</a:t>
                      </a:r>
                    </a:p>
                  </a:txBody>
                  <a:tcPr marL="6350" marR="6350" marT="6350" marB="0" anchor="ctr"/>
                </a:tc>
                <a:tc>
                  <a:txBody>
                    <a:bodyPr/>
                    <a:lstStyle/>
                    <a:p>
                      <a:pPr algn="ctr" defTabSz="0" fontAlgn="ctr"/>
                      <a:r>
                        <a:rPr lang="en-GB" sz="900" b="0" i="0" u="none" strike="noStrike">
                          <a:solidFill>
                            <a:srgbClr val="000000"/>
                          </a:solidFill>
                          <a:effectLst/>
                          <a:latin typeface="Aptos" panose="020B0004020202020204" pitchFamily="34" charset="0"/>
                        </a:rPr>
                        <a:t>Specify the noise limits in the area that need to be respected by the new installations:</a:t>
                      </a:r>
                      <a:br>
                        <a:rPr lang="en-GB" sz="900" b="0" i="0" u="none" strike="noStrike">
                          <a:solidFill>
                            <a:srgbClr val="000000"/>
                          </a:solidFill>
                          <a:effectLst/>
                          <a:latin typeface="Aptos" panose="020B0004020202020204" pitchFamily="34" charset="0"/>
                        </a:rPr>
                      </a:br>
                      <a:r>
                        <a:rPr lang="en-GB" sz="900" b="0" i="0" u="none" strike="noStrike">
                          <a:solidFill>
                            <a:srgbClr val="000000"/>
                          </a:solidFill>
                          <a:effectLst/>
                          <a:latin typeface="Aptos" panose="020B0004020202020204" pitchFamily="34" charset="0"/>
                        </a:rPr>
                        <a:t>* A global noise study/analysis should be performed as soon as possible with all the noise sources including the NA-CONS future contributions.</a:t>
                      </a:r>
                      <a:br>
                        <a:rPr lang="en-GB" sz="900" b="0" i="0" u="none" strike="noStrike">
                          <a:solidFill>
                            <a:srgbClr val="000000"/>
                          </a:solidFill>
                          <a:effectLst/>
                          <a:latin typeface="Aptos" panose="020B0004020202020204" pitchFamily="34" charset="0"/>
                        </a:rPr>
                      </a:br>
                      <a:r>
                        <a:rPr lang="en-GB" sz="900" b="0" i="0" u="none" strike="noStrike">
                          <a:solidFill>
                            <a:srgbClr val="000000"/>
                          </a:solidFill>
                          <a:effectLst/>
                          <a:latin typeface="Aptos" panose="020B0004020202020204" pitchFamily="34" charset="0"/>
                        </a:rPr>
                        <a:t>* The requirements need to be clarified so that CV &amp; other teams can apply the appropriate technical solution to mitigate noise production if needed</a:t>
                      </a:r>
                    </a:p>
                  </a:txBody>
                  <a:tcPr marL="6350" marR="6350" marT="6350" marB="0" anchor="ctr"/>
                </a:tc>
                <a:tc>
                  <a:txBody>
                    <a:bodyPr/>
                    <a:lstStyle/>
                    <a:p>
                      <a:pPr algn="ctr" defTabSz="0" fontAlgn="ctr"/>
                      <a:r>
                        <a:rPr lang="en-GB" sz="900" b="0" i="0" u="none" strike="noStrike">
                          <a:solidFill>
                            <a:srgbClr val="000000"/>
                          </a:solidFill>
                          <a:effectLst/>
                          <a:latin typeface="Aptos Narrow" panose="020B0004020202020204" pitchFamily="34" charset="0"/>
                        </a:rPr>
                        <a:t>15th August</a:t>
                      </a:r>
                    </a:p>
                  </a:txBody>
                  <a:tcPr marL="6350" marR="6350" marT="6350" marB="0" anchor="ctr"/>
                </a:tc>
                <a:tc>
                  <a:txBody>
                    <a:bodyPr/>
                    <a:lstStyle/>
                    <a:p>
                      <a:pPr algn="ctr" defTabSz="0" fontAlgn="ctr"/>
                      <a:r>
                        <a:rPr lang="en-GB" sz="900" b="0" i="0" u="none" strike="noStrike">
                          <a:solidFill>
                            <a:srgbClr val="000000"/>
                          </a:solidFill>
                          <a:effectLst/>
                          <a:latin typeface="Aptos Narrow" panose="020B0004020202020204" pitchFamily="34" charset="0"/>
                        </a:rPr>
                        <a:t> </a:t>
                      </a:r>
                    </a:p>
                  </a:txBody>
                  <a:tcPr marL="6350" marR="6350" marT="6350" marB="0" anchor="ctr"/>
                </a:tc>
                <a:extLst>
                  <a:ext uri="{0D108BD9-81ED-4DB2-BD59-A6C34878D82A}">
                    <a16:rowId xmlns:a16="http://schemas.microsoft.com/office/drawing/2014/main" val="4255865612"/>
                  </a:ext>
                </a:extLst>
              </a:tr>
              <a:tr h="605611">
                <a:tc>
                  <a:txBody>
                    <a:bodyPr/>
                    <a:lstStyle/>
                    <a:p>
                      <a:pPr algn="ctr" defTabSz="0" fontAlgn="ctr"/>
                      <a:r>
                        <a:rPr lang="en-GB" sz="900" b="0" i="0" u="none" strike="noStrike">
                          <a:solidFill>
                            <a:srgbClr val="000000"/>
                          </a:solidFill>
                          <a:effectLst/>
                          <a:latin typeface="Aptos Narrow" panose="020B0004020202020204" pitchFamily="34" charset="0"/>
                        </a:rPr>
                        <a:t>16</a:t>
                      </a:r>
                    </a:p>
                  </a:txBody>
                  <a:tcPr marL="6350" marR="6350" marT="6350" marB="0" anchor="ctr"/>
                </a:tc>
                <a:tc>
                  <a:txBody>
                    <a:bodyPr/>
                    <a:lstStyle/>
                    <a:p>
                      <a:pPr algn="l" defTabSz="0" fontAlgn="b"/>
                      <a:r>
                        <a:rPr lang="pt-BR" sz="900" b="0" i="0" u="none" strike="noStrike">
                          <a:solidFill>
                            <a:srgbClr val="000000"/>
                          </a:solidFill>
                          <a:effectLst/>
                          <a:latin typeface="Aptos Narrow" panose="020B0004020202020204" pitchFamily="34" charset="0"/>
                        </a:rPr>
                        <a:t>A. Henriques, F. Dragoni, C. Ahdida , J.L. Grenard</a:t>
                      </a:r>
                    </a:p>
                  </a:txBody>
                  <a:tcPr marL="6350" marR="6350" marT="6350" marB="0" anchor="b"/>
                </a:tc>
                <a:tc>
                  <a:txBody>
                    <a:bodyPr/>
                    <a:lstStyle/>
                    <a:p>
                      <a:pPr algn="ctr" defTabSz="0" fontAlgn="ctr"/>
                      <a:r>
                        <a:rPr lang="en-GB" sz="900" b="0" i="0" u="none" strike="noStrike">
                          <a:solidFill>
                            <a:srgbClr val="000000"/>
                          </a:solidFill>
                          <a:effectLst/>
                          <a:latin typeface="Aptos" panose="020B0004020202020204" pitchFamily="34" charset="0"/>
                        </a:rPr>
                        <a:t>to sit together and revise the pressure cascade requirements. These requirements are needed for the service cell design study and to define the requirements transmitted to the selected company.</a:t>
                      </a:r>
                    </a:p>
                  </a:txBody>
                  <a:tcPr marL="6350" marR="6350" marT="6350" marB="0" anchor="ctr"/>
                </a:tc>
                <a:tc>
                  <a:txBody>
                    <a:bodyPr/>
                    <a:lstStyle/>
                    <a:p>
                      <a:pPr algn="ctr" defTabSz="0" fontAlgn="ctr"/>
                      <a:r>
                        <a:rPr lang="en-GB" sz="900" b="0" i="0" u="none" strike="noStrike">
                          <a:solidFill>
                            <a:srgbClr val="000000"/>
                          </a:solidFill>
                          <a:effectLst/>
                          <a:latin typeface="Aptos Narrow" panose="020B0004020202020204" pitchFamily="34" charset="0"/>
                        </a:rPr>
                        <a:t>15th August</a:t>
                      </a:r>
                    </a:p>
                  </a:txBody>
                  <a:tcPr marL="6350" marR="6350" marT="6350" marB="0" anchor="ctr"/>
                </a:tc>
                <a:tc>
                  <a:txBody>
                    <a:bodyPr/>
                    <a:lstStyle/>
                    <a:p>
                      <a:pPr algn="ctr" defTabSz="0" fontAlgn="ctr"/>
                      <a:r>
                        <a:rPr lang="en-GB" sz="900" b="0" i="0" u="none" strike="noStrike">
                          <a:solidFill>
                            <a:srgbClr val="000000"/>
                          </a:solidFill>
                          <a:effectLst/>
                          <a:latin typeface="Aptos Narrow" panose="020B0004020202020204" pitchFamily="34" charset="0"/>
                        </a:rPr>
                        <a:t>Meeting held 23.06.2025 and levels decided, technical note being prepared.</a:t>
                      </a:r>
                    </a:p>
                  </a:txBody>
                  <a:tcPr marL="6350" marR="6350" marT="6350" marB="0" anchor="ctr"/>
                </a:tc>
                <a:extLst>
                  <a:ext uri="{0D108BD9-81ED-4DB2-BD59-A6C34878D82A}">
                    <a16:rowId xmlns:a16="http://schemas.microsoft.com/office/drawing/2014/main" val="2488450682"/>
                  </a:ext>
                </a:extLst>
              </a:tr>
              <a:tr h="245990">
                <a:tc>
                  <a:txBody>
                    <a:bodyPr/>
                    <a:lstStyle/>
                    <a:p>
                      <a:pPr algn="ctr" defTabSz="0" fontAlgn="ctr"/>
                      <a:r>
                        <a:rPr lang="en-GB" sz="900" b="0" i="0" u="none" strike="noStrike">
                          <a:solidFill>
                            <a:srgbClr val="000000"/>
                          </a:solidFill>
                          <a:effectLst/>
                          <a:latin typeface="Aptos Narrow" panose="020B0004020202020204" pitchFamily="34" charset="0"/>
                        </a:rPr>
                        <a:t>18</a:t>
                      </a:r>
                    </a:p>
                  </a:txBody>
                  <a:tcPr marL="6350" marR="6350" marT="6350" marB="0" anchor="ctr"/>
                </a:tc>
                <a:tc>
                  <a:txBody>
                    <a:bodyPr/>
                    <a:lstStyle/>
                    <a:p>
                      <a:pPr algn="ctr" defTabSz="0" fontAlgn="ctr"/>
                      <a:r>
                        <a:rPr lang="en-GB" sz="900" b="0" i="0" u="none" strike="noStrike">
                          <a:solidFill>
                            <a:srgbClr val="000000"/>
                          </a:solidFill>
                          <a:effectLst/>
                          <a:latin typeface="Aptos" panose="020B0004020202020204" pitchFamily="34" charset="0"/>
                        </a:rPr>
                        <a:t>F.Dragoni</a:t>
                      </a:r>
                    </a:p>
                  </a:txBody>
                  <a:tcPr marL="6350" marR="6350" marT="6350" marB="0" anchor="ctr"/>
                </a:tc>
                <a:tc>
                  <a:txBody>
                    <a:bodyPr/>
                    <a:lstStyle/>
                    <a:p>
                      <a:pPr algn="ctr" defTabSz="0" fontAlgn="ctr"/>
                      <a:r>
                        <a:rPr lang="en-GB" sz="900" b="0" i="0" u="none" strike="noStrike">
                          <a:solidFill>
                            <a:srgbClr val="000000"/>
                          </a:solidFill>
                          <a:effectLst/>
                          <a:latin typeface="Aptos" panose="020B0004020202020204" pitchFamily="34" charset="0"/>
                        </a:rPr>
                        <a:t>Estimate the impact on the pressure cascade when the extraction system is active in one area. This may modify the requirements for the evacuation doors. (i.e., whether pressure handles are required, like in Medicis, or should ideally be avoided.)</a:t>
                      </a:r>
                    </a:p>
                  </a:txBody>
                  <a:tcPr marL="6350" marR="6350" marT="6350" marB="0" anchor="ctr"/>
                </a:tc>
                <a:tc>
                  <a:txBody>
                    <a:bodyPr/>
                    <a:lstStyle/>
                    <a:p>
                      <a:pPr algn="ctr" defTabSz="0" fontAlgn="ctr"/>
                      <a:r>
                        <a:rPr lang="en-GB" sz="900" b="0" i="0" u="none" strike="noStrike">
                          <a:solidFill>
                            <a:srgbClr val="000000"/>
                          </a:solidFill>
                          <a:effectLst/>
                          <a:latin typeface="Aptos Narrow" panose="020B0004020202020204" pitchFamily="34" charset="0"/>
                        </a:rPr>
                        <a:t>15th August</a:t>
                      </a:r>
                    </a:p>
                  </a:txBody>
                  <a:tcPr marL="6350" marR="6350" marT="6350" marB="0" anchor="ctr"/>
                </a:tc>
                <a:tc>
                  <a:txBody>
                    <a:bodyPr/>
                    <a:lstStyle/>
                    <a:p>
                      <a:pPr algn="ctr" defTabSz="0" fontAlgn="ctr"/>
                      <a:r>
                        <a:rPr lang="en-GB" sz="900" b="0" i="0" u="none" strike="noStrike">
                          <a:solidFill>
                            <a:srgbClr val="000000"/>
                          </a:solidFill>
                          <a:effectLst/>
                          <a:latin typeface="Aptos Narrow" panose="020B0004020202020204" pitchFamily="34" charset="0"/>
                        </a:rPr>
                        <a:t> </a:t>
                      </a:r>
                    </a:p>
                  </a:txBody>
                  <a:tcPr marL="6350" marR="6350" marT="6350" marB="0" anchor="ctr"/>
                </a:tc>
                <a:extLst>
                  <a:ext uri="{0D108BD9-81ED-4DB2-BD59-A6C34878D82A}">
                    <a16:rowId xmlns:a16="http://schemas.microsoft.com/office/drawing/2014/main" val="1302228657"/>
                  </a:ext>
                </a:extLst>
              </a:tr>
              <a:tr h="485737">
                <a:tc>
                  <a:txBody>
                    <a:bodyPr/>
                    <a:lstStyle/>
                    <a:p>
                      <a:pPr algn="ctr" defTabSz="0" fontAlgn="ctr"/>
                      <a:r>
                        <a:rPr lang="en-GB" sz="900" b="0" i="0" u="none" strike="noStrike">
                          <a:solidFill>
                            <a:srgbClr val="000000"/>
                          </a:solidFill>
                          <a:effectLst/>
                          <a:latin typeface="Aptos Narrow" panose="020B0004020202020204" pitchFamily="34" charset="0"/>
                        </a:rPr>
                        <a:t>19</a:t>
                      </a:r>
                    </a:p>
                  </a:txBody>
                  <a:tcPr marL="6350" marR="6350" marT="6350" marB="0" anchor="ctr"/>
                </a:tc>
                <a:tc>
                  <a:txBody>
                    <a:bodyPr/>
                    <a:lstStyle/>
                    <a:p>
                      <a:pPr algn="ctr" defTabSz="0" fontAlgn="ctr"/>
                      <a:r>
                        <a:rPr lang="en-GB" sz="900" b="0" i="0" u="none" strike="noStrike">
                          <a:solidFill>
                            <a:srgbClr val="000000"/>
                          </a:solidFill>
                          <a:effectLst/>
                          <a:latin typeface="Aptos" panose="020B0004020202020204" pitchFamily="34" charset="0"/>
                        </a:rPr>
                        <a:t>J. Minier</a:t>
                      </a:r>
                    </a:p>
                  </a:txBody>
                  <a:tcPr marL="6350" marR="6350" marT="6350" marB="0" anchor="ctr"/>
                </a:tc>
                <a:tc>
                  <a:txBody>
                    <a:bodyPr/>
                    <a:lstStyle/>
                    <a:p>
                      <a:pPr algn="ctr" defTabSz="0" fontAlgn="ctr"/>
                      <a:r>
                        <a:rPr lang="en-GB" sz="900" b="0" i="0" u="none" strike="noStrike">
                          <a:solidFill>
                            <a:srgbClr val="000000"/>
                          </a:solidFill>
                          <a:effectLst/>
                          <a:latin typeface="Aptos" panose="020B0004020202020204" pitchFamily="34" charset="0"/>
                        </a:rPr>
                        <a:t>Complete a noise study for the project that also includes and any future changes related to NA-CONS. The results will have to be taken into account in the building design.</a:t>
                      </a:r>
                    </a:p>
                  </a:txBody>
                  <a:tcPr marL="6350" marR="6350" marT="6350" marB="0" anchor="ctr"/>
                </a:tc>
                <a:tc>
                  <a:txBody>
                    <a:bodyPr/>
                    <a:lstStyle/>
                    <a:p>
                      <a:pPr algn="ctr" defTabSz="0" fontAlgn="ctr"/>
                      <a:r>
                        <a:rPr lang="en-GB" sz="900" b="0" i="0" u="none" strike="noStrike">
                          <a:solidFill>
                            <a:srgbClr val="000000"/>
                          </a:solidFill>
                          <a:effectLst/>
                          <a:latin typeface="Aptos Narrow" panose="020B0004020202020204" pitchFamily="34" charset="0"/>
                        </a:rPr>
                        <a:t>15th August</a:t>
                      </a:r>
                    </a:p>
                  </a:txBody>
                  <a:tcPr marL="6350" marR="6350" marT="6350" marB="0" anchor="ctr"/>
                </a:tc>
                <a:tc>
                  <a:txBody>
                    <a:bodyPr/>
                    <a:lstStyle/>
                    <a:p>
                      <a:pPr algn="ctr" defTabSz="0" fontAlgn="ctr"/>
                      <a:r>
                        <a:rPr lang="en-GB" sz="900" b="0" i="0" u="none" strike="noStrike">
                          <a:solidFill>
                            <a:srgbClr val="000000"/>
                          </a:solidFill>
                          <a:effectLst/>
                          <a:latin typeface="Aptos Narrow" panose="020B0004020202020204" pitchFamily="34" charset="0"/>
                        </a:rPr>
                        <a:t>Document in progress, waiting for information from manufacturers</a:t>
                      </a:r>
                    </a:p>
                  </a:txBody>
                  <a:tcPr marL="6350" marR="6350" marT="6350" marB="0" anchor="ctr"/>
                </a:tc>
                <a:extLst>
                  <a:ext uri="{0D108BD9-81ED-4DB2-BD59-A6C34878D82A}">
                    <a16:rowId xmlns:a16="http://schemas.microsoft.com/office/drawing/2014/main" val="3849633503"/>
                  </a:ext>
                </a:extLst>
              </a:tr>
              <a:tr h="126117">
                <a:tc>
                  <a:txBody>
                    <a:bodyPr/>
                    <a:lstStyle/>
                    <a:p>
                      <a:pPr algn="ctr" defTabSz="0" fontAlgn="ctr"/>
                      <a:r>
                        <a:rPr lang="en-GB" sz="900" b="0" i="0" u="none" strike="noStrike">
                          <a:solidFill>
                            <a:srgbClr val="000000"/>
                          </a:solidFill>
                          <a:effectLst/>
                          <a:latin typeface="Aptos Narrow" panose="020B0004020202020204" pitchFamily="34" charset="0"/>
                        </a:rPr>
                        <a:t>20</a:t>
                      </a:r>
                    </a:p>
                  </a:txBody>
                  <a:tcPr marL="6350" marR="6350" marT="6350" marB="0" anchor="ctr"/>
                </a:tc>
                <a:tc>
                  <a:txBody>
                    <a:bodyPr/>
                    <a:lstStyle/>
                    <a:p>
                      <a:pPr algn="ctr" defTabSz="0" fontAlgn="ctr"/>
                      <a:r>
                        <a:rPr lang="en-GB" sz="900" b="0" i="0" u="none" strike="noStrike">
                          <a:solidFill>
                            <a:srgbClr val="000000"/>
                          </a:solidFill>
                          <a:effectLst/>
                          <a:latin typeface="Aptos" panose="020B0004020202020204" pitchFamily="34" charset="0"/>
                        </a:rPr>
                        <a:t>R.Rinaldesi</a:t>
                      </a:r>
                    </a:p>
                  </a:txBody>
                  <a:tcPr marL="6350" marR="6350" marT="6350" marB="0" anchor="ctr"/>
                </a:tc>
                <a:tc>
                  <a:txBody>
                    <a:bodyPr/>
                    <a:lstStyle/>
                    <a:p>
                      <a:pPr algn="ctr" defTabSz="0" fontAlgn="ctr"/>
                      <a:r>
                        <a:rPr lang="en-GB" sz="900" b="0" i="0" u="none" strike="noStrike">
                          <a:solidFill>
                            <a:srgbClr val="000000"/>
                          </a:solidFill>
                          <a:effectLst/>
                          <a:latin typeface="Aptos" panose="020B0004020202020204" pitchFamily="34" charset="0"/>
                        </a:rPr>
                        <a:t>Analyse crane coexistence feasibility for the two bridge cranes in TCC8 (existing one + new) and prepare a pros/cons report.</a:t>
                      </a:r>
                    </a:p>
                  </a:txBody>
                  <a:tcPr marL="6350" marR="6350" marT="6350" marB="0" anchor="ctr"/>
                </a:tc>
                <a:tc>
                  <a:txBody>
                    <a:bodyPr/>
                    <a:lstStyle/>
                    <a:p>
                      <a:pPr algn="ctr" defTabSz="0" fontAlgn="ctr"/>
                      <a:r>
                        <a:rPr lang="en-GB" sz="900" b="0" i="0" u="none" strike="noStrike">
                          <a:solidFill>
                            <a:srgbClr val="000000"/>
                          </a:solidFill>
                          <a:effectLst/>
                          <a:latin typeface="Aptos Narrow" panose="020B0004020202020204" pitchFamily="34" charset="0"/>
                        </a:rPr>
                        <a:t>15th August</a:t>
                      </a:r>
                    </a:p>
                  </a:txBody>
                  <a:tcPr marL="6350" marR="6350" marT="6350" marB="0" anchor="ctr"/>
                </a:tc>
                <a:tc>
                  <a:txBody>
                    <a:bodyPr/>
                    <a:lstStyle/>
                    <a:p>
                      <a:pPr algn="ctr" defTabSz="0" fontAlgn="ctr"/>
                      <a:r>
                        <a:rPr lang="en-GB" sz="900" b="0" i="0" u="none" strike="noStrike">
                          <a:solidFill>
                            <a:srgbClr val="000000"/>
                          </a:solidFill>
                          <a:effectLst/>
                          <a:latin typeface="Aptos Narrow" panose="020B0004020202020204" pitchFamily="34" charset="0"/>
                        </a:rPr>
                        <a:t> </a:t>
                      </a:r>
                    </a:p>
                  </a:txBody>
                  <a:tcPr marL="6350" marR="6350" marT="6350" marB="0" anchor="ctr"/>
                </a:tc>
                <a:extLst>
                  <a:ext uri="{0D108BD9-81ED-4DB2-BD59-A6C34878D82A}">
                    <a16:rowId xmlns:a16="http://schemas.microsoft.com/office/drawing/2014/main" val="1897647802"/>
                  </a:ext>
                </a:extLst>
              </a:tr>
              <a:tr h="245990">
                <a:tc>
                  <a:txBody>
                    <a:bodyPr/>
                    <a:lstStyle/>
                    <a:p>
                      <a:pPr algn="ctr" defTabSz="0" fontAlgn="ctr"/>
                      <a:r>
                        <a:rPr lang="en-GB" sz="900" b="0" i="0" u="none" strike="noStrike">
                          <a:solidFill>
                            <a:srgbClr val="000000"/>
                          </a:solidFill>
                          <a:effectLst/>
                          <a:latin typeface="Aptos Narrow" panose="020B0004020202020204" pitchFamily="34" charset="0"/>
                        </a:rPr>
                        <a:t>23</a:t>
                      </a:r>
                    </a:p>
                  </a:txBody>
                  <a:tcPr marL="6350" marR="6350" marT="6350" marB="0" anchor="ctr"/>
                </a:tc>
                <a:tc>
                  <a:txBody>
                    <a:bodyPr/>
                    <a:lstStyle/>
                    <a:p>
                      <a:pPr algn="ctr" defTabSz="0" fontAlgn="ctr"/>
                      <a:r>
                        <a:rPr lang="en-GB" sz="900" b="0" i="0" u="none" strike="noStrike">
                          <a:solidFill>
                            <a:srgbClr val="000000"/>
                          </a:solidFill>
                          <a:effectLst/>
                          <a:latin typeface="Aptos" panose="020B0004020202020204" pitchFamily="34" charset="0"/>
                        </a:rPr>
                        <a:t>M. Dole</a:t>
                      </a:r>
                    </a:p>
                  </a:txBody>
                  <a:tcPr marL="6350" marR="6350" marT="6350" marB="0" anchor="ctr"/>
                </a:tc>
                <a:tc>
                  <a:txBody>
                    <a:bodyPr/>
                    <a:lstStyle/>
                    <a:p>
                      <a:pPr algn="ctr" defTabSz="0" fontAlgn="ctr"/>
                      <a:r>
                        <a:rPr lang="en-GB" sz="900" b="0" i="0" u="none" strike="noStrike">
                          <a:solidFill>
                            <a:srgbClr val="000000"/>
                          </a:solidFill>
                          <a:effectLst/>
                          <a:latin typeface="Aptos" panose="020B0004020202020204" pitchFamily="34" charset="0"/>
                        </a:rPr>
                        <a:t>Define the smoke detection system that will be used underground and in B754, define the specific requirements (e.g. false floor, space, safety cable trays, number of racks, fire compartment, …), and the ideal position for the LASDs.</a:t>
                      </a:r>
                    </a:p>
                  </a:txBody>
                  <a:tcPr marL="6350" marR="6350" marT="6350" marB="0" anchor="ctr"/>
                </a:tc>
                <a:tc>
                  <a:txBody>
                    <a:bodyPr/>
                    <a:lstStyle/>
                    <a:p>
                      <a:pPr algn="ctr" defTabSz="0" fontAlgn="ctr"/>
                      <a:r>
                        <a:rPr lang="en-GB" sz="900" b="0" i="0" u="none" strike="noStrike">
                          <a:solidFill>
                            <a:srgbClr val="000000"/>
                          </a:solidFill>
                          <a:effectLst/>
                          <a:latin typeface="Aptos Narrow" panose="020B0004020202020204" pitchFamily="34" charset="0"/>
                        </a:rPr>
                        <a:t>15th August</a:t>
                      </a:r>
                    </a:p>
                  </a:txBody>
                  <a:tcPr marL="6350" marR="6350" marT="6350" marB="0" anchor="ctr"/>
                </a:tc>
                <a:tc>
                  <a:txBody>
                    <a:bodyPr/>
                    <a:lstStyle/>
                    <a:p>
                      <a:pPr algn="ctr" defTabSz="0" fontAlgn="ctr"/>
                      <a:r>
                        <a:rPr lang="en-GB" sz="900" b="0" i="0" u="none" strike="noStrike">
                          <a:solidFill>
                            <a:srgbClr val="000000"/>
                          </a:solidFill>
                          <a:effectLst/>
                          <a:latin typeface="Aptos Narrow" panose="020B0004020202020204" pitchFamily="34" charset="0"/>
                        </a:rPr>
                        <a:t> </a:t>
                      </a:r>
                    </a:p>
                  </a:txBody>
                  <a:tcPr marL="6350" marR="6350" marT="6350" marB="0" anchor="ctr"/>
                </a:tc>
                <a:extLst>
                  <a:ext uri="{0D108BD9-81ED-4DB2-BD59-A6C34878D82A}">
                    <a16:rowId xmlns:a16="http://schemas.microsoft.com/office/drawing/2014/main" val="641599418"/>
                  </a:ext>
                </a:extLst>
              </a:tr>
              <a:tr h="245990">
                <a:tc>
                  <a:txBody>
                    <a:bodyPr/>
                    <a:lstStyle/>
                    <a:p>
                      <a:pPr algn="ctr" defTabSz="0" fontAlgn="ctr"/>
                      <a:r>
                        <a:rPr lang="en-GB" sz="900" b="0" i="0" u="none" strike="noStrike">
                          <a:solidFill>
                            <a:srgbClr val="000000"/>
                          </a:solidFill>
                          <a:effectLst/>
                          <a:latin typeface="Aptos Narrow" panose="020B0004020202020204" pitchFamily="34" charset="0"/>
                        </a:rPr>
                        <a:t>27</a:t>
                      </a:r>
                    </a:p>
                  </a:txBody>
                  <a:tcPr marL="6350" marR="6350" marT="6350" marB="0" anchor="ctr"/>
                </a:tc>
                <a:tc>
                  <a:txBody>
                    <a:bodyPr/>
                    <a:lstStyle/>
                    <a:p>
                      <a:pPr algn="ctr" defTabSz="0" fontAlgn="ctr"/>
                      <a:r>
                        <a:rPr lang="en-GB" sz="900" b="0" i="0" u="none" strike="noStrike">
                          <a:solidFill>
                            <a:srgbClr val="000000"/>
                          </a:solidFill>
                          <a:effectLst/>
                          <a:latin typeface="Aptos" panose="020B0004020202020204" pitchFamily="34" charset="0"/>
                        </a:rPr>
                        <a:t>B. Morand, M.Dole</a:t>
                      </a:r>
                    </a:p>
                  </a:txBody>
                  <a:tcPr marL="6350" marR="6350" marT="6350" marB="0" anchor="ctr"/>
                </a:tc>
                <a:tc>
                  <a:txBody>
                    <a:bodyPr/>
                    <a:lstStyle/>
                    <a:p>
                      <a:pPr algn="ctr" defTabSz="0" fontAlgn="ctr"/>
                      <a:r>
                        <a:rPr lang="en-GB" sz="900" b="0" i="0" u="none" strike="noStrike">
                          <a:solidFill>
                            <a:srgbClr val="000000"/>
                          </a:solidFill>
                          <a:effectLst/>
                          <a:latin typeface="Aptos" panose="020B0004020202020204" pitchFamily="34" charset="0"/>
                        </a:rPr>
                        <a:t>to provide info about safe room requirements to SCE (examples, safe room for HI-Lumi in P1 SU17 (3180) and P5 (SD57))</a:t>
                      </a:r>
                    </a:p>
                  </a:txBody>
                  <a:tcPr marL="6350" marR="6350" marT="6350" marB="0" anchor="ctr"/>
                </a:tc>
                <a:tc>
                  <a:txBody>
                    <a:bodyPr/>
                    <a:lstStyle/>
                    <a:p>
                      <a:pPr algn="ctr" defTabSz="0" fontAlgn="ctr"/>
                      <a:r>
                        <a:rPr lang="en-GB" sz="900" b="0" i="0" u="none" strike="noStrike">
                          <a:solidFill>
                            <a:srgbClr val="000000"/>
                          </a:solidFill>
                          <a:effectLst/>
                          <a:latin typeface="Aptos Narrow" panose="020B0004020202020204" pitchFamily="34" charset="0"/>
                        </a:rPr>
                        <a:t>15th August</a:t>
                      </a:r>
                    </a:p>
                  </a:txBody>
                  <a:tcPr marL="6350" marR="6350" marT="6350" marB="0" anchor="ctr"/>
                </a:tc>
                <a:tc>
                  <a:txBody>
                    <a:bodyPr/>
                    <a:lstStyle/>
                    <a:p>
                      <a:pPr algn="ctr" defTabSz="0" fontAlgn="ctr"/>
                      <a:r>
                        <a:rPr lang="en-GB" sz="900" b="0" i="0" u="none" strike="noStrike">
                          <a:solidFill>
                            <a:srgbClr val="000000"/>
                          </a:solidFill>
                          <a:effectLst/>
                          <a:latin typeface="Aptos Narrow" panose="020B0004020202020204" pitchFamily="34" charset="0"/>
                        </a:rPr>
                        <a:t> </a:t>
                      </a:r>
                    </a:p>
                  </a:txBody>
                  <a:tcPr marL="6350" marR="6350" marT="6350" marB="0" anchor="ctr"/>
                </a:tc>
                <a:extLst>
                  <a:ext uri="{0D108BD9-81ED-4DB2-BD59-A6C34878D82A}">
                    <a16:rowId xmlns:a16="http://schemas.microsoft.com/office/drawing/2014/main" val="2860525824"/>
                  </a:ext>
                </a:extLst>
              </a:tr>
              <a:tr h="365864">
                <a:tc>
                  <a:txBody>
                    <a:bodyPr/>
                    <a:lstStyle/>
                    <a:p>
                      <a:pPr algn="ctr" defTabSz="0" fontAlgn="ctr"/>
                      <a:r>
                        <a:rPr lang="en-GB" sz="900" b="0" i="0" u="none" strike="noStrike">
                          <a:solidFill>
                            <a:srgbClr val="000000"/>
                          </a:solidFill>
                          <a:effectLst/>
                          <a:latin typeface="Aptos Narrow" panose="020B0004020202020204" pitchFamily="34" charset="0"/>
                        </a:rPr>
                        <a:t>28</a:t>
                      </a:r>
                    </a:p>
                  </a:txBody>
                  <a:tcPr marL="6350" marR="6350" marT="6350" marB="0" anchor="ctr"/>
                </a:tc>
                <a:tc>
                  <a:txBody>
                    <a:bodyPr/>
                    <a:lstStyle/>
                    <a:p>
                      <a:pPr algn="ctr" defTabSz="0" fontAlgn="ctr"/>
                      <a:r>
                        <a:rPr lang="en-GB" sz="900" b="0" i="0" u="none" strike="noStrike">
                          <a:solidFill>
                            <a:srgbClr val="000000"/>
                          </a:solidFill>
                          <a:effectLst/>
                          <a:latin typeface="Aptos" panose="020B0004020202020204" pitchFamily="34" charset="0"/>
                        </a:rPr>
                        <a:t>B. Morand/M. Dole</a:t>
                      </a:r>
                    </a:p>
                  </a:txBody>
                  <a:tcPr marL="6350" marR="6350" marT="6350" marB="0" anchor="ctr"/>
                </a:tc>
                <a:tc>
                  <a:txBody>
                    <a:bodyPr/>
                    <a:lstStyle/>
                    <a:p>
                      <a:pPr algn="ctr" defTabSz="0" fontAlgn="ctr"/>
                      <a:r>
                        <a:rPr lang="en-GB" sz="900" b="0" i="0" u="none" strike="noStrike" dirty="0">
                          <a:solidFill>
                            <a:srgbClr val="000000"/>
                          </a:solidFill>
                          <a:effectLst/>
                          <a:latin typeface="Aptos" panose="020B0004020202020204" pitchFamily="34" charset="0"/>
                        </a:rPr>
                        <a:t>Currently, HI-ECN3 Service Building does not require compliance to the levels for high activity sources (e.g. GIF++), but in case authorities one day will ask us to, we should be able to upgrade the building accordingly (e.g. anti-intrusions, etc.). Define the access system in a way that can be upgraded to more </a:t>
                      </a:r>
                      <a:r>
                        <a:rPr lang="en-GB" sz="900" b="0" i="0" u="none" strike="noStrike" dirty="0" err="1">
                          <a:solidFill>
                            <a:srgbClr val="000000"/>
                          </a:solidFill>
                          <a:effectLst/>
                          <a:latin typeface="Aptos" panose="020B0004020202020204" pitchFamily="34" charset="0"/>
                        </a:rPr>
                        <a:t>restringent</a:t>
                      </a:r>
                      <a:r>
                        <a:rPr lang="en-GB" sz="900" b="0" i="0" u="none" strike="noStrike" dirty="0">
                          <a:solidFill>
                            <a:srgbClr val="000000"/>
                          </a:solidFill>
                          <a:effectLst/>
                          <a:latin typeface="Aptos" panose="020B0004020202020204" pitchFamily="34" charset="0"/>
                        </a:rPr>
                        <a:t> requirements.</a:t>
                      </a:r>
                    </a:p>
                  </a:txBody>
                  <a:tcPr marL="6350" marR="6350" marT="6350" marB="0" anchor="ctr"/>
                </a:tc>
                <a:tc>
                  <a:txBody>
                    <a:bodyPr/>
                    <a:lstStyle/>
                    <a:p>
                      <a:pPr algn="ctr" defTabSz="0" fontAlgn="ctr"/>
                      <a:r>
                        <a:rPr lang="en-GB" sz="900" b="0" i="0" u="none" strike="noStrike">
                          <a:solidFill>
                            <a:srgbClr val="000000"/>
                          </a:solidFill>
                          <a:effectLst/>
                          <a:latin typeface="Aptos Narrow" panose="020B0004020202020204" pitchFamily="34" charset="0"/>
                        </a:rPr>
                        <a:t>15th August</a:t>
                      </a:r>
                    </a:p>
                  </a:txBody>
                  <a:tcPr marL="6350" marR="6350" marT="6350" marB="0" anchor="ctr"/>
                </a:tc>
                <a:tc>
                  <a:txBody>
                    <a:bodyPr/>
                    <a:lstStyle/>
                    <a:p>
                      <a:pPr algn="ctr" defTabSz="0" fontAlgn="ctr"/>
                      <a:r>
                        <a:rPr lang="en-GB" sz="900" b="0" i="0" u="none" strike="noStrike">
                          <a:solidFill>
                            <a:srgbClr val="000000"/>
                          </a:solidFill>
                          <a:effectLst/>
                          <a:latin typeface="Aptos Narrow" panose="020B0004020202020204" pitchFamily="34" charset="0"/>
                        </a:rPr>
                        <a:t> </a:t>
                      </a:r>
                    </a:p>
                  </a:txBody>
                  <a:tcPr marL="6350" marR="6350" marT="6350" marB="0" anchor="ctr"/>
                </a:tc>
                <a:extLst>
                  <a:ext uri="{0D108BD9-81ED-4DB2-BD59-A6C34878D82A}">
                    <a16:rowId xmlns:a16="http://schemas.microsoft.com/office/drawing/2014/main" val="1415211819"/>
                  </a:ext>
                </a:extLst>
              </a:tr>
              <a:tr h="126117">
                <a:tc>
                  <a:txBody>
                    <a:bodyPr/>
                    <a:lstStyle/>
                    <a:p>
                      <a:pPr algn="ctr" defTabSz="0" fontAlgn="ctr"/>
                      <a:r>
                        <a:rPr lang="en-GB" sz="900" b="0" i="0" u="none" strike="noStrike">
                          <a:solidFill>
                            <a:srgbClr val="000000"/>
                          </a:solidFill>
                          <a:effectLst/>
                          <a:latin typeface="Aptos Narrow" panose="020B0004020202020204" pitchFamily="34" charset="0"/>
                        </a:rPr>
                        <a:t>31</a:t>
                      </a:r>
                    </a:p>
                  </a:txBody>
                  <a:tcPr marL="6350" marR="6350" marT="6350" marB="0" anchor="ctr"/>
                </a:tc>
                <a:tc>
                  <a:txBody>
                    <a:bodyPr/>
                    <a:lstStyle/>
                    <a:p>
                      <a:pPr algn="ctr" defTabSz="0" fontAlgn="ctr"/>
                      <a:r>
                        <a:rPr lang="en-GB" sz="900" b="0" i="0" u="none" strike="noStrike">
                          <a:solidFill>
                            <a:srgbClr val="000000"/>
                          </a:solidFill>
                          <a:effectLst/>
                          <a:latin typeface="Aptos" panose="020B0004020202020204" pitchFamily="34" charset="0"/>
                        </a:rPr>
                        <a:t>M.Dole</a:t>
                      </a:r>
                    </a:p>
                  </a:txBody>
                  <a:tcPr marL="6350" marR="6350" marT="6350" marB="0" anchor="ctr"/>
                </a:tc>
                <a:tc>
                  <a:txBody>
                    <a:bodyPr/>
                    <a:lstStyle/>
                    <a:p>
                      <a:pPr algn="ctr" defTabSz="0" fontAlgn="ctr"/>
                      <a:r>
                        <a:rPr lang="en-GB" sz="900" b="0" i="0" u="none" strike="noStrike">
                          <a:solidFill>
                            <a:srgbClr val="000000"/>
                          </a:solidFill>
                          <a:effectLst/>
                          <a:latin typeface="Aptos" panose="020B0004020202020204" pitchFamily="34" charset="0"/>
                        </a:rPr>
                        <a:t>Provide at least a simple diagram as soon as possible showing how the safety systems will be distributed</a:t>
                      </a:r>
                    </a:p>
                  </a:txBody>
                  <a:tcPr marL="6350" marR="6350" marT="6350" marB="0" anchor="ctr"/>
                </a:tc>
                <a:tc>
                  <a:txBody>
                    <a:bodyPr/>
                    <a:lstStyle/>
                    <a:p>
                      <a:pPr algn="ctr" defTabSz="0" fontAlgn="ctr"/>
                      <a:r>
                        <a:rPr lang="en-GB" sz="900" b="0" i="0" u="none" strike="noStrike">
                          <a:solidFill>
                            <a:srgbClr val="000000"/>
                          </a:solidFill>
                          <a:effectLst/>
                          <a:latin typeface="Aptos Narrow" panose="020B0004020202020204" pitchFamily="34" charset="0"/>
                        </a:rPr>
                        <a:t>15th August</a:t>
                      </a:r>
                    </a:p>
                  </a:txBody>
                  <a:tcPr marL="6350" marR="6350" marT="6350" marB="0" anchor="ctr"/>
                </a:tc>
                <a:tc>
                  <a:txBody>
                    <a:bodyPr/>
                    <a:lstStyle/>
                    <a:p>
                      <a:pPr algn="ctr" defTabSz="0" fontAlgn="ctr"/>
                      <a:r>
                        <a:rPr lang="en-GB" sz="900" b="0" i="0" u="none" strike="noStrike">
                          <a:solidFill>
                            <a:srgbClr val="000000"/>
                          </a:solidFill>
                          <a:effectLst/>
                          <a:latin typeface="Aptos Narrow" panose="020B0004020202020204" pitchFamily="34" charset="0"/>
                        </a:rPr>
                        <a:t> </a:t>
                      </a:r>
                    </a:p>
                  </a:txBody>
                  <a:tcPr marL="6350" marR="6350" marT="6350" marB="0" anchor="ctr"/>
                </a:tc>
                <a:extLst>
                  <a:ext uri="{0D108BD9-81ED-4DB2-BD59-A6C34878D82A}">
                    <a16:rowId xmlns:a16="http://schemas.microsoft.com/office/drawing/2014/main" val="1653004504"/>
                  </a:ext>
                </a:extLst>
              </a:tr>
              <a:tr h="126117">
                <a:tc>
                  <a:txBody>
                    <a:bodyPr/>
                    <a:lstStyle/>
                    <a:p>
                      <a:pPr algn="ctr" fontAlgn="ctr"/>
                      <a:r>
                        <a:rPr lang="en-GB" sz="900" b="0" i="0" u="none" strike="noStrike">
                          <a:solidFill>
                            <a:srgbClr val="000000"/>
                          </a:solidFill>
                          <a:effectLst/>
                          <a:latin typeface="Aptos Narrow" panose="020B0004020202020204" pitchFamily="34" charset="0"/>
                        </a:rPr>
                        <a:t>32</a:t>
                      </a:r>
                    </a:p>
                  </a:txBody>
                  <a:tcPr marL="6350" marR="6350" marT="6350" marB="0" anchor="ctr"/>
                </a:tc>
                <a:tc>
                  <a:txBody>
                    <a:bodyPr/>
                    <a:lstStyle/>
                    <a:p>
                      <a:pPr algn="ctr" fontAlgn="ctr"/>
                      <a:r>
                        <a:rPr lang="en-GB" sz="900" b="0" i="0" u="none" strike="noStrike">
                          <a:solidFill>
                            <a:srgbClr val="000000"/>
                          </a:solidFill>
                          <a:effectLst/>
                          <a:latin typeface="Aptos" panose="020B0004020202020204" pitchFamily="34" charset="0"/>
                        </a:rPr>
                        <a:t>Hi-ECN3 WP leaders</a:t>
                      </a:r>
                    </a:p>
                  </a:txBody>
                  <a:tcPr marL="6350" marR="6350" marT="6350" marB="0" anchor="ctr"/>
                </a:tc>
                <a:tc>
                  <a:txBody>
                    <a:bodyPr/>
                    <a:lstStyle/>
                    <a:p>
                      <a:pPr algn="ctr" fontAlgn="ctr"/>
                      <a:r>
                        <a:rPr lang="en-GB" sz="900" b="0" i="0" u="none" strike="noStrike">
                          <a:solidFill>
                            <a:srgbClr val="000000"/>
                          </a:solidFill>
                          <a:effectLst/>
                          <a:latin typeface="Aptos" panose="020B0004020202020204" pitchFamily="34" charset="0"/>
                        </a:rPr>
                        <a:t>Update power requirements table shared by EN-EL.</a:t>
                      </a:r>
                    </a:p>
                  </a:txBody>
                  <a:tcPr marL="6350" marR="6350" marT="6350" marB="0" anchor="ctr"/>
                </a:tc>
                <a:tc>
                  <a:txBody>
                    <a:bodyPr/>
                    <a:lstStyle/>
                    <a:p>
                      <a:pPr algn="ctr" fontAlgn="ctr"/>
                      <a:r>
                        <a:rPr lang="en-GB" sz="900" b="0" i="0" u="none" strike="noStrike" dirty="0">
                          <a:solidFill>
                            <a:srgbClr val="000000"/>
                          </a:solidFill>
                          <a:effectLst/>
                          <a:latin typeface="Aptos Narrow" panose="020B0004020202020204" pitchFamily="34" charset="0"/>
                        </a:rPr>
                        <a:t>15th August</a:t>
                      </a:r>
                    </a:p>
                  </a:txBody>
                  <a:tcPr marL="6350" marR="6350" marT="6350" marB="0" anchor="ctr"/>
                </a:tc>
                <a:tc>
                  <a:txBody>
                    <a:bodyPr/>
                    <a:lstStyle/>
                    <a:p>
                      <a:pPr algn="ctr" fontAlgn="ctr"/>
                      <a:r>
                        <a:rPr lang="en-GB" sz="900" b="0" i="0" u="none" strike="noStrike" dirty="0">
                          <a:solidFill>
                            <a:srgbClr val="000000"/>
                          </a:solidFill>
                          <a:effectLst/>
                          <a:latin typeface="Aptos Narrow" panose="020B0004020202020204" pitchFamily="34" charset="0"/>
                        </a:rPr>
                        <a:t> </a:t>
                      </a:r>
                    </a:p>
                  </a:txBody>
                  <a:tcPr marL="6350" marR="6350" marT="6350" marB="0" anchor="ctr"/>
                </a:tc>
                <a:extLst>
                  <a:ext uri="{0D108BD9-81ED-4DB2-BD59-A6C34878D82A}">
                    <a16:rowId xmlns:a16="http://schemas.microsoft.com/office/drawing/2014/main" val="1666460738"/>
                  </a:ext>
                </a:extLst>
              </a:tr>
              <a:tr h="126117">
                <a:tc>
                  <a:txBody>
                    <a:bodyPr/>
                    <a:lstStyle/>
                    <a:p>
                      <a:pPr algn="ctr" defTabSz="0" fontAlgn="ctr"/>
                      <a:r>
                        <a:rPr lang="en-GB" sz="900" b="0" i="0" u="none" strike="noStrike">
                          <a:solidFill>
                            <a:srgbClr val="000000"/>
                          </a:solidFill>
                          <a:effectLst/>
                          <a:latin typeface="Aptos Narrow" panose="020B0004020202020204" pitchFamily="34" charset="0"/>
                        </a:rPr>
                        <a:t>34</a:t>
                      </a:r>
                    </a:p>
                  </a:txBody>
                  <a:tcPr marL="6350" marR="6350" marT="6350" marB="0" anchor="ctr"/>
                </a:tc>
                <a:tc>
                  <a:txBody>
                    <a:bodyPr/>
                    <a:lstStyle/>
                    <a:p>
                      <a:pPr algn="ctr" defTabSz="0" fontAlgn="ctr"/>
                      <a:r>
                        <a:rPr lang="en-GB" sz="900" b="0" i="0" u="none" strike="noStrike">
                          <a:solidFill>
                            <a:srgbClr val="000000"/>
                          </a:solidFill>
                          <a:effectLst/>
                          <a:latin typeface="Aptos" panose="020B0004020202020204" pitchFamily="34" charset="0"/>
                        </a:rPr>
                        <a:t>F. Dragoni</a:t>
                      </a:r>
                    </a:p>
                  </a:txBody>
                  <a:tcPr marL="6350" marR="6350" marT="6350" marB="0" anchor="ctr"/>
                </a:tc>
                <a:tc>
                  <a:txBody>
                    <a:bodyPr/>
                    <a:lstStyle/>
                    <a:p>
                      <a:pPr algn="ctr" defTabSz="0" fontAlgn="ctr"/>
                      <a:r>
                        <a:rPr lang="en-GB" sz="900" b="0" i="0" u="none" strike="noStrike">
                          <a:solidFill>
                            <a:srgbClr val="000000"/>
                          </a:solidFill>
                          <a:effectLst/>
                          <a:latin typeface="Aptos" panose="020B0004020202020204" pitchFamily="34" charset="0"/>
                        </a:rPr>
                        <a:t>Perform failure mode analysis and define needs for UPS and secure network for the ventilation systems</a:t>
                      </a:r>
                    </a:p>
                  </a:txBody>
                  <a:tcPr marL="6350" marR="6350" marT="6350" marB="0" anchor="ctr"/>
                </a:tc>
                <a:tc>
                  <a:txBody>
                    <a:bodyPr/>
                    <a:lstStyle/>
                    <a:p>
                      <a:pPr algn="ctr" defTabSz="0" fontAlgn="ctr"/>
                      <a:r>
                        <a:rPr lang="en-GB" sz="900" b="0" i="0" u="none" strike="noStrike">
                          <a:solidFill>
                            <a:srgbClr val="000000"/>
                          </a:solidFill>
                          <a:effectLst/>
                          <a:latin typeface="Aptos Narrow" panose="020B0004020202020204" pitchFamily="34" charset="0"/>
                        </a:rPr>
                        <a:t>15th August</a:t>
                      </a:r>
                    </a:p>
                  </a:txBody>
                  <a:tcPr marL="6350" marR="6350" marT="6350" marB="0" anchor="ctr"/>
                </a:tc>
                <a:tc>
                  <a:txBody>
                    <a:bodyPr/>
                    <a:lstStyle/>
                    <a:p>
                      <a:pPr algn="ctr" defTabSz="0" fontAlgn="ctr"/>
                      <a:r>
                        <a:rPr lang="en-GB" sz="900" b="0" i="0" u="none" strike="noStrike" dirty="0">
                          <a:solidFill>
                            <a:srgbClr val="000000"/>
                          </a:solidFill>
                          <a:effectLst/>
                          <a:latin typeface="Aptos Narrow" panose="020B0004020202020204" pitchFamily="34" charset="0"/>
                        </a:rPr>
                        <a:t> </a:t>
                      </a:r>
                    </a:p>
                  </a:txBody>
                  <a:tcPr marL="6350" marR="6350" marT="6350" marB="0" anchor="ctr"/>
                </a:tc>
                <a:extLst>
                  <a:ext uri="{0D108BD9-81ED-4DB2-BD59-A6C34878D82A}">
                    <a16:rowId xmlns:a16="http://schemas.microsoft.com/office/drawing/2014/main" val="3121303609"/>
                  </a:ext>
                </a:extLst>
              </a:tr>
              <a:tr h="126117">
                <a:tc>
                  <a:txBody>
                    <a:bodyPr/>
                    <a:lstStyle/>
                    <a:p>
                      <a:pPr algn="ctr" defTabSz="0" fontAlgn="ctr"/>
                      <a:r>
                        <a:rPr lang="en-GB" sz="900" b="0" i="0" u="none" strike="noStrike">
                          <a:solidFill>
                            <a:srgbClr val="000000"/>
                          </a:solidFill>
                          <a:effectLst/>
                          <a:latin typeface="Aptos Narrow" panose="020B0004020202020204" pitchFamily="34" charset="0"/>
                        </a:rPr>
                        <a:t>35</a:t>
                      </a:r>
                    </a:p>
                  </a:txBody>
                  <a:tcPr marL="6350" marR="6350" marT="6350" marB="0" anchor="ctr"/>
                </a:tc>
                <a:tc>
                  <a:txBody>
                    <a:bodyPr/>
                    <a:lstStyle/>
                    <a:p>
                      <a:pPr algn="ctr" defTabSz="0" fontAlgn="ctr"/>
                      <a:r>
                        <a:rPr lang="en-GB" sz="900" b="0" i="0" u="none" strike="noStrike">
                          <a:solidFill>
                            <a:srgbClr val="000000"/>
                          </a:solidFill>
                          <a:effectLst/>
                          <a:latin typeface="Aptos" panose="020B0004020202020204" pitchFamily="34" charset="0"/>
                        </a:rPr>
                        <a:t>J.Blanc</a:t>
                      </a:r>
                    </a:p>
                  </a:txBody>
                  <a:tcPr marL="6350" marR="6350" marT="6350" marB="0" anchor="ctr"/>
                </a:tc>
                <a:tc>
                  <a:txBody>
                    <a:bodyPr/>
                    <a:lstStyle/>
                    <a:p>
                      <a:pPr algn="ctr" defTabSz="0" fontAlgn="ctr"/>
                      <a:r>
                        <a:rPr lang="en-GB" sz="900" b="0" i="0" u="none" strike="noStrike">
                          <a:solidFill>
                            <a:srgbClr val="000000"/>
                          </a:solidFill>
                          <a:effectLst/>
                          <a:latin typeface="Aptos" panose="020B0004020202020204" pitchFamily="34" charset="0"/>
                        </a:rPr>
                        <a:t>Confirm fibre routing path and define if it comes from B911 or if a specific connection going from the caniveau to B754 is needed</a:t>
                      </a:r>
                    </a:p>
                  </a:txBody>
                  <a:tcPr marL="6350" marR="6350" marT="6350" marB="0" anchor="ctr"/>
                </a:tc>
                <a:tc>
                  <a:txBody>
                    <a:bodyPr/>
                    <a:lstStyle/>
                    <a:p>
                      <a:pPr algn="ctr" defTabSz="0" fontAlgn="ctr"/>
                      <a:r>
                        <a:rPr lang="en-GB" sz="900" b="0" i="0" u="none" strike="noStrike">
                          <a:solidFill>
                            <a:srgbClr val="000000"/>
                          </a:solidFill>
                          <a:effectLst/>
                          <a:latin typeface="Aptos Narrow" panose="020B0004020202020204" pitchFamily="34" charset="0"/>
                        </a:rPr>
                        <a:t>15th August</a:t>
                      </a:r>
                    </a:p>
                  </a:txBody>
                  <a:tcPr marL="6350" marR="6350" marT="6350" marB="0" anchor="ctr"/>
                </a:tc>
                <a:tc>
                  <a:txBody>
                    <a:bodyPr/>
                    <a:lstStyle/>
                    <a:p>
                      <a:pPr algn="ctr" defTabSz="0" fontAlgn="ctr"/>
                      <a:r>
                        <a:rPr lang="en-GB" sz="900" b="0" i="0" u="none" strike="noStrike" dirty="0">
                          <a:solidFill>
                            <a:srgbClr val="000000"/>
                          </a:solidFill>
                          <a:effectLst/>
                          <a:latin typeface="Aptos Narrow" panose="020B0004020202020204" pitchFamily="34" charset="0"/>
                        </a:rPr>
                        <a:t> </a:t>
                      </a:r>
                    </a:p>
                  </a:txBody>
                  <a:tcPr marL="6350" marR="6350" marT="6350" marB="0" anchor="ctr"/>
                </a:tc>
                <a:extLst>
                  <a:ext uri="{0D108BD9-81ED-4DB2-BD59-A6C34878D82A}">
                    <a16:rowId xmlns:a16="http://schemas.microsoft.com/office/drawing/2014/main" val="3307054291"/>
                  </a:ext>
                </a:extLst>
              </a:tr>
              <a:tr h="126117">
                <a:tc>
                  <a:txBody>
                    <a:bodyPr/>
                    <a:lstStyle/>
                    <a:p>
                      <a:pPr algn="ctr" defTabSz="0" fontAlgn="ctr"/>
                      <a:r>
                        <a:rPr lang="en-GB" sz="900" b="0" i="0" u="none" strike="noStrike">
                          <a:solidFill>
                            <a:srgbClr val="000000"/>
                          </a:solidFill>
                          <a:effectLst/>
                          <a:latin typeface="Aptos Narrow" panose="020B0004020202020204" pitchFamily="34" charset="0"/>
                        </a:rPr>
                        <a:t>37</a:t>
                      </a:r>
                    </a:p>
                  </a:txBody>
                  <a:tcPr marL="6350" marR="6350" marT="6350" marB="0" anchor="ctr"/>
                </a:tc>
                <a:tc>
                  <a:txBody>
                    <a:bodyPr/>
                    <a:lstStyle/>
                    <a:p>
                      <a:pPr algn="ctr" defTabSz="0" fontAlgn="ctr"/>
                      <a:r>
                        <a:rPr lang="en-GB" sz="900" b="0" i="0" u="none" strike="noStrike">
                          <a:solidFill>
                            <a:srgbClr val="000000"/>
                          </a:solidFill>
                          <a:effectLst/>
                          <a:latin typeface="Aptos" panose="020B0004020202020204" pitchFamily="34" charset="0"/>
                        </a:rPr>
                        <a:t>M. Souayah</a:t>
                      </a:r>
                    </a:p>
                  </a:txBody>
                  <a:tcPr marL="6350" marR="6350" marT="6350" marB="0" anchor="ctr"/>
                </a:tc>
                <a:tc>
                  <a:txBody>
                    <a:bodyPr/>
                    <a:lstStyle/>
                    <a:p>
                      <a:pPr algn="ctr" defTabSz="0" fontAlgn="ctr"/>
                      <a:r>
                        <a:rPr lang="en-GB" sz="900" b="0" i="0" u="none" strike="noStrike">
                          <a:solidFill>
                            <a:srgbClr val="000000"/>
                          </a:solidFill>
                          <a:effectLst/>
                          <a:latin typeface="Aptos" panose="020B0004020202020204" pitchFamily="34" charset="0"/>
                        </a:rPr>
                        <a:t>An integration analysis shall be performed to validate if one or two IT racks are needed (90 meters distance limit)</a:t>
                      </a:r>
                    </a:p>
                  </a:txBody>
                  <a:tcPr marL="6350" marR="6350" marT="6350" marB="0" anchor="ctr"/>
                </a:tc>
                <a:tc>
                  <a:txBody>
                    <a:bodyPr/>
                    <a:lstStyle/>
                    <a:p>
                      <a:pPr algn="ctr" defTabSz="0" fontAlgn="ctr"/>
                      <a:r>
                        <a:rPr lang="en-GB" sz="900" b="0" i="0" u="none" strike="noStrike">
                          <a:solidFill>
                            <a:srgbClr val="000000"/>
                          </a:solidFill>
                          <a:effectLst/>
                          <a:latin typeface="Aptos Narrow" panose="020B0004020202020204" pitchFamily="34" charset="0"/>
                        </a:rPr>
                        <a:t>15th August</a:t>
                      </a:r>
                    </a:p>
                  </a:txBody>
                  <a:tcPr marL="6350" marR="6350" marT="6350" marB="0" anchor="ctr"/>
                </a:tc>
                <a:tc>
                  <a:txBody>
                    <a:bodyPr/>
                    <a:lstStyle/>
                    <a:p>
                      <a:pPr algn="ctr" defTabSz="0" fontAlgn="ctr"/>
                      <a:r>
                        <a:rPr lang="en-GB" sz="900" b="0" i="0" u="none" strike="noStrike">
                          <a:solidFill>
                            <a:srgbClr val="000000"/>
                          </a:solidFill>
                          <a:effectLst/>
                          <a:latin typeface="Aptos Narrow" panose="020B0004020202020204" pitchFamily="34" charset="0"/>
                        </a:rPr>
                        <a:t> </a:t>
                      </a:r>
                    </a:p>
                  </a:txBody>
                  <a:tcPr marL="6350" marR="6350" marT="6350" marB="0" anchor="ctr"/>
                </a:tc>
                <a:extLst>
                  <a:ext uri="{0D108BD9-81ED-4DB2-BD59-A6C34878D82A}">
                    <a16:rowId xmlns:a16="http://schemas.microsoft.com/office/drawing/2014/main" val="3933785313"/>
                  </a:ext>
                </a:extLst>
              </a:tr>
              <a:tr h="126117">
                <a:tc>
                  <a:txBody>
                    <a:bodyPr/>
                    <a:lstStyle/>
                    <a:p>
                      <a:pPr algn="ctr" defTabSz="0" fontAlgn="ctr"/>
                      <a:r>
                        <a:rPr lang="en-GB" sz="900" b="0" i="0" u="none" strike="noStrike">
                          <a:solidFill>
                            <a:srgbClr val="000000"/>
                          </a:solidFill>
                          <a:effectLst/>
                          <a:latin typeface="Aptos Narrow" panose="020B0004020202020204" pitchFamily="34" charset="0"/>
                        </a:rPr>
                        <a:t>38</a:t>
                      </a:r>
                    </a:p>
                  </a:txBody>
                  <a:tcPr marL="6350" marR="6350" marT="6350" marB="0" anchor="ctr"/>
                </a:tc>
                <a:tc>
                  <a:txBody>
                    <a:bodyPr/>
                    <a:lstStyle/>
                    <a:p>
                      <a:pPr algn="ctr" defTabSz="0" fontAlgn="ctr"/>
                      <a:r>
                        <a:rPr lang="en-GB" sz="900" b="0" i="0" u="none" strike="noStrike">
                          <a:solidFill>
                            <a:srgbClr val="000000"/>
                          </a:solidFill>
                          <a:effectLst/>
                          <a:latin typeface="Aptos" panose="020B0004020202020204" pitchFamily="34" charset="0"/>
                        </a:rPr>
                        <a:t>J.Blanc</a:t>
                      </a:r>
                    </a:p>
                  </a:txBody>
                  <a:tcPr marL="6350" marR="6350" marT="6350" marB="0" anchor="ctr"/>
                </a:tc>
                <a:tc>
                  <a:txBody>
                    <a:bodyPr/>
                    <a:lstStyle/>
                    <a:p>
                      <a:pPr algn="ctr" defTabSz="0" fontAlgn="ctr"/>
                      <a:r>
                        <a:rPr lang="en-GB" sz="900" b="0" i="0" u="none" strike="noStrike">
                          <a:solidFill>
                            <a:srgbClr val="000000"/>
                          </a:solidFill>
                          <a:effectLst/>
                          <a:latin typeface="Aptos" panose="020B0004020202020204" pitchFamily="34" charset="0"/>
                        </a:rPr>
                        <a:t>Conduct further analysis to ensure that the signal cabling cable trays can be used to pass the optic fiber tube</a:t>
                      </a:r>
                    </a:p>
                  </a:txBody>
                  <a:tcPr marL="6350" marR="6350" marT="6350" marB="0" anchor="ctr"/>
                </a:tc>
                <a:tc>
                  <a:txBody>
                    <a:bodyPr/>
                    <a:lstStyle/>
                    <a:p>
                      <a:pPr algn="ctr" defTabSz="0" fontAlgn="ctr"/>
                      <a:r>
                        <a:rPr lang="en-GB" sz="900" b="0" i="0" u="none" strike="noStrike">
                          <a:solidFill>
                            <a:srgbClr val="000000"/>
                          </a:solidFill>
                          <a:effectLst/>
                          <a:latin typeface="Aptos Narrow" panose="020B0004020202020204" pitchFamily="34" charset="0"/>
                        </a:rPr>
                        <a:t>15th August</a:t>
                      </a:r>
                    </a:p>
                  </a:txBody>
                  <a:tcPr marL="6350" marR="6350" marT="6350" marB="0" anchor="ctr"/>
                </a:tc>
                <a:tc>
                  <a:txBody>
                    <a:bodyPr/>
                    <a:lstStyle/>
                    <a:p>
                      <a:pPr algn="ctr" defTabSz="0" fontAlgn="ctr"/>
                      <a:r>
                        <a:rPr lang="en-GB" sz="900" b="0" i="0" u="none" strike="noStrike">
                          <a:solidFill>
                            <a:srgbClr val="000000"/>
                          </a:solidFill>
                          <a:effectLst/>
                          <a:latin typeface="Aptos Narrow" panose="020B0004020202020204" pitchFamily="34" charset="0"/>
                        </a:rPr>
                        <a:t> </a:t>
                      </a:r>
                    </a:p>
                  </a:txBody>
                  <a:tcPr marL="6350" marR="6350" marT="6350" marB="0" anchor="ctr"/>
                </a:tc>
                <a:extLst>
                  <a:ext uri="{0D108BD9-81ED-4DB2-BD59-A6C34878D82A}">
                    <a16:rowId xmlns:a16="http://schemas.microsoft.com/office/drawing/2014/main" val="2445795132"/>
                  </a:ext>
                </a:extLst>
              </a:tr>
              <a:tr h="245990">
                <a:tc>
                  <a:txBody>
                    <a:bodyPr/>
                    <a:lstStyle/>
                    <a:p>
                      <a:pPr algn="ctr" defTabSz="0" fontAlgn="ctr"/>
                      <a:r>
                        <a:rPr lang="en-GB" sz="900" b="0" i="0" u="none" strike="noStrike">
                          <a:solidFill>
                            <a:srgbClr val="000000"/>
                          </a:solidFill>
                          <a:effectLst/>
                          <a:latin typeface="Aptos Narrow" panose="020B0004020202020204" pitchFamily="34" charset="0"/>
                        </a:rPr>
                        <a:t>39</a:t>
                      </a:r>
                    </a:p>
                  </a:txBody>
                  <a:tcPr marL="6350" marR="6350" marT="6350" marB="0" anchor="ctr"/>
                </a:tc>
                <a:tc>
                  <a:txBody>
                    <a:bodyPr/>
                    <a:lstStyle/>
                    <a:p>
                      <a:pPr algn="ctr" defTabSz="0" fontAlgn="ctr"/>
                      <a:r>
                        <a:rPr lang="en-GB" sz="900" b="0" i="0" u="none" strike="noStrike">
                          <a:solidFill>
                            <a:srgbClr val="000000"/>
                          </a:solidFill>
                          <a:effectLst/>
                          <a:latin typeface="Aptos" panose="020B0004020202020204" pitchFamily="34" charset="0"/>
                        </a:rPr>
                        <a:t>C.Ahdida, F. Dragoni</a:t>
                      </a:r>
                    </a:p>
                  </a:txBody>
                  <a:tcPr marL="6350" marR="6350" marT="6350" marB="0" anchor="ctr"/>
                </a:tc>
                <a:tc>
                  <a:txBody>
                    <a:bodyPr/>
                    <a:lstStyle/>
                    <a:p>
                      <a:pPr algn="ctr" defTabSz="0" fontAlgn="ctr"/>
                      <a:r>
                        <a:rPr lang="en-GB" sz="900" b="0" i="0" u="none" strike="noStrike">
                          <a:solidFill>
                            <a:srgbClr val="000000"/>
                          </a:solidFill>
                          <a:effectLst/>
                          <a:latin typeface="Aptos" panose="020B0004020202020204" pitchFamily="34" charset="0"/>
                        </a:rPr>
                        <a:t>Define number, location, and volume of drainage sumps ASAP.</a:t>
                      </a:r>
                    </a:p>
                  </a:txBody>
                  <a:tcPr marL="6350" marR="6350" marT="6350" marB="0" anchor="ctr"/>
                </a:tc>
                <a:tc>
                  <a:txBody>
                    <a:bodyPr/>
                    <a:lstStyle/>
                    <a:p>
                      <a:pPr algn="ctr" defTabSz="0" fontAlgn="ctr"/>
                      <a:r>
                        <a:rPr lang="en-GB" sz="900" b="0" i="0" u="none" strike="noStrike">
                          <a:solidFill>
                            <a:srgbClr val="000000"/>
                          </a:solidFill>
                          <a:effectLst/>
                          <a:latin typeface="Aptos Narrow" panose="020B0004020202020204" pitchFamily="34" charset="0"/>
                        </a:rPr>
                        <a:t>15th August</a:t>
                      </a:r>
                    </a:p>
                  </a:txBody>
                  <a:tcPr marL="6350" marR="6350" marT="6350" marB="0" anchor="ctr"/>
                </a:tc>
                <a:tc>
                  <a:txBody>
                    <a:bodyPr/>
                    <a:lstStyle/>
                    <a:p>
                      <a:pPr algn="ctr" defTabSz="0" fontAlgn="ctr"/>
                      <a:r>
                        <a:rPr lang="en-GB" sz="900" b="0" i="0" u="none" strike="noStrike">
                          <a:solidFill>
                            <a:srgbClr val="000000"/>
                          </a:solidFill>
                          <a:effectLst/>
                          <a:latin typeface="Aptos Narrow" panose="020B0004020202020204" pitchFamily="34" charset="0"/>
                        </a:rPr>
                        <a:t> </a:t>
                      </a:r>
                    </a:p>
                  </a:txBody>
                  <a:tcPr marL="6350" marR="6350" marT="6350" marB="0" anchor="ctr"/>
                </a:tc>
                <a:extLst>
                  <a:ext uri="{0D108BD9-81ED-4DB2-BD59-A6C34878D82A}">
                    <a16:rowId xmlns:a16="http://schemas.microsoft.com/office/drawing/2014/main" val="1103833463"/>
                  </a:ext>
                </a:extLst>
              </a:tr>
              <a:tr h="245990">
                <a:tc>
                  <a:txBody>
                    <a:bodyPr/>
                    <a:lstStyle/>
                    <a:p>
                      <a:pPr algn="ctr" defTabSz="0" fontAlgn="ctr"/>
                      <a:r>
                        <a:rPr lang="en-GB" sz="900" b="0" i="0" u="none" strike="noStrike">
                          <a:solidFill>
                            <a:srgbClr val="000000"/>
                          </a:solidFill>
                          <a:effectLst/>
                          <a:latin typeface="Aptos Narrow" panose="020B0004020202020204" pitchFamily="34" charset="0"/>
                        </a:rPr>
                        <a:t>40</a:t>
                      </a:r>
                    </a:p>
                  </a:txBody>
                  <a:tcPr marL="6350" marR="6350" marT="6350" marB="0" anchor="ctr"/>
                </a:tc>
                <a:tc>
                  <a:txBody>
                    <a:bodyPr/>
                    <a:lstStyle/>
                    <a:p>
                      <a:pPr algn="ctr" defTabSz="0" fontAlgn="ctr"/>
                      <a:r>
                        <a:rPr lang="en-GB" sz="900" b="0" i="0" u="none" strike="noStrike">
                          <a:solidFill>
                            <a:srgbClr val="000000"/>
                          </a:solidFill>
                          <a:effectLst/>
                          <a:latin typeface="Aptos" panose="020B0004020202020204" pitchFamily="34" charset="0"/>
                        </a:rPr>
                        <a:t>F.Dragoni, R. Rinaldesi</a:t>
                      </a:r>
                    </a:p>
                  </a:txBody>
                  <a:tcPr marL="6350" marR="6350" marT="6350" marB="0" anchor="ctr"/>
                </a:tc>
                <a:tc>
                  <a:txBody>
                    <a:bodyPr/>
                    <a:lstStyle/>
                    <a:p>
                      <a:pPr algn="ctr" defTabSz="0" fontAlgn="ctr"/>
                      <a:r>
                        <a:rPr lang="en-GB" sz="900" b="0" i="0" u="none" strike="noStrike">
                          <a:solidFill>
                            <a:srgbClr val="000000"/>
                          </a:solidFill>
                          <a:effectLst/>
                          <a:latin typeface="Aptos" panose="020B0004020202020204" pitchFamily="34" charset="0"/>
                        </a:rPr>
                        <a:t>Provide equipment height limits to finalize room heights. (Study of the crane in the integration model)</a:t>
                      </a:r>
                    </a:p>
                  </a:txBody>
                  <a:tcPr marL="6350" marR="6350" marT="6350" marB="0" anchor="ctr"/>
                </a:tc>
                <a:tc>
                  <a:txBody>
                    <a:bodyPr/>
                    <a:lstStyle/>
                    <a:p>
                      <a:pPr algn="ctr" defTabSz="0" fontAlgn="ctr"/>
                      <a:r>
                        <a:rPr lang="en-GB" sz="900" b="0" i="0" u="none" strike="noStrike">
                          <a:solidFill>
                            <a:srgbClr val="000000"/>
                          </a:solidFill>
                          <a:effectLst/>
                          <a:latin typeface="Aptos Narrow" panose="020B0004020202020204" pitchFamily="34" charset="0"/>
                        </a:rPr>
                        <a:t>15th August</a:t>
                      </a:r>
                    </a:p>
                  </a:txBody>
                  <a:tcPr marL="6350" marR="6350" marT="6350" marB="0" anchor="ctr"/>
                </a:tc>
                <a:tc>
                  <a:txBody>
                    <a:bodyPr/>
                    <a:lstStyle/>
                    <a:p>
                      <a:pPr algn="ctr" defTabSz="0" fontAlgn="ctr"/>
                      <a:r>
                        <a:rPr lang="en-GB" sz="900" b="0" i="0" u="none" strike="noStrike">
                          <a:solidFill>
                            <a:srgbClr val="000000"/>
                          </a:solidFill>
                          <a:effectLst/>
                          <a:latin typeface="Aptos Narrow" panose="020B0004020202020204" pitchFamily="34" charset="0"/>
                        </a:rPr>
                        <a:t> </a:t>
                      </a:r>
                    </a:p>
                  </a:txBody>
                  <a:tcPr marL="6350" marR="6350" marT="6350" marB="0" anchor="ctr"/>
                </a:tc>
                <a:extLst>
                  <a:ext uri="{0D108BD9-81ED-4DB2-BD59-A6C34878D82A}">
                    <a16:rowId xmlns:a16="http://schemas.microsoft.com/office/drawing/2014/main" val="2845212538"/>
                  </a:ext>
                </a:extLst>
              </a:tr>
              <a:tr h="126117">
                <a:tc>
                  <a:txBody>
                    <a:bodyPr/>
                    <a:lstStyle/>
                    <a:p>
                      <a:pPr algn="ctr" defTabSz="0" fontAlgn="ctr"/>
                      <a:r>
                        <a:rPr lang="en-GB" sz="900" b="0" i="0" u="none" strike="noStrike">
                          <a:solidFill>
                            <a:srgbClr val="000000"/>
                          </a:solidFill>
                          <a:effectLst/>
                          <a:latin typeface="Aptos Narrow" panose="020B0004020202020204" pitchFamily="34" charset="0"/>
                        </a:rPr>
                        <a:t>41</a:t>
                      </a:r>
                    </a:p>
                  </a:txBody>
                  <a:tcPr marL="6350" marR="6350" marT="6350" marB="0" anchor="ctr"/>
                </a:tc>
                <a:tc>
                  <a:txBody>
                    <a:bodyPr/>
                    <a:lstStyle/>
                    <a:p>
                      <a:pPr algn="ctr" defTabSz="0" fontAlgn="ctr"/>
                      <a:r>
                        <a:rPr lang="en-GB" sz="900" b="0" i="0" u="none" strike="noStrike">
                          <a:solidFill>
                            <a:srgbClr val="000000"/>
                          </a:solidFill>
                          <a:effectLst/>
                          <a:latin typeface="Aptos" panose="020B0004020202020204" pitchFamily="34" charset="0"/>
                        </a:rPr>
                        <a:t>D. Rodriguez</a:t>
                      </a:r>
                    </a:p>
                  </a:txBody>
                  <a:tcPr marL="6350" marR="6350" marT="6350" marB="0" anchor="ctr"/>
                </a:tc>
                <a:tc>
                  <a:txBody>
                    <a:bodyPr/>
                    <a:lstStyle/>
                    <a:p>
                      <a:pPr algn="ctr" defTabSz="0" fontAlgn="ctr"/>
                      <a:r>
                        <a:rPr lang="en-GB" sz="900" b="0" i="0" u="none" strike="noStrike">
                          <a:solidFill>
                            <a:srgbClr val="000000"/>
                          </a:solidFill>
                          <a:effectLst/>
                          <a:latin typeface="Aptos" panose="020B0004020202020204" pitchFamily="34" charset="0"/>
                        </a:rPr>
                        <a:t>Hold a meeting to define the waste water sump requirements and risks for each rooms</a:t>
                      </a:r>
                    </a:p>
                  </a:txBody>
                  <a:tcPr marL="6350" marR="6350" marT="6350" marB="0" anchor="ctr"/>
                </a:tc>
                <a:tc>
                  <a:txBody>
                    <a:bodyPr/>
                    <a:lstStyle/>
                    <a:p>
                      <a:pPr algn="ctr" defTabSz="0" fontAlgn="ctr"/>
                      <a:r>
                        <a:rPr lang="en-GB" sz="900" b="0" i="0" u="none" strike="noStrike">
                          <a:solidFill>
                            <a:srgbClr val="000000"/>
                          </a:solidFill>
                          <a:effectLst/>
                          <a:latin typeface="Aptos Narrow" panose="020B0004020202020204" pitchFamily="34" charset="0"/>
                        </a:rPr>
                        <a:t>15th August</a:t>
                      </a:r>
                    </a:p>
                  </a:txBody>
                  <a:tcPr marL="6350" marR="6350" marT="6350" marB="0" anchor="ctr"/>
                </a:tc>
                <a:tc>
                  <a:txBody>
                    <a:bodyPr/>
                    <a:lstStyle/>
                    <a:p>
                      <a:pPr algn="ctr" defTabSz="0" fontAlgn="ctr"/>
                      <a:r>
                        <a:rPr lang="en-GB" sz="900" b="0" i="0" u="none" strike="noStrike">
                          <a:solidFill>
                            <a:srgbClr val="000000"/>
                          </a:solidFill>
                          <a:effectLst/>
                          <a:latin typeface="Aptos Narrow" panose="020B0004020202020204" pitchFamily="34" charset="0"/>
                        </a:rPr>
                        <a:t> </a:t>
                      </a:r>
                    </a:p>
                  </a:txBody>
                  <a:tcPr marL="6350" marR="6350" marT="6350" marB="0" anchor="ctr"/>
                </a:tc>
                <a:extLst>
                  <a:ext uri="{0D108BD9-81ED-4DB2-BD59-A6C34878D82A}">
                    <a16:rowId xmlns:a16="http://schemas.microsoft.com/office/drawing/2014/main" val="1570473693"/>
                  </a:ext>
                </a:extLst>
              </a:tr>
              <a:tr h="245990">
                <a:tc>
                  <a:txBody>
                    <a:bodyPr/>
                    <a:lstStyle/>
                    <a:p>
                      <a:pPr algn="ctr" defTabSz="0" fontAlgn="ctr"/>
                      <a:r>
                        <a:rPr lang="en-GB" sz="900" b="0" i="0" u="none" strike="noStrike">
                          <a:solidFill>
                            <a:srgbClr val="000000"/>
                          </a:solidFill>
                          <a:effectLst/>
                          <a:latin typeface="Aptos Narrow" panose="020B0004020202020204" pitchFamily="34" charset="0"/>
                        </a:rPr>
                        <a:t>42</a:t>
                      </a:r>
                    </a:p>
                  </a:txBody>
                  <a:tcPr marL="6350" marR="6350" marT="6350" marB="0" anchor="ctr"/>
                </a:tc>
                <a:tc>
                  <a:txBody>
                    <a:bodyPr/>
                    <a:lstStyle/>
                    <a:p>
                      <a:pPr algn="ctr" defTabSz="0" fontAlgn="ctr"/>
                      <a:r>
                        <a:rPr lang="en-GB" sz="900" b="0" i="0" u="none" strike="noStrike">
                          <a:solidFill>
                            <a:srgbClr val="000000"/>
                          </a:solidFill>
                          <a:effectLst/>
                          <a:latin typeface="Aptos" panose="020B0004020202020204" pitchFamily="34" charset="0"/>
                        </a:rPr>
                        <a:t>R. Rinaldesi, B. Sutil</a:t>
                      </a:r>
                    </a:p>
                  </a:txBody>
                  <a:tcPr marL="6350" marR="6350" marT="6350" marB="0" anchor="ctr"/>
                </a:tc>
                <a:tc>
                  <a:txBody>
                    <a:bodyPr/>
                    <a:lstStyle/>
                    <a:p>
                      <a:pPr algn="ctr" defTabSz="0" fontAlgn="ctr"/>
                      <a:r>
                        <a:rPr lang="en-GB" sz="900" b="0" i="0" u="none" strike="noStrike">
                          <a:solidFill>
                            <a:srgbClr val="000000"/>
                          </a:solidFill>
                          <a:effectLst/>
                          <a:latin typeface="Aptos" panose="020B0004020202020204" pitchFamily="34" charset="0"/>
                        </a:rPr>
                        <a:t>Integrate the volume for the crane (in the cooling room) into the integration model</a:t>
                      </a:r>
                    </a:p>
                  </a:txBody>
                  <a:tcPr marL="6350" marR="6350" marT="6350" marB="0" anchor="ctr"/>
                </a:tc>
                <a:tc>
                  <a:txBody>
                    <a:bodyPr/>
                    <a:lstStyle/>
                    <a:p>
                      <a:pPr algn="ctr" defTabSz="0" fontAlgn="ctr"/>
                      <a:r>
                        <a:rPr lang="en-GB" sz="900" b="0" i="0" u="none" strike="noStrike">
                          <a:solidFill>
                            <a:srgbClr val="000000"/>
                          </a:solidFill>
                          <a:effectLst/>
                          <a:latin typeface="Aptos Narrow" panose="020B0004020202020204" pitchFamily="34" charset="0"/>
                        </a:rPr>
                        <a:t>15th August</a:t>
                      </a:r>
                    </a:p>
                  </a:txBody>
                  <a:tcPr marL="6350" marR="6350" marT="6350" marB="0" anchor="ctr"/>
                </a:tc>
                <a:tc>
                  <a:txBody>
                    <a:bodyPr/>
                    <a:lstStyle/>
                    <a:p>
                      <a:pPr algn="ctr" defTabSz="0" fontAlgn="ctr"/>
                      <a:r>
                        <a:rPr lang="en-GB" sz="900" b="0" i="0" u="none" strike="noStrike">
                          <a:solidFill>
                            <a:srgbClr val="000000"/>
                          </a:solidFill>
                          <a:effectLst/>
                          <a:latin typeface="Aptos Narrow" panose="020B0004020202020204" pitchFamily="34" charset="0"/>
                        </a:rPr>
                        <a:t> </a:t>
                      </a:r>
                    </a:p>
                  </a:txBody>
                  <a:tcPr marL="6350" marR="6350" marT="6350" marB="0" anchor="ctr"/>
                </a:tc>
                <a:extLst>
                  <a:ext uri="{0D108BD9-81ED-4DB2-BD59-A6C34878D82A}">
                    <a16:rowId xmlns:a16="http://schemas.microsoft.com/office/drawing/2014/main" val="104315148"/>
                  </a:ext>
                </a:extLst>
              </a:tr>
              <a:tr h="245990">
                <a:tc>
                  <a:txBody>
                    <a:bodyPr/>
                    <a:lstStyle/>
                    <a:p>
                      <a:pPr algn="ctr" defTabSz="0" fontAlgn="ctr"/>
                      <a:r>
                        <a:rPr lang="en-GB" sz="900" b="0" i="0" u="none" strike="noStrike">
                          <a:solidFill>
                            <a:srgbClr val="000000"/>
                          </a:solidFill>
                          <a:effectLst/>
                          <a:latin typeface="Aptos Narrow" panose="020B0004020202020204" pitchFamily="34" charset="0"/>
                        </a:rPr>
                        <a:t>44</a:t>
                      </a:r>
                    </a:p>
                  </a:txBody>
                  <a:tcPr marL="6350" marR="6350" marT="6350" marB="0" anchor="ctr"/>
                </a:tc>
                <a:tc>
                  <a:txBody>
                    <a:bodyPr/>
                    <a:lstStyle/>
                    <a:p>
                      <a:pPr algn="ctr" defTabSz="0" fontAlgn="ctr"/>
                      <a:r>
                        <a:rPr lang="en-GB" sz="900" b="0" i="0" u="none" strike="noStrike">
                          <a:solidFill>
                            <a:srgbClr val="000000"/>
                          </a:solidFill>
                          <a:effectLst/>
                          <a:latin typeface="Aptos" panose="020B0004020202020204" pitchFamily="34" charset="0"/>
                        </a:rPr>
                        <a:t>F. Dragoni, J. Currie</a:t>
                      </a:r>
                    </a:p>
                  </a:txBody>
                  <a:tcPr marL="6350" marR="6350" marT="6350" marB="0" anchor="ctr"/>
                </a:tc>
                <a:tc>
                  <a:txBody>
                    <a:bodyPr/>
                    <a:lstStyle/>
                    <a:p>
                      <a:pPr algn="ctr" defTabSz="0" fontAlgn="ctr"/>
                      <a:r>
                        <a:rPr lang="en-GB" sz="900" b="0" i="0" u="none" strike="noStrike" dirty="0">
                          <a:solidFill>
                            <a:srgbClr val="000000"/>
                          </a:solidFill>
                          <a:effectLst/>
                          <a:latin typeface="Aptos" panose="020B0004020202020204" pitchFamily="34" charset="0"/>
                        </a:rPr>
                        <a:t>Define if acoustic panels are </a:t>
                      </a:r>
                      <a:r>
                        <a:rPr lang="en-GB" sz="900" b="0" i="0" u="none" strike="noStrike" dirty="0" err="1">
                          <a:solidFill>
                            <a:srgbClr val="000000"/>
                          </a:solidFill>
                          <a:effectLst/>
                          <a:latin typeface="Aptos" panose="020B0004020202020204" pitchFamily="34" charset="0"/>
                        </a:rPr>
                        <a:t>requried</a:t>
                      </a:r>
                      <a:r>
                        <a:rPr lang="en-GB" sz="900" b="0" i="0" u="none" strike="noStrike" dirty="0">
                          <a:solidFill>
                            <a:srgbClr val="000000"/>
                          </a:solidFill>
                          <a:effectLst/>
                          <a:latin typeface="Aptos" panose="020B0004020202020204" pitchFamily="34" charset="0"/>
                        </a:rPr>
                        <a:t> on the roof</a:t>
                      </a:r>
                    </a:p>
                  </a:txBody>
                  <a:tcPr marL="6350" marR="6350" marT="6350" marB="0" anchor="ctr"/>
                </a:tc>
                <a:tc>
                  <a:txBody>
                    <a:bodyPr/>
                    <a:lstStyle/>
                    <a:p>
                      <a:pPr algn="ctr" defTabSz="0" fontAlgn="ctr"/>
                      <a:r>
                        <a:rPr lang="en-GB" sz="900" b="0" i="0" u="none" strike="noStrike">
                          <a:solidFill>
                            <a:srgbClr val="000000"/>
                          </a:solidFill>
                          <a:effectLst/>
                          <a:latin typeface="Aptos Narrow" panose="020B0004020202020204" pitchFamily="34" charset="0"/>
                        </a:rPr>
                        <a:t>15th August</a:t>
                      </a:r>
                    </a:p>
                  </a:txBody>
                  <a:tcPr marL="6350" marR="6350" marT="6350" marB="0" anchor="ctr"/>
                </a:tc>
                <a:tc>
                  <a:txBody>
                    <a:bodyPr/>
                    <a:lstStyle/>
                    <a:p>
                      <a:pPr algn="ctr" defTabSz="0" fontAlgn="ctr"/>
                      <a:r>
                        <a:rPr lang="en-GB" sz="900" b="0" i="0" u="none" strike="noStrike">
                          <a:solidFill>
                            <a:srgbClr val="000000"/>
                          </a:solidFill>
                          <a:effectLst/>
                          <a:latin typeface="Aptos Narrow" panose="020B0004020202020204" pitchFamily="34" charset="0"/>
                        </a:rPr>
                        <a:t> </a:t>
                      </a:r>
                    </a:p>
                  </a:txBody>
                  <a:tcPr marL="6350" marR="6350" marT="6350" marB="0" anchor="ctr"/>
                </a:tc>
                <a:extLst>
                  <a:ext uri="{0D108BD9-81ED-4DB2-BD59-A6C34878D82A}">
                    <a16:rowId xmlns:a16="http://schemas.microsoft.com/office/drawing/2014/main" val="2593196579"/>
                  </a:ext>
                </a:extLst>
              </a:tr>
              <a:tr h="126117">
                <a:tc>
                  <a:txBody>
                    <a:bodyPr/>
                    <a:lstStyle/>
                    <a:p>
                      <a:pPr algn="ctr" defTabSz="0" fontAlgn="ctr"/>
                      <a:r>
                        <a:rPr lang="en-GB" sz="900" b="0" i="0" u="none" strike="noStrike">
                          <a:solidFill>
                            <a:srgbClr val="000000"/>
                          </a:solidFill>
                          <a:effectLst/>
                          <a:latin typeface="Aptos Narrow" panose="020B0004020202020204" pitchFamily="34" charset="0"/>
                        </a:rPr>
                        <a:t>45</a:t>
                      </a:r>
                    </a:p>
                  </a:txBody>
                  <a:tcPr marL="6350" marR="6350" marT="6350" marB="0" anchor="ctr"/>
                </a:tc>
                <a:tc>
                  <a:txBody>
                    <a:bodyPr/>
                    <a:lstStyle/>
                    <a:p>
                      <a:pPr algn="ctr" defTabSz="0" fontAlgn="ctr"/>
                      <a:r>
                        <a:rPr lang="en-GB" sz="900" b="0" i="0" u="none" strike="noStrike">
                          <a:solidFill>
                            <a:srgbClr val="000000"/>
                          </a:solidFill>
                          <a:effectLst/>
                          <a:latin typeface="Aptos" panose="020B0004020202020204" pitchFamily="34" charset="0"/>
                        </a:rPr>
                        <a:t>All</a:t>
                      </a:r>
                    </a:p>
                  </a:txBody>
                  <a:tcPr marL="6350" marR="6350" marT="6350" marB="0" anchor="ctr"/>
                </a:tc>
                <a:tc>
                  <a:txBody>
                    <a:bodyPr/>
                    <a:lstStyle/>
                    <a:p>
                      <a:pPr algn="ctr" defTabSz="0" fontAlgn="ctr"/>
                      <a:r>
                        <a:rPr lang="en-GB" sz="900" b="0" i="0" u="none" strike="noStrike">
                          <a:solidFill>
                            <a:srgbClr val="000000"/>
                          </a:solidFill>
                          <a:effectLst/>
                          <a:latin typeface="Aptos" panose="020B0004020202020204" pitchFamily="34" charset="0"/>
                        </a:rPr>
                        <a:t>Submit updated .STP models to EDMS folder and confirm via email before 27 June.</a:t>
                      </a:r>
                    </a:p>
                  </a:txBody>
                  <a:tcPr marL="6350" marR="6350" marT="6350" marB="0" anchor="ctr"/>
                </a:tc>
                <a:tc>
                  <a:txBody>
                    <a:bodyPr/>
                    <a:lstStyle/>
                    <a:p>
                      <a:pPr algn="ctr" defTabSz="0" fontAlgn="ctr"/>
                      <a:r>
                        <a:rPr lang="en-GB" sz="900" b="0" i="0" u="none" strike="noStrike">
                          <a:solidFill>
                            <a:srgbClr val="000000"/>
                          </a:solidFill>
                          <a:effectLst/>
                          <a:latin typeface="Aptos Narrow" panose="020B0004020202020204" pitchFamily="34" charset="0"/>
                        </a:rPr>
                        <a:t>15th August</a:t>
                      </a:r>
                    </a:p>
                  </a:txBody>
                  <a:tcPr marL="6350" marR="6350" marT="6350" marB="0" anchor="ctr"/>
                </a:tc>
                <a:tc>
                  <a:txBody>
                    <a:bodyPr/>
                    <a:lstStyle/>
                    <a:p>
                      <a:pPr algn="ctr" defTabSz="0" fontAlgn="ctr"/>
                      <a:r>
                        <a:rPr lang="en-GB" sz="900" b="0" i="0" u="none" strike="noStrike">
                          <a:solidFill>
                            <a:srgbClr val="000000"/>
                          </a:solidFill>
                          <a:effectLst/>
                          <a:latin typeface="Aptos Narrow" panose="020B0004020202020204" pitchFamily="34" charset="0"/>
                        </a:rPr>
                        <a:t> </a:t>
                      </a:r>
                    </a:p>
                  </a:txBody>
                  <a:tcPr marL="6350" marR="6350" marT="6350" marB="0" anchor="ctr"/>
                </a:tc>
                <a:extLst>
                  <a:ext uri="{0D108BD9-81ED-4DB2-BD59-A6C34878D82A}">
                    <a16:rowId xmlns:a16="http://schemas.microsoft.com/office/drawing/2014/main" val="357340016"/>
                  </a:ext>
                </a:extLst>
              </a:tr>
              <a:tr h="126117">
                <a:tc>
                  <a:txBody>
                    <a:bodyPr/>
                    <a:lstStyle/>
                    <a:p>
                      <a:pPr algn="ctr" defTabSz="0" fontAlgn="ctr"/>
                      <a:r>
                        <a:rPr lang="en-GB" sz="900" b="0" i="0" u="none" strike="noStrike">
                          <a:solidFill>
                            <a:srgbClr val="000000"/>
                          </a:solidFill>
                          <a:effectLst/>
                          <a:latin typeface="Aptos Narrow" panose="020B0004020202020204" pitchFamily="34" charset="0"/>
                        </a:rPr>
                        <a:t>46</a:t>
                      </a:r>
                    </a:p>
                  </a:txBody>
                  <a:tcPr marL="6350" marR="6350" marT="6350" marB="0" anchor="ctr"/>
                </a:tc>
                <a:tc>
                  <a:txBody>
                    <a:bodyPr/>
                    <a:lstStyle/>
                    <a:p>
                      <a:pPr algn="ctr" defTabSz="0" fontAlgn="ctr"/>
                      <a:r>
                        <a:rPr lang="en-GB" sz="900" b="0" i="0" u="none" strike="noStrike" dirty="0">
                          <a:solidFill>
                            <a:srgbClr val="000000"/>
                          </a:solidFill>
                          <a:effectLst/>
                          <a:latin typeface="Aptos" panose="020B0004020202020204" pitchFamily="34" charset="0"/>
                        </a:rPr>
                        <a:t>E. </a:t>
                      </a:r>
                      <a:r>
                        <a:rPr lang="en-GB" sz="900" b="0" i="0" u="none" strike="noStrike" dirty="0" err="1">
                          <a:solidFill>
                            <a:srgbClr val="000000"/>
                          </a:solidFill>
                          <a:effectLst/>
                          <a:latin typeface="Aptos" panose="020B0004020202020204" pitchFamily="34" charset="0"/>
                        </a:rPr>
                        <a:t>Cano</a:t>
                      </a:r>
                      <a:endParaRPr lang="en-GB" sz="900" b="0" i="0" u="none" strike="noStrike" dirty="0">
                        <a:solidFill>
                          <a:srgbClr val="000000"/>
                        </a:solidFill>
                        <a:effectLst/>
                        <a:latin typeface="Aptos" panose="020B0004020202020204" pitchFamily="34" charset="0"/>
                      </a:endParaRPr>
                    </a:p>
                  </a:txBody>
                  <a:tcPr marL="6350" marR="6350" marT="6350" marB="0" anchor="ctr"/>
                </a:tc>
                <a:tc>
                  <a:txBody>
                    <a:bodyPr/>
                    <a:lstStyle/>
                    <a:p>
                      <a:pPr algn="ctr" defTabSz="0" fontAlgn="ctr"/>
                      <a:r>
                        <a:rPr lang="en-GB" sz="900" b="0" i="0" u="none" strike="noStrike">
                          <a:solidFill>
                            <a:srgbClr val="000000"/>
                          </a:solidFill>
                          <a:effectLst/>
                          <a:latin typeface="Aptos" panose="020B0004020202020204" pitchFamily="34" charset="0"/>
                        </a:rPr>
                        <a:t>Validate rack size and door accessibility for electrical/control rooms.</a:t>
                      </a:r>
                    </a:p>
                  </a:txBody>
                  <a:tcPr marL="6350" marR="6350" marT="6350" marB="0" anchor="ctr"/>
                </a:tc>
                <a:tc>
                  <a:txBody>
                    <a:bodyPr/>
                    <a:lstStyle/>
                    <a:p>
                      <a:pPr algn="ctr" defTabSz="0" fontAlgn="ctr"/>
                      <a:r>
                        <a:rPr lang="en-GB" sz="900" b="0" i="0" u="none" strike="noStrike">
                          <a:solidFill>
                            <a:srgbClr val="000000"/>
                          </a:solidFill>
                          <a:effectLst/>
                          <a:latin typeface="Aptos Narrow" panose="020B0004020202020204" pitchFamily="34" charset="0"/>
                        </a:rPr>
                        <a:t>15th August</a:t>
                      </a:r>
                    </a:p>
                  </a:txBody>
                  <a:tcPr marL="6350" marR="6350" marT="6350" marB="0" anchor="ctr"/>
                </a:tc>
                <a:tc>
                  <a:txBody>
                    <a:bodyPr/>
                    <a:lstStyle/>
                    <a:p>
                      <a:pPr algn="ctr" defTabSz="0" fontAlgn="ctr"/>
                      <a:r>
                        <a:rPr lang="en-GB" sz="900" b="0" i="0" u="none" strike="noStrike" dirty="0">
                          <a:solidFill>
                            <a:srgbClr val="000000"/>
                          </a:solidFill>
                          <a:effectLst/>
                          <a:latin typeface="Aptos Narrow" panose="020B0004020202020204" pitchFamily="34" charset="0"/>
                        </a:rPr>
                        <a:t> </a:t>
                      </a:r>
                    </a:p>
                  </a:txBody>
                  <a:tcPr marL="6350" marR="6350" marT="6350" marB="0" anchor="ctr"/>
                </a:tc>
                <a:extLst>
                  <a:ext uri="{0D108BD9-81ED-4DB2-BD59-A6C34878D82A}">
                    <a16:rowId xmlns:a16="http://schemas.microsoft.com/office/drawing/2014/main" val="3748488319"/>
                  </a:ext>
                </a:extLst>
              </a:tr>
              <a:tr h="126117">
                <a:tc>
                  <a:txBody>
                    <a:bodyPr/>
                    <a:lstStyle/>
                    <a:p>
                      <a:pPr algn="ctr" defTabSz="0" fontAlgn="ctr"/>
                      <a:r>
                        <a:rPr lang="en-GB" sz="900" b="0" i="0" u="none" strike="noStrike" dirty="0">
                          <a:solidFill>
                            <a:srgbClr val="000000"/>
                          </a:solidFill>
                          <a:effectLst/>
                          <a:latin typeface="Aptos Narrow" panose="020B0004020202020204" pitchFamily="34" charset="0"/>
                        </a:rPr>
                        <a:t>47</a:t>
                      </a:r>
                    </a:p>
                  </a:txBody>
                  <a:tcPr marL="6350" marR="6350" marT="6350" marB="0" anchor="ctr"/>
                </a:tc>
                <a:tc>
                  <a:txBody>
                    <a:bodyPr/>
                    <a:lstStyle/>
                    <a:p>
                      <a:pPr algn="ctr" defTabSz="0" fontAlgn="ctr"/>
                      <a:r>
                        <a:rPr lang="en-GB" sz="900" b="0" i="0" u="none" strike="noStrike" dirty="0" err="1">
                          <a:solidFill>
                            <a:srgbClr val="000000"/>
                          </a:solidFill>
                          <a:effectLst/>
                          <a:latin typeface="Aptos" panose="020B0004020202020204" pitchFamily="34" charset="0"/>
                        </a:rPr>
                        <a:t>O.Rios</a:t>
                      </a:r>
                      <a:endParaRPr lang="en-GB" sz="900" b="0" i="0" u="none" strike="noStrike" dirty="0">
                        <a:solidFill>
                          <a:srgbClr val="000000"/>
                        </a:solidFill>
                        <a:effectLst/>
                        <a:latin typeface="Aptos" panose="020B0004020202020204" pitchFamily="34" charset="0"/>
                      </a:endParaRPr>
                    </a:p>
                  </a:txBody>
                  <a:tcPr marL="6350" marR="6350" marT="6350" marB="0" anchor="ctr"/>
                </a:tc>
                <a:tc>
                  <a:txBody>
                    <a:bodyPr/>
                    <a:lstStyle/>
                    <a:p>
                      <a:pPr algn="ctr" defTabSz="0" fontAlgn="ctr"/>
                      <a:r>
                        <a:rPr lang="en-GB" sz="900" b="0" i="0" u="none" strike="noStrike" dirty="0">
                          <a:solidFill>
                            <a:srgbClr val="000000"/>
                          </a:solidFill>
                          <a:effectLst/>
                          <a:latin typeface="Aptos" panose="020B0004020202020204" pitchFamily="34" charset="0"/>
                        </a:rPr>
                        <a:t>Clarify fire rating requirements</a:t>
                      </a:r>
                    </a:p>
                  </a:txBody>
                  <a:tcPr marL="6350" marR="6350" marT="6350" marB="0" anchor="ctr"/>
                </a:tc>
                <a:tc>
                  <a:txBody>
                    <a:bodyPr/>
                    <a:lstStyle/>
                    <a:p>
                      <a:pPr algn="ctr" defTabSz="0" fontAlgn="ctr"/>
                      <a:r>
                        <a:rPr lang="en-GB" sz="900" b="0" i="0" u="none" strike="noStrike" dirty="0">
                          <a:solidFill>
                            <a:srgbClr val="000000"/>
                          </a:solidFill>
                          <a:effectLst/>
                          <a:latin typeface="Aptos Narrow" panose="020B0004020202020204" pitchFamily="34" charset="0"/>
                        </a:rPr>
                        <a:t>15</a:t>
                      </a:r>
                      <a:r>
                        <a:rPr lang="en-GB" sz="900" b="0" i="0" u="none" strike="noStrike" baseline="30000" dirty="0">
                          <a:solidFill>
                            <a:srgbClr val="000000"/>
                          </a:solidFill>
                          <a:effectLst/>
                          <a:latin typeface="Aptos Narrow" panose="020B0004020202020204" pitchFamily="34" charset="0"/>
                        </a:rPr>
                        <a:t>th</a:t>
                      </a:r>
                      <a:r>
                        <a:rPr lang="en-GB" sz="900" b="0" i="0" u="none" strike="noStrike" dirty="0">
                          <a:solidFill>
                            <a:srgbClr val="000000"/>
                          </a:solidFill>
                          <a:effectLst/>
                          <a:latin typeface="Aptos Narrow" panose="020B0004020202020204" pitchFamily="34" charset="0"/>
                        </a:rPr>
                        <a:t> August</a:t>
                      </a:r>
                    </a:p>
                  </a:txBody>
                  <a:tcPr marL="6350" marR="6350" marT="6350" marB="0" anchor="ctr"/>
                </a:tc>
                <a:tc>
                  <a:txBody>
                    <a:bodyPr/>
                    <a:lstStyle/>
                    <a:p>
                      <a:pPr algn="ctr" defTabSz="0" fontAlgn="ctr"/>
                      <a:endParaRPr lang="en-GB" sz="900" b="0" i="0" u="none" strike="noStrike" dirty="0">
                        <a:solidFill>
                          <a:srgbClr val="000000"/>
                        </a:solidFill>
                        <a:effectLst/>
                        <a:latin typeface="Aptos Narrow" panose="020B0004020202020204" pitchFamily="34" charset="0"/>
                      </a:endParaRPr>
                    </a:p>
                  </a:txBody>
                  <a:tcPr marL="6350" marR="6350" marT="6350" marB="0" anchor="ctr"/>
                </a:tc>
                <a:extLst>
                  <a:ext uri="{0D108BD9-81ED-4DB2-BD59-A6C34878D82A}">
                    <a16:rowId xmlns:a16="http://schemas.microsoft.com/office/drawing/2014/main" val="497729859"/>
                  </a:ext>
                </a:extLst>
              </a:tr>
            </a:tbl>
          </a:graphicData>
        </a:graphic>
      </p:graphicFrame>
    </p:spTree>
    <p:extLst>
      <p:ext uri="{BB962C8B-B14F-4D97-AF65-F5344CB8AC3E}">
        <p14:creationId xmlns:p14="http://schemas.microsoft.com/office/powerpoint/2010/main" val="27321459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C132BB-39EF-CCA0-9B07-93D2210A038C}"/>
              </a:ext>
            </a:extLst>
          </p:cNvPr>
          <p:cNvSpPr>
            <a:spLocks noGrp="1"/>
          </p:cNvSpPr>
          <p:nvPr>
            <p:ph type="title"/>
          </p:nvPr>
        </p:nvSpPr>
        <p:spPr/>
        <p:txBody>
          <a:bodyPr/>
          <a:lstStyle/>
          <a:p>
            <a:r>
              <a:rPr lang="en-US"/>
              <a:t>Medium term actions – 30</a:t>
            </a:r>
            <a:r>
              <a:rPr lang="en-US" baseline="30000"/>
              <a:t>th</a:t>
            </a:r>
            <a:r>
              <a:rPr lang="en-US"/>
              <a:t> September</a:t>
            </a:r>
            <a:endParaRPr lang="en-GB"/>
          </a:p>
        </p:txBody>
      </p:sp>
      <p:sp>
        <p:nvSpPr>
          <p:cNvPr id="5" name="Slide Number Placeholder 4">
            <a:extLst>
              <a:ext uri="{FF2B5EF4-FFF2-40B4-BE49-F238E27FC236}">
                <a16:creationId xmlns:a16="http://schemas.microsoft.com/office/drawing/2014/main" id="{59BCC896-447E-5A64-C07C-BADEA7996CD0}"/>
              </a:ext>
            </a:extLst>
          </p:cNvPr>
          <p:cNvSpPr>
            <a:spLocks noGrp="1"/>
          </p:cNvSpPr>
          <p:nvPr>
            <p:ph type="sldNum" sz="quarter" idx="12"/>
          </p:nvPr>
        </p:nvSpPr>
        <p:spPr/>
        <p:txBody>
          <a:bodyPr/>
          <a:lstStyle/>
          <a:p>
            <a:fld id="{36B5EA5A-BC32-A742-B11B-8E7414D5B535}" type="slidenum">
              <a:rPr lang="en-US" smtClean="0"/>
              <a:pPr/>
              <a:t>14</a:t>
            </a:fld>
            <a:endParaRPr lang="en-US"/>
          </a:p>
        </p:txBody>
      </p:sp>
      <p:graphicFrame>
        <p:nvGraphicFramePr>
          <p:cNvPr id="8" name="Table 7">
            <a:extLst>
              <a:ext uri="{FF2B5EF4-FFF2-40B4-BE49-F238E27FC236}">
                <a16:creationId xmlns:a16="http://schemas.microsoft.com/office/drawing/2014/main" id="{DE0A9562-2626-F289-5C8B-1B534711BD05}"/>
              </a:ext>
            </a:extLst>
          </p:cNvPr>
          <p:cNvGraphicFramePr>
            <a:graphicFrameLocks noGrp="1"/>
          </p:cNvGraphicFramePr>
          <p:nvPr>
            <p:extLst>
              <p:ext uri="{D42A27DB-BD31-4B8C-83A1-F6EECF244321}">
                <p14:modId xmlns:p14="http://schemas.microsoft.com/office/powerpoint/2010/main" val="4049953018"/>
              </p:ext>
            </p:extLst>
          </p:nvPr>
        </p:nvGraphicFramePr>
        <p:xfrm>
          <a:off x="186761" y="856735"/>
          <a:ext cx="11123790" cy="5429250"/>
        </p:xfrm>
        <a:graphic>
          <a:graphicData uri="http://schemas.openxmlformats.org/drawingml/2006/table">
            <a:tbl>
              <a:tblPr firstRow="1" bandRow="1">
                <a:tableStyleId>{8EC20E35-A176-4012-BC5E-935CFFF8708E}</a:tableStyleId>
              </a:tblPr>
              <a:tblGrid>
                <a:gridCol w="472266">
                  <a:extLst>
                    <a:ext uri="{9D8B030D-6E8A-4147-A177-3AD203B41FA5}">
                      <a16:colId xmlns:a16="http://schemas.microsoft.com/office/drawing/2014/main" val="568175584"/>
                    </a:ext>
                  </a:extLst>
                </a:gridCol>
                <a:gridCol w="667265">
                  <a:extLst>
                    <a:ext uri="{9D8B030D-6E8A-4147-A177-3AD203B41FA5}">
                      <a16:colId xmlns:a16="http://schemas.microsoft.com/office/drawing/2014/main" val="2267242504"/>
                    </a:ext>
                  </a:extLst>
                </a:gridCol>
                <a:gridCol w="8377881">
                  <a:extLst>
                    <a:ext uri="{9D8B030D-6E8A-4147-A177-3AD203B41FA5}">
                      <a16:colId xmlns:a16="http://schemas.microsoft.com/office/drawing/2014/main" val="2311820176"/>
                    </a:ext>
                  </a:extLst>
                </a:gridCol>
                <a:gridCol w="741405">
                  <a:extLst>
                    <a:ext uri="{9D8B030D-6E8A-4147-A177-3AD203B41FA5}">
                      <a16:colId xmlns:a16="http://schemas.microsoft.com/office/drawing/2014/main" val="1890446596"/>
                    </a:ext>
                  </a:extLst>
                </a:gridCol>
                <a:gridCol w="864973">
                  <a:extLst>
                    <a:ext uri="{9D8B030D-6E8A-4147-A177-3AD203B41FA5}">
                      <a16:colId xmlns:a16="http://schemas.microsoft.com/office/drawing/2014/main" val="1818537230"/>
                    </a:ext>
                  </a:extLst>
                </a:gridCol>
              </a:tblGrid>
              <a:tr h="304407">
                <a:tc>
                  <a:txBody>
                    <a:bodyPr/>
                    <a:lstStyle/>
                    <a:p>
                      <a:pPr algn="ctr" fontAlgn="ctr"/>
                      <a:r>
                        <a:rPr lang="en-GB" sz="1000" b="1" i="0" u="none" strike="noStrike">
                          <a:solidFill>
                            <a:schemeClr val="bg1"/>
                          </a:solidFill>
                          <a:effectLst/>
                          <a:latin typeface="Aptos Narrow" panose="020B0004020202020204" pitchFamily="34" charset="0"/>
                        </a:rPr>
                        <a:t>Action Number</a:t>
                      </a:r>
                    </a:p>
                  </a:txBody>
                  <a:tcPr marL="6350" marR="6350" marT="6350" marB="0" anchor="ctr"/>
                </a:tc>
                <a:tc>
                  <a:txBody>
                    <a:bodyPr/>
                    <a:lstStyle/>
                    <a:p>
                      <a:pPr algn="ctr" fontAlgn="ctr"/>
                      <a:r>
                        <a:rPr lang="en-GB" sz="1000" b="1" i="0" u="none" strike="noStrike">
                          <a:solidFill>
                            <a:schemeClr val="bg1"/>
                          </a:solidFill>
                          <a:effectLst/>
                          <a:latin typeface="Aptos Narrow" panose="020B0004020202020204" pitchFamily="34" charset="0"/>
                        </a:rPr>
                        <a:t>Assigned</a:t>
                      </a:r>
                    </a:p>
                  </a:txBody>
                  <a:tcPr marL="6350" marR="6350" marT="6350" marB="0" anchor="ctr"/>
                </a:tc>
                <a:tc>
                  <a:txBody>
                    <a:bodyPr/>
                    <a:lstStyle/>
                    <a:p>
                      <a:pPr algn="ctr" fontAlgn="ctr"/>
                      <a:r>
                        <a:rPr lang="en-GB" sz="1000" b="1" i="0" u="none" strike="noStrike">
                          <a:solidFill>
                            <a:schemeClr val="bg1"/>
                          </a:solidFill>
                          <a:effectLst/>
                          <a:latin typeface="Aptos Narrow" panose="020B0004020202020204" pitchFamily="34" charset="0"/>
                        </a:rPr>
                        <a:t>Detail</a:t>
                      </a:r>
                    </a:p>
                  </a:txBody>
                  <a:tcPr marL="6350" marR="6350" marT="6350" marB="0" anchor="ctr"/>
                </a:tc>
                <a:tc>
                  <a:txBody>
                    <a:bodyPr/>
                    <a:lstStyle/>
                    <a:p>
                      <a:pPr algn="ctr" fontAlgn="ctr"/>
                      <a:r>
                        <a:rPr lang="en-GB" sz="1000" b="1" i="0" u="none" strike="noStrike">
                          <a:solidFill>
                            <a:schemeClr val="bg1"/>
                          </a:solidFill>
                          <a:effectLst/>
                          <a:latin typeface="Aptos Narrow" panose="020B0004020202020204" pitchFamily="34" charset="0"/>
                        </a:rPr>
                        <a:t>Deadline</a:t>
                      </a:r>
                    </a:p>
                  </a:txBody>
                  <a:tcPr marL="6350" marR="6350" marT="6350" marB="0" anchor="ctr"/>
                </a:tc>
                <a:tc>
                  <a:txBody>
                    <a:bodyPr/>
                    <a:lstStyle/>
                    <a:p>
                      <a:pPr algn="ctr" fontAlgn="ctr"/>
                      <a:r>
                        <a:rPr lang="en-GB" sz="1000" b="1" i="0" u="none" strike="noStrike">
                          <a:solidFill>
                            <a:schemeClr val="bg1"/>
                          </a:solidFill>
                          <a:effectLst/>
                          <a:latin typeface="Aptos Narrow" panose="020B0004020202020204" pitchFamily="34" charset="0"/>
                        </a:rPr>
                        <a:t>Current progress</a:t>
                      </a:r>
                    </a:p>
                  </a:txBody>
                  <a:tcPr marL="6350" marR="6350" marT="6350" marB="0" anchor="ctr"/>
                </a:tc>
                <a:extLst>
                  <a:ext uri="{0D108BD9-81ED-4DB2-BD59-A6C34878D82A}">
                    <a16:rowId xmlns:a16="http://schemas.microsoft.com/office/drawing/2014/main" val="1808282600"/>
                  </a:ext>
                </a:extLst>
              </a:tr>
              <a:tr h="304407">
                <a:tc>
                  <a:txBody>
                    <a:bodyPr/>
                    <a:lstStyle/>
                    <a:p>
                      <a:pPr algn="ctr" fontAlgn="ctr"/>
                      <a:r>
                        <a:rPr lang="en-GB" sz="1000" b="0" i="0" u="none" strike="noStrike">
                          <a:solidFill>
                            <a:srgbClr val="000000"/>
                          </a:solidFill>
                          <a:effectLst/>
                          <a:latin typeface="Aptos Narrow" panose="020B0004020202020204" pitchFamily="34" charset="0"/>
                        </a:rPr>
                        <a:t>1</a:t>
                      </a:r>
                    </a:p>
                  </a:txBody>
                  <a:tcPr marL="6350" marR="6350" marT="6350" marB="0" anchor="ctr"/>
                </a:tc>
                <a:tc>
                  <a:txBody>
                    <a:bodyPr/>
                    <a:lstStyle/>
                    <a:p>
                      <a:pPr algn="ctr" fontAlgn="ctr"/>
                      <a:r>
                        <a:rPr lang="en-GB" sz="1000" b="0" i="0" u="none" strike="noStrike">
                          <a:solidFill>
                            <a:srgbClr val="000000"/>
                          </a:solidFill>
                          <a:effectLst/>
                          <a:latin typeface="Aptos Narrow" panose="020B0004020202020204" pitchFamily="34" charset="0"/>
                        </a:rPr>
                        <a:t>All</a:t>
                      </a:r>
                    </a:p>
                  </a:txBody>
                  <a:tcPr marL="6350" marR="6350" marT="6350" marB="0" anchor="ctr"/>
                </a:tc>
                <a:tc>
                  <a:txBody>
                    <a:bodyPr/>
                    <a:lstStyle/>
                    <a:p>
                      <a:pPr algn="ctr" fontAlgn="ctr"/>
                      <a:r>
                        <a:rPr lang="en-GB" sz="1000" b="0" i="0" u="none" strike="noStrike">
                          <a:solidFill>
                            <a:srgbClr val="000000"/>
                          </a:solidFill>
                          <a:effectLst/>
                          <a:latin typeface="Aptos" panose="020B0004020202020204" pitchFamily="34" charset="0"/>
                        </a:rPr>
                        <a:t>Think on a more wider workshop to treat similar subjects and improve the sharing of study information between the different parties!</a:t>
                      </a:r>
                    </a:p>
                  </a:txBody>
                  <a:tcPr marL="6350" marR="6350" marT="6350" marB="0" anchor="ctr"/>
                </a:tc>
                <a:tc>
                  <a:txBody>
                    <a:bodyPr/>
                    <a:lstStyle/>
                    <a:p>
                      <a:pPr algn="ctr" fontAlgn="ctr"/>
                      <a:r>
                        <a:rPr lang="en-GB" sz="1000" b="0" i="0" u="none" strike="noStrike">
                          <a:solidFill>
                            <a:srgbClr val="000000"/>
                          </a:solidFill>
                          <a:effectLst/>
                          <a:latin typeface="Aptos Narrow" panose="020B0004020202020204" pitchFamily="34" charset="0"/>
                        </a:rPr>
                        <a:t>30th September</a:t>
                      </a:r>
                    </a:p>
                  </a:txBody>
                  <a:tcPr marL="6350" marR="6350" marT="6350" marB="0" anchor="ctr"/>
                </a:tc>
                <a:tc>
                  <a:txBody>
                    <a:bodyPr/>
                    <a:lstStyle/>
                    <a:p>
                      <a:pPr algn="ctr" fontAlgn="ctr"/>
                      <a:r>
                        <a:rPr lang="en-GB" sz="1000" b="0" i="0" u="none" strike="noStrike">
                          <a:solidFill>
                            <a:srgbClr val="000000"/>
                          </a:solidFill>
                          <a:effectLst/>
                          <a:latin typeface="Aptos Narrow" panose="020B0004020202020204" pitchFamily="34" charset="0"/>
                        </a:rPr>
                        <a:t> </a:t>
                      </a:r>
                    </a:p>
                  </a:txBody>
                  <a:tcPr marL="6350" marR="6350" marT="6350" marB="0" anchor="ctr"/>
                </a:tc>
                <a:extLst>
                  <a:ext uri="{0D108BD9-81ED-4DB2-BD59-A6C34878D82A}">
                    <a16:rowId xmlns:a16="http://schemas.microsoft.com/office/drawing/2014/main" val="155579476"/>
                  </a:ext>
                </a:extLst>
              </a:tr>
              <a:tr h="304407">
                <a:tc>
                  <a:txBody>
                    <a:bodyPr/>
                    <a:lstStyle/>
                    <a:p>
                      <a:pPr algn="ctr" fontAlgn="ctr"/>
                      <a:r>
                        <a:rPr lang="en-GB" sz="1000" b="0" i="0" u="none" strike="noStrike">
                          <a:solidFill>
                            <a:srgbClr val="000000"/>
                          </a:solidFill>
                          <a:effectLst/>
                          <a:latin typeface="Aptos Narrow" panose="020B0004020202020204" pitchFamily="34" charset="0"/>
                        </a:rPr>
                        <a:t>4</a:t>
                      </a:r>
                    </a:p>
                  </a:txBody>
                  <a:tcPr marL="6350" marR="6350" marT="6350" marB="0" anchor="ctr"/>
                </a:tc>
                <a:tc>
                  <a:txBody>
                    <a:bodyPr/>
                    <a:lstStyle/>
                    <a:p>
                      <a:pPr algn="ctr" fontAlgn="ctr"/>
                      <a:r>
                        <a:rPr lang="en-GB" sz="1000" b="0" i="0" u="none" strike="noStrike">
                          <a:solidFill>
                            <a:srgbClr val="000000"/>
                          </a:solidFill>
                          <a:effectLst/>
                          <a:latin typeface="Aptos" panose="020B0004020202020204" pitchFamily="34" charset="0"/>
                        </a:rPr>
                        <a:t>M. Liebsch</a:t>
                      </a:r>
                    </a:p>
                  </a:txBody>
                  <a:tcPr marL="6350" marR="6350" marT="6350" marB="0" anchor="ctr"/>
                </a:tc>
                <a:tc>
                  <a:txBody>
                    <a:bodyPr/>
                    <a:lstStyle/>
                    <a:p>
                      <a:pPr algn="ctr" fontAlgn="ctr"/>
                      <a:r>
                        <a:rPr lang="en-GB" sz="1000" b="0" i="0" u="none" strike="noStrike">
                          <a:solidFill>
                            <a:srgbClr val="000000"/>
                          </a:solidFill>
                          <a:effectLst/>
                          <a:latin typeface="Aptos" panose="020B0004020202020204" pitchFamily="34" charset="0"/>
                        </a:rPr>
                        <a:t>Clarify the needs for EN-EL for slide 12, is it 20kw or 50kw</a:t>
                      </a:r>
                    </a:p>
                  </a:txBody>
                  <a:tcPr marL="6350" marR="6350" marT="6350" marB="0" anchor="ctr"/>
                </a:tc>
                <a:tc>
                  <a:txBody>
                    <a:bodyPr/>
                    <a:lstStyle/>
                    <a:p>
                      <a:pPr algn="ctr" fontAlgn="ctr"/>
                      <a:r>
                        <a:rPr lang="en-GB" sz="1000" b="0" i="0" u="none" strike="noStrike">
                          <a:solidFill>
                            <a:srgbClr val="000000"/>
                          </a:solidFill>
                          <a:effectLst/>
                          <a:latin typeface="Aptos Narrow" panose="020B0004020202020204" pitchFamily="34" charset="0"/>
                        </a:rPr>
                        <a:t>30th September</a:t>
                      </a:r>
                    </a:p>
                  </a:txBody>
                  <a:tcPr marL="6350" marR="6350" marT="6350" marB="0" anchor="ctr"/>
                </a:tc>
                <a:tc>
                  <a:txBody>
                    <a:bodyPr/>
                    <a:lstStyle/>
                    <a:p>
                      <a:pPr algn="ctr" fontAlgn="ctr"/>
                      <a:r>
                        <a:rPr lang="en-GB" sz="1000" b="0" i="0" u="none" strike="noStrike">
                          <a:solidFill>
                            <a:srgbClr val="000000"/>
                          </a:solidFill>
                          <a:effectLst/>
                          <a:latin typeface="Aptos Narrow" panose="020B0004020202020204" pitchFamily="34" charset="0"/>
                        </a:rPr>
                        <a:t> </a:t>
                      </a:r>
                    </a:p>
                  </a:txBody>
                  <a:tcPr marL="6350" marR="6350" marT="6350" marB="0" anchor="ctr"/>
                </a:tc>
                <a:extLst>
                  <a:ext uri="{0D108BD9-81ED-4DB2-BD59-A6C34878D82A}">
                    <a16:rowId xmlns:a16="http://schemas.microsoft.com/office/drawing/2014/main" val="2355861341"/>
                  </a:ext>
                </a:extLst>
              </a:tr>
              <a:tr h="304407">
                <a:tc>
                  <a:txBody>
                    <a:bodyPr/>
                    <a:lstStyle/>
                    <a:p>
                      <a:pPr algn="ctr" fontAlgn="ctr"/>
                      <a:r>
                        <a:rPr lang="en-GB" sz="1000" b="0" i="0" u="none" strike="noStrike">
                          <a:solidFill>
                            <a:srgbClr val="000000"/>
                          </a:solidFill>
                          <a:effectLst/>
                          <a:latin typeface="Aptos Narrow" panose="020B0004020202020204" pitchFamily="34" charset="0"/>
                        </a:rPr>
                        <a:t>6</a:t>
                      </a:r>
                    </a:p>
                  </a:txBody>
                  <a:tcPr marL="6350" marR="6350" marT="6350" marB="0" anchor="ctr"/>
                </a:tc>
                <a:tc>
                  <a:txBody>
                    <a:bodyPr/>
                    <a:lstStyle/>
                    <a:p>
                      <a:pPr algn="ctr" fontAlgn="ctr"/>
                      <a:r>
                        <a:rPr lang="en-GB" sz="1000" b="0" i="0" u="none" strike="noStrike">
                          <a:solidFill>
                            <a:srgbClr val="000000"/>
                          </a:solidFill>
                          <a:effectLst/>
                          <a:latin typeface="Aptos" panose="020B0004020202020204" pitchFamily="34" charset="0"/>
                        </a:rPr>
                        <a:t>WP leaders</a:t>
                      </a:r>
                    </a:p>
                  </a:txBody>
                  <a:tcPr marL="6350" marR="6350" marT="6350" marB="0" anchor="ctr"/>
                </a:tc>
                <a:tc>
                  <a:txBody>
                    <a:bodyPr/>
                    <a:lstStyle/>
                    <a:p>
                      <a:pPr algn="ctr" fontAlgn="ctr"/>
                      <a:r>
                        <a:rPr lang="en-GB" sz="1000" b="0" i="0" u="none" strike="noStrike">
                          <a:solidFill>
                            <a:srgbClr val="000000"/>
                          </a:solidFill>
                          <a:effectLst/>
                          <a:latin typeface="Aptos" panose="020B0004020202020204" pitchFamily="34" charset="0"/>
                        </a:rPr>
                        <a:t>Translate TSAC1 recommendations into actionable milestones by 2026</a:t>
                      </a:r>
                    </a:p>
                  </a:txBody>
                  <a:tcPr marL="6350" marR="6350" marT="6350" marB="0" anchor="ctr"/>
                </a:tc>
                <a:tc>
                  <a:txBody>
                    <a:bodyPr/>
                    <a:lstStyle/>
                    <a:p>
                      <a:pPr algn="ctr" fontAlgn="ctr"/>
                      <a:r>
                        <a:rPr lang="en-GB" sz="1000" b="0" i="0" u="none" strike="noStrike">
                          <a:solidFill>
                            <a:srgbClr val="000000"/>
                          </a:solidFill>
                          <a:effectLst/>
                          <a:latin typeface="Aptos Narrow" panose="020B0004020202020204" pitchFamily="34" charset="0"/>
                        </a:rPr>
                        <a:t>30th September</a:t>
                      </a:r>
                    </a:p>
                  </a:txBody>
                  <a:tcPr marL="6350" marR="6350" marT="6350" marB="0" anchor="ctr"/>
                </a:tc>
                <a:tc>
                  <a:txBody>
                    <a:bodyPr/>
                    <a:lstStyle/>
                    <a:p>
                      <a:pPr algn="ctr" fontAlgn="ctr"/>
                      <a:r>
                        <a:rPr lang="en-GB" sz="1000" b="0" i="0" u="none" strike="noStrike">
                          <a:solidFill>
                            <a:srgbClr val="000000"/>
                          </a:solidFill>
                          <a:effectLst/>
                          <a:latin typeface="Aptos Narrow" panose="020B0004020202020204" pitchFamily="34" charset="0"/>
                        </a:rPr>
                        <a:t> </a:t>
                      </a:r>
                    </a:p>
                  </a:txBody>
                  <a:tcPr marL="6350" marR="6350" marT="6350" marB="0" anchor="ctr"/>
                </a:tc>
                <a:extLst>
                  <a:ext uri="{0D108BD9-81ED-4DB2-BD59-A6C34878D82A}">
                    <a16:rowId xmlns:a16="http://schemas.microsoft.com/office/drawing/2014/main" val="882341532"/>
                  </a:ext>
                </a:extLst>
              </a:tr>
              <a:tr h="304407">
                <a:tc>
                  <a:txBody>
                    <a:bodyPr/>
                    <a:lstStyle/>
                    <a:p>
                      <a:pPr algn="ctr" fontAlgn="ctr"/>
                      <a:r>
                        <a:rPr lang="en-GB" sz="1000" b="0" i="0" u="none" strike="noStrike">
                          <a:solidFill>
                            <a:srgbClr val="000000"/>
                          </a:solidFill>
                          <a:effectLst/>
                          <a:latin typeface="Aptos Narrow" panose="020B0004020202020204" pitchFamily="34" charset="0"/>
                        </a:rPr>
                        <a:t>7</a:t>
                      </a:r>
                    </a:p>
                  </a:txBody>
                  <a:tcPr marL="6350" marR="6350" marT="6350" marB="0" anchor="ctr"/>
                </a:tc>
                <a:tc>
                  <a:txBody>
                    <a:bodyPr/>
                    <a:lstStyle/>
                    <a:p>
                      <a:pPr algn="ctr" fontAlgn="ctr"/>
                      <a:r>
                        <a:rPr lang="pt-BR" sz="1000" b="0" i="0" u="none" strike="noStrike">
                          <a:solidFill>
                            <a:srgbClr val="000000"/>
                          </a:solidFill>
                          <a:effectLst/>
                          <a:latin typeface="Aptos" panose="020B0004020202020204" pitchFamily="34" charset="0"/>
                        </a:rPr>
                        <a:t>O. Rios, J.L. Grenard</a:t>
                      </a:r>
                    </a:p>
                  </a:txBody>
                  <a:tcPr marL="6350" marR="6350" marT="6350" marB="0" anchor="ctr"/>
                </a:tc>
                <a:tc>
                  <a:txBody>
                    <a:bodyPr/>
                    <a:lstStyle/>
                    <a:p>
                      <a:pPr algn="ctr" fontAlgn="ctr"/>
                      <a:r>
                        <a:rPr lang="en-GB" sz="1000" b="0" i="0" u="none" strike="noStrike">
                          <a:solidFill>
                            <a:srgbClr val="000000"/>
                          </a:solidFill>
                          <a:effectLst/>
                          <a:latin typeface="Aptos" panose="020B0004020202020204" pitchFamily="34" charset="0"/>
                        </a:rPr>
                        <a:t>to propose layout and provide sketch of dry riser for surface building to understand how to connect it in the different rooms. With collaboration of EN-CV, EN-AA and HSE.</a:t>
                      </a:r>
                    </a:p>
                  </a:txBody>
                  <a:tcPr marL="6350" marR="6350" marT="6350" marB="0" anchor="ctr"/>
                </a:tc>
                <a:tc>
                  <a:txBody>
                    <a:bodyPr/>
                    <a:lstStyle/>
                    <a:p>
                      <a:pPr algn="ctr" fontAlgn="ctr"/>
                      <a:r>
                        <a:rPr lang="en-GB" sz="1000" b="0" i="0" u="none" strike="noStrike">
                          <a:solidFill>
                            <a:srgbClr val="000000"/>
                          </a:solidFill>
                          <a:effectLst/>
                          <a:latin typeface="Aptos Narrow" panose="020B0004020202020204" pitchFamily="34" charset="0"/>
                        </a:rPr>
                        <a:t>30th September</a:t>
                      </a:r>
                    </a:p>
                  </a:txBody>
                  <a:tcPr marL="6350" marR="6350" marT="6350" marB="0" anchor="ctr"/>
                </a:tc>
                <a:tc>
                  <a:txBody>
                    <a:bodyPr/>
                    <a:lstStyle/>
                    <a:p>
                      <a:pPr algn="ctr" fontAlgn="ctr"/>
                      <a:r>
                        <a:rPr lang="en-GB" sz="1000" b="0" i="0" u="none" strike="noStrike">
                          <a:solidFill>
                            <a:srgbClr val="000000"/>
                          </a:solidFill>
                          <a:effectLst/>
                          <a:latin typeface="Aptos Narrow" panose="020B0004020202020204" pitchFamily="34" charset="0"/>
                        </a:rPr>
                        <a:t> </a:t>
                      </a:r>
                    </a:p>
                  </a:txBody>
                  <a:tcPr marL="6350" marR="6350" marT="6350" marB="0" anchor="ctr"/>
                </a:tc>
                <a:extLst>
                  <a:ext uri="{0D108BD9-81ED-4DB2-BD59-A6C34878D82A}">
                    <a16:rowId xmlns:a16="http://schemas.microsoft.com/office/drawing/2014/main" val="4237405572"/>
                  </a:ext>
                </a:extLst>
              </a:tr>
              <a:tr h="304407">
                <a:tc>
                  <a:txBody>
                    <a:bodyPr/>
                    <a:lstStyle/>
                    <a:p>
                      <a:pPr algn="ctr" fontAlgn="ctr"/>
                      <a:r>
                        <a:rPr lang="en-GB" sz="1000" b="0" i="0" u="none" strike="noStrike">
                          <a:solidFill>
                            <a:srgbClr val="000000"/>
                          </a:solidFill>
                          <a:effectLst/>
                          <a:latin typeface="Aptos Narrow" panose="020B0004020202020204" pitchFamily="34" charset="0"/>
                        </a:rPr>
                        <a:t>8</a:t>
                      </a:r>
                    </a:p>
                  </a:txBody>
                  <a:tcPr marL="6350" marR="6350" marT="6350" marB="0" anchor="ctr"/>
                </a:tc>
                <a:tc>
                  <a:txBody>
                    <a:bodyPr/>
                    <a:lstStyle/>
                    <a:p>
                      <a:pPr algn="ctr" fontAlgn="ctr"/>
                      <a:r>
                        <a:rPr lang="en-GB" sz="1000" b="0" i="0" u="none" strike="noStrike">
                          <a:solidFill>
                            <a:srgbClr val="000000"/>
                          </a:solidFill>
                          <a:effectLst/>
                          <a:latin typeface="Aptos" panose="020B0004020202020204" pitchFamily="34" charset="0"/>
                        </a:rPr>
                        <a:t>Matthias</a:t>
                      </a:r>
                    </a:p>
                  </a:txBody>
                  <a:tcPr marL="6350" marR="6350" marT="6350" marB="0" anchor="ctr"/>
                </a:tc>
                <a:tc>
                  <a:txBody>
                    <a:bodyPr/>
                    <a:lstStyle/>
                    <a:p>
                      <a:pPr algn="ctr" fontAlgn="ctr"/>
                      <a:r>
                        <a:rPr lang="en-GB" sz="1000" b="0" i="0" u="none" strike="noStrike">
                          <a:solidFill>
                            <a:srgbClr val="000000"/>
                          </a:solidFill>
                          <a:effectLst/>
                          <a:latin typeface="Aptos" panose="020B0004020202020204" pitchFamily="34" charset="0"/>
                        </a:rPr>
                        <a:t>to propose a layout of the dry risers with the best ideal location per compartment and the routing.</a:t>
                      </a:r>
                    </a:p>
                  </a:txBody>
                  <a:tcPr marL="6350" marR="6350" marT="6350" marB="0" anchor="ctr"/>
                </a:tc>
                <a:tc>
                  <a:txBody>
                    <a:bodyPr/>
                    <a:lstStyle/>
                    <a:p>
                      <a:pPr algn="ctr" fontAlgn="ctr"/>
                      <a:r>
                        <a:rPr lang="en-GB" sz="1000" b="0" i="0" u="none" strike="noStrike">
                          <a:solidFill>
                            <a:srgbClr val="000000"/>
                          </a:solidFill>
                          <a:effectLst/>
                          <a:latin typeface="Aptos Narrow" panose="020B0004020202020204" pitchFamily="34" charset="0"/>
                        </a:rPr>
                        <a:t>30th September</a:t>
                      </a:r>
                    </a:p>
                  </a:txBody>
                  <a:tcPr marL="6350" marR="6350" marT="6350" marB="0" anchor="ctr"/>
                </a:tc>
                <a:tc>
                  <a:txBody>
                    <a:bodyPr/>
                    <a:lstStyle/>
                    <a:p>
                      <a:pPr algn="ctr" fontAlgn="ctr"/>
                      <a:r>
                        <a:rPr lang="en-GB" sz="1000" b="0" i="0" u="none" strike="noStrike">
                          <a:solidFill>
                            <a:srgbClr val="000000"/>
                          </a:solidFill>
                          <a:effectLst/>
                          <a:latin typeface="Aptos Narrow" panose="020B0004020202020204" pitchFamily="34" charset="0"/>
                        </a:rPr>
                        <a:t> </a:t>
                      </a:r>
                    </a:p>
                  </a:txBody>
                  <a:tcPr marL="6350" marR="6350" marT="6350" marB="0" anchor="ctr"/>
                </a:tc>
                <a:extLst>
                  <a:ext uri="{0D108BD9-81ED-4DB2-BD59-A6C34878D82A}">
                    <a16:rowId xmlns:a16="http://schemas.microsoft.com/office/drawing/2014/main" val="2545034585"/>
                  </a:ext>
                </a:extLst>
              </a:tr>
              <a:tr h="453504">
                <a:tc>
                  <a:txBody>
                    <a:bodyPr/>
                    <a:lstStyle/>
                    <a:p>
                      <a:pPr algn="ctr" fontAlgn="ctr"/>
                      <a:r>
                        <a:rPr lang="en-GB" sz="1000" b="0" i="0" u="none" strike="noStrike">
                          <a:solidFill>
                            <a:srgbClr val="000000"/>
                          </a:solidFill>
                          <a:effectLst/>
                          <a:latin typeface="Aptos Narrow" panose="020B0004020202020204" pitchFamily="34" charset="0"/>
                        </a:rPr>
                        <a:t>10</a:t>
                      </a:r>
                    </a:p>
                  </a:txBody>
                  <a:tcPr marL="6350" marR="6350" marT="6350" marB="0" anchor="ctr"/>
                </a:tc>
                <a:tc>
                  <a:txBody>
                    <a:bodyPr/>
                    <a:lstStyle/>
                    <a:p>
                      <a:pPr algn="ctr" fontAlgn="ctr"/>
                      <a:r>
                        <a:rPr lang="en-GB" sz="1000" b="0" i="0" u="none" strike="noStrike">
                          <a:solidFill>
                            <a:srgbClr val="000000"/>
                          </a:solidFill>
                          <a:effectLst/>
                          <a:latin typeface="Aptos" panose="020B0004020202020204" pitchFamily="34" charset="0"/>
                        </a:rPr>
                        <a:t>HSE: S. Marsh, J. Currie</a:t>
                      </a:r>
                    </a:p>
                  </a:txBody>
                  <a:tcPr marL="6350" marR="6350" marT="6350" marB="0" anchor="ctr"/>
                </a:tc>
                <a:tc>
                  <a:txBody>
                    <a:bodyPr/>
                    <a:lstStyle/>
                    <a:p>
                      <a:pPr algn="ctr" fontAlgn="ctr"/>
                      <a:r>
                        <a:rPr lang="en-GB" sz="1000" b="0" i="0" u="none" strike="noStrike">
                          <a:solidFill>
                            <a:srgbClr val="000000"/>
                          </a:solidFill>
                          <a:effectLst/>
                          <a:latin typeface="Aptos" panose="020B0004020202020204" pitchFamily="34" charset="0"/>
                        </a:rPr>
                        <a:t>to provide regular feedback where we are standing in the different assessments (e.g. seismic, ODH, general safety, etc) and implement risk reduction measures.</a:t>
                      </a:r>
                    </a:p>
                  </a:txBody>
                  <a:tcPr marL="6350" marR="6350" marT="6350" marB="0" anchor="ctr"/>
                </a:tc>
                <a:tc>
                  <a:txBody>
                    <a:bodyPr/>
                    <a:lstStyle/>
                    <a:p>
                      <a:pPr algn="ctr" fontAlgn="ctr"/>
                      <a:r>
                        <a:rPr lang="en-GB" sz="1000" b="0" i="0" u="none" strike="noStrike">
                          <a:solidFill>
                            <a:srgbClr val="000000"/>
                          </a:solidFill>
                          <a:effectLst/>
                          <a:latin typeface="Aptos Narrow" panose="020B0004020202020204" pitchFamily="34" charset="0"/>
                        </a:rPr>
                        <a:t>30th September</a:t>
                      </a:r>
                    </a:p>
                  </a:txBody>
                  <a:tcPr marL="6350" marR="6350" marT="6350" marB="0" anchor="ctr"/>
                </a:tc>
                <a:tc>
                  <a:txBody>
                    <a:bodyPr/>
                    <a:lstStyle/>
                    <a:p>
                      <a:pPr algn="ctr" fontAlgn="ctr"/>
                      <a:r>
                        <a:rPr lang="en-GB" sz="1000" b="0" i="0" u="none" strike="noStrike">
                          <a:solidFill>
                            <a:srgbClr val="000000"/>
                          </a:solidFill>
                          <a:effectLst/>
                          <a:latin typeface="Aptos Narrow" panose="020B0004020202020204" pitchFamily="34" charset="0"/>
                        </a:rPr>
                        <a:t> </a:t>
                      </a:r>
                    </a:p>
                  </a:txBody>
                  <a:tcPr marL="6350" marR="6350" marT="6350" marB="0" anchor="ctr"/>
                </a:tc>
                <a:extLst>
                  <a:ext uri="{0D108BD9-81ED-4DB2-BD59-A6C34878D82A}">
                    <a16:rowId xmlns:a16="http://schemas.microsoft.com/office/drawing/2014/main" val="2676250490"/>
                  </a:ext>
                </a:extLst>
              </a:tr>
              <a:tr h="304407">
                <a:tc>
                  <a:txBody>
                    <a:bodyPr/>
                    <a:lstStyle/>
                    <a:p>
                      <a:pPr algn="ctr" fontAlgn="ctr"/>
                      <a:r>
                        <a:rPr lang="en-GB" sz="1000" b="0" i="0" u="none" strike="noStrike">
                          <a:solidFill>
                            <a:srgbClr val="000000"/>
                          </a:solidFill>
                          <a:effectLst/>
                          <a:latin typeface="Aptos Narrow" panose="020B0004020202020204" pitchFamily="34" charset="0"/>
                        </a:rPr>
                        <a:t>13</a:t>
                      </a:r>
                    </a:p>
                  </a:txBody>
                  <a:tcPr marL="6350" marR="6350" marT="6350" marB="0" anchor="ctr"/>
                </a:tc>
                <a:tc>
                  <a:txBody>
                    <a:bodyPr/>
                    <a:lstStyle/>
                    <a:p>
                      <a:pPr algn="ctr" fontAlgn="ctr"/>
                      <a:r>
                        <a:rPr lang="en-GB" sz="1000" b="0" i="0" u="none" strike="noStrike">
                          <a:solidFill>
                            <a:srgbClr val="000000"/>
                          </a:solidFill>
                          <a:effectLst/>
                          <a:latin typeface="Aptos" panose="020B0004020202020204" pitchFamily="34" charset="0"/>
                        </a:rPr>
                        <a:t>R. Ximenes</a:t>
                      </a:r>
                    </a:p>
                  </a:txBody>
                  <a:tcPr marL="6350" marR="6350" marT="6350" marB="0" anchor="ctr"/>
                </a:tc>
                <a:tc>
                  <a:txBody>
                    <a:bodyPr/>
                    <a:lstStyle/>
                    <a:p>
                      <a:pPr algn="ctr" fontAlgn="ctr"/>
                      <a:r>
                        <a:rPr lang="en-GB" sz="1000" b="0" i="0" u="none" strike="noStrike">
                          <a:solidFill>
                            <a:srgbClr val="000000"/>
                          </a:solidFill>
                          <a:effectLst/>
                          <a:latin typeface="Aptos" panose="020B0004020202020204" pitchFamily="34" charset="0"/>
                        </a:rPr>
                        <a:t>Define the maximum time the target could be without cooling and check the compatibilty with the 3 days assumption of EN-CV.</a:t>
                      </a:r>
                    </a:p>
                  </a:txBody>
                  <a:tcPr marL="6350" marR="6350" marT="6350" marB="0" anchor="ctr"/>
                </a:tc>
                <a:tc>
                  <a:txBody>
                    <a:bodyPr/>
                    <a:lstStyle/>
                    <a:p>
                      <a:pPr algn="ctr" fontAlgn="ctr"/>
                      <a:r>
                        <a:rPr lang="en-GB" sz="1000" b="0" i="0" u="none" strike="noStrike">
                          <a:solidFill>
                            <a:srgbClr val="000000"/>
                          </a:solidFill>
                          <a:effectLst/>
                          <a:latin typeface="Aptos Narrow" panose="020B0004020202020204" pitchFamily="34" charset="0"/>
                        </a:rPr>
                        <a:t>30th September</a:t>
                      </a:r>
                    </a:p>
                  </a:txBody>
                  <a:tcPr marL="6350" marR="6350" marT="6350" marB="0" anchor="ctr"/>
                </a:tc>
                <a:tc>
                  <a:txBody>
                    <a:bodyPr/>
                    <a:lstStyle/>
                    <a:p>
                      <a:pPr algn="ctr" fontAlgn="ctr"/>
                      <a:r>
                        <a:rPr lang="en-GB" sz="1000" b="0" i="0" u="none" strike="noStrike">
                          <a:solidFill>
                            <a:srgbClr val="000000"/>
                          </a:solidFill>
                          <a:effectLst/>
                          <a:latin typeface="Aptos Narrow" panose="020B0004020202020204" pitchFamily="34" charset="0"/>
                        </a:rPr>
                        <a:t> </a:t>
                      </a:r>
                    </a:p>
                  </a:txBody>
                  <a:tcPr marL="6350" marR="6350" marT="6350" marB="0" anchor="ctr"/>
                </a:tc>
                <a:extLst>
                  <a:ext uri="{0D108BD9-81ED-4DB2-BD59-A6C34878D82A}">
                    <a16:rowId xmlns:a16="http://schemas.microsoft.com/office/drawing/2014/main" val="3402470190"/>
                  </a:ext>
                </a:extLst>
              </a:tr>
              <a:tr h="304407">
                <a:tc>
                  <a:txBody>
                    <a:bodyPr/>
                    <a:lstStyle/>
                    <a:p>
                      <a:pPr algn="ctr" fontAlgn="ctr"/>
                      <a:r>
                        <a:rPr lang="en-GB" sz="1000" b="0" i="0" u="none" strike="noStrike">
                          <a:solidFill>
                            <a:srgbClr val="000000"/>
                          </a:solidFill>
                          <a:effectLst/>
                          <a:latin typeface="Aptos Narrow" panose="020B0004020202020204" pitchFamily="34" charset="0"/>
                        </a:rPr>
                        <a:t>21</a:t>
                      </a:r>
                    </a:p>
                  </a:txBody>
                  <a:tcPr marL="6350" marR="6350" marT="6350" marB="0" anchor="ctr"/>
                </a:tc>
                <a:tc>
                  <a:txBody>
                    <a:bodyPr/>
                    <a:lstStyle/>
                    <a:p>
                      <a:pPr algn="ctr" fontAlgn="ctr"/>
                      <a:r>
                        <a:rPr lang="en-GB" sz="1000" b="0" i="0" u="none" strike="noStrike">
                          <a:solidFill>
                            <a:srgbClr val="000000"/>
                          </a:solidFill>
                          <a:effectLst/>
                          <a:latin typeface="Aptos" panose="020B0004020202020204" pitchFamily="34" charset="0"/>
                        </a:rPr>
                        <a:t>All</a:t>
                      </a:r>
                    </a:p>
                  </a:txBody>
                  <a:tcPr marL="6350" marR="6350" marT="6350" marB="0" anchor="ctr"/>
                </a:tc>
                <a:tc>
                  <a:txBody>
                    <a:bodyPr/>
                    <a:lstStyle/>
                    <a:p>
                      <a:pPr algn="ctr" fontAlgn="ctr"/>
                      <a:r>
                        <a:rPr lang="en-GB" sz="1000" b="0" i="0" u="none" strike="noStrike">
                          <a:solidFill>
                            <a:srgbClr val="000000"/>
                          </a:solidFill>
                          <a:effectLst/>
                          <a:latin typeface="Aptos" panose="020B0004020202020204" pitchFamily="34" charset="0"/>
                        </a:rPr>
                        <a:t>Provide equipment volumes to continue with transport study</a:t>
                      </a:r>
                    </a:p>
                  </a:txBody>
                  <a:tcPr marL="6350" marR="6350" marT="6350" marB="0" anchor="ctr"/>
                </a:tc>
                <a:tc>
                  <a:txBody>
                    <a:bodyPr/>
                    <a:lstStyle/>
                    <a:p>
                      <a:pPr algn="ctr" fontAlgn="ctr"/>
                      <a:r>
                        <a:rPr lang="en-GB" sz="1000" b="0" i="0" u="none" strike="noStrike">
                          <a:solidFill>
                            <a:srgbClr val="000000"/>
                          </a:solidFill>
                          <a:effectLst/>
                          <a:latin typeface="Aptos Narrow" panose="020B0004020202020204" pitchFamily="34" charset="0"/>
                        </a:rPr>
                        <a:t>30th September</a:t>
                      </a:r>
                    </a:p>
                  </a:txBody>
                  <a:tcPr marL="6350" marR="6350" marT="6350" marB="0" anchor="ctr"/>
                </a:tc>
                <a:tc>
                  <a:txBody>
                    <a:bodyPr/>
                    <a:lstStyle/>
                    <a:p>
                      <a:pPr algn="ctr" fontAlgn="ctr"/>
                      <a:r>
                        <a:rPr lang="en-GB" sz="1000" b="0" i="0" u="none" strike="noStrike">
                          <a:solidFill>
                            <a:srgbClr val="000000"/>
                          </a:solidFill>
                          <a:effectLst/>
                          <a:latin typeface="Aptos Narrow" panose="020B0004020202020204" pitchFamily="34" charset="0"/>
                        </a:rPr>
                        <a:t> </a:t>
                      </a:r>
                    </a:p>
                  </a:txBody>
                  <a:tcPr marL="6350" marR="6350" marT="6350" marB="0" anchor="ctr"/>
                </a:tc>
                <a:extLst>
                  <a:ext uri="{0D108BD9-81ED-4DB2-BD59-A6C34878D82A}">
                    <a16:rowId xmlns:a16="http://schemas.microsoft.com/office/drawing/2014/main" val="262973545"/>
                  </a:ext>
                </a:extLst>
              </a:tr>
              <a:tr h="453504">
                <a:tc>
                  <a:txBody>
                    <a:bodyPr/>
                    <a:lstStyle/>
                    <a:p>
                      <a:pPr algn="ctr" fontAlgn="ctr"/>
                      <a:r>
                        <a:rPr lang="en-GB" sz="1000" b="0" i="0" u="none" strike="noStrike">
                          <a:solidFill>
                            <a:srgbClr val="000000"/>
                          </a:solidFill>
                          <a:effectLst/>
                          <a:latin typeface="Aptos Narrow" panose="020B0004020202020204" pitchFamily="34" charset="0"/>
                        </a:rPr>
                        <a:t>24</a:t>
                      </a:r>
                    </a:p>
                  </a:txBody>
                  <a:tcPr marL="6350" marR="6350" marT="6350" marB="0" anchor="ctr"/>
                </a:tc>
                <a:tc>
                  <a:txBody>
                    <a:bodyPr/>
                    <a:lstStyle/>
                    <a:p>
                      <a:pPr algn="ctr" fontAlgn="ctr"/>
                      <a:r>
                        <a:rPr lang="en-GB" sz="1000" b="0" i="0" u="none" strike="noStrike">
                          <a:solidFill>
                            <a:srgbClr val="000000"/>
                          </a:solidFill>
                          <a:effectLst/>
                          <a:latin typeface="Aptos" panose="020B0004020202020204" pitchFamily="34" charset="0"/>
                        </a:rPr>
                        <a:t>B.Martinez Sutil and J.L Grenard</a:t>
                      </a:r>
                    </a:p>
                  </a:txBody>
                  <a:tcPr marL="6350" marR="6350" marT="6350" marB="0" anchor="ctr"/>
                </a:tc>
                <a:tc>
                  <a:txBody>
                    <a:bodyPr/>
                    <a:lstStyle/>
                    <a:p>
                      <a:pPr algn="ctr" fontAlgn="ctr"/>
                      <a:r>
                        <a:rPr lang="en-GB" sz="1000" b="0" i="0" u="none" strike="noStrike">
                          <a:solidFill>
                            <a:srgbClr val="000000"/>
                          </a:solidFill>
                          <a:effectLst/>
                          <a:latin typeface="Aptos" panose="020B0004020202020204" pitchFamily="34" charset="0"/>
                        </a:rPr>
                        <a:t>Take into account the requirements of EN-AA in the integration studies.</a:t>
                      </a:r>
                    </a:p>
                  </a:txBody>
                  <a:tcPr marL="6350" marR="6350" marT="6350" marB="0" anchor="ctr"/>
                </a:tc>
                <a:tc>
                  <a:txBody>
                    <a:bodyPr/>
                    <a:lstStyle/>
                    <a:p>
                      <a:pPr algn="ctr" fontAlgn="ctr"/>
                      <a:r>
                        <a:rPr lang="en-GB" sz="1000" b="0" i="0" u="none" strike="noStrike">
                          <a:solidFill>
                            <a:srgbClr val="000000"/>
                          </a:solidFill>
                          <a:effectLst/>
                          <a:latin typeface="Aptos Narrow" panose="020B0004020202020204" pitchFamily="34" charset="0"/>
                        </a:rPr>
                        <a:t>30th September</a:t>
                      </a:r>
                    </a:p>
                  </a:txBody>
                  <a:tcPr marL="6350" marR="6350" marT="6350" marB="0" anchor="ctr"/>
                </a:tc>
                <a:tc>
                  <a:txBody>
                    <a:bodyPr/>
                    <a:lstStyle/>
                    <a:p>
                      <a:pPr algn="ctr" fontAlgn="ctr"/>
                      <a:r>
                        <a:rPr lang="en-GB" sz="1000" b="0" i="0" u="none" strike="noStrike">
                          <a:solidFill>
                            <a:srgbClr val="000000"/>
                          </a:solidFill>
                          <a:effectLst/>
                          <a:latin typeface="Aptos Narrow" panose="020B0004020202020204" pitchFamily="34" charset="0"/>
                        </a:rPr>
                        <a:t> </a:t>
                      </a:r>
                    </a:p>
                  </a:txBody>
                  <a:tcPr marL="6350" marR="6350" marT="6350" marB="0" anchor="ctr"/>
                </a:tc>
                <a:extLst>
                  <a:ext uri="{0D108BD9-81ED-4DB2-BD59-A6C34878D82A}">
                    <a16:rowId xmlns:a16="http://schemas.microsoft.com/office/drawing/2014/main" val="4233261716"/>
                  </a:ext>
                </a:extLst>
              </a:tr>
              <a:tr h="304407">
                <a:tc>
                  <a:txBody>
                    <a:bodyPr/>
                    <a:lstStyle/>
                    <a:p>
                      <a:pPr algn="ctr" fontAlgn="ctr"/>
                      <a:r>
                        <a:rPr lang="en-GB" sz="1000" b="0" i="0" u="none" strike="noStrike">
                          <a:solidFill>
                            <a:srgbClr val="000000"/>
                          </a:solidFill>
                          <a:effectLst/>
                          <a:latin typeface="Aptos Narrow" panose="020B0004020202020204" pitchFamily="34" charset="0"/>
                        </a:rPr>
                        <a:t>25</a:t>
                      </a:r>
                    </a:p>
                  </a:txBody>
                  <a:tcPr marL="6350" marR="6350" marT="6350" marB="0" anchor="ctr"/>
                </a:tc>
                <a:tc>
                  <a:txBody>
                    <a:bodyPr/>
                    <a:lstStyle/>
                    <a:p>
                      <a:pPr algn="ctr" fontAlgn="ctr"/>
                      <a:r>
                        <a:rPr lang="en-GB" sz="1000" b="0" i="0" u="none" strike="noStrike">
                          <a:solidFill>
                            <a:srgbClr val="000000"/>
                          </a:solidFill>
                          <a:effectLst/>
                          <a:latin typeface="Aptos" panose="020B0004020202020204" pitchFamily="34" charset="0"/>
                        </a:rPr>
                        <a:t>J.L Grenard</a:t>
                      </a:r>
                    </a:p>
                  </a:txBody>
                  <a:tcPr marL="6350" marR="6350" marT="6350" marB="0" anchor="ctr"/>
                </a:tc>
                <a:tc>
                  <a:txBody>
                    <a:bodyPr/>
                    <a:lstStyle/>
                    <a:p>
                      <a:pPr algn="ctr" fontAlgn="ctr"/>
                      <a:r>
                        <a:rPr lang="en-GB" sz="1000" b="0" i="0" u="none" strike="noStrike">
                          <a:solidFill>
                            <a:srgbClr val="000000"/>
                          </a:solidFill>
                          <a:effectLst/>
                          <a:latin typeface="Aptos" panose="020B0004020202020204" pitchFamily="34" charset="0"/>
                        </a:rPr>
                        <a:t>Define who will perform the 3D modelling for the detection systems</a:t>
                      </a:r>
                    </a:p>
                  </a:txBody>
                  <a:tcPr marL="6350" marR="6350" marT="6350" marB="0" anchor="ctr"/>
                </a:tc>
                <a:tc>
                  <a:txBody>
                    <a:bodyPr/>
                    <a:lstStyle/>
                    <a:p>
                      <a:pPr algn="ctr" fontAlgn="ctr"/>
                      <a:r>
                        <a:rPr lang="en-GB" sz="1000" b="0" i="0" u="none" strike="noStrike">
                          <a:solidFill>
                            <a:srgbClr val="000000"/>
                          </a:solidFill>
                          <a:effectLst/>
                          <a:latin typeface="Aptos Narrow" panose="020B0004020202020204" pitchFamily="34" charset="0"/>
                        </a:rPr>
                        <a:t>30th September</a:t>
                      </a:r>
                    </a:p>
                  </a:txBody>
                  <a:tcPr marL="6350" marR="6350" marT="6350" marB="0" anchor="ctr"/>
                </a:tc>
                <a:tc>
                  <a:txBody>
                    <a:bodyPr/>
                    <a:lstStyle/>
                    <a:p>
                      <a:pPr algn="ctr" fontAlgn="ctr"/>
                      <a:r>
                        <a:rPr lang="en-GB" sz="1000" b="0" i="0" u="none" strike="noStrike">
                          <a:solidFill>
                            <a:srgbClr val="000000"/>
                          </a:solidFill>
                          <a:effectLst/>
                          <a:latin typeface="Aptos Narrow" panose="020B0004020202020204" pitchFamily="34" charset="0"/>
                        </a:rPr>
                        <a:t> </a:t>
                      </a:r>
                    </a:p>
                  </a:txBody>
                  <a:tcPr marL="6350" marR="6350" marT="6350" marB="0" anchor="ctr"/>
                </a:tc>
                <a:extLst>
                  <a:ext uri="{0D108BD9-81ED-4DB2-BD59-A6C34878D82A}">
                    <a16:rowId xmlns:a16="http://schemas.microsoft.com/office/drawing/2014/main" val="2597008322"/>
                  </a:ext>
                </a:extLst>
              </a:tr>
              <a:tr h="602602">
                <a:tc>
                  <a:txBody>
                    <a:bodyPr/>
                    <a:lstStyle/>
                    <a:p>
                      <a:pPr algn="ctr" fontAlgn="ctr"/>
                      <a:r>
                        <a:rPr lang="en-GB" sz="1000" b="0" i="0" u="none" strike="noStrike">
                          <a:solidFill>
                            <a:srgbClr val="000000"/>
                          </a:solidFill>
                          <a:effectLst/>
                          <a:latin typeface="Aptos Narrow" panose="020B0004020202020204" pitchFamily="34" charset="0"/>
                        </a:rPr>
                        <a:t>29</a:t>
                      </a:r>
                    </a:p>
                  </a:txBody>
                  <a:tcPr marL="6350" marR="6350" marT="6350" marB="0" anchor="ctr"/>
                </a:tc>
                <a:tc>
                  <a:txBody>
                    <a:bodyPr/>
                    <a:lstStyle/>
                    <a:p>
                      <a:pPr algn="ctr" fontAlgn="ctr"/>
                      <a:r>
                        <a:rPr lang="en-GB" sz="1000" b="0" i="0" u="none" strike="noStrike">
                          <a:solidFill>
                            <a:srgbClr val="000000"/>
                          </a:solidFill>
                          <a:effectLst/>
                          <a:latin typeface="Aptos" panose="020B0004020202020204" pitchFamily="34" charset="0"/>
                        </a:rPr>
                        <a:t>F.Dragoni</a:t>
                      </a:r>
                    </a:p>
                  </a:txBody>
                  <a:tcPr marL="6350" marR="6350" marT="6350" marB="0" anchor="ctr"/>
                </a:tc>
                <a:tc>
                  <a:txBody>
                    <a:bodyPr/>
                    <a:lstStyle/>
                    <a:p>
                      <a:pPr algn="ctr" fontAlgn="ctr"/>
                      <a:r>
                        <a:rPr lang="en-GB" sz="1000" b="0" i="0" u="none" strike="noStrike">
                          <a:solidFill>
                            <a:srgbClr val="000000"/>
                          </a:solidFill>
                          <a:effectLst/>
                          <a:latin typeface="Aptos" panose="020B0004020202020204" pitchFamily="34" charset="0"/>
                        </a:rPr>
                        <a:t>Perform a risk assessment to evaluate if an ODH detection is required. As done for the TCC2 prototype, a risk assessment needs to be carried out once the PID is validated so that source of leaks are identified ( flanges, valves etc), amount of helium, volume of the room, air changes per hour etc. It is to be noted that we have helium under the form of gas and not LHe which in general created larger ODH. To be assessed with EN-CV and HSE. The Gas Detection control panel was upgraded in 2021 and it’s located in 918, in case gas detection is required, it would be doable</a:t>
                      </a:r>
                    </a:p>
                  </a:txBody>
                  <a:tcPr marL="6350" marR="6350" marT="6350" marB="0" anchor="ctr"/>
                </a:tc>
                <a:tc>
                  <a:txBody>
                    <a:bodyPr/>
                    <a:lstStyle/>
                    <a:p>
                      <a:pPr algn="ctr" fontAlgn="ctr"/>
                      <a:r>
                        <a:rPr lang="en-GB" sz="1000" b="0" i="0" u="none" strike="noStrike">
                          <a:solidFill>
                            <a:srgbClr val="000000"/>
                          </a:solidFill>
                          <a:effectLst/>
                          <a:latin typeface="Aptos Narrow" panose="020B0004020202020204" pitchFamily="34" charset="0"/>
                        </a:rPr>
                        <a:t>30th September</a:t>
                      </a:r>
                    </a:p>
                  </a:txBody>
                  <a:tcPr marL="6350" marR="6350" marT="6350" marB="0" anchor="ctr"/>
                </a:tc>
                <a:tc>
                  <a:txBody>
                    <a:bodyPr/>
                    <a:lstStyle/>
                    <a:p>
                      <a:pPr algn="ctr" fontAlgn="ctr"/>
                      <a:r>
                        <a:rPr lang="en-GB" sz="1000" b="0" i="0" u="none" strike="noStrike">
                          <a:solidFill>
                            <a:srgbClr val="000000"/>
                          </a:solidFill>
                          <a:effectLst/>
                          <a:latin typeface="Aptos Narrow" panose="020B0004020202020204" pitchFamily="34" charset="0"/>
                        </a:rPr>
                        <a:t> </a:t>
                      </a:r>
                    </a:p>
                  </a:txBody>
                  <a:tcPr marL="6350" marR="6350" marT="6350" marB="0" anchor="ctr"/>
                </a:tc>
                <a:extLst>
                  <a:ext uri="{0D108BD9-81ED-4DB2-BD59-A6C34878D82A}">
                    <a16:rowId xmlns:a16="http://schemas.microsoft.com/office/drawing/2014/main" val="1860312912"/>
                  </a:ext>
                </a:extLst>
              </a:tr>
              <a:tr h="304407">
                <a:tc>
                  <a:txBody>
                    <a:bodyPr/>
                    <a:lstStyle/>
                    <a:p>
                      <a:pPr algn="ctr" fontAlgn="ctr"/>
                      <a:r>
                        <a:rPr lang="en-GB" sz="1000" b="0" i="0" u="none" strike="noStrike">
                          <a:solidFill>
                            <a:srgbClr val="000000"/>
                          </a:solidFill>
                          <a:effectLst/>
                          <a:latin typeface="Aptos Narrow" panose="020B0004020202020204" pitchFamily="34" charset="0"/>
                        </a:rPr>
                        <a:t>30</a:t>
                      </a:r>
                    </a:p>
                  </a:txBody>
                  <a:tcPr marL="6350" marR="6350" marT="6350" marB="0" anchor="ctr"/>
                </a:tc>
                <a:tc>
                  <a:txBody>
                    <a:bodyPr/>
                    <a:lstStyle/>
                    <a:p>
                      <a:pPr algn="ctr" fontAlgn="ctr"/>
                      <a:r>
                        <a:rPr lang="en-GB" sz="1000" b="0" i="0" u="none" strike="noStrike">
                          <a:solidFill>
                            <a:srgbClr val="000000"/>
                          </a:solidFill>
                          <a:effectLst/>
                          <a:latin typeface="Aptos" panose="020B0004020202020204" pitchFamily="34" charset="0"/>
                        </a:rPr>
                        <a:t>J.L Grenard</a:t>
                      </a:r>
                    </a:p>
                  </a:txBody>
                  <a:tcPr marL="6350" marR="6350" marT="6350" marB="0" anchor="ctr"/>
                </a:tc>
                <a:tc>
                  <a:txBody>
                    <a:bodyPr/>
                    <a:lstStyle/>
                    <a:p>
                      <a:pPr algn="ctr" fontAlgn="ctr"/>
                      <a:r>
                        <a:rPr lang="en-GB" sz="1000" b="0" i="0" u="none" strike="noStrike">
                          <a:solidFill>
                            <a:srgbClr val="000000"/>
                          </a:solidFill>
                          <a:effectLst/>
                          <a:latin typeface="Aptos" panose="020B0004020202020204" pitchFamily="34" charset="0"/>
                        </a:rPr>
                        <a:t>A discussion is needed on the integration responsibilities/organization to ensure that the Safety Systems get integrated as soon as possible (e.g. pipes, racks, …)</a:t>
                      </a:r>
                    </a:p>
                  </a:txBody>
                  <a:tcPr marL="6350" marR="6350" marT="6350" marB="0" anchor="ctr"/>
                </a:tc>
                <a:tc>
                  <a:txBody>
                    <a:bodyPr/>
                    <a:lstStyle/>
                    <a:p>
                      <a:pPr algn="ctr" fontAlgn="ctr"/>
                      <a:r>
                        <a:rPr lang="en-GB" sz="1000" b="0" i="0" u="none" strike="noStrike">
                          <a:solidFill>
                            <a:srgbClr val="000000"/>
                          </a:solidFill>
                          <a:effectLst/>
                          <a:latin typeface="Aptos Narrow" panose="020B0004020202020204" pitchFamily="34" charset="0"/>
                        </a:rPr>
                        <a:t>30th September</a:t>
                      </a:r>
                    </a:p>
                  </a:txBody>
                  <a:tcPr marL="6350" marR="6350" marT="6350" marB="0" anchor="ctr"/>
                </a:tc>
                <a:tc>
                  <a:txBody>
                    <a:bodyPr/>
                    <a:lstStyle/>
                    <a:p>
                      <a:pPr algn="ctr" fontAlgn="ctr"/>
                      <a:r>
                        <a:rPr lang="en-GB" sz="1000" b="0" i="0" u="none" strike="noStrike">
                          <a:solidFill>
                            <a:srgbClr val="000000"/>
                          </a:solidFill>
                          <a:effectLst/>
                          <a:latin typeface="Aptos Narrow" panose="020B0004020202020204" pitchFamily="34" charset="0"/>
                        </a:rPr>
                        <a:t> </a:t>
                      </a:r>
                    </a:p>
                  </a:txBody>
                  <a:tcPr marL="6350" marR="6350" marT="6350" marB="0" anchor="ctr"/>
                </a:tc>
                <a:extLst>
                  <a:ext uri="{0D108BD9-81ED-4DB2-BD59-A6C34878D82A}">
                    <a16:rowId xmlns:a16="http://schemas.microsoft.com/office/drawing/2014/main" val="1211872647"/>
                  </a:ext>
                </a:extLst>
              </a:tr>
              <a:tr h="304407">
                <a:tc>
                  <a:txBody>
                    <a:bodyPr/>
                    <a:lstStyle/>
                    <a:p>
                      <a:pPr algn="ctr" fontAlgn="ctr"/>
                      <a:r>
                        <a:rPr lang="en-GB" sz="1000" b="0" i="0" u="none" strike="noStrike">
                          <a:solidFill>
                            <a:srgbClr val="000000"/>
                          </a:solidFill>
                          <a:effectLst/>
                          <a:latin typeface="Aptos Narrow" panose="020B0004020202020204" pitchFamily="34" charset="0"/>
                        </a:rPr>
                        <a:t>33</a:t>
                      </a:r>
                    </a:p>
                  </a:txBody>
                  <a:tcPr marL="6350" marR="6350" marT="6350" marB="0" anchor="ctr"/>
                </a:tc>
                <a:tc>
                  <a:txBody>
                    <a:bodyPr/>
                    <a:lstStyle/>
                    <a:p>
                      <a:pPr algn="ctr" fontAlgn="ctr"/>
                      <a:r>
                        <a:rPr lang="en-GB" sz="1000" b="0" i="0" u="none" strike="noStrike">
                          <a:solidFill>
                            <a:srgbClr val="000000"/>
                          </a:solidFill>
                          <a:effectLst/>
                          <a:latin typeface="Aptos" panose="020B0004020202020204" pitchFamily="34" charset="0"/>
                        </a:rPr>
                        <a:t>O.Rios</a:t>
                      </a:r>
                    </a:p>
                  </a:txBody>
                  <a:tcPr marL="6350" marR="6350" marT="6350" marB="0" anchor="ctr"/>
                </a:tc>
                <a:tc>
                  <a:txBody>
                    <a:bodyPr/>
                    <a:lstStyle/>
                    <a:p>
                      <a:pPr algn="ctr" fontAlgn="ctr"/>
                      <a:r>
                        <a:rPr lang="en-GB" sz="1000" b="0" i="0" u="none" strike="noStrike">
                          <a:solidFill>
                            <a:srgbClr val="000000"/>
                          </a:solidFill>
                          <a:effectLst/>
                          <a:latin typeface="Aptos" panose="020B0004020202020204" pitchFamily="34" charset="0"/>
                        </a:rPr>
                        <a:t>Confirm fire resistance specifications for cable trays (e.g. cables powering areas like the service cell ventilation that shall remain operational even if the building colapse, …).</a:t>
                      </a:r>
                    </a:p>
                  </a:txBody>
                  <a:tcPr marL="6350" marR="6350" marT="6350" marB="0" anchor="ctr"/>
                </a:tc>
                <a:tc>
                  <a:txBody>
                    <a:bodyPr/>
                    <a:lstStyle/>
                    <a:p>
                      <a:pPr algn="ctr" fontAlgn="ctr"/>
                      <a:r>
                        <a:rPr lang="en-GB" sz="1000" b="0" i="0" u="none" strike="noStrike">
                          <a:solidFill>
                            <a:srgbClr val="000000"/>
                          </a:solidFill>
                          <a:effectLst/>
                          <a:latin typeface="Aptos Narrow" panose="020B0004020202020204" pitchFamily="34" charset="0"/>
                        </a:rPr>
                        <a:t>30th September</a:t>
                      </a:r>
                    </a:p>
                  </a:txBody>
                  <a:tcPr marL="6350" marR="6350" marT="6350" marB="0" anchor="ctr"/>
                </a:tc>
                <a:tc>
                  <a:txBody>
                    <a:bodyPr/>
                    <a:lstStyle/>
                    <a:p>
                      <a:pPr algn="ctr" fontAlgn="ctr"/>
                      <a:r>
                        <a:rPr lang="en-GB" sz="1000" b="0" i="0" u="none" strike="noStrike">
                          <a:solidFill>
                            <a:srgbClr val="000000"/>
                          </a:solidFill>
                          <a:effectLst/>
                          <a:latin typeface="Aptos Narrow" panose="020B0004020202020204" pitchFamily="34" charset="0"/>
                        </a:rPr>
                        <a:t> </a:t>
                      </a:r>
                    </a:p>
                  </a:txBody>
                  <a:tcPr marL="6350" marR="6350" marT="6350" marB="0" anchor="ctr"/>
                </a:tc>
                <a:extLst>
                  <a:ext uri="{0D108BD9-81ED-4DB2-BD59-A6C34878D82A}">
                    <a16:rowId xmlns:a16="http://schemas.microsoft.com/office/drawing/2014/main" val="3947890840"/>
                  </a:ext>
                </a:extLst>
              </a:tr>
              <a:tr h="453504">
                <a:tc>
                  <a:txBody>
                    <a:bodyPr/>
                    <a:lstStyle/>
                    <a:p>
                      <a:pPr algn="ctr" fontAlgn="ctr"/>
                      <a:r>
                        <a:rPr lang="en-GB" sz="1000" b="0" i="0" u="none" strike="noStrike">
                          <a:solidFill>
                            <a:srgbClr val="000000"/>
                          </a:solidFill>
                          <a:effectLst/>
                          <a:latin typeface="Aptos Narrow" panose="020B0004020202020204" pitchFamily="34" charset="0"/>
                        </a:rPr>
                        <a:t>43</a:t>
                      </a:r>
                    </a:p>
                  </a:txBody>
                  <a:tcPr marL="6350" marR="6350" marT="6350" marB="0" anchor="ctr"/>
                </a:tc>
                <a:tc>
                  <a:txBody>
                    <a:bodyPr/>
                    <a:lstStyle/>
                    <a:p>
                      <a:pPr algn="ctr" fontAlgn="ctr"/>
                      <a:r>
                        <a:rPr lang="en-GB" sz="1000" b="0" i="0" u="none" strike="noStrike">
                          <a:solidFill>
                            <a:srgbClr val="000000"/>
                          </a:solidFill>
                          <a:effectLst/>
                          <a:latin typeface="Aptos" panose="020B0004020202020204" pitchFamily="34" charset="0"/>
                        </a:rPr>
                        <a:t>D. Rodriguez &amp; G. Cnudde</a:t>
                      </a:r>
                    </a:p>
                  </a:txBody>
                  <a:tcPr marL="6350" marR="6350" marT="6350" marB="0" anchor="ctr"/>
                </a:tc>
                <a:tc>
                  <a:txBody>
                    <a:bodyPr/>
                    <a:lstStyle/>
                    <a:p>
                      <a:pPr algn="ctr" fontAlgn="ctr"/>
                      <a:r>
                        <a:rPr lang="en-GB" sz="1000" b="0" i="0" u="none" strike="noStrike">
                          <a:solidFill>
                            <a:srgbClr val="000000"/>
                          </a:solidFill>
                          <a:effectLst/>
                          <a:latin typeface="Aptos" panose="020B0004020202020204" pitchFamily="34" charset="0"/>
                        </a:rPr>
                        <a:t>look globally to the need of a water retention basin, the compensation needed for the 1300 m2 covered area (removed from the green space) and suggest an economically efficient solution</a:t>
                      </a:r>
                    </a:p>
                  </a:txBody>
                  <a:tcPr marL="6350" marR="6350" marT="6350" marB="0" anchor="ctr"/>
                </a:tc>
                <a:tc>
                  <a:txBody>
                    <a:bodyPr/>
                    <a:lstStyle/>
                    <a:p>
                      <a:pPr algn="ctr" fontAlgn="ctr"/>
                      <a:r>
                        <a:rPr lang="en-GB" sz="1000" b="0" i="0" u="none" strike="noStrike">
                          <a:solidFill>
                            <a:srgbClr val="000000"/>
                          </a:solidFill>
                          <a:effectLst/>
                          <a:latin typeface="Aptos Narrow" panose="020B0004020202020204" pitchFamily="34" charset="0"/>
                        </a:rPr>
                        <a:t>30th September</a:t>
                      </a:r>
                    </a:p>
                  </a:txBody>
                  <a:tcPr marL="6350" marR="6350" marT="6350" marB="0" anchor="ctr"/>
                </a:tc>
                <a:tc>
                  <a:txBody>
                    <a:bodyPr/>
                    <a:lstStyle/>
                    <a:p>
                      <a:pPr algn="ctr" fontAlgn="ctr"/>
                      <a:r>
                        <a:rPr lang="en-GB" sz="1000" b="0" i="0" u="none" strike="noStrike">
                          <a:solidFill>
                            <a:srgbClr val="000000"/>
                          </a:solidFill>
                          <a:effectLst/>
                          <a:latin typeface="Aptos Narrow" panose="020B0004020202020204" pitchFamily="34" charset="0"/>
                        </a:rPr>
                        <a:t> </a:t>
                      </a:r>
                    </a:p>
                  </a:txBody>
                  <a:tcPr marL="6350" marR="6350" marT="6350" marB="0" anchor="ctr"/>
                </a:tc>
                <a:extLst>
                  <a:ext uri="{0D108BD9-81ED-4DB2-BD59-A6C34878D82A}">
                    <a16:rowId xmlns:a16="http://schemas.microsoft.com/office/drawing/2014/main" val="1487807365"/>
                  </a:ext>
                </a:extLst>
              </a:tr>
            </a:tbl>
          </a:graphicData>
        </a:graphic>
      </p:graphicFrame>
    </p:spTree>
    <p:extLst>
      <p:ext uri="{BB962C8B-B14F-4D97-AF65-F5344CB8AC3E}">
        <p14:creationId xmlns:p14="http://schemas.microsoft.com/office/powerpoint/2010/main" val="36232094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7E8D22-10E7-4610-D95D-8C8F253C5B9E}"/>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5AF2F1FF-2E6A-5BB3-0B89-E021BEC0B3AF}"/>
              </a:ext>
            </a:extLst>
          </p:cNvPr>
          <p:cNvSpPr>
            <a:spLocks noGrp="1"/>
          </p:cNvSpPr>
          <p:nvPr>
            <p:ph type="title"/>
          </p:nvPr>
        </p:nvSpPr>
        <p:spPr/>
        <p:txBody>
          <a:bodyPr/>
          <a:lstStyle/>
          <a:p>
            <a:r>
              <a:rPr lang="en-GB" noProof="0"/>
              <a:t>Long term action – 15</a:t>
            </a:r>
            <a:r>
              <a:rPr lang="en-GB" baseline="30000" noProof="0"/>
              <a:t>th</a:t>
            </a:r>
            <a:r>
              <a:rPr lang="en-GB" noProof="0"/>
              <a:t> December</a:t>
            </a:r>
          </a:p>
        </p:txBody>
      </p:sp>
      <p:sp>
        <p:nvSpPr>
          <p:cNvPr id="6" name="Slide Number Placeholder 5">
            <a:extLst>
              <a:ext uri="{FF2B5EF4-FFF2-40B4-BE49-F238E27FC236}">
                <a16:creationId xmlns:a16="http://schemas.microsoft.com/office/drawing/2014/main" id="{FC58FD31-782D-CC79-9D6C-240907C044A8}"/>
              </a:ext>
            </a:extLst>
          </p:cNvPr>
          <p:cNvSpPr>
            <a:spLocks noGrp="1"/>
          </p:cNvSpPr>
          <p:nvPr>
            <p:ph type="sldNum" sz="quarter" idx="12"/>
          </p:nvPr>
        </p:nvSpPr>
        <p:spPr/>
        <p:txBody>
          <a:bodyPr/>
          <a:lstStyle/>
          <a:p>
            <a:fld id="{36B5EA5A-BC32-A742-B11B-8E7414D5B535}" type="slidenum">
              <a:rPr lang="en-GB" noProof="0" smtClean="0"/>
              <a:pPr/>
              <a:t>15</a:t>
            </a:fld>
            <a:endParaRPr lang="en-GB" noProof="0"/>
          </a:p>
        </p:txBody>
      </p:sp>
      <p:graphicFrame>
        <p:nvGraphicFramePr>
          <p:cNvPr id="9" name="Table 8">
            <a:extLst>
              <a:ext uri="{FF2B5EF4-FFF2-40B4-BE49-F238E27FC236}">
                <a16:creationId xmlns:a16="http://schemas.microsoft.com/office/drawing/2014/main" id="{9B7E11E2-327B-030A-F0B5-85A32E0E99C2}"/>
              </a:ext>
            </a:extLst>
          </p:cNvPr>
          <p:cNvGraphicFramePr>
            <a:graphicFrameLocks noGrp="1"/>
          </p:cNvGraphicFramePr>
          <p:nvPr>
            <p:extLst>
              <p:ext uri="{D42A27DB-BD31-4B8C-83A1-F6EECF244321}">
                <p14:modId xmlns:p14="http://schemas.microsoft.com/office/powerpoint/2010/main" val="3585743095"/>
              </p:ext>
            </p:extLst>
          </p:nvPr>
        </p:nvGraphicFramePr>
        <p:xfrm>
          <a:off x="214182" y="1353980"/>
          <a:ext cx="11763635" cy="3143250"/>
        </p:xfrm>
        <a:graphic>
          <a:graphicData uri="http://schemas.openxmlformats.org/drawingml/2006/table">
            <a:tbl>
              <a:tblPr firstRow="1" bandRow="1">
                <a:tableStyleId>{8EC20E35-A176-4012-BC5E-935CFFF8708E}</a:tableStyleId>
              </a:tblPr>
              <a:tblGrid>
                <a:gridCol w="757883">
                  <a:extLst>
                    <a:ext uri="{9D8B030D-6E8A-4147-A177-3AD203B41FA5}">
                      <a16:colId xmlns:a16="http://schemas.microsoft.com/office/drawing/2014/main" val="1840983095"/>
                    </a:ext>
                  </a:extLst>
                </a:gridCol>
                <a:gridCol w="766119">
                  <a:extLst>
                    <a:ext uri="{9D8B030D-6E8A-4147-A177-3AD203B41FA5}">
                      <a16:colId xmlns:a16="http://schemas.microsoft.com/office/drawing/2014/main" val="995482217"/>
                    </a:ext>
                  </a:extLst>
                </a:gridCol>
                <a:gridCol w="6812692">
                  <a:extLst>
                    <a:ext uri="{9D8B030D-6E8A-4147-A177-3AD203B41FA5}">
                      <a16:colId xmlns:a16="http://schemas.microsoft.com/office/drawing/2014/main" val="4152164733"/>
                    </a:ext>
                  </a:extLst>
                </a:gridCol>
                <a:gridCol w="1074214">
                  <a:extLst>
                    <a:ext uri="{9D8B030D-6E8A-4147-A177-3AD203B41FA5}">
                      <a16:colId xmlns:a16="http://schemas.microsoft.com/office/drawing/2014/main" val="3220888092"/>
                    </a:ext>
                  </a:extLst>
                </a:gridCol>
                <a:gridCol w="2352727">
                  <a:extLst>
                    <a:ext uri="{9D8B030D-6E8A-4147-A177-3AD203B41FA5}">
                      <a16:colId xmlns:a16="http://schemas.microsoft.com/office/drawing/2014/main" val="68793546"/>
                    </a:ext>
                  </a:extLst>
                </a:gridCol>
              </a:tblGrid>
              <a:tr h="370840">
                <a:tc>
                  <a:txBody>
                    <a:bodyPr/>
                    <a:lstStyle/>
                    <a:p>
                      <a:pPr algn="ctr" fontAlgn="ctr"/>
                      <a:r>
                        <a:rPr lang="en-GB" sz="1100" b="1" i="0" u="none" strike="noStrike">
                          <a:solidFill>
                            <a:srgbClr val="000000"/>
                          </a:solidFill>
                          <a:effectLst/>
                          <a:latin typeface="Aptos Narrow" panose="020B0004020202020204" pitchFamily="34" charset="0"/>
                        </a:rPr>
                        <a:t>Action Number</a:t>
                      </a:r>
                    </a:p>
                  </a:txBody>
                  <a:tcPr marL="6350" marR="6350" marT="6350" marB="0" anchor="ctr"/>
                </a:tc>
                <a:tc>
                  <a:txBody>
                    <a:bodyPr/>
                    <a:lstStyle/>
                    <a:p>
                      <a:pPr algn="ctr" fontAlgn="ctr"/>
                      <a:r>
                        <a:rPr lang="en-GB" sz="1100" b="1" i="0" u="none" strike="noStrike">
                          <a:solidFill>
                            <a:srgbClr val="000000"/>
                          </a:solidFill>
                          <a:effectLst/>
                          <a:latin typeface="Aptos Narrow" panose="020B0004020202020204" pitchFamily="34" charset="0"/>
                        </a:rPr>
                        <a:t>Assigned</a:t>
                      </a:r>
                    </a:p>
                  </a:txBody>
                  <a:tcPr marL="6350" marR="6350" marT="6350" marB="0" anchor="ctr"/>
                </a:tc>
                <a:tc>
                  <a:txBody>
                    <a:bodyPr/>
                    <a:lstStyle/>
                    <a:p>
                      <a:pPr algn="ctr" fontAlgn="ctr"/>
                      <a:r>
                        <a:rPr lang="en-GB" sz="1100" b="1" i="0" u="none" strike="noStrike">
                          <a:solidFill>
                            <a:srgbClr val="000000"/>
                          </a:solidFill>
                          <a:effectLst/>
                          <a:latin typeface="Aptos Narrow" panose="020B0004020202020204" pitchFamily="34" charset="0"/>
                        </a:rPr>
                        <a:t>Detail</a:t>
                      </a:r>
                    </a:p>
                  </a:txBody>
                  <a:tcPr marL="6350" marR="6350" marT="6350" marB="0" anchor="ctr"/>
                </a:tc>
                <a:tc>
                  <a:txBody>
                    <a:bodyPr/>
                    <a:lstStyle/>
                    <a:p>
                      <a:pPr algn="ctr" fontAlgn="ctr"/>
                      <a:r>
                        <a:rPr lang="en-GB" sz="1100" b="1" i="0" u="none" strike="noStrike">
                          <a:solidFill>
                            <a:srgbClr val="000000"/>
                          </a:solidFill>
                          <a:effectLst/>
                          <a:latin typeface="Aptos Narrow" panose="020B0004020202020204" pitchFamily="34" charset="0"/>
                        </a:rPr>
                        <a:t>Deadline</a:t>
                      </a:r>
                    </a:p>
                  </a:txBody>
                  <a:tcPr marL="6350" marR="6350" marT="6350" marB="0" anchor="ctr"/>
                </a:tc>
                <a:tc>
                  <a:txBody>
                    <a:bodyPr/>
                    <a:lstStyle/>
                    <a:p>
                      <a:pPr algn="ctr" fontAlgn="ctr"/>
                      <a:r>
                        <a:rPr lang="en-GB" sz="1100" b="1" i="0" u="none" strike="noStrike">
                          <a:solidFill>
                            <a:srgbClr val="000000"/>
                          </a:solidFill>
                          <a:effectLst/>
                          <a:latin typeface="Aptos Narrow" panose="020B0004020202020204" pitchFamily="34" charset="0"/>
                        </a:rPr>
                        <a:t>Current progress</a:t>
                      </a:r>
                    </a:p>
                  </a:txBody>
                  <a:tcPr marL="6350" marR="6350" marT="6350" marB="0" anchor="ctr"/>
                </a:tc>
                <a:extLst>
                  <a:ext uri="{0D108BD9-81ED-4DB2-BD59-A6C34878D82A}">
                    <a16:rowId xmlns:a16="http://schemas.microsoft.com/office/drawing/2014/main" val="246017578"/>
                  </a:ext>
                </a:extLst>
              </a:tr>
              <a:tr h="370840">
                <a:tc>
                  <a:txBody>
                    <a:bodyPr/>
                    <a:lstStyle/>
                    <a:p>
                      <a:pPr algn="ctr" fontAlgn="ctr"/>
                      <a:r>
                        <a:rPr lang="en-GB" sz="1100" b="0" i="0" u="none" strike="noStrike">
                          <a:solidFill>
                            <a:srgbClr val="000000"/>
                          </a:solidFill>
                          <a:effectLst/>
                          <a:latin typeface="Aptos Narrow" panose="020B0004020202020204" pitchFamily="34" charset="0"/>
                        </a:rPr>
                        <a:t>5</a:t>
                      </a:r>
                    </a:p>
                  </a:txBody>
                  <a:tcPr marL="6350" marR="6350" marT="6350" marB="0" anchor="ctr"/>
                </a:tc>
                <a:tc>
                  <a:txBody>
                    <a:bodyPr/>
                    <a:lstStyle/>
                    <a:p>
                      <a:pPr algn="ctr" fontAlgn="ctr"/>
                      <a:r>
                        <a:rPr lang="en-GB" sz="1100" b="0" i="0" u="none" strike="noStrike">
                          <a:solidFill>
                            <a:srgbClr val="000000"/>
                          </a:solidFill>
                          <a:effectLst/>
                          <a:latin typeface="Aptos" panose="020B0004020202020204" pitchFamily="34" charset="0"/>
                        </a:rPr>
                        <a:t>J.L Grenard and P.Santos Diaz</a:t>
                      </a:r>
                    </a:p>
                  </a:txBody>
                  <a:tcPr marL="6350" marR="6350" marT="6350" marB="0" anchor="ctr"/>
                </a:tc>
                <a:tc>
                  <a:txBody>
                    <a:bodyPr/>
                    <a:lstStyle/>
                    <a:p>
                      <a:pPr algn="ctr" fontAlgn="ctr"/>
                      <a:r>
                        <a:rPr lang="en-GB" sz="1100" b="0" i="0" u="none" strike="noStrike">
                          <a:solidFill>
                            <a:srgbClr val="000000"/>
                          </a:solidFill>
                          <a:effectLst/>
                          <a:latin typeface="Aptos" panose="020B0004020202020204" pitchFamily="34" charset="0"/>
                        </a:rPr>
                        <a:t>Evaluate the superconducting magnet integration in the target area and specially the possible interference of the magnetic field of 0.1T in the surrounding environment.</a:t>
                      </a:r>
                    </a:p>
                  </a:txBody>
                  <a:tcPr marL="6350" marR="6350" marT="6350" marB="0" anchor="ctr"/>
                </a:tc>
                <a:tc>
                  <a:txBody>
                    <a:bodyPr/>
                    <a:lstStyle/>
                    <a:p>
                      <a:pPr algn="ctr" fontAlgn="ctr"/>
                      <a:r>
                        <a:rPr lang="en-GB" sz="1100" b="0" i="0" u="none" strike="noStrike">
                          <a:solidFill>
                            <a:srgbClr val="000000"/>
                          </a:solidFill>
                          <a:effectLst/>
                          <a:latin typeface="Aptos Narrow" panose="020B0004020202020204" pitchFamily="34" charset="0"/>
                        </a:rPr>
                        <a:t>15th December</a:t>
                      </a:r>
                    </a:p>
                  </a:txBody>
                  <a:tcPr marL="6350" marR="6350" marT="6350" marB="0" anchor="ctr"/>
                </a:tc>
                <a:tc>
                  <a:txBody>
                    <a:bodyPr/>
                    <a:lstStyle/>
                    <a:p>
                      <a:pPr algn="ctr" fontAlgn="ctr"/>
                      <a:r>
                        <a:rPr lang="en-GB" sz="1100" b="0" i="0" u="none" strike="noStrike">
                          <a:solidFill>
                            <a:srgbClr val="000000"/>
                          </a:solidFill>
                          <a:effectLst/>
                          <a:latin typeface="Aptos Narrow" panose="020B0004020202020204" pitchFamily="34" charset="0"/>
                        </a:rPr>
                        <a:t> </a:t>
                      </a:r>
                    </a:p>
                  </a:txBody>
                  <a:tcPr marL="6350" marR="6350" marT="6350" marB="0" anchor="ctr"/>
                </a:tc>
                <a:extLst>
                  <a:ext uri="{0D108BD9-81ED-4DB2-BD59-A6C34878D82A}">
                    <a16:rowId xmlns:a16="http://schemas.microsoft.com/office/drawing/2014/main" val="843853726"/>
                  </a:ext>
                </a:extLst>
              </a:tr>
              <a:tr h="370840">
                <a:tc>
                  <a:txBody>
                    <a:bodyPr/>
                    <a:lstStyle/>
                    <a:p>
                      <a:pPr algn="ctr" fontAlgn="ctr"/>
                      <a:r>
                        <a:rPr lang="en-GB" sz="1100" b="0" i="0" u="none" strike="noStrike">
                          <a:solidFill>
                            <a:srgbClr val="000000"/>
                          </a:solidFill>
                          <a:effectLst/>
                          <a:latin typeface="Aptos Narrow" panose="020B0004020202020204" pitchFamily="34" charset="0"/>
                        </a:rPr>
                        <a:t>12</a:t>
                      </a:r>
                    </a:p>
                  </a:txBody>
                  <a:tcPr marL="6350" marR="6350" marT="6350" marB="0" anchor="ctr"/>
                </a:tc>
                <a:tc>
                  <a:txBody>
                    <a:bodyPr/>
                    <a:lstStyle/>
                    <a:p>
                      <a:pPr algn="ctr" fontAlgn="ctr"/>
                      <a:r>
                        <a:rPr lang="en-GB" sz="1100" b="0" i="0" u="none" strike="noStrike">
                          <a:solidFill>
                            <a:srgbClr val="000000"/>
                          </a:solidFill>
                          <a:effectLst/>
                          <a:latin typeface="Aptos" panose="020B0004020202020204" pitchFamily="34" charset="0"/>
                        </a:rPr>
                        <a:t>F. Dragoni</a:t>
                      </a:r>
                    </a:p>
                  </a:txBody>
                  <a:tcPr marL="6350" marR="6350" marT="6350" marB="0" anchor="ctr"/>
                </a:tc>
                <a:tc>
                  <a:txBody>
                    <a:bodyPr/>
                    <a:lstStyle/>
                    <a:p>
                      <a:pPr algn="ctr" fontAlgn="ctr"/>
                      <a:r>
                        <a:rPr lang="en-GB" sz="1100" b="0" i="0" u="none" strike="noStrike">
                          <a:solidFill>
                            <a:srgbClr val="000000"/>
                          </a:solidFill>
                          <a:effectLst/>
                          <a:latin typeface="Aptos" panose="020B0004020202020204" pitchFamily="34" charset="0"/>
                        </a:rPr>
                        <a:t>To provide a list of equipment that is connected in the same cooling loop as the proximity shielding in the current study.</a:t>
                      </a:r>
                    </a:p>
                  </a:txBody>
                  <a:tcPr marL="6350" marR="6350" marT="6350" marB="0" anchor="ctr"/>
                </a:tc>
                <a:tc>
                  <a:txBody>
                    <a:bodyPr/>
                    <a:lstStyle/>
                    <a:p>
                      <a:pPr algn="ctr" fontAlgn="ctr"/>
                      <a:r>
                        <a:rPr lang="en-GB" sz="1100" b="0" i="0" u="none" strike="noStrike">
                          <a:solidFill>
                            <a:srgbClr val="000000"/>
                          </a:solidFill>
                          <a:effectLst/>
                          <a:latin typeface="Aptos Narrow" panose="020B0004020202020204" pitchFamily="34" charset="0"/>
                        </a:rPr>
                        <a:t>15th December</a:t>
                      </a:r>
                    </a:p>
                  </a:txBody>
                  <a:tcPr marL="6350" marR="6350" marT="6350" marB="0" anchor="ctr"/>
                </a:tc>
                <a:tc>
                  <a:txBody>
                    <a:bodyPr/>
                    <a:lstStyle/>
                    <a:p>
                      <a:pPr algn="ctr" fontAlgn="ctr"/>
                      <a:r>
                        <a:rPr lang="en-GB" sz="1100" b="0" i="0" u="none" strike="noStrike">
                          <a:solidFill>
                            <a:srgbClr val="000000"/>
                          </a:solidFill>
                          <a:effectLst/>
                          <a:latin typeface="Aptos Narrow" panose="020B0004020202020204" pitchFamily="34" charset="0"/>
                        </a:rPr>
                        <a:t> </a:t>
                      </a:r>
                    </a:p>
                  </a:txBody>
                  <a:tcPr marL="6350" marR="6350" marT="6350" marB="0" anchor="ctr"/>
                </a:tc>
                <a:extLst>
                  <a:ext uri="{0D108BD9-81ED-4DB2-BD59-A6C34878D82A}">
                    <a16:rowId xmlns:a16="http://schemas.microsoft.com/office/drawing/2014/main" val="4037957859"/>
                  </a:ext>
                </a:extLst>
              </a:tr>
              <a:tr h="370840">
                <a:tc>
                  <a:txBody>
                    <a:bodyPr/>
                    <a:lstStyle/>
                    <a:p>
                      <a:pPr algn="ctr" fontAlgn="ctr"/>
                      <a:r>
                        <a:rPr lang="en-GB" sz="1100" b="0" i="0" u="none" strike="noStrike">
                          <a:solidFill>
                            <a:srgbClr val="000000"/>
                          </a:solidFill>
                          <a:effectLst/>
                          <a:latin typeface="Aptos Narrow" panose="020B0004020202020204" pitchFamily="34" charset="0"/>
                        </a:rPr>
                        <a:t>14</a:t>
                      </a:r>
                    </a:p>
                  </a:txBody>
                  <a:tcPr marL="6350" marR="6350" marT="6350" marB="0" anchor="ctr"/>
                </a:tc>
                <a:tc>
                  <a:txBody>
                    <a:bodyPr/>
                    <a:lstStyle/>
                    <a:p>
                      <a:pPr algn="ctr" fontAlgn="ctr"/>
                      <a:r>
                        <a:rPr lang="en-GB" sz="1100" b="0" i="0" u="none" strike="noStrike">
                          <a:solidFill>
                            <a:srgbClr val="000000"/>
                          </a:solidFill>
                          <a:effectLst/>
                          <a:latin typeface="Aptos" panose="020B0004020202020204" pitchFamily="34" charset="0"/>
                        </a:rPr>
                        <a:t>J.L. Grenard</a:t>
                      </a:r>
                    </a:p>
                  </a:txBody>
                  <a:tcPr marL="6350" marR="6350" marT="6350" marB="0" anchor="ctr"/>
                </a:tc>
                <a:tc>
                  <a:txBody>
                    <a:bodyPr/>
                    <a:lstStyle/>
                    <a:p>
                      <a:pPr algn="ctr" fontAlgn="ctr"/>
                      <a:r>
                        <a:rPr lang="en-GB" sz="1100" b="0" i="0" u="none" strike="noStrike">
                          <a:solidFill>
                            <a:srgbClr val="000000"/>
                          </a:solidFill>
                          <a:effectLst/>
                          <a:latin typeface="Aptos" panose="020B0004020202020204" pitchFamily="34" charset="0"/>
                        </a:rPr>
                        <a:t>Define the target exchange procedure:</a:t>
                      </a:r>
                      <a:br>
                        <a:rPr lang="en-GB" sz="1100" b="0" i="0" u="none" strike="noStrike">
                          <a:solidFill>
                            <a:srgbClr val="000000"/>
                          </a:solidFill>
                          <a:effectLst/>
                          <a:latin typeface="Aptos" panose="020B0004020202020204" pitchFamily="34" charset="0"/>
                        </a:rPr>
                      </a:br>
                      <a:r>
                        <a:rPr lang="en-GB" sz="1100" b="0" i="0" u="none" strike="noStrike">
                          <a:solidFill>
                            <a:srgbClr val="000000"/>
                          </a:solidFill>
                          <a:effectLst/>
                          <a:latin typeface="Aptos" panose="020B0004020202020204" pitchFamily="34" charset="0"/>
                        </a:rPr>
                        <a:t>* Cool down time</a:t>
                      </a:r>
                      <a:br>
                        <a:rPr lang="en-GB" sz="1100" b="0" i="0" u="none" strike="noStrike">
                          <a:solidFill>
                            <a:srgbClr val="000000"/>
                          </a:solidFill>
                          <a:effectLst/>
                          <a:latin typeface="Aptos" panose="020B0004020202020204" pitchFamily="34" charset="0"/>
                        </a:rPr>
                      </a:br>
                      <a:r>
                        <a:rPr lang="en-GB" sz="1100" b="0" i="0" u="none" strike="noStrike">
                          <a:solidFill>
                            <a:srgbClr val="000000"/>
                          </a:solidFill>
                          <a:effectLst/>
                          <a:latin typeface="Aptos" panose="020B0004020202020204" pitchFamily="34" charset="0"/>
                        </a:rPr>
                        <a:t>*Dismantling procedure</a:t>
                      </a:r>
                      <a:br>
                        <a:rPr lang="en-GB" sz="1100" b="0" i="0" u="none" strike="noStrike">
                          <a:solidFill>
                            <a:srgbClr val="000000"/>
                          </a:solidFill>
                          <a:effectLst/>
                          <a:latin typeface="Aptos" panose="020B0004020202020204" pitchFamily="34" charset="0"/>
                        </a:rPr>
                      </a:br>
                      <a:r>
                        <a:rPr lang="en-GB" sz="1100" b="0" i="0" u="none" strike="noStrike">
                          <a:solidFill>
                            <a:srgbClr val="000000"/>
                          </a:solidFill>
                          <a:effectLst/>
                          <a:latin typeface="Aptos" panose="020B0004020202020204" pitchFamily="34" charset="0"/>
                        </a:rPr>
                        <a:t>*Cooling needs during the transport from underground and surface</a:t>
                      </a:r>
                    </a:p>
                  </a:txBody>
                  <a:tcPr marL="6350" marR="6350" marT="6350" marB="0" anchor="ctr"/>
                </a:tc>
                <a:tc>
                  <a:txBody>
                    <a:bodyPr/>
                    <a:lstStyle/>
                    <a:p>
                      <a:pPr algn="ctr" fontAlgn="ctr"/>
                      <a:r>
                        <a:rPr lang="en-GB" sz="1100" b="0" i="0" u="none" strike="noStrike">
                          <a:solidFill>
                            <a:srgbClr val="000000"/>
                          </a:solidFill>
                          <a:effectLst/>
                          <a:latin typeface="Aptos Narrow" panose="020B0004020202020204" pitchFamily="34" charset="0"/>
                        </a:rPr>
                        <a:t>15th December</a:t>
                      </a:r>
                    </a:p>
                  </a:txBody>
                  <a:tcPr marL="6350" marR="6350" marT="6350" marB="0" anchor="ctr"/>
                </a:tc>
                <a:tc>
                  <a:txBody>
                    <a:bodyPr/>
                    <a:lstStyle/>
                    <a:p>
                      <a:pPr algn="ctr" fontAlgn="ctr"/>
                      <a:r>
                        <a:rPr lang="en-GB" sz="1100" b="0" i="0" u="none" strike="noStrike">
                          <a:solidFill>
                            <a:srgbClr val="000000"/>
                          </a:solidFill>
                          <a:effectLst/>
                          <a:latin typeface="Aptos Narrow" panose="020B0004020202020204" pitchFamily="34" charset="0"/>
                        </a:rPr>
                        <a:t> </a:t>
                      </a:r>
                    </a:p>
                  </a:txBody>
                  <a:tcPr marL="6350" marR="6350" marT="6350" marB="0" anchor="ctr"/>
                </a:tc>
                <a:extLst>
                  <a:ext uri="{0D108BD9-81ED-4DB2-BD59-A6C34878D82A}">
                    <a16:rowId xmlns:a16="http://schemas.microsoft.com/office/drawing/2014/main" val="265727818"/>
                  </a:ext>
                </a:extLst>
              </a:tr>
              <a:tr h="370840">
                <a:tc>
                  <a:txBody>
                    <a:bodyPr/>
                    <a:lstStyle/>
                    <a:p>
                      <a:pPr algn="ctr" fontAlgn="ctr"/>
                      <a:r>
                        <a:rPr lang="en-GB" sz="1100" b="0" i="0" u="none" strike="noStrike">
                          <a:solidFill>
                            <a:srgbClr val="000000"/>
                          </a:solidFill>
                          <a:effectLst/>
                          <a:latin typeface="Aptos Narrow" panose="020B0004020202020204" pitchFamily="34" charset="0"/>
                        </a:rPr>
                        <a:t>15</a:t>
                      </a:r>
                    </a:p>
                  </a:txBody>
                  <a:tcPr marL="6350" marR="6350" marT="6350" marB="0" anchor="ctr"/>
                </a:tc>
                <a:tc>
                  <a:txBody>
                    <a:bodyPr/>
                    <a:lstStyle/>
                    <a:p>
                      <a:pPr algn="ctr" fontAlgn="ctr"/>
                      <a:r>
                        <a:rPr lang="en-GB" sz="1100" b="0" i="0" u="none" strike="noStrike">
                          <a:solidFill>
                            <a:srgbClr val="000000"/>
                          </a:solidFill>
                          <a:effectLst/>
                          <a:latin typeface="Aptos" panose="020B0004020202020204" pitchFamily="34" charset="0"/>
                        </a:rPr>
                        <a:t>F.Dragoni</a:t>
                      </a:r>
                    </a:p>
                  </a:txBody>
                  <a:tcPr marL="6350" marR="6350" marT="6350" marB="0" anchor="ctr"/>
                </a:tc>
                <a:tc>
                  <a:txBody>
                    <a:bodyPr/>
                    <a:lstStyle/>
                    <a:p>
                      <a:pPr algn="ctr" fontAlgn="ctr"/>
                      <a:r>
                        <a:rPr lang="en-GB" sz="1100" b="0" i="0" u="none" strike="noStrike">
                          <a:solidFill>
                            <a:srgbClr val="000000"/>
                          </a:solidFill>
                          <a:effectLst/>
                          <a:latin typeface="Aptos" panose="020B0004020202020204" pitchFamily="34" charset="0"/>
                        </a:rPr>
                        <a:t>to discuss/agree on the possibility of performing the skid maintenance during run (to reduce the works during the YETS where the services are already overloaded)</a:t>
                      </a:r>
                    </a:p>
                  </a:txBody>
                  <a:tcPr marL="6350" marR="6350" marT="6350" marB="0" anchor="ctr"/>
                </a:tc>
                <a:tc>
                  <a:txBody>
                    <a:bodyPr/>
                    <a:lstStyle/>
                    <a:p>
                      <a:pPr algn="ctr" fontAlgn="ctr"/>
                      <a:r>
                        <a:rPr lang="en-GB" sz="1100" b="0" i="0" u="none" strike="noStrike">
                          <a:solidFill>
                            <a:srgbClr val="000000"/>
                          </a:solidFill>
                          <a:effectLst/>
                          <a:latin typeface="Aptos Narrow" panose="020B0004020202020204" pitchFamily="34" charset="0"/>
                        </a:rPr>
                        <a:t>15th December</a:t>
                      </a:r>
                    </a:p>
                  </a:txBody>
                  <a:tcPr marL="6350" marR="6350" marT="6350" marB="0" anchor="ctr"/>
                </a:tc>
                <a:tc>
                  <a:txBody>
                    <a:bodyPr/>
                    <a:lstStyle/>
                    <a:p>
                      <a:pPr algn="ctr" fontAlgn="ctr"/>
                      <a:r>
                        <a:rPr lang="en-GB" sz="1100" b="0" i="0" u="none" strike="noStrike">
                          <a:solidFill>
                            <a:srgbClr val="000000"/>
                          </a:solidFill>
                          <a:effectLst/>
                          <a:latin typeface="Aptos Narrow" panose="020B0004020202020204" pitchFamily="34" charset="0"/>
                        </a:rPr>
                        <a:t> </a:t>
                      </a:r>
                    </a:p>
                  </a:txBody>
                  <a:tcPr marL="6350" marR="6350" marT="6350" marB="0" anchor="ctr"/>
                </a:tc>
                <a:extLst>
                  <a:ext uri="{0D108BD9-81ED-4DB2-BD59-A6C34878D82A}">
                    <a16:rowId xmlns:a16="http://schemas.microsoft.com/office/drawing/2014/main" val="3119312629"/>
                  </a:ext>
                </a:extLst>
              </a:tr>
              <a:tr h="370840">
                <a:tc>
                  <a:txBody>
                    <a:bodyPr/>
                    <a:lstStyle/>
                    <a:p>
                      <a:pPr algn="ctr" fontAlgn="ctr"/>
                      <a:r>
                        <a:rPr lang="en-GB" sz="1100" b="0" i="0" u="none" strike="noStrike">
                          <a:solidFill>
                            <a:srgbClr val="000000"/>
                          </a:solidFill>
                          <a:effectLst/>
                          <a:latin typeface="Aptos Narrow" panose="020B0004020202020204" pitchFamily="34" charset="0"/>
                        </a:rPr>
                        <a:t>22</a:t>
                      </a:r>
                    </a:p>
                  </a:txBody>
                  <a:tcPr marL="6350" marR="6350" marT="6350" marB="0" anchor="ctr"/>
                </a:tc>
                <a:tc>
                  <a:txBody>
                    <a:bodyPr/>
                    <a:lstStyle/>
                    <a:p>
                      <a:pPr algn="ctr" fontAlgn="ctr"/>
                      <a:r>
                        <a:rPr lang="en-GB" sz="1100" b="0" i="0" u="none" strike="noStrike">
                          <a:solidFill>
                            <a:srgbClr val="000000"/>
                          </a:solidFill>
                          <a:effectLst/>
                          <a:latin typeface="Aptos" panose="020B0004020202020204" pitchFamily="34" charset="0"/>
                        </a:rPr>
                        <a:t>B. Morand</a:t>
                      </a:r>
                    </a:p>
                  </a:txBody>
                  <a:tcPr marL="6350" marR="6350" marT="6350" marB="0" anchor="ctr"/>
                </a:tc>
                <a:tc>
                  <a:txBody>
                    <a:bodyPr/>
                    <a:lstStyle/>
                    <a:p>
                      <a:pPr algn="ctr" fontAlgn="ctr"/>
                      <a:r>
                        <a:rPr lang="en-GB" sz="1100" b="0" i="0" u="none" strike="noStrike">
                          <a:solidFill>
                            <a:srgbClr val="000000"/>
                          </a:solidFill>
                          <a:effectLst/>
                          <a:latin typeface="Aptos" panose="020B0004020202020204" pitchFamily="34" charset="0"/>
                        </a:rPr>
                        <a:t>Fireman cubicle ( coffret pompier by EN-CV) - to be further developed and designed.</a:t>
                      </a:r>
                      <a:br>
                        <a:rPr lang="en-GB" sz="1100" b="0" i="0" u="none" strike="noStrike">
                          <a:solidFill>
                            <a:srgbClr val="000000"/>
                          </a:solidFill>
                          <a:effectLst/>
                          <a:latin typeface="Aptos" panose="020B0004020202020204" pitchFamily="34" charset="0"/>
                        </a:rPr>
                      </a:br>
                      <a:r>
                        <a:rPr lang="en-GB" sz="1100" b="0" i="0" u="none" strike="noStrike">
                          <a:solidFill>
                            <a:srgbClr val="000000"/>
                          </a:solidFill>
                          <a:effectLst/>
                          <a:latin typeface="Aptos" panose="020B0004020202020204" pitchFamily="34" charset="0"/>
                        </a:rPr>
                        <a:t>* EN-AA assumed a Fire Detection Control Panel dedicated to the Service Building will be provided. We need to check if this is really required. A brand new control panel was commissioned during LS2 in BA82 SFDIN-00268. If required, a dedicated battery bank can be provided to feed the BB85 ASD</a:t>
                      </a:r>
                    </a:p>
                  </a:txBody>
                  <a:tcPr marL="6350" marR="6350" marT="6350" marB="0" anchor="ctr"/>
                </a:tc>
                <a:tc>
                  <a:txBody>
                    <a:bodyPr/>
                    <a:lstStyle/>
                    <a:p>
                      <a:pPr algn="ctr" fontAlgn="ctr"/>
                      <a:r>
                        <a:rPr lang="en-GB" sz="1100" b="0" i="0" u="none" strike="noStrike">
                          <a:solidFill>
                            <a:srgbClr val="000000"/>
                          </a:solidFill>
                          <a:effectLst/>
                          <a:latin typeface="Aptos Narrow" panose="020B0004020202020204" pitchFamily="34" charset="0"/>
                        </a:rPr>
                        <a:t>15th December</a:t>
                      </a:r>
                    </a:p>
                  </a:txBody>
                  <a:tcPr marL="6350" marR="6350" marT="6350" marB="0" anchor="ctr"/>
                </a:tc>
                <a:tc>
                  <a:txBody>
                    <a:bodyPr/>
                    <a:lstStyle/>
                    <a:p>
                      <a:pPr algn="ctr" fontAlgn="ctr"/>
                      <a:r>
                        <a:rPr lang="en-GB" sz="1100" b="0" i="0" u="none" strike="noStrike">
                          <a:solidFill>
                            <a:srgbClr val="000000"/>
                          </a:solidFill>
                          <a:effectLst/>
                          <a:latin typeface="Aptos Narrow" panose="020B0004020202020204" pitchFamily="34" charset="0"/>
                        </a:rPr>
                        <a:t> </a:t>
                      </a:r>
                    </a:p>
                  </a:txBody>
                  <a:tcPr marL="6350" marR="6350" marT="6350" marB="0" anchor="ctr"/>
                </a:tc>
                <a:extLst>
                  <a:ext uri="{0D108BD9-81ED-4DB2-BD59-A6C34878D82A}">
                    <a16:rowId xmlns:a16="http://schemas.microsoft.com/office/drawing/2014/main" val="981586734"/>
                  </a:ext>
                </a:extLst>
              </a:tr>
            </a:tbl>
          </a:graphicData>
        </a:graphic>
      </p:graphicFrame>
    </p:spTree>
    <p:extLst>
      <p:ext uri="{BB962C8B-B14F-4D97-AF65-F5344CB8AC3E}">
        <p14:creationId xmlns:p14="http://schemas.microsoft.com/office/powerpoint/2010/main" val="633877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40A03-2E87-6007-0DFD-8128DF98EBD0}"/>
              </a:ext>
            </a:extLst>
          </p:cNvPr>
          <p:cNvSpPr>
            <a:spLocks noGrp="1"/>
          </p:cNvSpPr>
          <p:nvPr>
            <p:ph type="title"/>
          </p:nvPr>
        </p:nvSpPr>
        <p:spPr/>
        <p:txBody>
          <a:bodyPr/>
          <a:lstStyle/>
          <a:p>
            <a:r>
              <a:rPr lang="en-GB" noProof="0" dirty="0"/>
              <a:t>Safety system</a:t>
            </a:r>
          </a:p>
        </p:txBody>
      </p:sp>
      <p:sp>
        <p:nvSpPr>
          <p:cNvPr id="6" name="Slide Number Placeholder 5">
            <a:extLst>
              <a:ext uri="{FF2B5EF4-FFF2-40B4-BE49-F238E27FC236}">
                <a16:creationId xmlns:a16="http://schemas.microsoft.com/office/drawing/2014/main" id="{CB65EFA4-8CDC-310B-7209-28F8D830E341}"/>
              </a:ext>
            </a:extLst>
          </p:cNvPr>
          <p:cNvSpPr>
            <a:spLocks noGrp="1"/>
          </p:cNvSpPr>
          <p:nvPr>
            <p:ph type="sldNum" sz="quarter" idx="12"/>
          </p:nvPr>
        </p:nvSpPr>
        <p:spPr/>
        <p:txBody>
          <a:bodyPr/>
          <a:lstStyle/>
          <a:p>
            <a:fld id="{36B5EA5A-BC32-A742-B11B-8E7414D5B535}" type="slidenum">
              <a:rPr lang="en-GB" noProof="0" smtClean="0"/>
              <a:pPr/>
              <a:t>16</a:t>
            </a:fld>
            <a:endParaRPr lang="en-GB" noProof="0" dirty="0"/>
          </a:p>
        </p:txBody>
      </p:sp>
      <p:grpSp>
        <p:nvGrpSpPr>
          <p:cNvPr id="16" name="Group 15">
            <a:extLst>
              <a:ext uri="{FF2B5EF4-FFF2-40B4-BE49-F238E27FC236}">
                <a16:creationId xmlns:a16="http://schemas.microsoft.com/office/drawing/2014/main" id="{BF993B2A-8589-3D06-7A67-A612E3C33957}"/>
              </a:ext>
            </a:extLst>
          </p:cNvPr>
          <p:cNvGrpSpPr/>
          <p:nvPr/>
        </p:nvGrpSpPr>
        <p:grpSpPr>
          <a:xfrm>
            <a:off x="540973" y="2466445"/>
            <a:ext cx="4114800" cy="914400"/>
            <a:chOff x="284205" y="2454457"/>
            <a:chExt cx="4114800" cy="914400"/>
          </a:xfrm>
        </p:grpSpPr>
        <p:sp>
          <p:nvSpPr>
            <p:cNvPr id="8" name="Rectangle 7"/>
            <p:cNvSpPr/>
            <p:nvPr/>
          </p:nvSpPr>
          <p:spPr>
            <a:xfrm>
              <a:off x="284205" y="2454457"/>
              <a:ext cx="4114800" cy="91440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noProof="0" dirty="0">
                  <a:solidFill>
                    <a:srgbClr val="000000"/>
                  </a:solidFill>
                  <a:latin typeface="Calibri"/>
                </a:rPr>
                <a:t>[Matthias] – Propose optimal layout and compartment outlets for dry risers.</a:t>
              </a:r>
            </a:p>
          </p:txBody>
        </p:sp>
        <p:sp>
          <p:nvSpPr>
            <p:cNvPr id="13" name="Rectangle 12">
              <a:extLst>
                <a:ext uri="{FF2B5EF4-FFF2-40B4-BE49-F238E27FC236}">
                  <a16:creationId xmlns:a16="http://schemas.microsoft.com/office/drawing/2014/main" id="{9F7A854E-E1AC-609F-9A56-876806EEC554}"/>
                </a:ext>
              </a:extLst>
            </p:cNvPr>
            <p:cNvSpPr/>
            <p:nvPr/>
          </p:nvSpPr>
          <p:spPr>
            <a:xfrm>
              <a:off x="284205" y="2454457"/>
              <a:ext cx="341870" cy="27949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noProof="0" dirty="0"/>
                <a:t>8</a:t>
              </a:r>
            </a:p>
          </p:txBody>
        </p:sp>
      </p:grpSp>
      <p:grpSp>
        <p:nvGrpSpPr>
          <p:cNvPr id="15" name="Group 14">
            <a:extLst>
              <a:ext uri="{FF2B5EF4-FFF2-40B4-BE49-F238E27FC236}">
                <a16:creationId xmlns:a16="http://schemas.microsoft.com/office/drawing/2014/main" id="{CA4FCABC-1537-1D9C-4F15-A7367A3AAD0F}"/>
              </a:ext>
            </a:extLst>
          </p:cNvPr>
          <p:cNvGrpSpPr/>
          <p:nvPr/>
        </p:nvGrpSpPr>
        <p:grpSpPr>
          <a:xfrm>
            <a:off x="540973" y="1439335"/>
            <a:ext cx="4114800" cy="914400"/>
            <a:chOff x="284205" y="1185425"/>
            <a:chExt cx="4114800" cy="914400"/>
          </a:xfrm>
        </p:grpSpPr>
        <p:sp>
          <p:nvSpPr>
            <p:cNvPr id="7" name="Rectangle 6"/>
            <p:cNvSpPr/>
            <p:nvPr/>
          </p:nvSpPr>
          <p:spPr>
            <a:xfrm>
              <a:off x="284205" y="1185425"/>
              <a:ext cx="4114800" cy="91440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noProof="0" dirty="0">
                  <a:solidFill>
                    <a:srgbClr val="000000"/>
                  </a:solidFill>
                  <a:latin typeface="Calibri"/>
                </a:rPr>
                <a:t>[O. Rios/</a:t>
              </a:r>
              <a:r>
                <a:rPr lang="en-GB" sz="1200" dirty="0">
                  <a:solidFill>
                    <a:srgbClr val="000000"/>
                  </a:solidFill>
                  <a:latin typeface="Calibri"/>
                </a:rPr>
                <a:t>J.L. Grenard</a:t>
              </a:r>
              <a:r>
                <a:rPr lang="en-GB" sz="1200" noProof="0" dirty="0">
                  <a:solidFill>
                    <a:srgbClr val="000000"/>
                  </a:solidFill>
                  <a:latin typeface="Calibri"/>
                </a:rPr>
                <a:t>] – Provide layout sketch of dry risers.</a:t>
              </a:r>
            </a:p>
          </p:txBody>
        </p:sp>
        <p:sp>
          <p:nvSpPr>
            <p:cNvPr id="14" name="Rectangle 13">
              <a:extLst>
                <a:ext uri="{FF2B5EF4-FFF2-40B4-BE49-F238E27FC236}">
                  <a16:creationId xmlns:a16="http://schemas.microsoft.com/office/drawing/2014/main" id="{8E11E984-4F91-9504-B38E-28ED54AADE68}"/>
                </a:ext>
              </a:extLst>
            </p:cNvPr>
            <p:cNvSpPr/>
            <p:nvPr/>
          </p:nvSpPr>
          <p:spPr>
            <a:xfrm>
              <a:off x="284205" y="1197413"/>
              <a:ext cx="341870" cy="27949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noProof="0" dirty="0"/>
                <a:t>7</a:t>
              </a:r>
            </a:p>
          </p:txBody>
        </p:sp>
      </p:grpSp>
      <p:sp>
        <p:nvSpPr>
          <p:cNvPr id="9" name="Right Brace 8">
            <a:extLst>
              <a:ext uri="{FF2B5EF4-FFF2-40B4-BE49-F238E27FC236}">
                <a16:creationId xmlns:a16="http://schemas.microsoft.com/office/drawing/2014/main" id="{BA59EE07-082D-4A9B-497E-B07C95353825}"/>
              </a:ext>
            </a:extLst>
          </p:cNvPr>
          <p:cNvSpPr/>
          <p:nvPr/>
        </p:nvSpPr>
        <p:spPr>
          <a:xfrm>
            <a:off x="4655773" y="1439335"/>
            <a:ext cx="341870" cy="194151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noProof="0" dirty="0"/>
          </a:p>
        </p:txBody>
      </p:sp>
      <p:sp>
        <p:nvSpPr>
          <p:cNvPr id="17" name="Title 2">
            <a:extLst>
              <a:ext uri="{FF2B5EF4-FFF2-40B4-BE49-F238E27FC236}">
                <a16:creationId xmlns:a16="http://schemas.microsoft.com/office/drawing/2014/main" id="{80461FEA-A76B-B20D-46D8-B379E587D1BC}"/>
              </a:ext>
            </a:extLst>
          </p:cNvPr>
          <p:cNvSpPr txBox="1">
            <a:spLocks/>
          </p:cNvSpPr>
          <p:nvPr/>
        </p:nvSpPr>
        <p:spPr>
          <a:xfrm>
            <a:off x="540973" y="4532776"/>
            <a:ext cx="11376025" cy="106574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GB" noProof="0" dirty="0"/>
              <a:t>Safety matrix and interfaces with systems</a:t>
            </a:r>
          </a:p>
          <a:p>
            <a:pPr marL="571500" indent="-571500">
              <a:buFont typeface="Arial" panose="020B0604020202020204" pitchFamily="34" charset="0"/>
              <a:buChar char="•"/>
            </a:pPr>
            <a:r>
              <a:rPr lang="en-GB" sz="1600" b="0" noProof="0" dirty="0"/>
              <a:t>Link with CV systems</a:t>
            </a:r>
          </a:p>
          <a:p>
            <a:pPr marL="571500" indent="-571500">
              <a:buFont typeface="Arial" panose="020B0604020202020204" pitchFamily="34" charset="0"/>
              <a:buChar char="•"/>
            </a:pPr>
            <a:r>
              <a:rPr lang="en-GB" sz="1600" b="0" noProof="0" dirty="0"/>
              <a:t>Fire dampers, doors, fire detection systems, fire extinguishing means, ODH</a:t>
            </a:r>
          </a:p>
          <a:p>
            <a:pPr marL="571500" indent="-571500">
              <a:buFont typeface="Arial" panose="020B0604020202020204" pitchFamily="34" charset="0"/>
              <a:buChar char="•"/>
            </a:pPr>
            <a:r>
              <a:rPr lang="en-GB" sz="1600" b="0" noProof="0" dirty="0"/>
              <a:t>Requirement keeping alive safety relevant systems  (</a:t>
            </a:r>
            <a:r>
              <a:rPr lang="en-GB" sz="1600" b="0" noProof="0" dirty="0" err="1"/>
              <a:t>ie</a:t>
            </a:r>
            <a:r>
              <a:rPr lang="en-GB" sz="1600" b="0" noProof="0" dirty="0"/>
              <a:t> ventilation of class A lab)</a:t>
            </a:r>
          </a:p>
        </p:txBody>
      </p:sp>
      <p:graphicFrame>
        <p:nvGraphicFramePr>
          <p:cNvPr id="20" name="Table 19">
            <a:extLst>
              <a:ext uri="{FF2B5EF4-FFF2-40B4-BE49-F238E27FC236}">
                <a16:creationId xmlns:a16="http://schemas.microsoft.com/office/drawing/2014/main" id="{388B8DFD-747D-CF69-55CD-2E968E2AE09A}"/>
              </a:ext>
            </a:extLst>
          </p:cNvPr>
          <p:cNvGraphicFramePr>
            <a:graphicFrameLocks noGrp="1"/>
          </p:cNvGraphicFramePr>
          <p:nvPr>
            <p:extLst>
              <p:ext uri="{D42A27DB-BD31-4B8C-83A1-F6EECF244321}">
                <p14:modId xmlns:p14="http://schemas.microsoft.com/office/powerpoint/2010/main" val="3182520469"/>
              </p:ext>
            </p:extLst>
          </p:nvPr>
        </p:nvGraphicFramePr>
        <p:xfrm>
          <a:off x="5222510" y="924766"/>
          <a:ext cx="6694488" cy="3175000"/>
        </p:xfrm>
        <a:graphic>
          <a:graphicData uri="http://schemas.openxmlformats.org/drawingml/2006/table">
            <a:tbl>
              <a:tblPr firstRow="1" bandRow="1">
                <a:tableStyleId>{2D5ABB26-0587-4C30-8999-92F81FD0307C}</a:tableStyleId>
              </a:tblPr>
              <a:tblGrid>
                <a:gridCol w="4822439">
                  <a:extLst>
                    <a:ext uri="{9D8B030D-6E8A-4147-A177-3AD203B41FA5}">
                      <a16:colId xmlns:a16="http://schemas.microsoft.com/office/drawing/2014/main" val="3203544731"/>
                    </a:ext>
                  </a:extLst>
                </a:gridCol>
                <a:gridCol w="1872049">
                  <a:extLst>
                    <a:ext uri="{9D8B030D-6E8A-4147-A177-3AD203B41FA5}">
                      <a16:colId xmlns:a16="http://schemas.microsoft.com/office/drawing/2014/main" val="4285956143"/>
                    </a:ext>
                  </a:extLst>
                </a:gridCol>
              </a:tblGrid>
              <a:tr h="370840">
                <a:tc>
                  <a:txBody>
                    <a:bodyPr/>
                    <a:lstStyle/>
                    <a:p>
                      <a:pPr algn="l"/>
                      <a:r>
                        <a:rPr lang="en-GB" sz="1600" b="1" dirty="0">
                          <a:solidFill>
                            <a:srgbClr val="FF0000"/>
                          </a:solidFill>
                        </a:rPr>
                        <a:t>Dry Risers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GB" sz="1600" dirty="0"/>
                        <a:t>Oriol and Matthias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5869758"/>
                  </a:ext>
                </a:extLst>
              </a:tr>
              <a:tr h="370840">
                <a:tc>
                  <a:txBody>
                    <a:bodyPr/>
                    <a:lstStyle/>
                    <a:p>
                      <a:pPr algn="l"/>
                      <a:r>
                        <a:rPr lang="en-GB" sz="1600" b="1" dirty="0">
                          <a:solidFill>
                            <a:srgbClr val="FF0000"/>
                          </a:solidFill>
                        </a:rPr>
                        <a:t>Fire Cubicle (location)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GB" sz="1600" dirty="0"/>
                        <a:t>Matthias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06677281"/>
                  </a:ext>
                </a:extLst>
              </a:tr>
              <a:tr h="370840">
                <a:tc>
                  <a:txBody>
                    <a:bodyPr/>
                    <a:lstStyle/>
                    <a:p>
                      <a:pPr algn="l"/>
                      <a:r>
                        <a:rPr lang="en-GB" sz="1600" b="1" dirty="0">
                          <a:solidFill>
                            <a:srgbClr val="FF0000"/>
                          </a:solidFill>
                        </a:rPr>
                        <a:t>Fire Detection Strategy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GB" sz="1600" dirty="0"/>
                        <a:t>Oriol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32657285"/>
                  </a:ext>
                </a:extLst>
              </a:tr>
              <a:tr h="370840">
                <a:tc>
                  <a:txBody>
                    <a:bodyPr/>
                    <a:lstStyle/>
                    <a:p>
                      <a:pPr algn="l"/>
                      <a:r>
                        <a:rPr lang="en-GB" sz="1600" b="1" dirty="0">
                          <a:solidFill>
                            <a:srgbClr val="FF0000"/>
                          </a:solidFill>
                        </a:rPr>
                        <a:t>Fire Detection Pipes, Fire Detector Racks, ASDs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GB" sz="1600" dirty="0"/>
                        <a:t>Michael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95336224"/>
                  </a:ext>
                </a:extLst>
              </a:tr>
              <a:tr h="370840">
                <a:tc>
                  <a:txBody>
                    <a:bodyPr/>
                    <a:lstStyle/>
                    <a:p>
                      <a:pPr algn="l"/>
                      <a:r>
                        <a:rPr lang="en-GB" sz="1600" dirty="0"/>
                        <a:t>Sirens, </a:t>
                      </a:r>
                      <a:r>
                        <a:rPr lang="en-GB" sz="1600" b="1" dirty="0">
                          <a:solidFill>
                            <a:srgbClr val="FF0000"/>
                          </a:solidFill>
                        </a:rPr>
                        <a:t>ODH Detector Racks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GB" sz="1600" dirty="0"/>
                        <a:t>Michael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54111296"/>
                  </a:ext>
                </a:extLst>
              </a:tr>
              <a:tr h="370840">
                <a:tc>
                  <a:txBody>
                    <a:bodyPr/>
                    <a:lstStyle/>
                    <a:p>
                      <a:pPr algn="l"/>
                      <a:r>
                        <a:rPr lang="en-GB" sz="1600" dirty="0"/>
                        <a:t>Evacuation Button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GB" sz="1600" dirty="0"/>
                        <a:t>Michael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83212172"/>
                  </a:ext>
                </a:extLst>
              </a:tr>
              <a:tr h="370840">
                <a:tc>
                  <a:txBody>
                    <a:bodyPr/>
                    <a:lstStyle/>
                    <a:p>
                      <a:pPr algn="l"/>
                      <a:r>
                        <a:rPr lang="en-GB" sz="1600" dirty="0"/>
                        <a:t>Access System (</a:t>
                      </a:r>
                      <a:r>
                        <a:rPr lang="en-GB" sz="1600" b="1" dirty="0">
                          <a:solidFill>
                            <a:srgbClr val="FF0000"/>
                          </a:solidFill>
                        </a:rPr>
                        <a:t>Compartmentation Strategy, Rack</a:t>
                      </a:r>
                      <a:r>
                        <a:rPr lang="en-GB" sz="1600" dirty="0"/>
                        <a:t>, Card Reader, Video Cameras)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GB" sz="1600" dirty="0"/>
                        <a:t>Michael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1385395"/>
                  </a:ext>
                </a:extLst>
              </a:tr>
              <a:tr h="370840">
                <a:tc>
                  <a:txBody>
                    <a:bodyPr/>
                    <a:lstStyle/>
                    <a:p>
                      <a:pPr algn="l"/>
                      <a:r>
                        <a:rPr lang="en-GB" sz="1600" dirty="0"/>
                        <a:t>Emergency Buttons, AUG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r>
                        <a:rPr lang="en-GB" sz="1600" dirty="0"/>
                        <a:t>Eva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44825413"/>
                  </a:ext>
                </a:extLst>
              </a:tr>
            </a:tbl>
          </a:graphicData>
        </a:graphic>
      </p:graphicFrame>
      <p:sp>
        <p:nvSpPr>
          <p:cNvPr id="22" name="TextBox 21">
            <a:extLst>
              <a:ext uri="{FF2B5EF4-FFF2-40B4-BE49-F238E27FC236}">
                <a16:creationId xmlns:a16="http://schemas.microsoft.com/office/drawing/2014/main" id="{3A73DDF7-725C-9DDA-32B2-9AA424F8C182}"/>
              </a:ext>
            </a:extLst>
          </p:cNvPr>
          <p:cNvSpPr txBox="1"/>
          <p:nvPr/>
        </p:nvSpPr>
        <p:spPr>
          <a:xfrm>
            <a:off x="5126831" y="538502"/>
            <a:ext cx="6084094" cy="369332"/>
          </a:xfrm>
          <a:prstGeom prst="rect">
            <a:avLst/>
          </a:prstGeom>
          <a:noFill/>
        </p:spPr>
        <p:txBody>
          <a:bodyPr wrap="square">
            <a:spAutoFit/>
          </a:bodyPr>
          <a:lstStyle/>
          <a:p>
            <a:pPr algn="l"/>
            <a:r>
              <a:rPr lang="en-GB" b="1" noProof="0" dirty="0"/>
              <a:t>Provide a sketch of the layout and coverage of: </a:t>
            </a:r>
          </a:p>
        </p:txBody>
      </p:sp>
    </p:spTree>
    <p:extLst>
      <p:ext uri="{BB962C8B-B14F-4D97-AF65-F5344CB8AC3E}">
        <p14:creationId xmlns:p14="http://schemas.microsoft.com/office/powerpoint/2010/main" val="34986981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9F93856-0FF8-7217-6F57-CD6E50B74844}"/>
              </a:ext>
            </a:extLst>
          </p:cNvPr>
          <p:cNvSpPr>
            <a:spLocks noGrp="1"/>
          </p:cNvSpPr>
          <p:nvPr>
            <p:ph type="title"/>
          </p:nvPr>
        </p:nvSpPr>
        <p:spPr/>
        <p:txBody>
          <a:bodyPr/>
          <a:lstStyle/>
          <a:p>
            <a:r>
              <a:rPr lang="en-GB" noProof="0" dirty="0"/>
              <a:t>Cooling Aspects</a:t>
            </a:r>
          </a:p>
        </p:txBody>
      </p:sp>
      <p:sp>
        <p:nvSpPr>
          <p:cNvPr id="6" name="Slide Number Placeholder 5">
            <a:extLst>
              <a:ext uri="{FF2B5EF4-FFF2-40B4-BE49-F238E27FC236}">
                <a16:creationId xmlns:a16="http://schemas.microsoft.com/office/drawing/2014/main" id="{762F80A0-4938-2417-A2C6-E105D35B6E33}"/>
              </a:ext>
            </a:extLst>
          </p:cNvPr>
          <p:cNvSpPr>
            <a:spLocks noGrp="1"/>
          </p:cNvSpPr>
          <p:nvPr>
            <p:ph type="sldNum" sz="quarter" idx="12"/>
          </p:nvPr>
        </p:nvSpPr>
        <p:spPr/>
        <p:txBody>
          <a:bodyPr/>
          <a:lstStyle/>
          <a:p>
            <a:fld id="{36B5EA5A-BC32-A742-B11B-8E7414D5B535}" type="slidenum">
              <a:rPr lang="en-GB" noProof="0" smtClean="0"/>
              <a:pPr/>
              <a:t>17</a:t>
            </a:fld>
            <a:endParaRPr lang="en-GB" noProof="0" dirty="0"/>
          </a:p>
        </p:txBody>
      </p:sp>
      <p:sp>
        <p:nvSpPr>
          <p:cNvPr id="2" name="Content Placeholder 1">
            <a:extLst>
              <a:ext uri="{FF2B5EF4-FFF2-40B4-BE49-F238E27FC236}">
                <a16:creationId xmlns:a16="http://schemas.microsoft.com/office/drawing/2014/main" id="{4F19BB39-3E51-0BB1-EBAE-A99703D170E3}"/>
              </a:ext>
            </a:extLst>
          </p:cNvPr>
          <p:cNvSpPr>
            <a:spLocks noGrp="1"/>
          </p:cNvSpPr>
          <p:nvPr>
            <p:ph type="body" sz="quarter" idx="13"/>
          </p:nvPr>
        </p:nvSpPr>
        <p:spPr/>
        <p:txBody>
          <a:bodyPr/>
          <a:lstStyle/>
          <a:p>
            <a:r>
              <a:rPr lang="en-GB" noProof="0" dirty="0"/>
              <a:t>LOCA</a:t>
            </a:r>
          </a:p>
          <a:p>
            <a:pPr lvl="1"/>
            <a:r>
              <a:rPr lang="en-GB" noProof="0" dirty="0"/>
              <a:t>Restart of back up skid</a:t>
            </a:r>
          </a:p>
          <a:p>
            <a:pPr lvl="1"/>
            <a:r>
              <a:rPr lang="en-GB" noProof="0" dirty="0"/>
              <a:t>Safe powering</a:t>
            </a:r>
          </a:p>
          <a:p>
            <a:pPr lvl="1"/>
            <a:r>
              <a:rPr lang="en-GB" noProof="0" dirty="0"/>
              <a:t>Including target exchange</a:t>
            </a:r>
          </a:p>
          <a:p>
            <a:pPr lvl="1"/>
            <a:endParaRPr lang="en-GB" noProof="0" dirty="0"/>
          </a:p>
          <a:p>
            <a:r>
              <a:rPr lang="en-GB" sz="1600" noProof="0" dirty="0"/>
              <a:t>Target exchange: </a:t>
            </a:r>
          </a:p>
          <a:p>
            <a:pPr marL="742950" lvl="1" indent="-285750"/>
            <a:r>
              <a:rPr lang="en-GB" sz="1600" noProof="0" dirty="0"/>
              <a:t>Time required </a:t>
            </a:r>
          </a:p>
          <a:p>
            <a:pPr marL="742950" lvl="1" indent="-285750"/>
            <a:r>
              <a:rPr lang="en-GB" sz="1600" noProof="0" dirty="0"/>
              <a:t>Critical time for cooling loss and target handling</a:t>
            </a:r>
          </a:p>
          <a:p>
            <a:pPr lvl="1"/>
            <a:endParaRPr lang="en-GB" noProof="0" dirty="0"/>
          </a:p>
        </p:txBody>
      </p:sp>
      <p:grpSp>
        <p:nvGrpSpPr>
          <p:cNvPr id="9" name="Group 8">
            <a:extLst>
              <a:ext uri="{FF2B5EF4-FFF2-40B4-BE49-F238E27FC236}">
                <a16:creationId xmlns:a16="http://schemas.microsoft.com/office/drawing/2014/main" id="{5F5E27F1-6684-B23C-0ACC-1FAD0167696F}"/>
              </a:ext>
            </a:extLst>
          </p:cNvPr>
          <p:cNvGrpSpPr/>
          <p:nvPr/>
        </p:nvGrpSpPr>
        <p:grpSpPr>
          <a:xfrm>
            <a:off x="6960096" y="1641411"/>
            <a:ext cx="4114800" cy="914400"/>
            <a:chOff x="4419300" y="912793"/>
            <a:chExt cx="4114800" cy="914400"/>
          </a:xfrm>
        </p:grpSpPr>
        <p:sp>
          <p:nvSpPr>
            <p:cNvPr id="10" name="Rectangle 9">
              <a:extLst>
                <a:ext uri="{FF2B5EF4-FFF2-40B4-BE49-F238E27FC236}">
                  <a16:creationId xmlns:a16="http://schemas.microsoft.com/office/drawing/2014/main" id="{2DBB7C04-4D81-25C4-F325-FAF84283A008}"/>
                </a:ext>
              </a:extLst>
            </p:cNvPr>
            <p:cNvSpPr/>
            <p:nvPr/>
          </p:nvSpPr>
          <p:spPr>
            <a:xfrm>
              <a:off x="4419300" y="912793"/>
              <a:ext cx="4114800" cy="91440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noProof="0" dirty="0">
                  <a:solidFill>
                    <a:srgbClr val="000000"/>
                  </a:solidFill>
                  <a:latin typeface="Calibri"/>
                </a:rPr>
                <a:t>[F. </a:t>
              </a:r>
              <a:r>
                <a:rPr lang="en-GB" sz="1200" noProof="0" dirty="0" err="1">
                  <a:solidFill>
                    <a:srgbClr val="000000"/>
                  </a:solidFill>
                  <a:latin typeface="Calibri"/>
                </a:rPr>
                <a:t>Dragoni</a:t>
              </a:r>
              <a:r>
                <a:rPr lang="en-GB" sz="1200" noProof="0" dirty="0">
                  <a:solidFill>
                    <a:srgbClr val="000000"/>
                  </a:solidFill>
                  <a:latin typeface="Calibri"/>
                </a:rPr>
                <a:t>] – Provide list of components currently covered by the same cooling loop as the proximity shielding</a:t>
              </a:r>
            </a:p>
          </p:txBody>
        </p:sp>
        <p:sp>
          <p:nvSpPr>
            <p:cNvPr id="11" name="Rectangle 10">
              <a:extLst>
                <a:ext uri="{FF2B5EF4-FFF2-40B4-BE49-F238E27FC236}">
                  <a16:creationId xmlns:a16="http://schemas.microsoft.com/office/drawing/2014/main" id="{31B7169A-5856-6985-A0E7-E69E67FBC09F}"/>
                </a:ext>
              </a:extLst>
            </p:cNvPr>
            <p:cNvSpPr/>
            <p:nvPr/>
          </p:nvSpPr>
          <p:spPr>
            <a:xfrm>
              <a:off x="4419300" y="929104"/>
              <a:ext cx="341870" cy="27949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noProof="0" dirty="0"/>
                <a:t>12</a:t>
              </a:r>
            </a:p>
          </p:txBody>
        </p:sp>
      </p:grpSp>
      <p:grpSp>
        <p:nvGrpSpPr>
          <p:cNvPr id="12" name="Group 11">
            <a:extLst>
              <a:ext uri="{FF2B5EF4-FFF2-40B4-BE49-F238E27FC236}">
                <a16:creationId xmlns:a16="http://schemas.microsoft.com/office/drawing/2014/main" id="{05EDC90D-41DA-CC06-4D3E-705C1529332B}"/>
              </a:ext>
            </a:extLst>
          </p:cNvPr>
          <p:cNvGrpSpPr/>
          <p:nvPr/>
        </p:nvGrpSpPr>
        <p:grpSpPr>
          <a:xfrm>
            <a:off x="6960096" y="4141585"/>
            <a:ext cx="4114800" cy="914400"/>
            <a:chOff x="4419300" y="2023655"/>
            <a:chExt cx="4114800" cy="914400"/>
          </a:xfrm>
        </p:grpSpPr>
        <p:sp>
          <p:nvSpPr>
            <p:cNvPr id="13" name="Rectangle 12">
              <a:extLst>
                <a:ext uri="{FF2B5EF4-FFF2-40B4-BE49-F238E27FC236}">
                  <a16:creationId xmlns:a16="http://schemas.microsoft.com/office/drawing/2014/main" id="{35A9F9CA-82B8-B54E-FFB4-F0C660255F2B}"/>
                </a:ext>
              </a:extLst>
            </p:cNvPr>
            <p:cNvSpPr/>
            <p:nvPr/>
          </p:nvSpPr>
          <p:spPr>
            <a:xfrm>
              <a:off x="4419300" y="2023655"/>
              <a:ext cx="4114800" cy="91440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noProof="0" dirty="0">
                  <a:solidFill>
                    <a:srgbClr val="000000"/>
                  </a:solidFill>
                  <a:latin typeface="Calibri"/>
                </a:rPr>
                <a:t>[F. </a:t>
              </a:r>
              <a:r>
                <a:rPr lang="en-GB" sz="1200" noProof="0" dirty="0" err="1">
                  <a:solidFill>
                    <a:srgbClr val="000000"/>
                  </a:solidFill>
                  <a:latin typeface="Calibri"/>
                </a:rPr>
                <a:t>Dragoni</a:t>
              </a:r>
              <a:r>
                <a:rPr lang="en-GB" sz="1200" noProof="0" dirty="0">
                  <a:solidFill>
                    <a:srgbClr val="000000"/>
                  </a:solidFill>
                  <a:latin typeface="Calibri"/>
                </a:rPr>
                <a:t>] – Assess skid maintenance possibility during Run to be discussed jointly with RP.</a:t>
              </a:r>
            </a:p>
          </p:txBody>
        </p:sp>
        <p:sp>
          <p:nvSpPr>
            <p:cNvPr id="14" name="Rectangle 13">
              <a:extLst>
                <a:ext uri="{FF2B5EF4-FFF2-40B4-BE49-F238E27FC236}">
                  <a16:creationId xmlns:a16="http://schemas.microsoft.com/office/drawing/2014/main" id="{2C501EDD-DAA8-4350-5835-D3A525B52A79}"/>
                </a:ext>
              </a:extLst>
            </p:cNvPr>
            <p:cNvSpPr/>
            <p:nvPr/>
          </p:nvSpPr>
          <p:spPr>
            <a:xfrm>
              <a:off x="4419300" y="2023655"/>
              <a:ext cx="341870" cy="27949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noProof="0" dirty="0"/>
                <a:t>15</a:t>
              </a:r>
            </a:p>
          </p:txBody>
        </p:sp>
      </p:grpSp>
      <p:grpSp>
        <p:nvGrpSpPr>
          <p:cNvPr id="15" name="Group 14">
            <a:extLst>
              <a:ext uri="{FF2B5EF4-FFF2-40B4-BE49-F238E27FC236}">
                <a16:creationId xmlns:a16="http://schemas.microsoft.com/office/drawing/2014/main" id="{8F64192A-6BF5-FB77-41B3-FA4F3E38FC3B}"/>
              </a:ext>
            </a:extLst>
          </p:cNvPr>
          <p:cNvGrpSpPr/>
          <p:nvPr/>
        </p:nvGrpSpPr>
        <p:grpSpPr>
          <a:xfrm>
            <a:off x="6960096" y="2891498"/>
            <a:ext cx="4114800" cy="914400"/>
            <a:chOff x="198437" y="929104"/>
            <a:chExt cx="4114800" cy="914400"/>
          </a:xfrm>
        </p:grpSpPr>
        <p:sp>
          <p:nvSpPr>
            <p:cNvPr id="16" name="Rectangle 15">
              <a:extLst>
                <a:ext uri="{FF2B5EF4-FFF2-40B4-BE49-F238E27FC236}">
                  <a16:creationId xmlns:a16="http://schemas.microsoft.com/office/drawing/2014/main" id="{DFB00300-FB4B-375A-EE87-3B7BA42B88B5}"/>
                </a:ext>
              </a:extLst>
            </p:cNvPr>
            <p:cNvSpPr/>
            <p:nvPr/>
          </p:nvSpPr>
          <p:spPr>
            <a:xfrm>
              <a:off x="198437" y="929104"/>
              <a:ext cx="4114800" cy="91440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noProof="0" dirty="0">
                  <a:solidFill>
                    <a:srgbClr val="000000"/>
                  </a:solidFill>
                  <a:latin typeface="Calibri"/>
                </a:rPr>
                <a:t>[R. Ximenes] – Define the time needed for target exchange. Provide critical time range for cooling loss and target handling.</a:t>
              </a:r>
            </a:p>
          </p:txBody>
        </p:sp>
        <p:sp>
          <p:nvSpPr>
            <p:cNvPr id="17" name="Rectangle 16">
              <a:extLst>
                <a:ext uri="{FF2B5EF4-FFF2-40B4-BE49-F238E27FC236}">
                  <a16:creationId xmlns:a16="http://schemas.microsoft.com/office/drawing/2014/main" id="{0648A5B0-EBCB-4325-97C9-73EB09C3495B}"/>
                </a:ext>
              </a:extLst>
            </p:cNvPr>
            <p:cNvSpPr/>
            <p:nvPr/>
          </p:nvSpPr>
          <p:spPr>
            <a:xfrm>
              <a:off x="198437" y="929104"/>
              <a:ext cx="341870" cy="27949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noProof="0" dirty="0"/>
                <a:t>13</a:t>
              </a:r>
            </a:p>
          </p:txBody>
        </p:sp>
      </p:grpSp>
    </p:spTree>
    <p:extLst>
      <p:ext uri="{BB962C8B-B14F-4D97-AF65-F5344CB8AC3E}">
        <p14:creationId xmlns:p14="http://schemas.microsoft.com/office/powerpoint/2010/main" val="13014067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A53688F-8653-B6C4-F0AB-FAC4EA7A5938}"/>
              </a:ext>
            </a:extLst>
          </p:cNvPr>
          <p:cNvSpPr>
            <a:spLocks noGrp="1"/>
          </p:cNvSpPr>
          <p:nvPr>
            <p:ph type="title"/>
          </p:nvPr>
        </p:nvSpPr>
        <p:spPr/>
        <p:txBody>
          <a:bodyPr/>
          <a:lstStyle/>
          <a:p>
            <a:r>
              <a:rPr lang="en-GB" dirty="0"/>
              <a:t>V</a:t>
            </a:r>
            <a:r>
              <a:rPr lang="en-GB" noProof="0" dirty="0" err="1"/>
              <a:t>entilation</a:t>
            </a:r>
            <a:endParaRPr lang="en-GB" noProof="0" dirty="0"/>
          </a:p>
        </p:txBody>
      </p:sp>
      <p:sp>
        <p:nvSpPr>
          <p:cNvPr id="6" name="Slide Number Placeholder 5">
            <a:extLst>
              <a:ext uri="{FF2B5EF4-FFF2-40B4-BE49-F238E27FC236}">
                <a16:creationId xmlns:a16="http://schemas.microsoft.com/office/drawing/2014/main" id="{39BB77AE-90F0-3038-781F-31164B3C62F5}"/>
              </a:ext>
            </a:extLst>
          </p:cNvPr>
          <p:cNvSpPr>
            <a:spLocks noGrp="1"/>
          </p:cNvSpPr>
          <p:nvPr>
            <p:ph type="sldNum" sz="quarter" idx="12"/>
          </p:nvPr>
        </p:nvSpPr>
        <p:spPr/>
        <p:txBody>
          <a:bodyPr/>
          <a:lstStyle/>
          <a:p>
            <a:fld id="{36B5EA5A-BC32-A742-B11B-8E7414D5B535}" type="slidenum">
              <a:rPr lang="en-GB" noProof="0" smtClean="0"/>
              <a:pPr/>
              <a:t>18</a:t>
            </a:fld>
            <a:endParaRPr lang="en-GB" noProof="0" dirty="0"/>
          </a:p>
        </p:txBody>
      </p:sp>
      <p:grpSp>
        <p:nvGrpSpPr>
          <p:cNvPr id="7" name="Group 6">
            <a:extLst>
              <a:ext uri="{FF2B5EF4-FFF2-40B4-BE49-F238E27FC236}">
                <a16:creationId xmlns:a16="http://schemas.microsoft.com/office/drawing/2014/main" id="{15E5987F-CE94-39D8-BA3C-5BB4B557905C}"/>
              </a:ext>
            </a:extLst>
          </p:cNvPr>
          <p:cNvGrpSpPr/>
          <p:nvPr/>
        </p:nvGrpSpPr>
        <p:grpSpPr>
          <a:xfrm>
            <a:off x="6584950" y="2134688"/>
            <a:ext cx="4114800" cy="914400"/>
            <a:chOff x="506626" y="982135"/>
            <a:chExt cx="4114800" cy="914400"/>
          </a:xfrm>
        </p:grpSpPr>
        <p:sp>
          <p:nvSpPr>
            <p:cNvPr id="8" name="Rectangle 7">
              <a:extLst>
                <a:ext uri="{FF2B5EF4-FFF2-40B4-BE49-F238E27FC236}">
                  <a16:creationId xmlns:a16="http://schemas.microsoft.com/office/drawing/2014/main" id="{0C4576A2-6FB2-F3CC-C79A-2618F327C184}"/>
                </a:ext>
              </a:extLst>
            </p:cNvPr>
            <p:cNvSpPr/>
            <p:nvPr/>
          </p:nvSpPr>
          <p:spPr>
            <a:xfrm>
              <a:off x="506626" y="982135"/>
              <a:ext cx="4114800" cy="91440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noProof="0" dirty="0">
                  <a:solidFill>
                    <a:srgbClr val="000000"/>
                  </a:solidFill>
                  <a:latin typeface="Calibri"/>
                </a:rPr>
                <a:t>[</a:t>
              </a:r>
              <a:r>
                <a:rPr lang="en-GB" sz="1200" noProof="0" dirty="0" err="1">
                  <a:solidFill>
                    <a:srgbClr val="000000"/>
                  </a:solidFill>
                  <a:latin typeface="Calibri"/>
                </a:rPr>
                <a:t>J.Minier</a:t>
              </a:r>
              <a:r>
                <a:rPr lang="en-GB" sz="1200" noProof="0" dirty="0">
                  <a:solidFill>
                    <a:srgbClr val="000000"/>
                  </a:solidFill>
                  <a:latin typeface="Calibri"/>
                </a:rPr>
                <a:t>]– Specify noise limits and complete a global study including NA-CONS.</a:t>
              </a:r>
            </a:p>
          </p:txBody>
        </p:sp>
        <p:sp>
          <p:nvSpPr>
            <p:cNvPr id="9" name="Rectangle 8">
              <a:extLst>
                <a:ext uri="{FF2B5EF4-FFF2-40B4-BE49-F238E27FC236}">
                  <a16:creationId xmlns:a16="http://schemas.microsoft.com/office/drawing/2014/main" id="{04F4E7C7-5A6D-48BE-21F8-A2B27E3892B6}"/>
                </a:ext>
              </a:extLst>
            </p:cNvPr>
            <p:cNvSpPr/>
            <p:nvPr/>
          </p:nvSpPr>
          <p:spPr>
            <a:xfrm>
              <a:off x="506626" y="998653"/>
              <a:ext cx="341870" cy="27949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noProof="0" dirty="0"/>
                <a:t>19</a:t>
              </a:r>
            </a:p>
          </p:txBody>
        </p:sp>
      </p:grpSp>
      <p:grpSp>
        <p:nvGrpSpPr>
          <p:cNvPr id="10" name="Group 9">
            <a:extLst>
              <a:ext uri="{FF2B5EF4-FFF2-40B4-BE49-F238E27FC236}">
                <a16:creationId xmlns:a16="http://schemas.microsoft.com/office/drawing/2014/main" id="{EB502BFF-17F6-5819-4696-552EC3DE0481}"/>
              </a:ext>
            </a:extLst>
          </p:cNvPr>
          <p:cNvGrpSpPr/>
          <p:nvPr/>
        </p:nvGrpSpPr>
        <p:grpSpPr>
          <a:xfrm>
            <a:off x="600526" y="1774222"/>
            <a:ext cx="4114800" cy="914400"/>
            <a:chOff x="6931476" y="982135"/>
            <a:chExt cx="4114800" cy="914400"/>
          </a:xfrm>
        </p:grpSpPr>
        <p:sp>
          <p:nvSpPr>
            <p:cNvPr id="11" name="Rectangle 10">
              <a:extLst>
                <a:ext uri="{FF2B5EF4-FFF2-40B4-BE49-F238E27FC236}">
                  <a16:creationId xmlns:a16="http://schemas.microsoft.com/office/drawing/2014/main" id="{5CC744DA-0A9D-E3DB-B8FD-B060B235AEF2}"/>
                </a:ext>
              </a:extLst>
            </p:cNvPr>
            <p:cNvSpPr/>
            <p:nvPr/>
          </p:nvSpPr>
          <p:spPr>
            <a:xfrm>
              <a:off x="6931476" y="982135"/>
              <a:ext cx="4114800" cy="91440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noProof="0" dirty="0">
                  <a:solidFill>
                    <a:srgbClr val="000000"/>
                  </a:solidFill>
                  <a:latin typeface="Calibri"/>
                </a:rPr>
                <a:t>[</a:t>
              </a:r>
              <a:r>
                <a:rPr lang="it-IT" sz="1200" noProof="0" dirty="0">
                  <a:solidFill>
                    <a:srgbClr val="000000"/>
                  </a:solidFill>
                  <a:latin typeface="Calibri"/>
                </a:rPr>
                <a:t>J. Currie, F. Dragoni, C. Ahdida, J.L. Grenard</a:t>
              </a:r>
              <a:r>
                <a:rPr lang="en-GB" sz="1200" noProof="0" dirty="0">
                  <a:solidFill>
                    <a:srgbClr val="000000"/>
                  </a:solidFill>
                  <a:latin typeface="Calibri"/>
                </a:rPr>
                <a:t>] – Review and converge on pressure cascade proposal.</a:t>
              </a:r>
            </a:p>
          </p:txBody>
        </p:sp>
        <p:sp>
          <p:nvSpPr>
            <p:cNvPr id="12" name="Rectangle 11">
              <a:extLst>
                <a:ext uri="{FF2B5EF4-FFF2-40B4-BE49-F238E27FC236}">
                  <a16:creationId xmlns:a16="http://schemas.microsoft.com/office/drawing/2014/main" id="{C84E654E-8607-1024-F3C4-5B763FE6E6A2}"/>
                </a:ext>
              </a:extLst>
            </p:cNvPr>
            <p:cNvSpPr/>
            <p:nvPr/>
          </p:nvSpPr>
          <p:spPr>
            <a:xfrm>
              <a:off x="6931476" y="998653"/>
              <a:ext cx="341870" cy="27949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noProof="0" dirty="0"/>
                <a:t>9</a:t>
              </a:r>
            </a:p>
          </p:txBody>
        </p:sp>
      </p:grpSp>
      <p:grpSp>
        <p:nvGrpSpPr>
          <p:cNvPr id="13" name="Group 12">
            <a:extLst>
              <a:ext uri="{FF2B5EF4-FFF2-40B4-BE49-F238E27FC236}">
                <a16:creationId xmlns:a16="http://schemas.microsoft.com/office/drawing/2014/main" id="{C56F67A8-CB5F-B53E-1D71-FEBFAA450370}"/>
              </a:ext>
            </a:extLst>
          </p:cNvPr>
          <p:cNvGrpSpPr/>
          <p:nvPr/>
        </p:nvGrpSpPr>
        <p:grpSpPr>
          <a:xfrm>
            <a:off x="600526" y="4058930"/>
            <a:ext cx="4114800" cy="914400"/>
            <a:chOff x="6931476" y="2163744"/>
            <a:chExt cx="4114800" cy="914400"/>
          </a:xfrm>
        </p:grpSpPr>
        <p:sp>
          <p:nvSpPr>
            <p:cNvPr id="14" name="Rectangle 13">
              <a:extLst>
                <a:ext uri="{FF2B5EF4-FFF2-40B4-BE49-F238E27FC236}">
                  <a16:creationId xmlns:a16="http://schemas.microsoft.com/office/drawing/2014/main" id="{0222221A-DE45-12BC-755F-60786C1AE210}"/>
                </a:ext>
              </a:extLst>
            </p:cNvPr>
            <p:cNvSpPr/>
            <p:nvPr/>
          </p:nvSpPr>
          <p:spPr>
            <a:xfrm>
              <a:off x="6931476" y="2163744"/>
              <a:ext cx="4114800" cy="91440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noProof="0" dirty="0">
                  <a:solidFill>
                    <a:srgbClr val="000000"/>
                  </a:solidFill>
                  <a:latin typeface="Calibri"/>
                </a:rPr>
                <a:t>[</a:t>
              </a:r>
              <a:r>
                <a:rPr lang="en-GB" sz="1200" dirty="0" err="1">
                  <a:solidFill>
                    <a:srgbClr val="000000"/>
                  </a:solidFill>
                  <a:latin typeface="Calibri"/>
                </a:rPr>
                <a:t>F.Dragoni</a:t>
              </a:r>
              <a:r>
                <a:rPr lang="en-GB" sz="1200" noProof="0" dirty="0">
                  <a:solidFill>
                    <a:srgbClr val="000000"/>
                  </a:solidFill>
                  <a:latin typeface="Calibri"/>
                </a:rPr>
                <a:t>] – Estimate extraction-phase </a:t>
              </a:r>
              <a:r>
                <a:rPr lang="en-GB" sz="1200" noProof="0" dirty="0" err="1">
                  <a:solidFill>
                    <a:srgbClr val="000000"/>
                  </a:solidFill>
                  <a:latin typeface="Calibri"/>
                </a:rPr>
                <a:t>underpressures</a:t>
              </a:r>
              <a:r>
                <a:rPr lang="en-GB" sz="1200" noProof="0" dirty="0">
                  <a:solidFill>
                    <a:srgbClr val="000000"/>
                  </a:solidFill>
                  <a:latin typeface="Calibri"/>
                </a:rPr>
                <a:t> to support evacuation door design.</a:t>
              </a:r>
            </a:p>
          </p:txBody>
        </p:sp>
        <p:sp>
          <p:nvSpPr>
            <p:cNvPr id="15" name="Rectangle 14">
              <a:extLst>
                <a:ext uri="{FF2B5EF4-FFF2-40B4-BE49-F238E27FC236}">
                  <a16:creationId xmlns:a16="http://schemas.microsoft.com/office/drawing/2014/main" id="{4D241E3F-502E-B16B-3B2D-DFE52D9F6399}"/>
                </a:ext>
              </a:extLst>
            </p:cNvPr>
            <p:cNvSpPr/>
            <p:nvPr/>
          </p:nvSpPr>
          <p:spPr>
            <a:xfrm>
              <a:off x="6931476" y="2177376"/>
              <a:ext cx="341870" cy="27949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noProof="0" dirty="0"/>
                <a:t>18</a:t>
              </a:r>
            </a:p>
          </p:txBody>
        </p:sp>
      </p:grpSp>
      <p:grpSp>
        <p:nvGrpSpPr>
          <p:cNvPr id="16" name="Group 15">
            <a:extLst>
              <a:ext uri="{FF2B5EF4-FFF2-40B4-BE49-F238E27FC236}">
                <a16:creationId xmlns:a16="http://schemas.microsoft.com/office/drawing/2014/main" id="{06EDC1FD-6410-0CDB-7245-EEEC90A74449}"/>
              </a:ext>
            </a:extLst>
          </p:cNvPr>
          <p:cNvGrpSpPr/>
          <p:nvPr/>
        </p:nvGrpSpPr>
        <p:grpSpPr>
          <a:xfrm>
            <a:off x="600526" y="2916576"/>
            <a:ext cx="4114800" cy="914400"/>
            <a:chOff x="6931476" y="3345353"/>
            <a:chExt cx="4114800" cy="914400"/>
          </a:xfrm>
        </p:grpSpPr>
        <p:sp>
          <p:nvSpPr>
            <p:cNvPr id="17" name="Rectangle 16">
              <a:extLst>
                <a:ext uri="{FF2B5EF4-FFF2-40B4-BE49-F238E27FC236}">
                  <a16:creationId xmlns:a16="http://schemas.microsoft.com/office/drawing/2014/main" id="{16734C28-163D-F151-7C86-CC2F3A8DAFD6}"/>
                </a:ext>
              </a:extLst>
            </p:cNvPr>
            <p:cNvSpPr/>
            <p:nvPr/>
          </p:nvSpPr>
          <p:spPr>
            <a:xfrm>
              <a:off x="6931476" y="3345353"/>
              <a:ext cx="4114800" cy="91440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noProof="0" dirty="0">
                  <a:solidFill>
                    <a:srgbClr val="000000"/>
                  </a:solidFill>
                  <a:latin typeface="Calibri"/>
                </a:rPr>
                <a:t>[</a:t>
              </a:r>
              <a:r>
                <a:rPr lang="pt-BR" sz="1200" noProof="0" dirty="0">
                  <a:solidFill>
                    <a:srgbClr val="000000"/>
                  </a:solidFill>
                  <a:latin typeface="Calibri"/>
                </a:rPr>
                <a:t>A. Henriques, F. Dragoni, C. Ahdida , J.L. Grenard</a:t>
              </a:r>
              <a:r>
                <a:rPr lang="en-GB" sz="1200" noProof="0" dirty="0">
                  <a:solidFill>
                    <a:srgbClr val="000000"/>
                  </a:solidFill>
                  <a:latin typeface="Calibri"/>
                </a:rPr>
                <a:t>] – Reassess </a:t>
              </a:r>
              <a:r>
                <a:rPr lang="en-GB" sz="1200" noProof="0" dirty="0" err="1">
                  <a:solidFill>
                    <a:srgbClr val="000000"/>
                  </a:solidFill>
                  <a:latin typeface="Calibri"/>
                </a:rPr>
                <a:t>underpressure</a:t>
              </a:r>
              <a:r>
                <a:rPr lang="en-GB" sz="1200" noProof="0" dirty="0">
                  <a:solidFill>
                    <a:srgbClr val="000000"/>
                  </a:solidFill>
                  <a:latin typeface="Calibri"/>
                </a:rPr>
                <a:t> cascade for service cell.</a:t>
              </a:r>
            </a:p>
          </p:txBody>
        </p:sp>
        <p:sp>
          <p:nvSpPr>
            <p:cNvPr id="18" name="Rectangle 17">
              <a:extLst>
                <a:ext uri="{FF2B5EF4-FFF2-40B4-BE49-F238E27FC236}">
                  <a16:creationId xmlns:a16="http://schemas.microsoft.com/office/drawing/2014/main" id="{158EE307-F795-51C9-6C5E-E1E15BCB5068}"/>
                </a:ext>
              </a:extLst>
            </p:cNvPr>
            <p:cNvSpPr/>
            <p:nvPr/>
          </p:nvSpPr>
          <p:spPr>
            <a:xfrm>
              <a:off x="6931476" y="3354097"/>
              <a:ext cx="341870" cy="27949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noProof="0" dirty="0"/>
                <a:t>16</a:t>
              </a:r>
            </a:p>
          </p:txBody>
        </p:sp>
      </p:grpSp>
      <p:grpSp>
        <p:nvGrpSpPr>
          <p:cNvPr id="19" name="Group 18">
            <a:extLst>
              <a:ext uri="{FF2B5EF4-FFF2-40B4-BE49-F238E27FC236}">
                <a16:creationId xmlns:a16="http://schemas.microsoft.com/office/drawing/2014/main" id="{7A1B2004-47F4-20F7-9518-898D7BF2BD81}"/>
              </a:ext>
            </a:extLst>
          </p:cNvPr>
          <p:cNvGrpSpPr/>
          <p:nvPr/>
        </p:nvGrpSpPr>
        <p:grpSpPr>
          <a:xfrm>
            <a:off x="6584950" y="3565025"/>
            <a:ext cx="4114800" cy="914400"/>
            <a:chOff x="7500521" y="1567522"/>
            <a:chExt cx="4114800" cy="914400"/>
          </a:xfrm>
        </p:grpSpPr>
        <p:sp>
          <p:nvSpPr>
            <p:cNvPr id="20" name="Rectangle 19">
              <a:extLst>
                <a:ext uri="{FF2B5EF4-FFF2-40B4-BE49-F238E27FC236}">
                  <a16:creationId xmlns:a16="http://schemas.microsoft.com/office/drawing/2014/main" id="{6EC63F7F-8FA0-1412-7EDA-BC3C65651167}"/>
                </a:ext>
              </a:extLst>
            </p:cNvPr>
            <p:cNvSpPr/>
            <p:nvPr/>
          </p:nvSpPr>
          <p:spPr>
            <a:xfrm>
              <a:off x="7500521" y="1567522"/>
              <a:ext cx="4114800" cy="91440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noProof="0" dirty="0">
                  <a:solidFill>
                    <a:srgbClr val="000000"/>
                  </a:solidFill>
                  <a:latin typeface="Calibri"/>
                </a:rPr>
                <a:t> [</a:t>
              </a:r>
              <a:r>
                <a:rPr lang="en-GB" sz="1200" noProof="0" dirty="0" err="1">
                  <a:solidFill>
                    <a:srgbClr val="000000"/>
                  </a:solidFill>
                  <a:latin typeface="Calibri"/>
                </a:rPr>
                <a:t>F.Dragoni</a:t>
              </a:r>
              <a:r>
                <a:rPr lang="en-GB" sz="1200" noProof="0" dirty="0">
                  <a:solidFill>
                    <a:srgbClr val="000000"/>
                  </a:solidFill>
                  <a:latin typeface="Calibri"/>
                </a:rPr>
                <a:t>] - Perform failure mode analysis and define needs for UPS and secure network for the ventilation systems</a:t>
              </a:r>
            </a:p>
          </p:txBody>
        </p:sp>
        <p:sp>
          <p:nvSpPr>
            <p:cNvPr id="21" name="Rectangle 20">
              <a:extLst>
                <a:ext uri="{FF2B5EF4-FFF2-40B4-BE49-F238E27FC236}">
                  <a16:creationId xmlns:a16="http://schemas.microsoft.com/office/drawing/2014/main" id="{B01682E3-DFD9-0B5B-5313-73D8DFC5627F}"/>
                </a:ext>
              </a:extLst>
            </p:cNvPr>
            <p:cNvSpPr/>
            <p:nvPr/>
          </p:nvSpPr>
          <p:spPr>
            <a:xfrm>
              <a:off x="7500521" y="1573473"/>
              <a:ext cx="341870" cy="27949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noProof="0" dirty="0"/>
                <a:t>34</a:t>
              </a:r>
            </a:p>
          </p:txBody>
        </p:sp>
      </p:grpSp>
    </p:spTree>
    <p:extLst>
      <p:ext uri="{BB962C8B-B14F-4D97-AF65-F5344CB8AC3E}">
        <p14:creationId xmlns:p14="http://schemas.microsoft.com/office/powerpoint/2010/main" val="6384244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B220264-8CB0-2D9C-721D-92D147E866C6}"/>
              </a:ext>
            </a:extLst>
          </p:cNvPr>
          <p:cNvSpPr>
            <a:spLocks noGrp="1"/>
          </p:cNvSpPr>
          <p:nvPr>
            <p:ph type="title"/>
          </p:nvPr>
        </p:nvSpPr>
        <p:spPr/>
        <p:txBody>
          <a:bodyPr/>
          <a:lstStyle/>
          <a:p>
            <a:r>
              <a:rPr lang="en-GB" noProof="0" dirty="0"/>
              <a:t>Slide modifications</a:t>
            </a:r>
          </a:p>
        </p:txBody>
      </p:sp>
      <p:sp>
        <p:nvSpPr>
          <p:cNvPr id="6" name="Slide Number Placeholder 5">
            <a:extLst>
              <a:ext uri="{FF2B5EF4-FFF2-40B4-BE49-F238E27FC236}">
                <a16:creationId xmlns:a16="http://schemas.microsoft.com/office/drawing/2014/main" id="{13FBFAE8-79F0-3989-A72A-602726DD38EA}"/>
              </a:ext>
            </a:extLst>
          </p:cNvPr>
          <p:cNvSpPr>
            <a:spLocks noGrp="1"/>
          </p:cNvSpPr>
          <p:nvPr>
            <p:ph type="sldNum" sz="quarter" idx="12"/>
          </p:nvPr>
        </p:nvSpPr>
        <p:spPr/>
        <p:txBody>
          <a:bodyPr/>
          <a:lstStyle/>
          <a:p>
            <a:fld id="{36B5EA5A-BC32-A742-B11B-8E7414D5B535}" type="slidenum">
              <a:rPr lang="en-GB" noProof="0" smtClean="0"/>
              <a:pPr/>
              <a:t>19</a:t>
            </a:fld>
            <a:endParaRPr lang="en-GB" noProof="0" dirty="0"/>
          </a:p>
        </p:txBody>
      </p:sp>
      <p:sp>
        <p:nvSpPr>
          <p:cNvPr id="12" name="Title 2">
            <a:extLst>
              <a:ext uri="{FF2B5EF4-FFF2-40B4-BE49-F238E27FC236}">
                <a16:creationId xmlns:a16="http://schemas.microsoft.com/office/drawing/2014/main" id="{88BA022E-017C-FA21-442C-67481DD25B5F}"/>
              </a:ext>
            </a:extLst>
          </p:cNvPr>
          <p:cNvSpPr txBox="1">
            <a:spLocks/>
          </p:cNvSpPr>
          <p:nvPr/>
        </p:nvSpPr>
        <p:spPr>
          <a:xfrm>
            <a:off x="5771535" y="373593"/>
            <a:ext cx="6012478" cy="106574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GB" noProof="0" dirty="0"/>
              <a:t>Missing data of presented values and general actions</a:t>
            </a:r>
          </a:p>
        </p:txBody>
      </p:sp>
      <p:sp>
        <p:nvSpPr>
          <p:cNvPr id="17" name="TextBox 16">
            <a:extLst>
              <a:ext uri="{FF2B5EF4-FFF2-40B4-BE49-F238E27FC236}">
                <a16:creationId xmlns:a16="http://schemas.microsoft.com/office/drawing/2014/main" id="{97964A97-6958-1453-94E8-1ED75C3D21B0}"/>
              </a:ext>
            </a:extLst>
          </p:cNvPr>
          <p:cNvSpPr txBox="1"/>
          <p:nvPr/>
        </p:nvSpPr>
        <p:spPr>
          <a:xfrm>
            <a:off x="7500521" y="3655164"/>
            <a:ext cx="1848465" cy="276999"/>
          </a:xfrm>
          <a:prstGeom prst="rect">
            <a:avLst/>
          </a:prstGeom>
          <a:noFill/>
        </p:spPr>
        <p:txBody>
          <a:bodyPr wrap="square" lIns="0" tIns="0" rIns="0" bIns="0" rtlCol="0">
            <a:spAutoFit/>
          </a:bodyPr>
          <a:lstStyle/>
          <a:p>
            <a:pPr algn="l"/>
            <a:r>
              <a:rPr lang="en-GB" noProof="0" dirty="0"/>
              <a:t>Communication:</a:t>
            </a:r>
          </a:p>
        </p:txBody>
      </p:sp>
      <p:grpSp>
        <p:nvGrpSpPr>
          <p:cNvPr id="19" name="Group 18">
            <a:extLst>
              <a:ext uri="{FF2B5EF4-FFF2-40B4-BE49-F238E27FC236}">
                <a16:creationId xmlns:a16="http://schemas.microsoft.com/office/drawing/2014/main" id="{C2F9D7E8-0014-329A-0E3A-DE2438223C3D}"/>
              </a:ext>
            </a:extLst>
          </p:cNvPr>
          <p:cNvGrpSpPr/>
          <p:nvPr/>
        </p:nvGrpSpPr>
        <p:grpSpPr>
          <a:xfrm>
            <a:off x="654908" y="1229405"/>
            <a:ext cx="4114800" cy="914400"/>
            <a:chOff x="654908" y="1159843"/>
            <a:chExt cx="4114800" cy="914400"/>
          </a:xfrm>
        </p:grpSpPr>
        <p:sp>
          <p:nvSpPr>
            <p:cNvPr id="7" name="Rectangle 6"/>
            <p:cNvSpPr/>
            <p:nvPr/>
          </p:nvSpPr>
          <p:spPr>
            <a:xfrm>
              <a:off x="654908" y="1159843"/>
              <a:ext cx="4114800" cy="91440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noProof="0" dirty="0">
                  <a:solidFill>
                    <a:srgbClr val="000000"/>
                  </a:solidFill>
                  <a:latin typeface="Calibri"/>
                </a:rPr>
                <a:t>[M. Parkin] – Remove 'may be 50mm' from slide and possibly organise dedicated discussion.</a:t>
              </a:r>
            </a:p>
          </p:txBody>
        </p:sp>
        <p:sp>
          <p:nvSpPr>
            <p:cNvPr id="2" name="Rectangle 1">
              <a:extLst>
                <a:ext uri="{FF2B5EF4-FFF2-40B4-BE49-F238E27FC236}">
                  <a16:creationId xmlns:a16="http://schemas.microsoft.com/office/drawing/2014/main" id="{1C9614AA-868E-1EB8-D2A7-14BF775C5DB5}"/>
                </a:ext>
              </a:extLst>
            </p:cNvPr>
            <p:cNvSpPr/>
            <p:nvPr/>
          </p:nvSpPr>
          <p:spPr>
            <a:xfrm>
              <a:off x="654908" y="1159844"/>
              <a:ext cx="341870" cy="27949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noProof="0" dirty="0"/>
                <a:t>2</a:t>
              </a:r>
            </a:p>
          </p:txBody>
        </p:sp>
      </p:grpSp>
      <p:grpSp>
        <p:nvGrpSpPr>
          <p:cNvPr id="18" name="Group 17">
            <a:extLst>
              <a:ext uri="{FF2B5EF4-FFF2-40B4-BE49-F238E27FC236}">
                <a16:creationId xmlns:a16="http://schemas.microsoft.com/office/drawing/2014/main" id="{1EC1B909-4AAA-09AA-D99D-6AB7C286EA97}"/>
              </a:ext>
            </a:extLst>
          </p:cNvPr>
          <p:cNvGrpSpPr/>
          <p:nvPr/>
        </p:nvGrpSpPr>
        <p:grpSpPr>
          <a:xfrm>
            <a:off x="654908" y="3183670"/>
            <a:ext cx="4114800" cy="914400"/>
            <a:chOff x="654908" y="2312907"/>
            <a:chExt cx="4114800" cy="914400"/>
          </a:xfrm>
        </p:grpSpPr>
        <p:sp>
          <p:nvSpPr>
            <p:cNvPr id="8" name="Rectangle 7"/>
            <p:cNvSpPr/>
            <p:nvPr/>
          </p:nvSpPr>
          <p:spPr>
            <a:xfrm>
              <a:off x="654908" y="2312907"/>
              <a:ext cx="4114800" cy="91440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noProof="0" dirty="0">
                  <a:solidFill>
                    <a:srgbClr val="000000"/>
                  </a:solidFill>
                  <a:latin typeface="Calibri"/>
                </a:rPr>
                <a:t>[N. Zaric] – Change 'smoke extraction' to 'fire-rated </a:t>
              </a:r>
              <a:r>
                <a:rPr lang="en-GB" sz="1200" noProof="0" dirty="0" err="1">
                  <a:solidFill>
                    <a:srgbClr val="000000"/>
                  </a:solidFill>
                  <a:latin typeface="Calibri"/>
                </a:rPr>
                <a:t>underpressure</a:t>
              </a:r>
              <a:r>
                <a:rPr lang="en-GB" sz="1200" noProof="0" dirty="0">
                  <a:solidFill>
                    <a:srgbClr val="000000"/>
                  </a:solidFill>
                  <a:latin typeface="Calibri"/>
                </a:rPr>
                <a:t> system' in documentation.</a:t>
              </a:r>
            </a:p>
          </p:txBody>
        </p:sp>
        <p:sp>
          <p:nvSpPr>
            <p:cNvPr id="9" name="Rectangle 8">
              <a:extLst>
                <a:ext uri="{FF2B5EF4-FFF2-40B4-BE49-F238E27FC236}">
                  <a16:creationId xmlns:a16="http://schemas.microsoft.com/office/drawing/2014/main" id="{49F594BF-EF43-F65F-D72C-E480ED164644}"/>
                </a:ext>
              </a:extLst>
            </p:cNvPr>
            <p:cNvSpPr/>
            <p:nvPr/>
          </p:nvSpPr>
          <p:spPr>
            <a:xfrm>
              <a:off x="654908" y="2320467"/>
              <a:ext cx="341870" cy="27949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noProof="0" dirty="0"/>
                <a:t>17</a:t>
              </a:r>
            </a:p>
          </p:txBody>
        </p:sp>
      </p:grpSp>
      <p:grpSp>
        <p:nvGrpSpPr>
          <p:cNvPr id="21" name="Group 20">
            <a:extLst>
              <a:ext uri="{FF2B5EF4-FFF2-40B4-BE49-F238E27FC236}">
                <a16:creationId xmlns:a16="http://schemas.microsoft.com/office/drawing/2014/main" id="{C00F8788-3986-DEFD-57AF-EE0098478914}"/>
              </a:ext>
            </a:extLst>
          </p:cNvPr>
          <p:cNvGrpSpPr/>
          <p:nvPr/>
        </p:nvGrpSpPr>
        <p:grpSpPr>
          <a:xfrm>
            <a:off x="7500521" y="1567522"/>
            <a:ext cx="4114800" cy="914400"/>
            <a:chOff x="7500521" y="1567522"/>
            <a:chExt cx="4114800" cy="914400"/>
          </a:xfrm>
        </p:grpSpPr>
        <p:sp>
          <p:nvSpPr>
            <p:cNvPr id="13" name="Rectangle 12"/>
            <p:cNvSpPr/>
            <p:nvPr/>
          </p:nvSpPr>
          <p:spPr>
            <a:xfrm>
              <a:off x="7500521" y="1567522"/>
              <a:ext cx="4114800" cy="91440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noProof="0" dirty="0">
                  <a:solidFill>
                    <a:srgbClr val="000000"/>
                  </a:solidFill>
                  <a:latin typeface="Calibri"/>
                </a:rPr>
                <a:t>[</a:t>
              </a:r>
              <a:r>
                <a:rPr lang="en-GB" sz="1200" noProof="0" dirty="0" err="1">
                  <a:solidFill>
                    <a:srgbClr val="000000"/>
                  </a:solidFill>
                  <a:latin typeface="Calibri"/>
                </a:rPr>
                <a:t>M.Liebsch</a:t>
              </a:r>
              <a:r>
                <a:rPr lang="en-GB" sz="1200" noProof="0" dirty="0">
                  <a:solidFill>
                    <a:srgbClr val="000000"/>
                  </a:solidFill>
                  <a:latin typeface="Calibri"/>
                </a:rPr>
                <a:t>] – Clarify the 20kW power value presented. The maximum power consumption is 50kW.</a:t>
              </a:r>
            </a:p>
          </p:txBody>
        </p:sp>
        <p:sp>
          <p:nvSpPr>
            <p:cNvPr id="20" name="Rectangle 19">
              <a:extLst>
                <a:ext uri="{FF2B5EF4-FFF2-40B4-BE49-F238E27FC236}">
                  <a16:creationId xmlns:a16="http://schemas.microsoft.com/office/drawing/2014/main" id="{CE9EE78D-3785-F434-D97C-A57318A5630F}"/>
                </a:ext>
              </a:extLst>
            </p:cNvPr>
            <p:cNvSpPr/>
            <p:nvPr/>
          </p:nvSpPr>
          <p:spPr>
            <a:xfrm>
              <a:off x="7500521" y="1573473"/>
              <a:ext cx="341870" cy="27949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noProof="0" dirty="0"/>
                <a:t>4</a:t>
              </a:r>
            </a:p>
          </p:txBody>
        </p:sp>
      </p:grpSp>
      <p:grpSp>
        <p:nvGrpSpPr>
          <p:cNvPr id="29" name="Group 28">
            <a:extLst>
              <a:ext uri="{FF2B5EF4-FFF2-40B4-BE49-F238E27FC236}">
                <a16:creationId xmlns:a16="http://schemas.microsoft.com/office/drawing/2014/main" id="{51C67C6B-30E3-7337-A49D-2250B693F6CF}"/>
              </a:ext>
            </a:extLst>
          </p:cNvPr>
          <p:cNvGrpSpPr/>
          <p:nvPr/>
        </p:nvGrpSpPr>
        <p:grpSpPr>
          <a:xfrm>
            <a:off x="7500521" y="2658107"/>
            <a:ext cx="4114800" cy="914400"/>
            <a:chOff x="7500521" y="2658107"/>
            <a:chExt cx="4114800" cy="914400"/>
          </a:xfrm>
        </p:grpSpPr>
        <p:sp>
          <p:nvSpPr>
            <p:cNvPr id="14" name="Rectangle 13"/>
            <p:cNvSpPr/>
            <p:nvPr/>
          </p:nvSpPr>
          <p:spPr>
            <a:xfrm>
              <a:off x="7500521" y="2658107"/>
              <a:ext cx="4114800" cy="91440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noProof="0" dirty="0">
                  <a:solidFill>
                    <a:srgbClr val="000000"/>
                  </a:solidFill>
                  <a:latin typeface="Calibri"/>
                </a:rPr>
                <a:t>[WP leaders] – Translate TSAC1 recommendations into actionable milestones by 2026.</a:t>
              </a:r>
            </a:p>
          </p:txBody>
        </p:sp>
        <p:sp>
          <p:nvSpPr>
            <p:cNvPr id="22" name="Rectangle 21">
              <a:extLst>
                <a:ext uri="{FF2B5EF4-FFF2-40B4-BE49-F238E27FC236}">
                  <a16:creationId xmlns:a16="http://schemas.microsoft.com/office/drawing/2014/main" id="{F1EB0743-06C8-D3AD-DBA5-C7CD44D3C26B}"/>
                </a:ext>
              </a:extLst>
            </p:cNvPr>
            <p:cNvSpPr/>
            <p:nvPr/>
          </p:nvSpPr>
          <p:spPr>
            <a:xfrm>
              <a:off x="7500521" y="2667975"/>
              <a:ext cx="341870" cy="27949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noProof="0" dirty="0"/>
                <a:t>6</a:t>
              </a:r>
            </a:p>
          </p:txBody>
        </p:sp>
      </p:grpSp>
      <p:grpSp>
        <p:nvGrpSpPr>
          <p:cNvPr id="27" name="Group 26">
            <a:extLst>
              <a:ext uri="{FF2B5EF4-FFF2-40B4-BE49-F238E27FC236}">
                <a16:creationId xmlns:a16="http://schemas.microsoft.com/office/drawing/2014/main" id="{E66B217D-6CF7-B7EB-9C9B-DD2C915DE7AB}"/>
              </a:ext>
            </a:extLst>
          </p:cNvPr>
          <p:cNvGrpSpPr/>
          <p:nvPr/>
        </p:nvGrpSpPr>
        <p:grpSpPr>
          <a:xfrm>
            <a:off x="654908" y="4148525"/>
            <a:ext cx="4114800" cy="914400"/>
            <a:chOff x="654908" y="3464001"/>
            <a:chExt cx="4114800" cy="914400"/>
          </a:xfrm>
        </p:grpSpPr>
        <p:sp>
          <p:nvSpPr>
            <p:cNvPr id="10" name="Rectangle 9"/>
            <p:cNvSpPr/>
            <p:nvPr/>
          </p:nvSpPr>
          <p:spPr>
            <a:xfrm>
              <a:off x="654908" y="3464001"/>
              <a:ext cx="4114800" cy="91440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noProof="0" dirty="0">
                  <a:solidFill>
                    <a:srgbClr val="000000"/>
                  </a:solidFill>
                  <a:latin typeface="Calibri"/>
                </a:rPr>
                <a:t>[B. Morand] – Update EI60 rating for DI racks on slide 9.</a:t>
              </a:r>
            </a:p>
          </p:txBody>
        </p:sp>
        <p:sp>
          <p:nvSpPr>
            <p:cNvPr id="23" name="Rectangle 22">
              <a:extLst>
                <a:ext uri="{FF2B5EF4-FFF2-40B4-BE49-F238E27FC236}">
                  <a16:creationId xmlns:a16="http://schemas.microsoft.com/office/drawing/2014/main" id="{0C1AE206-3C5F-6DAE-C900-417602A12088}"/>
                </a:ext>
              </a:extLst>
            </p:cNvPr>
            <p:cNvSpPr/>
            <p:nvPr/>
          </p:nvSpPr>
          <p:spPr>
            <a:xfrm>
              <a:off x="654908" y="3464001"/>
              <a:ext cx="341870" cy="27949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noProof="0" dirty="0"/>
                <a:t>26</a:t>
              </a:r>
            </a:p>
          </p:txBody>
        </p:sp>
      </p:grpSp>
      <p:grpSp>
        <p:nvGrpSpPr>
          <p:cNvPr id="28" name="Group 27">
            <a:extLst>
              <a:ext uri="{FF2B5EF4-FFF2-40B4-BE49-F238E27FC236}">
                <a16:creationId xmlns:a16="http://schemas.microsoft.com/office/drawing/2014/main" id="{52B35EA5-0F9E-460C-FB64-C836CEB60B42}"/>
              </a:ext>
            </a:extLst>
          </p:cNvPr>
          <p:cNvGrpSpPr/>
          <p:nvPr/>
        </p:nvGrpSpPr>
        <p:grpSpPr>
          <a:xfrm>
            <a:off x="654908" y="5125978"/>
            <a:ext cx="4114800" cy="914400"/>
            <a:chOff x="654908" y="4615095"/>
            <a:chExt cx="4114800" cy="914400"/>
          </a:xfrm>
        </p:grpSpPr>
        <p:sp>
          <p:nvSpPr>
            <p:cNvPr id="11" name="Rectangle 10"/>
            <p:cNvSpPr/>
            <p:nvPr/>
          </p:nvSpPr>
          <p:spPr>
            <a:xfrm>
              <a:off x="654908" y="4615095"/>
              <a:ext cx="4114800" cy="91440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noProof="0" dirty="0">
                  <a:solidFill>
                    <a:srgbClr val="000000"/>
                  </a:solidFill>
                  <a:latin typeface="Calibri"/>
                </a:rPr>
                <a:t>[J. Blanc] – Complete slide 5 with control and IT rack details.</a:t>
              </a:r>
            </a:p>
          </p:txBody>
        </p:sp>
        <p:sp>
          <p:nvSpPr>
            <p:cNvPr id="24" name="Rectangle 23">
              <a:extLst>
                <a:ext uri="{FF2B5EF4-FFF2-40B4-BE49-F238E27FC236}">
                  <a16:creationId xmlns:a16="http://schemas.microsoft.com/office/drawing/2014/main" id="{8E307A7D-7A5F-84F8-6285-7BE415A182A0}"/>
                </a:ext>
              </a:extLst>
            </p:cNvPr>
            <p:cNvSpPr/>
            <p:nvPr/>
          </p:nvSpPr>
          <p:spPr>
            <a:xfrm>
              <a:off x="654908" y="4615095"/>
              <a:ext cx="341870" cy="27949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noProof="0" dirty="0"/>
                <a:t>36</a:t>
              </a:r>
            </a:p>
          </p:txBody>
        </p:sp>
      </p:grpSp>
      <p:grpSp>
        <p:nvGrpSpPr>
          <p:cNvPr id="31" name="Group 30">
            <a:extLst>
              <a:ext uri="{FF2B5EF4-FFF2-40B4-BE49-F238E27FC236}">
                <a16:creationId xmlns:a16="http://schemas.microsoft.com/office/drawing/2014/main" id="{E1AD82B5-7A49-8E65-E9C2-6D88C61389C8}"/>
              </a:ext>
            </a:extLst>
          </p:cNvPr>
          <p:cNvGrpSpPr/>
          <p:nvPr/>
        </p:nvGrpSpPr>
        <p:grpSpPr>
          <a:xfrm>
            <a:off x="7500521" y="4035236"/>
            <a:ext cx="4114800" cy="914400"/>
            <a:chOff x="7500521" y="5280274"/>
            <a:chExt cx="4114800" cy="914400"/>
          </a:xfrm>
        </p:grpSpPr>
        <p:sp>
          <p:nvSpPr>
            <p:cNvPr id="16" name="Rectangle 15">
              <a:extLst>
                <a:ext uri="{FF2B5EF4-FFF2-40B4-BE49-F238E27FC236}">
                  <a16:creationId xmlns:a16="http://schemas.microsoft.com/office/drawing/2014/main" id="{F3505FD8-DADD-BA50-C243-42CED4F64CA2}"/>
                </a:ext>
              </a:extLst>
            </p:cNvPr>
            <p:cNvSpPr/>
            <p:nvPr/>
          </p:nvSpPr>
          <p:spPr>
            <a:xfrm>
              <a:off x="7500521" y="5280274"/>
              <a:ext cx="4114800" cy="91440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200" noProof="0" dirty="0">
                <a:solidFill>
                  <a:srgbClr val="000000"/>
                </a:solidFill>
                <a:latin typeface="Calibri"/>
              </a:endParaRPr>
            </a:p>
            <a:p>
              <a:pPr algn="ctr"/>
              <a:r>
                <a:rPr lang="en-GB" sz="1200" noProof="0" dirty="0">
                  <a:solidFill>
                    <a:srgbClr val="000000"/>
                  </a:solidFill>
                  <a:latin typeface="Calibri"/>
                </a:rPr>
                <a:t>[All] – Think on a wider workshop to treat similar subjects and improve the sharing of study information between the different parties!</a:t>
              </a:r>
            </a:p>
          </p:txBody>
        </p:sp>
        <p:sp>
          <p:nvSpPr>
            <p:cNvPr id="26" name="Rectangle 25">
              <a:extLst>
                <a:ext uri="{FF2B5EF4-FFF2-40B4-BE49-F238E27FC236}">
                  <a16:creationId xmlns:a16="http://schemas.microsoft.com/office/drawing/2014/main" id="{456C9076-AA37-D5D3-3686-FDE600DAB02F}"/>
                </a:ext>
              </a:extLst>
            </p:cNvPr>
            <p:cNvSpPr/>
            <p:nvPr/>
          </p:nvSpPr>
          <p:spPr>
            <a:xfrm>
              <a:off x="7500521" y="5280274"/>
              <a:ext cx="341870" cy="27949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noProof="0" dirty="0"/>
                <a:t>1</a:t>
              </a:r>
            </a:p>
          </p:txBody>
        </p:sp>
      </p:grpSp>
      <p:grpSp>
        <p:nvGrpSpPr>
          <p:cNvPr id="32" name="Group 31">
            <a:extLst>
              <a:ext uri="{FF2B5EF4-FFF2-40B4-BE49-F238E27FC236}">
                <a16:creationId xmlns:a16="http://schemas.microsoft.com/office/drawing/2014/main" id="{157C632B-62C8-FFE8-427E-4F5AA795419C}"/>
              </a:ext>
            </a:extLst>
          </p:cNvPr>
          <p:cNvGrpSpPr/>
          <p:nvPr/>
        </p:nvGrpSpPr>
        <p:grpSpPr>
          <a:xfrm>
            <a:off x="654908" y="2200907"/>
            <a:ext cx="4114800" cy="914400"/>
            <a:chOff x="7500521" y="1567522"/>
            <a:chExt cx="4114800" cy="914400"/>
          </a:xfrm>
        </p:grpSpPr>
        <p:sp>
          <p:nvSpPr>
            <p:cNvPr id="33" name="Rectangle 32">
              <a:extLst>
                <a:ext uri="{FF2B5EF4-FFF2-40B4-BE49-F238E27FC236}">
                  <a16:creationId xmlns:a16="http://schemas.microsoft.com/office/drawing/2014/main" id="{B0CDCCEE-7076-0BB7-09EB-03D639B14D70}"/>
                </a:ext>
              </a:extLst>
            </p:cNvPr>
            <p:cNvSpPr/>
            <p:nvPr/>
          </p:nvSpPr>
          <p:spPr>
            <a:xfrm>
              <a:off x="7500521" y="1567522"/>
              <a:ext cx="4114800" cy="91440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noProof="0" dirty="0">
                  <a:solidFill>
                    <a:srgbClr val="000000"/>
                  </a:solidFill>
                  <a:latin typeface="Calibri"/>
                </a:rPr>
                <a:t>[J-L. Grenard] – Modify slide 5 to show TCC8 with correct position of confinement wall.</a:t>
              </a:r>
            </a:p>
          </p:txBody>
        </p:sp>
        <p:sp>
          <p:nvSpPr>
            <p:cNvPr id="34" name="Rectangle 33">
              <a:extLst>
                <a:ext uri="{FF2B5EF4-FFF2-40B4-BE49-F238E27FC236}">
                  <a16:creationId xmlns:a16="http://schemas.microsoft.com/office/drawing/2014/main" id="{04EA23F7-7778-3C12-638A-DC1DC7DE3F0D}"/>
                </a:ext>
              </a:extLst>
            </p:cNvPr>
            <p:cNvSpPr/>
            <p:nvPr/>
          </p:nvSpPr>
          <p:spPr>
            <a:xfrm>
              <a:off x="7500521" y="1573473"/>
              <a:ext cx="341870" cy="27949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noProof="0" dirty="0"/>
                <a:t>3</a:t>
              </a:r>
            </a:p>
          </p:txBody>
        </p:sp>
      </p:grpSp>
    </p:spTree>
    <p:extLst>
      <p:ext uri="{BB962C8B-B14F-4D97-AF65-F5344CB8AC3E}">
        <p14:creationId xmlns:p14="http://schemas.microsoft.com/office/powerpoint/2010/main" val="37722396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7C7B8CC-4020-F27F-087B-6AF3FA4169A5}"/>
              </a:ext>
            </a:extLst>
          </p:cNvPr>
          <p:cNvSpPr>
            <a:spLocks noGrp="1"/>
          </p:cNvSpPr>
          <p:nvPr>
            <p:ph type="title"/>
          </p:nvPr>
        </p:nvSpPr>
        <p:spPr/>
        <p:txBody>
          <a:bodyPr/>
          <a:lstStyle/>
          <a:p>
            <a:r>
              <a:rPr lang="en-GB"/>
              <a:t>Objectives of the workshop</a:t>
            </a:r>
            <a:br>
              <a:rPr lang="en-GB"/>
            </a:br>
            <a:endParaRPr lang="en-GB"/>
          </a:p>
        </p:txBody>
      </p:sp>
      <p:sp>
        <p:nvSpPr>
          <p:cNvPr id="5" name="Text Placeholder 4">
            <a:extLst>
              <a:ext uri="{FF2B5EF4-FFF2-40B4-BE49-F238E27FC236}">
                <a16:creationId xmlns:a16="http://schemas.microsoft.com/office/drawing/2014/main" id="{3D9ABD09-C23B-A6F4-E434-66CA239FBE39}"/>
              </a:ext>
            </a:extLst>
          </p:cNvPr>
          <p:cNvSpPr>
            <a:spLocks noGrp="1"/>
          </p:cNvSpPr>
          <p:nvPr>
            <p:ph type="body" sz="quarter" idx="13"/>
          </p:nvPr>
        </p:nvSpPr>
        <p:spPr/>
        <p:txBody>
          <a:bodyPr>
            <a:normAutofit fontScale="85000" lnSpcReduction="20000"/>
          </a:bodyPr>
          <a:lstStyle/>
          <a:p>
            <a:r>
              <a:rPr lang="en-GB" sz="2800" dirty="0"/>
              <a:t>Workshop focused on the new target complex service building</a:t>
            </a:r>
          </a:p>
          <a:p>
            <a:r>
              <a:rPr lang="en-GB" sz="2800" b="0" dirty="0">
                <a:hlinkClick r:id="rId2"/>
              </a:rPr>
              <a:t>https://indico.cern.ch/event/1546119/</a:t>
            </a:r>
            <a:endParaRPr lang="en-GB" sz="2800" b="0" dirty="0">
              <a:effectLst/>
            </a:endParaRPr>
          </a:p>
          <a:p>
            <a:pPr marL="342900" indent="-342900">
              <a:buFont typeface="Arial" panose="020B0604020202020204" pitchFamily="34" charset="0"/>
              <a:buChar char="•"/>
            </a:pPr>
            <a:r>
              <a:rPr lang="en-GB" sz="2800" dirty="0">
                <a:effectLst/>
              </a:rPr>
              <a:t>Ensure all requirements are understood</a:t>
            </a:r>
          </a:p>
          <a:p>
            <a:pPr marL="342900" indent="-342900">
              <a:buFont typeface="Arial" panose="020B0604020202020204" pitchFamily="34" charset="0"/>
              <a:buChar char="•"/>
            </a:pPr>
            <a:r>
              <a:rPr lang="en-GB" sz="2800" dirty="0">
                <a:effectLst/>
              </a:rPr>
              <a:t>Understand studies progress by the different stakeholder</a:t>
            </a:r>
          </a:p>
          <a:p>
            <a:pPr marL="342900" indent="-342900">
              <a:buFont typeface="Arial" panose="020B0604020202020204" pitchFamily="34" charset="0"/>
              <a:buChar char="•"/>
            </a:pPr>
            <a:r>
              <a:rPr lang="en-GB" sz="2800" dirty="0">
                <a:effectLst/>
              </a:rPr>
              <a:t>Ensure sufficient spaces are reserved within the target complex</a:t>
            </a:r>
          </a:p>
          <a:p>
            <a:pPr marL="342900" indent="-342900">
              <a:buFont typeface="Arial" panose="020B0604020202020204" pitchFamily="34" charset="0"/>
              <a:buChar char="•"/>
            </a:pPr>
            <a:r>
              <a:rPr lang="en-GB" sz="2800" dirty="0">
                <a:effectLst/>
              </a:rPr>
              <a:t>Ensure interfaces between systems are defined</a:t>
            </a:r>
          </a:p>
          <a:p>
            <a:pPr>
              <a:buNone/>
            </a:pPr>
            <a:endParaRPr lang="en-GB" sz="2400" b="0" dirty="0"/>
          </a:p>
          <a:p>
            <a:pPr>
              <a:buNone/>
            </a:pPr>
            <a:r>
              <a:rPr lang="en-GB" sz="2400" b="0" dirty="0"/>
              <a:t>Include specific aspect linked to the rooting of utilities from / to ECN3 / TCC8 and interfaces with SHiP</a:t>
            </a:r>
          </a:p>
          <a:p>
            <a:pPr>
              <a:buNone/>
            </a:pPr>
            <a:r>
              <a:rPr lang="en-GB" sz="2400" b="0" dirty="0"/>
              <a:t>We are in the design phase some aspect are based on certain assumptions or similar facility</a:t>
            </a:r>
          </a:p>
          <a:p>
            <a:r>
              <a:rPr lang="en-GB" sz="2400" b="0" dirty="0"/>
              <a:t>*Planning, Budget and Resources won't be discussed during this Workshop</a:t>
            </a:r>
          </a:p>
          <a:p>
            <a:endParaRPr lang="en-GB" sz="2400" b="0" dirty="0"/>
          </a:p>
          <a:p>
            <a:r>
              <a:rPr lang="en-GB" sz="2400" dirty="0"/>
              <a:t>Workshop Minutes: </a:t>
            </a:r>
            <a:r>
              <a:rPr lang="en-GB" sz="2400" dirty="0">
                <a:hlinkClick r:id="rId3"/>
              </a:rPr>
              <a:t>https://codimd.web.cern.ch/s/GSoAIZzlQ#</a:t>
            </a:r>
            <a:r>
              <a:rPr lang="en-GB" sz="2400" dirty="0"/>
              <a:t> </a:t>
            </a:r>
            <a:endParaRPr lang="en-GB" dirty="0"/>
          </a:p>
        </p:txBody>
      </p:sp>
      <p:sp>
        <p:nvSpPr>
          <p:cNvPr id="7" name="Slide Number Placeholder 6">
            <a:extLst>
              <a:ext uri="{FF2B5EF4-FFF2-40B4-BE49-F238E27FC236}">
                <a16:creationId xmlns:a16="http://schemas.microsoft.com/office/drawing/2014/main" id="{3D24614E-F3FA-391D-7BD2-82FDD61232DB}"/>
              </a:ext>
            </a:extLst>
          </p:cNvPr>
          <p:cNvSpPr>
            <a:spLocks noGrp="1"/>
          </p:cNvSpPr>
          <p:nvPr>
            <p:ph type="sldNum" sz="quarter" idx="12"/>
          </p:nvPr>
        </p:nvSpPr>
        <p:spPr/>
        <p:txBody>
          <a:bodyPr/>
          <a:lstStyle/>
          <a:p>
            <a:fld id="{36B5EA5A-BC32-A742-B11B-8E7414D5B535}" type="slidenum">
              <a:rPr lang="en-US" smtClean="0"/>
              <a:pPr/>
              <a:t>2</a:t>
            </a:fld>
            <a:endParaRPr lang="en-US"/>
          </a:p>
        </p:txBody>
      </p:sp>
    </p:spTree>
    <p:extLst>
      <p:ext uri="{BB962C8B-B14F-4D97-AF65-F5344CB8AC3E}">
        <p14:creationId xmlns:p14="http://schemas.microsoft.com/office/powerpoint/2010/main" val="117512780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534F218-255F-E889-D29B-2685AA3533DE}"/>
              </a:ext>
            </a:extLst>
          </p:cNvPr>
          <p:cNvSpPr>
            <a:spLocks noGrp="1"/>
          </p:cNvSpPr>
          <p:nvPr>
            <p:ph type="title"/>
          </p:nvPr>
        </p:nvSpPr>
        <p:spPr/>
        <p:txBody>
          <a:bodyPr/>
          <a:lstStyle/>
          <a:p>
            <a:r>
              <a:rPr lang="en-GB" noProof="0" dirty="0"/>
              <a:t>Safety matrix </a:t>
            </a:r>
          </a:p>
        </p:txBody>
      </p:sp>
      <p:sp>
        <p:nvSpPr>
          <p:cNvPr id="6" name="Slide Number Placeholder 5">
            <a:extLst>
              <a:ext uri="{FF2B5EF4-FFF2-40B4-BE49-F238E27FC236}">
                <a16:creationId xmlns:a16="http://schemas.microsoft.com/office/drawing/2014/main" id="{53997342-0BF0-37BB-F01D-5AC72C13B5CB}"/>
              </a:ext>
            </a:extLst>
          </p:cNvPr>
          <p:cNvSpPr>
            <a:spLocks noGrp="1"/>
          </p:cNvSpPr>
          <p:nvPr>
            <p:ph type="sldNum" sz="quarter" idx="12"/>
          </p:nvPr>
        </p:nvSpPr>
        <p:spPr/>
        <p:txBody>
          <a:bodyPr/>
          <a:lstStyle/>
          <a:p>
            <a:fld id="{36B5EA5A-BC32-A742-B11B-8E7414D5B535}" type="slidenum">
              <a:rPr lang="en-GB" noProof="0" smtClean="0"/>
              <a:pPr/>
              <a:t>20</a:t>
            </a:fld>
            <a:endParaRPr lang="en-GB" noProof="0" dirty="0"/>
          </a:p>
        </p:txBody>
      </p:sp>
      <p:grpSp>
        <p:nvGrpSpPr>
          <p:cNvPr id="18" name="Group 17">
            <a:extLst>
              <a:ext uri="{FF2B5EF4-FFF2-40B4-BE49-F238E27FC236}">
                <a16:creationId xmlns:a16="http://schemas.microsoft.com/office/drawing/2014/main" id="{EBD59F3D-2123-2F17-90BB-EBFFF9CD92A9}"/>
              </a:ext>
            </a:extLst>
          </p:cNvPr>
          <p:cNvGrpSpPr/>
          <p:nvPr/>
        </p:nvGrpSpPr>
        <p:grpSpPr>
          <a:xfrm>
            <a:off x="540973" y="5004509"/>
            <a:ext cx="4114800" cy="914400"/>
            <a:chOff x="284205" y="4992521"/>
            <a:chExt cx="4114800" cy="914400"/>
          </a:xfrm>
        </p:grpSpPr>
        <p:sp>
          <p:nvSpPr>
            <p:cNvPr id="10" name="Rectangle 9"/>
            <p:cNvSpPr/>
            <p:nvPr/>
          </p:nvSpPr>
          <p:spPr>
            <a:xfrm>
              <a:off x="284205" y="4992521"/>
              <a:ext cx="4114800" cy="91440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noProof="0" dirty="0">
                  <a:solidFill>
                    <a:srgbClr val="000000"/>
                  </a:solidFill>
                  <a:latin typeface="Calibri"/>
                </a:rPr>
                <a:t>[</a:t>
              </a:r>
              <a:r>
                <a:rPr lang="en-GB" sz="1200" noProof="0" dirty="0" err="1">
                  <a:solidFill>
                    <a:srgbClr val="000000"/>
                  </a:solidFill>
                  <a:latin typeface="Calibri"/>
                </a:rPr>
                <a:t>M.Dole</a:t>
              </a:r>
              <a:r>
                <a:rPr lang="en-GB" sz="1200" noProof="0" dirty="0">
                  <a:solidFill>
                    <a:srgbClr val="000000"/>
                  </a:solidFill>
                  <a:latin typeface="Calibri"/>
                </a:rPr>
                <a:t>] – Confirm location of LASDs to avoid aspirated air contamination.</a:t>
              </a:r>
            </a:p>
          </p:txBody>
        </p:sp>
        <p:sp>
          <p:nvSpPr>
            <p:cNvPr id="2" name="Rectangle 1">
              <a:extLst>
                <a:ext uri="{FF2B5EF4-FFF2-40B4-BE49-F238E27FC236}">
                  <a16:creationId xmlns:a16="http://schemas.microsoft.com/office/drawing/2014/main" id="{B1E552DC-4DFE-2B78-4657-3D608346381A}"/>
                </a:ext>
              </a:extLst>
            </p:cNvPr>
            <p:cNvSpPr/>
            <p:nvPr/>
          </p:nvSpPr>
          <p:spPr>
            <a:xfrm>
              <a:off x="284205" y="4992521"/>
              <a:ext cx="341870" cy="27949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noProof="0" dirty="0"/>
                <a:t>23</a:t>
              </a:r>
            </a:p>
          </p:txBody>
        </p:sp>
      </p:grpSp>
      <p:grpSp>
        <p:nvGrpSpPr>
          <p:cNvPr id="17" name="Group 16">
            <a:extLst>
              <a:ext uri="{FF2B5EF4-FFF2-40B4-BE49-F238E27FC236}">
                <a16:creationId xmlns:a16="http://schemas.microsoft.com/office/drawing/2014/main" id="{7160E7E9-C25C-1CD8-E160-4BB02ABBA088}"/>
              </a:ext>
            </a:extLst>
          </p:cNvPr>
          <p:cNvGrpSpPr/>
          <p:nvPr/>
        </p:nvGrpSpPr>
        <p:grpSpPr>
          <a:xfrm>
            <a:off x="540973" y="3735477"/>
            <a:ext cx="4114800" cy="914400"/>
            <a:chOff x="284205" y="3723489"/>
            <a:chExt cx="4114800" cy="914400"/>
          </a:xfrm>
        </p:grpSpPr>
        <p:sp>
          <p:nvSpPr>
            <p:cNvPr id="9" name="Rectangle 8"/>
            <p:cNvSpPr/>
            <p:nvPr/>
          </p:nvSpPr>
          <p:spPr>
            <a:xfrm>
              <a:off x="284205" y="3723489"/>
              <a:ext cx="4114800" cy="91440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noProof="0" dirty="0">
                  <a:solidFill>
                    <a:srgbClr val="000000"/>
                  </a:solidFill>
                  <a:latin typeface="Calibri"/>
                </a:rPr>
                <a:t>[B. Morand] – Finalise fireman cubicle layout (coffret pompier).</a:t>
              </a:r>
            </a:p>
          </p:txBody>
        </p:sp>
        <p:sp>
          <p:nvSpPr>
            <p:cNvPr id="12" name="Rectangle 11">
              <a:extLst>
                <a:ext uri="{FF2B5EF4-FFF2-40B4-BE49-F238E27FC236}">
                  <a16:creationId xmlns:a16="http://schemas.microsoft.com/office/drawing/2014/main" id="{731C7B73-66CC-AEAE-2CA3-397065C2B854}"/>
                </a:ext>
              </a:extLst>
            </p:cNvPr>
            <p:cNvSpPr/>
            <p:nvPr/>
          </p:nvSpPr>
          <p:spPr>
            <a:xfrm>
              <a:off x="284205" y="3723489"/>
              <a:ext cx="341870" cy="27949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noProof="0" dirty="0"/>
                <a:t>22</a:t>
              </a:r>
            </a:p>
          </p:txBody>
        </p:sp>
      </p:grpSp>
      <p:grpSp>
        <p:nvGrpSpPr>
          <p:cNvPr id="16" name="Group 15">
            <a:extLst>
              <a:ext uri="{FF2B5EF4-FFF2-40B4-BE49-F238E27FC236}">
                <a16:creationId xmlns:a16="http://schemas.microsoft.com/office/drawing/2014/main" id="{BF993B2A-8589-3D06-7A67-A612E3C33957}"/>
              </a:ext>
            </a:extLst>
          </p:cNvPr>
          <p:cNvGrpSpPr/>
          <p:nvPr/>
        </p:nvGrpSpPr>
        <p:grpSpPr>
          <a:xfrm>
            <a:off x="540973" y="2466445"/>
            <a:ext cx="4114800" cy="914400"/>
            <a:chOff x="284205" y="2454457"/>
            <a:chExt cx="4114800" cy="914400"/>
          </a:xfrm>
        </p:grpSpPr>
        <p:sp>
          <p:nvSpPr>
            <p:cNvPr id="8" name="Rectangle 7"/>
            <p:cNvSpPr/>
            <p:nvPr/>
          </p:nvSpPr>
          <p:spPr>
            <a:xfrm>
              <a:off x="284205" y="2454457"/>
              <a:ext cx="4114800" cy="91440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noProof="0" dirty="0">
                  <a:solidFill>
                    <a:srgbClr val="000000"/>
                  </a:solidFill>
                  <a:latin typeface="Calibri"/>
                </a:rPr>
                <a:t>[Matthias] – Propose optimal layout and compartment outlets for dry risers.</a:t>
              </a:r>
            </a:p>
          </p:txBody>
        </p:sp>
        <p:sp>
          <p:nvSpPr>
            <p:cNvPr id="13" name="Rectangle 12">
              <a:extLst>
                <a:ext uri="{FF2B5EF4-FFF2-40B4-BE49-F238E27FC236}">
                  <a16:creationId xmlns:a16="http://schemas.microsoft.com/office/drawing/2014/main" id="{9F7A854E-E1AC-609F-9A56-876806EEC554}"/>
                </a:ext>
              </a:extLst>
            </p:cNvPr>
            <p:cNvSpPr/>
            <p:nvPr/>
          </p:nvSpPr>
          <p:spPr>
            <a:xfrm>
              <a:off x="284205" y="2454457"/>
              <a:ext cx="341870" cy="27949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noProof="0" dirty="0"/>
                <a:t>8</a:t>
              </a:r>
            </a:p>
          </p:txBody>
        </p:sp>
      </p:grpSp>
      <p:grpSp>
        <p:nvGrpSpPr>
          <p:cNvPr id="15" name="Group 14">
            <a:extLst>
              <a:ext uri="{FF2B5EF4-FFF2-40B4-BE49-F238E27FC236}">
                <a16:creationId xmlns:a16="http://schemas.microsoft.com/office/drawing/2014/main" id="{CA4FCABC-1537-1D9C-4F15-A7367A3AAD0F}"/>
              </a:ext>
            </a:extLst>
          </p:cNvPr>
          <p:cNvGrpSpPr/>
          <p:nvPr/>
        </p:nvGrpSpPr>
        <p:grpSpPr>
          <a:xfrm>
            <a:off x="540973" y="1197413"/>
            <a:ext cx="4114800" cy="914400"/>
            <a:chOff x="284205" y="1185425"/>
            <a:chExt cx="4114800" cy="914400"/>
          </a:xfrm>
        </p:grpSpPr>
        <p:sp>
          <p:nvSpPr>
            <p:cNvPr id="7" name="Rectangle 6"/>
            <p:cNvSpPr/>
            <p:nvPr/>
          </p:nvSpPr>
          <p:spPr>
            <a:xfrm>
              <a:off x="284205" y="1185425"/>
              <a:ext cx="4114800" cy="91440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noProof="0" dirty="0">
                  <a:solidFill>
                    <a:srgbClr val="000000"/>
                  </a:solidFill>
                  <a:latin typeface="Calibri"/>
                </a:rPr>
                <a:t>[O. Rios/J.L. Grenard] – Provide layout sketch of dry risers.</a:t>
              </a:r>
            </a:p>
          </p:txBody>
        </p:sp>
        <p:sp>
          <p:nvSpPr>
            <p:cNvPr id="14" name="Rectangle 13">
              <a:extLst>
                <a:ext uri="{FF2B5EF4-FFF2-40B4-BE49-F238E27FC236}">
                  <a16:creationId xmlns:a16="http://schemas.microsoft.com/office/drawing/2014/main" id="{8E11E984-4F91-9504-B38E-28ED54AADE68}"/>
                </a:ext>
              </a:extLst>
            </p:cNvPr>
            <p:cNvSpPr/>
            <p:nvPr/>
          </p:nvSpPr>
          <p:spPr>
            <a:xfrm>
              <a:off x="284205" y="1197413"/>
              <a:ext cx="341870" cy="27949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noProof="0" dirty="0"/>
                <a:t>7</a:t>
              </a:r>
            </a:p>
          </p:txBody>
        </p:sp>
      </p:grpSp>
      <p:grpSp>
        <p:nvGrpSpPr>
          <p:cNvPr id="20" name="Group 19">
            <a:extLst>
              <a:ext uri="{FF2B5EF4-FFF2-40B4-BE49-F238E27FC236}">
                <a16:creationId xmlns:a16="http://schemas.microsoft.com/office/drawing/2014/main" id="{1DBA99E6-B892-0E26-DCB9-BFA3D49C4006}"/>
              </a:ext>
            </a:extLst>
          </p:cNvPr>
          <p:cNvGrpSpPr/>
          <p:nvPr/>
        </p:nvGrpSpPr>
        <p:grpSpPr>
          <a:xfrm>
            <a:off x="6626324" y="3840089"/>
            <a:ext cx="4114800" cy="1081957"/>
            <a:chOff x="284205" y="4992521"/>
            <a:chExt cx="4114800" cy="914400"/>
          </a:xfrm>
        </p:grpSpPr>
        <p:sp>
          <p:nvSpPr>
            <p:cNvPr id="21" name="Rectangle 20">
              <a:extLst>
                <a:ext uri="{FF2B5EF4-FFF2-40B4-BE49-F238E27FC236}">
                  <a16:creationId xmlns:a16="http://schemas.microsoft.com/office/drawing/2014/main" id="{A422D11B-ECD6-5A03-4A8E-1251C5BC5B7F}"/>
                </a:ext>
              </a:extLst>
            </p:cNvPr>
            <p:cNvSpPr/>
            <p:nvPr/>
          </p:nvSpPr>
          <p:spPr>
            <a:xfrm>
              <a:off x="284205" y="4992521"/>
              <a:ext cx="4114800" cy="91440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noProof="0" dirty="0">
                  <a:solidFill>
                    <a:srgbClr val="000000"/>
                  </a:solidFill>
                  <a:latin typeface="Calibri"/>
                </a:rPr>
                <a:t>[B. Morand/</a:t>
              </a:r>
              <a:r>
                <a:rPr lang="en-GB" sz="1200" noProof="0" dirty="0" err="1">
                  <a:solidFill>
                    <a:srgbClr val="000000"/>
                  </a:solidFill>
                  <a:latin typeface="Calibri"/>
                </a:rPr>
                <a:t>M.Dole</a:t>
              </a:r>
              <a:r>
                <a:rPr lang="en-GB" sz="1200" noProof="0" dirty="0">
                  <a:solidFill>
                    <a:srgbClr val="000000"/>
                  </a:solidFill>
                  <a:latin typeface="Calibri"/>
                </a:rPr>
                <a:t>] – to specify the specific requirements to a high activity source upgrade of the building in the future. </a:t>
              </a:r>
              <a:r>
                <a:rPr lang="en-GB" sz="1200" b="0" i="0" noProof="0" dirty="0">
                  <a:solidFill>
                    <a:srgbClr val="333333"/>
                  </a:solidFill>
                  <a:effectLst/>
                  <a:latin typeface="-apple-system"/>
                </a:rPr>
                <a:t>(e.g. anti-intrusions, etc.)</a:t>
              </a:r>
              <a:endParaRPr lang="en-GB" sz="1200" noProof="0" dirty="0">
                <a:solidFill>
                  <a:srgbClr val="000000"/>
                </a:solidFill>
                <a:latin typeface="Calibri"/>
              </a:endParaRPr>
            </a:p>
          </p:txBody>
        </p:sp>
        <p:sp>
          <p:nvSpPr>
            <p:cNvPr id="22" name="Rectangle 21">
              <a:extLst>
                <a:ext uri="{FF2B5EF4-FFF2-40B4-BE49-F238E27FC236}">
                  <a16:creationId xmlns:a16="http://schemas.microsoft.com/office/drawing/2014/main" id="{0BA3B833-AFCB-13A7-6EC6-741F8384E1F7}"/>
                </a:ext>
              </a:extLst>
            </p:cNvPr>
            <p:cNvSpPr/>
            <p:nvPr/>
          </p:nvSpPr>
          <p:spPr>
            <a:xfrm>
              <a:off x="284205" y="4992522"/>
              <a:ext cx="341870" cy="236209"/>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noProof="0" dirty="0"/>
                <a:t>28</a:t>
              </a:r>
            </a:p>
          </p:txBody>
        </p:sp>
      </p:grpSp>
      <p:grpSp>
        <p:nvGrpSpPr>
          <p:cNvPr id="19" name="Group 18">
            <a:extLst>
              <a:ext uri="{FF2B5EF4-FFF2-40B4-BE49-F238E27FC236}">
                <a16:creationId xmlns:a16="http://schemas.microsoft.com/office/drawing/2014/main" id="{C72C92E5-DBB8-7448-6DEF-C4CBA9886CA5}"/>
              </a:ext>
            </a:extLst>
          </p:cNvPr>
          <p:cNvGrpSpPr/>
          <p:nvPr/>
        </p:nvGrpSpPr>
        <p:grpSpPr>
          <a:xfrm>
            <a:off x="6626324" y="2666824"/>
            <a:ext cx="4114800" cy="914400"/>
            <a:chOff x="7500521" y="1567522"/>
            <a:chExt cx="4114800" cy="914400"/>
          </a:xfrm>
        </p:grpSpPr>
        <p:sp>
          <p:nvSpPr>
            <p:cNvPr id="23" name="Rectangle 22">
              <a:extLst>
                <a:ext uri="{FF2B5EF4-FFF2-40B4-BE49-F238E27FC236}">
                  <a16:creationId xmlns:a16="http://schemas.microsoft.com/office/drawing/2014/main" id="{B9180476-B863-16AC-3C41-3DAC59A567CD}"/>
                </a:ext>
              </a:extLst>
            </p:cNvPr>
            <p:cNvSpPr/>
            <p:nvPr/>
          </p:nvSpPr>
          <p:spPr>
            <a:xfrm>
              <a:off x="7500521" y="1567522"/>
              <a:ext cx="4114800" cy="91440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noProof="0" dirty="0">
                  <a:solidFill>
                    <a:srgbClr val="000000"/>
                  </a:solidFill>
                  <a:latin typeface="Calibri"/>
                </a:rPr>
                <a:t>[</a:t>
              </a:r>
              <a:r>
                <a:rPr lang="en-GB" sz="1200" noProof="0" dirty="0" err="1">
                  <a:solidFill>
                    <a:srgbClr val="000000"/>
                  </a:solidFill>
                  <a:latin typeface="Calibri"/>
                </a:rPr>
                <a:t>J.L.Grenard</a:t>
              </a:r>
              <a:r>
                <a:rPr lang="en-GB" sz="1200" noProof="0" dirty="0">
                  <a:solidFill>
                    <a:srgbClr val="000000"/>
                  </a:solidFill>
                  <a:latin typeface="Calibri"/>
                </a:rPr>
                <a:t>] – Define who will perform the 3D modelling for the detection systems.</a:t>
              </a:r>
            </a:p>
          </p:txBody>
        </p:sp>
        <p:sp>
          <p:nvSpPr>
            <p:cNvPr id="24" name="Rectangle 23">
              <a:extLst>
                <a:ext uri="{FF2B5EF4-FFF2-40B4-BE49-F238E27FC236}">
                  <a16:creationId xmlns:a16="http://schemas.microsoft.com/office/drawing/2014/main" id="{DF77088F-9652-3BC1-5B6E-D2C812B8ADD4}"/>
                </a:ext>
              </a:extLst>
            </p:cNvPr>
            <p:cNvSpPr/>
            <p:nvPr/>
          </p:nvSpPr>
          <p:spPr>
            <a:xfrm>
              <a:off x="7500521" y="1573473"/>
              <a:ext cx="341870" cy="27949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noProof="0" dirty="0"/>
                <a:t>25</a:t>
              </a:r>
            </a:p>
          </p:txBody>
        </p:sp>
      </p:grpSp>
      <p:grpSp>
        <p:nvGrpSpPr>
          <p:cNvPr id="25" name="Group 24">
            <a:extLst>
              <a:ext uri="{FF2B5EF4-FFF2-40B4-BE49-F238E27FC236}">
                <a16:creationId xmlns:a16="http://schemas.microsoft.com/office/drawing/2014/main" id="{CE508CE9-FC11-52A9-F1BA-B2FA1DEE3A73}"/>
              </a:ext>
            </a:extLst>
          </p:cNvPr>
          <p:cNvGrpSpPr/>
          <p:nvPr/>
        </p:nvGrpSpPr>
        <p:grpSpPr>
          <a:xfrm>
            <a:off x="6626324" y="1469386"/>
            <a:ext cx="4114800" cy="914400"/>
            <a:chOff x="7500521" y="1567522"/>
            <a:chExt cx="4114800" cy="914400"/>
          </a:xfrm>
        </p:grpSpPr>
        <p:sp>
          <p:nvSpPr>
            <p:cNvPr id="26" name="Rectangle 25">
              <a:extLst>
                <a:ext uri="{FF2B5EF4-FFF2-40B4-BE49-F238E27FC236}">
                  <a16:creationId xmlns:a16="http://schemas.microsoft.com/office/drawing/2014/main" id="{417F3F5B-2C23-CBDB-036D-E6625B8715D9}"/>
                </a:ext>
              </a:extLst>
            </p:cNvPr>
            <p:cNvSpPr/>
            <p:nvPr/>
          </p:nvSpPr>
          <p:spPr>
            <a:xfrm>
              <a:off x="7500521" y="1567522"/>
              <a:ext cx="4114800" cy="91440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noProof="0" dirty="0">
                  <a:solidFill>
                    <a:srgbClr val="000000"/>
                  </a:solidFill>
                  <a:latin typeface="Calibri"/>
                </a:rPr>
                <a:t>[</a:t>
              </a:r>
              <a:r>
                <a:rPr lang="en-GB" sz="1200" noProof="0" dirty="0" err="1">
                  <a:solidFill>
                    <a:srgbClr val="000000"/>
                  </a:solidFill>
                  <a:latin typeface="Calibri"/>
                </a:rPr>
                <a:t>F.Dragoni</a:t>
              </a:r>
              <a:r>
                <a:rPr lang="en-GB" sz="1200" noProof="0" dirty="0">
                  <a:solidFill>
                    <a:srgbClr val="000000"/>
                  </a:solidFill>
                  <a:latin typeface="Calibri"/>
                </a:rPr>
                <a:t>] – Perform failure mode analysis and define needs for UPS and secure network for the safety systems</a:t>
              </a:r>
            </a:p>
          </p:txBody>
        </p:sp>
        <p:sp>
          <p:nvSpPr>
            <p:cNvPr id="27" name="Rectangle 26">
              <a:extLst>
                <a:ext uri="{FF2B5EF4-FFF2-40B4-BE49-F238E27FC236}">
                  <a16:creationId xmlns:a16="http://schemas.microsoft.com/office/drawing/2014/main" id="{65F20911-F390-466C-8C06-F8417A5FB38D}"/>
                </a:ext>
              </a:extLst>
            </p:cNvPr>
            <p:cNvSpPr/>
            <p:nvPr/>
          </p:nvSpPr>
          <p:spPr>
            <a:xfrm>
              <a:off x="7500521" y="1573473"/>
              <a:ext cx="341870" cy="27949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noProof="0" dirty="0"/>
                <a:t>34</a:t>
              </a:r>
            </a:p>
          </p:txBody>
        </p:sp>
      </p:grpSp>
    </p:spTree>
    <p:extLst>
      <p:ext uri="{BB962C8B-B14F-4D97-AF65-F5344CB8AC3E}">
        <p14:creationId xmlns:p14="http://schemas.microsoft.com/office/powerpoint/2010/main" val="26456907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20123D-DC48-32DE-EB75-68008D2637EB}"/>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ED08520D-86F5-5C4A-3B4B-EB5445596451}"/>
              </a:ext>
            </a:extLst>
          </p:cNvPr>
          <p:cNvSpPr>
            <a:spLocks noGrp="1"/>
          </p:cNvSpPr>
          <p:nvPr>
            <p:ph type="title"/>
          </p:nvPr>
        </p:nvSpPr>
        <p:spPr/>
        <p:txBody>
          <a:bodyPr/>
          <a:lstStyle/>
          <a:p>
            <a:r>
              <a:rPr lang="en-GB" noProof="0" dirty="0"/>
              <a:t>General safety</a:t>
            </a:r>
          </a:p>
        </p:txBody>
      </p:sp>
      <p:sp>
        <p:nvSpPr>
          <p:cNvPr id="6" name="Slide Number Placeholder 5">
            <a:extLst>
              <a:ext uri="{FF2B5EF4-FFF2-40B4-BE49-F238E27FC236}">
                <a16:creationId xmlns:a16="http://schemas.microsoft.com/office/drawing/2014/main" id="{706F8E5D-5C21-70D5-F9B5-4C047192BF1D}"/>
              </a:ext>
            </a:extLst>
          </p:cNvPr>
          <p:cNvSpPr>
            <a:spLocks noGrp="1"/>
          </p:cNvSpPr>
          <p:nvPr>
            <p:ph type="sldNum" sz="quarter" idx="12"/>
          </p:nvPr>
        </p:nvSpPr>
        <p:spPr/>
        <p:txBody>
          <a:bodyPr/>
          <a:lstStyle/>
          <a:p>
            <a:fld id="{36B5EA5A-BC32-A742-B11B-8E7414D5B535}" type="slidenum">
              <a:rPr lang="en-GB" noProof="0" smtClean="0"/>
              <a:pPr/>
              <a:t>21</a:t>
            </a:fld>
            <a:endParaRPr lang="en-GB" noProof="0" dirty="0"/>
          </a:p>
        </p:txBody>
      </p:sp>
      <p:sp>
        <p:nvSpPr>
          <p:cNvPr id="12" name="TextBox 11">
            <a:extLst>
              <a:ext uri="{FF2B5EF4-FFF2-40B4-BE49-F238E27FC236}">
                <a16:creationId xmlns:a16="http://schemas.microsoft.com/office/drawing/2014/main" id="{D1482E71-EEA2-8529-9E9E-7588BD750CBB}"/>
              </a:ext>
            </a:extLst>
          </p:cNvPr>
          <p:cNvSpPr txBox="1"/>
          <p:nvPr/>
        </p:nvSpPr>
        <p:spPr>
          <a:xfrm>
            <a:off x="6096000" y="5034570"/>
            <a:ext cx="5981249" cy="984885"/>
          </a:xfrm>
          <a:prstGeom prst="rect">
            <a:avLst/>
          </a:prstGeom>
          <a:noFill/>
        </p:spPr>
        <p:txBody>
          <a:bodyPr wrap="square" lIns="0" tIns="0" rIns="0" bIns="0" rtlCol="0">
            <a:spAutoFit/>
          </a:bodyPr>
          <a:lstStyle/>
          <a:p>
            <a:pPr algn="l"/>
            <a:r>
              <a:rPr lang="en-GB" sz="1600" noProof="0" dirty="0"/>
              <a:t>Noise general study. </a:t>
            </a:r>
          </a:p>
          <a:p>
            <a:pPr marL="742950" lvl="1" indent="-285750">
              <a:buFont typeface="Arial" panose="020B0604020202020204" pitchFamily="34" charset="0"/>
              <a:buChar char="•"/>
            </a:pPr>
            <a:r>
              <a:rPr lang="en-GB" sz="1600" noProof="0" dirty="0"/>
              <a:t>Define the limits for the equipment </a:t>
            </a:r>
          </a:p>
          <a:p>
            <a:pPr marL="742950" lvl="1" indent="-285750">
              <a:buFont typeface="Arial" panose="020B0604020202020204" pitchFamily="34" charset="0"/>
              <a:buChar char="•"/>
            </a:pPr>
            <a:r>
              <a:rPr lang="en-GB" sz="1600" noProof="0" dirty="0"/>
              <a:t>The groups should define the noise of their equipment </a:t>
            </a:r>
          </a:p>
          <a:p>
            <a:pPr marL="742950" lvl="1" indent="-285750">
              <a:buFont typeface="Arial" panose="020B0604020202020204" pitchFamily="34" charset="0"/>
              <a:buChar char="•"/>
            </a:pPr>
            <a:r>
              <a:rPr lang="en-GB" sz="1600" noProof="0" dirty="0"/>
              <a:t>Propose mitigation measures (noise proof insulation (?))</a:t>
            </a:r>
          </a:p>
        </p:txBody>
      </p:sp>
      <p:sp>
        <p:nvSpPr>
          <p:cNvPr id="13" name="TextBox 12">
            <a:extLst>
              <a:ext uri="{FF2B5EF4-FFF2-40B4-BE49-F238E27FC236}">
                <a16:creationId xmlns:a16="http://schemas.microsoft.com/office/drawing/2014/main" id="{959E8E16-3BC5-888A-B512-9519F0B5FC7D}"/>
              </a:ext>
            </a:extLst>
          </p:cNvPr>
          <p:cNvSpPr txBox="1"/>
          <p:nvPr/>
        </p:nvSpPr>
        <p:spPr>
          <a:xfrm>
            <a:off x="562426" y="4796467"/>
            <a:ext cx="4645477" cy="1231106"/>
          </a:xfrm>
          <a:prstGeom prst="rect">
            <a:avLst/>
          </a:prstGeom>
          <a:noFill/>
        </p:spPr>
        <p:txBody>
          <a:bodyPr wrap="square" lIns="0" tIns="0" rIns="0" bIns="0" rtlCol="0">
            <a:spAutoFit/>
          </a:bodyPr>
          <a:lstStyle/>
          <a:p>
            <a:pPr algn="l"/>
            <a:r>
              <a:rPr lang="en-GB" sz="1600" noProof="0" dirty="0"/>
              <a:t>Pressure cascade to include:</a:t>
            </a:r>
          </a:p>
          <a:p>
            <a:pPr marL="742950" lvl="1" indent="-285750">
              <a:buFont typeface="Arial" panose="020B0604020202020204" pitchFamily="34" charset="0"/>
              <a:buChar char="•"/>
            </a:pPr>
            <a:r>
              <a:rPr lang="en-GB" sz="1600" noProof="0" dirty="0"/>
              <a:t>Layout</a:t>
            </a:r>
          </a:p>
          <a:p>
            <a:pPr marL="742950" lvl="1" indent="-285750">
              <a:buFont typeface="Arial" panose="020B0604020202020204" pitchFamily="34" charset="0"/>
              <a:buChar char="•"/>
            </a:pPr>
            <a:r>
              <a:rPr lang="en-GB" sz="1600" noProof="0" dirty="0"/>
              <a:t>Service cell </a:t>
            </a:r>
            <a:r>
              <a:rPr lang="en-GB" sz="1600" noProof="0" dirty="0" err="1"/>
              <a:t>underpressure</a:t>
            </a:r>
            <a:endParaRPr lang="en-GB" sz="1600" noProof="0" dirty="0"/>
          </a:p>
          <a:p>
            <a:pPr marL="742950" lvl="1" indent="-285750">
              <a:buFont typeface="Arial" panose="020B0604020202020204" pitchFamily="34" charset="0"/>
              <a:buChar char="•"/>
            </a:pPr>
            <a:r>
              <a:rPr lang="en-GB" sz="1600" noProof="0" dirty="0"/>
              <a:t>Evacuation doors design for </a:t>
            </a:r>
            <a:r>
              <a:rPr lang="en-GB" sz="1600" noProof="0" dirty="0" err="1"/>
              <a:t>underpressure</a:t>
            </a:r>
            <a:r>
              <a:rPr lang="en-GB" sz="1600" noProof="0" dirty="0"/>
              <a:t> differences</a:t>
            </a:r>
          </a:p>
        </p:txBody>
      </p:sp>
      <p:grpSp>
        <p:nvGrpSpPr>
          <p:cNvPr id="19" name="Group 18">
            <a:extLst>
              <a:ext uri="{FF2B5EF4-FFF2-40B4-BE49-F238E27FC236}">
                <a16:creationId xmlns:a16="http://schemas.microsoft.com/office/drawing/2014/main" id="{01BE6BB0-C488-204B-BBED-BD6E5AE7B335}"/>
              </a:ext>
            </a:extLst>
          </p:cNvPr>
          <p:cNvGrpSpPr/>
          <p:nvPr/>
        </p:nvGrpSpPr>
        <p:grpSpPr>
          <a:xfrm>
            <a:off x="562426" y="2447637"/>
            <a:ext cx="4114800" cy="1094403"/>
            <a:chOff x="506626" y="2117780"/>
            <a:chExt cx="4114800" cy="914400"/>
          </a:xfrm>
        </p:grpSpPr>
        <p:sp>
          <p:nvSpPr>
            <p:cNvPr id="7" name="Rectangle 6"/>
            <p:cNvSpPr/>
            <p:nvPr/>
          </p:nvSpPr>
          <p:spPr>
            <a:xfrm>
              <a:off x="506626" y="2117780"/>
              <a:ext cx="4114800" cy="91440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200" noProof="0" dirty="0">
                <a:solidFill>
                  <a:srgbClr val="000000"/>
                </a:solidFill>
                <a:latin typeface="Calibri"/>
              </a:endParaRPr>
            </a:p>
            <a:p>
              <a:pPr algn="ctr"/>
              <a:endParaRPr lang="en-GB" sz="1200" dirty="0">
                <a:solidFill>
                  <a:srgbClr val="000000"/>
                </a:solidFill>
                <a:latin typeface="Calibri"/>
              </a:endParaRPr>
            </a:p>
            <a:p>
              <a:pPr algn="ctr"/>
              <a:r>
                <a:rPr lang="en-GB" sz="1200" noProof="0" dirty="0">
                  <a:solidFill>
                    <a:srgbClr val="000000"/>
                  </a:solidFill>
                  <a:latin typeface="Calibri"/>
                </a:rPr>
                <a:t>[</a:t>
              </a:r>
              <a:r>
                <a:rPr lang="en-GB" sz="1200" noProof="0" dirty="0" err="1">
                  <a:solidFill>
                    <a:srgbClr val="000000"/>
                  </a:solidFill>
                  <a:latin typeface="Calibri"/>
                </a:rPr>
                <a:t>J.Minier</a:t>
              </a:r>
              <a:r>
                <a:rPr lang="en-GB" sz="1200" noProof="0" dirty="0">
                  <a:solidFill>
                    <a:srgbClr val="000000"/>
                  </a:solidFill>
                  <a:latin typeface="Calibri"/>
                </a:rPr>
                <a:t>] – Perform global noise study across all contributions: </a:t>
              </a:r>
            </a:p>
            <a:p>
              <a:pPr algn="ctr"/>
              <a:r>
                <a:rPr lang="en-GB" sz="1200" noProof="0" dirty="0">
                  <a:solidFill>
                    <a:srgbClr val="000000"/>
                  </a:solidFill>
                  <a:latin typeface="Calibri"/>
                </a:rPr>
                <a:t>CV</a:t>
              </a:r>
            </a:p>
            <a:p>
              <a:pPr algn="ctr"/>
              <a:r>
                <a:rPr lang="en-GB" sz="1200" noProof="0" dirty="0">
                  <a:solidFill>
                    <a:srgbClr val="000000"/>
                  </a:solidFill>
                  <a:latin typeface="Calibri"/>
                </a:rPr>
                <a:t>Other user </a:t>
              </a:r>
              <a:r>
                <a:rPr lang="en-GB" sz="1200" noProof="0" dirty="0" err="1">
                  <a:solidFill>
                    <a:srgbClr val="000000"/>
                  </a:solidFill>
                  <a:latin typeface="Calibri"/>
                </a:rPr>
                <a:t>ie</a:t>
              </a:r>
              <a:r>
                <a:rPr lang="en-GB" sz="1200" noProof="0" dirty="0">
                  <a:solidFill>
                    <a:srgbClr val="000000"/>
                  </a:solidFill>
                  <a:latin typeface="Calibri"/>
                </a:rPr>
                <a:t> EL transformer</a:t>
              </a:r>
            </a:p>
            <a:p>
              <a:pPr algn="ctr"/>
              <a:r>
                <a:rPr lang="en-GB" sz="1200" noProof="0" dirty="0">
                  <a:solidFill>
                    <a:srgbClr val="000000"/>
                  </a:solidFill>
                  <a:latin typeface="Calibri"/>
                </a:rPr>
                <a:t>Including NA-CONS and SHiP</a:t>
              </a:r>
            </a:p>
          </p:txBody>
        </p:sp>
        <p:sp>
          <p:nvSpPr>
            <p:cNvPr id="2" name="Rectangle 1">
              <a:extLst>
                <a:ext uri="{FF2B5EF4-FFF2-40B4-BE49-F238E27FC236}">
                  <a16:creationId xmlns:a16="http://schemas.microsoft.com/office/drawing/2014/main" id="{BAE0CBDE-2FCC-8A5D-50E9-727D15D8288E}"/>
                </a:ext>
              </a:extLst>
            </p:cNvPr>
            <p:cNvSpPr/>
            <p:nvPr/>
          </p:nvSpPr>
          <p:spPr>
            <a:xfrm>
              <a:off x="506626" y="2126560"/>
              <a:ext cx="341870" cy="27949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noProof="0" dirty="0"/>
                <a:t>11</a:t>
              </a:r>
            </a:p>
          </p:txBody>
        </p:sp>
      </p:grpSp>
      <p:grpSp>
        <p:nvGrpSpPr>
          <p:cNvPr id="18" name="Group 17">
            <a:extLst>
              <a:ext uri="{FF2B5EF4-FFF2-40B4-BE49-F238E27FC236}">
                <a16:creationId xmlns:a16="http://schemas.microsoft.com/office/drawing/2014/main" id="{095130CC-9648-F3A0-44C8-D1A7BD3652F6}"/>
              </a:ext>
            </a:extLst>
          </p:cNvPr>
          <p:cNvGrpSpPr/>
          <p:nvPr/>
        </p:nvGrpSpPr>
        <p:grpSpPr>
          <a:xfrm>
            <a:off x="7166426" y="2902454"/>
            <a:ext cx="4114800" cy="914400"/>
            <a:chOff x="506626" y="982135"/>
            <a:chExt cx="4114800" cy="914400"/>
          </a:xfrm>
        </p:grpSpPr>
        <p:sp>
          <p:nvSpPr>
            <p:cNvPr id="8" name="Rectangle 7"/>
            <p:cNvSpPr/>
            <p:nvPr/>
          </p:nvSpPr>
          <p:spPr>
            <a:xfrm>
              <a:off x="506626" y="982135"/>
              <a:ext cx="4114800" cy="91440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noProof="0" dirty="0">
                  <a:solidFill>
                    <a:srgbClr val="000000"/>
                  </a:solidFill>
                  <a:latin typeface="Calibri"/>
                </a:rPr>
                <a:t>[</a:t>
              </a:r>
              <a:r>
                <a:rPr lang="en-GB" sz="1200" noProof="0" dirty="0" err="1">
                  <a:solidFill>
                    <a:srgbClr val="000000"/>
                  </a:solidFill>
                  <a:latin typeface="Calibri"/>
                </a:rPr>
                <a:t>J.Minier</a:t>
              </a:r>
              <a:r>
                <a:rPr lang="en-GB" sz="1200" noProof="0" dirty="0">
                  <a:solidFill>
                    <a:srgbClr val="000000"/>
                  </a:solidFill>
                  <a:latin typeface="Calibri"/>
                </a:rPr>
                <a:t>)] – Specify noise limits and complete a global study including NA-CONS.</a:t>
              </a:r>
            </a:p>
          </p:txBody>
        </p:sp>
        <p:sp>
          <p:nvSpPr>
            <p:cNvPr id="14" name="Rectangle 13">
              <a:extLst>
                <a:ext uri="{FF2B5EF4-FFF2-40B4-BE49-F238E27FC236}">
                  <a16:creationId xmlns:a16="http://schemas.microsoft.com/office/drawing/2014/main" id="{053B97D5-6BF4-B94D-0858-A6D6B75A501D}"/>
                </a:ext>
              </a:extLst>
            </p:cNvPr>
            <p:cNvSpPr/>
            <p:nvPr/>
          </p:nvSpPr>
          <p:spPr>
            <a:xfrm>
              <a:off x="506626" y="998653"/>
              <a:ext cx="341870" cy="27949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noProof="0" dirty="0"/>
                <a:t>19</a:t>
              </a:r>
            </a:p>
          </p:txBody>
        </p:sp>
      </p:grpSp>
      <p:grpSp>
        <p:nvGrpSpPr>
          <p:cNvPr id="20" name="Group 19">
            <a:extLst>
              <a:ext uri="{FF2B5EF4-FFF2-40B4-BE49-F238E27FC236}">
                <a16:creationId xmlns:a16="http://schemas.microsoft.com/office/drawing/2014/main" id="{6FDEE2DF-A7F4-3860-7B93-ED2313232B2E}"/>
              </a:ext>
            </a:extLst>
          </p:cNvPr>
          <p:cNvGrpSpPr/>
          <p:nvPr/>
        </p:nvGrpSpPr>
        <p:grpSpPr>
          <a:xfrm>
            <a:off x="562426" y="1351156"/>
            <a:ext cx="4114800" cy="914400"/>
            <a:chOff x="6931476" y="982135"/>
            <a:chExt cx="4114800" cy="914400"/>
          </a:xfrm>
        </p:grpSpPr>
        <p:sp>
          <p:nvSpPr>
            <p:cNvPr id="9" name="Rectangle 8"/>
            <p:cNvSpPr/>
            <p:nvPr/>
          </p:nvSpPr>
          <p:spPr>
            <a:xfrm>
              <a:off x="6931476" y="982135"/>
              <a:ext cx="4114800" cy="91440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noProof="0" dirty="0">
                  <a:solidFill>
                    <a:srgbClr val="000000"/>
                  </a:solidFill>
                  <a:latin typeface="Calibri"/>
                </a:rPr>
                <a:t>[</a:t>
              </a:r>
              <a:r>
                <a:rPr lang="it-IT" sz="1200" noProof="0" dirty="0">
                  <a:solidFill>
                    <a:srgbClr val="000000"/>
                  </a:solidFill>
                  <a:latin typeface="Calibri"/>
                </a:rPr>
                <a:t>J. Currie, F. Dragoni, C. Ahdida, J.L. Grenard</a:t>
              </a:r>
              <a:r>
                <a:rPr lang="en-GB" sz="1200" noProof="0" dirty="0">
                  <a:solidFill>
                    <a:srgbClr val="000000"/>
                  </a:solidFill>
                  <a:latin typeface="Calibri"/>
                </a:rPr>
                <a:t>] – Review and converge on pressure cascade proposal.</a:t>
              </a:r>
            </a:p>
          </p:txBody>
        </p:sp>
        <p:sp>
          <p:nvSpPr>
            <p:cNvPr id="15" name="Rectangle 14">
              <a:extLst>
                <a:ext uri="{FF2B5EF4-FFF2-40B4-BE49-F238E27FC236}">
                  <a16:creationId xmlns:a16="http://schemas.microsoft.com/office/drawing/2014/main" id="{C2F7FCDF-54F8-F27C-5905-B281706B567C}"/>
                </a:ext>
              </a:extLst>
            </p:cNvPr>
            <p:cNvSpPr/>
            <p:nvPr/>
          </p:nvSpPr>
          <p:spPr>
            <a:xfrm>
              <a:off x="6931476" y="998653"/>
              <a:ext cx="341870" cy="27949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noProof="0" dirty="0"/>
                <a:t>9</a:t>
              </a:r>
            </a:p>
          </p:txBody>
        </p:sp>
      </p:grpSp>
      <p:grpSp>
        <p:nvGrpSpPr>
          <p:cNvPr id="21" name="Group 20">
            <a:extLst>
              <a:ext uri="{FF2B5EF4-FFF2-40B4-BE49-F238E27FC236}">
                <a16:creationId xmlns:a16="http://schemas.microsoft.com/office/drawing/2014/main" id="{CF9EC8D5-0BA7-BCFD-E119-D2D0BF2D10C8}"/>
              </a:ext>
            </a:extLst>
          </p:cNvPr>
          <p:cNvGrpSpPr/>
          <p:nvPr/>
        </p:nvGrpSpPr>
        <p:grpSpPr>
          <a:xfrm>
            <a:off x="7166426" y="1805972"/>
            <a:ext cx="4114800" cy="914400"/>
            <a:chOff x="6931476" y="2163744"/>
            <a:chExt cx="4114800" cy="914400"/>
          </a:xfrm>
        </p:grpSpPr>
        <p:sp>
          <p:nvSpPr>
            <p:cNvPr id="10" name="Rectangle 9"/>
            <p:cNvSpPr/>
            <p:nvPr/>
          </p:nvSpPr>
          <p:spPr>
            <a:xfrm>
              <a:off x="6931476" y="2163744"/>
              <a:ext cx="4114800" cy="91440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noProof="0" dirty="0">
                  <a:solidFill>
                    <a:srgbClr val="000000"/>
                  </a:solidFill>
                  <a:latin typeface="Calibri"/>
                </a:rPr>
                <a:t>[</a:t>
              </a:r>
              <a:r>
                <a:rPr lang="en-GB" sz="1200" dirty="0" err="1">
                  <a:solidFill>
                    <a:srgbClr val="000000"/>
                  </a:solidFill>
                  <a:latin typeface="Calibri"/>
                </a:rPr>
                <a:t>F.Dragoni</a:t>
              </a:r>
              <a:r>
                <a:rPr lang="en-GB" sz="1200" noProof="0" dirty="0">
                  <a:solidFill>
                    <a:srgbClr val="000000"/>
                  </a:solidFill>
                  <a:latin typeface="Calibri"/>
                </a:rPr>
                <a:t>] – Estimate extraction-phase </a:t>
              </a:r>
              <a:r>
                <a:rPr lang="en-GB" sz="1200" noProof="0" dirty="0" err="1">
                  <a:solidFill>
                    <a:srgbClr val="000000"/>
                  </a:solidFill>
                  <a:latin typeface="Calibri"/>
                </a:rPr>
                <a:t>underpressures</a:t>
              </a:r>
              <a:r>
                <a:rPr lang="en-GB" sz="1200" noProof="0" dirty="0">
                  <a:solidFill>
                    <a:srgbClr val="000000"/>
                  </a:solidFill>
                  <a:latin typeface="Calibri"/>
                </a:rPr>
                <a:t> to support evacuation door design.</a:t>
              </a:r>
            </a:p>
          </p:txBody>
        </p:sp>
        <p:sp>
          <p:nvSpPr>
            <p:cNvPr id="16" name="Rectangle 15">
              <a:extLst>
                <a:ext uri="{FF2B5EF4-FFF2-40B4-BE49-F238E27FC236}">
                  <a16:creationId xmlns:a16="http://schemas.microsoft.com/office/drawing/2014/main" id="{379F794E-CBAA-7802-6652-D8037C3FA2CC}"/>
                </a:ext>
              </a:extLst>
            </p:cNvPr>
            <p:cNvSpPr/>
            <p:nvPr/>
          </p:nvSpPr>
          <p:spPr>
            <a:xfrm>
              <a:off x="6931476" y="2177376"/>
              <a:ext cx="341870" cy="27949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noProof="0" dirty="0"/>
                <a:t>18</a:t>
              </a:r>
            </a:p>
          </p:txBody>
        </p:sp>
      </p:grpSp>
      <p:grpSp>
        <p:nvGrpSpPr>
          <p:cNvPr id="22" name="Group 21">
            <a:extLst>
              <a:ext uri="{FF2B5EF4-FFF2-40B4-BE49-F238E27FC236}">
                <a16:creationId xmlns:a16="http://schemas.microsoft.com/office/drawing/2014/main" id="{B32E9F51-DE75-5879-543D-6C18ECE5D707}"/>
              </a:ext>
            </a:extLst>
          </p:cNvPr>
          <p:cNvGrpSpPr/>
          <p:nvPr/>
        </p:nvGrpSpPr>
        <p:grpSpPr>
          <a:xfrm>
            <a:off x="562426" y="3701269"/>
            <a:ext cx="4114800" cy="914400"/>
            <a:chOff x="6931476" y="3345353"/>
            <a:chExt cx="4114800" cy="914400"/>
          </a:xfrm>
        </p:grpSpPr>
        <p:sp>
          <p:nvSpPr>
            <p:cNvPr id="11" name="Rectangle 10"/>
            <p:cNvSpPr/>
            <p:nvPr/>
          </p:nvSpPr>
          <p:spPr>
            <a:xfrm>
              <a:off x="6931476" y="3345353"/>
              <a:ext cx="4114800" cy="91440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noProof="0" dirty="0">
                  <a:solidFill>
                    <a:srgbClr val="000000"/>
                  </a:solidFill>
                  <a:latin typeface="Calibri"/>
                </a:rPr>
                <a:t>[</a:t>
              </a:r>
              <a:r>
                <a:rPr lang="pt-BR" sz="1200" noProof="0" dirty="0">
                  <a:solidFill>
                    <a:srgbClr val="000000"/>
                  </a:solidFill>
                  <a:latin typeface="Calibri"/>
                </a:rPr>
                <a:t>A. Henriques, F. Dragoni, C. Ahdida , J.L. Grenard</a:t>
              </a:r>
              <a:r>
                <a:rPr lang="en-GB" sz="1200" noProof="0" dirty="0">
                  <a:solidFill>
                    <a:srgbClr val="000000"/>
                  </a:solidFill>
                  <a:latin typeface="Calibri"/>
                </a:rPr>
                <a:t>] – Reassess </a:t>
              </a:r>
              <a:r>
                <a:rPr lang="en-GB" sz="1200" noProof="0" dirty="0" err="1">
                  <a:solidFill>
                    <a:srgbClr val="000000"/>
                  </a:solidFill>
                  <a:latin typeface="Calibri"/>
                </a:rPr>
                <a:t>underpressure</a:t>
              </a:r>
              <a:r>
                <a:rPr lang="en-GB" sz="1200" noProof="0" dirty="0">
                  <a:solidFill>
                    <a:srgbClr val="000000"/>
                  </a:solidFill>
                  <a:latin typeface="Calibri"/>
                </a:rPr>
                <a:t> cascade for service cell.</a:t>
              </a:r>
            </a:p>
          </p:txBody>
        </p:sp>
        <p:sp>
          <p:nvSpPr>
            <p:cNvPr id="17" name="Rectangle 16">
              <a:extLst>
                <a:ext uri="{FF2B5EF4-FFF2-40B4-BE49-F238E27FC236}">
                  <a16:creationId xmlns:a16="http://schemas.microsoft.com/office/drawing/2014/main" id="{F97E23CD-7747-84F1-B7A7-683DA768CBE6}"/>
                </a:ext>
              </a:extLst>
            </p:cNvPr>
            <p:cNvSpPr/>
            <p:nvPr/>
          </p:nvSpPr>
          <p:spPr>
            <a:xfrm>
              <a:off x="6931476" y="3354097"/>
              <a:ext cx="341870" cy="27949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noProof="0" dirty="0"/>
                <a:t>16</a:t>
              </a:r>
            </a:p>
          </p:txBody>
        </p:sp>
      </p:grpSp>
      <p:grpSp>
        <p:nvGrpSpPr>
          <p:cNvPr id="23" name="Group 22">
            <a:extLst>
              <a:ext uri="{FF2B5EF4-FFF2-40B4-BE49-F238E27FC236}">
                <a16:creationId xmlns:a16="http://schemas.microsoft.com/office/drawing/2014/main" id="{07E4DC6C-231A-6FC4-D290-FC421EE49E59}"/>
              </a:ext>
            </a:extLst>
          </p:cNvPr>
          <p:cNvGrpSpPr/>
          <p:nvPr/>
        </p:nvGrpSpPr>
        <p:grpSpPr>
          <a:xfrm>
            <a:off x="7166426" y="4024249"/>
            <a:ext cx="4114800" cy="914400"/>
            <a:chOff x="506626" y="2117780"/>
            <a:chExt cx="4114800" cy="914400"/>
          </a:xfrm>
        </p:grpSpPr>
        <p:sp>
          <p:nvSpPr>
            <p:cNvPr id="24" name="Rectangle 23">
              <a:extLst>
                <a:ext uri="{FF2B5EF4-FFF2-40B4-BE49-F238E27FC236}">
                  <a16:creationId xmlns:a16="http://schemas.microsoft.com/office/drawing/2014/main" id="{1A54DFB0-3914-E654-B57E-16FEC82A03A8}"/>
                </a:ext>
              </a:extLst>
            </p:cNvPr>
            <p:cNvSpPr/>
            <p:nvPr/>
          </p:nvSpPr>
          <p:spPr>
            <a:xfrm>
              <a:off x="506626" y="2117780"/>
              <a:ext cx="4114800" cy="91440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noProof="0" dirty="0">
                  <a:solidFill>
                    <a:srgbClr val="000000"/>
                  </a:solidFill>
                  <a:latin typeface="Calibri"/>
                </a:rPr>
                <a:t>[</a:t>
              </a:r>
              <a:r>
                <a:rPr lang="en-GB" sz="1200" noProof="0" dirty="0" err="1">
                  <a:solidFill>
                    <a:srgbClr val="000000"/>
                  </a:solidFill>
                  <a:latin typeface="Calibri"/>
                </a:rPr>
                <a:t>F.Dragoni</a:t>
              </a:r>
              <a:r>
                <a:rPr lang="en-GB" sz="1200" noProof="0" dirty="0">
                  <a:solidFill>
                    <a:srgbClr val="000000"/>
                  </a:solidFill>
                  <a:latin typeface="Calibri"/>
                </a:rPr>
                <a:t>] – </a:t>
              </a:r>
              <a:r>
                <a:rPr lang="en-GB" sz="1200" b="0" i="0" noProof="0" dirty="0">
                  <a:solidFill>
                    <a:srgbClr val="333333"/>
                  </a:solidFill>
                  <a:effectLst/>
                  <a:latin typeface="-apple-system"/>
                </a:rPr>
                <a:t>ODH detection requirement. Risk assessment once the PID is validated.</a:t>
              </a:r>
              <a:endParaRPr lang="en-GB" sz="1200" noProof="0" dirty="0">
                <a:solidFill>
                  <a:srgbClr val="000000"/>
                </a:solidFill>
                <a:latin typeface="Calibri"/>
              </a:endParaRPr>
            </a:p>
          </p:txBody>
        </p:sp>
        <p:sp>
          <p:nvSpPr>
            <p:cNvPr id="25" name="Rectangle 24">
              <a:extLst>
                <a:ext uri="{FF2B5EF4-FFF2-40B4-BE49-F238E27FC236}">
                  <a16:creationId xmlns:a16="http://schemas.microsoft.com/office/drawing/2014/main" id="{FDB18C6D-8C71-F08F-51D9-15376F34DBBD}"/>
                </a:ext>
              </a:extLst>
            </p:cNvPr>
            <p:cNvSpPr/>
            <p:nvPr/>
          </p:nvSpPr>
          <p:spPr>
            <a:xfrm>
              <a:off x="506626" y="2126560"/>
              <a:ext cx="341870" cy="27949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noProof="0" dirty="0"/>
                <a:t>29</a:t>
              </a:r>
            </a:p>
          </p:txBody>
        </p:sp>
      </p:grpSp>
      <p:grpSp>
        <p:nvGrpSpPr>
          <p:cNvPr id="30" name="Group 29">
            <a:extLst>
              <a:ext uri="{FF2B5EF4-FFF2-40B4-BE49-F238E27FC236}">
                <a16:creationId xmlns:a16="http://schemas.microsoft.com/office/drawing/2014/main" id="{75B7D05F-788D-442F-3679-F046A628168F}"/>
              </a:ext>
            </a:extLst>
          </p:cNvPr>
          <p:cNvGrpSpPr/>
          <p:nvPr/>
        </p:nvGrpSpPr>
        <p:grpSpPr>
          <a:xfrm>
            <a:off x="7166426" y="620857"/>
            <a:ext cx="4114800" cy="914400"/>
            <a:chOff x="7500521" y="4025485"/>
            <a:chExt cx="4114800" cy="914400"/>
          </a:xfrm>
        </p:grpSpPr>
        <p:sp>
          <p:nvSpPr>
            <p:cNvPr id="26" name="Rectangle 25"/>
            <p:cNvSpPr/>
            <p:nvPr/>
          </p:nvSpPr>
          <p:spPr>
            <a:xfrm>
              <a:off x="7500521" y="4025485"/>
              <a:ext cx="4114800" cy="91440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noProof="0" dirty="0">
                  <a:solidFill>
                    <a:srgbClr val="000000"/>
                  </a:solidFill>
                  <a:latin typeface="Calibri"/>
                </a:rPr>
                <a:t>[HSE: S. Marsh, J. Currie] – Provide regular feedback on progress of seismic/ODH, general safety assessments.</a:t>
              </a:r>
            </a:p>
          </p:txBody>
        </p:sp>
        <p:sp>
          <p:nvSpPr>
            <p:cNvPr id="27" name="Rectangle 26">
              <a:extLst>
                <a:ext uri="{FF2B5EF4-FFF2-40B4-BE49-F238E27FC236}">
                  <a16:creationId xmlns:a16="http://schemas.microsoft.com/office/drawing/2014/main" id="{4882D370-5D5C-C4BE-9BB4-34EC6F5B4578}"/>
                </a:ext>
              </a:extLst>
            </p:cNvPr>
            <p:cNvSpPr/>
            <p:nvPr/>
          </p:nvSpPr>
          <p:spPr>
            <a:xfrm>
              <a:off x="7500521" y="4030525"/>
              <a:ext cx="341870" cy="27949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noProof="0" dirty="0"/>
                <a:t>10</a:t>
              </a:r>
            </a:p>
          </p:txBody>
        </p:sp>
      </p:grpSp>
    </p:spTree>
    <p:extLst>
      <p:ext uri="{BB962C8B-B14F-4D97-AF65-F5344CB8AC3E}">
        <p14:creationId xmlns:p14="http://schemas.microsoft.com/office/powerpoint/2010/main" val="190304063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AB6F1A-0B39-DFF7-B46E-0E2C22A8FF5B}"/>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81D5AD54-67C1-F177-28B1-01DD25571D20}"/>
              </a:ext>
            </a:extLst>
          </p:cNvPr>
          <p:cNvSpPr>
            <a:spLocks noGrp="1"/>
          </p:cNvSpPr>
          <p:nvPr>
            <p:ph type="title"/>
          </p:nvPr>
        </p:nvSpPr>
        <p:spPr>
          <a:xfrm>
            <a:off x="642937" y="424501"/>
            <a:ext cx="11376025" cy="1065742"/>
          </a:xfrm>
        </p:spPr>
        <p:txBody>
          <a:bodyPr/>
          <a:lstStyle/>
          <a:p>
            <a:r>
              <a:rPr lang="en-GB" noProof="0" dirty="0"/>
              <a:t>Target </a:t>
            </a:r>
          </a:p>
        </p:txBody>
      </p:sp>
      <p:sp>
        <p:nvSpPr>
          <p:cNvPr id="6" name="Slide Number Placeholder 5">
            <a:extLst>
              <a:ext uri="{FF2B5EF4-FFF2-40B4-BE49-F238E27FC236}">
                <a16:creationId xmlns:a16="http://schemas.microsoft.com/office/drawing/2014/main" id="{9470ACDB-9082-B652-5D6C-FED4A3EF3EAA}"/>
              </a:ext>
            </a:extLst>
          </p:cNvPr>
          <p:cNvSpPr>
            <a:spLocks noGrp="1"/>
          </p:cNvSpPr>
          <p:nvPr>
            <p:ph type="sldNum" sz="quarter" idx="12"/>
          </p:nvPr>
        </p:nvSpPr>
        <p:spPr/>
        <p:txBody>
          <a:bodyPr/>
          <a:lstStyle/>
          <a:p>
            <a:fld id="{36B5EA5A-BC32-A742-B11B-8E7414D5B535}" type="slidenum">
              <a:rPr lang="en-GB" noProof="0" smtClean="0"/>
              <a:pPr/>
              <a:t>22</a:t>
            </a:fld>
            <a:endParaRPr lang="en-GB" noProof="0" dirty="0"/>
          </a:p>
        </p:txBody>
      </p:sp>
      <p:sp>
        <p:nvSpPr>
          <p:cNvPr id="13" name="TextBox 12">
            <a:extLst>
              <a:ext uri="{FF2B5EF4-FFF2-40B4-BE49-F238E27FC236}">
                <a16:creationId xmlns:a16="http://schemas.microsoft.com/office/drawing/2014/main" id="{8076663F-64CA-C657-C595-82429141E470}"/>
              </a:ext>
            </a:extLst>
          </p:cNvPr>
          <p:cNvSpPr txBox="1"/>
          <p:nvPr/>
        </p:nvSpPr>
        <p:spPr>
          <a:xfrm>
            <a:off x="7594108" y="373593"/>
            <a:ext cx="3513438" cy="553998"/>
          </a:xfrm>
          <a:prstGeom prst="rect">
            <a:avLst/>
          </a:prstGeom>
          <a:noFill/>
        </p:spPr>
        <p:txBody>
          <a:bodyPr wrap="square" lIns="0" tIns="0" rIns="0" bIns="0" rtlCol="0">
            <a:spAutoFit/>
          </a:bodyPr>
          <a:lstStyle/>
          <a:p>
            <a:pPr algn="l"/>
            <a:r>
              <a:rPr lang="en-GB" sz="3600" b="1" noProof="0" dirty="0">
                <a:latin typeface="+mj-lt"/>
              </a:rPr>
              <a:t>Cooling</a:t>
            </a:r>
          </a:p>
        </p:txBody>
      </p:sp>
      <p:sp>
        <p:nvSpPr>
          <p:cNvPr id="14" name="TextBox 13">
            <a:extLst>
              <a:ext uri="{FF2B5EF4-FFF2-40B4-BE49-F238E27FC236}">
                <a16:creationId xmlns:a16="http://schemas.microsoft.com/office/drawing/2014/main" id="{AA73BC05-642B-E9F9-0733-AF6BB75DB208}"/>
              </a:ext>
            </a:extLst>
          </p:cNvPr>
          <p:cNvSpPr txBox="1"/>
          <p:nvPr/>
        </p:nvSpPr>
        <p:spPr>
          <a:xfrm>
            <a:off x="6755585" y="4680353"/>
            <a:ext cx="4244741" cy="1477328"/>
          </a:xfrm>
          <a:prstGeom prst="rect">
            <a:avLst/>
          </a:prstGeom>
          <a:noFill/>
        </p:spPr>
        <p:txBody>
          <a:bodyPr wrap="square" lIns="0" tIns="0" rIns="0" bIns="0" rtlCol="0">
            <a:spAutoFit/>
          </a:bodyPr>
          <a:lstStyle/>
          <a:p>
            <a:r>
              <a:rPr lang="en-GB" sz="1600" noProof="0" dirty="0"/>
              <a:t>Cooling: </a:t>
            </a:r>
          </a:p>
          <a:p>
            <a:pPr marL="742950" lvl="1" indent="-285750">
              <a:buFont typeface="Arial" panose="020B0604020202020204" pitchFamily="34" charset="0"/>
              <a:buChar char="•"/>
            </a:pPr>
            <a:r>
              <a:rPr lang="en-GB" sz="1600" noProof="0" dirty="0"/>
              <a:t>List of components covered by the He cooling</a:t>
            </a:r>
          </a:p>
          <a:p>
            <a:pPr marL="742950" lvl="1" indent="-285750">
              <a:buFont typeface="Arial" panose="020B0604020202020204" pitchFamily="34" charset="0"/>
              <a:buChar char="•"/>
            </a:pPr>
            <a:r>
              <a:rPr lang="en-GB" sz="1600" noProof="0" dirty="0"/>
              <a:t>Skid maintenance during the run</a:t>
            </a:r>
          </a:p>
          <a:p>
            <a:pPr marL="742950" lvl="1" indent="-285750">
              <a:buFont typeface="Arial" panose="020B0604020202020204" pitchFamily="34" charset="0"/>
              <a:buChar char="•"/>
            </a:pPr>
            <a:r>
              <a:rPr lang="en-GB" sz="1600" noProof="0" dirty="0"/>
              <a:t>Cooling interruption protocol and exchange steps</a:t>
            </a:r>
          </a:p>
        </p:txBody>
      </p:sp>
      <p:grpSp>
        <p:nvGrpSpPr>
          <p:cNvPr id="28" name="Group 27">
            <a:extLst>
              <a:ext uri="{FF2B5EF4-FFF2-40B4-BE49-F238E27FC236}">
                <a16:creationId xmlns:a16="http://schemas.microsoft.com/office/drawing/2014/main" id="{E562AEB4-7387-6DA3-7781-2524F6E6A1B4}"/>
              </a:ext>
            </a:extLst>
          </p:cNvPr>
          <p:cNvGrpSpPr/>
          <p:nvPr/>
        </p:nvGrpSpPr>
        <p:grpSpPr>
          <a:xfrm>
            <a:off x="642937" y="2999508"/>
            <a:ext cx="4114800" cy="914400"/>
            <a:chOff x="198437" y="4192023"/>
            <a:chExt cx="4114800" cy="914400"/>
          </a:xfrm>
        </p:grpSpPr>
        <p:sp>
          <p:nvSpPr>
            <p:cNvPr id="12" name="Rectangle 11"/>
            <p:cNvSpPr/>
            <p:nvPr/>
          </p:nvSpPr>
          <p:spPr>
            <a:xfrm>
              <a:off x="198437" y="4192023"/>
              <a:ext cx="4114800" cy="91440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noProof="0" dirty="0">
                  <a:solidFill>
                    <a:srgbClr val="000000"/>
                  </a:solidFill>
                  <a:latin typeface="Calibri"/>
                </a:rPr>
                <a:t>[J.L. Grenard] – Define the target replacement procedure, including cooldown and dismantling steps.</a:t>
              </a:r>
            </a:p>
          </p:txBody>
        </p:sp>
        <p:sp>
          <p:nvSpPr>
            <p:cNvPr id="15" name="Rectangle 14">
              <a:extLst>
                <a:ext uri="{FF2B5EF4-FFF2-40B4-BE49-F238E27FC236}">
                  <a16:creationId xmlns:a16="http://schemas.microsoft.com/office/drawing/2014/main" id="{9113BB99-D1E4-1650-92C7-F7A2A556968C}"/>
                </a:ext>
              </a:extLst>
            </p:cNvPr>
            <p:cNvSpPr/>
            <p:nvPr/>
          </p:nvSpPr>
          <p:spPr>
            <a:xfrm>
              <a:off x="198437" y="4192023"/>
              <a:ext cx="341870" cy="27949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noProof="0" dirty="0"/>
                <a:t>14</a:t>
              </a:r>
            </a:p>
          </p:txBody>
        </p:sp>
      </p:grpSp>
      <p:grpSp>
        <p:nvGrpSpPr>
          <p:cNvPr id="22" name="Group 21">
            <a:extLst>
              <a:ext uri="{FF2B5EF4-FFF2-40B4-BE49-F238E27FC236}">
                <a16:creationId xmlns:a16="http://schemas.microsoft.com/office/drawing/2014/main" id="{52C99950-7C2A-FBAA-1368-A93D0293F39C}"/>
              </a:ext>
            </a:extLst>
          </p:cNvPr>
          <p:cNvGrpSpPr/>
          <p:nvPr/>
        </p:nvGrpSpPr>
        <p:grpSpPr>
          <a:xfrm>
            <a:off x="642937" y="1891450"/>
            <a:ext cx="4114800" cy="914400"/>
            <a:chOff x="198437" y="929104"/>
            <a:chExt cx="4114800" cy="914400"/>
          </a:xfrm>
        </p:grpSpPr>
        <p:sp>
          <p:nvSpPr>
            <p:cNvPr id="7" name="Rectangle 6"/>
            <p:cNvSpPr/>
            <p:nvPr/>
          </p:nvSpPr>
          <p:spPr>
            <a:xfrm>
              <a:off x="198437" y="929104"/>
              <a:ext cx="4114800" cy="91440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noProof="0" dirty="0">
                  <a:solidFill>
                    <a:srgbClr val="000000"/>
                  </a:solidFill>
                  <a:latin typeface="Calibri"/>
                </a:rPr>
                <a:t>[R. Ximenes] – Define the time needed for target exchange. Provide critical time range for cooling loss and target handling.</a:t>
              </a:r>
            </a:p>
          </p:txBody>
        </p:sp>
        <p:sp>
          <p:nvSpPr>
            <p:cNvPr id="18" name="Rectangle 17">
              <a:extLst>
                <a:ext uri="{FF2B5EF4-FFF2-40B4-BE49-F238E27FC236}">
                  <a16:creationId xmlns:a16="http://schemas.microsoft.com/office/drawing/2014/main" id="{393D5705-9541-936D-6303-ED6C6E8BF711}"/>
                </a:ext>
              </a:extLst>
            </p:cNvPr>
            <p:cNvSpPr/>
            <p:nvPr/>
          </p:nvSpPr>
          <p:spPr>
            <a:xfrm>
              <a:off x="198437" y="929104"/>
              <a:ext cx="341870" cy="27949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noProof="0" dirty="0"/>
                <a:t>13</a:t>
              </a:r>
            </a:p>
          </p:txBody>
        </p:sp>
      </p:grpSp>
      <p:grpSp>
        <p:nvGrpSpPr>
          <p:cNvPr id="25" name="Group 24">
            <a:extLst>
              <a:ext uri="{FF2B5EF4-FFF2-40B4-BE49-F238E27FC236}">
                <a16:creationId xmlns:a16="http://schemas.microsoft.com/office/drawing/2014/main" id="{DCFFD3BD-B494-0FF9-085D-7F23FB91C22D}"/>
              </a:ext>
            </a:extLst>
          </p:cNvPr>
          <p:cNvGrpSpPr/>
          <p:nvPr/>
        </p:nvGrpSpPr>
        <p:grpSpPr>
          <a:xfrm>
            <a:off x="6755585" y="1873465"/>
            <a:ext cx="4114800" cy="914400"/>
            <a:chOff x="4419300" y="912793"/>
            <a:chExt cx="4114800" cy="914400"/>
          </a:xfrm>
        </p:grpSpPr>
        <p:sp>
          <p:nvSpPr>
            <p:cNvPr id="9" name="Rectangle 8"/>
            <p:cNvSpPr/>
            <p:nvPr/>
          </p:nvSpPr>
          <p:spPr>
            <a:xfrm>
              <a:off x="4419300" y="912793"/>
              <a:ext cx="4114800" cy="91440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noProof="0" dirty="0">
                  <a:solidFill>
                    <a:srgbClr val="000000"/>
                  </a:solidFill>
                  <a:latin typeface="Calibri"/>
                </a:rPr>
                <a:t>[F. </a:t>
              </a:r>
              <a:r>
                <a:rPr lang="en-GB" sz="1200" noProof="0" dirty="0" err="1">
                  <a:solidFill>
                    <a:srgbClr val="000000"/>
                  </a:solidFill>
                  <a:latin typeface="Calibri"/>
                </a:rPr>
                <a:t>Dragoni</a:t>
              </a:r>
              <a:r>
                <a:rPr lang="en-GB" sz="1200" noProof="0" dirty="0">
                  <a:solidFill>
                    <a:srgbClr val="000000"/>
                  </a:solidFill>
                  <a:latin typeface="Calibri"/>
                </a:rPr>
                <a:t>] – Provide list of components currently covered by the same cooling loop as the proximity shielding</a:t>
              </a:r>
            </a:p>
          </p:txBody>
        </p:sp>
        <p:sp>
          <p:nvSpPr>
            <p:cNvPr id="19" name="Rectangle 18">
              <a:extLst>
                <a:ext uri="{FF2B5EF4-FFF2-40B4-BE49-F238E27FC236}">
                  <a16:creationId xmlns:a16="http://schemas.microsoft.com/office/drawing/2014/main" id="{085716CE-B1DB-A65F-A0DD-45177A3AF4DB}"/>
                </a:ext>
              </a:extLst>
            </p:cNvPr>
            <p:cNvSpPr/>
            <p:nvPr/>
          </p:nvSpPr>
          <p:spPr>
            <a:xfrm>
              <a:off x="4419300" y="929104"/>
              <a:ext cx="341870" cy="27949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noProof="0" dirty="0"/>
                <a:t>12</a:t>
              </a:r>
            </a:p>
          </p:txBody>
        </p:sp>
      </p:grpSp>
      <p:grpSp>
        <p:nvGrpSpPr>
          <p:cNvPr id="26" name="Group 25">
            <a:extLst>
              <a:ext uri="{FF2B5EF4-FFF2-40B4-BE49-F238E27FC236}">
                <a16:creationId xmlns:a16="http://schemas.microsoft.com/office/drawing/2014/main" id="{5D77C186-7D66-DD04-EF3D-57AF1ADD561F}"/>
              </a:ext>
            </a:extLst>
          </p:cNvPr>
          <p:cNvGrpSpPr/>
          <p:nvPr/>
        </p:nvGrpSpPr>
        <p:grpSpPr>
          <a:xfrm>
            <a:off x="6755585" y="2999508"/>
            <a:ext cx="4114800" cy="914400"/>
            <a:chOff x="4419300" y="2023655"/>
            <a:chExt cx="4114800" cy="914400"/>
          </a:xfrm>
        </p:grpSpPr>
        <p:sp>
          <p:nvSpPr>
            <p:cNvPr id="10" name="Rectangle 9"/>
            <p:cNvSpPr/>
            <p:nvPr/>
          </p:nvSpPr>
          <p:spPr>
            <a:xfrm>
              <a:off x="4419300" y="2023655"/>
              <a:ext cx="4114800" cy="91440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noProof="0" dirty="0">
                  <a:solidFill>
                    <a:srgbClr val="000000"/>
                  </a:solidFill>
                  <a:latin typeface="Calibri"/>
                </a:rPr>
                <a:t>[F. </a:t>
              </a:r>
              <a:r>
                <a:rPr lang="en-GB" sz="1200" noProof="0" dirty="0" err="1">
                  <a:solidFill>
                    <a:srgbClr val="000000"/>
                  </a:solidFill>
                  <a:latin typeface="Calibri"/>
                </a:rPr>
                <a:t>Dragoni</a:t>
              </a:r>
              <a:r>
                <a:rPr lang="en-GB" sz="1200" noProof="0" dirty="0">
                  <a:solidFill>
                    <a:srgbClr val="000000"/>
                  </a:solidFill>
                  <a:latin typeface="Calibri"/>
                </a:rPr>
                <a:t>] – Assess skid maintenance possibility during Run to be discussed jointly with RP.</a:t>
              </a:r>
            </a:p>
          </p:txBody>
        </p:sp>
        <p:sp>
          <p:nvSpPr>
            <p:cNvPr id="20" name="Rectangle 19">
              <a:extLst>
                <a:ext uri="{FF2B5EF4-FFF2-40B4-BE49-F238E27FC236}">
                  <a16:creationId xmlns:a16="http://schemas.microsoft.com/office/drawing/2014/main" id="{83CB1C8F-E16F-0A11-9180-166CA18BB798}"/>
                </a:ext>
              </a:extLst>
            </p:cNvPr>
            <p:cNvSpPr/>
            <p:nvPr/>
          </p:nvSpPr>
          <p:spPr>
            <a:xfrm>
              <a:off x="4419300" y="2023655"/>
              <a:ext cx="341870" cy="27949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noProof="0" dirty="0"/>
                <a:t>15</a:t>
              </a:r>
            </a:p>
          </p:txBody>
        </p:sp>
      </p:grpSp>
      <p:sp>
        <p:nvSpPr>
          <p:cNvPr id="11" name="TextBox 10">
            <a:extLst>
              <a:ext uri="{FF2B5EF4-FFF2-40B4-BE49-F238E27FC236}">
                <a16:creationId xmlns:a16="http://schemas.microsoft.com/office/drawing/2014/main" id="{EBD42C3E-C15C-A292-F17A-A575A4C75E01}"/>
              </a:ext>
            </a:extLst>
          </p:cNvPr>
          <p:cNvSpPr txBox="1"/>
          <p:nvPr/>
        </p:nvSpPr>
        <p:spPr>
          <a:xfrm>
            <a:off x="147637" y="4646613"/>
            <a:ext cx="5180013" cy="1569660"/>
          </a:xfrm>
          <a:prstGeom prst="rect">
            <a:avLst/>
          </a:prstGeom>
          <a:noFill/>
        </p:spPr>
        <p:txBody>
          <a:bodyPr wrap="square">
            <a:spAutoFit/>
          </a:bodyPr>
          <a:lstStyle/>
          <a:p>
            <a:pPr algn="l"/>
            <a:r>
              <a:rPr lang="en-GB" sz="1600" noProof="0" dirty="0"/>
              <a:t>Target exchange: </a:t>
            </a:r>
          </a:p>
          <a:p>
            <a:pPr marL="742950" lvl="1" indent="-285750">
              <a:buFont typeface="Arial" panose="020B0604020202020204" pitchFamily="34" charset="0"/>
              <a:buChar char="•"/>
            </a:pPr>
            <a:r>
              <a:rPr lang="en-GB" sz="1600" noProof="0" dirty="0"/>
              <a:t>Time required </a:t>
            </a:r>
          </a:p>
          <a:p>
            <a:pPr marL="742950" lvl="1" indent="-285750">
              <a:buFont typeface="Arial" panose="020B0604020202020204" pitchFamily="34" charset="0"/>
              <a:buChar char="•"/>
            </a:pPr>
            <a:r>
              <a:rPr lang="en-GB" sz="1600" noProof="0" dirty="0"/>
              <a:t>Critical time for cooling loss and target handling</a:t>
            </a:r>
          </a:p>
          <a:p>
            <a:pPr marL="742950" lvl="1" indent="-285750">
              <a:buFont typeface="Arial" panose="020B0604020202020204" pitchFamily="34" charset="0"/>
              <a:buChar char="•"/>
            </a:pPr>
            <a:r>
              <a:rPr lang="en-GB" sz="1600" noProof="0" dirty="0"/>
              <a:t>Replacement procedure (with cooldown and dismantling steps) </a:t>
            </a:r>
          </a:p>
        </p:txBody>
      </p:sp>
    </p:spTree>
    <p:extLst>
      <p:ext uri="{BB962C8B-B14F-4D97-AF65-F5344CB8AC3E}">
        <p14:creationId xmlns:p14="http://schemas.microsoft.com/office/powerpoint/2010/main" val="397071744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5F8F316-4979-493A-31AE-8EE5F2B90743}"/>
              </a:ext>
            </a:extLst>
          </p:cNvPr>
          <p:cNvSpPr>
            <a:spLocks noGrp="1"/>
          </p:cNvSpPr>
          <p:nvPr>
            <p:ph type="title"/>
          </p:nvPr>
        </p:nvSpPr>
        <p:spPr/>
        <p:txBody>
          <a:bodyPr/>
          <a:lstStyle/>
          <a:p>
            <a:r>
              <a:rPr lang="en-GB" noProof="0" dirty="0"/>
              <a:t>Transport studies</a:t>
            </a:r>
          </a:p>
        </p:txBody>
      </p:sp>
      <p:sp>
        <p:nvSpPr>
          <p:cNvPr id="6" name="Slide Number Placeholder 5">
            <a:extLst>
              <a:ext uri="{FF2B5EF4-FFF2-40B4-BE49-F238E27FC236}">
                <a16:creationId xmlns:a16="http://schemas.microsoft.com/office/drawing/2014/main" id="{B5FE44E7-6F78-3E6B-9B59-697EC67ADD1D}"/>
              </a:ext>
            </a:extLst>
          </p:cNvPr>
          <p:cNvSpPr>
            <a:spLocks noGrp="1"/>
          </p:cNvSpPr>
          <p:nvPr>
            <p:ph type="sldNum" sz="quarter" idx="12"/>
          </p:nvPr>
        </p:nvSpPr>
        <p:spPr/>
        <p:txBody>
          <a:bodyPr/>
          <a:lstStyle/>
          <a:p>
            <a:fld id="{36B5EA5A-BC32-A742-B11B-8E7414D5B535}" type="slidenum">
              <a:rPr lang="en-GB" noProof="0" smtClean="0"/>
              <a:pPr/>
              <a:t>23</a:t>
            </a:fld>
            <a:endParaRPr lang="en-GB" noProof="0" dirty="0"/>
          </a:p>
        </p:txBody>
      </p:sp>
      <p:sp>
        <p:nvSpPr>
          <p:cNvPr id="10" name="TextBox 9">
            <a:extLst>
              <a:ext uri="{FF2B5EF4-FFF2-40B4-BE49-F238E27FC236}">
                <a16:creationId xmlns:a16="http://schemas.microsoft.com/office/drawing/2014/main" id="{DBBFBA29-DA50-3812-B9BF-5C158955BB2A}"/>
              </a:ext>
            </a:extLst>
          </p:cNvPr>
          <p:cNvSpPr txBox="1"/>
          <p:nvPr/>
        </p:nvSpPr>
        <p:spPr>
          <a:xfrm>
            <a:off x="7141400" y="2362373"/>
            <a:ext cx="3883742" cy="1938992"/>
          </a:xfrm>
          <a:prstGeom prst="rect">
            <a:avLst/>
          </a:prstGeom>
          <a:noFill/>
        </p:spPr>
        <p:txBody>
          <a:bodyPr wrap="square" lIns="0" tIns="0" rIns="0" bIns="0" rtlCol="0">
            <a:spAutoFit/>
          </a:bodyPr>
          <a:lstStyle/>
          <a:p>
            <a:pPr algn="l"/>
            <a:r>
              <a:rPr lang="en-GB" noProof="0" dirty="0"/>
              <a:t>Cranes: </a:t>
            </a:r>
          </a:p>
          <a:p>
            <a:pPr marL="285750" indent="-285750" algn="l">
              <a:buFont typeface="Arial" panose="020B0604020202020204" pitchFamily="34" charset="0"/>
              <a:buChar char="•"/>
            </a:pPr>
            <a:r>
              <a:rPr lang="en-GB" noProof="0" dirty="0"/>
              <a:t>Study of the 2 cranes in ECN3-TCC8</a:t>
            </a:r>
          </a:p>
          <a:p>
            <a:pPr marL="285750" indent="-285750" algn="l">
              <a:buFont typeface="Arial" panose="020B0604020202020204" pitchFamily="34" charset="0"/>
              <a:buChar char="•"/>
            </a:pPr>
            <a:r>
              <a:rPr lang="en-GB" noProof="0" dirty="0"/>
              <a:t>Crane study for the CV room</a:t>
            </a:r>
          </a:p>
          <a:p>
            <a:pPr marL="285750" indent="-285750" algn="l">
              <a:buFont typeface="Arial" panose="020B0604020202020204" pitchFamily="34" charset="0"/>
              <a:buChar char="•"/>
            </a:pPr>
            <a:r>
              <a:rPr lang="en-GB" noProof="0" dirty="0"/>
              <a:t>Study the transport of the installation when the volumes are provided.</a:t>
            </a:r>
          </a:p>
        </p:txBody>
      </p:sp>
      <p:grpSp>
        <p:nvGrpSpPr>
          <p:cNvPr id="13" name="Group 12">
            <a:extLst>
              <a:ext uri="{FF2B5EF4-FFF2-40B4-BE49-F238E27FC236}">
                <a16:creationId xmlns:a16="http://schemas.microsoft.com/office/drawing/2014/main" id="{8C534AB6-C3F1-F9FD-CBFC-55FD5A6CE443}"/>
              </a:ext>
            </a:extLst>
          </p:cNvPr>
          <p:cNvGrpSpPr/>
          <p:nvPr/>
        </p:nvGrpSpPr>
        <p:grpSpPr>
          <a:xfrm>
            <a:off x="919545" y="2362373"/>
            <a:ext cx="4114800" cy="914400"/>
            <a:chOff x="407988" y="1691228"/>
            <a:chExt cx="4114800" cy="914400"/>
          </a:xfrm>
        </p:grpSpPr>
        <p:sp>
          <p:nvSpPr>
            <p:cNvPr id="7" name="Rectangle 6"/>
            <p:cNvSpPr/>
            <p:nvPr/>
          </p:nvSpPr>
          <p:spPr>
            <a:xfrm>
              <a:off x="407988" y="1691228"/>
              <a:ext cx="4114800" cy="91440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noProof="0" dirty="0">
                  <a:solidFill>
                    <a:srgbClr val="000000"/>
                  </a:solidFill>
                  <a:latin typeface="Calibri"/>
                </a:rPr>
                <a:t>[</a:t>
              </a:r>
              <a:r>
                <a:rPr lang="en-GB" sz="1200" noProof="0" dirty="0" err="1">
                  <a:solidFill>
                    <a:srgbClr val="000000"/>
                  </a:solidFill>
                  <a:latin typeface="Calibri"/>
                </a:rPr>
                <a:t>R.Rinaldesi</a:t>
              </a:r>
              <a:r>
                <a:rPr lang="en-GB" sz="1200" noProof="0" dirty="0">
                  <a:solidFill>
                    <a:srgbClr val="000000"/>
                  </a:solidFill>
                  <a:latin typeface="Calibri"/>
                </a:rPr>
                <a:t>] – Analyse crane coexistence feasibility and prepare pros/cons report.</a:t>
              </a:r>
            </a:p>
          </p:txBody>
        </p:sp>
        <p:sp>
          <p:nvSpPr>
            <p:cNvPr id="2" name="Rectangle 1">
              <a:extLst>
                <a:ext uri="{FF2B5EF4-FFF2-40B4-BE49-F238E27FC236}">
                  <a16:creationId xmlns:a16="http://schemas.microsoft.com/office/drawing/2014/main" id="{A1023D97-95DA-5A20-BF8B-6D90BD773A91}"/>
                </a:ext>
              </a:extLst>
            </p:cNvPr>
            <p:cNvSpPr/>
            <p:nvPr/>
          </p:nvSpPr>
          <p:spPr>
            <a:xfrm>
              <a:off x="424245" y="1691228"/>
              <a:ext cx="341870" cy="27949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noProof="0" dirty="0"/>
                <a:t>20</a:t>
              </a:r>
            </a:p>
          </p:txBody>
        </p:sp>
      </p:grpSp>
      <p:grpSp>
        <p:nvGrpSpPr>
          <p:cNvPr id="14" name="Group 13">
            <a:extLst>
              <a:ext uri="{FF2B5EF4-FFF2-40B4-BE49-F238E27FC236}">
                <a16:creationId xmlns:a16="http://schemas.microsoft.com/office/drawing/2014/main" id="{51D1804C-A98D-57A5-BFB2-5A6AE14519BD}"/>
              </a:ext>
            </a:extLst>
          </p:cNvPr>
          <p:cNvGrpSpPr/>
          <p:nvPr/>
        </p:nvGrpSpPr>
        <p:grpSpPr>
          <a:xfrm>
            <a:off x="935802" y="3562962"/>
            <a:ext cx="4114800" cy="914400"/>
            <a:chOff x="424245" y="2891817"/>
            <a:chExt cx="4114800" cy="914400"/>
          </a:xfrm>
        </p:grpSpPr>
        <p:sp>
          <p:nvSpPr>
            <p:cNvPr id="8" name="Rectangle 7">
              <a:extLst>
                <a:ext uri="{FF2B5EF4-FFF2-40B4-BE49-F238E27FC236}">
                  <a16:creationId xmlns:a16="http://schemas.microsoft.com/office/drawing/2014/main" id="{8305A757-34B7-1824-21A4-29C6FACCAAF0}"/>
                </a:ext>
              </a:extLst>
            </p:cNvPr>
            <p:cNvSpPr/>
            <p:nvPr/>
          </p:nvSpPr>
          <p:spPr>
            <a:xfrm>
              <a:off x="424245" y="2891817"/>
              <a:ext cx="4114800" cy="91440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noProof="0" dirty="0">
                  <a:solidFill>
                    <a:srgbClr val="000000"/>
                  </a:solidFill>
                  <a:latin typeface="Calibri"/>
                </a:rPr>
                <a:t>[All] –Provide transport volumes to continue with transport study</a:t>
              </a:r>
            </a:p>
          </p:txBody>
        </p:sp>
        <p:sp>
          <p:nvSpPr>
            <p:cNvPr id="11" name="Rectangle 10">
              <a:extLst>
                <a:ext uri="{FF2B5EF4-FFF2-40B4-BE49-F238E27FC236}">
                  <a16:creationId xmlns:a16="http://schemas.microsoft.com/office/drawing/2014/main" id="{565DB0D0-C1B1-9891-8093-4055F2F30A71}"/>
                </a:ext>
              </a:extLst>
            </p:cNvPr>
            <p:cNvSpPr/>
            <p:nvPr/>
          </p:nvSpPr>
          <p:spPr>
            <a:xfrm>
              <a:off x="424245" y="2904683"/>
              <a:ext cx="341870" cy="27949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noProof="0" dirty="0"/>
                <a:t>21</a:t>
              </a:r>
            </a:p>
          </p:txBody>
        </p:sp>
      </p:grpSp>
    </p:spTree>
    <p:extLst>
      <p:ext uri="{BB962C8B-B14F-4D97-AF65-F5344CB8AC3E}">
        <p14:creationId xmlns:p14="http://schemas.microsoft.com/office/powerpoint/2010/main" val="79979448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E7839F-3F97-6B84-01D5-1D4A5C4DC562}"/>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F5DD4208-0B63-A04C-0886-42F42F2CC86F}"/>
              </a:ext>
            </a:extLst>
          </p:cNvPr>
          <p:cNvSpPr>
            <a:spLocks noGrp="1"/>
          </p:cNvSpPr>
          <p:nvPr>
            <p:ph type="title"/>
          </p:nvPr>
        </p:nvSpPr>
        <p:spPr/>
        <p:txBody>
          <a:bodyPr/>
          <a:lstStyle/>
          <a:p>
            <a:r>
              <a:rPr lang="en-GB" noProof="0" dirty="0"/>
              <a:t>Electrical infrastructure</a:t>
            </a:r>
          </a:p>
        </p:txBody>
      </p:sp>
      <p:sp>
        <p:nvSpPr>
          <p:cNvPr id="6" name="Slide Number Placeholder 5">
            <a:extLst>
              <a:ext uri="{FF2B5EF4-FFF2-40B4-BE49-F238E27FC236}">
                <a16:creationId xmlns:a16="http://schemas.microsoft.com/office/drawing/2014/main" id="{C13AFF0C-4D82-0990-1C47-52949E6A95C0}"/>
              </a:ext>
            </a:extLst>
          </p:cNvPr>
          <p:cNvSpPr>
            <a:spLocks noGrp="1"/>
          </p:cNvSpPr>
          <p:nvPr>
            <p:ph type="sldNum" sz="quarter" idx="12"/>
          </p:nvPr>
        </p:nvSpPr>
        <p:spPr/>
        <p:txBody>
          <a:bodyPr/>
          <a:lstStyle/>
          <a:p>
            <a:fld id="{36B5EA5A-BC32-A742-B11B-8E7414D5B535}" type="slidenum">
              <a:rPr lang="en-GB" noProof="0" smtClean="0"/>
              <a:pPr/>
              <a:t>24</a:t>
            </a:fld>
            <a:endParaRPr lang="en-GB" noProof="0" dirty="0"/>
          </a:p>
        </p:txBody>
      </p:sp>
      <p:sp>
        <p:nvSpPr>
          <p:cNvPr id="13" name="TextBox 12">
            <a:extLst>
              <a:ext uri="{FF2B5EF4-FFF2-40B4-BE49-F238E27FC236}">
                <a16:creationId xmlns:a16="http://schemas.microsoft.com/office/drawing/2014/main" id="{D3D5AF62-0B95-32AF-B91D-AD3F32F4E6B6}"/>
              </a:ext>
            </a:extLst>
          </p:cNvPr>
          <p:cNvSpPr txBox="1"/>
          <p:nvPr/>
        </p:nvSpPr>
        <p:spPr>
          <a:xfrm>
            <a:off x="6294837" y="2339866"/>
            <a:ext cx="5388077" cy="1785104"/>
          </a:xfrm>
          <a:prstGeom prst="rect">
            <a:avLst/>
          </a:prstGeom>
          <a:noFill/>
        </p:spPr>
        <p:txBody>
          <a:bodyPr wrap="square" lIns="0" tIns="0" rIns="0" bIns="0" rtlCol="0">
            <a:spAutoFit/>
          </a:bodyPr>
          <a:lstStyle/>
          <a:p>
            <a:pPr algn="l"/>
            <a:r>
              <a:rPr lang="en-GB" sz="1600" noProof="0" dirty="0"/>
              <a:t>Update the EN-EL table by the different groups (Eva already updated with the values in the presentations)</a:t>
            </a:r>
          </a:p>
          <a:p>
            <a:pPr marL="742950" lvl="1" indent="-285750">
              <a:buFont typeface="Arial" panose="020B0604020202020204" pitchFamily="34" charset="0"/>
              <a:buChar char="•"/>
            </a:pPr>
            <a:r>
              <a:rPr lang="en-GB" sz="1600" noProof="0" dirty="0"/>
              <a:t>Safety systems</a:t>
            </a:r>
          </a:p>
          <a:p>
            <a:pPr marL="742950" lvl="1" indent="-285750">
              <a:buFont typeface="Arial" panose="020B0604020202020204" pitchFamily="34" charset="0"/>
              <a:buChar char="•"/>
            </a:pPr>
            <a:r>
              <a:rPr lang="en-GB" sz="1600" noProof="0" dirty="0"/>
              <a:t>Fire resistance specifications</a:t>
            </a:r>
          </a:p>
          <a:p>
            <a:r>
              <a:rPr lang="en-GB" sz="1600" noProof="0" dirty="0"/>
              <a:t>918 -754 link</a:t>
            </a:r>
          </a:p>
          <a:p>
            <a:pPr marL="742950" lvl="1" indent="-285750">
              <a:buFont typeface="Arial" panose="020B0604020202020204" pitchFamily="34" charset="0"/>
              <a:buChar char="•"/>
            </a:pPr>
            <a:r>
              <a:rPr lang="en-GB" sz="1600" noProof="0" dirty="0"/>
              <a:t>Evaluate the fibre optics link </a:t>
            </a:r>
          </a:p>
          <a:p>
            <a:pPr marL="742950" lvl="1" indent="-285750">
              <a:buFont typeface="Arial" panose="020B0604020202020204" pitchFamily="34" charset="0"/>
              <a:buChar char="•"/>
            </a:pPr>
            <a:r>
              <a:rPr lang="en-GB" sz="1600" noProof="0" dirty="0"/>
              <a:t>Confirm the routing path of other systems</a:t>
            </a:r>
          </a:p>
        </p:txBody>
      </p:sp>
      <p:grpSp>
        <p:nvGrpSpPr>
          <p:cNvPr id="16" name="Group 15">
            <a:extLst>
              <a:ext uri="{FF2B5EF4-FFF2-40B4-BE49-F238E27FC236}">
                <a16:creationId xmlns:a16="http://schemas.microsoft.com/office/drawing/2014/main" id="{C4B4E1B5-73C6-1ED7-70BD-7192516E76A9}"/>
              </a:ext>
            </a:extLst>
          </p:cNvPr>
          <p:cNvGrpSpPr/>
          <p:nvPr/>
        </p:nvGrpSpPr>
        <p:grpSpPr>
          <a:xfrm>
            <a:off x="578923" y="1565664"/>
            <a:ext cx="4114800" cy="914558"/>
            <a:chOff x="457200" y="1554322"/>
            <a:chExt cx="4114800" cy="914558"/>
          </a:xfrm>
        </p:grpSpPr>
        <p:sp>
          <p:nvSpPr>
            <p:cNvPr id="12" name="Rectangle 11"/>
            <p:cNvSpPr/>
            <p:nvPr/>
          </p:nvSpPr>
          <p:spPr>
            <a:xfrm>
              <a:off x="457200" y="1554480"/>
              <a:ext cx="4114800" cy="91440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noProof="0" dirty="0">
                  <a:solidFill>
                    <a:srgbClr val="000000"/>
                  </a:solidFill>
                  <a:latin typeface="Calibri"/>
                </a:rPr>
                <a:t>[HI-ECN3 WP leaders] – Update power requirement table shared by EN-EL.</a:t>
              </a:r>
            </a:p>
          </p:txBody>
        </p:sp>
        <p:sp>
          <p:nvSpPr>
            <p:cNvPr id="9" name="Rectangle 8">
              <a:extLst>
                <a:ext uri="{FF2B5EF4-FFF2-40B4-BE49-F238E27FC236}">
                  <a16:creationId xmlns:a16="http://schemas.microsoft.com/office/drawing/2014/main" id="{F4BAAC15-BF0C-A3EB-C56D-3C6519271604}"/>
                </a:ext>
              </a:extLst>
            </p:cNvPr>
            <p:cNvSpPr/>
            <p:nvPr/>
          </p:nvSpPr>
          <p:spPr>
            <a:xfrm>
              <a:off x="457200" y="1554322"/>
              <a:ext cx="341870" cy="27949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noProof="0" dirty="0"/>
                <a:t>32</a:t>
              </a:r>
            </a:p>
          </p:txBody>
        </p:sp>
      </p:grpSp>
      <p:grpSp>
        <p:nvGrpSpPr>
          <p:cNvPr id="18" name="Group 17">
            <a:extLst>
              <a:ext uri="{FF2B5EF4-FFF2-40B4-BE49-F238E27FC236}">
                <a16:creationId xmlns:a16="http://schemas.microsoft.com/office/drawing/2014/main" id="{91AAC641-69A2-4FE8-BD2E-435B9865F2D2}"/>
              </a:ext>
            </a:extLst>
          </p:cNvPr>
          <p:cNvGrpSpPr/>
          <p:nvPr/>
        </p:nvGrpSpPr>
        <p:grpSpPr>
          <a:xfrm>
            <a:off x="578923" y="3836821"/>
            <a:ext cx="4114800" cy="914400"/>
            <a:chOff x="5885936" y="2343438"/>
            <a:chExt cx="4114800" cy="914400"/>
          </a:xfrm>
        </p:grpSpPr>
        <p:sp>
          <p:nvSpPr>
            <p:cNvPr id="8" name="Rectangle 7"/>
            <p:cNvSpPr/>
            <p:nvPr/>
          </p:nvSpPr>
          <p:spPr>
            <a:xfrm>
              <a:off x="5885936" y="2343438"/>
              <a:ext cx="4114800" cy="91440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noProof="0" dirty="0">
                  <a:solidFill>
                    <a:srgbClr val="000000"/>
                  </a:solidFill>
                  <a:latin typeface="Calibri"/>
                </a:rPr>
                <a:t>[</a:t>
              </a:r>
              <a:r>
                <a:rPr lang="en-GB" sz="1200" noProof="0" dirty="0" err="1">
                  <a:solidFill>
                    <a:srgbClr val="000000"/>
                  </a:solidFill>
                  <a:latin typeface="Calibri"/>
                </a:rPr>
                <a:t>J.Blanc</a:t>
              </a:r>
              <a:r>
                <a:rPr lang="en-GB" sz="1200" noProof="0" dirty="0">
                  <a:solidFill>
                    <a:srgbClr val="000000"/>
                  </a:solidFill>
                  <a:latin typeface="Calibri"/>
                </a:rPr>
                <a:t>] – Confirm fibre routing path and whether B911 is required.</a:t>
              </a:r>
            </a:p>
          </p:txBody>
        </p:sp>
        <p:sp>
          <p:nvSpPr>
            <p:cNvPr id="14" name="Rectangle 13">
              <a:extLst>
                <a:ext uri="{FF2B5EF4-FFF2-40B4-BE49-F238E27FC236}">
                  <a16:creationId xmlns:a16="http://schemas.microsoft.com/office/drawing/2014/main" id="{C245878D-7EAB-7427-D950-83C9323933CD}"/>
                </a:ext>
              </a:extLst>
            </p:cNvPr>
            <p:cNvSpPr/>
            <p:nvPr/>
          </p:nvSpPr>
          <p:spPr>
            <a:xfrm>
              <a:off x="5885936" y="2343438"/>
              <a:ext cx="341870" cy="27949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noProof="0" dirty="0"/>
                <a:t>35</a:t>
              </a:r>
            </a:p>
          </p:txBody>
        </p:sp>
      </p:grpSp>
      <p:grpSp>
        <p:nvGrpSpPr>
          <p:cNvPr id="19" name="Group 18">
            <a:extLst>
              <a:ext uri="{FF2B5EF4-FFF2-40B4-BE49-F238E27FC236}">
                <a16:creationId xmlns:a16="http://schemas.microsoft.com/office/drawing/2014/main" id="{4CC3229D-D849-9CD6-A87C-33A792860198}"/>
              </a:ext>
            </a:extLst>
          </p:cNvPr>
          <p:cNvGrpSpPr/>
          <p:nvPr/>
        </p:nvGrpSpPr>
        <p:grpSpPr>
          <a:xfrm>
            <a:off x="578923" y="2695650"/>
            <a:ext cx="4114800" cy="914400"/>
            <a:chOff x="407988" y="3605133"/>
            <a:chExt cx="4114800" cy="914400"/>
          </a:xfrm>
        </p:grpSpPr>
        <p:sp>
          <p:nvSpPr>
            <p:cNvPr id="10" name="Rectangle 9"/>
            <p:cNvSpPr/>
            <p:nvPr/>
          </p:nvSpPr>
          <p:spPr>
            <a:xfrm>
              <a:off x="407988" y="3605133"/>
              <a:ext cx="4114800" cy="91440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noProof="0" dirty="0">
                  <a:solidFill>
                    <a:srgbClr val="000000"/>
                  </a:solidFill>
                  <a:latin typeface="Calibri"/>
                </a:rPr>
                <a:t>[</a:t>
              </a:r>
              <a:r>
                <a:rPr lang="en-GB" sz="1200" noProof="0" dirty="0" err="1">
                  <a:solidFill>
                    <a:srgbClr val="000000"/>
                  </a:solidFill>
                  <a:latin typeface="Calibri"/>
                </a:rPr>
                <a:t>O.Rios</a:t>
              </a:r>
              <a:r>
                <a:rPr lang="en-GB" sz="1200" noProof="0" dirty="0">
                  <a:solidFill>
                    <a:srgbClr val="000000"/>
                  </a:solidFill>
                  <a:latin typeface="Calibri"/>
                </a:rPr>
                <a:t>] – Confirm fire resistance specifications for cable trays.</a:t>
              </a:r>
            </a:p>
          </p:txBody>
        </p:sp>
        <p:sp>
          <p:nvSpPr>
            <p:cNvPr id="15" name="Rectangle 14">
              <a:extLst>
                <a:ext uri="{FF2B5EF4-FFF2-40B4-BE49-F238E27FC236}">
                  <a16:creationId xmlns:a16="http://schemas.microsoft.com/office/drawing/2014/main" id="{42B35881-E828-8A26-32B1-D27C001E575C}"/>
                </a:ext>
              </a:extLst>
            </p:cNvPr>
            <p:cNvSpPr/>
            <p:nvPr/>
          </p:nvSpPr>
          <p:spPr>
            <a:xfrm>
              <a:off x="407988" y="3605133"/>
              <a:ext cx="341870" cy="27949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noProof="0" dirty="0"/>
                <a:t>33</a:t>
              </a:r>
            </a:p>
          </p:txBody>
        </p:sp>
      </p:grpSp>
      <p:grpSp>
        <p:nvGrpSpPr>
          <p:cNvPr id="20" name="Group 19">
            <a:extLst>
              <a:ext uri="{FF2B5EF4-FFF2-40B4-BE49-F238E27FC236}">
                <a16:creationId xmlns:a16="http://schemas.microsoft.com/office/drawing/2014/main" id="{8BD42563-EE43-AD75-A2FE-F45698F16656}"/>
              </a:ext>
            </a:extLst>
          </p:cNvPr>
          <p:cNvGrpSpPr/>
          <p:nvPr/>
        </p:nvGrpSpPr>
        <p:grpSpPr>
          <a:xfrm>
            <a:off x="578923" y="4972912"/>
            <a:ext cx="4114800" cy="914400"/>
            <a:chOff x="407988" y="3605133"/>
            <a:chExt cx="4114800" cy="914400"/>
          </a:xfrm>
        </p:grpSpPr>
        <p:sp>
          <p:nvSpPr>
            <p:cNvPr id="21" name="Rectangle 20">
              <a:extLst>
                <a:ext uri="{FF2B5EF4-FFF2-40B4-BE49-F238E27FC236}">
                  <a16:creationId xmlns:a16="http://schemas.microsoft.com/office/drawing/2014/main" id="{B3E66858-D086-DA97-C0B5-08165E977330}"/>
                </a:ext>
              </a:extLst>
            </p:cNvPr>
            <p:cNvSpPr/>
            <p:nvPr/>
          </p:nvSpPr>
          <p:spPr>
            <a:xfrm>
              <a:off x="407988" y="3605133"/>
              <a:ext cx="4114800" cy="91440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noProof="0" dirty="0">
                  <a:solidFill>
                    <a:srgbClr val="000000"/>
                  </a:solidFill>
                  <a:latin typeface="Calibri"/>
                </a:rPr>
                <a:t>[</a:t>
              </a:r>
              <a:r>
                <a:rPr lang="en-GB" sz="1200" noProof="0" dirty="0" err="1">
                  <a:solidFill>
                    <a:srgbClr val="000000"/>
                  </a:solidFill>
                  <a:latin typeface="Calibri"/>
                </a:rPr>
                <a:t>J.Blanc</a:t>
              </a:r>
              <a:r>
                <a:rPr lang="en-GB" sz="1200" noProof="0" dirty="0">
                  <a:solidFill>
                    <a:srgbClr val="000000"/>
                  </a:solidFill>
                  <a:latin typeface="Calibri"/>
                </a:rPr>
                <a:t>] – </a:t>
              </a:r>
              <a:r>
                <a:rPr lang="en-GB" sz="1200" b="0" i="0" noProof="0" dirty="0">
                  <a:solidFill>
                    <a:srgbClr val="333333"/>
                  </a:solidFill>
                  <a:effectLst/>
                  <a:latin typeface="-apple-system"/>
                </a:rPr>
                <a:t>Conduct further analysis to ensure that the signal cabling cable trays can be used to pass the optic fibre tube</a:t>
              </a:r>
              <a:endParaRPr lang="en-GB" sz="1200" noProof="0" dirty="0">
                <a:solidFill>
                  <a:srgbClr val="000000"/>
                </a:solidFill>
                <a:latin typeface="Calibri"/>
              </a:endParaRPr>
            </a:p>
          </p:txBody>
        </p:sp>
        <p:sp>
          <p:nvSpPr>
            <p:cNvPr id="22" name="Rectangle 21">
              <a:extLst>
                <a:ext uri="{FF2B5EF4-FFF2-40B4-BE49-F238E27FC236}">
                  <a16:creationId xmlns:a16="http://schemas.microsoft.com/office/drawing/2014/main" id="{5DE6EA7F-8731-380C-AF0E-62A40D0E77C1}"/>
                </a:ext>
              </a:extLst>
            </p:cNvPr>
            <p:cNvSpPr/>
            <p:nvPr/>
          </p:nvSpPr>
          <p:spPr>
            <a:xfrm>
              <a:off x="407988" y="3605133"/>
              <a:ext cx="341870" cy="27949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noProof="0" dirty="0"/>
                <a:t>38</a:t>
              </a:r>
            </a:p>
          </p:txBody>
        </p:sp>
      </p:grpSp>
    </p:spTree>
    <p:extLst>
      <p:ext uri="{BB962C8B-B14F-4D97-AF65-F5344CB8AC3E}">
        <p14:creationId xmlns:p14="http://schemas.microsoft.com/office/powerpoint/2010/main" val="161979102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7CA3A0-0016-6E42-FCA8-7E74BFD295DE}"/>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D22E56E5-91C7-977C-DD43-AA68575A0CAD}"/>
              </a:ext>
            </a:extLst>
          </p:cNvPr>
          <p:cNvSpPr>
            <a:spLocks noGrp="1"/>
          </p:cNvSpPr>
          <p:nvPr>
            <p:ph type="title"/>
          </p:nvPr>
        </p:nvSpPr>
        <p:spPr/>
        <p:txBody>
          <a:bodyPr/>
          <a:lstStyle/>
          <a:p>
            <a:r>
              <a:rPr lang="en-GB" noProof="0" dirty="0"/>
              <a:t>Civil Engineering studies</a:t>
            </a:r>
          </a:p>
        </p:txBody>
      </p:sp>
      <p:sp>
        <p:nvSpPr>
          <p:cNvPr id="6" name="Slide Number Placeholder 5">
            <a:extLst>
              <a:ext uri="{FF2B5EF4-FFF2-40B4-BE49-F238E27FC236}">
                <a16:creationId xmlns:a16="http://schemas.microsoft.com/office/drawing/2014/main" id="{F15D1E80-9403-5A3A-DCF2-7E9A91532FB3}"/>
              </a:ext>
            </a:extLst>
          </p:cNvPr>
          <p:cNvSpPr>
            <a:spLocks noGrp="1"/>
          </p:cNvSpPr>
          <p:nvPr>
            <p:ph type="sldNum" sz="quarter" idx="12"/>
          </p:nvPr>
        </p:nvSpPr>
        <p:spPr/>
        <p:txBody>
          <a:bodyPr/>
          <a:lstStyle/>
          <a:p>
            <a:fld id="{36B5EA5A-BC32-A742-B11B-8E7414D5B535}" type="slidenum">
              <a:rPr lang="en-GB" noProof="0" smtClean="0"/>
              <a:pPr/>
              <a:t>25</a:t>
            </a:fld>
            <a:endParaRPr lang="en-GB" noProof="0" dirty="0"/>
          </a:p>
        </p:txBody>
      </p:sp>
      <p:sp>
        <p:nvSpPr>
          <p:cNvPr id="7" name="TextBox 6">
            <a:extLst>
              <a:ext uri="{FF2B5EF4-FFF2-40B4-BE49-F238E27FC236}">
                <a16:creationId xmlns:a16="http://schemas.microsoft.com/office/drawing/2014/main" id="{D4BBC55A-DC7F-20EA-95E7-CC36CFA006D1}"/>
              </a:ext>
            </a:extLst>
          </p:cNvPr>
          <p:cNvSpPr txBox="1"/>
          <p:nvPr/>
        </p:nvSpPr>
        <p:spPr>
          <a:xfrm>
            <a:off x="8274565" y="301364"/>
            <a:ext cx="1647568" cy="553998"/>
          </a:xfrm>
          <a:prstGeom prst="rect">
            <a:avLst/>
          </a:prstGeom>
          <a:noFill/>
        </p:spPr>
        <p:txBody>
          <a:bodyPr wrap="square" lIns="0" tIns="0" rIns="0" bIns="0" rtlCol="0">
            <a:spAutoFit/>
          </a:bodyPr>
          <a:lstStyle/>
          <a:p>
            <a:pPr algn="l"/>
            <a:r>
              <a:rPr lang="en-GB" sz="3600" b="1" noProof="0" dirty="0">
                <a:latin typeface="+mj-lt"/>
              </a:rPr>
              <a:t>Sump</a:t>
            </a:r>
          </a:p>
        </p:txBody>
      </p:sp>
      <p:sp>
        <p:nvSpPr>
          <p:cNvPr id="13" name="TextBox 12">
            <a:extLst>
              <a:ext uri="{FF2B5EF4-FFF2-40B4-BE49-F238E27FC236}">
                <a16:creationId xmlns:a16="http://schemas.microsoft.com/office/drawing/2014/main" id="{E549E181-109F-233D-4EDD-227A98CE2E44}"/>
              </a:ext>
            </a:extLst>
          </p:cNvPr>
          <p:cNvSpPr txBox="1"/>
          <p:nvPr/>
        </p:nvSpPr>
        <p:spPr>
          <a:xfrm>
            <a:off x="6659949" y="4009171"/>
            <a:ext cx="4876800" cy="1723549"/>
          </a:xfrm>
          <a:prstGeom prst="rect">
            <a:avLst/>
          </a:prstGeom>
          <a:noFill/>
        </p:spPr>
        <p:txBody>
          <a:bodyPr wrap="square" lIns="0" tIns="0" rIns="0" bIns="0" rtlCol="0">
            <a:spAutoFit/>
          </a:bodyPr>
          <a:lstStyle/>
          <a:p>
            <a:pPr algn="l"/>
            <a:r>
              <a:rPr lang="en-GB" sz="1600" noProof="0" dirty="0"/>
              <a:t>Sump:</a:t>
            </a:r>
          </a:p>
          <a:p>
            <a:pPr marL="742950" lvl="1" indent="-285750">
              <a:buFont typeface="Arial" panose="020B0604020202020204" pitchFamily="34" charset="0"/>
              <a:buChar char="•"/>
            </a:pPr>
            <a:r>
              <a:rPr lang="en-GB" sz="1600" noProof="0" dirty="0"/>
              <a:t>Define the number, location and volume of drainage sumps</a:t>
            </a:r>
          </a:p>
          <a:p>
            <a:pPr marL="742950" lvl="1" indent="-285750">
              <a:buFont typeface="Arial" panose="020B0604020202020204" pitchFamily="34" charset="0"/>
              <a:buChar char="•"/>
            </a:pPr>
            <a:r>
              <a:rPr lang="en-GB" sz="1600" noProof="0" dirty="0"/>
              <a:t>Convene drainage and water retention risks</a:t>
            </a:r>
          </a:p>
          <a:p>
            <a:r>
              <a:rPr lang="en-GB" sz="1600" noProof="0" dirty="0"/>
              <a:t>CV room: </a:t>
            </a:r>
          </a:p>
          <a:p>
            <a:pPr marL="742950" lvl="1" indent="-285750">
              <a:buFont typeface="Arial" panose="020B0604020202020204" pitchFamily="34" charset="0"/>
              <a:buChar char="•"/>
            </a:pPr>
            <a:r>
              <a:rPr lang="en-GB" sz="1600" noProof="0" dirty="0"/>
              <a:t>Crane</a:t>
            </a:r>
          </a:p>
          <a:p>
            <a:pPr marL="742950" lvl="1" indent="-285750">
              <a:buFont typeface="Arial" panose="020B0604020202020204" pitchFamily="34" charset="0"/>
              <a:buChar char="•"/>
            </a:pPr>
            <a:r>
              <a:rPr lang="en-GB" sz="1600" noProof="0" dirty="0"/>
              <a:t>CV equipment volumes </a:t>
            </a:r>
          </a:p>
        </p:txBody>
      </p:sp>
      <p:grpSp>
        <p:nvGrpSpPr>
          <p:cNvPr id="20" name="Group 19">
            <a:extLst>
              <a:ext uri="{FF2B5EF4-FFF2-40B4-BE49-F238E27FC236}">
                <a16:creationId xmlns:a16="http://schemas.microsoft.com/office/drawing/2014/main" id="{7BDBB872-D0C0-C2EA-C390-A07FBB53D0B0}"/>
              </a:ext>
            </a:extLst>
          </p:cNvPr>
          <p:cNvGrpSpPr/>
          <p:nvPr/>
        </p:nvGrpSpPr>
        <p:grpSpPr>
          <a:xfrm>
            <a:off x="537515" y="1356510"/>
            <a:ext cx="4114800" cy="914400"/>
            <a:chOff x="523099" y="4201601"/>
            <a:chExt cx="4114800" cy="914400"/>
          </a:xfrm>
        </p:grpSpPr>
        <p:sp>
          <p:nvSpPr>
            <p:cNvPr id="11" name="Rectangle 10"/>
            <p:cNvSpPr/>
            <p:nvPr/>
          </p:nvSpPr>
          <p:spPr>
            <a:xfrm>
              <a:off x="523099" y="4201601"/>
              <a:ext cx="4114800" cy="91440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noProof="0" dirty="0">
                  <a:solidFill>
                    <a:srgbClr val="000000"/>
                  </a:solidFill>
                  <a:latin typeface="Calibri"/>
                </a:rPr>
                <a:t>[B. Morand/</a:t>
              </a:r>
              <a:r>
                <a:rPr lang="en-GB" sz="1200" noProof="0" dirty="0" err="1">
                  <a:solidFill>
                    <a:srgbClr val="000000"/>
                  </a:solidFill>
                  <a:latin typeface="Calibri"/>
                </a:rPr>
                <a:t>M.Dole</a:t>
              </a:r>
              <a:r>
                <a:rPr lang="en-GB" sz="1200" noProof="0" dirty="0">
                  <a:solidFill>
                    <a:srgbClr val="000000"/>
                  </a:solidFill>
                  <a:latin typeface="Calibri"/>
                </a:rPr>
                <a:t>] – Provide safe room reference designs to SCE.</a:t>
              </a:r>
            </a:p>
          </p:txBody>
        </p:sp>
        <p:sp>
          <p:nvSpPr>
            <p:cNvPr id="9" name="Rectangle 8">
              <a:extLst>
                <a:ext uri="{FF2B5EF4-FFF2-40B4-BE49-F238E27FC236}">
                  <a16:creationId xmlns:a16="http://schemas.microsoft.com/office/drawing/2014/main" id="{2DB675D9-872B-3AA8-9328-BEEE5780A070}"/>
                </a:ext>
              </a:extLst>
            </p:cNvPr>
            <p:cNvSpPr/>
            <p:nvPr/>
          </p:nvSpPr>
          <p:spPr>
            <a:xfrm>
              <a:off x="529273" y="4218314"/>
              <a:ext cx="341870" cy="27949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noProof="0" dirty="0"/>
                <a:t>27</a:t>
              </a:r>
            </a:p>
          </p:txBody>
        </p:sp>
      </p:grpSp>
      <p:grpSp>
        <p:nvGrpSpPr>
          <p:cNvPr id="21" name="Group 20">
            <a:extLst>
              <a:ext uri="{FF2B5EF4-FFF2-40B4-BE49-F238E27FC236}">
                <a16:creationId xmlns:a16="http://schemas.microsoft.com/office/drawing/2014/main" id="{34064060-3B6E-DD28-32B5-08C25CA8A057}"/>
              </a:ext>
            </a:extLst>
          </p:cNvPr>
          <p:cNvGrpSpPr/>
          <p:nvPr/>
        </p:nvGrpSpPr>
        <p:grpSpPr>
          <a:xfrm>
            <a:off x="537515" y="2634711"/>
            <a:ext cx="4114800" cy="914400"/>
            <a:chOff x="523099" y="2789164"/>
            <a:chExt cx="4114800" cy="914400"/>
          </a:xfrm>
        </p:grpSpPr>
        <p:sp>
          <p:nvSpPr>
            <p:cNvPr id="14" name="Rectangle 13"/>
            <p:cNvSpPr/>
            <p:nvPr/>
          </p:nvSpPr>
          <p:spPr>
            <a:xfrm>
              <a:off x="523099" y="2789164"/>
              <a:ext cx="4114800" cy="91440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noProof="0" dirty="0">
                  <a:solidFill>
                    <a:srgbClr val="000000"/>
                  </a:solidFill>
                  <a:latin typeface="Calibri"/>
                </a:rPr>
                <a:t>[</a:t>
              </a:r>
              <a:r>
                <a:rPr lang="en-GB" sz="1200" noProof="0" dirty="0" err="1">
                  <a:solidFill>
                    <a:srgbClr val="000000"/>
                  </a:solidFill>
                  <a:latin typeface="Calibri"/>
                </a:rPr>
                <a:t>R.Rinaldesi</a:t>
              </a:r>
              <a:r>
                <a:rPr lang="en-GB" sz="1200" noProof="0" dirty="0">
                  <a:solidFill>
                    <a:srgbClr val="000000"/>
                  </a:solidFill>
                  <a:latin typeface="Calibri"/>
                </a:rPr>
                <a:t>/</a:t>
              </a:r>
              <a:r>
                <a:rPr lang="en-GB" sz="1200" noProof="0" dirty="0" err="1">
                  <a:solidFill>
                    <a:srgbClr val="000000"/>
                  </a:solidFill>
                  <a:latin typeface="Calibri"/>
                </a:rPr>
                <a:t>B.Sutil</a:t>
              </a:r>
              <a:r>
                <a:rPr lang="en-GB" sz="1200" noProof="0" dirty="0">
                  <a:solidFill>
                    <a:srgbClr val="000000"/>
                  </a:solidFill>
                  <a:latin typeface="Calibri"/>
                </a:rPr>
                <a:t>] – Integrate crane volume into 3D model and coordinate slab openings.</a:t>
              </a:r>
            </a:p>
          </p:txBody>
        </p:sp>
        <p:sp>
          <p:nvSpPr>
            <p:cNvPr id="10" name="Rectangle 9">
              <a:extLst>
                <a:ext uri="{FF2B5EF4-FFF2-40B4-BE49-F238E27FC236}">
                  <a16:creationId xmlns:a16="http://schemas.microsoft.com/office/drawing/2014/main" id="{C81212CA-C5AB-1103-FBDE-F16CE4396C42}"/>
                </a:ext>
              </a:extLst>
            </p:cNvPr>
            <p:cNvSpPr/>
            <p:nvPr/>
          </p:nvSpPr>
          <p:spPr>
            <a:xfrm>
              <a:off x="537515" y="2805877"/>
              <a:ext cx="341870" cy="27949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noProof="0" dirty="0"/>
                <a:t>42</a:t>
              </a:r>
            </a:p>
          </p:txBody>
        </p:sp>
      </p:grpSp>
      <p:grpSp>
        <p:nvGrpSpPr>
          <p:cNvPr id="22" name="Group 21">
            <a:extLst>
              <a:ext uri="{FF2B5EF4-FFF2-40B4-BE49-F238E27FC236}">
                <a16:creationId xmlns:a16="http://schemas.microsoft.com/office/drawing/2014/main" id="{CA1692DB-4692-FC81-5152-3CA56AE66A59}"/>
              </a:ext>
            </a:extLst>
          </p:cNvPr>
          <p:cNvGrpSpPr/>
          <p:nvPr/>
        </p:nvGrpSpPr>
        <p:grpSpPr>
          <a:xfrm>
            <a:off x="537515" y="3941407"/>
            <a:ext cx="4114800" cy="915338"/>
            <a:chOff x="523099" y="1375789"/>
            <a:chExt cx="4114800" cy="915338"/>
          </a:xfrm>
        </p:grpSpPr>
        <p:sp>
          <p:nvSpPr>
            <p:cNvPr id="8" name="Rectangle 7"/>
            <p:cNvSpPr/>
            <p:nvPr/>
          </p:nvSpPr>
          <p:spPr>
            <a:xfrm>
              <a:off x="523099" y="1376727"/>
              <a:ext cx="4114800" cy="91440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noProof="0" dirty="0">
                  <a:solidFill>
                    <a:srgbClr val="000000"/>
                  </a:solidFill>
                  <a:latin typeface="Calibri"/>
                </a:rPr>
                <a:t>[D. Rodriguez &amp; G. </a:t>
              </a:r>
              <a:r>
                <a:rPr lang="en-GB" sz="1200" noProof="0" dirty="0" err="1">
                  <a:solidFill>
                    <a:srgbClr val="000000"/>
                  </a:solidFill>
                  <a:latin typeface="Calibri"/>
                </a:rPr>
                <a:t>Cnudde</a:t>
              </a:r>
              <a:r>
                <a:rPr lang="en-GB" sz="1200" noProof="0" dirty="0">
                  <a:solidFill>
                    <a:srgbClr val="000000"/>
                  </a:solidFill>
                  <a:latin typeface="Calibri"/>
                </a:rPr>
                <a:t>] – Propose cost-effective retention solution for 1300 m² waterproofed surface.</a:t>
              </a:r>
            </a:p>
          </p:txBody>
        </p:sp>
        <p:sp>
          <p:nvSpPr>
            <p:cNvPr id="15" name="Rectangle 14">
              <a:extLst>
                <a:ext uri="{FF2B5EF4-FFF2-40B4-BE49-F238E27FC236}">
                  <a16:creationId xmlns:a16="http://schemas.microsoft.com/office/drawing/2014/main" id="{0AC00F2B-4FEE-EA3F-59C3-1D9EFA150598}"/>
                </a:ext>
              </a:extLst>
            </p:cNvPr>
            <p:cNvSpPr/>
            <p:nvPr/>
          </p:nvSpPr>
          <p:spPr>
            <a:xfrm>
              <a:off x="523099" y="1375789"/>
              <a:ext cx="341870" cy="27949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noProof="0" dirty="0"/>
                <a:t>43</a:t>
              </a:r>
            </a:p>
          </p:txBody>
        </p:sp>
      </p:grpSp>
      <p:grpSp>
        <p:nvGrpSpPr>
          <p:cNvPr id="19" name="Group 18">
            <a:extLst>
              <a:ext uri="{FF2B5EF4-FFF2-40B4-BE49-F238E27FC236}">
                <a16:creationId xmlns:a16="http://schemas.microsoft.com/office/drawing/2014/main" id="{C7F8D581-8E76-0FBF-2926-2DC5451C3E89}"/>
              </a:ext>
            </a:extLst>
          </p:cNvPr>
          <p:cNvGrpSpPr/>
          <p:nvPr/>
        </p:nvGrpSpPr>
        <p:grpSpPr>
          <a:xfrm>
            <a:off x="6992746" y="2560564"/>
            <a:ext cx="4114800" cy="914400"/>
            <a:chOff x="6992746" y="1292086"/>
            <a:chExt cx="4114800" cy="914400"/>
          </a:xfrm>
        </p:grpSpPr>
        <p:sp>
          <p:nvSpPr>
            <p:cNvPr id="2" name="Rectangle 1"/>
            <p:cNvSpPr/>
            <p:nvPr/>
          </p:nvSpPr>
          <p:spPr>
            <a:xfrm>
              <a:off x="6992746" y="1292086"/>
              <a:ext cx="4114800" cy="91440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noProof="0" dirty="0">
                  <a:solidFill>
                    <a:srgbClr val="000000"/>
                  </a:solidFill>
                  <a:latin typeface="Calibri"/>
                </a:rPr>
                <a:t>[D. Rodriguez] – Convene drainage and water retention risk meeting. (Water requirements and risks for each room)</a:t>
              </a:r>
            </a:p>
          </p:txBody>
        </p:sp>
        <p:sp>
          <p:nvSpPr>
            <p:cNvPr id="16" name="Rectangle 15">
              <a:extLst>
                <a:ext uri="{FF2B5EF4-FFF2-40B4-BE49-F238E27FC236}">
                  <a16:creationId xmlns:a16="http://schemas.microsoft.com/office/drawing/2014/main" id="{411878E3-1357-1FDE-45D8-9CA76C6B0712}"/>
                </a:ext>
              </a:extLst>
            </p:cNvPr>
            <p:cNvSpPr/>
            <p:nvPr/>
          </p:nvSpPr>
          <p:spPr>
            <a:xfrm>
              <a:off x="7011281" y="1292086"/>
              <a:ext cx="341870" cy="27949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noProof="0" dirty="0"/>
                <a:t>41</a:t>
              </a:r>
            </a:p>
          </p:txBody>
        </p:sp>
      </p:grpSp>
      <p:grpSp>
        <p:nvGrpSpPr>
          <p:cNvPr id="18" name="Group 17">
            <a:extLst>
              <a:ext uri="{FF2B5EF4-FFF2-40B4-BE49-F238E27FC236}">
                <a16:creationId xmlns:a16="http://schemas.microsoft.com/office/drawing/2014/main" id="{0B19FDA6-4411-B3BC-0030-1199E32DCCE2}"/>
              </a:ext>
            </a:extLst>
          </p:cNvPr>
          <p:cNvGrpSpPr/>
          <p:nvPr/>
        </p:nvGrpSpPr>
        <p:grpSpPr>
          <a:xfrm>
            <a:off x="6992746" y="1337131"/>
            <a:ext cx="4114800" cy="914400"/>
            <a:chOff x="6992746" y="2291127"/>
            <a:chExt cx="4114800" cy="914400"/>
          </a:xfrm>
        </p:grpSpPr>
        <p:sp>
          <p:nvSpPr>
            <p:cNvPr id="12" name="Rectangle 11"/>
            <p:cNvSpPr/>
            <p:nvPr/>
          </p:nvSpPr>
          <p:spPr>
            <a:xfrm>
              <a:off x="6992746" y="2291127"/>
              <a:ext cx="4114800" cy="91440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noProof="0" dirty="0">
                  <a:solidFill>
                    <a:srgbClr val="000000"/>
                  </a:solidFill>
                  <a:latin typeface="Calibri"/>
                </a:rPr>
                <a:t>[</a:t>
              </a:r>
              <a:r>
                <a:rPr lang="en-GB" sz="1200" noProof="0" dirty="0" err="1">
                  <a:solidFill>
                    <a:srgbClr val="000000"/>
                  </a:solidFill>
                  <a:latin typeface="Calibri"/>
                </a:rPr>
                <a:t>C.Ahdida</a:t>
              </a:r>
              <a:r>
                <a:rPr lang="en-GB" sz="1200" noProof="0" dirty="0">
                  <a:solidFill>
                    <a:srgbClr val="000000"/>
                  </a:solidFill>
                  <a:latin typeface="Calibri"/>
                </a:rPr>
                <a:t>/ </a:t>
              </a:r>
              <a:r>
                <a:rPr lang="en-GB" sz="1200" noProof="0" dirty="0" err="1">
                  <a:solidFill>
                    <a:srgbClr val="000000"/>
                  </a:solidFill>
                  <a:latin typeface="Calibri"/>
                </a:rPr>
                <a:t>F.Dragoni</a:t>
              </a:r>
              <a:r>
                <a:rPr lang="en-GB" sz="1200" noProof="0" dirty="0">
                  <a:solidFill>
                    <a:srgbClr val="000000"/>
                  </a:solidFill>
                  <a:latin typeface="Calibri"/>
                </a:rPr>
                <a:t>] – Define number, location, and volume of drainage sumps ASAP.</a:t>
              </a:r>
            </a:p>
          </p:txBody>
        </p:sp>
        <p:sp>
          <p:nvSpPr>
            <p:cNvPr id="17" name="Rectangle 16">
              <a:extLst>
                <a:ext uri="{FF2B5EF4-FFF2-40B4-BE49-F238E27FC236}">
                  <a16:creationId xmlns:a16="http://schemas.microsoft.com/office/drawing/2014/main" id="{52DBBBB4-4AD5-7083-9926-6F387D96A8F2}"/>
                </a:ext>
              </a:extLst>
            </p:cNvPr>
            <p:cNvSpPr/>
            <p:nvPr/>
          </p:nvSpPr>
          <p:spPr>
            <a:xfrm>
              <a:off x="7011281" y="2298633"/>
              <a:ext cx="341870" cy="27949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noProof="0" dirty="0"/>
                <a:t>39</a:t>
              </a:r>
            </a:p>
          </p:txBody>
        </p:sp>
      </p:grpSp>
      <p:grpSp>
        <p:nvGrpSpPr>
          <p:cNvPr id="23" name="Group 22">
            <a:extLst>
              <a:ext uri="{FF2B5EF4-FFF2-40B4-BE49-F238E27FC236}">
                <a16:creationId xmlns:a16="http://schemas.microsoft.com/office/drawing/2014/main" id="{A6DAB8E2-DDA2-7A20-23A7-58647744A089}"/>
              </a:ext>
            </a:extLst>
          </p:cNvPr>
          <p:cNvGrpSpPr/>
          <p:nvPr/>
        </p:nvGrpSpPr>
        <p:grpSpPr>
          <a:xfrm>
            <a:off x="551931" y="5183200"/>
            <a:ext cx="4114800" cy="915338"/>
            <a:chOff x="523099" y="1375789"/>
            <a:chExt cx="4114800" cy="915338"/>
          </a:xfrm>
        </p:grpSpPr>
        <p:sp>
          <p:nvSpPr>
            <p:cNvPr id="24" name="Rectangle 23">
              <a:extLst>
                <a:ext uri="{FF2B5EF4-FFF2-40B4-BE49-F238E27FC236}">
                  <a16:creationId xmlns:a16="http://schemas.microsoft.com/office/drawing/2014/main" id="{17DADB41-1009-DEA6-6F5B-3BF00EA9EC3E}"/>
                </a:ext>
              </a:extLst>
            </p:cNvPr>
            <p:cNvSpPr/>
            <p:nvPr/>
          </p:nvSpPr>
          <p:spPr>
            <a:xfrm>
              <a:off x="523099" y="1376727"/>
              <a:ext cx="4114800" cy="91440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noProof="0" dirty="0">
                  <a:solidFill>
                    <a:srgbClr val="000000"/>
                  </a:solidFill>
                  <a:latin typeface="Calibri"/>
                </a:rPr>
                <a:t>[</a:t>
              </a:r>
              <a:r>
                <a:rPr lang="en-GB" sz="1200" noProof="0" dirty="0" err="1">
                  <a:solidFill>
                    <a:srgbClr val="000000"/>
                  </a:solidFill>
                  <a:latin typeface="Calibri"/>
                </a:rPr>
                <a:t>F.Dragoni</a:t>
              </a:r>
              <a:r>
                <a:rPr lang="en-GB" sz="1200" noProof="0" dirty="0">
                  <a:solidFill>
                    <a:srgbClr val="000000"/>
                  </a:solidFill>
                  <a:latin typeface="Calibri"/>
                </a:rPr>
                <a:t>/</a:t>
              </a:r>
              <a:r>
                <a:rPr lang="en-GB" sz="1200" noProof="0" dirty="0" err="1">
                  <a:solidFill>
                    <a:srgbClr val="000000"/>
                  </a:solidFill>
                  <a:latin typeface="Calibri"/>
                </a:rPr>
                <a:t>J.Currie</a:t>
              </a:r>
              <a:r>
                <a:rPr lang="en-GB" sz="1200" noProof="0" dirty="0">
                  <a:solidFill>
                    <a:srgbClr val="000000"/>
                  </a:solidFill>
                  <a:latin typeface="Calibri"/>
                </a:rPr>
                <a:t>] – Define if acoustic panels are required on the roof.</a:t>
              </a:r>
            </a:p>
          </p:txBody>
        </p:sp>
        <p:sp>
          <p:nvSpPr>
            <p:cNvPr id="25" name="Rectangle 24">
              <a:extLst>
                <a:ext uri="{FF2B5EF4-FFF2-40B4-BE49-F238E27FC236}">
                  <a16:creationId xmlns:a16="http://schemas.microsoft.com/office/drawing/2014/main" id="{F39238BB-F551-D30F-3877-55F6A0D36162}"/>
                </a:ext>
              </a:extLst>
            </p:cNvPr>
            <p:cNvSpPr/>
            <p:nvPr/>
          </p:nvSpPr>
          <p:spPr>
            <a:xfrm>
              <a:off x="523099" y="1375789"/>
              <a:ext cx="341870" cy="27949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noProof="0" dirty="0"/>
                <a:t>44</a:t>
              </a:r>
            </a:p>
          </p:txBody>
        </p:sp>
      </p:grpSp>
    </p:spTree>
    <p:extLst>
      <p:ext uri="{BB962C8B-B14F-4D97-AF65-F5344CB8AC3E}">
        <p14:creationId xmlns:p14="http://schemas.microsoft.com/office/powerpoint/2010/main" val="260336996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E13010-6930-FB16-1EFF-05222E7CBF4C}"/>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27C4A592-7EC1-09EF-8D48-49F88FEB567F}"/>
              </a:ext>
            </a:extLst>
          </p:cNvPr>
          <p:cNvSpPr>
            <a:spLocks noGrp="1"/>
          </p:cNvSpPr>
          <p:nvPr>
            <p:ph type="title"/>
          </p:nvPr>
        </p:nvSpPr>
        <p:spPr/>
        <p:txBody>
          <a:bodyPr/>
          <a:lstStyle/>
          <a:p>
            <a:r>
              <a:rPr lang="en-GB" noProof="0" dirty="0"/>
              <a:t>Integration studies</a:t>
            </a:r>
          </a:p>
        </p:txBody>
      </p:sp>
      <p:sp>
        <p:nvSpPr>
          <p:cNvPr id="6" name="Slide Number Placeholder 5">
            <a:extLst>
              <a:ext uri="{FF2B5EF4-FFF2-40B4-BE49-F238E27FC236}">
                <a16:creationId xmlns:a16="http://schemas.microsoft.com/office/drawing/2014/main" id="{1F39B146-7F20-6CF8-9701-CDEA4656D732}"/>
              </a:ext>
            </a:extLst>
          </p:cNvPr>
          <p:cNvSpPr>
            <a:spLocks noGrp="1"/>
          </p:cNvSpPr>
          <p:nvPr>
            <p:ph type="sldNum" sz="quarter" idx="12"/>
          </p:nvPr>
        </p:nvSpPr>
        <p:spPr/>
        <p:txBody>
          <a:bodyPr/>
          <a:lstStyle/>
          <a:p>
            <a:fld id="{36B5EA5A-BC32-A742-B11B-8E7414D5B535}" type="slidenum">
              <a:rPr lang="en-GB" noProof="0" smtClean="0"/>
              <a:pPr/>
              <a:t>26</a:t>
            </a:fld>
            <a:endParaRPr lang="en-GB" noProof="0" dirty="0"/>
          </a:p>
        </p:txBody>
      </p:sp>
      <p:sp>
        <p:nvSpPr>
          <p:cNvPr id="11" name="TextBox 10">
            <a:extLst>
              <a:ext uri="{FF2B5EF4-FFF2-40B4-BE49-F238E27FC236}">
                <a16:creationId xmlns:a16="http://schemas.microsoft.com/office/drawing/2014/main" id="{A4D24747-8A2D-3209-8750-046E5E449389}"/>
              </a:ext>
            </a:extLst>
          </p:cNvPr>
          <p:cNvSpPr txBox="1"/>
          <p:nvPr/>
        </p:nvSpPr>
        <p:spPr>
          <a:xfrm>
            <a:off x="6140600" y="4566087"/>
            <a:ext cx="5520865" cy="1107996"/>
          </a:xfrm>
          <a:prstGeom prst="rect">
            <a:avLst/>
          </a:prstGeom>
          <a:noFill/>
        </p:spPr>
        <p:txBody>
          <a:bodyPr wrap="square" lIns="0" tIns="0" rIns="0" bIns="0" rtlCol="0">
            <a:spAutoFit/>
          </a:bodyPr>
          <a:lstStyle/>
          <a:p>
            <a:pPr marL="285750" indent="-285750" algn="l">
              <a:buFont typeface="Arial" panose="020B0604020202020204" pitchFamily="34" charset="0"/>
              <a:buChar char="•"/>
            </a:pPr>
            <a:r>
              <a:rPr lang="en-GB" noProof="0" dirty="0"/>
              <a:t>CV room</a:t>
            </a:r>
          </a:p>
          <a:p>
            <a:pPr marL="285750" indent="-285750" algn="l">
              <a:buFont typeface="Arial" panose="020B0604020202020204" pitchFamily="34" charset="0"/>
              <a:buChar char="•"/>
            </a:pPr>
            <a:r>
              <a:rPr lang="en-GB" noProof="0" dirty="0"/>
              <a:t>Safety systems: pipes, racks power… </a:t>
            </a:r>
          </a:p>
          <a:p>
            <a:pPr marL="285750" indent="-285750" algn="l">
              <a:buFont typeface="Arial" panose="020B0604020202020204" pitchFamily="34" charset="0"/>
              <a:buChar char="•"/>
            </a:pPr>
            <a:r>
              <a:rPr lang="en-GB" noProof="0" dirty="0"/>
              <a:t>IT start points </a:t>
            </a:r>
          </a:p>
          <a:p>
            <a:pPr marL="285750" indent="-285750" algn="l">
              <a:buFont typeface="Arial" panose="020B0604020202020204" pitchFamily="34" charset="0"/>
              <a:buChar char="•"/>
            </a:pPr>
            <a:r>
              <a:rPr lang="en-GB" noProof="0" dirty="0"/>
              <a:t>Electrical/control room: Size and door accessibility</a:t>
            </a:r>
          </a:p>
        </p:txBody>
      </p:sp>
      <p:grpSp>
        <p:nvGrpSpPr>
          <p:cNvPr id="17" name="Group 16">
            <a:extLst>
              <a:ext uri="{FF2B5EF4-FFF2-40B4-BE49-F238E27FC236}">
                <a16:creationId xmlns:a16="http://schemas.microsoft.com/office/drawing/2014/main" id="{DECC971D-85D7-6A08-AF09-533CC6A9B780}"/>
              </a:ext>
            </a:extLst>
          </p:cNvPr>
          <p:cNvGrpSpPr/>
          <p:nvPr/>
        </p:nvGrpSpPr>
        <p:grpSpPr>
          <a:xfrm>
            <a:off x="6140600" y="3197096"/>
            <a:ext cx="4114800" cy="914400"/>
            <a:chOff x="5342235" y="1439335"/>
            <a:chExt cx="4114800" cy="914400"/>
          </a:xfrm>
        </p:grpSpPr>
        <p:sp>
          <p:nvSpPr>
            <p:cNvPr id="9" name="Rectangle 8"/>
            <p:cNvSpPr/>
            <p:nvPr/>
          </p:nvSpPr>
          <p:spPr>
            <a:xfrm>
              <a:off x="5342235" y="1439335"/>
              <a:ext cx="4114800" cy="91440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noProof="0" dirty="0">
                  <a:solidFill>
                    <a:srgbClr val="000000"/>
                  </a:solidFill>
                  <a:latin typeface="Calibri"/>
                </a:rPr>
                <a:t>[</a:t>
              </a:r>
              <a:r>
                <a:rPr lang="en-GB" sz="1200" dirty="0" err="1">
                  <a:solidFill>
                    <a:srgbClr val="000000"/>
                  </a:solidFill>
                  <a:latin typeface="Calibri"/>
                </a:rPr>
                <a:t>E.Cano</a:t>
              </a:r>
              <a:r>
                <a:rPr lang="en-GB" sz="1200" noProof="0" dirty="0">
                  <a:solidFill>
                    <a:srgbClr val="000000"/>
                  </a:solidFill>
                  <a:latin typeface="Calibri"/>
                </a:rPr>
                <a:t>] – Validate rack size and door accessibility for electrical/control rooms.</a:t>
              </a:r>
            </a:p>
          </p:txBody>
        </p:sp>
        <p:sp>
          <p:nvSpPr>
            <p:cNvPr id="12" name="Rectangle 11">
              <a:extLst>
                <a:ext uri="{FF2B5EF4-FFF2-40B4-BE49-F238E27FC236}">
                  <a16:creationId xmlns:a16="http://schemas.microsoft.com/office/drawing/2014/main" id="{22DD2B3A-58B8-BEB8-ABA8-8ECC236FEC08}"/>
                </a:ext>
              </a:extLst>
            </p:cNvPr>
            <p:cNvSpPr/>
            <p:nvPr/>
          </p:nvSpPr>
          <p:spPr>
            <a:xfrm>
              <a:off x="5342235" y="1439335"/>
              <a:ext cx="341870" cy="27949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noProof="0" dirty="0"/>
                <a:t>4</a:t>
              </a:r>
              <a:r>
                <a:rPr lang="en-GB" sz="1100" dirty="0"/>
                <a:t>6</a:t>
              </a:r>
              <a:endParaRPr lang="en-GB" sz="1100" noProof="0" dirty="0"/>
            </a:p>
          </p:txBody>
        </p:sp>
      </p:grpSp>
      <p:grpSp>
        <p:nvGrpSpPr>
          <p:cNvPr id="21" name="Group 20">
            <a:extLst>
              <a:ext uri="{FF2B5EF4-FFF2-40B4-BE49-F238E27FC236}">
                <a16:creationId xmlns:a16="http://schemas.microsoft.com/office/drawing/2014/main" id="{50969DC7-A3B7-FA90-1DDE-16043C73036E}"/>
              </a:ext>
            </a:extLst>
          </p:cNvPr>
          <p:cNvGrpSpPr/>
          <p:nvPr/>
        </p:nvGrpSpPr>
        <p:grpSpPr>
          <a:xfrm>
            <a:off x="521040" y="5273611"/>
            <a:ext cx="4114800" cy="914400"/>
            <a:chOff x="457200" y="4846320"/>
            <a:chExt cx="4114800" cy="914400"/>
          </a:xfrm>
        </p:grpSpPr>
        <p:sp>
          <p:nvSpPr>
            <p:cNvPr id="7" name="Rectangle 6"/>
            <p:cNvSpPr/>
            <p:nvPr/>
          </p:nvSpPr>
          <p:spPr>
            <a:xfrm>
              <a:off x="457200" y="4846320"/>
              <a:ext cx="4114800" cy="91440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lvl="1" algn="ctr"/>
              <a:r>
                <a:rPr lang="en-GB" sz="1200" noProof="0" dirty="0">
                  <a:solidFill>
                    <a:srgbClr val="000000"/>
                  </a:solidFill>
                  <a:latin typeface="Calibri"/>
                </a:rPr>
                <a:t>[</a:t>
              </a:r>
              <a:r>
                <a:rPr lang="en-GB" sz="1200" noProof="0" dirty="0" err="1">
                  <a:solidFill>
                    <a:srgbClr val="000000"/>
                  </a:solidFill>
                  <a:latin typeface="Calibri"/>
                </a:rPr>
                <a:t>M.Souayah</a:t>
              </a:r>
              <a:r>
                <a:rPr lang="en-GB" sz="1200" noProof="0" dirty="0">
                  <a:solidFill>
                    <a:srgbClr val="000000"/>
                  </a:solidFill>
                  <a:latin typeface="Calibri"/>
                </a:rPr>
                <a:t>]– Determine if 1 or 2 </a:t>
              </a:r>
              <a:r>
                <a:rPr lang="en-GB" sz="1200" noProof="0" dirty="0" err="1">
                  <a:solidFill>
                    <a:srgbClr val="000000"/>
                  </a:solidFill>
                  <a:latin typeface="Calibri"/>
                </a:rPr>
                <a:t>starpoint</a:t>
              </a:r>
              <a:r>
                <a:rPr lang="en-GB" sz="1200" noProof="0" dirty="0">
                  <a:solidFill>
                    <a:srgbClr val="000000"/>
                  </a:solidFill>
                  <a:latin typeface="Calibri"/>
                </a:rPr>
                <a:t> racks needed in B754 (max 90m cable limit).</a:t>
              </a:r>
            </a:p>
          </p:txBody>
        </p:sp>
        <p:sp>
          <p:nvSpPr>
            <p:cNvPr id="13" name="Rectangle 12">
              <a:extLst>
                <a:ext uri="{FF2B5EF4-FFF2-40B4-BE49-F238E27FC236}">
                  <a16:creationId xmlns:a16="http://schemas.microsoft.com/office/drawing/2014/main" id="{332793B8-B466-7F79-DE88-A2050FBA745C}"/>
                </a:ext>
              </a:extLst>
            </p:cNvPr>
            <p:cNvSpPr/>
            <p:nvPr/>
          </p:nvSpPr>
          <p:spPr>
            <a:xfrm>
              <a:off x="457200" y="4846320"/>
              <a:ext cx="341870" cy="27949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noProof="0" dirty="0"/>
                <a:t>37</a:t>
              </a:r>
            </a:p>
          </p:txBody>
        </p:sp>
      </p:grpSp>
      <p:grpSp>
        <p:nvGrpSpPr>
          <p:cNvPr id="20" name="Group 19">
            <a:extLst>
              <a:ext uri="{FF2B5EF4-FFF2-40B4-BE49-F238E27FC236}">
                <a16:creationId xmlns:a16="http://schemas.microsoft.com/office/drawing/2014/main" id="{452E0C6B-A47F-C348-53A2-7A22147276FB}"/>
              </a:ext>
            </a:extLst>
          </p:cNvPr>
          <p:cNvGrpSpPr/>
          <p:nvPr/>
        </p:nvGrpSpPr>
        <p:grpSpPr>
          <a:xfrm>
            <a:off x="521040" y="4259158"/>
            <a:ext cx="4114800" cy="914400"/>
            <a:chOff x="457200" y="3745053"/>
            <a:chExt cx="4114800" cy="914400"/>
          </a:xfrm>
        </p:grpSpPr>
        <p:sp>
          <p:nvSpPr>
            <p:cNvPr id="2" name="Rectangle 1"/>
            <p:cNvSpPr/>
            <p:nvPr/>
          </p:nvSpPr>
          <p:spPr>
            <a:xfrm>
              <a:off x="457200" y="3745053"/>
              <a:ext cx="4114800" cy="91440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noProof="0" dirty="0">
                  <a:solidFill>
                    <a:srgbClr val="000000"/>
                  </a:solidFill>
                  <a:latin typeface="Calibri"/>
                </a:rPr>
                <a:t>[</a:t>
              </a:r>
              <a:r>
                <a:rPr lang="en-GB" sz="1200" noProof="0" dirty="0" err="1">
                  <a:solidFill>
                    <a:srgbClr val="000000"/>
                  </a:solidFill>
                  <a:latin typeface="Calibri"/>
                </a:rPr>
                <a:t>M.Dole</a:t>
              </a:r>
              <a:r>
                <a:rPr lang="en-GB" sz="1200" noProof="0" dirty="0">
                  <a:solidFill>
                    <a:srgbClr val="000000"/>
                  </a:solidFill>
                  <a:latin typeface="Calibri"/>
                </a:rPr>
                <a:t>] – Provide integration diagram for detection systems (pipes, racks, power).</a:t>
              </a:r>
            </a:p>
          </p:txBody>
        </p:sp>
        <p:sp>
          <p:nvSpPr>
            <p:cNvPr id="14" name="Rectangle 13">
              <a:extLst>
                <a:ext uri="{FF2B5EF4-FFF2-40B4-BE49-F238E27FC236}">
                  <a16:creationId xmlns:a16="http://schemas.microsoft.com/office/drawing/2014/main" id="{BB6726B9-1631-EDC9-BCD8-C6A15FF997B6}"/>
                </a:ext>
              </a:extLst>
            </p:cNvPr>
            <p:cNvSpPr/>
            <p:nvPr/>
          </p:nvSpPr>
          <p:spPr>
            <a:xfrm>
              <a:off x="457200" y="3745053"/>
              <a:ext cx="341870" cy="27949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noProof="0" dirty="0"/>
                <a:t>31</a:t>
              </a:r>
            </a:p>
          </p:txBody>
        </p:sp>
      </p:grpSp>
      <p:grpSp>
        <p:nvGrpSpPr>
          <p:cNvPr id="19" name="Group 18">
            <a:extLst>
              <a:ext uri="{FF2B5EF4-FFF2-40B4-BE49-F238E27FC236}">
                <a16:creationId xmlns:a16="http://schemas.microsoft.com/office/drawing/2014/main" id="{1B9EB671-B930-4325-7BA9-9F978DADCC63}"/>
              </a:ext>
            </a:extLst>
          </p:cNvPr>
          <p:cNvGrpSpPr/>
          <p:nvPr/>
        </p:nvGrpSpPr>
        <p:grpSpPr>
          <a:xfrm>
            <a:off x="6140600" y="986047"/>
            <a:ext cx="4114800" cy="914400"/>
            <a:chOff x="457200" y="2660845"/>
            <a:chExt cx="4114800" cy="914400"/>
          </a:xfrm>
        </p:grpSpPr>
        <p:sp>
          <p:nvSpPr>
            <p:cNvPr id="10" name="Rectangle 9"/>
            <p:cNvSpPr/>
            <p:nvPr/>
          </p:nvSpPr>
          <p:spPr>
            <a:xfrm>
              <a:off x="457200" y="2660845"/>
              <a:ext cx="4114800" cy="91440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200" noProof="0" dirty="0">
                <a:solidFill>
                  <a:srgbClr val="000000"/>
                </a:solidFill>
                <a:latin typeface="Calibri"/>
              </a:endParaRPr>
            </a:p>
            <a:p>
              <a:pPr algn="ctr"/>
              <a:r>
                <a:rPr lang="en-GB" sz="1200" noProof="0" dirty="0">
                  <a:solidFill>
                    <a:srgbClr val="000000"/>
                  </a:solidFill>
                  <a:latin typeface="Calibri"/>
                </a:rPr>
                <a:t>[</a:t>
              </a:r>
              <a:r>
                <a:rPr lang="en-GB" sz="1200" noProof="0" dirty="0" err="1">
                  <a:solidFill>
                    <a:srgbClr val="000000"/>
                  </a:solidFill>
                  <a:latin typeface="Calibri"/>
                </a:rPr>
                <a:t>F.Dragoni</a:t>
              </a:r>
              <a:r>
                <a:rPr lang="en-GB" sz="1200" noProof="0" dirty="0">
                  <a:solidFill>
                    <a:srgbClr val="000000"/>
                  </a:solidFill>
                  <a:latin typeface="Calibri"/>
                </a:rPr>
                <a:t>/</a:t>
              </a:r>
              <a:r>
                <a:rPr lang="en-GB" sz="1200" noProof="0" dirty="0" err="1">
                  <a:solidFill>
                    <a:srgbClr val="000000"/>
                  </a:solidFill>
                  <a:latin typeface="Calibri"/>
                </a:rPr>
                <a:t>R.Rinaldesi</a:t>
              </a:r>
              <a:r>
                <a:rPr lang="en-GB" sz="1200" noProof="0" dirty="0">
                  <a:solidFill>
                    <a:srgbClr val="000000"/>
                  </a:solidFill>
                  <a:latin typeface="Calibri"/>
                </a:rPr>
                <a:t>] – Provide equipment height limits to finalize room heights.</a:t>
              </a:r>
            </a:p>
            <a:p>
              <a:pPr algn="ctr"/>
              <a:r>
                <a:rPr lang="en-GB" sz="1200" noProof="0" dirty="0">
                  <a:solidFill>
                    <a:srgbClr val="000000"/>
                  </a:solidFill>
                  <a:latin typeface="Calibri"/>
                </a:rPr>
                <a:t>(Study of the crane in the integration model)</a:t>
              </a:r>
            </a:p>
          </p:txBody>
        </p:sp>
        <p:sp>
          <p:nvSpPr>
            <p:cNvPr id="15" name="Rectangle 14">
              <a:extLst>
                <a:ext uri="{FF2B5EF4-FFF2-40B4-BE49-F238E27FC236}">
                  <a16:creationId xmlns:a16="http://schemas.microsoft.com/office/drawing/2014/main" id="{CF93F0C1-81ED-2A29-9692-0004432C0573}"/>
                </a:ext>
              </a:extLst>
            </p:cNvPr>
            <p:cNvSpPr/>
            <p:nvPr/>
          </p:nvSpPr>
          <p:spPr>
            <a:xfrm>
              <a:off x="465438" y="2664414"/>
              <a:ext cx="341870" cy="27949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noProof="0" dirty="0"/>
                <a:t>40</a:t>
              </a:r>
            </a:p>
          </p:txBody>
        </p:sp>
      </p:grpSp>
      <p:grpSp>
        <p:nvGrpSpPr>
          <p:cNvPr id="18" name="Group 17">
            <a:extLst>
              <a:ext uri="{FF2B5EF4-FFF2-40B4-BE49-F238E27FC236}">
                <a16:creationId xmlns:a16="http://schemas.microsoft.com/office/drawing/2014/main" id="{215CF657-635E-60C8-17D4-958A94165CFC}"/>
              </a:ext>
            </a:extLst>
          </p:cNvPr>
          <p:cNvGrpSpPr/>
          <p:nvPr/>
        </p:nvGrpSpPr>
        <p:grpSpPr>
          <a:xfrm>
            <a:off x="6140600" y="2085187"/>
            <a:ext cx="4114800" cy="914400"/>
            <a:chOff x="457200" y="1554480"/>
            <a:chExt cx="4114800" cy="914400"/>
          </a:xfrm>
        </p:grpSpPr>
        <p:sp>
          <p:nvSpPr>
            <p:cNvPr id="8" name="Rectangle 7"/>
            <p:cNvSpPr/>
            <p:nvPr/>
          </p:nvSpPr>
          <p:spPr>
            <a:xfrm>
              <a:off x="457200" y="1554480"/>
              <a:ext cx="4114800" cy="91440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noProof="0" dirty="0">
                  <a:solidFill>
                    <a:srgbClr val="000000"/>
                  </a:solidFill>
                  <a:latin typeface="Calibri"/>
                </a:rPr>
                <a:t>[All] – Submit updated .STP models to EDMS folder and confirm via email before 27 June.</a:t>
              </a:r>
            </a:p>
          </p:txBody>
        </p:sp>
        <p:sp>
          <p:nvSpPr>
            <p:cNvPr id="16" name="Rectangle 15">
              <a:extLst>
                <a:ext uri="{FF2B5EF4-FFF2-40B4-BE49-F238E27FC236}">
                  <a16:creationId xmlns:a16="http://schemas.microsoft.com/office/drawing/2014/main" id="{A2588435-6697-A755-1A25-44FD38B0D5CC}"/>
                </a:ext>
              </a:extLst>
            </p:cNvPr>
            <p:cNvSpPr/>
            <p:nvPr/>
          </p:nvSpPr>
          <p:spPr>
            <a:xfrm>
              <a:off x="465438" y="1554480"/>
              <a:ext cx="341870" cy="27949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noProof="0" dirty="0"/>
                <a:t>45</a:t>
              </a:r>
            </a:p>
          </p:txBody>
        </p:sp>
      </p:grpSp>
      <p:grpSp>
        <p:nvGrpSpPr>
          <p:cNvPr id="22" name="Group 21">
            <a:extLst>
              <a:ext uri="{FF2B5EF4-FFF2-40B4-BE49-F238E27FC236}">
                <a16:creationId xmlns:a16="http://schemas.microsoft.com/office/drawing/2014/main" id="{40283B27-BDCD-2391-1C30-6DDDE5B16F2B}"/>
              </a:ext>
            </a:extLst>
          </p:cNvPr>
          <p:cNvGrpSpPr/>
          <p:nvPr/>
        </p:nvGrpSpPr>
        <p:grpSpPr>
          <a:xfrm>
            <a:off x="497188" y="3163117"/>
            <a:ext cx="4114800" cy="914400"/>
            <a:chOff x="5342235" y="1439335"/>
            <a:chExt cx="4114800" cy="914400"/>
          </a:xfrm>
        </p:grpSpPr>
        <p:sp>
          <p:nvSpPr>
            <p:cNvPr id="23" name="Rectangle 22">
              <a:extLst>
                <a:ext uri="{FF2B5EF4-FFF2-40B4-BE49-F238E27FC236}">
                  <a16:creationId xmlns:a16="http://schemas.microsoft.com/office/drawing/2014/main" id="{FF6FA04F-6249-CC8C-91E7-2A2C4D310C7E}"/>
                </a:ext>
              </a:extLst>
            </p:cNvPr>
            <p:cNvSpPr/>
            <p:nvPr/>
          </p:nvSpPr>
          <p:spPr>
            <a:xfrm>
              <a:off x="5342235" y="1439335"/>
              <a:ext cx="4114800" cy="91440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noProof="0" dirty="0">
                  <a:solidFill>
                    <a:srgbClr val="000000"/>
                  </a:solidFill>
                  <a:latin typeface="Calibri"/>
                </a:rPr>
                <a:t>[J-L. Grenard] – Integration responsibilities/organization for the safety systems.</a:t>
              </a:r>
            </a:p>
          </p:txBody>
        </p:sp>
        <p:sp>
          <p:nvSpPr>
            <p:cNvPr id="24" name="Rectangle 23">
              <a:extLst>
                <a:ext uri="{FF2B5EF4-FFF2-40B4-BE49-F238E27FC236}">
                  <a16:creationId xmlns:a16="http://schemas.microsoft.com/office/drawing/2014/main" id="{48E4CA96-3E98-42E6-0122-31BEE466C76E}"/>
                </a:ext>
              </a:extLst>
            </p:cNvPr>
            <p:cNvSpPr/>
            <p:nvPr/>
          </p:nvSpPr>
          <p:spPr>
            <a:xfrm>
              <a:off x="5342235" y="1439335"/>
              <a:ext cx="341870" cy="27949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noProof="0" dirty="0"/>
                <a:t>30</a:t>
              </a:r>
            </a:p>
          </p:txBody>
        </p:sp>
      </p:grpSp>
      <p:grpSp>
        <p:nvGrpSpPr>
          <p:cNvPr id="25" name="Group 24">
            <a:extLst>
              <a:ext uri="{FF2B5EF4-FFF2-40B4-BE49-F238E27FC236}">
                <a16:creationId xmlns:a16="http://schemas.microsoft.com/office/drawing/2014/main" id="{D98B0880-4658-2A3B-0CE9-D63760C2EA29}"/>
              </a:ext>
            </a:extLst>
          </p:cNvPr>
          <p:cNvGrpSpPr/>
          <p:nvPr/>
        </p:nvGrpSpPr>
        <p:grpSpPr>
          <a:xfrm>
            <a:off x="497188" y="980449"/>
            <a:ext cx="4114800" cy="914400"/>
            <a:chOff x="7500521" y="1567522"/>
            <a:chExt cx="4114800" cy="914400"/>
          </a:xfrm>
        </p:grpSpPr>
        <p:sp>
          <p:nvSpPr>
            <p:cNvPr id="26" name="Rectangle 25">
              <a:extLst>
                <a:ext uri="{FF2B5EF4-FFF2-40B4-BE49-F238E27FC236}">
                  <a16:creationId xmlns:a16="http://schemas.microsoft.com/office/drawing/2014/main" id="{55381F90-E522-C57C-D671-854FC5936080}"/>
                </a:ext>
              </a:extLst>
            </p:cNvPr>
            <p:cNvSpPr/>
            <p:nvPr/>
          </p:nvSpPr>
          <p:spPr>
            <a:xfrm>
              <a:off x="7500521" y="1567522"/>
              <a:ext cx="4114800" cy="91440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200" noProof="0" dirty="0">
                <a:solidFill>
                  <a:srgbClr val="000000"/>
                </a:solidFill>
                <a:latin typeface="Calibri"/>
              </a:endParaRPr>
            </a:p>
            <a:p>
              <a:pPr algn="ctr"/>
              <a:r>
                <a:rPr lang="en-GB" sz="1200" noProof="0" dirty="0">
                  <a:solidFill>
                    <a:srgbClr val="000000"/>
                  </a:solidFill>
                  <a:latin typeface="Calibri"/>
                </a:rPr>
                <a:t>[J-L. Grenard/P. Diaz] – Evaluate superconducting magnet integration in target area and the effect of possible magnetic interference with surroundings.</a:t>
              </a:r>
            </a:p>
          </p:txBody>
        </p:sp>
        <p:sp>
          <p:nvSpPr>
            <p:cNvPr id="27" name="Rectangle 26">
              <a:extLst>
                <a:ext uri="{FF2B5EF4-FFF2-40B4-BE49-F238E27FC236}">
                  <a16:creationId xmlns:a16="http://schemas.microsoft.com/office/drawing/2014/main" id="{45A09446-F81D-2066-9DAA-C45716B93CA4}"/>
                </a:ext>
              </a:extLst>
            </p:cNvPr>
            <p:cNvSpPr/>
            <p:nvPr/>
          </p:nvSpPr>
          <p:spPr>
            <a:xfrm>
              <a:off x="7500521" y="1573473"/>
              <a:ext cx="341870" cy="27949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noProof="0" dirty="0"/>
                <a:t>5</a:t>
              </a:r>
            </a:p>
          </p:txBody>
        </p:sp>
      </p:grpSp>
      <p:grpSp>
        <p:nvGrpSpPr>
          <p:cNvPr id="28" name="Group 27">
            <a:extLst>
              <a:ext uri="{FF2B5EF4-FFF2-40B4-BE49-F238E27FC236}">
                <a16:creationId xmlns:a16="http://schemas.microsoft.com/office/drawing/2014/main" id="{A169FAAB-461D-F50F-7723-A9158CA2FCA5}"/>
              </a:ext>
            </a:extLst>
          </p:cNvPr>
          <p:cNvGrpSpPr/>
          <p:nvPr/>
        </p:nvGrpSpPr>
        <p:grpSpPr>
          <a:xfrm>
            <a:off x="497188" y="2070427"/>
            <a:ext cx="4114800" cy="914400"/>
            <a:chOff x="7500521" y="1567522"/>
            <a:chExt cx="4114800" cy="914400"/>
          </a:xfrm>
        </p:grpSpPr>
        <p:sp>
          <p:nvSpPr>
            <p:cNvPr id="29" name="Rectangle 28">
              <a:extLst>
                <a:ext uri="{FF2B5EF4-FFF2-40B4-BE49-F238E27FC236}">
                  <a16:creationId xmlns:a16="http://schemas.microsoft.com/office/drawing/2014/main" id="{4C31F4F5-591A-3065-3AFE-95127A728091}"/>
                </a:ext>
              </a:extLst>
            </p:cNvPr>
            <p:cNvSpPr/>
            <p:nvPr/>
          </p:nvSpPr>
          <p:spPr>
            <a:xfrm>
              <a:off x="7500521" y="1567522"/>
              <a:ext cx="4114800" cy="91440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noProof="0" dirty="0">
                  <a:solidFill>
                    <a:srgbClr val="000000"/>
                  </a:solidFill>
                  <a:latin typeface="Calibri"/>
                </a:rPr>
                <a:t>[B. Sutil/ J-L. Grenard] – Take into account requirements of EN-AA in the integration studies.</a:t>
              </a:r>
            </a:p>
          </p:txBody>
        </p:sp>
        <p:sp>
          <p:nvSpPr>
            <p:cNvPr id="30" name="Rectangle 29">
              <a:extLst>
                <a:ext uri="{FF2B5EF4-FFF2-40B4-BE49-F238E27FC236}">
                  <a16:creationId xmlns:a16="http://schemas.microsoft.com/office/drawing/2014/main" id="{B6B35A6C-3162-B281-8F5A-898A5646E90D}"/>
                </a:ext>
              </a:extLst>
            </p:cNvPr>
            <p:cNvSpPr/>
            <p:nvPr/>
          </p:nvSpPr>
          <p:spPr>
            <a:xfrm>
              <a:off x="7500521" y="1573473"/>
              <a:ext cx="341870" cy="27949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100" noProof="0" dirty="0"/>
                <a:t>24</a:t>
              </a:r>
            </a:p>
          </p:txBody>
        </p:sp>
      </p:grpSp>
    </p:spTree>
    <p:extLst>
      <p:ext uri="{BB962C8B-B14F-4D97-AF65-F5344CB8AC3E}">
        <p14:creationId xmlns:p14="http://schemas.microsoft.com/office/powerpoint/2010/main" val="14660185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1BEBBB-DAB2-6D48-C962-0EED30A04971}"/>
              </a:ext>
            </a:extLst>
          </p:cNvPr>
          <p:cNvSpPr>
            <a:spLocks noGrp="1"/>
          </p:cNvSpPr>
          <p:nvPr>
            <p:ph type="title"/>
          </p:nvPr>
        </p:nvSpPr>
        <p:spPr/>
        <p:txBody>
          <a:bodyPr/>
          <a:lstStyle/>
          <a:p>
            <a:r>
              <a:rPr lang="en-GB"/>
              <a:t>Objectives of the workshop</a:t>
            </a:r>
          </a:p>
        </p:txBody>
      </p:sp>
      <p:sp>
        <p:nvSpPr>
          <p:cNvPr id="4" name="Slide Number Placeholder 3">
            <a:extLst>
              <a:ext uri="{FF2B5EF4-FFF2-40B4-BE49-F238E27FC236}">
                <a16:creationId xmlns:a16="http://schemas.microsoft.com/office/drawing/2014/main" id="{69A7F9A0-1397-4C81-3C10-1D865354728F}"/>
              </a:ext>
            </a:extLst>
          </p:cNvPr>
          <p:cNvSpPr>
            <a:spLocks noGrp="1"/>
          </p:cNvSpPr>
          <p:nvPr>
            <p:ph type="sldNum" sz="quarter" idx="12"/>
          </p:nvPr>
        </p:nvSpPr>
        <p:spPr/>
        <p:txBody>
          <a:bodyPr/>
          <a:lstStyle/>
          <a:p>
            <a:fld id="{36B5EA5A-BC32-A742-B11B-8E7414D5B535}" type="slidenum">
              <a:rPr lang="en-US" smtClean="0"/>
              <a:pPr/>
              <a:t>3</a:t>
            </a:fld>
            <a:endParaRPr lang="en-US"/>
          </a:p>
        </p:txBody>
      </p:sp>
      <p:sp>
        <p:nvSpPr>
          <p:cNvPr id="5" name="Text Placeholder 4">
            <a:extLst>
              <a:ext uri="{FF2B5EF4-FFF2-40B4-BE49-F238E27FC236}">
                <a16:creationId xmlns:a16="http://schemas.microsoft.com/office/drawing/2014/main" id="{2DC341FC-3B26-D894-5058-B6B3C9C59BF8}"/>
              </a:ext>
            </a:extLst>
          </p:cNvPr>
          <p:cNvSpPr>
            <a:spLocks noGrp="1"/>
          </p:cNvSpPr>
          <p:nvPr>
            <p:ph type="body" sz="quarter" idx="13"/>
          </p:nvPr>
        </p:nvSpPr>
        <p:spPr/>
        <p:txBody>
          <a:bodyPr/>
          <a:lstStyle/>
          <a:p>
            <a:pPr algn="ctr"/>
            <a:endParaRPr lang="fr-CH" dirty="0"/>
          </a:p>
          <a:p>
            <a:pPr algn="ctr"/>
            <a:endParaRPr lang="fr-CH" dirty="0"/>
          </a:p>
          <a:p>
            <a:pPr algn="ctr"/>
            <a:endParaRPr lang="fr-CH" dirty="0"/>
          </a:p>
          <a:p>
            <a:pPr algn="ctr"/>
            <a:endParaRPr lang="fr-CH" dirty="0"/>
          </a:p>
          <a:p>
            <a:pPr algn="ctr"/>
            <a:r>
              <a:rPr lang="en-GB" sz="2800" noProof="0" dirty="0"/>
              <a:t>Thanks all of you for taking part and preparing this workshop!</a:t>
            </a:r>
          </a:p>
          <a:p>
            <a:pPr algn="ctr"/>
            <a:r>
              <a:rPr lang="en-GB" sz="2800" dirty="0"/>
              <a:t>Was very dense and productive day!</a:t>
            </a:r>
          </a:p>
        </p:txBody>
      </p:sp>
    </p:spTree>
    <p:extLst>
      <p:ext uri="{BB962C8B-B14F-4D97-AF65-F5344CB8AC3E}">
        <p14:creationId xmlns:p14="http://schemas.microsoft.com/office/powerpoint/2010/main" val="26039003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F9EAA9-E671-099F-A5CE-5FCE72F8BE4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3A6E985-8533-C5DE-143E-65E486597520}"/>
              </a:ext>
            </a:extLst>
          </p:cNvPr>
          <p:cNvSpPr txBox="1">
            <a:spLocks/>
          </p:cNvSpPr>
          <p:nvPr/>
        </p:nvSpPr>
        <p:spPr>
          <a:xfrm>
            <a:off x="386903" y="332656"/>
            <a:ext cx="11376025" cy="106574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GB"/>
              <a:t>Timeline</a:t>
            </a:r>
            <a:endParaRPr lang="en-US">
              <a:solidFill>
                <a:srgbClr val="004899"/>
              </a:solidFill>
            </a:endParaRPr>
          </a:p>
        </p:txBody>
      </p:sp>
      <p:sp>
        <p:nvSpPr>
          <p:cNvPr id="17" name="Slide Number Placeholder 3">
            <a:extLst>
              <a:ext uri="{FF2B5EF4-FFF2-40B4-BE49-F238E27FC236}">
                <a16:creationId xmlns:a16="http://schemas.microsoft.com/office/drawing/2014/main" id="{BD0C3F35-DED0-09F5-FC85-9649D5B5B0EC}"/>
              </a:ext>
            </a:extLst>
          </p:cNvPr>
          <p:cNvSpPr>
            <a:spLocks noGrp="1"/>
          </p:cNvSpPr>
          <p:nvPr>
            <p:ph type="sldNum" sz="quarter" idx="12"/>
          </p:nvPr>
        </p:nvSpPr>
        <p:spPr>
          <a:xfrm>
            <a:off x="11107546" y="6378349"/>
            <a:ext cx="681254" cy="365125"/>
          </a:xfrm>
        </p:spPr>
        <p:txBody>
          <a:bodyPr/>
          <a:lstStyle/>
          <a:p>
            <a:fld id="{36B5EA5A-BC32-A742-B11B-8E7414D5B535}" type="slidenum">
              <a:rPr lang="en-US" smtClean="0"/>
              <a:pPr/>
              <a:t>4</a:t>
            </a:fld>
            <a:endParaRPr lang="en-US"/>
          </a:p>
        </p:txBody>
      </p:sp>
      <p:grpSp>
        <p:nvGrpSpPr>
          <p:cNvPr id="4" name="Group 3">
            <a:extLst>
              <a:ext uri="{FF2B5EF4-FFF2-40B4-BE49-F238E27FC236}">
                <a16:creationId xmlns:a16="http://schemas.microsoft.com/office/drawing/2014/main" id="{04AC464B-8E69-C1CB-4E56-F2709A364BED}"/>
              </a:ext>
            </a:extLst>
          </p:cNvPr>
          <p:cNvGrpSpPr/>
          <p:nvPr/>
        </p:nvGrpSpPr>
        <p:grpSpPr>
          <a:xfrm>
            <a:off x="317031" y="662549"/>
            <a:ext cx="10936018" cy="5532902"/>
            <a:chOff x="12231" y="847856"/>
            <a:chExt cx="10936018" cy="5532902"/>
          </a:xfrm>
        </p:grpSpPr>
        <p:pic>
          <p:nvPicPr>
            <p:cNvPr id="9" name="Picture 8" descr="A screenshot of a computer&#10;&#10;AI-generated content may be incorrect.">
              <a:extLst>
                <a:ext uri="{FF2B5EF4-FFF2-40B4-BE49-F238E27FC236}">
                  <a16:creationId xmlns:a16="http://schemas.microsoft.com/office/drawing/2014/main" id="{A7B89757-2A04-C116-EFB3-2717DD6F3DD1}"/>
                </a:ext>
              </a:extLst>
            </p:cNvPr>
            <p:cNvPicPr>
              <a:picLocks noChangeAspect="1"/>
            </p:cNvPicPr>
            <p:nvPr/>
          </p:nvPicPr>
          <p:blipFill>
            <a:blip r:embed="rId3"/>
            <a:srcRect l="24927"/>
            <a:stretch>
              <a:fillRect/>
            </a:stretch>
          </p:blipFill>
          <p:spPr>
            <a:xfrm>
              <a:off x="1232697" y="1483391"/>
              <a:ext cx="9715552" cy="4749363"/>
            </a:xfrm>
            <a:prstGeom prst="rect">
              <a:avLst/>
            </a:prstGeom>
          </p:spPr>
        </p:pic>
        <p:sp>
          <p:nvSpPr>
            <p:cNvPr id="15" name="Rectangle 14">
              <a:extLst>
                <a:ext uri="{FF2B5EF4-FFF2-40B4-BE49-F238E27FC236}">
                  <a16:creationId xmlns:a16="http://schemas.microsoft.com/office/drawing/2014/main" id="{C8CE4B34-A884-A252-A259-452E67F946C3}"/>
                </a:ext>
              </a:extLst>
            </p:cNvPr>
            <p:cNvSpPr/>
            <p:nvPr/>
          </p:nvSpPr>
          <p:spPr>
            <a:xfrm>
              <a:off x="10046490" y="1514225"/>
              <a:ext cx="895760" cy="4866533"/>
            </a:xfrm>
            <a:prstGeom prst="rect">
              <a:avLst/>
            </a:prstGeom>
            <a:solidFill>
              <a:schemeClr val="accent1">
                <a:alpha val="1476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1" name="TextBox 20">
              <a:extLst>
                <a:ext uri="{FF2B5EF4-FFF2-40B4-BE49-F238E27FC236}">
                  <a16:creationId xmlns:a16="http://schemas.microsoft.com/office/drawing/2014/main" id="{956066C3-BD18-4554-4EB6-67649234C8D6}"/>
                </a:ext>
              </a:extLst>
            </p:cNvPr>
            <p:cNvSpPr txBox="1"/>
            <p:nvPr/>
          </p:nvSpPr>
          <p:spPr>
            <a:xfrm>
              <a:off x="1712368" y="2243110"/>
              <a:ext cx="1235461" cy="553998"/>
            </a:xfrm>
            <a:prstGeom prst="rect">
              <a:avLst/>
            </a:prstGeom>
            <a:noFill/>
          </p:spPr>
          <p:txBody>
            <a:bodyPr wrap="square" lIns="0" tIns="0" rIns="0" bIns="0" rtlCol="0">
              <a:spAutoFit/>
            </a:bodyPr>
            <a:lstStyle/>
            <a:p>
              <a:pPr algn="ctr"/>
              <a:r>
                <a:rPr lang="en-CH" b="1">
                  <a:solidFill>
                    <a:srgbClr val="FF0000"/>
                  </a:solidFill>
                </a:rPr>
                <a:t>TDR Phase</a:t>
              </a:r>
            </a:p>
            <a:p>
              <a:pPr algn="ctr"/>
              <a:r>
                <a:rPr lang="en-CH" b="1">
                  <a:solidFill>
                    <a:srgbClr val="FF0000"/>
                  </a:solidFill>
                </a:rPr>
                <a:t>(Facility)</a:t>
              </a:r>
            </a:p>
          </p:txBody>
        </p:sp>
        <p:sp>
          <p:nvSpPr>
            <p:cNvPr id="23" name="Rectangle 22">
              <a:extLst>
                <a:ext uri="{FF2B5EF4-FFF2-40B4-BE49-F238E27FC236}">
                  <a16:creationId xmlns:a16="http://schemas.microsoft.com/office/drawing/2014/main" id="{33A087A5-C52F-F6D1-9224-31434A2BE82B}"/>
                </a:ext>
              </a:extLst>
            </p:cNvPr>
            <p:cNvSpPr/>
            <p:nvPr/>
          </p:nvSpPr>
          <p:spPr>
            <a:xfrm>
              <a:off x="4175707" y="1479639"/>
              <a:ext cx="2121000" cy="4753115"/>
            </a:xfrm>
            <a:prstGeom prst="rect">
              <a:avLst/>
            </a:prstGeom>
            <a:solidFill>
              <a:schemeClr val="accent1">
                <a:alpha val="1476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24" name="Straight Arrow Connector 23">
              <a:extLst>
                <a:ext uri="{FF2B5EF4-FFF2-40B4-BE49-F238E27FC236}">
                  <a16:creationId xmlns:a16="http://schemas.microsoft.com/office/drawing/2014/main" id="{F87E69F2-2D69-A27E-3968-DAFE2C8EBB31}"/>
                </a:ext>
              </a:extLst>
            </p:cNvPr>
            <p:cNvCxnSpPr>
              <a:cxnSpLocks/>
            </p:cNvCxnSpPr>
            <p:nvPr/>
          </p:nvCxnSpPr>
          <p:spPr>
            <a:xfrm>
              <a:off x="3359696" y="2878336"/>
              <a:ext cx="810011" cy="0"/>
            </a:xfrm>
            <a:prstGeom prst="straightConnector1">
              <a:avLst/>
            </a:prstGeom>
            <a:ln>
              <a:solidFill>
                <a:srgbClr val="FF0000"/>
              </a:solidFill>
              <a:prstDash val="dash"/>
              <a:headEnd type="none"/>
              <a:tailEnd type="triangle"/>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4BEDDE25-ACB7-DEAD-8AC5-C0B83BB7E896}"/>
                </a:ext>
              </a:extLst>
            </p:cNvPr>
            <p:cNvSpPr txBox="1"/>
            <p:nvPr/>
          </p:nvSpPr>
          <p:spPr>
            <a:xfrm>
              <a:off x="2858870" y="2411445"/>
              <a:ext cx="1235461" cy="369332"/>
            </a:xfrm>
            <a:prstGeom prst="rect">
              <a:avLst/>
            </a:prstGeom>
            <a:noFill/>
          </p:spPr>
          <p:txBody>
            <a:bodyPr wrap="square" lIns="0" tIns="0" rIns="0" bIns="0" rtlCol="0">
              <a:spAutoFit/>
            </a:bodyPr>
            <a:lstStyle/>
            <a:p>
              <a:pPr algn="r"/>
              <a:r>
                <a:rPr lang="en-GB" sz="1200" b="1">
                  <a:solidFill>
                    <a:srgbClr val="FF0000"/>
                  </a:solidFill>
                </a:rPr>
                <a:t>TDR</a:t>
              </a:r>
            </a:p>
            <a:p>
              <a:pPr algn="r"/>
              <a:r>
                <a:rPr lang="en-GB" sz="1200" b="1">
                  <a:solidFill>
                    <a:srgbClr val="FF0000"/>
                  </a:solidFill>
                </a:rPr>
                <a:t>e</a:t>
              </a:r>
              <a:r>
                <a:rPr lang="en-CH" sz="1200" b="1">
                  <a:solidFill>
                    <a:srgbClr val="FF0000"/>
                  </a:solidFill>
                </a:rPr>
                <a:t>xtension</a:t>
              </a:r>
            </a:p>
          </p:txBody>
        </p:sp>
        <p:cxnSp>
          <p:nvCxnSpPr>
            <p:cNvPr id="26" name="Straight Arrow Connector 25">
              <a:extLst>
                <a:ext uri="{FF2B5EF4-FFF2-40B4-BE49-F238E27FC236}">
                  <a16:creationId xmlns:a16="http://schemas.microsoft.com/office/drawing/2014/main" id="{4A52508D-44D0-ACC0-A15F-97AE7E48C778}"/>
                </a:ext>
              </a:extLst>
            </p:cNvPr>
            <p:cNvCxnSpPr>
              <a:cxnSpLocks/>
            </p:cNvCxnSpPr>
            <p:nvPr/>
          </p:nvCxnSpPr>
          <p:spPr>
            <a:xfrm>
              <a:off x="4175706" y="2313852"/>
              <a:ext cx="2217182"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176E89B3-1815-9BA0-E38A-5B5DA519B1F3}"/>
                </a:ext>
              </a:extLst>
            </p:cNvPr>
            <p:cNvSpPr txBox="1"/>
            <p:nvPr/>
          </p:nvSpPr>
          <p:spPr>
            <a:xfrm>
              <a:off x="4046544" y="2058444"/>
              <a:ext cx="2193472" cy="553998"/>
            </a:xfrm>
            <a:prstGeom prst="rect">
              <a:avLst/>
            </a:prstGeom>
            <a:noFill/>
          </p:spPr>
          <p:txBody>
            <a:bodyPr wrap="square" lIns="0" tIns="0" rIns="0" bIns="0" rtlCol="0">
              <a:spAutoFit/>
            </a:bodyPr>
            <a:lstStyle/>
            <a:p>
              <a:pPr algn="ctr"/>
              <a:r>
                <a:rPr lang="en-CH" sz="1600" b="1"/>
                <a:t>Long Shutdown 3 (SPS)</a:t>
              </a:r>
            </a:p>
            <a:p>
              <a:pPr algn="ctr"/>
              <a:endParaRPr lang="en-CH" sz="200" b="1"/>
            </a:p>
            <a:p>
              <a:pPr algn="ctr"/>
              <a:endParaRPr lang="en-CH" sz="200" b="1"/>
            </a:p>
          </p:txBody>
        </p:sp>
        <p:cxnSp>
          <p:nvCxnSpPr>
            <p:cNvPr id="28" name="Straight Arrow Connector 27">
              <a:extLst>
                <a:ext uri="{FF2B5EF4-FFF2-40B4-BE49-F238E27FC236}">
                  <a16:creationId xmlns:a16="http://schemas.microsoft.com/office/drawing/2014/main" id="{1A5BC144-4768-B57A-6EF0-974FCC93E77D}"/>
                </a:ext>
              </a:extLst>
            </p:cNvPr>
            <p:cNvCxnSpPr>
              <a:cxnSpLocks/>
            </p:cNvCxnSpPr>
            <p:nvPr/>
          </p:nvCxnSpPr>
          <p:spPr>
            <a:xfrm>
              <a:off x="10046490" y="4073078"/>
              <a:ext cx="895760" cy="0"/>
            </a:xfrm>
            <a:prstGeom prst="straightConnector1">
              <a:avLst/>
            </a:prstGeom>
            <a:ln>
              <a:headEnd type="triangle"/>
              <a:tailEnd type="none"/>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0CA4ACAF-FD3B-EAE0-E3EE-07417A89B6A9}"/>
                </a:ext>
              </a:extLst>
            </p:cNvPr>
            <p:cNvSpPr txBox="1"/>
            <p:nvPr/>
          </p:nvSpPr>
          <p:spPr>
            <a:xfrm>
              <a:off x="10293136" y="3682661"/>
              <a:ext cx="423193" cy="276999"/>
            </a:xfrm>
            <a:prstGeom prst="rect">
              <a:avLst/>
            </a:prstGeom>
            <a:noFill/>
          </p:spPr>
          <p:txBody>
            <a:bodyPr wrap="square" lIns="0" tIns="0" rIns="0" bIns="0" rtlCol="0">
              <a:spAutoFit/>
            </a:bodyPr>
            <a:lstStyle/>
            <a:p>
              <a:pPr algn="l"/>
              <a:r>
                <a:rPr lang="en-CH" b="1"/>
                <a:t>LS4</a:t>
              </a:r>
            </a:p>
          </p:txBody>
        </p:sp>
        <p:grpSp>
          <p:nvGrpSpPr>
            <p:cNvPr id="30" name="Group 29">
              <a:extLst>
                <a:ext uri="{FF2B5EF4-FFF2-40B4-BE49-F238E27FC236}">
                  <a16:creationId xmlns:a16="http://schemas.microsoft.com/office/drawing/2014/main" id="{44EFC9A4-E887-CFDD-5AFE-8E9526AB74F9}"/>
                </a:ext>
              </a:extLst>
            </p:cNvPr>
            <p:cNvGrpSpPr/>
            <p:nvPr/>
          </p:nvGrpSpPr>
          <p:grpSpPr>
            <a:xfrm>
              <a:off x="1823056" y="4407086"/>
              <a:ext cx="2729762" cy="349821"/>
              <a:chOff x="1428332" y="3892319"/>
              <a:chExt cx="2729762" cy="349821"/>
            </a:xfrm>
          </p:grpSpPr>
          <p:sp>
            <p:nvSpPr>
              <p:cNvPr id="31" name="TextBox 30">
                <a:extLst>
                  <a:ext uri="{FF2B5EF4-FFF2-40B4-BE49-F238E27FC236}">
                    <a16:creationId xmlns:a16="http://schemas.microsoft.com/office/drawing/2014/main" id="{1164B35A-79F6-B76D-5EE0-530749799980}"/>
                  </a:ext>
                </a:extLst>
              </p:cNvPr>
              <p:cNvSpPr txBox="1"/>
              <p:nvPr/>
            </p:nvSpPr>
            <p:spPr>
              <a:xfrm>
                <a:off x="1428332" y="3895891"/>
                <a:ext cx="2096313" cy="346249"/>
              </a:xfrm>
              <a:prstGeom prst="rect">
                <a:avLst/>
              </a:prstGeom>
              <a:noFill/>
            </p:spPr>
            <p:txBody>
              <a:bodyPr wrap="square" lIns="0" tIns="0" rIns="0" bIns="0" rtlCol="0">
                <a:spAutoFit/>
              </a:bodyPr>
              <a:lstStyle/>
              <a:p>
                <a:pPr algn="r"/>
                <a:r>
                  <a:rPr lang="en-US" sz="750" b="1">
                    <a:solidFill>
                      <a:srgbClr val="0070C0"/>
                    </a:solidFill>
                  </a:rPr>
                  <a:t>Below freezing design for SCE!</a:t>
                </a:r>
              </a:p>
              <a:p>
                <a:pPr algn="r"/>
                <a:r>
                  <a:rPr lang="en-US" sz="750" b="1">
                    <a:solidFill>
                      <a:srgbClr val="0070C0"/>
                    </a:solidFill>
                  </a:rPr>
                  <a:t>(Detailed design from consultant before contractor Invitation to Tender)</a:t>
                </a:r>
                <a:endParaRPr lang="en-CH" sz="750" b="1">
                  <a:solidFill>
                    <a:srgbClr val="0070C0"/>
                  </a:solidFill>
                </a:endParaRPr>
              </a:p>
            </p:txBody>
          </p:sp>
          <p:sp>
            <p:nvSpPr>
              <p:cNvPr id="34" name="Diamond 33">
                <a:extLst>
                  <a:ext uri="{FF2B5EF4-FFF2-40B4-BE49-F238E27FC236}">
                    <a16:creationId xmlns:a16="http://schemas.microsoft.com/office/drawing/2014/main" id="{3B87F52D-8F83-5D88-9B57-00FBDEC5EE41}"/>
                  </a:ext>
                </a:extLst>
              </p:cNvPr>
              <p:cNvSpPr/>
              <p:nvPr/>
            </p:nvSpPr>
            <p:spPr>
              <a:xfrm>
                <a:off x="3582262" y="3924714"/>
                <a:ext cx="65466" cy="65466"/>
              </a:xfrm>
              <a:prstGeom prst="diamond">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TextBox 35">
                <a:extLst>
                  <a:ext uri="{FF2B5EF4-FFF2-40B4-BE49-F238E27FC236}">
                    <a16:creationId xmlns:a16="http://schemas.microsoft.com/office/drawing/2014/main" id="{8A32BF6B-11B5-DD63-804C-C309AD9F57F5}"/>
                  </a:ext>
                </a:extLst>
              </p:cNvPr>
              <p:cNvSpPr txBox="1"/>
              <p:nvPr/>
            </p:nvSpPr>
            <p:spPr>
              <a:xfrm>
                <a:off x="3668119" y="3892319"/>
                <a:ext cx="489975" cy="115416"/>
              </a:xfrm>
              <a:prstGeom prst="rect">
                <a:avLst/>
              </a:prstGeom>
              <a:noFill/>
            </p:spPr>
            <p:txBody>
              <a:bodyPr wrap="square" lIns="0" tIns="0" rIns="0" bIns="0" rtlCol="0">
                <a:spAutoFit/>
              </a:bodyPr>
              <a:lstStyle/>
              <a:p>
                <a:pPr algn="r"/>
                <a:r>
                  <a:rPr lang="en-US" sz="750" b="1">
                    <a:solidFill>
                      <a:schemeClr val="bg2">
                        <a:lumMod val="10000"/>
                      </a:schemeClr>
                    </a:solidFill>
                  </a:rPr>
                  <a:t>July 2026</a:t>
                </a:r>
                <a:endParaRPr lang="en-CH" sz="750" b="1">
                  <a:solidFill>
                    <a:schemeClr val="bg2">
                      <a:lumMod val="10000"/>
                    </a:schemeClr>
                  </a:solidFill>
                </a:endParaRPr>
              </a:p>
            </p:txBody>
          </p:sp>
        </p:grpSp>
        <p:cxnSp>
          <p:nvCxnSpPr>
            <p:cNvPr id="47" name="Straight Arrow Connector 46">
              <a:extLst>
                <a:ext uri="{FF2B5EF4-FFF2-40B4-BE49-F238E27FC236}">
                  <a16:creationId xmlns:a16="http://schemas.microsoft.com/office/drawing/2014/main" id="{24EC8005-87BA-C0F6-3826-E92415989C10}"/>
                </a:ext>
              </a:extLst>
            </p:cNvPr>
            <p:cNvCxnSpPr>
              <a:cxnSpLocks/>
            </p:cNvCxnSpPr>
            <p:nvPr/>
          </p:nvCxnSpPr>
          <p:spPr>
            <a:xfrm>
              <a:off x="1775520" y="2881909"/>
              <a:ext cx="1584176" cy="0"/>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1404D338-7B42-47BC-9D07-0E6533FFCAB5}"/>
                </a:ext>
              </a:extLst>
            </p:cNvPr>
            <p:cNvCxnSpPr>
              <a:cxnSpLocks/>
            </p:cNvCxnSpPr>
            <p:nvPr/>
          </p:nvCxnSpPr>
          <p:spPr>
            <a:xfrm flipV="1">
              <a:off x="6069578" y="908720"/>
              <a:ext cx="0" cy="4392488"/>
            </a:xfrm>
            <a:prstGeom prst="line">
              <a:avLst/>
            </a:prstGeom>
            <a:ln w="3810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29CA5C2E-EA2C-21EC-7D91-0DC7626E3F19}"/>
                </a:ext>
              </a:extLst>
            </p:cNvPr>
            <p:cNvSpPr txBox="1"/>
            <p:nvPr/>
          </p:nvSpPr>
          <p:spPr>
            <a:xfrm>
              <a:off x="3894339" y="847856"/>
              <a:ext cx="2018068" cy="507831"/>
            </a:xfrm>
            <a:prstGeom prst="rect">
              <a:avLst/>
            </a:prstGeom>
            <a:noFill/>
          </p:spPr>
          <p:txBody>
            <a:bodyPr wrap="square" lIns="0" tIns="0" rIns="0" bIns="0" rtlCol="0">
              <a:spAutoFit/>
            </a:bodyPr>
            <a:lstStyle/>
            <a:p>
              <a:pPr algn="r"/>
              <a:r>
                <a:rPr lang="en-GB" sz="1100" b="1">
                  <a:solidFill>
                    <a:srgbClr val="FF0000"/>
                  </a:solidFill>
                </a:rPr>
                <a:t>Works Phase 1:</a:t>
              </a:r>
            </a:p>
            <a:p>
              <a:pPr algn="r"/>
              <a:r>
                <a:rPr lang="en-GB" sz="1100" b="1" i="1">
                  <a:solidFill>
                    <a:srgbClr val="FF0000"/>
                  </a:solidFill>
                </a:rPr>
                <a:t>Preparation:</a:t>
              </a:r>
            </a:p>
            <a:p>
              <a:pPr algn="r"/>
              <a:r>
                <a:rPr lang="en-GB" sz="1100" i="1">
                  <a:solidFill>
                    <a:srgbClr val="FF0000"/>
                  </a:solidFill>
                </a:rPr>
                <a:t>dismantling &amp; civil engineering</a:t>
              </a:r>
            </a:p>
          </p:txBody>
        </p:sp>
        <p:sp>
          <p:nvSpPr>
            <p:cNvPr id="20" name="TextBox 19">
              <a:extLst>
                <a:ext uri="{FF2B5EF4-FFF2-40B4-BE49-F238E27FC236}">
                  <a16:creationId xmlns:a16="http://schemas.microsoft.com/office/drawing/2014/main" id="{6C973940-225F-9EA1-6EED-3239E8B12DE9}"/>
                </a:ext>
              </a:extLst>
            </p:cNvPr>
            <p:cNvSpPr txBox="1"/>
            <p:nvPr/>
          </p:nvSpPr>
          <p:spPr>
            <a:xfrm>
              <a:off x="6245969" y="847856"/>
              <a:ext cx="1514838" cy="507831"/>
            </a:xfrm>
            <a:prstGeom prst="rect">
              <a:avLst/>
            </a:prstGeom>
            <a:noFill/>
          </p:spPr>
          <p:txBody>
            <a:bodyPr wrap="none" lIns="0" tIns="0" rIns="0" bIns="0" rtlCol="0">
              <a:spAutoFit/>
            </a:bodyPr>
            <a:lstStyle/>
            <a:p>
              <a:r>
                <a:rPr lang="en-GB" sz="1100" b="1">
                  <a:solidFill>
                    <a:srgbClr val="FF0000"/>
                  </a:solidFill>
                </a:rPr>
                <a:t>Works Phase 2:</a:t>
              </a:r>
            </a:p>
            <a:p>
              <a:r>
                <a:rPr lang="en-GB" sz="1100" b="1" i="1">
                  <a:solidFill>
                    <a:srgbClr val="FF0000"/>
                  </a:solidFill>
                </a:rPr>
                <a:t>Installation:</a:t>
              </a:r>
            </a:p>
            <a:p>
              <a:r>
                <a:rPr lang="en-GB" sz="1100" i="1">
                  <a:solidFill>
                    <a:srgbClr val="FF0000"/>
                  </a:solidFill>
                </a:rPr>
                <a:t>BDF &amp; </a:t>
              </a:r>
              <a:r>
                <a:rPr lang="en-GB" sz="1100" i="1" err="1">
                  <a:solidFill>
                    <a:srgbClr val="FF0000"/>
                  </a:solidFill>
                </a:rPr>
                <a:t>SHiP</a:t>
              </a:r>
              <a:r>
                <a:rPr lang="en-GB" sz="1100" i="1">
                  <a:solidFill>
                    <a:srgbClr val="FF0000"/>
                  </a:solidFill>
                </a:rPr>
                <a:t> experiment</a:t>
              </a:r>
            </a:p>
          </p:txBody>
        </p:sp>
        <p:cxnSp>
          <p:nvCxnSpPr>
            <p:cNvPr id="35" name="Straight Arrow Connector 34">
              <a:extLst>
                <a:ext uri="{FF2B5EF4-FFF2-40B4-BE49-F238E27FC236}">
                  <a16:creationId xmlns:a16="http://schemas.microsoft.com/office/drawing/2014/main" id="{A38B1E92-BA39-7FC3-D6B4-2581D9CE1C9C}"/>
                </a:ext>
              </a:extLst>
            </p:cNvPr>
            <p:cNvCxnSpPr>
              <a:cxnSpLocks/>
            </p:cNvCxnSpPr>
            <p:nvPr/>
          </p:nvCxnSpPr>
          <p:spPr>
            <a:xfrm>
              <a:off x="6096000" y="1412776"/>
              <a:ext cx="2880320" cy="0"/>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58F0D451-CEEC-CC49-513D-2D004D4E71AF}"/>
                </a:ext>
              </a:extLst>
            </p:cNvPr>
            <p:cNvCxnSpPr>
              <a:cxnSpLocks/>
            </p:cNvCxnSpPr>
            <p:nvPr/>
          </p:nvCxnSpPr>
          <p:spPr>
            <a:xfrm>
              <a:off x="4175706" y="1412776"/>
              <a:ext cx="1848286" cy="0"/>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6977F4BE-F6E1-8E13-2EF8-2839C40FE3C9}"/>
                </a:ext>
              </a:extLst>
            </p:cNvPr>
            <p:cNvCxnSpPr>
              <a:cxnSpLocks/>
            </p:cNvCxnSpPr>
            <p:nvPr/>
          </p:nvCxnSpPr>
          <p:spPr>
            <a:xfrm flipV="1">
              <a:off x="4164432" y="1268760"/>
              <a:ext cx="0" cy="4536504"/>
            </a:xfrm>
            <a:prstGeom prst="line">
              <a:avLst/>
            </a:prstGeom>
            <a:ln w="3810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50EF8BD5-F03F-9BB5-697B-A025851DF040}"/>
                </a:ext>
              </a:extLst>
            </p:cNvPr>
            <p:cNvCxnSpPr>
              <a:cxnSpLocks/>
            </p:cNvCxnSpPr>
            <p:nvPr/>
          </p:nvCxnSpPr>
          <p:spPr>
            <a:xfrm flipV="1">
              <a:off x="8976320" y="1353427"/>
              <a:ext cx="0" cy="1751537"/>
            </a:xfrm>
            <a:prstGeom prst="line">
              <a:avLst/>
            </a:prstGeom>
            <a:ln w="3810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3" name="Rectangle 2">
              <a:extLst>
                <a:ext uri="{FF2B5EF4-FFF2-40B4-BE49-F238E27FC236}">
                  <a16:creationId xmlns:a16="http://schemas.microsoft.com/office/drawing/2014/main" id="{CF5D878D-00FB-4275-CE2C-7AE3BDB5C32F}"/>
                </a:ext>
              </a:extLst>
            </p:cNvPr>
            <p:cNvSpPr/>
            <p:nvPr/>
          </p:nvSpPr>
          <p:spPr>
            <a:xfrm>
              <a:off x="2261419" y="3352800"/>
              <a:ext cx="1657949" cy="138548"/>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7CFAEB36-9B5E-7DBF-A388-F562DBFC67CB}"/>
                </a:ext>
              </a:extLst>
            </p:cNvPr>
            <p:cNvSpPr txBox="1"/>
            <p:nvPr/>
          </p:nvSpPr>
          <p:spPr>
            <a:xfrm>
              <a:off x="12231" y="5220720"/>
              <a:ext cx="3536454" cy="307777"/>
            </a:xfrm>
            <a:prstGeom prst="rect">
              <a:avLst/>
            </a:prstGeom>
            <a:noFill/>
          </p:spPr>
          <p:txBody>
            <a:bodyPr wrap="square">
              <a:spAutoFit/>
            </a:bodyPr>
            <a:lstStyle/>
            <a:p>
              <a:r>
                <a:rPr lang="en-GB" sz="1400" noProof="0">
                  <a:solidFill>
                    <a:srgbClr val="00B050"/>
                  </a:solidFill>
                </a:rPr>
                <a:t>IRP board targeted in September 2025</a:t>
              </a:r>
            </a:p>
          </p:txBody>
        </p:sp>
        <p:cxnSp>
          <p:nvCxnSpPr>
            <p:cNvPr id="6" name="Straight Connector 5">
              <a:extLst>
                <a:ext uri="{FF2B5EF4-FFF2-40B4-BE49-F238E27FC236}">
                  <a16:creationId xmlns:a16="http://schemas.microsoft.com/office/drawing/2014/main" id="{83075D17-0A03-55AC-F01F-4A77A829C84E}"/>
                </a:ext>
              </a:extLst>
            </p:cNvPr>
            <p:cNvCxnSpPr>
              <a:cxnSpLocks/>
            </p:cNvCxnSpPr>
            <p:nvPr/>
          </p:nvCxnSpPr>
          <p:spPr>
            <a:xfrm flipV="1">
              <a:off x="3369999" y="1696250"/>
              <a:ext cx="0" cy="4536504"/>
            </a:xfrm>
            <a:prstGeom prst="line">
              <a:avLst/>
            </a:prstGeom>
            <a:ln w="38100">
              <a:solidFill>
                <a:srgbClr val="00B050"/>
              </a:solidFill>
              <a:prstDash val="dash"/>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3E13C18A-1D7D-D4A1-3BA1-1EE66F18D05E}"/>
                </a:ext>
              </a:extLst>
            </p:cNvPr>
            <p:cNvCxnSpPr/>
            <p:nvPr/>
          </p:nvCxnSpPr>
          <p:spPr>
            <a:xfrm flipV="1">
              <a:off x="3175819" y="5301208"/>
              <a:ext cx="183877" cy="73400"/>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9210165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38603E6-F243-3D16-157C-A8E6E2F90B77}"/>
              </a:ext>
            </a:extLst>
          </p:cNvPr>
          <p:cNvSpPr>
            <a:spLocks noGrp="1"/>
          </p:cNvSpPr>
          <p:nvPr>
            <p:ph type="title"/>
          </p:nvPr>
        </p:nvSpPr>
        <p:spPr/>
        <p:txBody>
          <a:bodyPr/>
          <a:lstStyle/>
          <a:p>
            <a:r>
              <a:rPr lang="en-GB" noProof="0" dirty="0"/>
              <a:t>Missing input for IRP / CE relevant aspects</a:t>
            </a:r>
          </a:p>
        </p:txBody>
      </p:sp>
      <p:sp>
        <p:nvSpPr>
          <p:cNvPr id="6" name="Slide Number Placeholder 5">
            <a:extLst>
              <a:ext uri="{FF2B5EF4-FFF2-40B4-BE49-F238E27FC236}">
                <a16:creationId xmlns:a16="http://schemas.microsoft.com/office/drawing/2014/main" id="{76DF9B65-202C-5BE7-3113-B36ADC043D10}"/>
              </a:ext>
            </a:extLst>
          </p:cNvPr>
          <p:cNvSpPr>
            <a:spLocks noGrp="1"/>
          </p:cNvSpPr>
          <p:nvPr>
            <p:ph type="sldNum" sz="quarter" idx="12"/>
          </p:nvPr>
        </p:nvSpPr>
        <p:spPr/>
        <p:txBody>
          <a:bodyPr/>
          <a:lstStyle/>
          <a:p>
            <a:fld id="{36B5EA5A-BC32-A742-B11B-8E7414D5B535}" type="slidenum">
              <a:rPr lang="en-GB" noProof="0" smtClean="0"/>
              <a:pPr/>
              <a:t>5</a:t>
            </a:fld>
            <a:endParaRPr lang="en-GB" noProof="0" dirty="0"/>
          </a:p>
        </p:txBody>
      </p:sp>
      <p:sp>
        <p:nvSpPr>
          <p:cNvPr id="2" name="Content Placeholder 1">
            <a:extLst>
              <a:ext uri="{FF2B5EF4-FFF2-40B4-BE49-F238E27FC236}">
                <a16:creationId xmlns:a16="http://schemas.microsoft.com/office/drawing/2014/main" id="{55B04C98-9B3B-6F09-E155-CFEE51C79924}"/>
              </a:ext>
            </a:extLst>
          </p:cNvPr>
          <p:cNvSpPr>
            <a:spLocks noGrp="1"/>
          </p:cNvSpPr>
          <p:nvPr>
            <p:ph type="body" sz="quarter" idx="13"/>
          </p:nvPr>
        </p:nvSpPr>
        <p:spPr/>
        <p:txBody>
          <a:bodyPr>
            <a:normAutofit fontScale="92500" lnSpcReduction="20000"/>
          </a:bodyPr>
          <a:lstStyle/>
          <a:p>
            <a:pPr>
              <a:lnSpc>
                <a:spcPct val="120000"/>
              </a:lnSpc>
            </a:pPr>
            <a:r>
              <a:rPr lang="en-GB" dirty="0">
                <a:solidFill>
                  <a:schemeClr val="tx1"/>
                </a:solidFill>
              </a:rPr>
              <a:t>Status:</a:t>
            </a:r>
          </a:p>
          <a:p>
            <a:pPr marL="342900" indent="-342900">
              <a:lnSpc>
                <a:spcPct val="120000"/>
              </a:lnSpc>
              <a:buFont typeface="Arial" panose="020B0604020202020204" pitchFamily="34" charset="0"/>
              <a:buChar char="•"/>
            </a:pPr>
            <a:r>
              <a:rPr lang="en-GB" b="0" dirty="0"/>
              <a:t>3D model of Building 754 has been updated based on latest integration comments, including architectural details</a:t>
            </a:r>
            <a:r>
              <a:rPr lang="en-GB" dirty="0">
                <a:solidFill>
                  <a:schemeClr val="tx2"/>
                </a:solidFill>
              </a:rPr>
              <a:t>→</a:t>
            </a:r>
            <a:r>
              <a:rPr lang="en-GB" b="0" dirty="0">
                <a:solidFill>
                  <a:schemeClr val="tx2"/>
                </a:solidFill>
              </a:rPr>
              <a:t> CATIA model and2D drawings to be shared this week</a:t>
            </a:r>
            <a:endParaRPr lang="en-GB" b="0" dirty="0"/>
          </a:p>
          <a:p>
            <a:pPr>
              <a:lnSpc>
                <a:spcPct val="120000"/>
              </a:lnSpc>
            </a:pPr>
            <a:r>
              <a:rPr lang="en-GB" dirty="0">
                <a:solidFill>
                  <a:schemeClr val="tx1"/>
                </a:solidFill>
              </a:rPr>
              <a:t>CE Missing information:</a:t>
            </a:r>
          </a:p>
          <a:p>
            <a:pPr marL="285750" indent="-285750">
              <a:lnSpc>
                <a:spcPct val="120000"/>
              </a:lnSpc>
              <a:buFont typeface="Arial" panose="020B0604020202020204" pitchFamily="34" charset="0"/>
              <a:buChar char="•"/>
            </a:pPr>
            <a:r>
              <a:rPr lang="en-GB" b="0" dirty="0">
                <a:solidFill>
                  <a:schemeClr val="tx2"/>
                </a:solidFill>
              </a:rPr>
              <a:t>Finalise the design of Building 754’s sump system. The current proposal is to install three 2m³ sumps: 1 for the service cell (high RP concern), 1 for the rest of the building (potential RP concern) and 1 as backup. The same system could be used for firefighting and water storage. </a:t>
            </a:r>
          </a:p>
          <a:p>
            <a:pPr marL="742950" lvl="1" indent="-285750">
              <a:lnSpc>
                <a:spcPct val="120000"/>
              </a:lnSpc>
              <a:buFont typeface="Arial" panose="020B0604020202020204" pitchFamily="34" charset="0"/>
              <a:buChar char="•"/>
            </a:pPr>
            <a:r>
              <a:rPr lang="en-GB" dirty="0">
                <a:solidFill>
                  <a:schemeClr val="tx2"/>
                </a:solidFill>
              </a:rPr>
              <a:t>Define sump requirements</a:t>
            </a:r>
          </a:p>
          <a:p>
            <a:pPr marL="742950" lvl="1" indent="-285750">
              <a:lnSpc>
                <a:spcPct val="120000"/>
              </a:lnSpc>
              <a:buFont typeface="Arial" panose="020B0604020202020204" pitchFamily="34" charset="0"/>
              <a:buChar char="•"/>
            </a:pPr>
            <a:r>
              <a:rPr lang="en-GB" dirty="0">
                <a:solidFill>
                  <a:schemeClr val="tx2"/>
                </a:solidFill>
              </a:rPr>
              <a:t>Define the volume of firefighting water to be stored.</a:t>
            </a:r>
          </a:p>
          <a:p>
            <a:pPr marL="285750" indent="-285750">
              <a:lnSpc>
                <a:spcPct val="120000"/>
              </a:lnSpc>
              <a:buFont typeface="Arial" panose="020B0604020202020204" pitchFamily="34" charset="0"/>
              <a:buChar char="•"/>
            </a:pPr>
            <a:r>
              <a:rPr lang="en-GB" b="0" dirty="0">
                <a:solidFill>
                  <a:schemeClr val="tx2"/>
                </a:solidFill>
              </a:rPr>
              <a:t>Safe room configuration for the control room </a:t>
            </a:r>
          </a:p>
          <a:p>
            <a:pPr marL="285750" indent="-285750">
              <a:lnSpc>
                <a:spcPct val="120000"/>
              </a:lnSpc>
              <a:buFont typeface="Arial" panose="020B0604020202020204" pitchFamily="34" charset="0"/>
              <a:buChar char="•"/>
            </a:pPr>
            <a:r>
              <a:rPr lang="en-GB" b="0" dirty="0">
                <a:solidFill>
                  <a:schemeClr val="tx2"/>
                </a:solidFill>
              </a:rPr>
              <a:t>Installation of noise retention panels on the building’s roof</a:t>
            </a:r>
          </a:p>
          <a:p>
            <a:pPr marL="285750" indent="-285750">
              <a:lnSpc>
                <a:spcPct val="120000"/>
              </a:lnSpc>
              <a:spcAft>
                <a:spcPts val="1200"/>
              </a:spcAft>
              <a:buFont typeface="Arial" panose="020B0604020202020204" pitchFamily="34" charset="0"/>
              <a:buChar char="•"/>
            </a:pPr>
            <a:r>
              <a:rPr lang="en-GB" b="0" dirty="0">
                <a:solidFill>
                  <a:schemeClr val="tx2"/>
                </a:solidFill>
              </a:rPr>
              <a:t>Final building height to fit the crane in CV room.</a:t>
            </a:r>
          </a:p>
          <a:p>
            <a:endParaRPr lang="en-GB" noProof="0" dirty="0"/>
          </a:p>
        </p:txBody>
      </p:sp>
      <p:sp>
        <p:nvSpPr>
          <p:cNvPr id="9" name="TextBox 8">
            <a:extLst>
              <a:ext uri="{FF2B5EF4-FFF2-40B4-BE49-F238E27FC236}">
                <a16:creationId xmlns:a16="http://schemas.microsoft.com/office/drawing/2014/main" id="{E8488859-CF98-81FD-D1A4-9755429799CF}"/>
              </a:ext>
            </a:extLst>
          </p:cNvPr>
          <p:cNvSpPr txBox="1"/>
          <p:nvPr/>
        </p:nvSpPr>
        <p:spPr>
          <a:xfrm>
            <a:off x="8420100" y="5922463"/>
            <a:ext cx="3363911" cy="276999"/>
          </a:xfrm>
          <a:prstGeom prst="rect">
            <a:avLst/>
          </a:prstGeom>
          <a:noFill/>
        </p:spPr>
        <p:txBody>
          <a:bodyPr wrap="square" lIns="0" tIns="0" rIns="0" bIns="0" rtlCol="0">
            <a:spAutoFit/>
          </a:bodyPr>
          <a:lstStyle/>
          <a:p>
            <a:pPr algn="l"/>
            <a:r>
              <a:rPr lang="en-GB" dirty="0"/>
              <a:t>Courtesy of </a:t>
            </a:r>
            <a:r>
              <a:rPr lang="en-GB" dirty="0" err="1"/>
              <a:t>D.R.Gomez</a:t>
            </a:r>
            <a:endParaRPr lang="en-GB" dirty="0"/>
          </a:p>
        </p:txBody>
      </p:sp>
    </p:spTree>
    <p:extLst>
      <p:ext uri="{BB962C8B-B14F-4D97-AF65-F5344CB8AC3E}">
        <p14:creationId xmlns:p14="http://schemas.microsoft.com/office/powerpoint/2010/main" val="1456774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2EE1D50-B974-C653-BD3D-961729A82C5E}"/>
              </a:ext>
            </a:extLst>
          </p:cNvPr>
          <p:cNvSpPr>
            <a:spLocks noGrp="1"/>
          </p:cNvSpPr>
          <p:nvPr>
            <p:ph type="title"/>
          </p:nvPr>
        </p:nvSpPr>
        <p:spPr/>
        <p:txBody>
          <a:bodyPr/>
          <a:lstStyle/>
          <a:p>
            <a:r>
              <a:rPr lang="en-GB" noProof="0" dirty="0"/>
              <a:t>Short term actions – 15</a:t>
            </a:r>
            <a:r>
              <a:rPr lang="en-GB" baseline="30000" noProof="0" dirty="0"/>
              <a:t>th</a:t>
            </a:r>
            <a:r>
              <a:rPr lang="en-GB" noProof="0" dirty="0"/>
              <a:t> August</a:t>
            </a:r>
          </a:p>
        </p:txBody>
      </p:sp>
      <p:sp>
        <p:nvSpPr>
          <p:cNvPr id="5" name="Content Placeholder 4">
            <a:extLst>
              <a:ext uri="{FF2B5EF4-FFF2-40B4-BE49-F238E27FC236}">
                <a16:creationId xmlns:a16="http://schemas.microsoft.com/office/drawing/2014/main" id="{68024FC3-22A2-6E9E-F1EF-D0DAD37F4324}"/>
              </a:ext>
            </a:extLst>
          </p:cNvPr>
          <p:cNvSpPr>
            <a:spLocks noGrp="1"/>
          </p:cNvSpPr>
          <p:nvPr>
            <p:ph type="body" sz="quarter" idx="13"/>
          </p:nvPr>
        </p:nvSpPr>
        <p:spPr>
          <a:xfrm>
            <a:off x="407987" y="1303939"/>
            <a:ext cx="11673015" cy="4608512"/>
          </a:xfrm>
        </p:spPr>
        <p:txBody>
          <a:bodyPr>
            <a:normAutofit/>
          </a:bodyPr>
          <a:lstStyle/>
          <a:p>
            <a:r>
              <a:rPr lang="en-GB" sz="2000" noProof="0" dirty="0">
                <a:solidFill>
                  <a:srgbClr val="2F2F2F"/>
                </a:solidFill>
              </a:rPr>
              <a:t>List Not Exhaustive</a:t>
            </a:r>
          </a:p>
          <a:p>
            <a:pPr marL="342900" indent="-342900">
              <a:buFont typeface="Arial" panose="020B0604020202020204" pitchFamily="34" charset="0"/>
              <a:buChar char="•"/>
            </a:pPr>
            <a:r>
              <a:rPr lang="en-GB" sz="1800" noProof="0" dirty="0">
                <a:solidFill>
                  <a:schemeClr val="tx1"/>
                </a:solidFill>
              </a:rPr>
              <a:t>Sump</a:t>
            </a:r>
            <a:r>
              <a:rPr lang="en-GB" sz="1800" dirty="0">
                <a:solidFill>
                  <a:schemeClr val="tx1"/>
                </a:solidFill>
              </a:rPr>
              <a:t> design </a:t>
            </a:r>
            <a:r>
              <a:rPr lang="en-GB" sz="1800" b="0" dirty="0">
                <a:solidFill>
                  <a:schemeClr val="tx1"/>
                </a:solidFill>
              </a:rPr>
              <a:t>→ [39], [41]</a:t>
            </a:r>
          </a:p>
          <a:p>
            <a:pPr marL="342900" indent="-342900">
              <a:buFont typeface="Arial" panose="020B0604020202020204" pitchFamily="34" charset="0"/>
              <a:buChar char="•"/>
            </a:pPr>
            <a:r>
              <a:rPr lang="en-GB" sz="1800" noProof="0" dirty="0">
                <a:solidFill>
                  <a:schemeClr val="tx1"/>
                </a:solidFill>
              </a:rPr>
              <a:t>Safe room requirements </a:t>
            </a:r>
            <a:r>
              <a:rPr lang="en-GB" sz="1800" dirty="0">
                <a:solidFill>
                  <a:schemeClr val="tx1"/>
                </a:solidFill>
              </a:rPr>
              <a:t>→ </a:t>
            </a:r>
            <a:r>
              <a:rPr lang="en-GB" sz="1800" b="0" dirty="0">
                <a:solidFill>
                  <a:schemeClr val="tx1"/>
                </a:solidFill>
              </a:rPr>
              <a:t>[27]</a:t>
            </a:r>
            <a:endParaRPr lang="en-GB" sz="1800" b="0" noProof="0" dirty="0">
              <a:solidFill>
                <a:schemeClr val="tx1"/>
              </a:solidFill>
            </a:endParaRPr>
          </a:p>
          <a:p>
            <a:pPr marL="342900" indent="-342900">
              <a:buFont typeface="Arial" panose="020B0604020202020204" pitchFamily="34" charset="0"/>
              <a:buChar char="•"/>
            </a:pPr>
            <a:r>
              <a:rPr lang="en-GB" sz="1800" noProof="0" dirty="0"/>
              <a:t>Over pressure difference and </a:t>
            </a:r>
            <a:r>
              <a:rPr lang="en-GB" sz="1800" dirty="0"/>
              <a:t>pressure cascade →  </a:t>
            </a:r>
            <a:r>
              <a:rPr lang="en-GB" sz="1800" b="0" dirty="0"/>
              <a:t>[16], [18]</a:t>
            </a:r>
            <a:endParaRPr lang="en-GB" sz="1800" b="0" noProof="0" dirty="0"/>
          </a:p>
          <a:p>
            <a:pPr marL="342900" indent="-342900">
              <a:buFont typeface="Arial" panose="020B0604020202020204" pitchFamily="34" charset="0"/>
              <a:buChar char="•"/>
            </a:pPr>
            <a:r>
              <a:rPr lang="en-GB" sz="1800" noProof="0" dirty="0">
                <a:solidFill>
                  <a:schemeClr val="tx1"/>
                </a:solidFill>
              </a:rPr>
              <a:t>Over head crane in the CV room </a:t>
            </a:r>
            <a:r>
              <a:rPr lang="en-GB" sz="1800" dirty="0">
                <a:solidFill>
                  <a:schemeClr val="tx1"/>
                </a:solidFill>
              </a:rPr>
              <a:t>- &gt; Height of the CV room → </a:t>
            </a:r>
            <a:r>
              <a:rPr lang="en-GB" sz="1800" b="0" dirty="0">
                <a:solidFill>
                  <a:schemeClr val="tx1"/>
                </a:solidFill>
              </a:rPr>
              <a:t>[40], [42]</a:t>
            </a:r>
            <a:endParaRPr lang="en-GB" sz="1800" b="0" noProof="0" dirty="0">
              <a:solidFill>
                <a:schemeClr val="tx1"/>
              </a:solidFill>
            </a:endParaRPr>
          </a:p>
          <a:p>
            <a:pPr marL="342900" indent="-342900">
              <a:buFont typeface="Arial" panose="020B0604020202020204" pitchFamily="34" charset="0"/>
              <a:buChar char="•"/>
            </a:pPr>
            <a:r>
              <a:rPr lang="en-GB" sz="1800" noProof="0" dirty="0">
                <a:solidFill>
                  <a:schemeClr val="tx1"/>
                </a:solidFill>
              </a:rPr>
              <a:t>Noise study: need of noise insulation panel of the ventilation systems in the roof</a:t>
            </a:r>
            <a:r>
              <a:rPr lang="en-GB" sz="1800" dirty="0">
                <a:solidFill>
                  <a:schemeClr val="tx1"/>
                </a:solidFill>
              </a:rPr>
              <a:t> → </a:t>
            </a:r>
            <a:r>
              <a:rPr lang="en-GB" sz="1800" b="0" dirty="0">
                <a:solidFill>
                  <a:schemeClr val="tx1"/>
                </a:solidFill>
              </a:rPr>
              <a:t>[11], [19], [44]</a:t>
            </a:r>
            <a:endParaRPr lang="en-GB" sz="1800" b="0" noProof="0" dirty="0">
              <a:solidFill>
                <a:schemeClr val="tx1"/>
              </a:solidFill>
            </a:endParaRPr>
          </a:p>
          <a:p>
            <a:pPr marL="342900" indent="-342900">
              <a:buFont typeface="Arial" panose="020B0604020202020204" pitchFamily="34" charset="0"/>
              <a:buChar char="•"/>
            </a:pPr>
            <a:r>
              <a:rPr lang="en-GB" sz="1800" noProof="0" dirty="0"/>
              <a:t>Racks for the safety systems</a:t>
            </a:r>
            <a:r>
              <a:rPr lang="en-GB" sz="1800" dirty="0"/>
              <a:t> → </a:t>
            </a:r>
            <a:r>
              <a:rPr lang="en-GB" sz="1800" b="0" dirty="0"/>
              <a:t>[23] </a:t>
            </a:r>
            <a:endParaRPr lang="en-GB" sz="1800" b="0" noProof="0" dirty="0"/>
          </a:p>
          <a:p>
            <a:pPr marL="342900" indent="-342900">
              <a:buFont typeface="Arial" panose="020B0604020202020204" pitchFamily="34" charset="0"/>
              <a:buChar char="•"/>
            </a:pPr>
            <a:r>
              <a:rPr lang="en-GB" sz="1800" noProof="0" dirty="0"/>
              <a:t>Clarify the needs for EN-CV and EN-EL. (the information missing in the distributed Excel table) → </a:t>
            </a:r>
            <a:r>
              <a:rPr lang="en-GB" sz="1800" b="0" noProof="0" dirty="0"/>
              <a:t>[32]</a:t>
            </a:r>
          </a:p>
          <a:p>
            <a:pPr marL="342900" indent="-342900">
              <a:buFont typeface="Arial" panose="020B0604020202020204" pitchFamily="34" charset="0"/>
              <a:buChar char="•"/>
            </a:pPr>
            <a:r>
              <a:rPr lang="en-GB" sz="1800" noProof="0" dirty="0"/>
              <a:t>FIRIA study</a:t>
            </a:r>
            <a:r>
              <a:rPr lang="en-GB" sz="1800" dirty="0"/>
              <a:t> </a:t>
            </a:r>
          </a:p>
          <a:p>
            <a:pPr marL="342900" indent="-342900">
              <a:buFont typeface="Arial" panose="020B0604020202020204" pitchFamily="34" charset="0"/>
              <a:buChar char="•"/>
            </a:pPr>
            <a:r>
              <a:rPr lang="en-GB" sz="1800" dirty="0"/>
              <a:t>Fibre routing path → </a:t>
            </a:r>
            <a:r>
              <a:rPr lang="en-GB" sz="1800" b="0" dirty="0"/>
              <a:t>[35]</a:t>
            </a:r>
          </a:p>
          <a:p>
            <a:pPr marL="342900" indent="-342900">
              <a:buFont typeface="Arial" panose="020B0604020202020204" pitchFamily="34" charset="0"/>
              <a:buChar char="•"/>
            </a:pPr>
            <a:r>
              <a:rPr lang="en-GB" sz="1800" noProof="0" dirty="0"/>
              <a:t>Failure mode analysis of the systems to define the UPS and </a:t>
            </a:r>
            <a:r>
              <a:rPr lang="en-GB" sz="1800" dirty="0"/>
              <a:t>secure network needs →</a:t>
            </a:r>
            <a:r>
              <a:rPr lang="en-GB" sz="1800" b="0" dirty="0"/>
              <a:t>[34]</a:t>
            </a:r>
          </a:p>
          <a:p>
            <a:pPr marL="342900" indent="-342900">
              <a:buFont typeface="Arial" panose="020B0604020202020204" pitchFamily="34" charset="0"/>
              <a:buChar char="•"/>
            </a:pPr>
            <a:r>
              <a:rPr lang="en-GB" sz="1800" noProof="0" dirty="0"/>
              <a:t>All slide modifications</a:t>
            </a:r>
          </a:p>
          <a:p>
            <a:endParaRPr lang="en-GB" sz="1800" noProof="0" dirty="0"/>
          </a:p>
        </p:txBody>
      </p:sp>
      <p:sp>
        <p:nvSpPr>
          <p:cNvPr id="2" name="TextBox 1">
            <a:extLst>
              <a:ext uri="{FF2B5EF4-FFF2-40B4-BE49-F238E27FC236}">
                <a16:creationId xmlns:a16="http://schemas.microsoft.com/office/drawing/2014/main" id="{DABE53F2-1336-A764-BA0B-5CCF1443E172}"/>
              </a:ext>
            </a:extLst>
          </p:cNvPr>
          <p:cNvSpPr txBox="1"/>
          <p:nvPr/>
        </p:nvSpPr>
        <p:spPr>
          <a:xfrm>
            <a:off x="9292281" y="512092"/>
            <a:ext cx="2578443" cy="276999"/>
          </a:xfrm>
          <a:prstGeom prst="rect">
            <a:avLst/>
          </a:prstGeom>
          <a:noFill/>
        </p:spPr>
        <p:txBody>
          <a:bodyPr wrap="square" lIns="0" tIns="0" rIns="0" bIns="0" rtlCol="0">
            <a:spAutoFit/>
          </a:bodyPr>
          <a:lstStyle/>
          <a:p>
            <a:pPr algn="l"/>
            <a:r>
              <a:rPr lang="en-US"/>
              <a:t>*IRP required information</a:t>
            </a:r>
            <a:endParaRPr lang="en-GB"/>
          </a:p>
        </p:txBody>
      </p:sp>
    </p:spTree>
    <p:extLst>
      <p:ext uri="{BB962C8B-B14F-4D97-AF65-F5344CB8AC3E}">
        <p14:creationId xmlns:p14="http://schemas.microsoft.com/office/powerpoint/2010/main" val="33935758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5E56D5-741C-79CD-F491-3F21DD2C85D0}"/>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2FCCB3F8-068E-527B-CFE7-1E20EE1542B0}"/>
              </a:ext>
            </a:extLst>
          </p:cNvPr>
          <p:cNvSpPr>
            <a:spLocks noGrp="1"/>
          </p:cNvSpPr>
          <p:nvPr>
            <p:ph type="title"/>
          </p:nvPr>
        </p:nvSpPr>
        <p:spPr/>
        <p:txBody>
          <a:bodyPr/>
          <a:lstStyle/>
          <a:p>
            <a:r>
              <a:rPr lang="en-GB" noProof="0" dirty="0"/>
              <a:t>Medium term action – 30</a:t>
            </a:r>
            <a:r>
              <a:rPr lang="en-GB" baseline="30000" noProof="0" dirty="0"/>
              <a:t>th</a:t>
            </a:r>
            <a:r>
              <a:rPr lang="en-GB" noProof="0" dirty="0"/>
              <a:t> September</a:t>
            </a:r>
          </a:p>
        </p:txBody>
      </p:sp>
      <p:sp>
        <p:nvSpPr>
          <p:cNvPr id="5" name="Content Placeholder 4">
            <a:extLst>
              <a:ext uri="{FF2B5EF4-FFF2-40B4-BE49-F238E27FC236}">
                <a16:creationId xmlns:a16="http://schemas.microsoft.com/office/drawing/2014/main" id="{9DC1B1DF-D344-56D4-7CC4-33C219DBB1D3}"/>
              </a:ext>
            </a:extLst>
          </p:cNvPr>
          <p:cNvSpPr>
            <a:spLocks noGrp="1"/>
          </p:cNvSpPr>
          <p:nvPr>
            <p:ph type="body" sz="quarter" idx="13"/>
          </p:nvPr>
        </p:nvSpPr>
        <p:spPr/>
        <p:txBody>
          <a:bodyPr>
            <a:normAutofit fontScale="92500"/>
          </a:bodyPr>
          <a:lstStyle/>
          <a:p>
            <a:r>
              <a:rPr lang="en-GB" noProof="0" dirty="0"/>
              <a:t>List Not Exhaustive</a:t>
            </a:r>
          </a:p>
          <a:p>
            <a:pPr marL="342900" indent="-342900">
              <a:buFont typeface="Arial" panose="020B0604020202020204" pitchFamily="34" charset="0"/>
              <a:buChar char="•"/>
            </a:pPr>
            <a:r>
              <a:rPr lang="en-GB" noProof="0" dirty="0"/>
              <a:t>LOCA: timing of the no-cooling of the target</a:t>
            </a:r>
            <a:r>
              <a:rPr lang="en-GB" dirty="0"/>
              <a:t> →</a:t>
            </a:r>
            <a:r>
              <a:rPr lang="en-GB" b="0" dirty="0"/>
              <a:t> [13]</a:t>
            </a:r>
            <a:endParaRPr lang="en-GB" b="0" noProof="0" dirty="0"/>
          </a:p>
          <a:p>
            <a:pPr marL="342900" indent="-342900">
              <a:buFont typeface="Arial" panose="020B0604020202020204" pitchFamily="34" charset="0"/>
              <a:buChar char="•"/>
            </a:pPr>
            <a:r>
              <a:rPr lang="en-GB" noProof="0" dirty="0"/>
              <a:t>Definition of the final safety matrix</a:t>
            </a:r>
          </a:p>
          <a:p>
            <a:pPr lvl="2"/>
            <a:r>
              <a:rPr lang="en-GB" noProof="0" dirty="0"/>
              <a:t>ODH…</a:t>
            </a:r>
          </a:p>
          <a:p>
            <a:pPr marL="342900" indent="-342900">
              <a:buFont typeface="Arial" panose="020B0604020202020204" pitchFamily="34" charset="0"/>
              <a:buChar char="•"/>
            </a:pPr>
            <a:r>
              <a:rPr lang="en-GB" noProof="0" dirty="0"/>
              <a:t>Seismic study -&gt; for the underground is mid term but the one for the building is needed now</a:t>
            </a:r>
          </a:p>
          <a:p>
            <a:pPr marL="342900" indent="-342900">
              <a:buFont typeface="Arial" panose="020B0604020202020204" pitchFamily="34" charset="0"/>
              <a:buChar char="•"/>
            </a:pPr>
            <a:r>
              <a:rPr lang="en-GB" dirty="0"/>
              <a:t>Dry risers’ location schematic → </a:t>
            </a:r>
            <a:r>
              <a:rPr lang="en-GB" b="0" dirty="0"/>
              <a:t>[7], [8]</a:t>
            </a:r>
            <a:endParaRPr lang="en-GB" b="0" noProof="0" dirty="0"/>
          </a:p>
          <a:p>
            <a:pPr marL="342900" indent="-342900">
              <a:buFont typeface="Arial" panose="020B0604020202020204" pitchFamily="34" charset="0"/>
              <a:buChar char="•"/>
            </a:pPr>
            <a:r>
              <a:rPr lang="en-GB" noProof="0" dirty="0"/>
              <a:t>Wider infrastructure workshop for the Hi-ECN3 (Target complex, BA82, cooling aspects of the magnets…)</a:t>
            </a:r>
            <a:r>
              <a:rPr lang="en-GB" dirty="0"/>
              <a:t> → </a:t>
            </a:r>
            <a:r>
              <a:rPr lang="en-GB" b="0" dirty="0"/>
              <a:t>[1]</a:t>
            </a:r>
            <a:endParaRPr lang="en-GB" b="0" noProof="0" dirty="0"/>
          </a:p>
          <a:p>
            <a:pPr marL="342900" indent="-342900">
              <a:buFont typeface="Arial" panose="020B0604020202020204" pitchFamily="34" charset="0"/>
              <a:buChar char="•"/>
            </a:pPr>
            <a:r>
              <a:rPr lang="en-GB" noProof="0" dirty="0"/>
              <a:t>The interface between the systems: TSAC recommendations summarised in </a:t>
            </a:r>
            <a:r>
              <a:rPr lang="en-GB" dirty="0"/>
              <a:t>a document →</a:t>
            </a:r>
            <a:r>
              <a:rPr lang="en-GB" b="0" dirty="0"/>
              <a:t>[6]</a:t>
            </a:r>
          </a:p>
          <a:p>
            <a:pPr marL="342900" indent="-342900">
              <a:buFont typeface="Arial" panose="020B0604020202020204" pitchFamily="34" charset="0"/>
              <a:buChar char="•"/>
            </a:pPr>
            <a:r>
              <a:rPr lang="en-GB" noProof="0" dirty="0"/>
              <a:t>Different assessments’ feedback: </a:t>
            </a:r>
            <a:r>
              <a:rPr lang="en-GB" b="0" dirty="0"/>
              <a:t>→ [10]</a:t>
            </a:r>
            <a:endParaRPr lang="en-GB" b="0" noProof="0" dirty="0"/>
          </a:p>
          <a:p>
            <a:pPr lvl="2"/>
            <a:r>
              <a:rPr lang="en-GB" noProof="0" dirty="0"/>
              <a:t>ODH</a:t>
            </a:r>
          </a:p>
          <a:p>
            <a:pPr lvl="2"/>
            <a:r>
              <a:rPr lang="en-GB" noProof="0" dirty="0"/>
              <a:t>Seismic..</a:t>
            </a:r>
          </a:p>
          <a:p>
            <a:pPr lvl="1"/>
            <a:r>
              <a:rPr lang="en-GB" b="1" dirty="0"/>
              <a:t>Risk assessment after the PID </a:t>
            </a:r>
            <a:r>
              <a:rPr lang="en-GB" dirty="0"/>
              <a:t>→ [29]</a:t>
            </a:r>
            <a:endParaRPr lang="en-GB" b="1" noProof="0" dirty="0"/>
          </a:p>
        </p:txBody>
      </p:sp>
    </p:spTree>
    <p:extLst>
      <p:ext uri="{BB962C8B-B14F-4D97-AF65-F5344CB8AC3E}">
        <p14:creationId xmlns:p14="http://schemas.microsoft.com/office/powerpoint/2010/main" val="26904413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9C0E18B-EF1E-2725-C688-3A72BB2B501C}"/>
              </a:ext>
            </a:extLst>
          </p:cNvPr>
          <p:cNvSpPr>
            <a:spLocks noGrp="1"/>
          </p:cNvSpPr>
          <p:nvPr>
            <p:ph type="title"/>
          </p:nvPr>
        </p:nvSpPr>
        <p:spPr/>
        <p:txBody>
          <a:bodyPr/>
          <a:lstStyle/>
          <a:p>
            <a:r>
              <a:rPr lang="en-GB" noProof="0" dirty="0"/>
              <a:t>Long term action – 15</a:t>
            </a:r>
            <a:r>
              <a:rPr lang="en-GB" baseline="30000" noProof="0" dirty="0"/>
              <a:t>th</a:t>
            </a:r>
            <a:r>
              <a:rPr lang="en-GB" noProof="0" dirty="0"/>
              <a:t> December</a:t>
            </a:r>
          </a:p>
        </p:txBody>
      </p:sp>
      <p:sp>
        <p:nvSpPr>
          <p:cNvPr id="6" name="Slide Number Placeholder 5">
            <a:extLst>
              <a:ext uri="{FF2B5EF4-FFF2-40B4-BE49-F238E27FC236}">
                <a16:creationId xmlns:a16="http://schemas.microsoft.com/office/drawing/2014/main" id="{2C06B303-3531-FD89-13FF-57AF6647508F}"/>
              </a:ext>
            </a:extLst>
          </p:cNvPr>
          <p:cNvSpPr>
            <a:spLocks noGrp="1"/>
          </p:cNvSpPr>
          <p:nvPr>
            <p:ph type="sldNum" sz="quarter" idx="12"/>
          </p:nvPr>
        </p:nvSpPr>
        <p:spPr/>
        <p:txBody>
          <a:bodyPr/>
          <a:lstStyle/>
          <a:p>
            <a:fld id="{36B5EA5A-BC32-A742-B11B-8E7414D5B535}" type="slidenum">
              <a:rPr lang="en-GB" noProof="0" smtClean="0"/>
              <a:pPr/>
              <a:t>8</a:t>
            </a:fld>
            <a:endParaRPr lang="en-GB" noProof="0" dirty="0"/>
          </a:p>
        </p:txBody>
      </p:sp>
      <p:sp>
        <p:nvSpPr>
          <p:cNvPr id="2" name="Content Placeholder 1">
            <a:extLst>
              <a:ext uri="{FF2B5EF4-FFF2-40B4-BE49-F238E27FC236}">
                <a16:creationId xmlns:a16="http://schemas.microsoft.com/office/drawing/2014/main" id="{8F15AC33-1BC8-3C81-33A6-8C58A520E275}"/>
              </a:ext>
            </a:extLst>
          </p:cNvPr>
          <p:cNvSpPr>
            <a:spLocks noGrp="1"/>
          </p:cNvSpPr>
          <p:nvPr>
            <p:ph type="body" sz="quarter" idx="13"/>
          </p:nvPr>
        </p:nvSpPr>
        <p:spPr/>
        <p:txBody>
          <a:bodyPr/>
          <a:lstStyle/>
          <a:p>
            <a:pPr marL="342900" indent="-342900">
              <a:buFont typeface="Arial" panose="020B0604020202020204" pitchFamily="34" charset="0"/>
              <a:buChar char="•"/>
            </a:pPr>
            <a:r>
              <a:rPr lang="en-GB" dirty="0"/>
              <a:t>Evaluate the superconducting magnet integration in the target area →</a:t>
            </a:r>
            <a:r>
              <a:rPr lang="en-GB" b="0" dirty="0"/>
              <a:t> [5]</a:t>
            </a:r>
          </a:p>
          <a:p>
            <a:pPr marL="342900" indent="-342900">
              <a:buFont typeface="Arial" panose="020B0604020202020204" pitchFamily="34" charset="0"/>
              <a:buChar char="•"/>
            </a:pPr>
            <a:r>
              <a:rPr lang="en-GB" dirty="0"/>
              <a:t>The cooling loop </a:t>
            </a:r>
            <a:r>
              <a:rPr lang="en-GB" b="0" dirty="0"/>
              <a:t>→ [12]</a:t>
            </a:r>
          </a:p>
          <a:p>
            <a:pPr marL="342900" indent="-342900">
              <a:buFont typeface="Arial" panose="020B0604020202020204" pitchFamily="34" charset="0"/>
              <a:buChar char="•"/>
            </a:pPr>
            <a:r>
              <a:rPr lang="en-GB" dirty="0"/>
              <a:t>Target exchange procedure definition </a:t>
            </a:r>
            <a:r>
              <a:rPr lang="en-GB" b="0" dirty="0"/>
              <a:t>→ [14]</a:t>
            </a:r>
          </a:p>
          <a:p>
            <a:pPr marL="342900" indent="-342900">
              <a:buFont typeface="Arial" panose="020B0604020202020204" pitchFamily="34" charset="0"/>
              <a:buChar char="•"/>
            </a:pPr>
            <a:r>
              <a:rPr lang="en-GB" dirty="0"/>
              <a:t>Assess possibility of performing skid maintenance during run → </a:t>
            </a:r>
            <a:r>
              <a:rPr lang="en-GB" b="0" dirty="0"/>
              <a:t>[15]</a:t>
            </a:r>
          </a:p>
          <a:p>
            <a:pPr marL="342900" indent="-342900">
              <a:buFont typeface="Arial" panose="020B0604020202020204" pitchFamily="34" charset="0"/>
              <a:buChar char="•"/>
            </a:pPr>
            <a:r>
              <a:rPr lang="en-GB" dirty="0"/>
              <a:t>Fire detection control panel </a:t>
            </a:r>
            <a:r>
              <a:rPr lang="en-GB" b="0" dirty="0"/>
              <a:t>→ [22]</a:t>
            </a:r>
          </a:p>
          <a:p>
            <a:pPr marL="0" indent="0">
              <a:buNone/>
            </a:pPr>
            <a:endParaRPr lang="en-GB" dirty="0"/>
          </a:p>
          <a:p>
            <a:endParaRPr lang="en-GB" noProof="0" dirty="0"/>
          </a:p>
        </p:txBody>
      </p:sp>
    </p:spTree>
    <p:extLst>
      <p:ext uri="{BB962C8B-B14F-4D97-AF65-F5344CB8AC3E}">
        <p14:creationId xmlns:p14="http://schemas.microsoft.com/office/powerpoint/2010/main" val="20103204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5321C7-DFAE-7979-D448-5136325864CB}"/>
              </a:ext>
            </a:extLst>
          </p:cNvPr>
          <p:cNvSpPr>
            <a:spLocks noGrp="1"/>
          </p:cNvSpPr>
          <p:nvPr>
            <p:ph type="title"/>
          </p:nvPr>
        </p:nvSpPr>
        <p:spPr/>
        <p:txBody>
          <a:bodyPr/>
          <a:lstStyle/>
          <a:p>
            <a:r>
              <a:rPr lang="en-GB" dirty="0"/>
              <a:t>Inputs Required</a:t>
            </a:r>
          </a:p>
        </p:txBody>
      </p:sp>
      <p:sp>
        <p:nvSpPr>
          <p:cNvPr id="5" name="Slide Number Placeholder 4">
            <a:extLst>
              <a:ext uri="{FF2B5EF4-FFF2-40B4-BE49-F238E27FC236}">
                <a16:creationId xmlns:a16="http://schemas.microsoft.com/office/drawing/2014/main" id="{0F13DC78-8524-C047-5D3A-BFE2A2002EEB}"/>
              </a:ext>
            </a:extLst>
          </p:cNvPr>
          <p:cNvSpPr>
            <a:spLocks noGrp="1"/>
          </p:cNvSpPr>
          <p:nvPr>
            <p:ph type="sldNum" sz="quarter" idx="12"/>
          </p:nvPr>
        </p:nvSpPr>
        <p:spPr/>
        <p:txBody>
          <a:bodyPr/>
          <a:lstStyle/>
          <a:p>
            <a:fld id="{36B5EA5A-BC32-A742-B11B-8E7414D5B535}" type="slidenum">
              <a:rPr lang="en-US" smtClean="0"/>
              <a:pPr/>
              <a:t>9</a:t>
            </a:fld>
            <a:endParaRPr lang="en-US"/>
          </a:p>
        </p:txBody>
      </p:sp>
      <p:sp>
        <p:nvSpPr>
          <p:cNvPr id="6" name="Text Placeholder 5">
            <a:extLst>
              <a:ext uri="{FF2B5EF4-FFF2-40B4-BE49-F238E27FC236}">
                <a16:creationId xmlns:a16="http://schemas.microsoft.com/office/drawing/2014/main" id="{59EC2218-E181-91B5-214C-A6EAC7F21F92}"/>
              </a:ext>
            </a:extLst>
          </p:cNvPr>
          <p:cNvSpPr>
            <a:spLocks noGrp="1"/>
          </p:cNvSpPr>
          <p:nvPr>
            <p:ph type="body" sz="quarter" idx="13"/>
          </p:nvPr>
        </p:nvSpPr>
        <p:spPr>
          <a:xfrm>
            <a:off x="407989" y="1592263"/>
            <a:ext cx="4706936" cy="4608512"/>
          </a:xfrm>
        </p:spPr>
        <p:txBody>
          <a:bodyPr/>
          <a:lstStyle/>
          <a:p>
            <a:pPr marL="342900" indent="-342900">
              <a:buFont typeface="Arial" panose="020B0604020202020204" pitchFamily="34" charset="0"/>
              <a:buChar char="•"/>
            </a:pPr>
            <a:r>
              <a:rPr lang="en-GB" dirty="0"/>
              <a:t>Preliminary sketches, not the final designs</a:t>
            </a:r>
          </a:p>
          <a:p>
            <a:pPr marL="342900" indent="-342900">
              <a:buFont typeface="Arial" panose="020B0604020202020204" pitchFamily="34" charset="0"/>
              <a:buChar char="•"/>
            </a:pPr>
            <a:r>
              <a:rPr lang="en-GB" dirty="0"/>
              <a:t>Information to define the different systems</a:t>
            </a:r>
          </a:p>
          <a:p>
            <a:pPr marL="342900" indent="-342900">
              <a:buFont typeface="Arial" panose="020B0604020202020204" pitchFamily="34" charset="0"/>
              <a:buChar char="•"/>
            </a:pPr>
            <a:r>
              <a:rPr lang="en-GB" dirty="0"/>
              <a:t>Information to establish interfaces between the systems</a:t>
            </a:r>
          </a:p>
          <a:p>
            <a:pPr marL="342900" indent="-342900">
              <a:buFont typeface="Arial" panose="020B0604020202020204" pitchFamily="34" charset="0"/>
              <a:buChar char="•"/>
            </a:pPr>
            <a:r>
              <a:rPr lang="en-GB" dirty="0"/>
              <a:t>Summary tables</a:t>
            </a:r>
          </a:p>
        </p:txBody>
      </p:sp>
      <p:graphicFrame>
        <p:nvGraphicFramePr>
          <p:cNvPr id="7" name="Table 6">
            <a:extLst>
              <a:ext uri="{FF2B5EF4-FFF2-40B4-BE49-F238E27FC236}">
                <a16:creationId xmlns:a16="http://schemas.microsoft.com/office/drawing/2014/main" id="{3E5625F3-57AD-A91C-8FE2-934C780C9555}"/>
              </a:ext>
            </a:extLst>
          </p:cNvPr>
          <p:cNvGraphicFramePr>
            <a:graphicFrameLocks noGrp="1"/>
          </p:cNvGraphicFramePr>
          <p:nvPr>
            <p:extLst>
              <p:ext uri="{D42A27DB-BD31-4B8C-83A1-F6EECF244321}">
                <p14:modId xmlns:p14="http://schemas.microsoft.com/office/powerpoint/2010/main" val="2621144009"/>
              </p:ext>
            </p:extLst>
          </p:nvPr>
        </p:nvGraphicFramePr>
        <p:xfrm>
          <a:off x="5657659" y="1431398"/>
          <a:ext cx="5907087" cy="3810000"/>
        </p:xfrm>
        <a:graphic>
          <a:graphicData uri="http://schemas.openxmlformats.org/drawingml/2006/table">
            <a:tbl>
              <a:tblPr firstRow="1" bandRow="1">
                <a:tableStyleId>{8EC20E35-A176-4012-BC5E-935CFFF8708E}</a:tableStyleId>
              </a:tblPr>
              <a:tblGrid>
                <a:gridCol w="3192463">
                  <a:extLst>
                    <a:ext uri="{9D8B030D-6E8A-4147-A177-3AD203B41FA5}">
                      <a16:colId xmlns:a16="http://schemas.microsoft.com/office/drawing/2014/main" val="3308230271"/>
                    </a:ext>
                  </a:extLst>
                </a:gridCol>
                <a:gridCol w="952499">
                  <a:extLst>
                    <a:ext uri="{9D8B030D-6E8A-4147-A177-3AD203B41FA5}">
                      <a16:colId xmlns:a16="http://schemas.microsoft.com/office/drawing/2014/main" val="649968110"/>
                    </a:ext>
                  </a:extLst>
                </a:gridCol>
                <a:gridCol w="885826">
                  <a:extLst>
                    <a:ext uri="{9D8B030D-6E8A-4147-A177-3AD203B41FA5}">
                      <a16:colId xmlns:a16="http://schemas.microsoft.com/office/drawing/2014/main" val="2691654"/>
                    </a:ext>
                  </a:extLst>
                </a:gridCol>
                <a:gridCol w="876299">
                  <a:extLst>
                    <a:ext uri="{9D8B030D-6E8A-4147-A177-3AD203B41FA5}">
                      <a16:colId xmlns:a16="http://schemas.microsoft.com/office/drawing/2014/main" val="679431901"/>
                    </a:ext>
                  </a:extLst>
                </a:gridCol>
              </a:tblGrid>
              <a:tr h="0">
                <a:tc>
                  <a:txBody>
                    <a:bodyPr/>
                    <a:lstStyle/>
                    <a:p>
                      <a:r>
                        <a:rPr lang="en-US" sz="1200" dirty="0"/>
                        <a:t>System </a:t>
                      </a:r>
                      <a:endParaRPr lang="en-GB" sz="1200" dirty="0"/>
                    </a:p>
                  </a:txBody>
                  <a:tcPr anchor="ctr">
                    <a:lnB w="12700" cap="flat" cmpd="sng" algn="ctr">
                      <a:solidFill>
                        <a:schemeClr val="tx1"/>
                      </a:solidFill>
                      <a:prstDash val="solid"/>
                      <a:round/>
                      <a:headEnd type="none" w="med" len="med"/>
                      <a:tailEnd type="none" w="med" len="med"/>
                    </a:lnB>
                  </a:tcPr>
                </a:tc>
                <a:tc>
                  <a:txBody>
                    <a:bodyPr/>
                    <a:lstStyle/>
                    <a:p>
                      <a:r>
                        <a:rPr lang="en-US" sz="1200" dirty="0"/>
                        <a:t>Stable net. [kW]</a:t>
                      </a:r>
                      <a:endParaRPr lang="en-GB" sz="1200" dirty="0"/>
                    </a:p>
                  </a:txBody>
                  <a:tcPr anchor="ctr">
                    <a:lnB w="12700" cap="flat" cmpd="sng" algn="ctr">
                      <a:solidFill>
                        <a:schemeClr val="tx1"/>
                      </a:solidFill>
                      <a:prstDash val="solid"/>
                      <a:round/>
                      <a:headEnd type="none" w="med" len="med"/>
                      <a:tailEnd type="none" w="med" len="med"/>
                    </a:lnB>
                  </a:tcPr>
                </a:tc>
                <a:tc>
                  <a:txBody>
                    <a:bodyPr/>
                    <a:lstStyle/>
                    <a:p>
                      <a:r>
                        <a:rPr lang="en-US" sz="1200" dirty="0"/>
                        <a:t>Secured net. [kW]</a:t>
                      </a:r>
                      <a:endParaRPr lang="en-GB" sz="1200" dirty="0"/>
                    </a:p>
                  </a:txBody>
                  <a:tcPr anchor="ctr">
                    <a:lnB w="12700" cap="flat" cmpd="sng" algn="ctr">
                      <a:solidFill>
                        <a:schemeClr val="tx1"/>
                      </a:solidFill>
                      <a:prstDash val="solid"/>
                      <a:round/>
                      <a:headEnd type="none" w="med" len="med"/>
                      <a:tailEnd type="none" w="med" len="med"/>
                    </a:lnB>
                  </a:tcPr>
                </a:tc>
                <a:tc>
                  <a:txBody>
                    <a:bodyPr/>
                    <a:lstStyle/>
                    <a:p>
                      <a:r>
                        <a:rPr lang="en-US" sz="1200" dirty="0"/>
                        <a:t>UPS [kW]</a:t>
                      </a:r>
                      <a:endParaRPr lang="en-GB" sz="1200" dirty="0"/>
                    </a:p>
                  </a:txBody>
                  <a:tcPr anchor="ct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05574868"/>
                  </a:ext>
                </a:extLst>
              </a:tr>
              <a:tr h="0">
                <a:tc>
                  <a:txBody>
                    <a:bodyPr/>
                    <a:lstStyle/>
                    <a:p>
                      <a:pPr marL="85725" indent="0" algn="just" defTabSz="914400" rtl="0" eaLnBrk="1" fontAlgn="b" latinLnBrk="0" hangingPunct="1">
                        <a:tabLst/>
                      </a:pPr>
                      <a:r>
                        <a:rPr lang="en-GB" sz="1400" b="0" i="0" u="none" strike="noStrike" kern="1200" dirty="0">
                          <a:solidFill>
                            <a:schemeClr val="tx2"/>
                          </a:solidFill>
                          <a:effectLst/>
                          <a:latin typeface="+mn-lt"/>
                          <a:ea typeface="+mn-ea"/>
                          <a:cs typeface="+mn-cs"/>
                        </a:rPr>
                        <a:t> Power sockets</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en-GB" sz="1400" b="0" dirty="0">
                          <a:solidFill>
                            <a:schemeClr val="tx2"/>
                          </a:solidFill>
                          <a:latin typeface="+mn-lt"/>
                        </a:rPr>
                        <a:t>72</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en-GB" sz="1400" b="0" dirty="0">
                          <a:solidFill>
                            <a:schemeClr val="tx2"/>
                          </a:solidFill>
                          <a:latin typeface="+mn-lt"/>
                        </a:rPr>
                        <a:t>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en-GB" sz="1400" b="0" dirty="0">
                          <a:solidFill>
                            <a:schemeClr val="tx2"/>
                          </a:solidFill>
                          <a:latin typeface="+mn-lt"/>
                        </a:rPr>
                        <a:t>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41179745"/>
                  </a:ext>
                </a:extLst>
              </a:tr>
              <a:tr h="0">
                <a:tc>
                  <a:txBody>
                    <a:bodyPr/>
                    <a:lstStyle/>
                    <a:p>
                      <a:pPr marL="85725" indent="0" algn="just" defTabSz="914400" rtl="0" eaLnBrk="1" fontAlgn="b" latinLnBrk="0" hangingPunct="1">
                        <a:tabLst/>
                      </a:pPr>
                      <a:r>
                        <a:rPr lang="en-GB" sz="1400" b="0" i="0" u="none" strike="noStrike" kern="1200" dirty="0">
                          <a:solidFill>
                            <a:schemeClr val="tx2"/>
                          </a:solidFill>
                          <a:effectLst/>
                          <a:latin typeface="+mn-lt"/>
                          <a:ea typeface="+mn-ea"/>
                          <a:cs typeface="+mn-cs"/>
                        </a:rPr>
                        <a:t> Lighting circuits</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en-GB" sz="1400" b="0" dirty="0">
                          <a:solidFill>
                            <a:schemeClr val="tx2"/>
                          </a:solidFill>
                          <a:latin typeface="+mn-lt"/>
                        </a:rPr>
                        <a:t>12</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en-GB" sz="1400" b="0" dirty="0">
                          <a:solidFill>
                            <a:schemeClr val="tx2"/>
                          </a:solidFill>
                          <a:latin typeface="+mn-lt"/>
                        </a:rPr>
                        <a:t>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en-GB" sz="1400" b="0" dirty="0">
                          <a:solidFill>
                            <a:schemeClr val="tx2"/>
                          </a:solidFill>
                          <a:latin typeface="+mn-lt"/>
                        </a:rPr>
                        <a:t>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47694021"/>
                  </a:ext>
                </a:extLst>
              </a:tr>
              <a:tr h="0">
                <a:tc>
                  <a:txBody>
                    <a:bodyPr/>
                    <a:lstStyle/>
                    <a:p>
                      <a:pPr marL="85725" indent="0" algn="just" defTabSz="914400" rtl="0" eaLnBrk="1" fontAlgn="b" latinLnBrk="0" hangingPunct="1">
                        <a:tabLst/>
                      </a:pPr>
                      <a:r>
                        <a:rPr lang="en-GB" sz="1400" b="0" i="0" u="none" strike="noStrike" kern="1200" dirty="0">
                          <a:solidFill>
                            <a:schemeClr val="tx2"/>
                          </a:solidFill>
                          <a:effectLst/>
                          <a:latin typeface="+mn-lt"/>
                          <a:ea typeface="+mn-ea"/>
                          <a:cs typeface="+mn-cs"/>
                        </a:rPr>
                        <a:t> Crane (30t) + hoist (2.5t) – Main Hall </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en-GB" sz="1400" b="0" dirty="0">
                          <a:solidFill>
                            <a:schemeClr val="tx2"/>
                          </a:solidFill>
                          <a:latin typeface="+mn-lt"/>
                        </a:rPr>
                        <a:t>45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en-GB" sz="1400" b="0" dirty="0">
                          <a:solidFill>
                            <a:schemeClr val="tx2"/>
                          </a:solidFill>
                          <a:latin typeface="+mn-lt"/>
                        </a:rPr>
                        <a:t>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en-GB" sz="1400" b="0" dirty="0">
                          <a:solidFill>
                            <a:schemeClr val="tx2"/>
                          </a:solidFill>
                          <a:latin typeface="+mn-lt"/>
                        </a:rPr>
                        <a:t>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13758985"/>
                  </a:ext>
                </a:extLst>
              </a:tr>
              <a:tr h="120332">
                <a:tc>
                  <a:txBody>
                    <a:bodyPr/>
                    <a:lstStyle/>
                    <a:p>
                      <a:pPr marL="85725" indent="0" algn="just" defTabSz="914400" rtl="0" eaLnBrk="1" fontAlgn="b" latinLnBrk="0" hangingPunct="1">
                        <a:tabLst/>
                      </a:pPr>
                      <a:r>
                        <a:rPr lang="en-GB" sz="1400" b="0" i="0" u="none" strike="noStrike" kern="1200" dirty="0">
                          <a:solidFill>
                            <a:schemeClr val="tx2"/>
                          </a:solidFill>
                          <a:effectLst/>
                          <a:latin typeface="+mn-lt"/>
                          <a:ea typeface="+mn-ea"/>
                          <a:cs typeface="+mn-cs"/>
                        </a:rPr>
                        <a:t>Crane (10t) – Service cell</a:t>
                      </a:r>
                    </a:p>
                  </a:txBody>
                  <a:tcPr marL="5715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en-GB" sz="1400" b="0" dirty="0">
                          <a:solidFill>
                            <a:schemeClr val="tx2"/>
                          </a:solidFill>
                          <a:latin typeface="+mn-lt"/>
                        </a:rPr>
                        <a:t>15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en-GB" sz="1400" b="0" dirty="0">
                          <a:solidFill>
                            <a:schemeClr val="tx2"/>
                          </a:solidFill>
                          <a:latin typeface="+mn-lt"/>
                        </a:rPr>
                        <a:t>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en-GB" sz="1400" b="0" dirty="0">
                          <a:solidFill>
                            <a:schemeClr val="tx2"/>
                          </a:solidFill>
                          <a:latin typeface="+mn-lt"/>
                        </a:rPr>
                        <a:t>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79182687"/>
                  </a:ext>
                </a:extLst>
              </a:tr>
              <a:tr h="0">
                <a:tc>
                  <a:txBody>
                    <a:bodyPr/>
                    <a:lstStyle/>
                    <a:p>
                      <a:pPr marL="85725" marR="0" lvl="0" indent="0" algn="just" defTabSz="914400" rtl="0" eaLnBrk="1" fontAlgn="b" latinLnBrk="0" hangingPunct="1">
                        <a:lnSpc>
                          <a:spcPct val="100000"/>
                        </a:lnSpc>
                        <a:spcBef>
                          <a:spcPts val="0"/>
                        </a:spcBef>
                        <a:spcAft>
                          <a:spcPts val="0"/>
                        </a:spcAft>
                        <a:buClrTx/>
                        <a:buSzTx/>
                        <a:buFontTx/>
                        <a:buNone/>
                        <a:tabLst/>
                        <a:defRPr/>
                      </a:pPr>
                      <a:r>
                        <a:rPr lang="en-GB" sz="1400" b="0" i="0" u="none" strike="noStrike" kern="1200" dirty="0">
                          <a:solidFill>
                            <a:schemeClr val="tx2"/>
                          </a:solidFill>
                          <a:effectLst/>
                          <a:latin typeface="+mn-lt"/>
                          <a:ea typeface="+mn-ea"/>
                          <a:cs typeface="+mn-cs"/>
                        </a:rPr>
                        <a:t>Electric hoists (16t &amp; 2t)</a:t>
                      </a:r>
                    </a:p>
                  </a:txBody>
                  <a:tcPr marL="5715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en-GB" sz="1400" b="0" dirty="0">
                          <a:solidFill>
                            <a:schemeClr val="tx2"/>
                          </a:solidFill>
                          <a:latin typeface="+mn-lt"/>
                        </a:rPr>
                        <a:t>11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en-GB" sz="1400" b="0" dirty="0">
                          <a:solidFill>
                            <a:schemeClr val="tx2"/>
                          </a:solidFill>
                          <a:latin typeface="+mn-lt"/>
                        </a:rPr>
                        <a:t>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en-GB" sz="1400" b="0" dirty="0">
                          <a:solidFill>
                            <a:schemeClr val="tx2"/>
                          </a:solidFill>
                          <a:latin typeface="+mn-lt"/>
                        </a:rPr>
                        <a:t>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6118059"/>
                  </a:ext>
                </a:extLst>
              </a:tr>
              <a:tr h="0">
                <a:tc>
                  <a:txBody>
                    <a:bodyPr/>
                    <a:lstStyle/>
                    <a:p>
                      <a:pPr marL="85725" indent="0" algn="just" defTabSz="914400" rtl="0" eaLnBrk="1" fontAlgn="b" latinLnBrk="0" hangingPunct="1">
                        <a:tabLst/>
                      </a:pPr>
                      <a:r>
                        <a:rPr lang="en-GB" sz="1400" b="0" i="0" u="none" strike="noStrike" kern="1200" dirty="0">
                          <a:solidFill>
                            <a:schemeClr val="tx2"/>
                          </a:solidFill>
                          <a:effectLst/>
                          <a:latin typeface="+mn-lt"/>
                          <a:ea typeface="+mn-ea"/>
                          <a:cs typeface="+mn-cs"/>
                        </a:rPr>
                        <a:t>Motorized trolley</a:t>
                      </a:r>
                    </a:p>
                  </a:txBody>
                  <a:tcPr marL="5715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en-GB" sz="1400" b="0" dirty="0">
                          <a:solidFill>
                            <a:schemeClr val="tx2"/>
                          </a:solidFill>
                          <a:latin typeface="+mn-lt"/>
                        </a:rPr>
                        <a:t>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en-GB" sz="1400" b="0" dirty="0">
                          <a:solidFill>
                            <a:schemeClr val="tx2"/>
                          </a:solidFill>
                          <a:latin typeface="+mn-lt"/>
                        </a:rPr>
                        <a:t>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en-GB" sz="1400" b="0" dirty="0">
                          <a:solidFill>
                            <a:schemeClr val="tx2"/>
                          </a:solidFill>
                          <a:latin typeface="+mn-lt"/>
                        </a:rPr>
                        <a:t>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32014890"/>
                  </a:ext>
                </a:extLst>
              </a:tr>
              <a:tr h="0">
                <a:tc>
                  <a:txBody>
                    <a:bodyPr/>
                    <a:lstStyle/>
                    <a:p>
                      <a:pPr marL="85725" marR="0" lvl="0" indent="0" algn="just" defTabSz="914400" rtl="0" eaLnBrk="1" fontAlgn="b" latinLnBrk="0" hangingPunct="1">
                        <a:lnSpc>
                          <a:spcPct val="100000"/>
                        </a:lnSpc>
                        <a:spcBef>
                          <a:spcPts val="0"/>
                        </a:spcBef>
                        <a:spcAft>
                          <a:spcPts val="0"/>
                        </a:spcAft>
                        <a:buClrTx/>
                        <a:buSzTx/>
                        <a:buFontTx/>
                        <a:buNone/>
                        <a:tabLst/>
                        <a:defRPr/>
                      </a:pPr>
                      <a:r>
                        <a:rPr lang="en-GB" sz="1400" b="0" i="0" u="none" strike="noStrike" kern="1200" dirty="0">
                          <a:solidFill>
                            <a:schemeClr val="tx2"/>
                          </a:solidFill>
                          <a:effectLst/>
                          <a:latin typeface="+mn-lt"/>
                          <a:ea typeface="+mn-ea"/>
                          <a:cs typeface="+mn-cs"/>
                        </a:rPr>
                        <a:t>Service cell</a:t>
                      </a:r>
                    </a:p>
                  </a:txBody>
                  <a:tcPr marL="5715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en-GB" sz="1400" b="0" dirty="0">
                          <a:solidFill>
                            <a:schemeClr val="tx2"/>
                          </a:solidFill>
                          <a:latin typeface="+mn-lt"/>
                        </a:rPr>
                        <a:t>33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en-GB" sz="1400" b="0" dirty="0">
                          <a:solidFill>
                            <a:schemeClr val="tx2"/>
                          </a:solidFill>
                          <a:latin typeface="+mn-lt"/>
                        </a:rPr>
                        <a:t>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en-GB" sz="1400" b="0" dirty="0">
                          <a:solidFill>
                            <a:schemeClr val="tx2"/>
                          </a:solidFill>
                          <a:latin typeface="+mn-lt"/>
                        </a:rPr>
                        <a:t>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59426005"/>
                  </a:ext>
                </a:extLst>
              </a:tr>
              <a:tr h="0">
                <a:tc>
                  <a:txBody>
                    <a:bodyPr/>
                    <a:lstStyle/>
                    <a:p>
                      <a:pPr marL="85725" indent="0" algn="just" defTabSz="914400" rtl="0" eaLnBrk="1" fontAlgn="b" latinLnBrk="0" hangingPunct="1">
                        <a:tabLst/>
                      </a:pPr>
                      <a:r>
                        <a:rPr lang="en-GB" sz="1400" b="0" i="0" u="none" strike="noStrike" kern="1200" dirty="0">
                          <a:solidFill>
                            <a:schemeClr val="tx2"/>
                          </a:solidFill>
                          <a:effectLst/>
                          <a:latin typeface="+mn-lt"/>
                          <a:ea typeface="+mn-ea"/>
                          <a:cs typeface="+mn-cs"/>
                        </a:rPr>
                        <a:t>Cooling station and ventilation system</a:t>
                      </a:r>
                    </a:p>
                  </a:txBody>
                  <a:tcPr marL="5715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en-GB" sz="1400" b="0" dirty="0">
                          <a:solidFill>
                            <a:schemeClr val="tx2"/>
                          </a:solidFill>
                          <a:latin typeface="+mn-lt"/>
                        </a:rPr>
                        <a:t>200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en-GB" sz="1400" b="0" dirty="0">
                          <a:solidFill>
                            <a:schemeClr val="tx2"/>
                          </a:solidFill>
                          <a:latin typeface="+mn-lt"/>
                        </a:rPr>
                        <a:t>140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en-GB" sz="1400" b="0" dirty="0">
                          <a:solidFill>
                            <a:schemeClr val="tx2"/>
                          </a:solidFill>
                          <a:latin typeface="+mn-lt"/>
                        </a:rPr>
                        <a:t>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57861220"/>
                  </a:ext>
                </a:extLst>
              </a:tr>
              <a:tr h="0">
                <a:tc>
                  <a:txBody>
                    <a:bodyPr/>
                    <a:lstStyle/>
                    <a:p>
                      <a:pPr marL="85725" marR="0" lvl="0" indent="0" algn="just" defTabSz="914400" rtl="0" eaLnBrk="1" fontAlgn="b" latinLnBrk="0" hangingPunct="1">
                        <a:lnSpc>
                          <a:spcPct val="100000"/>
                        </a:lnSpc>
                        <a:spcBef>
                          <a:spcPts val="0"/>
                        </a:spcBef>
                        <a:spcAft>
                          <a:spcPts val="0"/>
                        </a:spcAft>
                        <a:buClrTx/>
                        <a:buSzTx/>
                        <a:buFontTx/>
                        <a:buNone/>
                        <a:tabLst/>
                        <a:defRPr/>
                      </a:pPr>
                      <a:r>
                        <a:rPr lang="en-GB" sz="1400" b="0" i="0" u="none" strike="noStrike" kern="1200" dirty="0">
                          <a:solidFill>
                            <a:schemeClr val="tx2"/>
                          </a:solidFill>
                          <a:effectLst/>
                          <a:latin typeface="+mn-lt"/>
                          <a:ea typeface="+mn-ea"/>
                          <a:cs typeface="+mn-cs"/>
                        </a:rPr>
                        <a:t>Racks (various) </a:t>
                      </a:r>
                    </a:p>
                  </a:txBody>
                  <a:tcPr marL="5715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en-GB" sz="1400" b="0" dirty="0">
                          <a:solidFill>
                            <a:schemeClr val="tx2"/>
                          </a:solidFill>
                          <a:latin typeface="+mn-lt"/>
                        </a:rPr>
                        <a:t>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en-GB" sz="1400" b="0" dirty="0">
                          <a:solidFill>
                            <a:schemeClr val="tx2"/>
                          </a:solidFill>
                          <a:latin typeface="+mn-lt"/>
                        </a:rPr>
                        <a:t>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en-GB" sz="1400" b="0" dirty="0">
                          <a:solidFill>
                            <a:schemeClr val="tx2"/>
                          </a:solidFill>
                          <a:latin typeface="+mn-lt"/>
                        </a:rPr>
                        <a:t>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71544004"/>
                  </a:ext>
                </a:extLst>
              </a:tr>
              <a:tr h="0">
                <a:tc>
                  <a:txBody>
                    <a:bodyPr/>
                    <a:lstStyle/>
                    <a:p>
                      <a:pPr marL="85725" indent="0" algn="just" defTabSz="914400" rtl="0" eaLnBrk="1" fontAlgn="b" latinLnBrk="0" hangingPunct="1">
                        <a:tabLst/>
                      </a:pPr>
                      <a:r>
                        <a:rPr lang="en-GB" sz="1400" b="0" i="0" u="none" strike="noStrike" kern="1200" dirty="0">
                          <a:solidFill>
                            <a:schemeClr val="tx2"/>
                          </a:solidFill>
                          <a:effectLst/>
                          <a:latin typeface="+mn-lt"/>
                          <a:ea typeface="+mn-ea"/>
                          <a:cs typeface="+mn-cs"/>
                        </a:rPr>
                        <a:t>Primary Vacuum Pumps</a:t>
                      </a:r>
                    </a:p>
                  </a:txBody>
                  <a:tcPr marL="5715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en-GB" sz="1400" b="0" dirty="0">
                          <a:solidFill>
                            <a:schemeClr val="tx2"/>
                          </a:solidFill>
                          <a:latin typeface="+mn-lt"/>
                        </a:rPr>
                        <a:t>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en-GB" sz="1400" b="0" dirty="0">
                          <a:solidFill>
                            <a:schemeClr val="tx2"/>
                          </a:solidFill>
                          <a:latin typeface="+mn-lt"/>
                        </a:rPr>
                        <a:t>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en-GB" sz="1400" b="0" dirty="0">
                          <a:solidFill>
                            <a:schemeClr val="tx2"/>
                          </a:solidFill>
                          <a:latin typeface="+mn-lt"/>
                        </a:rPr>
                        <a:t>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04813272"/>
                  </a:ext>
                </a:extLst>
              </a:tr>
              <a:tr h="290830">
                <a:tc>
                  <a:txBody>
                    <a:bodyPr/>
                    <a:lstStyle/>
                    <a:p>
                      <a:pPr algn="just" fontAlgn="b"/>
                      <a:r>
                        <a:rPr lang="en-GB" sz="1400" b="1" i="0" u="none" strike="noStrike" dirty="0">
                          <a:solidFill>
                            <a:schemeClr val="tx2"/>
                          </a:solidFill>
                          <a:effectLst/>
                          <a:latin typeface="+mn-lt"/>
                        </a:rPr>
                        <a:t>  </a:t>
                      </a:r>
                      <a:r>
                        <a:rPr lang="en-GB" sz="1400" b="1" i="0" u="sng" strike="noStrike" dirty="0">
                          <a:solidFill>
                            <a:schemeClr val="tx2"/>
                          </a:solidFill>
                          <a:effectLst/>
                          <a:latin typeface="+mn-lt"/>
                        </a:rPr>
                        <a:t>Sum Total</a:t>
                      </a:r>
                    </a:p>
                  </a:txBody>
                  <a:tcPr marL="5715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en-GB" sz="1400" b="1" dirty="0">
                          <a:solidFill>
                            <a:schemeClr val="tx2"/>
                          </a:solidFill>
                          <a:latin typeface="+mn-lt"/>
                        </a:rPr>
                        <a:t>400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en-GB" sz="1400" b="1" dirty="0">
                          <a:solidFill>
                            <a:schemeClr val="tx2"/>
                          </a:solidFill>
                          <a:latin typeface="+mn-lt"/>
                        </a:rPr>
                        <a:t>145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r>
                        <a:rPr lang="en-GB" sz="1400" b="1" dirty="0">
                          <a:solidFill>
                            <a:schemeClr val="tx2"/>
                          </a:solidFill>
                          <a:latin typeface="+mn-lt"/>
                        </a:rPr>
                        <a:t>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7955202"/>
                  </a:ext>
                </a:extLst>
              </a:tr>
            </a:tbl>
          </a:graphicData>
        </a:graphic>
      </p:graphicFrame>
      <p:sp>
        <p:nvSpPr>
          <p:cNvPr id="8" name="TextBox 7">
            <a:extLst>
              <a:ext uri="{FF2B5EF4-FFF2-40B4-BE49-F238E27FC236}">
                <a16:creationId xmlns:a16="http://schemas.microsoft.com/office/drawing/2014/main" id="{895CBB86-52E8-379A-9B7E-2CF730338D2B}"/>
              </a:ext>
            </a:extLst>
          </p:cNvPr>
          <p:cNvSpPr txBox="1"/>
          <p:nvPr/>
        </p:nvSpPr>
        <p:spPr>
          <a:xfrm>
            <a:off x="6524625" y="5300275"/>
            <a:ext cx="5924550" cy="276999"/>
          </a:xfrm>
          <a:prstGeom prst="rect">
            <a:avLst/>
          </a:prstGeom>
          <a:noFill/>
        </p:spPr>
        <p:txBody>
          <a:bodyPr wrap="square" lIns="0" tIns="0" rIns="0" bIns="0" rtlCol="0">
            <a:spAutoFit/>
          </a:bodyPr>
          <a:lstStyle/>
          <a:p>
            <a:pPr algn="l"/>
            <a:r>
              <a:rPr lang="en-GB" dirty="0">
                <a:solidFill>
                  <a:srgbClr val="FF0000"/>
                </a:solidFill>
              </a:rPr>
              <a:t>Good example of possible summary table</a:t>
            </a:r>
          </a:p>
        </p:txBody>
      </p:sp>
    </p:spTree>
    <p:extLst>
      <p:ext uri="{BB962C8B-B14F-4D97-AF65-F5344CB8AC3E}">
        <p14:creationId xmlns:p14="http://schemas.microsoft.com/office/powerpoint/2010/main" val="3051784023"/>
      </p:ext>
    </p:extLst>
  </p:cSld>
  <p:clrMapOvr>
    <a:masterClrMapping/>
  </p:clrMapOvr>
</p:sld>
</file>

<file path=ppt/theme/theme1.xml><?xml version="1.0" encoding="utf-8"?>
<a:theme xmlns:a="http://schemas.openxmlformats.org/drawingml/2006/main" name="Office Theme">
  <a:themeElements>
    <a:clrScheme name="Custom 17">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Presentation14" id="{B31D5EF9-0495-1241-974B-675EDE373C80}" vid="{468085D9-7C0B-084F-8C85-C0DEAEE895FF}"/>
    </a:ext>
  </a:extLst>
</a:theme>
</file>

<file path=ppt/theme/theme2.xml><?xml version="1.0" encoding="utf-8"?>
<a:theme xmlns:a="http://schemas.openxmlformats.org/drawingml/2006/main" name="1_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branding_16x9 PPT_v2024.pptx" id="{DFBC6625-1CCB-9E43-8DAE-BEFAD74E24A0}" vid="{9CD4E85F-30DA-2443-B3AE-B766ED3BC725}"/>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activity xmlns="2068f9a5-addb-426d-9e37-5e8e83223600"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F3F0F64B653FF140B71E3C38D76328F3" ma:contentTypeVersion="13" ma:contentTypeDescription="Create a new document." ma:contentTypeScope="" ma:versionID="673393a233bea39a9245ff12fc9f8b37">
  <xsd:schema xmlns:xsd="http://www.w3.org/2001/XMLSchema" xmlns:xs="http://www.w3.org/2001/XMLSchema" xmlns:p="http://schemas.microsoft.com/office/2006/metadata/properties" xmlns:ns3="2068f9a5-addb-426d-9e37-5e8e83223600" xmlns:ns4="5bc45ab4-353b-4a93-8f64-43ed8c287cd6" targetNamespace="http://schemas.microsoft.com/office/2006/metadata/properties" ma:root="true" ma:fieldsID="afb6a3e0e85fd3346b3c184e76704275" ns3:_="" ns4:_="">
    <xsd:import namespace="2068f9a5-addb-426d-9e37-5e8e83223600"/>
    <xsd:import namespace="5bc45ab4-353b-4a93-8f64-43ed8c287cd6"/>
    <xsd:element name="properties">
      <xsd:complexType>
        <xsd:sequence>
          <xsd:element name="documentManagement">
            <xsd:complexType>
              <xsd:all>
                <xsd:element ref="ns3:MediaServiceMetadata" minOccurs="0"/>
                <xsd:element ref="ns3:MediaServiceFastMetadata" minOccurs="0"/>
                <xsd:element ref="ns3:MediaServiceObjectDetectorVersions" minOccurs="0"/>
                <xsd:element ref="ns3:_activity" minOccurs="0"/>
                <xsd:element ref="ns4:SharedWithUsers" minOccurs="0"/>
                <xsd:element ref="ns4:SharedWithDetails" minOccurs="0"/>
                <xsd:element ref="ns4:SharingHintHash" minOccurs="0"/>
                <xsd:element ref="ns3:MediaServiceSearchProperties" minOccurs="0"/>
                <xsd:element ref="ns3:MediaServiceDateTaken" minOccurs="0"/>
                <xsd:element ref="ns3:MediaServiceSystemTags" minOccurs="0"/>
                <xsd:element ref="ns3:MediaServiceGenerationTime" minOccurs="0"/>
                <xsd:element ref="ns3:MediaServiceEventHashCode"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068f9a5-addb-426d-9e37-5e8e8322360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_activity" ma:index="11" nillable="true" ma:displayName="_activity" ma:hidden="true" ma:internalName="_activity">
      <xsd:simpleType>
        <xsd:restriction base="dms:Note"/>
      </xsd:simpleType>
    </xsd:element>
    <xsd:element name="MediaServiceSearchProperties" ma:index="15" nillable="true" ma:displayName="MediaServiceSearchProperties" ma:hidden="true" ma:internalName="MediaServiceSearchProperties" ma:readOnly="true">
      <xsd:simpleType>
        <xsd:restriction base="dms:Note"/>
      </xsd:simpleType>
    </xsd:element>
    <xsd:element name="MediaServiceDateTaken" ma:index="16" nillable="true" ma:displayName="MediaServiceDateTaken" ma:hidden="true" ma:indexed="true" ma:internalName="MediaServiceDateTaken" ma:readOnly="true">
      <xsd:simpleType>
        <xsd:restriction base="dms:Text"/>
      </xsd:simpleType>
    </xsd:element>
    <xsd:element name="MediaServiceSystemTags" ma:index="17" nillable="true" ma:displayName="MediaServiceSystemTags" ma:hidden="true" ma:internalName="MediaServiceSystemTags" ma:readOnly="true">
      <xsd:simpleType>
        <xsd:restriction base="dms:Note"/>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5bc45ab4-353b-4a93-8f64-43ed8c287cd6"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SharingHintHash" ma:index="14"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71D2E5A-C26A-4AE7-9335-93F928FF3791}">
  <ds:schemaRefs>
    <ds:schemaRef ds:uri="http://purl.org/dc/elements/1.1/"/>
    <ds:schemaRef ds:uri="http://www.w3.org/XML/1998/namespace"/>
    <ds:schemaRef ds:uri="http://purl.org/dc/terms/"/>
    <ds:schemaRef ds:uri="2068f9a5-addb-426d-9e37-5e8e83223600"/>
    <ds:schemaRef ds:uri="http://purl.org/dc/dcmitype/"/>
    <ds:schemaRef ds:uri="http://schemas.microsoft.com/office/2006/metadata/properties"/>
    <ds:schemaRef ds:uri="http://schemas.microsoft.com/office/2006/documentManagement/types"/>
    <ds:schemaRef ds:uri="http://schemas.microsoft.com/office/infopath/2007/PartnerControls"/>
    <ds:schemaRef ds:uri="http://schemas.openxmlformats.org/package/2006/metadata/core-properties"/>
    <ds:schemaRef ds:uri="5bc45ab4-353b-4a93-8f64-43ed8c287cd6"/>
  </ds:schemaRefs>
</ds:datastoreItem>
</file>

<file path=customXml/itemProps2.xml><?xml version="1.0" encoding="utf-8"?>
<ds:datastoreItem xmlns:ds="http://schemas.openxmlformats.org/officeDocument/2006/customXml" ds:itemID="{F42B3BC0-2CAA-406C-BEB3-09363E44979A}">
  <ds:schemaRefs>
    <ds:schemaRef ds:uri="http://schemas.microsoft.com/sharepoint/v3/contenttype/forms"/>
  </ds:schemaRefs>
</ds:datastoreItem>
</file>

<file path=customXml/itemProps3.xml><?xml version="1.0" encoding="utf-8"?>
<ds:datastoreItem xmlns:ds="http://schemas.openxmlformats.org/officeDocument/2006/customXml" ds:itemID="{D5C7447B-895F-4B67-A05C-B58988E6B1D9}">
  <ds:schemaRefs>
    <ds:schemaRef ds:uri="2068f9a5-addb-426d-9e37-5e8e83223600"/>
    <ds:schemaRef ds:uri="5bc45ab4-353b-4a93-8f64-43ed8c287cd6"/>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CERN Corporate_16x9 PPT_v2023</Template>
  <TotalTime>12</TotalTime>
  <Words>4088</Words>
  <Application>Microsoft Office PowerPoint</Application>
  <PresentationFormat>Widescreen</PresentationFormat>
  <Paragraphs>604</Paragraphs>
  <Slides>26</Slides>
  <Notes>2</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26</vt:i4>
      </vt:variant>
    </vt:vector>
  </HeadingPairs>
  <TitlesOfParts>
    <vt:vector size="33" baseType="lpstr">
      <vt:lpstr>-apple-system</vt:lpstr>
      <vt:lpstr>Aptos</vt:lpstr>
      <vt:lpstr>Aptos Narrow</vt:lpstr>
      <vt:lpstr>Arial</vt:lpstr>
      <vt:lpstr>Calibri</vt:lpstr>
      <vt:lpstr>Office Theme</vt:lpstr>
      <vt:lpstr>1_Office Theme</vt:lpstr>
      <vt:lpstr>HI-ECN3 Target Complex Infrastructure Workshop Wrap-up actions 17th June 2025</vt:lpstr>
      <vt:lpstr>Objectives of the workshop </vt:lpstr>
      <vt:lpstr>Objectives of the workshop</vt:lpstr>
      <vt:lpstr>PowerPoint Presentation</vt:lpstr>
      <vt:lpstr>Missing input for IRP / CE relevant aspects</vt:lpstr>
      <vt:lpstr>Short term actions – 15th August</vt:lpstr>
      <vt:lpstr>Medium term action – 30th September</vt:lpstr>
      <vt:lpstr>Long term action – 15th December</vt:lpstr>
      <vt:lpstr>Inputs Required</vt:lpstr>
      <vt:lpstr>Example of sketches showing systems</vt:lpstr>
      <vt:lpstr>Conclusion</vt:lpstr>
      <vt:lpstr>PowerPoint Presentation</vt:lpstr>
      <vt:lpstr>Short term actions -15th of August</vt:lpstr>
      <vt:lpstr>Medium term actions – 30th September</vt:lpstr>
      <vt:lpstr>Long term action – 15th December</vt:lpstr>
      <vt:lpstr>Safety system</vt:lpstr>
      <vt:lpstr>Cooling Aspects</vt:lpstr>
      <vt:lpstr>Ventilation</vt:lpstr>
      <vt:lpstr>Slide modifications</vt:lpstr>
      <vt:lpstr>Safety matrix </vt:lpstr>
      <vt:lpstr>General safety</vt:lpstr>
      <vt:lpstr>Target </vt:lpstr>
      <vt:lpstr>Transport studies</vt:lpstr>
      <vt:lpstr>Electrical infrastructure</vt:lpstr>
      <vt:lpstr>Civil Engineering studies</vt:lpstr>
      <vt:lpstr>Integration studies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is Arial Bold 50pt  up to three lines</dc:title>
  <dc:creator>Ixone Angulo Vaquero</dc:creator>
  <cp:lastModifiedBy>Gemma Stacey Humphreys</cp:lastModifiedBy>
  <cp:revision>2</cp:revision>
  <dcterms:created xsi:type="dcterms:W3CDTF">2023-11-29T13:04:50Z</dcterms:created>
  <dcterms:modified xsi:type="dcterms:W3CDTF">2025-07-17T13:03:09Z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0x010100F3F0F64B653FF140B71E3C38D76328F3</vt:lpwstr>
  </property>
</Properties>
</file>