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299" r:id="rId3"/>
    <p:sldId id="268" r:id="rId4"/>
    <p:sldId id="302" r:id="rId5"/>
    <p:sldId id="303" r:id="rId6"/>
    <p:sldId id="304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82"/>
    <p:restoredTop sz="94686"/>
  </p:normalViewPr>
  <p:slideViewPr>
    <p:cSldViewPr snapToGrid="0" snapToObjects="1">
      <p:cViewPr varScale="1">
        <p:scale>
          <a:sx n="164" d="100"/>
          <a:sy n="164" d="100"/>
        </p:scale>
        <p:origin x="200" y="3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Zampetakis | RF MD#1 Flash Results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01.07.25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M. Zampetakis | RF MD#1 Flash Results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RF MD#1 Flash Results</a:t>
            </a:r>
            <a:endParaRPr lang="en-GB" dirty="0">
              <a:latin typeface="Cambria" panose="020405030504060302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H. Bartosik, R. </a:t>
            </a:r>
            <a:r>
              <a:rPr lang="en-GB" dirty="0" err="1">
                <a:latin typeface="Cambria" panose="02040503050406030204" pitchFamily="18" charset="0"/>
              </a:rPr>
              <a:t>Calaga</a:t>
            </a:r>
            <a:r>
              <a:rPr lang="en-GB" dirty="0">
                <a:latin typeface="Cambria" panose="02040503050406030204" pitchFamily="18" charset="0"/>
              </a:rPr>
              <a:t>, M. Hostettler, B. Karlsen-Baeck, S. </a:t>
            </a:r>
            <a:r>
              <a:rPr lang="en-GB" dirty="0" err="1">
                <a:latin typeface="Cambria" panose="02040503050406030204" pitchFamily="18" charset="0"/>
              </a:rPr>
              <a:t>Kostoglou</a:t>
            </a:r>
            <a:r>
              <a:rPr lang="en-GB" dirty="0">
                <a:latin typeface="Cambria" panose="02040503050406030204" pitchFamily="18" charset="0"/>
              </a:rPr>
              <a:t>, S. Lauber, C. Marrelli, D. Mirarchi, N. </a:t>
            </a:r>
            <a:r>
              <a:rPr lang="en-GB" dirty="0" err="1">
                <a:latin typeface="Cambria" panose="02040503050406030204" pitchFamily="18" charset="0"/>
              </a:rPr>
              <a:t>Mounet</a:t>
            </a:r>
            <a:r>
              <a:rPr lang="en-GB" dirty="0">
                <a:latin typeface="Cambria" panose="02040503050406030204" pitchFamily="18" charset="0"/>
              </a:rPr>
              <a:t>,    D. Soriano Guillen, H. Timko, G. Trad, K. Turaj, S. Valuch, </a:t>
            </a:r>
            <a:r>
              <a:rPr lang="en-GB" u="sng" dirty="0">
                <a:latin typeface="Cambria" panose="02040503050406030204" pitchFamily="18" charset="0"/>
              </a:rPr>
              <a:t>M. Zampetakis </a:t>
            </a:r>
          </a:p>
          <a:p>
            <a:r>
              <a:rPr lang="en-GB" dirty="0" err="1">
                <a:latin typeface="Cambria" panose="02040503050406030204" pitchFamily="18" charset="0"/>
              </a:rPr>
              <a:t>HiLumi</a:t>
            </a:r>
            <a:r>
              <a:rPr lang="en-GB" dirty="0">
                <a:latin typeface="Cambria" panose="02040503050406030204" pitchFamily="18" charset="0"/>
              </a:rPr>
              <a:t> Joint WP2/WP4 Meeting, 1st July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FDE79-8513-362A-D91B-2C1D5D68F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A4E65C-D626-F4B7-98BA-66D65F5AE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endParaRPr lang="fr-CH" dirty="0">
              <a:solidFill>
                <a:srgbClr val="2F2F2F"/>
              </a:solidFill>
            </a:endParaRPr>
          </a:p>
          <a:p>
            <a:endParaRPr lang="fr-CH" dirty="0">
              <a:solidFill>
                <a:srgbClr val="2F2F2F"/>
              </a:solidFill>
            </a:endParaRPr>
          </a:p>
          <a:p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MD 15425 – </a:t>
            </a:r>
            <a:r>
              <a:rPr lang="en-GB" dirty="0">
                <a:latin typeface="Cambria" panose="02040503050406030204" pitchFamily="18" charset="0"/>
              </a:rPr>
              <a:t>Improved cleaning of de-bunched beam at LHC injection</a:t>
            </a:r>
          </a:p>
          <a:p>
            <a:pPr marL="0" indent="0">
              <a:buNone/>
            </a:pPr>
            <a:endParaRPr lang="fr-CH" dirty="0">
              <a:solidFill>
                <a:srgbClr val="2F2F2F"/>
              </a:solidFill>
              <a:latin typeface="Cambria" panose="02040503050406030204" pitchFamily="18" charset="0"/>
            </a:endParaRPr>
          </a:p>
          <a:p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MD 15423 – </a:t>
            </a:r>
            <a:r>
              <a:rPr lang="en-GB" dirty="0">
                <a:latin typeface="Cambria" panose="02040503050406030204" pitchFamily="18" charset="0"/>
              </a:rPr>
              <a:t>RF capture and start of ramp with HL-LHC beams</a:t>
            </a:r>
            <a:endParaRPr lang="fr-CH" dirty="0">
              <a:solidFill>
                <a:srgbClr val="2F2F2F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30A81B-C29D-1CB3-B0D8-71B2630E1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A5F64-E92E-E19B-B2B4-052D7168B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Cambria" panose="02040503050406030204" pitchFamily="18" charset="0"/>
              </a:rPr>
              <a:t>01.07.25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D0485-97E7-2BF9-32FC-023C89713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M. Zampetakis | RF MD#1 Flash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42659-6354-DB6E-A4DF-C4667DBF0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Cambria" panose="02040503050406030204" pitchFamily="18" charset="0"/>
              </a:rPr>
              <a:pPr/>
              <a:t>2</a:t>
            </a:fld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62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11376024" cy="46085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Setup:</a:t>
                </a:r>
              </a:p>
              <a:p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Standard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physics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beams</a:t>
                </a:r>
                <a:endParaRPr lang="fr-CH" dirty="0">
                  <a:solidFill>
                    <a:srgbClr val="2F2F2F"/>
                  </a:solidFill>
                  <a:latin typeface="Cambria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1.6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p/b, 7 trains,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36</m:t>
                    </m:r>
                  </m:oMath>
                </a14:m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b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36</m:t>
                    </m:r>
                  </m:oMath>
                </a14:m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b, 912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bunches</a:t>
                </a:r>
                <a:endParaRPr lang="fr-CH" dirty="0">
                  <a:solidFill>
                    <a:srgbClr val="2F2F2F"/>
                  </a:solidFill>
                  <a:latin typeface="Cambria" panose="02040503050406030204" pitchFamily="18" charset="0"/>
                </a:endParaRPr>
              </a:p>
              <a:p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Three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fills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in total</a:t>
                </a:r>
              </a:p>
              <a:p>
                <a:pPr lvl="1"/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1st and 2</a:t>
                </a:r>
                <a:r>
                  <a:rPr lang="fr-CH" baseline="30000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nd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: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Lower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RF voltage,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MV,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together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with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40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injection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error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for longer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bunches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and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larger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debunching</a:t>
                </a:r>
                <a:endParaRPr lang="fr-CH" dirty="0">
                  <a:solidFill>
                    <a:srgbClr val="2F2F2F"/>
                  </a:solidFill>
                  <a:latin typeface="Cambria" panose="02040503050406030204" pitchFamily="18" charset="0"/>
                </a:endParaRPr>
              </a:p>
              <a:p>
                <a:pPr lvl="1"/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3rd: Nominal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5.5</m:t>
                    </m:r>
                  </m:oMath>
                </a14:m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MV and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low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injection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errors</a:t>
                </a:r>
                <a:endParaRPr lang="fr-CH" dirty="0">
                  <a:solidFill>
                    <a:srgbClr val="2F2F2F"/>
                  </a:solidFill>
                  <a:latin typeface="Cambria" panose="02040503050406030204" pitchFamily="18" charset="0"/>
                </a:endParaRPr>
              </a:p>
              <a:p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Two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kinds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of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cleaning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tested</a:t>
                </a:r>
                <a:endParaRPr lang="fr-CH" dirty="0">
                  <a:solidFill>
                    <a:srgbClr val="2F2F2F"/>
                  </a:solidFill>
                  <a:latin typeface="Cambria" panose="02040503050406030204" pitchFamily="18" charset="0"/>
                </a:endParaRPr>
              </a:p>
              <a:p>
                <a:pPr lvl="1"/>
                <a:r>
                  <a:rPr lang="en-US" b="0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B1: RF phase noise cleaning</a:t>
                </a:r>
              </a:p>
              <a:p>
                <a:pPr lvl="1"/>
                <a:r>
                  <a:rPr lang="en-US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B2: ADT cleaning</a:t>
                </a:r>
                <a:endParaRPr lang="fr-CH" dirty="0">
                  <a:solidFill>
                    <a:srgbClr val="2F2F2F"/>
                  </a:solidFill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11376024" cy="4608512"/>
              </a:xfrm>
              <a:blipFill>
                <a:blip r:embed="rId2"/>
                <a:stretch>
                  <a:fillRect l="-1451" t="-2198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MD15425 – </a:t>
            </a:r>
            <a:r>
              <a:rPr lang="en-GB" dirty="0">
                <a:latin typeface="Cambria" panose="02040503050406030204" pitchFamily="18" charset="0"/>
              </a:rPr>
              <a:t>Improved cleaning of de-bunched beam at LHC injection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Cambria" panose="02040503050406030204" pitchFamily="18" charset="0"/>
              </a:rPr>
              <a:t>01.07.25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M. Zampetakis | RF MD#1 Flash Results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Cambria" panose="02040503050406030204" pitchFamily="18" charset="0"/>
              </a:rPr>
              <a:pPr/>
              <a:t>3</a:t>
            </a:fld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BB6E0-458B-F06E-8AFE-41C46A1A44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BC9102-0199-7976-42A1-07DBAAE6B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F2F2F"/>
                </a:solidFill>
                <a:latin typeface="Cambria" panose="02040503050406030204" pitchFamily="18" charset="0"/>
              </a:rPr>
              <a:t>Part 1: The aim was to inject phase noise in the no-beam segment, into the RF phase set point of cavity 2B1</a:t>
            </a:r>
            <a:endParaRPr lang="fr-CH" dirty="0">
              <a:solidFill>
                <a:srgbClr val="2F2F2F"/>
              </a:solidFill>
              <a:latin typeface="Cambria" panose="02040503050406030204" pitchFamily="18" charset="0"/>
            </a:endParaRPr>
          </a:p>
          <a:p>
            <a:pPr lvl="1"/>
            <a:r>
              <a:rPr lang="en-US" b="0" dirty="0">
                <a:solidFill>
                  <a:srgbClr val="2F2F2F"/>
                </a:solidFill>
                <a:latin typeface="Cambria" panose="02040503050406030204" pitchFamily="18" charset="0"/>
              </a:rPr>
              <a:t>Beam phase loop has been masked in the no-beam segment</a:t>
            </a:r>
          </a:p>
          <a:p>
            <a:pPr lvl="1"/>
            <a:r>
              <a:rPr lang="en-US" dirty="0">
                <a:solidFill>
                  <a:srgbClr val="2F2F2F"/>
                </a:solidFill>
                <a:latin typeface="Cambria" panose="02040503050406030204" pitchFamily="18" charset="0"/>
              </a:rPr>
              <a:t>Attempted different configurations</a:t>
            </a:r>
          </a:p>
          <a:p>
            <a:pPr lvl="3">
              <a:buFont typeface="System Font Regular"/>
              <a:buChar char="⇒"/>
            </a:pPr>
            <a:r>
              <a:rPr lang="fr-CH" dirty="0">
                <a:solidFill>
                  <a:srgbClr val="FF0000"/>
                </a:solidFill>
                <a:latin typeface="Cambria" panose="02040503050406030204" pitchFamily="18" charset="0"/>
              </a:rPr>
              <a:t>Noise </a:t>
            </a:r>
            <a:r>
              <a:rPr lang="fr-CH" dirty="0" err="1">
                <a:solidFill>
                  <a:srgbClr val="FF0000"/>
                </a:solidFill>
                <a:latin typeface="Cambria" panose="02040503050406030204" pitchFamily="18" charset="0"/>
              </a:rPr>
              <a:t>injected</a:t>
            </a:r>
            <a:r>
              <a:rPr lang="fr-CH" dirty="0">
                <a:solidFill>
                  <a:srgbClr val="FF0000"/>
                </a:solidFill>
                <a:latin typeface="Cambria" panose="02040503050406030204" pitchFamily="18" charset="0"/>
              </a:rPr>
              <a:t> in the </a:t>
            </a:r>
            <a:r>
              <a:rPr lang="fr-CH" dirty="0" err="1">
                <a:solidFill>
                  <a:srgbClr val="FF0000"/>
                </a:solidFill>
                <a:latin typeface="Cambria" panose="02040503050406030204" pitchFamily="18" charset="0"/>
              </a:rPr>
              <a:t>entire</a:t>
            </a:r>
            <a:r>
              <a:rPr lang="fr-CH" dirty="0">
                <a:solidFill>
                  <a:srgbClr val="FF0000"/>
                </a:solidFill>
                <a:latin typeface="Cambria" panose="02040503050406030204" pitchFamily="18" charset="0"/>
              </a:rPr>
              <a:t> ring, </a:t>
            </a:r>
            <a:r>
              <a:rPr lang="fr-CH" dirty="0" err="1">
                <a:solidFill>
                  <a:srgbClr val="FF0000"/>
                </a:solidFill>
                <a:latin typeface="Cambria" panose="02040503050406030204" pitchFamily="18" charset="0"/>
              </a:rPr>
              <a:t>increasing</a:t>
            </a:r>
            <a:r>
              <a:rPr lang="fr-CH" dirty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FF0000"/>
                </a:solidFill>
                <a:latin typeface="Cambria" panose="02040503050406030204" pitchFamily="18" charset="0"/>
              </a:rPr>
              <a:t>debunched</a:t>
            </a:r>
            <a:r>
              <a:rPr lang="fr-CH" dirty="0">
                <a:solidFill>
                  <a:srgbClr val="FF0000"/>
                </a:solidFill>
                <a:latin typeface="Cambria" panose="02040503050406030204" pitchFamily="18" charset="0"/>
              </a:rPr>
              <a:t> population in all cases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477F04-C387-DE57-B7CA-6FA2874F4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MD15425 – RF Phase Noise Cleaning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C1B09-2CD8-2FB0-9E90-3EB122B3E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Cambria" panose="02040503050406030204" pitchFamily="18" charset="0"/>
              </a:rPr>
              <a:t>01.07.25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B3FF6-5DB9-05A9-FEF6-0D2D279F6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M. Zampetakis | RF MD#1 Flash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75C7C-71B5-236C-A638-75AEF588B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Cambria" panose="02040503050406030204" pitchFamily="18" charset="0"/>
              </a:rPr>
              <a:pPr/>
              <a:t>4</a:t>
            </a:fld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0" name="AutoShape 4" descr="zoom">
            <a:extLst>
              <a:ext uri="{FF2B5EF4-FFF2-40B4-BE49-F238E27FC236}">
                <a16:creationId xmlns:a16="http://schemas.microsoft.com/office/drawing/2014/main" id="{59FBF247-9F6F-D8C8-4D13-20D783A6FB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D117C6-8271-43CF-0199-D633399D2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81" y="3406440"/>
            <a:ext cx="3878539" cy="27943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5CD69F-450B-DD20-E073-A7BFF4571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3406440"/>
            <a:ext cx="4353962" cy="2794335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A087611-08FD-6ECF-7C87-FF90A9A2E2BF}"/>
              </a:ext>
            </a:extLst>
          </p:cNvPr>
          <p:cNvSpPr/>
          <p:nvPr/>
        </p:nvSpPr>
        <p:spPr>
          <a:xfrm>
            <a:off x="10370772" y="5456905"/>
            <a:ext cx="185443" cy="177161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F5CEA1-231A-A074-985F-3DA3BDCFD9F2}"/>
                  </a:ext>
                </a:extLst>
              </p:cNvPr>
              <p:cNvSpPr txBox="1"/>
              <p:nvPr/>
            </p:nvSpPr>
            <p:spPr>
              <a:xfrm>
                <a:off x="10616942" y="5468265"/>
                <a:ext cx="1056387" cy="138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FR" sz="9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Noise amplitude </a:t>
                </a:r>
                <a14:m>
                  <m:oMath xmlns:m="http://schemas.openxmlformats.org/officeDocument/2006/math">
                    <m:r>
                      <a:rPr lang="en-US" sz="9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0.3</m:t>
                    </m:r>
                    <m:r>
                      <a:rPr lang="en-FR" sz="9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FR" sz="900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F5CEA1-231A-A074-985F-3DA3BDCFD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6942" y="5468265"/>
                <a:ext cx="1056387" cy="138499"/>
              </a:xfrm>
              <a:prstGeom prst="rect">
                <a:avLst/>
              </a:prstGeom>
              <a:blipFill>
                <a:blip r:embed="rId4"/>
                <a:stretch>
                  <a:fillRect l="-7143" t="-25000" b="-50000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277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02CFD1-31D2-5F2D-5325-18EDFC570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17D0759-66B6-34C0-98EB-F5C5EFC6DF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11376024" cy="46085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Part 2: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Inject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phase noise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through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the beam phase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loop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(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used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during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operation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)</a:t>
                </a:r>
              </a:p>
              <a:p>
                <a:pPr lvl="1"/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Flat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spectrum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in the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frequency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band 100–1000 Hz</a:t>
                </a:r>
              </a:p>
              <a:p>
                <a:pPr lvl="1"/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Spectrum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with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gaps,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avoiding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the 3rd, 4th and 5th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multipoles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of 44–50 Hz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=47</m:t>
                    </m:r>
                  </m:oMath>
                </a14:m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Hz)</a:t>
                </a:r>
              </a:p>
              <a:p>
                <a:pPr lvl="1"/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3rd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fill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: B1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with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nominal injection and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abort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gap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cleaning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to compare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with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ADT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cleaning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in B2</a:t>
                </a:r>
              </a:p>
              <a:p>
                <a:pPr lvl="2">
                  <a:buFont typeface="Wingdings" pitchFamily="2" charset="2"/>
                  <a:buChar char="Ø"/>
                </a:pP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Then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, excitation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frequency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band scan: 100…900–1000 Hz in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steps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of 100 Hz</a:t>
                </a:r>
              </a:p>
              <a:p>
                <a:pPr lvl="2">
                  <a:buFont typeface="Wingdings" pitchFamily="2" charset="2"/>
                  <a:buChar char="Ø"/>
                </a:pP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Last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step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with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frequency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band of 1–10 Hz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which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CH" dirty="0" err="1">
                    <a:solidFill>
                      <a:srgbClr val="2F2F2F"/>
                    </a:solidFill>
                    <a:latin typeface="Cambria" panose="02040503050406030204" pitchFamily="18" charset="0"/>
                  </a:rPr>
                  <a:t>led</a:t>
                </a:r>
                <a:r>
                  <a:rPr lang="fr-CH" dirty="0">
                    <a:solidFill>
                      <a:srgbClr val="2F2F2F"/>
                    </a:solidFill>
                    <a:latin typeface="Cambria" panose="02040503050406030204" pitchFamily="18" charset="0"/>
                  </a:rPr>
                  <a:t> to a beam dump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17D0759-66B6-34C0-98EB-F5C5EFC6DF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11376024" cy="4608512"/>
              </a:xfrm>
              <a:blipFill>
                <a:blip r:embed="rId2"/>
                <a:stretch>
                  <a:fillRect l="-1451" t="-2198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4777F32-59F7-5357-63C5-53B6B1401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MD15425 – RF Phase Noise Cleaning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A2F33-410B-988C-2799-5B948B298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Cambria" panose="02040503050406030204" pitchFamily="18" charset="0"/>
              </a:rPr>
              <a:t>01.07.25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AA6DE-100F-CEF2-4E0B-1C9437FD8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M. Zampetakis | RF MD#1 Flash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E756B-5AE4-DFE7-9393-5AF0E65EA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Cambria" panose="02040503050406030204" pitchFamily="18" charset="0"/>
              </a:rPr>
              <a:pPr/>
              <a:t>5</a:t>
            </a:fld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0" name="AutoShape 4" descr="zoom">
            <a:extLst>
              <a:ext uri="{FF2B5EF4-FFF2-40B4-BE49-F238E27FC236}">
                <a16:creationId xmlns:a16="http://schemas.microsoft.com/office/drawing/2014/main" id="{DB8CCB95-7059-0F12-929A-02E2FE461F3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FR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AF2F39C-D959-68CB-68FE-7D6308711EA0}"/>
              </a:ext>
            </a:extLst>
          </p:cNvPr>
          <p:cNvGrpSpPr/>
          <p:nvPr/>
        </p:nvGrpSpPr>
        <p:grpSpPr>
          <a:xfrm>
            <a:off x="681542" y="3968750"/>
            <a:ext cx="2992734" cy="2305034"/>
            <a:chOff x="681542" y="3968750"/>
            <a:chExt cx="2992734" cy="230503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6AE3DA1-E3AB-3599-9A44-3EB90F08B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985" t="19341" r="8254"/>
            <a:stretch/>
          </p:blipFill>
          <p:spPr>
            <a:xfrm>
              <a:off x="681542" y="3968750"/>
              <a:ext cx="2992734" cy="2305034"/>
            </a:xfrm>
            <a:prstGeom prst="rect">
              <a:avLst/>
            </a:prstGeom>
          </p:spPr>
        </p:pic>
        <p:cxnSp>
          <p:nvCxnSpPr>
            <p:cNvPr id="9" name="Elbow Connector 8">
              <a:extLst>
                <a:ext uri="{FF2B5EF4-FFF2-40B4-BE49-F238E27FC236}">
                  <a16:creationId xmlns:a16="http://schemas.microsoft.com/office/drawing/2014/main" id="{22696043-91CF-75F4-3981-EE88AEDD0C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5352" y="4128999"/>
              <a:ext cx="2358901" cy="1777684"/>
            </a:xfrm>
            <a:prstGeom prst="bentConnector3">
              <a:avLst>
                <a:gd name="adj1" fmla="val 8347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6C048A-DE6C-7BF7-975B-892ACCD85854}"/>
                </a:ext>
              </a:extLst>
            </p:cNvPr>
            <p:cNvGrpSpPr/>
            <p:nvPr/>
          </p:nvGrpSpPr>
          <p:grpSpPr>
            <a:xfrm>
              <a:off x="1956971" y="5629684"/>
              <a:ext cx="1422333" cy="276999"/>
              <a:chOff x="2081920" y="5319941"/>
              <a:chExt cx="1422333" cy="27699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BBE040-C6E2-9974-F16A-FBC3D6F69087}"/>
                  </a:ext>
                </a:extLst>
              </p:cNvPr>
              <p:cNvSpPr txBox="1"/>
              <p:nvPr/>
            </p:nvSpPr>
            <p:spPr>
              <a:xfrm>
                <a:off x="2231679" y="5319941"/>
                <a:ext cx="127257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FR" sz="900" dirty="0"/>
                  <a:t>Flat spectrum</a:t>
                </a:r>
              </a:p>
              <a:p>
                <a:r>
                  <a:rPr lang="en-FR" sz="900" dirty="0">
                    <a:solidFill>
                      <a:srgbClr val="FF0000"/>
                    </a:solidFill>
                  </a:rPr>
                  <a:t>Flat spectrum with gaps</a:t>
                </a:r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F4E6569-0999-3CBB-022D-9510A2C0C03C}"/>
                  </a:ext>
                </a:extLst>
              </p:cNvPr>
              <p:cNvCxnSpPr/>
              <p:nvPr/>
            </p:nvCxnSpPr>
            <p:spPr>
              <a:xfrm>
                <a:off x="2081920" y="5537515"/>
                <a:ext cx="121929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370E7444-39DC-A24D-E696-BE0BC4E2F11C}"/>
                  </a:ext>
                </a:extLst>
              </p:cNvPr>
              <p:cNvCxnSpPr/>
              <p:nvPr/>
            </p:nvCxnSpPr>
            <p:spPr>
              <a:xfrm>
                <a:off x="2081920" y="5394581"/>
                <a:ext cx="121929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D1803DD-1182-40EE-5C00-08B14A81719C}"/>
                </a:ext>
              </a:extLst>
            </p:cNvPr>
            <p:cNvCxnSpPr/>
            <p:nvPr/>
          </p:nvCxnSpPr>
          <p:spPr>
            <a:xfrm>
              <a:off x="3504253" y="4128999"/>
              <a:ext cx="0" cy="177768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E3489954-FF06-B51B-F3BF-4C802C1222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65" t="2481" r="849" b="5025"/>
          <a:stretch/>
        </p:blipFill>
        <p:spPr>
          <a:xfrm>
            <a:off x="3969248" y="3968750"/>
            <a:ext cx="3537914" cy="223202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B9FC692-3D0D-B460-67E5-BF9481673D9D}"/>
              </a:ext>
            </a:extLst>
          </p:cNvPr>
          <p:cNvSpPr txBox="1"/>
          <p:nvPr/>
        </p:nvSpPr>
        <p:spPr>
          <a:xfrm>
            <a:off x="6410467" y="4546455"/>
            <a:ext cx="87911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900" dirty="0">
                <a:solidFill>
                  <a:srgbClr val="00B050"/>
                </a:solidFill>
                <a:latin typeface="Cambria" panose="02040503050406030204" pitchFamily="18" charset="0"/>
              </a:rPr>
              <a:t>B1: 100–1000 Hz</a:t>
            </a:r>
            <a:endParaRPr lang="en-FR" sz="900" dirty="0">
              <a:solidFill>
                <a:srgbClr val="00B05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7447B2C-0ED9-3D65-315F-77E23A34C94C}"/>
              </a:ext>
            </a:extLst>
          </p:cNvPr>
          <p:cNvSpPr/>
          <p:nvPr/>
        </p:nvSpPr>
        <p:spPr>
          <a:xfrm>
            <a:off x="7266065" y="4546455"/>
            <a:ext cx="185443" cy="371553"/>
          </a:xfrm>
          <a:prstGeom prst="ellipse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34B441-E989-3CD0-ADF6-A1F9ABAFACE9}"/>
              </a:ext>
            </a:extLst>
          </p:cNvPr>
          <p:cNvSpPr txBox="1"/>
          <p:nvPr/>
        </p:nvSpPr>
        <p:spPr>
          <a:xfrm>
            <a:off x="7870959" y="3968750"/>
            <a:ext cx="3913052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b="1" dirty="0">
                <a:solidFill>
                  <a:srgbClr val="2F2F2F"/>
                </a:solidFill>
                <a:latin typeface="Cambria" panose="02040503050406030204" pitchFamily="18" charset="0"/>
              </a:rPr>
              <a:t>Conclusions: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srgbClr val="2F2F2F"/>
                </a:solidFill>
                <a:latin typeface="Cambria" panose="02040503050406030204" pitchFamily="18" charset="0"/>
              </a:rPr>
              <a:t>Data will be analyzed in detail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srgbClr val="2F2F2F"/>
                </a:solidFill>
                <a:latin typeface="Cambria" panose="02040503050406030204" pitchFamily="18" charset="0"/>
              </a:rPr>
              <a:t>Simulations will be conducted to try to reproduce the observed increase in debunching ⇒ not present in preliminary studies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srgbClr val="2F2F2F"/>
                </a:solidFill>
                <a:latin typeface="Cambria" panose="02040503050406030204" pitchFamily="18" charset="0"/>
              </a:rPr>
              <a:t>Prepare software and re-try in the abort gap only</a:t>
            </a:r>
          </a:p>
        </p:txBody>
      </p:sp>
    </p:spTree>
    <p:extLst>
      <p:ext uri="{BB962C8B-B14F-4D97-AF65-F5344CB8AC3E}">
        <p14:creationId xmlns:p14="http://schemas.microsoft.com/office/powerpoint/2010/main" val="3286087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4714FF-2088-CC5D-B23D-D330AF1FE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E17161-95D1-7846-93D7-322C4AE66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3" cy="460851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No-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beam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measurements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for B1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GB" sz="1800" dirty="0">
                <a:latin typeface="Cambria" panose="02040503050406030204" pitchFamily="18" charset="0"/>
              </a:rPr>
              <a:t>The circulator bias was scanned and the best matching close to saturation was found on line 1B1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GB" sz="1800" dirty="0">
                <a:latin typeface="Cambria" panose="02040503050406030204" pitchFamily="18" charset="0"/>
              </a:rPr>
              <a:t>For every working point, the cavity loaded Q was verified via a voltage drop measurement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latin typeface="Cambria" panose="02040503050406030204" pitchFamily="18" charset="0"/>
              </a:rPr>
              <a:t>The operational </a:t>
            </a:r>
            <a:r>
              <a:rPr lang="en-GB" dirty="0">
                <a:latin typeface="Cambria" panose="02040503050406030204" pitchFamily="18" charset="0"/>
              </a:rPr>
              <a:t>settings</a:t>
            </a:r>
            <a:r>
              <a:rPr lang="en-GB" sz="1800" dirty="0">
                <a:latin typeface="Cambria" panose="02040503050406030204" pitchFamily="18" charset="0"/>
              </a:rPr>
              <a:t> turned out to be optimal for the return losses, on this particular line</a:t>
            </a:r>
            <a:endParaRPr lang="fr-CH" dirty="0">
              <a:solidFill>
                <a:srgbClr val="2F2F2F"/>
              </a:solidFill>
              <a:latin typeface="Cambria" panose="02040503050406030204" pitchFamily="18" charset="0"/>
            </a:endParaRP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Optimized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the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cavity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tuner phase for the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half-detuning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scheme</a:t>
            </a:r>
            <a:endParaRPr lang="fr-CH" dirty="0">
              <a:solidFill>
                <a:srgbClr val="2F2F2F"/>
              </a:solidFill>
              <a:latin typeface="Cambria" panose="02040503050406030204" pitchFamily="18" charset="0"/>
            </a:endParaRP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These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settings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will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be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used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in MD#2 to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accelerate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the beam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In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this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optimized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state, the maximum voltage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without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saturation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was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investigated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(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with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OTFB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closed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)</a:t>
            </a: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5.9 MV for B1, and 6.1 MV for B2. Voltage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partitioning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was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required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for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some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lines</a:t>
            </a:r>
            <a:endParaRPr lang="fr-CH" dirty="0">
              <a:solidFill>
                <a:srgbClr val="2F2F2F"/>
              </a:solidFill>
              <a:latin typeface="Cambria" panose="02040503050406030204" pitchFamily="18" charset="0"/>
            </a:endParaRP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Time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spent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at injection for B2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Post-process the de-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bunched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population to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estimate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the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number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of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bunches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we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can </a:t>
            </a:r>
            <a:r>
              <a:rPr lang="fr-CH" dirty="0" err="1">
                <a:solidFill>
                  <a:srgbClr val="2F2F2F"/>
                </a:solidFill>
                <a:latin typeface="Cambria" panose="02040503050406030204" pitchFamily="18" charset="0"/>
              </a:rPr>
              <a:t>accelerate</a:t>
            </a:r>
            <a:r>
              <a:rPr lang="fr-CH" dirty="0">
                <a:solidFill>
                  <a:srgbClr val="2F2F2F"/>
                </a:solidFill>
                <a:latin typeface="Cambria" panose="02040503050406030204" pitchFamily="18" charset="0"/>
              </a:rPr>
              <a:t> in MD#2</a:t>
            </a:r>
          </a:p>
          <a:p>
            <a:pPr>
              <a:spcBef>
                <a:spcPts val="0"/>
              </a:spcBef>
            </a:pPr>
            <a:r>
              <a:rPr lang="en-GB" dirty="0">
                <a:latin typeface="Cambria" panose="02040503050406030204" pitchFamily="18" charset="0"/>
              </a:rPr>
              <a:t>Longitudinal bunch profiles were acquired to look at bunch lengthening and injection oscillations</a:t>
            </a:r>
            <a:endParaRPr lang="fr-CH" dirty="0">
              <a:solidFill>
                <a:srgbClr val="2F2F2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BE2558-0464-32FE-C9B6-0F5F6F40E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MD15423 – </a:t>
            </a:r>
            <a:r>
              <a:rPr lang="en-GB" dirty="0">
                <a:latin typeface="Cambria" panose="02040503050406030204" pitchFamily="18" charset="0"/>
              </a:rPr>
              <a:t>RF capture and start of ramp with HL-LHC beams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E2266-5350-304D-8D45-96C0E92F7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Cambria" panose="02040503050406030204" pitchFamily="18" charset="0"/>
              </a:rPr>
              <a:t>01.07.25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D3AE9-3E75-A785-8203-E0001E688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M. Zampetakis | RF MD#1 Flash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66322-4502-8AC7-664D-F75F97402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Cambria" panose="02040503050406030204" pitchFamily="18" charset="0"/>
              </a:rPr>
              <a:pPr/>
              <a:t>6</a:t>
            </a:fld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084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8691</TotalTime>
  <Words>609</Words>
  <Application>Microsoft Macintosh PowerPoint</Application>
  <PresentationFormat>Widescreen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Cambria</vt:lpstr>
      <vt:lpstr>Cambria Math</vt:lpstr>
      <vt:lpstr>System Font Regular</vt:lpstr>
      <vt:lpstr>Wingdings</vt:lpstr>
      <vt:lpstr>Office Theme</vt:lpstr>
      <vt:lpstr>RF MD#1 Flash Results</vt:lpstr>
      <vt:lpstr>Overview</vt:lpstr>
      <vt:lpstr>MD15425 – Improved cleaning of de-bunched beam at LHC injection</vt:lpstr>
      <vt:lpstr>MD15425 – RF Phase Noise Cleaning</vt:lpstr>
      <vt:lpstr>MD15425 – RF Phase Noise Cleaning</vt:lpstr>
      <vt:lpstr>MD15423 – RF capture and start of ramp with HL-LHC beams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Helga Timko</dc:creator>
  <cp:lastModifiedBy>Michail Zampetakis</cp:lastModifiedBy>
  <cp:revision>75</cp:revision>
  <dcterms:created xsi:type="dcterms:W3CDTF">2023-09-29T12:59:51Z</dcterms:created>
  <dcterms:modified xsi:type="dcterms:W3CDTF">2025-07-01T08:23:05Z</dcterms:modified>
</cp:coreProperties>
</file>