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3"/>
  </p:notesMasterIdLst>
  <p:sldIdLst>
    <p:sldId id="256" r:id="rId2"/>
    <p:sldId id="872" r:id="rId3"/>
    <p:sldId id="851" r:id="rId4"/>
    <p:sldId id="853" r:id="rId5"/>
    <p:sldId id="873" r:id="rId6"/>
    <p:sldId id="859" r:id="rId7"/>
    <p:sldId id="852" r:id="rId8"/>
    <p:sldId id="878" r:id="rId9"/>
    <p:sldId id="854" r:id="rId10"/>
    <p:sldId id="874" r:id="rId11"/>
    <p:sldId id="875" r:id="rId12"/>
    <p:sldId id="856" r:id="rId13"/>
    <p:sldId id="876" r:id="rId14"/>
    <p:sldId id="857" r:id="rId15"/>
    <p:sldId id="870" r:id="rId16"/>
    <p:sldId id="877" r:id="rId17"/>
    <p:sldId id="864" r:id="rId18"/>
    <p:sldId id="865" r:id="rId19"/>
    <p:sldId id="863" r:id="rId20"/>
    <p:sldId id="879" r:id="rId21"/>
    <p:sldId id="880" r:id="rId2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00"/>
    <a:srgbClr val="0432FF"/>
    <a:srgbClr val="73A0FF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20"/>
    <p:restoredTop sz="96366"/>
  </p:normalViewPr>
  <p:slideViewPr>
    <p:cSldViewPr snapToGrid="0">
      <p:cViewPr varScale="1">
        <p:scale>
          <a:sx n="93" d="100"/>
          <a:sy n="93" d="100"/>
        </p:scale>
        <p:origin x="216" y="992"/>
      </p:cViewPr>
      <p:guideLst/>
    </p:cSldViewPr>
  </p:slideViewPr>
  <p:outlineViewPr>
    <p:cViewPr>
      <p:scale>
        <a:sx n="33" d="100"/>
        <a:sy n="33" d="100"/>
      </p:scale>
      <p:origin x="-5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39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4796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3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4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5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6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4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9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1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6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5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9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06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1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21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21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3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9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05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1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1"/>
          <p:cNvSpPr txBox="1">
            <a:spLocks noGrp="1"/>
          </p:cNvSpPr>
          <p:nvPr>
            <p:ph type="title"/>
          </p:nvPr>
        </p:nvSpPr>
        <p:spPr>
          <a:xfrm>
            <a:off x="407987" y="3162812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Roboto" panose="02000000000000000000" pitchFamily="2" charset="0"/>
              </a:rPr>
              <a:t>Extended “Flash” </a:t>
            </a:r>
            <a:r>
              <a:rPr lang="en-GB" sz="40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MD results </a:t>
            </a:r>
            <a:r>
              <a:rPr lang="en-GB" sz="4000" dirty="0">
                <a:solidFill>
                  <a:schemeClr val="bg1"/>
                </a:solidFill>
                <a:latin typeface="Roboto" panose="02000000000000000000" pitchFamily="2" charset="0"/>
              </a:rPr>
              <a:t>with HL INDIVs: </a:t>
            </a:r>
            <a:br>
              <a:rPr lang="en-GB" sz="4000" dirty="0">
                <a:solidFill>
                  <a:schemeClr val="bg1"/>
                </a:solidFill>
                <a:latin typeface="Roboto" panose="02000000000000000000" pitchFamily="2" charset="0"/>
              </a:rPr>
            </a:br>
            <a:r>
              <a:rPr lang="en-GB" sz="4000" dirty="0">
                <a:solidFill>
                  <a:schemeClr val="bg1"/>
                </a:solidFill>
                <a:latin typeface="Roboto" panose="02000000000000000000" pitchFamily="2" charset="0"/>
              </a:rPr>
              <a:t>emittance growth, losses, tails, noise, luminosity</a:t>
            </a:r>
            <a:br>
              <a:rPr lang="en-GB" sz="40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</a:br>
            <a:endParaRPr sz="4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C26C76-63C8-4117-12A9-3D25EA313345}"/>
              </a:ext>
            </a:extLst>
          </p:cNvPr>
          <p:cNvSpPr txBox="1"/>
          <p:nvPr/>
        </p:nvSpPr>
        <p:spPr>
          <a:xfrm>
            <a:off x="1739845" y="4568209"/>
            <a:ext cx="8712311" cy="1661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F. </a:t>
            </a:r>
            <a:r>
              <a:rPr kumimoji="0" lang="en-GB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Asvesta</a:t>
            </a:r>
            <a:r>
              <a:rPr kumimoji="0" lang="en-GB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, H. </a:t>
            </a:r>
            <a:r>
              <a:rPr lang="en-GB" dirty="0" err="1">
                <a:solidFill>
                  <a:schemeClr val="bg1"/>
                </a:solidFill>
              </a:rPr>
              <a:t>Bartosik</a:t>
            </a:r>
            <a:r>
              <a:rPr lang="en-GB" dirty="0">
                <a:solidFill>
                  <a:schemeClr val="bg1"/>
                </a:solidFill>
              </a:rPr>
              <a:t>, D. </a:t>
            </a:r>
            <a:r>
              <a:rPr lang="en-GB" dirty="0" err="1">
                <a:solidFill>
                  <a:schemeClr val="bg1"/>
                </a:solidFill>
              </a:rPr>
              <a:t>Butti</a:t>
            </a:r>
            <a:r>
              <a:rPr lang="en-GB" dirty="0">
                <a:solidFill>
                  <a:schemeClr val="bg1"/>
                </a:solidFill>
              </a:rPr>
              <a:t>, A. </a:t>
            </a:r>
            <a:r>
              <a:rPr lang="en-GB" dirty="0" err="1">
                <a:solidFill>
                  <a:schemeClr val="bg1"/>
                </a:solidFill>
              </a:rPr>
              <a:t>Calia</a:t>
            </a:r>
            <a:r>
              <a:rPr lang="en-GB" dirty="0">
                <a:solidFill>
                  <a:schemeClr val="bg1"/>
                </a:solidFill>
              </a:rPr>
              <a:t>, I. </a:t>
            </a:r>
            <a:r>
              <a:rPr lang="en-GB" dirty="0" err="1">
                <a:solidFill>
                  <a:schemeClr val="bg1"/>
                </a:solidFill>
              </a:rPr>
              <a:t>Efthymipoulos</a:t>
            </a:r>
            <a:r>
              <a:rPr lang="en-GB" dirty="0">
                <a:solidFill>
                  <a:schemeClr val="bg1"/>
                </a:solidFill>
              </a:rPr>
              <a:t>, M. Hostettler,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</a:rPr>
              <a:t>S. </a:t>
            </a:r>
            <a:r>
              <a:rPr lang="en-GB" dirty="0" err="1">
                <a:solidFill>
                  <a:schemeClr val="bg1"/>
                </a:solidFill>
              </a:rPr>
              <a:t>Kostoglou</a:t>
            </a:r>
            <a:r>
              <a:rPr lang="en-GB" dirty="0">
                <a:solidFill>
                  <a:schemeClr val="bg1"/>
                </a:solidFill>
              </a:rPr>
              <a:t>, N. </a:t>
            </a:r>
            <a:r>
              <a:rPr lang="en-GB" dirty="0" err="1">
                <a:solidFill>
                  <a:schemeClr val="bg1"/>
                </a:solidFill>
              </a:rPr>
              <a:t>Mounet</a:t>
            </a:r>
            <a:r>
              <a:rPr lang="en-GB" dirty="0">
                <a:solidFill>
                  <a:schemeClr val="bg1"/>
                </a:solidFill>
              </a:rPr>
              <a:t>, K. </a:t>
            </a:r>
            <a:r>
              <a:rPr lang="en-GB" dirty="0" err="1">
                <a:solidFill>
                  <a:schemeClr val="bg1"/>
                </a:solidFill>
              </a:rPr>
              <a:t>Pervaina</a:t>
            </a:r>
            <a:r>
              <a:rPr lang="en-GB" dirty="0">
                <a:solidFill>
                  <a:schemeClr val="bg1"/>
                </a:solidFill>
              </a:rPr>
              <a:t>, J. </a:t>
            </a:r>
            <a:r>
              <a:rPr lang="en-GB" dirty="0" err="1">
                <a:solidFill>
                  <a:schemeClr val="bg1"/>
                </a:solidFill>
              </a:rPr>
              <a:t>Pucek</a:t>
            </a:r>
            <a:r>
              <a:rPr lang="en-GB" dirty="0">
                <a:solidFill>
                  <a:schemeClr val="bg1"/>
                </a:solidFill>
              </a:rPr>
              <a:t>, A. </a:t>
            </a:r>
            <a:r>
              <a:rPr lang="en-GB" dirty="0" err="1">
                <a:solidFill>
                  <a:schemeClr val="bg1"/>
                </a:solidFill>
              </a:rPr>
              <a:t>Radoslavova</a:t>
            </a:r>
            <a:r>
              <a:rPr lang="en-GB" dirty="0">
                <a:solidFill>
                  <a:schemeClr val="bg1"/>
                </a:solidFill>
              </a:rPr>
              <a:t>,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</a:rPr>
              <a:t>F. </a:t>
            </a:r>
            <a:r>
              <a:rPr lang="en-GB" dirty="0" err="1">
                <a:solidFill>
                  <a:schemeClr val="bg1"/>
                </a:solidFill>
              </a:rPr>
              <a:t>Soubelet</a:t>
            </a:r>
            <a:r>
              <a:rPr lang="en-GB" dirty="0">
                <a:solidFill>
                  <a:schemeClr val="bg1"/>
                </a:solidFill>
              </a:rPr>
              <a:t>, G. </a:t>
            </a:r>
            <a:r>
              <a:rPr lang="en-GB" dirty="0" err="1">
                <a:solidFill>
                  <a:schemeClr val="bg1"/>
                </a:solidFill>
              </a:rPr>
              <a:t>Sterbini</a:t>
            </a:r>
            <a:r>
              <a:rPr lang="en-GB" dirty="0">
                <a:solidFill>
                  <a:schemeClr val="bg1"/>
                </a:solidFill>
              </a:rPr>
              <a:t>, G. Trad, D. </a:t>
            </a:r>
            <a:r>
              <a:rPr lang="en-GB" dirty="0" err="1">
                <a:solidFill>
                  <a:schemeClr val="bg1"/>
                </a:solidFill>
              </a:rPr>
              <a:t>Valuch</a:t>
            </a:r>
            <a:r>
              <a:rPr lang="en-GB" dirty="0">
                <a:solidFill>
                  <a:schemeClr val="bg1"/>
                </a:solidFill>
              </a:rPr>
              <a:t>, C. Young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Many thanks to MD coordinators &amp; </a:t>
            </a:r>
            <a:r>
              <a:rPr lang="en-GB" dirty="0">
                <a:solidFill>
                  <a:schemeClr val="bg1"/>
                </a:solidFill>
              </a:rPr>
              <a:t>injectors for excellent preparation</a:t>
            </a:r>
            <a:endParaRPr kumimoji="0" lang="en-GB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B9E22A-5530-C7E3-0B25-E96054FC208D}"/>
              </a:ext>
            </a:extLst>
          </p:cNvPr>
          <p:cNvSpPr txBox="1"/>
          <p:nvPr/>
        </p:nvSpPr>
        <p:spPr>
          <a:xfrm>
            <a:off x="5204731" y="6174659"/>
            <a:ext cx="1782539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WP2, 01/07/2025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5F7199-B845-DC21-56ED-6A11F4CD0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376026" cy="1065744"/>
          </a:xfrm>
        </p:spPr>
        <p:txBody>
          <a:bodyPr/>
          <a:lstStyle/>
          <a:p>
            <a:r>
              <a:rPr lang="en-CH" dirty="0"/>
              <a:t>Losses during adjust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9585E-7214-4205-E2F3-380E7E29BB6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10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3DB332-73FE-09C2-EF30-6B00DFEF4B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900" y="671051"/>
            <a:ext cx="5515897" cy="55158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F49BFC0-9704-13AA-717D-39F44FE430CC}"/>
              </a:ext>
            </a:extLst>
          </p:cNvPr>
          <p:cNvSpPr txBox="1"/>
          <p:nvPr/>
        </p:nvSpPr>
        <p:spPr>
          <a:xfrm>
            <a:off x="295671" y="3059667"/>
            <a:ext cx="202276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CH" sz="1800" b="0" dirty="0">
                <a:solidFill>
                  <a:srgbClr val="00B050"/>
                </a:solidFill>
              </a:rPr>
              <a:t>q=1 </a:t>
            </a:r>
            <a:r>
              <a:rPr lang="en-CH" sz="1800" b="0" dirty="0"/>
              <a:t>and 4 </a:t>
            </a:r>
            <a:r>
              <a:rPr lang="en-CH" sz="1800" b="0" dirty="0">
                <a:solidFill>
                  <a:srgbClr val="FF0000"/>
                </a:solidFill>
              </a:rPr>
              <a:t>q=1.5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6267138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5F7199-B845-DC21-56ED-6A11F4CD0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Integrated luminosity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9585E-7214-4205-E2F3-380E7E29BB6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11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D6A84C-1105-6A6D-6A6A-E8BF6D1FBE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1546943"/>
            <a:ext cx="6320359" cy="28355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A52CBA-4997-104B-A5E3-6F9BF2D3B4EA}"/>
              </a:ext>
            </a:extLst>
          </p:cNvPr>
          <p:cNvSpPr txBox="1"/>
          <p:nvPr/>
        </p:nvSpPr>
        <p:spPr>
          <a:xfrm>
            <a:off x="9656618" y="568036"/>
            <a:ext cx="2127395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</a:rPr>
              <a:t>K. </a:t>
            </a:r>
            <a:r>
              <a:rPr lang="en-GB" sz="2000" b="1" dirty="0" err="1">
                <a:solidFill>
                  <a:srgbClr val="002060"/>
                </a:solidFill>
              </a:rPr>
              <a:t>Pervaina</a:t>
            </a:r>
            <a:endParaRPr lang="en-CH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29455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5F7199-B845-DC21-56ED-6A11F4CD0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Integrated luminosity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9585E-7214-4205-E2F3-380E7E29BB6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12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D6A84C-1105-6A6D-6A6A-E8BF6D1FBE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1546943"/>
            <a:ext cx="6320359" cy="2835580"/>
          </a:xfrm>
          <a:prstGeom prst="rect">
            <a:avLst/>
          </a:prstGeom>
        </p:spPr>
      </p:pic>
      <p:pic>
        <p:nvPicPr>
          <p:cNvPr id="2" name="Content Placeholder 8">
            <a:extLst>
              <a:ext uri="{FF2B5EF4-FFF2-40B4-BE49-F238E27FC236}">
                <a16:creationId xmlns:a16="http://schemas.microsoft.com/office/drawing/2014/main" id="{5E017B61-CCEC-9ED0-F0C4-562147F88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7087" y="1060045"/>
            <a:ext cx="4603819" cy="2067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5A37581-F95D-CDC1-E681-2DFF8960FF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8180" y="1060045"/>
            <a:ext cx="4603820" cy="2067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F63E75-D5DD-23C9-F6EF-4BE8AC660A5D}"/>
              </a:ext>
            </a:extLst>
          </p:cNvPr>
          <p:cNvSpPr txBox="1"/>
          <p:nvPr/>
        </p:nvSpPr>
        <p:spPr>
          <a:xfrm>
            <a:off x="9656618" y="568036"/>
            <a:ext cx="2127395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</a:rPr>
              <a:t>K. </a:t>
            </a:r>
            <a:r>
              <a:rPr lang="en-GB" sz="2000" b="1" dirty="0" err="1">
                <a:solidFill>
                  <a:srgbClr val="002060"/>
                </a:solidFill>
              </a:rPr>
              <a:t>Pervaina</a:t>
            </a:r>
            <a:endParaRPr lang="en-CH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76891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5F7199-B845-DC21-56ED-6A11F4CD0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Integrated luminosity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9585E-7214-4205-E2F3-380E7E29BB6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13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D6A84C-1105-6A6D-6A6A-E8BF6D1FBE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1546943"/>
            <a:ext cx="6320359" cy="2835580"/>
          </a:xfrm>
          <a:prstGeom prst="rect">
            <a:avLst/>
          </a:prstGeom>
        </p:spPr>
      </p:pic>
      <p:pic>
        <p:nvPicPr>
          <p:cNvPr id="2" name="Content Placeholder 8">
            <a:extLst>
              <a:ext uri="{FF2B5EF4-FFF2-40B4-BE49-F238E27FC236}">
                <a16:creationId xmlns:a16="http://schemas.microsoft.com/office/drawing/2014/main" id="{5E017B61-CCEC-9ED0-F0C4-562147F88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7087" y="1060045"/>
            <a:ext cx="4603819" cy="2067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5A37581-F95D-CDC1-E681-2DFF8960FF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8180" y="1060045"/>
            <a:ext cx="4603820" cy="2067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3BF0FDDF-73D4-D240-CCAA-62D96FB2B3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8627" y="3569488"/>
            <a:ext cx="4520738" cy="2029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E3EF538D-2983-64A5-962F-621735343A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0906" y="3542997"/>
            <a:ext cx="4638726" cy="2082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1C5ACA9-C4E4-6475-759D-0899968FE6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571155"/>
              </p:ext>
            </p:extLst>
          </p:nvPr>
        </p:nvGraphicFramePr>
        <p:xfrm>
          <a:off x="1080325" y="5648305"/>
          <a:ext cx="6071103" cy="1065744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2023701">
                  <a:extLst>
                    <a:ext uri="{9D8B030D-6E8A-4147-A177-3AD203B41FA5}">
                      <a16:colId xmlns:a16="http://schemas.microsoft.com/office/drawing/2014/main" val="4045081281"/>
                    </a:ext>
                  </a:extLst>
                </a:gridCol>
                <a:gridCol w="2023701">
                  <a:extLst>
                    <a:ext uri="{9D8B030D-6E8A-4147-A177-3AD203B41FA5}">
                      <a16:colId xmlns:a16="http://schemas.microsoft.com/office/drawing/2014/main" val="1549109353"/>
                    </a:ext>
                  </a:extLst>
                </a:gridCol>
                <a:gridCol w="2023701">
                  <a:extLst>
                    <a:ext uri="{9D8B030D-6E8A-4147-A177-3AD203B41FA5}">
                      <a16:colId xmlns:a16="http://schemas.microsoft.com/office/drawing/2014/main" val="872405039"/>
                    </a:ext>
                  </a:extLst>
                </a:gridCol>
              </a:tblGrid>
              <a:tr h="266436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q=1.5 </a:t>
                      </a:r>
                      <a:r>
                        <a:rPr lang="en-GB" dirty="0" err="1"/>
                        <a:t>w.r.</a:t>
                      </a:r>
                      <a:r>
                        <a:rPr lang="en-GB" dirty="0"/>
                        <a:t> to q=1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Static conditions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+ beta &amp; xing leveling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071680"/>
                  </a:ext>
                </a:extLst>
              </a:tr>
              <a:tr h="266436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-3.8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5467152"/>
                  </a:ext>
                </a:extLst>
              </a:tr>
              <a:tr h="266436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-4.1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6816930"/>
                  </a:ext>
                </a:extLst>
              </a:tr>
              <a:tr h="266436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AVERAGE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8849359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2EA3F722-A147-0A45-F41F-C3DC5776B713}"/>
              </a:ext>
            </a:extLst>
          </p:cNvPr>
          <p:cNvSpPr txBox="1"/>
          <p:nvPr/>
        </p:nvSpPr>
        <p:spPr>
          <a:xfrm>
            <a:off x="9656618" y="568036"/>
            <a:ext cx="2127395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</a:rPr>
              <a:t>K. </a:t>
            </a:r>
            <a:r>
              <a:rPr lang="en-GB" sz="2000" b="1" dirty="0" err="1">
                <a:solidFill>
                  <a:srgbClr val="002060"/>
                </a:solidFill>
              </a:rPr>
              <a:t>Pervaina</a:t>
            </a:r>
            <a:endParaRPr lang="en-CH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17523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5F7199-B845-DC21-56ED-6A11F4CD0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Emittance growth during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9585E-7214-4205-E2F3-380E7E29BB6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14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5C15D8-5DF7-8222-3397-E6C0D893F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" y="985810"/>
            <a:ext cx="7772400" cy="25481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906F5C-BDA7-9045-E2FC-76170F1D7E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" y="3617563"/>
            <a:ext cx="7772400" cy="254810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63C719-148F-9DAB-694A-4460B8A3BF3B}"/>
              </a:ext>
            </a:extLst>
          </p:cNvPr>
          <p:cNvSpPr txBox="1"/>
          <p:nvPr/>
        </p:nvSpPr>
        <p:spPr>
          <a:xfrm>
            <a:off x="9554836" y="2459504"/>
            <a:ext cx="2429346" cy="1938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0.05 to 0.09 um/h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Non-colliding blowing up less but not shrinking in V.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Tend to </a:t>
            </a:r>
            <a:r>
              <a:rPr lang="en-US" dirty="0" err="1"/>
              <a:t>gaussianize</a:t>
            </a:r>
            <a:r>
              <a:rPr lang="en-US" dirty="0"/>
              <a:t>, slower for non-colliding.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47425131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A3A63F-023E-686D-8362-DFF8DFD5C05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15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75484A-E07C-4C8E-D320-78154DAC12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731" y="3517380"/>
            <a:ext cx="5075493" cy="25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B44CC2-DD2F-377E-1BB2-733147FD0D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731" y="835823"/>
            <a:ext cx="5075493" cy="25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C413DA6-5260-089A-4FBE-A464225444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98" y="3517380"/>
            <a:ext cx="5075493" cy="25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67180B3-6845-0AFD-4822-537A3204F2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98" y="835823"/>
            <a:ext cx="5075493" cy="252000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267CE519-5B56-7470-3601-5BC5B64B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</p:spPr>
        <p:txBody>
          <a:bodyPr/>
          <a:lstStyle/>
          <a:p>
            <a:r>
              <a:rPr lang="en-CH" dirty="0"/>
              <a:t>Emittance growth during collisions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6ADE9B-8EA2-F698-B385-AFF735ACBB9B}"/>
              </a:ext>
            </a:extLst>
          </p:cNvPr>
          <p:cNvSpPr txBox="1"/>
          <p:nvPr/>
        </p:nvSpPr>
        <p:spPr>
          <a:xfrm>
            <a:off x="789396" y="5900640"/>
            <a:ext cx="5605017" cy="830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Change in emittance evolution during beta* steps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1 non-colliding became unstable because chroma was reduced to 10 during beta* leveling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6D0847-7693-3FA3-BEAD-6508295EA6BA}"/>
              </a:ext>
            </a:extLst>
          </p:cNvPr>
          <p:cNvSpPr txBox="1"/>
          <p:nvPr/>
        </p:nvSpPr>
        <p:spPr>
          <a:xfrm>
            <a:off x="3568099" y="1566582"/>
            <a:ext cx="858527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200" dirty="0"/>
              <a:t>Non-colliding unstable</a:t>
            </a:r>
            <a:endParaRPr lang="en-CH" sz="12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B98C60A-F4C4-5307-DB55-55C9903C4E85}"/>
              </a:ext>
            </a:extLst>
          </p:cNvPr>
          <p:cNvCxnSpPr>
            <a:cxnSpLocks/>
          </p:cNvCxnSpPr>
          <p:nvPr/>
        </p:nvCxnSpPr>
        <p:spPr>
          <a:xfrm flipV="1">
            <a:off x="3997362" y="1399375"/>
            <a:ext cx="489404" cy="332443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D42E8DF-3E40-21C5-E397-4385E2D3BC24}"/>
              </a:ext>
            </a:extLst>
          </p:cNvPr>
          <p:cNvCxnSpPr>
            <a:cxnSpLocks/>
          </p:cNvCxnSpPr>
          <p:nvPr/>
        </p:nvCxnSpPr>
        <p:spPr>
          <a:xfrm flipV="1">
            <a:off x="4876800" y="2375283"/>
            <a:ext cx="99370" cy="773670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75C9582-BC5E-AA22-A93C-F5273639E52B}"/>
              </a:ext>
            </a:extLst>
          </p:cNvPr>
          <p:cNvSpPr txBox="1"/>
          <p:nvPr/>
        </p:nvSpPr>
        <p:spPr>
          <a:xfrm>
            <a:off x="4486766" y="3148953"/>
            <a:ext cx="1104007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200" dirty="0"/>
              <a:t>ADT resonant excitation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154074699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A3A63F-023E-686D-8362-DFF8DFD5C05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16</a:t>
            </a:fld>
            <a:endParaRPr lang="en-CH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267CE519-5B56-7470-3601-5BC5B64B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</p:spPr>
        <p:txBody>
          <a:bodyPr/>
          <a:lstStyle/>
          <a:p>
            <a:r>
              <a:rPr lang="en-CH" dirty="0"/>
              <a:t>WS vs BSRT: tails &amp; emittances at injection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69A1B1-EA72-605F-0148-BD1E6ACEF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786" y="1443216"/>
            <a:ext cx="5857051" cy="19201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3EB187-7DBE-D5A8-C2D9-8695CD736F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786" y="3535892"/>
            <a:ext cx="5857050" cy="19201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EC2C7E-B8E1-20D7-A4C0-5D016C7BC0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10" y="1375892"/>
            <a:ext cx="4359203" cy="216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4B3662-865F-D905-686E-675CA65A32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11" y="3492444"/>
            <a:ext cx="4359201" cy="2160000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DA8DFB9-806A-6BED-01EE-491C4A37F5F0}"/>
              </a:ext>
            </a:extLst>
          </p:cNvPr>
          <p:cNvSpPr/>
          <p:nvPr/>
        </p:nvSpPr>
        <p:spPr>
          <a:xfrm>
            <a:off x="531238" y="1205556"/>
            <a:ext cx="4567237" cy="4945862"/>
          </a:xfrm>
          <a:prstGeom prst="roundRect">
            <a:avLst/>
          </a:prstGeom>
          <a:noFill/>
          <a:ln w="12700" cap="flat">
            <a:solidFill>
              <a:schemeClr val="accent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2A76D6A-4160-90F7-169A-3A3DC32D9800}"/>
              </a:ext>
            </a:extLst>
          </p:cNvPr>
          <p:cNvSpPr/>
          <p:nvPr/>
        </p:nvSpPr>
        <p:spPr>
          <a:xfrm>
            <a:off x="5583382" y="1439335"/>
            <a:ext cx="6451455" cy="4421137"/>
          </a:xfrm>
          <a:prstGeom prst="roundRect">
            <a:avLst/>
          </a:prstGeom>
          <a:noFill/>
          <a:ln w="12700" cap="flat">
            <a:solidFill>
              <a:schemeClr val="accent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AB9F97-AD2A-0582-75CC-AB68554749CB}"/>
              </a:ext>
            </a:extLst>
          </p:cNvPr>
          <p:cNvSpPr txBox="1"/>
          <p:nvPr/>
        </p:nvSpPr>
        <p:spPr>
          <a:xfrm>
            <a:off x="6291067" y="859039"/>
            <a:ext cx="5036083" cy="73866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CH" sz="1600" dirty="0"/>
              <a:t>Dora’s MD at injection:</a:t>
            </a:r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CH" sz="1600" dirty="0"/>
              <a:t>* The point is to show the good agreement between WS and BSRT at injection, see Dora for MD results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A123EE-9877-AA60-77AB-5B4C3FE0D678}"/>
              </a:ext>
            </a:extLst>
          </p:cNvPr>
          <p:cNvSpPr txBox="1"/>
          <p:nvPr/>
        </p:nvSpPr>
        <p:spPr>
          <a:xfrm>
            <a:off x="1594377" y="1020613"/>
            <a:ext cx="1966242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CH" sz="1600" dirty="0"/>
              <a:t>Fill 10738 at injection</a:t>
            </a:r>
          </a:p>
        </p:txBody>
      </p:sp>
    </p:spTree>
    <p:extLst>
      <p:ext uri="{BB962C8B-B14F-4D97-AF65-F5344CB8AC3E}">
        <p14:creationId xmlns:p14="http://schemas.microsoft.com/office/powerpoint/2010/main" val="369155586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CC022E-96D4-30EF-11E8-AB9897FC3D9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17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6AA006-8685-8A91-2C78-98E3034B96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902" y="1710629"/>
            <a:ext cx="3316568" cy="216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0A84BF-35D6-466A-1691-556802A94B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902" y="3992474"/>
            <a:ext cx="3316568" cy="21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B97C94B-7FCA-638A-4629-E14532A2F9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777" y="1603368"/>
            <a:ext cx="3316568" cy="21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4F529AB-0871-984A-9736-F76A87AC67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698" y="4005174"/>
            <a:ext cx="3316568" cy="2160000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9D68B44D-732A-3CD5-AB35-CAE4A8158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</p:spPr>
        <p:txBody>
          <a:bodyPr/>
          <a:lstStyle/>
          <a:p>
            <a:r>
              <a:rPr lang="en-CH" dirty="0"/>
              <a:t>WS vs BSRT: emittances at top energy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F409E3-57A3-4B32-A0D0-1D33DAA72774}"/>
              </a:ext>
            </a:extLst>
          </p:cNvPr>
          <p:cNvSpPr txBox="1"/>
          <p:nvPr/>
        </p:nvSpPr>
        <p:spPr>
          <a:xfrm>
            <a:off x="660218" y="1284182"/>
            <a:ext cx="4923164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WS vs BSRT emittances diverge for B1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090159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CC022E-96D4-30EF-11E8-AB9897FC3D9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18</a:t>
            </a:fld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3726E0-2DB8-BED3-B658-79E630F4C2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672" y="1501681"/>
            <a:ext cx="3316568" cy="216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0CCF14-5B19-F750-ADBA-1C18807206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673" y="3843862"/>
            <a:ext cx="3316567" cy="21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6C2D11-C084-5106-051E-47A047371B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248" y="1501681"/>
            <a:ext cx="3316567" cy="216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77D6068-41D7-98E3-AFFE-648DEC98F4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247" y="3843862"/>
            <a:ext cx="3316568" cy="2160000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D478404D-F8F9-9F6D-E7F5-34AB116BF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</p:spPr>
        <p:txBody>
          <a:bodyPr/>
          <a:lstStyle/>
          <a:p>
            <a:r>
              <a:rPr lang="en-CH" dirty="0"/>
              <a:t>WS vs BSRT: emittances at top energy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D171F8-BF8C-4966-D329-E7093D342142}"/>
              </a:ext>
            </a:extLst>
          </p:cNvPr>
          <p:cNvSpPr txBox="1"/>
          <p:nvPr/>
        </p:nvSpPr>
        <p:spPr>
          <a:xfrm>
            <a:off x="407987" y="1115092"/>
            <a:ext cx="7846473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WS vs BSRT emittances diverge for B1, worse for non Gaussian bunches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72070322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9CFCD1-67BC-51E7-25FF-827B5DB737D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19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E87CB0-6986-D7E8-FCCC-D57CB5413D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441" y="1133067"/>
            <a:ext cx="3797747" cy="25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2B8C48D-1D5E-D57F-8735-097F47C9D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746" y="1146922"/>
            <a:ext cx="3797748" cy="25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456E53-4943-4982-C4B8-A8473A7CB6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441" y="3563547"/>
            <a:ext cx="3797747" cy="25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D88B7C-329B-CD94-71C1-5788C084D8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747" y="3577402"/>
            <a:ext cx="3797747" cy="252000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AA841683-E29F-CBB7-B609-5AD72600A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</p:spPr>
        <p:txBody>
          <a:bodyPr/>
          <a:lstStyle/>
          <a:p>
            <a:r>
              <a:rPr lang="en-CH" dirty="0"/>
              <a:t>WS vs BSRT: tails at top energy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74B959-9187-6CA5-B8B1-E719C0F93B88}"/>
              </a:ext>
            </a:extLst>
          </p:cNvPr>
          <p:cNvSpPr txBox="1"/>
          <p:nvPr/>
        </p:nvSpPr>
        <p:spPr>
          <a:xfrm>
            <a:off x="147600" y="1670445"/>
            <a:ext cx="2800841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Focusing only on V plane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WS vs BSRT tail agreement diverge for Gaussian bunches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943042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MD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4" y="701040"/>
            <a:ext cx="11626852" cy="5610309"/>
          </a:xfrm>
        </p:spPr>
        <p:txBody>
          <a:bodyPr>
            <a:normAutofit/>
          </a:bodyPr>
          <a:lstStyle/>
          <a:p>
            <a:r>
              <a:rPr lang="en-US" sz="3200" b="0" dirty="0"/>
              <a:t>Main points to address with HL INDIVs:</a:t>
            </a:r>
          </a:p>
          <a:p>
            <a:pPr lvl="1"/>
            <a:r>
              <a:rPr lang="en-US" sz="2800" b="0" dirty="0"/>
              <a:t>Additional emittance growth beyond IBS at injection ~0.2 um/h?</a:t>
            </a:r>
          </a:p>
          <a:p>
            <a:pPr lvl="1"/>
            <a:r>
              <a:rPr lang="en-US" sz="2800" b="0" dirty="0"/>
              <a:t>Emittance growth during collisions ~0.07 um/h</a:t>
            </a:r>
            <a:r>
              <a:rPr lang="en-CH" sz="2800" b="0" dirty="0"/>
              <a:t>?</a:t>
            </a:r>
          </a:p>
          <a:p>
            <a:pPr lvl="1"/>
            <a:r>
              <a:rPr lang="en-CH" sz="2800" b="0" dirty="0"/>
              <a:t>Difference in emittance growth between colliding &amp; non-colliding.</a:t>
            </a:r>
          </a:p>
          <a:p>
            <a:pPr lvl="1"/>
            <a:r>
              <a:rPr lang="en-CH" sz="2800" b="0" dirty="0"/>
              <a:t>Tail population or tail cleaning during the cycle?</a:t>
            </a:r>
          </a:p>
          <a:p>
            <a:pPr lvl="1"/>
            <a:r>
              <a:rPr lang="en-CH" sz="2800" b="0" dirty="0"/>
              <a:t>Reliability of BSRT for emittance and tail measurements through WS comparison at injection &amp; top energy.</a:t>
            </a:r>
          </a:p>
          <a:p>
            <a:pPr lvl="1"/>
            <a:r>
              <a:rPr lang="en-CH" sz="2800" b="0" dirty="0"/>
              <a:t>Measure difference in losses &amp; integrated luminosity between q=1 and q=1.5. Simulations indicated gain up to ~4%.</a:t>
            </a:r>
          </a:p>
          <a:p>
            <a:pPr lvl="1"/>
            <a:r>
              <a:rPr lang="en-CH" sz="2800" b="0" dirty="0"/>
              <a:t>Parasitic observations of 8kHz during ramp.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4249663935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MD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20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4" y="701040"/>
            <a:ext cx="11626852" cy="5610309"/>
          </a:xfrm>
        </p:spPr>
        <p:txBody>
          <a:bodyPr>
            <a:normAutofit fontScale="77500" lnSpcReduction="20000"/>
          </a:bodyPr>
          <a:lstStyle/>
          <a:p>
            <a:r>
              <a:rPr lang="en-US" sz="3200" b="0" dirty="0"/>
              <a:t>Main points to address with HL INDIVs:</a:t>
            </a:r>
          </a:p>
          <a:p>
            <a:pPr lvl="1"/>
            <a:r>
              <a:rPr lang="en-US" sz="2800" b="0" dirty="0"/>
              <a:t>Additional emittance growth beyond IBS at injection ~0.2 um/h? </a:t>
            </a:r>
            <a:r>
              <a:rPr lang="en-US" sz="2800" dirty="0">
                <a:solidFill>
                  <a:srgbClr val="00B050"/>
                </a:solidFill>
              </a:rPr>
              <a:t>YES</a:t>
            </a:r>
          </a:p>
          <a:p>
            <a:pPr lvl="1"/>
            <a:r>
              <a:rPr lang="en-US" sz="2800" b="0" dirty="0"/>
              <a:t>Emittance growth during collisions ~0.07 um/h</a:t>
            </a:r>
            <a:r>
              <a:rPr lang="en-CH" sz="2800" b="0" dirty="0"/>
              <a:t>? </a:t>
            </a:r>
            <a:r>
              <a:rPr lang="en-CH" sz="2800" dirty="0">
                <a:solidFill>
                  <a:srgbClr val="00B050"/>
                </a:solidFill>
              </a:rPr>
              <a:t>YES, changes wih beta* leveling</a:t>
            </a:r>
          </a:p>
          <a:p>
            <a:pPr lvl="1"/>
            <a:r>
              <a:rPr lang="en-CH" sz="2800" b="0" dirty="0"/>
              <a:t>Difference in emittance growth between colliding &amp; non-colliding. </a:t>
            </a:r>
            <a:r>
              <a:rPr lang="en-CH" sz="2800" dirty="0">
                <a:solidFill>
                  <a:srgbClr val="00B050"/>
                </a:solidFill>
              </a:rPr>
              <a:t>YES, lower emittance blowup in non-colliding (still not shrinking in V) and slower gaussianization</a:t>
            </a:r>
          </a:p>
          <a:p>
            <a:pPr lvl="1"/>
            <a:r>
              <a:rPr lang="en-CH" sz="2800" b="0" dirty="0"/>
              <a:t>Tail population or tail cleaning during the cycle? </a:t>
            </a:r>
            <a:r>
              <a:rPr lang="en-CH" sz="2800" dirty="0">
                <a:solidFill>
                  <a:srgbClr val="00B050"/>
                </a:solidFill>
              </a:rPr>
              <a:t>Some tail evolution (cleaning or small population) during ADJUST, otherwise tend to gaussianize</a:t>
            </a:r>
          </a:p>
          <a:p>
            <a:pPr lvl="1"/>
            <a:r>
              <a:rPr lang="en-CH" sz="2800" b="0" dirty="0"/>
              <a:t>Reliability of BSRT for emittance and tail measurements through WS comparison at injection &amp; top energy. </a:t>
            </a:r>
            <a:r>
              <a:rPr lang="en-CH" sz="2800" dirty="0">
                <a:solidFill>
                  <a:srgbClr val="00B050"/>
                </a:solidFill>
              </a:rPr>
              <a:t>Tail &amp; emittance measurements OK for injection, not reliable for top energy, will also test D. Butti UCAP analysis for FT as he has a more refined analysis</a:t>
            </a:r>
            <a:r>
              <a:rPr lang="en-CH" sz="2800" b="0" dirty="0"/>
              <a:t>.</a:t>
            </a:r>
          </a:p>
          <a:p>
            <a:pPr lvl="1"/>
            <a:r>
              <a:rPr lang="en-CH" sz="2800" b="0" dirty="0"/>
              <a:t>Measure difference in losses &amp; integrated luminosity between q=1 and q=1.5. Simulations indicated gain up to ~4%. </a:t>
            </a:r>
            <a:r>
              <a:rPr lang="en-CH" sz="2800" dirty="0">
                <a:solidFill>
                  <a:srgbClr val="00B050"/>
                </a:solidFill>
              </a:rPr>
              <a:t>Clear difference in effective cross secion between q=1 and q=1.5, measured gain in integrated lumi by 3%.</a:t>
            </a:r>
          </a:p>
          <a:p>
            <a:pPr lvl="1"/>
            <a:r>
              <a:rPr lang="en-CH" sz="2800" b="0" dirty="0"/>
              <a:t>Parasitic observations of 8kHz during ramp. </a:t>
            </a:r>
            <a:r>
              <a:rPr lang="en-CH" sz="2800" dirty="0">
                <a:solidFill>
                  <a:srgbClr val="00B050"/>
                </a:solidFill>
              </a:rPr>
              <a:t>8 kHz cluster increasing at ~5.5 TeV.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22533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21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812" y="1476895"/>
            <a:ext cx="11376025" cy="301197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b="0" dirty="0"/>
              <a:t>Plans for MD2: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0" dirty="0"/>
              <a:t>Collide trains of 8b4e with 2.3e11 ppb, preparation from injectors ~July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0" dirty="0"/>
              <a:t>1 HL-LHC INDIV at 3 </a:t>
            </a:r>
            <a:r>
              <a:rPr lang="en-US" sz="3200" b="0" dirty="0" err="1"/>
              <a:t>TeV</a:t>
            </a:r>
            <a:r>
              <a:rPr lang="en-US" sz="3200" b="0" dirty="0"/>
              <a:t> for IBS bunch length evolution: cycle needed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b="0" dirty="0"/>
              <a:t>Distributed filling scheme in ramp in steps cycle for noise.</a:t>
            </a:r>
          </a:p>
          <a:p>
            <a:pPr marL="514350" indent="-514350">
              <a:buFont typeface="+mj-lt"/>
              <a:buAutoNum type="arabicPeriod"/>
            </a:pP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304502817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MD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4" y="701040"/>
            <a:ext cx="11626852" cy="5610309"/>
          </a:xfrm>
        </p:spPr>
        <p:txBody>
          <a:bodyPr>
            <a:normAutofit fontScale="92500" lnSpcReduction="20000"/>
          </a:bodyPr>
          <a:lstStyle/>
          <a:p>
            <a:r>
              <a:rPr lang="en-CH" sz="3200" b="0" dirty="0"/>
              <a:t>Fills </a:t>
            </a:r>
            <a:r>
              <a:rPr lang="en-CH" sz="3200" dirty="0"/>
              <a:t>10738</a:t>
            </a:r>
            <a:r>
              <a:rPr lang="en-CH" sz="3200" b="0" dirty="0"/>
              <a:t> (20/6 00:22 to 02:35 UTC, 2h &amp;12mins) and </a:t>
            </a:r>
            <a:r>
              <a:rPr lang="en-CH" sz="3200" dirty="0"/>
              <a:t>10739 </a:t>
            </a:r>
            <a:r>
              <a:rPr lang="en-CH" sz="3200" b="0" dirty="0"/>
              <a:t>(20/6 02:35 to 09:09, 6h &amp; 34 mins)</a:t>
            </a:r>
          </a:p>
          <a:p>
            <a:pPr marL="514350" indent="-514350">
              <a:buFont typeface="+mj-lt"/>
              <a:buAutoNum type="arabicPeriod"/>
            </a:pPr>
            <a:r>
              <a:rPr lang="en-CH" sz="3200" b="0" dirty="0"/>
              <a:t>Fill 10738:</a:t>
            </a:r>
          </a:p>
          <a:p>
            <a:pPr lvl="1"/>
            <a:r>
              <a:rPr lang="en-CH" sz="2800" b="0" dirty="0"/>
              <a:t>Injected a few q=1 HL INDIVs to improve injection steering.</a:t>
            </a:r>
          </a:p>
          <a:p>
            <a:pPr lvl="1"/>
            <a:r>
              <a:rPr lang="en-CH" sz="2800" b="0" dirty="0"/>
              <a:t>Attempted “lossless” ADT blowup tests for controlled emittance increase in view of 2026 tests. </a:t>
            </a:r>
          </a:p>
          <a:p>
            <a:pPr marL="514350" indent="-514350">
              <a:buFont typeface="+mj-lt"/>
              <a:buAutoNum type="arabicPeriod"/>
            </a:pPr>
            <a:r>
              <a:rPr lang="en-CH" sz="3000" b="0" dirty="0"/>
              <a:t>Fill 10739:</a:t>
            </a:r>
          </a:p>
          <a:p>
            <a:pPr lvl="1"/>
            <a:r>
              <a:rPr lang="en-CH" sz="2800" b="0" dirty="0"/>
              <a:t>6 HL INDIVs and 1 INDIV 1.5e11ppb distributed in the ring to be able to use WS:</a:t>
            </a:r>
          </a:p>
          <a:p>
            <a:pPr lvl="2"/>
            <a:r>
              <a:rPr lang="en-GB" sz="2800" b="0" dirty="0"/>
              <a:t>idx_b1 = [</a:t>
            </a:r>
            <a:r>
              <a:rPr lang="en-GB" sz="2800" dirty="0">
                <a:solidFill>
                  <a:srgbClr val="00B050"/>
                </a:solidFill>
              </a:rPr>
              <a:t>20,  500</a:t>
            </a:r>
            <a:r>
              <a:rPr lang="en-GB" sz="2800" b="0" dirty="0"/>
              <a:t>,  </a:t>
            </a:r>
            <a:r>
              <a:rPr lang="en-GB" sz="2800" dirty="0">
                <a:solidFill>
                  <a:srgbClr val="008F00"/>
                </a:solidFill>
              </a:rPr>
              <a:t>750</a:t>
            </a:r>
            <a:r>
              <a:rPr lang="en-GB" sz="2800" b="0" dirty="0"/>
              <a:t>, </a:t>
            </a:r>
            <a:r>
              <a:rPr lang="en-GB" sz="2800" dirty="0">
                <a:solidFill>
                  <a:srgbClr val="FF0000"/>
                </a:solidFill>
              </a:rPr>
              <a:t>1250, 1800</a:t>
            </a:r>
            <a:r>
              <a:rPr lang="en-GB" sz="2800" b="0" dirty="0"/>
              <a:t>, </a:t>
            </a:r>
            <a:r>
              <a:rPr lang="en-GB" sz="2800" dirty="0">
                <a:solidFill>
                  <a:srgbClr val="C00000"/>
                </a:solidFill>
              </a:rPr>
              <a:t>2250</a:t>
            </a:r>
            <a:r>
              <a:rPr lang="en-GB" sz="2800" b="0" dirty="0"/>
              <a:t>, </a:t>
            </a:r>
            <a:r>
              <a:rPr lang="en-GB" sz="2800" dirty="0"/>
              <a:t>2874</a:t>
            </a:r>
            <a:r>
              <a:rPr lang="en-GB" sz="2800" b="0" dirty="0"/>
              <a:t>]</a:t>
            </a:r>
          </a:p>
          <a:p>
            <a:pPr lvl="2"/>
            <a:r>
              <a:rPr lang="en-GB" sz="2800" b="0" dirty="0"/>
              <a:t>idx_b2 = [</a:t>
            </a:r>
            <a:r>
              <a:rPr lang="en-GB" sz="2800" dirty="0">
                <a:solidFill>
                  <a:srgbClr val="00B050"/>
                </a:solidFill>
              </a:rPr>
              <a:t>20,  500</a:t>
            </a:r>
            <a:r>
              <a:rPr lang="en-GB" sz="2800" b="0" dirty="0"/>
              <a:t>, </a:t>
            </a:r>
            <a:r>
              <a:rPr lang="en-GB" sz="2800" dirty="0">
                <a:solidFill>
                  <a:srgbClr val="008F00"/>
                </a:solidFill>
              </a:rPr>
              <a:t>1050</a:t>
            </a:r>
            <a:r>
              <a:rPr lang="en-GB" sz="2800" b="0" dirty="0"/>
              <a:t>, </a:t>
            </a:r>
            <a:r>
              <a:rPr lang="en-GB" sz="2800" dirty="0">
                <a:solidFill>
                  <a:srgbClr val="FF0000"/>
                </a:solidFill>
              </a:rPr>
              <a:t>1250, 1800</a:t>
            </a:r>
            <a:r>
              <a:rPr lang="en-GB" sz="2800" b="0" dirty="0"/>
              <a:t>, </a:t>
            </a:r>
            <a:r>
              <a:rPr lang="en-GB" sz="2800" dirty="0">
                <a:solidFill>
                  <a:srgbClr val="C00000"/>
                </a:solidFill>
              </a:rPr>
              <a:t>2500</a:t>
            </a:r>
            <a:r>
              <a:rPr lang="en-GB" sz="2800" b="0" dirty="0"/>
              <a:t>, </a:t>
            </a:r>
            <a:r>
              <a:rPr lang="en-GB" sz="2800" dirty="0"/>
              <a:t>2874</a:t>
            </a:r>
            <a:r>
              <a:rPr lang="en-GB" sz="2800" b="0" dirty="0"/>
              <a:t>]</a:t>
            </a:r>
          </a:p>
          <a:p>
            <a:pPr lvl="1"/>
            <a:r>
              <a:rPr lang="en-CH" sz="2800" b="0" dirty="0"/>
              <a:t>3 of </a:t>
            </a:r>
            <a:r>
              <a:rPr lang="en-CH" sz="2800" b="0" dirty="0">
                <a:solidFill>
                  <a:srgbClr val="00B050"/>
                </a:solidFill>
              </a:rPr>
              <a:t>q=1 </a:t>
            </a:r>
            <a:r>
              <a:rPr lang="en-CH" sz="2800" b="0" dirty="0"/>
              <a:t>and 4 </a:t>
            </a:r>
            <a:r>
              <a:rPr lang="en-CH" sz="2800" b="0" dirty="0">
                <a:solidFill>
                  <a:srgbClr val="FF0000"/>
                </a:solidFill>
              </a:rPr>
              <a:t>q=1.5</a:t>
            </a:r>
            <a:r>
              <a:rPr lang="en-CH" sz="2800" b="0" dirty="0"/>
              <a:t>, 2 colliding and 1 non-colliding per group</a:t>
            </a:r>
            <a:r>
              <a:rPr lang="en-CH" sz="3000" b="0" dirty="0"/>
              <a:t>.</a:t>
            </a:r>
          </a:p>
          <a:p>
            <a:pPr lvl="1"/>
            <a:endParaRPr lang="en-CH" sz="3000" b="0" dirty="0"/>
          </a:p>
        </p:txBody>
      </p:sp>
    </p:spTree>
    <p:extLst>
      <p:ext uri="{BB962C8B-B14F-4D97-AF65-F5344CB8AC3E}">
        <p14:creationId xmlns:p14="http://schemas.microsoft.com/office/powerpoint/2010/main" val="352866042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5F7199-B845-DC21-56ED-6A11F4CD0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099" y="332648"/>
            <a:ext cx="11376026" cy="1065744"/>
          </a:xfrm>
        </p:spPr>
        <p:txBody>
          <a:bodyPr/>
          <a:lstStyle/>
          <a:p>
            <a:r>
              <a:rPr lang="en-CH" dirty="0"/>
              <a:t>Emittance blowup with ADT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9585E-7214-4205-E2F3-380E7E29BB6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6943B0-2643-0038-8F2B-2297942FFD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185" y="2258207"/>
            <a:ext cx="5676039" cy="37183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2CC405-61B7-BCAF-9879-93533D3632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12761" y="2258207"/>
            <a:ext cx="5676039" cy="37183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FF35BC0-F38A-4B46-E74D-5DA2B26467D8}"/>
              </a:ext>
            </a:extLst>
          </p:cNvPr>
          <p:cNvSpPr txBox="1"/>
          <p:nvPr/>
        </p:nvSpPr>
        <p:spPr>
          <a:xfrm>
            <a:off x="741703" y="996019"/>
            <a:ext cx="10476757" cy="1107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Blowing up the core with white noise using ADT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~5% loss of bunch intensity to reach emittance of 5 um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Further improved by D. </a:t>
            </a:r>
            <a:r>
              <a:rPr lang="en-US" dirty="0" err="1"/>
              <a:t>Valuch</a:t>
            </a:r>
            <a:r>
              <a:rPr lang="en-US" dirty="0"/>
              <a:t> in next MDs (see Dora’s MD) with bunch intensity losses &lt;1%: recipe is to blowup with ADT OFF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4678851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MD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</a:t>
            </a:fld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E4B5A7-0EB6-CB16-A6E0-53A3B2ADA8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895" y="690708"/>
            <a:ext cx="5806536" cy="28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3E0DA6-4B0E-3808-6196-D847140645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85" y="690708"/>
            <a:ext cx="5806536" cy="288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0510C2C-764B-A5B5-D518-17BE9C9185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376" y="3770197"/>
            <a:ext cx="3806621" cy="25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1319D4-D841-D8B9-DE6A-53584C2A03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457" y="3770197"/>
            <a:ext cx="3797748" cy="2520000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2B7A47B-8880-0185-4273-DA97E1CA709C}"/>
              </a:ext>
            </a:extLst>
          </p:cNvPr>
          <p:cNvSpPr/>
          <p:nvPr/>
        </p:nvSpPr>
        <p:spPr>
          <a:xfrm>
            <a:off x="157163" y="690708"/>
            <a:ext cx="11921106" cy="2880000"/>
          </a:xfrm>
          <a:prstGeom prst="roundRect">
            <a:avLst/>
          </a:prstGeom>
          <a:noFill/>
          <a:ln w="12700" cap="flat">
            <a:solidFill>
              <a:schemeClr val="accent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D69ECD8-416F-DEDB-DC51-4585A80A8578}"/>
              </a:ext>
            </a:extLst>
          </p:cNvPr>
          <p:cNvSpPr/>
          <p:nvPr/>
        </p:nvSpPr>
        <p:spPr>
          <a:xfrm>
            <a:off x="4061254" y="3621381"/>
            <a:ext cx="7921481" cy="2880000"/>
          </a:xfrm>
          <a:prstGeom prst="roundRect">
            <a:avLst/>
          </a:prstGeom>
          <a:noFill/>
          <a:ln w="12700" cap="flat">
            <a:solidFill>
              <a:schemeClr val="accent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B5E293-BF57-0472-C208-A3DDD53CBFCF}"/>
              </a:ext>
            </a:extLst>
          </p:cNvPr>
          <p:cNvSpPr txBox="1"/>
          <p:nvPr/>
        </p:nvSpPr>
        <p:spPr>
          <a:xfrm>
            <a:off x="170811" y="630649"/>
            <a:ext cx="2094403" cy="276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Start of Injection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6BD60D-E605-FFB2-1ECF-D7330E4D7765}"/>
              </a:ext>
            </a:extLst>
          </p:cNvPr>
          <p:cNvSpPr txBox="1"/>
          <p:nvPr/>
        </p:nvSpPr>
        <p:spPr>
          <a:xfrm>
            <a:off x="1819443" y="3770197"/>
            <a:ext cx="2094403" cy="27699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Collisions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5DE32C-38CC-4DD3-1E7C-73FDA121A81F}"/>
              </a:ext>
            </a:extLst>
          </p:cNvPr>
          <p:cNvSpPr txBox="1"/>
          <p:nvPr/>
        </p:nvSpPr>
        <p:spPr>
          <a:xfrm>
            <a:off x="318622" y="4476199"/>
            <a:ext cx="3520194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Stayed for ~5h at 1.2m,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dirty="0"/>
              <a:t>F</a:t>
            </a:r>
            <a:r>
              <a:rPr lang="en-CH" dirty="0"/>
              <a:t>ast beta* leveling to 60/18 cm </a:t>
            </a:r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CH" dirty="0">
                <a:sym typeface="Wingdings" pitchFamily="2" charset="2"/>
              </a:rPr>
              <a:t> Reached pileup of 160!</a:t>
            </a:r>
            <a:endParaRPr lang="en-CH" dirty="0"/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/>
              <a:t>Xing reduction to 120 urad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/>
              <a:t>Back to 160 urad</a:t>
            </a:r>
          </a:p>
        </p:txBody>
      </p:sp>
    </p:spTree>
    <p:extLst>
      <p:ext uri="{BB962C8B-B14F-4D97-AF65-F5344CB8AC3E}">
        <p14:creationId xmlns:p14="http://schemas.microsoft.com/office/powerpoint/2010/main" val="400094148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85D868-711C-7DFE-8FE9-9BC6AC396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8267"/>
            <a:ext cx="11376026" cy="1065744"/>
          </a:xfrm>
        </p:spPr>
        <p:txBody>
          <a:bodyPr/>
          <a:lstStyle/>
          <a:p>
            <a:r>
              <a:rPr lang="en-CH" dirty="0"/>
              <a:t>Bunch intensity during the cycle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DB651C-F421-FDC5-BD15-901D59BFF35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6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AC11AA-6468-AE5A-3186-DA7D8C6240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9099" y="1108306"/>
            <a:ext cx="4349033" cy="25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417157-3B23-592D-7686-33C43E1415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4900" y="1108306"/>
            <a:ext cx="4349034" cy="2520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6ED7BEF-399F-F50C-48E1-039F7A8DC9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59098" y="3716861"/>
            <a:ext cx="4349034" cy="25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6A013B-58F6-AB77-66F1-E09160E160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4901" y="3716861"/>
            <a:ext cx="4349033" cy="2520000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F85600A-4E8A-6BCA-5B63-B7A97ADE7629}"/>
              </a:ext>
            </a:extLst>
          </p:cNvPr>
          <p:cNvSpPr/>
          <p:nvPr/>
        </p:nvSpPr>
        <p:spPr>
          <a:xfrm>
            <a:off x="955343" y="718003"/>
            <a:ext cx="5051757" cy="5644883"/>
          </a:xfrm>
          <a:prstGeom prst="roundRect">
            <a:avLst/>
          </a:prstGeom>
          <a:noFill/>
          <a:ln w="12700" cap="flat">
            <a:solidFill>
              <a:srgbClr val="0432FF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840EF9F-526D-6F70-AFB9-444A029524FA}"/>
              </a:ext>
            </a:extLst>
          </p:cNvPr>
          <p:cNvSpPr/>
          <p:nvPr/>
        </p:nvSpPr>
        <p:spPr>
          <a:xfrm>
            <a:off x="6096000" y="805864"/>
            <a:ext cx="4685731" cy="5644883"/>
          </a:xfrm>
          <a:prstGeom prst="roundRect">
            <a:avLst/>
          </a:prstGeom>
          <a:noFill/>
          <a:ln w="127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2860AF-04E6-ADAD-C5AB-DDBBE182AA37}"/>
              </a:ext>
            </a:extLst>
          </p:cNvPr>
          <p:cNvSpPr txBox="1"/>
          <p:nvPr/>
        </p:nvSpPr>
        <p:spPr>
          <a:xfrm>
            <a:off x="2247203" y="1063578"/>
            <a:ext cx="506958" cy="2154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400" dirty="0"/>
              <a:t>q=1</a:t>
            </a:r>
            <a:endParaRPr lang="en-CH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CD4F18-CE43-1942-71B7-ACFDCA6DA0D5}"/>
              </a:ext>
            </a:extLst>
          </p:cNvPr>
          <p:cNvSpPr txBox="1"/>
          <p:nvPr/>
        </p:nvSpPr>
        <p:spPr>
          <a:xfrm>
            <a:off x="4046021" y="1000584"/>
            <a:ext cx="742104" cy="2154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400" dirty="0"/>
              <a:t>q=1.5</a:t>
            </a:r>
            <a:endParaRPr lang="en-CH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0667C9-6AD9-92C6-484C-FA93222C8839}"/>
              </a:ext>
            </a:extLst>
          </p:cNvPr>
          <p:cNvSpPr txBox="1"/>
          <p:nvPr/>
        </p:nvSpPr>
        <p:spPr>
          <a:xfrm>
            <a:off x="2881745" y="2066104"/>
            <a:ext cx="858527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200" dirty="0"/>
              <a:t>Non-colliding</a:t>
            </a:r>
            <a:endParaRPr lang="en-CH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179B7F-C40B-27DF-00F3-A9946441D0ED}"/>
              </a:ext>
            </a:extLst>
          </p:cNvPr>
          <p:cNvSpPr txBox="1"/>
          <p:nvPr/>
        </p:nvSpPr>
        <p:spPr>
          <a:xfrm>
            <a:off x="4949089" y="2135756"/>
            <a:ext cx="858527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1200" dirty="0"/>
              <a:t>Non-colliding</a:t>
            </a:r>
            <a:endParaRPr lang="en-CH" sz="12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8C34A6E-2D05-CF73-351B-1E470CCEB504}"/>
              </a:ext>
            </a:extLst>
          </p:cNvPr>
          <p:cNvCxnSpPr>
            <a:cxnSpLocks/>
          </p:cNvCxnSpPr>
          <p:nvPr/>
        </p:nvCxnSpPr>
        <p:spPr>
          <a:xfrm flipH="1" flipV="1">
            <a:off x="2881745" y="1676400"/>
            <a:ext cx="239487" cy="406031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CE21C6C-C910-1585-E091-967DEA802C06}"/>
              </a:ext>
            </a:extLst>
          </p:cNvPr>
          <p:cNvCxnSpPr>
            <a:cxnSpLocks/>
          </p:cNvCxnSpPr>
          <p:nvPr/>
        </p:nvCxnSpPr>
        <p:spPr>
          <a:xfrm flipH="1" flipV="1">
            <a:off x="5173142" y="1642312"/>
            <a:ext cx="131106" cy="440119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Right Brace 19">
            <a:extLst>
              <a:ext uri="{FF2B5EF4-FFF2-40B4-BE49-F238E27FC236}">
                <a16:creationId xmlns:a16="http://schemas.microsoft.com/office/drawing/2014/main" id="{D3928AF2-D195-949B-F665-13609B2EF90C}"/>
              </a:ext>
            </a:extLst>
          </p:cNvPr>
          <p:cNvSpPr/>
          <p:nvPr/>
        </p:nvSpPr>
        <p:spPr>
          <a:xfrm rot="16200000">
            <a:off x="4286359" y="506731"/>
            <a:ext cx="252697" cy="1841354"/>
          </a:xfrm>
          <a:prstGeom prst="rightBrac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6394117A-5150-9BCA-BFD0-9D4E0CD8FC86}"/>
              </a:ext>
            </a:extLst>
          </p:cNvPr>
          <p:cNvSpPr/>
          <p:nvPr/>
        </p:nvSpPr>
        <p:spPr>
          <a:xfrm rot="16200000">
            <a:off x="2320803" y="568276"/>
            <a:ext cx="312703" cy="1638174"/>
          </a:xfrm>
          <a:prstGeom prst="rightBrac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0462495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5F7199-B845-DC21-56ED-6A11F4CD0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Emittance growth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9585E-7214-4205-E2F3-380E7E29BB6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7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0186C8-B0A9-0056-7EC7-50791AC3FB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336" y="1512373"/>
            <a:ext cx="7772400" cy="38332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894E34-4616-96D5-0B32-5C024327820D}"/>
              </a:ext>
            </a:extLst>
          </p:cNvPr>
          <p:cNvSpPr txBox="1"/>
          <p:nvPr/>
        </p:nvSpPr>
        <p:spPr>
          <a:xfrm>
            <a:off x="903311" y="1162337"/>
            <a:ext cx="1590049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IBS model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9580041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5F7199-B845-DC21-56ED-6A11F4CD0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Emittance growth at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9585E-7214-4205-E2F3-380E7E29BB6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8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0186C8-B0A9-0056-7EC7-50791AC3FB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25311" y="1512373"/>
            <a:ext cx="7718449" cy="38332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996B362-66F8-4065-AE7A-A0479B0FBDEA}"/>
              </a:ext>
            </a:extLst>
          </p:cNvPr>
          <p:cNvSpPr txBox="1"/>
          <p:nvPr/>
        </p:nvSpPr>
        <p:spPr>
          <a:xfrm>
            <a:off x="407987" y="906464"/>
            <a:ext cx="10356995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Adding 0.2 um/h on top of IBS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There is a discrepancy in bunch length evolution with IBS predictions, to be followed up.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6912578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35F7199-B845-DC21-56ED-6A11F4CD0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52" y="39823"/>
            <a:ext cx="11376026" cy="1065744"/>
          </a:xfrm>
        </p:spPr>
        <p:txBody>
          <a:bodyPr/>
          <a:lstStyle/>
          <a:p>
            <a:r>
              <a:rPr lang="en-CH" dirty="0"/>
              <a:t>Noise during ramp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9585E-7214-4205-E2F3-380E7E29BB6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9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5AD800-4312-4E40-4A7A-3C38677F74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539" y="352904"/>
            <a:ext cx="3647690" cy="28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D49240-56CB-B449-853C-AD1D05210C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013" y="604959"/>
            <a:ext cx="3647690" cy="288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DFD300-6C66-306D-6AC9-9C1F35D4E4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013" y="3536644"/>
            <a:ext cx="3647690" cy="288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F04A261-6DF5-EBCC-8733-4D3867F350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539" y="3392098"/>
            <a:ext cx="3647690" cy="28800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2A62827-8533-E1FA-E020-71F0E5A0BEF4}"/>
              </a:ext>
            </a:extLst>
          </p:cNvPr>
          <p:cNvCxnSpPr/>
          <p:nvPr/>
        </p:nvCxnSpPr>
        <p:spPr>
          <a:xfrm flipV="1">
            <a:off x="4435522" y="2183642"/>
            <a:ext cx="1660478" cy="696036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3800142-B6F8-37A7-3432-787AFDD7EFEB}"/>
              </a:ext>
            </a:extLst>
          </p:cNvPr>
          <p:cNvCxnSpPr/>
          <p:nvPr/>
        </p:nvCxnSpPr>
        <p:spPr>
          <a:xfrm flipV="1">
            <a:off x="4287671" y="5079242"/>
            <a:ext cx="1660478" cy="696036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16C2864-6CF3-FA9E-AC06-19EC3C753734}"/>
              </a:ext>
            </a:extLst>
          </p:cNvPr>
          <p:cNvSpPr txBox="1"/>
          <p:nvPr/>
        </p:nvSpPr>
        <p:spPr>
          <a:xfrm>
            <a:off x="9811829" y="2099964"/>
            <a:ext cx="1590049" cy="1384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8kHz amplitude increase end of ramp, ~5.5 </a:t>
            </a:r>
            <a:r>
              <a:rPr kumimoji="0" lang="en-US" sz="1800" b="0" i="0" u="none" strike="noStrike" cap="none" spc="0" normalizeH="0" baseline="0" dirty="0" err="1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TeV</a:t>
            </a: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679338-8704-854E-7BDB-F828D524A634}"/>
              </a:ext>
            </a:extLst>
          </p:cNvPr>
          <p:cNvSpPr txBox="1"/>
          <p:nvPr/>
        </p:nvSpPr>
        <p:spPr>
          <a:xfrm>
            <a:off x="9656618" y="568036"/>
            <a:ext cx="2127395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</a:rPr>
              <a:t>A. </a:t>
            </a:r>
            <a:r>
              <a:rPr lang="en-GB" sz="2000" b="1" dirty="0" err="1">
                <a:solidFill>
                  <a:srgbClr val="002060"/>
                </a:solidFill>
              </a:rPr>
              <a:t>Radoslavova</a:t>
            </a:r>
            <a:endParaRPr lang="en-CH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41858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59222</TotalTime>
  <Words>975</Words>
  <Application>Microsoft Macintosh PowerPoint</Application>
  <PresentationFormat>Widescreen</PresentationFormat>
  <Paragraphs>125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Roboto</vt:lpstr>
      <vt:lpstr>Office Theme</vt:lpstr>
      <vt:lpstr>Extended “Flash” MD results with HL INDIVs:  emittance growth, losses, tails, noise, luminosity </vt:lpstr>
      <vt:lpstr>MD overview</vt:lpstr>
      <vt:lpstr>MD overview</vt:lpstr>
      <vt:lpstr>Emittance blowup with ADT</vt:lpstr>
      <vt:lpstr>MD overview</vt:lpstr>
      <vt:lpstr>Bunch intensity during the cycle</vt:lpstr>
      <vt:lpstr>Emittance growth at injection</vt:lpstr>
      <vt:lpstr>Emittance growth at injection</vt:lpstr>
      <vt:lpstr>Noise during ramp</vt:lpstr>
      <vt:lpstr>Losses during adjust</vt:lpstr>
      <vt:lpstr>Integrated luminosity</vt:lpstr>
      <vt:lpstr>Integrated luminosity</vt:lpstr>
      <vt:lpstr>Integrated luminosity</vt:lpstr>
      <vt:lpstr>Emittance growth during collisions</vt:lpstr>
      <vt:lpstr>Emittance growth during collisions</vt:lpstr>
      <vt:lpstr>WS vs BSRT: tails &amp; emittances at injection</vt:lpstr>
      <vt:lpstr>WS vs BSRT: emittances at top energy</vt:lpstr>
      <vt:lpstr>WS vs BSRT: emittances at top energy</vt:lpstr>
      <vt:lpstr>WS vs BSRT: tails at top energy</vt:lpstr>
      <vt:lpstr>MD overview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on IBS model</dc:title>
  <cp:lastModifiedBy>Microsoft Office User</cp:lastModifiedBy>
  <cp:revision>565</cp:revision>
  <dcterms:modified xsi:type="dcterms:W3CDTF">2025-07-01T07:32:03Z</dcterms:modified>
</cp:coreProperties>
</file>