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5" r:id="rId3"/>
    <p:sldId id="268" r:id="rId4"/>
    <p:sldId id="269" r:id="rId5"/>
    <p:sldId id="270" r:id="rId6"/>
    <p:sldId id="271" r:id="rId7"/>
    <p:sldId id="272" r:id="rId8"/>
    <p:sldId id="273" r:id="rId9"/>
    <p:sldId id="274" r:id="rId10"/>
    <p:sldId id="275" r:id="rId11"/>
    <p:sldId id="276" r:id="rId12"/>
    <p:sldId id="277" r:id="rId1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11" autoAdjust="0"/>
    <p:restoredTop sz="94660"/>
  </p:normalViewPr>
  <p:slideViewPr>
    <p:cSldViewPr snapToGrid="0">
      <p:cViewPr varScale="1">
        <p:scale>
          <a:sx n="109" d="100"/>
          <a:sy n="109" d="100"/>
        </p:scale>
        <p:origin x="115" y="58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631E825-6C9C-13BB-6F3A-8C2013522FA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C754BF0-A819-5AD2-B09D-A53B13F8C2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700C94-8EC9-418A-8C8C-CDE07678D1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22A5-6CF0-45C6-A442-2AE0388D70FF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83DB59-EFBB-0F38-086B-5CE91E290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35A543-4F8C-DA3A-30AA-9D4A79F6FF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84A4-347F-4D07-9C6A-5CAEA30D5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8435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41C2F6-9478-98D2-F3DB-F62D82E364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8E0039-B023-EBC2-AE84-84B0A6ACFD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670471-9EAF-FA4E-FF4D-00322ED070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22A5-6CF0-45C6-A442-2AE0388D70FF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9BC09C0-64F4-1D83-4FC5-BB231B8C78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2A18953-A4CF-A2F6-2808-3FD500A1F3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84A4-347F-4D07-9C6A-5CAEA30D5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78350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FC6DF22-184E-2249-2421-9194DADD298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1BFC7F6-1215-8FB7-4160-6BCF2E5B7CC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3BDF6F-CC68-571B-FF3E-037E4D2B56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22A5-6CF0-45C6-A442-2AE0388D70FF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69DBE1-FED2-6037-820D-CED4A6E815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93853CF-D6CB-DFCE-4D5A-79DC2916A9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84A4-347F-4D07-9C6A-5CAEA30D5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81237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24F5CF-A740-A2AD-F691-462455311A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CACF3E5-7A3E-8E26-35EF-75EB5274118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86E128-1BD0-4B00-53B8-47CE6286DE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22A5-6CF0-45C6-A442-2AE0388D70FF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00BAB16-5ECF-CA7A-8331-5D42C4746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5D2E637-139B-9CEE-80A8-9B00EBB462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84A4-347F-4D07-9C6A-5CAEA30D5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23070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96B21B-A5C1-DFD7-CF46-54FDC938A0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35FCA12-13F3-411D-547F-72869CB956C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0B25BE-70AD-A1BF-1518-005B4DE816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22A5-6CF0-45C6-A442-2AE0388D70FF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9EB2BA-B922-5D4D-24B6-D373BC1FD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ED2BA51-277D-1C44-FA72-C86B3EFD6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84A4-347F-4D07-9C6A-5CAEA30D5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53866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0A7ACA-5A4A-3FC0-B071-95D1502841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6CC5C0-C2F5-A0AC-1D14-FF1106309FF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3D81C1D-CC1A-681B-4960-C1DE71666B6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835AA7-15EF-2C62-1845-5C0A1245CA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22A5-6CF0-45C6-A442-2AE0388D70FF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78BD9E-9EF3-976E-F7B6-2511CADFC91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4E9FA8-2492-C993-46A0-4651D7A768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84A4-347F-4D07-9C6A-5CAEA30D5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3495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E99C6-0AC7-35DA-D515-69A5D18962B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8028A6-4E35-00CF-0AB2-A01C5C55893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C414428-153B-6F22-FD0C-E93E54C1444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23F1CA-0319-C64F-5D48-673D8FB232E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15936F7-77E2-6D57-E11C-C9BB2E73CB5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6B49084-AC2F-760D-EF83-EB4AF14629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22A5-6CF0-45C6-A442-2AE0388D70FF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F0CEDC-C73F-95DE-A970-F5C685B69E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E47AF13-4FB8-EB5C-0BF1-1CD4971FD6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84A4-347F-4D07-9C6A-5CAEA30D5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54684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6D267B-CCE0-0D39-3FF5-DF7055835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197262-95AC-C8DF-52EC-7A586A5009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22A5-6CF0-45C6-A442-2AE0388D70FF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C5A77E5-9AF0-C0C1-78F2-915DBFFB43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50EA56E-FCDB-2013-FA7B-7FB129540D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84A4-347F-4D07-9C6A-5CAEA30D5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5397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A87FF7A-923F-4043-9C71-1FE6EA93EB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22A5-6CF0-45C6-A442-2AE0388D70FF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68A1E661-1E20-2ED7-8DE9-759D86529F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0F2DA1-1AEA-CF39-6CBA-0BFAAAC2DA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84A4-347F-4D07-9C6A-5CAEA30D5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3660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FEBF50-D6D7-D9D8-7363-B2CB80D393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75B9633-50A3-5580-5476-69D0F55AC8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FCE287F-2F66-03C0-4986-1AF6DAC0879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CB9D99C-5870-0630-2C80-32B8EFBDB9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22A5-6CF0-45C6-A442-2AE0388D70FF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5DA3AAA-1F80-9510-F07B-3D88006827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436B83C-321E-7E89-5DD6-86C86B87BD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84A4-347F-4D07-9C6A-5CAEA30D5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565224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A259D3C-81F5-109E-53F4-161F43CD08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ECF9133-DDD3-1768-5A28-B56FC4062DA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4DE954F-17F3-7D39-3413-6AA19D4D56D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D859AED-1AB6-C6A4-7827-7401D900C0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3A22A5-6CF0-45C6-A442-2AE0388D70FF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DE3E02-B2A0-4880-D017-F33640B1D6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178AD56-23E3-306C-29C6-80A8FC090E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7DF84A4-347F-4D07-9C6A-5CAEA30D5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4247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0EC40DF-F22A-96B7-09D4-685C16D1DA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4EA59A-F839-975E-A2E7-C4E2CC2D70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D90CC7F-77C7-19C0-A386-DCAA1386999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3A22A5-6CF0-45C6-A442-2AE0388D70FF}" type="datetimeFigureOut">
              <a:rPr lang="en-GB" smtClean="0"/>
              <a:t>30/06/2025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60745-893B-8EEB-E7E3-AEAC203D7F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7519946-98EC-31CA-62F5-33959E8BF66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7DF84A4-347F-4D07-9C6A-5CAEA30D5C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1984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3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3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3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3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3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png"/><Relationship Id="rId4" Type="http://schemas.openxmlformats.org/officeDocument/2006/relationships/image" Target="../media/image3.sv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03A4821-EA50-6F89-15BF-F4782611A142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C1930CC-2802-D362-CC79-F6ABB1B41B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5D26F393-61BD-DD9A-6114-5D8152CF9EA5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E660A2B-660F-3001-D55B-BAF84783E12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3" y="6295052"/>
            <a:ext cx="568698" cy="55812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44B794D-E3DC-E0F7-1DBB-4A23113F500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b="1" dirty="0" err="1">
                <a:solidFill>
                  <a:schemeClr val="bg1"/>
                </a:solidFill>
              </a:rPr>
              <a:t>E.H.Maclean</a:t>
            </a:r>
            <a:r>
              <a:rPr lang="en-GB" sz="1600" b="1" dirty="0">
                <a:solidFill>
                  <a:schemeClr val="bg1"/>
                </a:solidFill>
              </a:rPr>
              <a:t> RMPP 28 May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59095E5-E5BE-9DB9-7CAA-2A93603697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0132-1C65-4EB9-A97A-FDCD75AB0CFA}" type="slidenum">
              <a:rPr lang="en-GB" sz="1600" b="1" smtClean="0">
                <a:solidFill>
                  <a:schemeClr val="bg1"/>
                </a:solidFill>
              </a:rPr>
              <a:t>1</a:t>
            </a:fld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B0FAABFB-957F-55F5-7C6F-EBB2D43924D4}"/>
              </a:ext>
            </a:extLst>
          </p:cNvPr>
          <p:cNvSpPr/>
          <p:nvPr/>
        </p:nvSpPr>
        <p:spPr>
          <a:xfrm>
            <a:off x="-1173" y="398"/>
            <a:ext cx="12192000" cy="6269746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3879AC67-A4B2-A524-8D28-ADA131556C99}"/>
              </a:ext>
            </a:extLst>
          </p:cNvPr>
          <p:cNvSpPr txBox="1"/>
          <p:nvPr/>
        </p:nvSpPr>
        <p:spPr>
          <a:xfrm>
            <a:off x="1141991" y="1209386"/>
            <a:ext cx="104896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b="1" dirty="0">
                <a:solidFill>
                  <a:schemeClr val="bg1"/>
                </a:solidFill>
              </a:rPr>
              <a:t>MD15463: Long-range beam-beam compensation with flat-optics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523D7FF-7053-68FE-8B29-65B26814BC4B}"/>
              </a:ext>
            </a:extLst>
          </p:cNvPr>
          <p:cNvSpPr txBox="1"/>
          <p:nvPr/>
        </p:nvSpPr>
        <p:spPr>
          <a:xfrm>
            <a:off x="2860797" y="2819483"/>
            <a:ext cx="65743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 err="1">
                <a:solidFill>
                  <a:schemeClr val="bg1"/>
                </a:solidFill>
              </a:rPr>
              <a:t>E.H.Maclean</a:t>
            </a:r>
            <a:r>
              <a:rPr lang="en-GB" sz="2400" b="1" dirty="0">
                <a:solidFill>
                  <a:schemeClr val="bg1"/>
                </a:solidFill>
              </a:rPr>
              <a:t>, </a:t>
            </a:r>
            <a:r>
              <a:rPr lang="en-GB" sz="2400" b="1" dirty="0" err="1">
                <a:solidFill>
                  <a:schemeClr val="bg1"/>
                </a:solidFill>
              </a:rPr>
              <a:t>S.Horney</a:t>
            </a:r>
            <a:r>
              <a:rPr lang="en-GB" sz="2400" b="1" dirty="0">
                <a:solidFill>
                  <a:schemeClr val="bg1"/>
                </a:solidFill>
              </a:rPr>
              <a:t>, </a:t>
            </a:r>
            <a:r>
              <a:rPr lang="en-GB" sz="2400" b="1" dirty="0" err="1">
                <a:solidFill>
                  <a:schemeClr val="bg1"/>
                </a:solidFill>
              </a:rPr>
              <a:t>R.Tomas</a:t>
            </a:r>
            <a:endParaRPr lang="en-GB" sz="24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63572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9E7EA46-CC4B-58AC-AB09-D98D97E5EB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39264A0-2A83-92F7-50CE-DE7412C1C8AD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7D933E72-D48C-5ACE-4BFA-5A827ED29E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5FEF053-E5BE-FC10-137E-C794D1854AE0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52E62864-CFD1-EB4D-A7AA-FF7AB754213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3" y="6295052"/>
            <a:ext cx="568698" cy="55812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01E8DAC-D3A4-9A77-F9D3-7B045D8319F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b="1" dirty="0" err="1">
                <a:solidFill>
                  <a:schemeClr val="bg1"/>
                </a:solidFill>
              </a:rPr>
              <a:t>E.H.Maclean</a:t>
            </a:r>
            <a:r>
              <a:rPr lang="en-GB" sz="1600" b="1" dirty="0">
                <a:solidFill>
                  <a:schemeClr val="bg1"/>
                </a:solidFill>
              </a:rPr>
              <a:t> RMPP 28 May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05B95E0-1D22-5F5D-921D-2F3ABDEFD2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0132-1C65-4EB9-A97A-FDCD75AB0CFA}" type="slidenum">
              <a:rPr lang="en-GB" sz="1600" b="1" smtClean="0">
                <a:solidFill>
                  <a:schemeClr val="bg1"/>
                </a:solidFill>
              </a:rPr>
              <a:t>10</a:t>
            </a:fld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13AB29E-572D-C87B-2E80-CA91C4B27E6D}"/>
              </a:ext>
            </a:extLst>
          </p:cNvPr>
          <p:cNvSpPr txBox="1"/>
          <p:nvPr/>
        </p:nvSpPr>
        <p:spPr>
          <a:xfrm>
            <a:off x="128221" y="89415"/>
            <a:ext cx="361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70C0"/>
                </a:solidFill>
              </a:rPr>
              <a:t>Tested in MD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558CC65-DFFD-1E73-A357-05BF1FAD70B4}"/>
              </a:ext>
            </a:extLst>
          </p:cNvPr>
          <p:cNvSpPr txBox="1"/>
          <p:nvPr/>
        </p:nvSpPr>
        <p:spPr>
          <a:xfrm>
            <a:off x="2224307" y="150970"/>
            <a:ext cx="8101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Detailed analysis still to be done, but some interesting online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9A33D4-F628-C118-C52E-E5729C35819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15" t="6607" b="53586"/>
          <a:stretch>
            <a:fillRect/>
          </a:stretch>
        </p:blipFill>
        <p:spPr>
          <a:xfrm>
            <a:off x="499616" y="2525151"/>
            <a:ext cx="11192767" cy="3324842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6EA12C0-17F2-AA7C-F365-C04626B40D41}"/>
              </a:ext>
            </a:extLst>
          </p:cNvPr>
          <p:cNvSpPr txBox="1"/>
          <p:nvPr/>
        </p:nvSpPr>
        <p:spPr>
          <a:xfrm>
            <a:off x="241272" y="896317"/>
            <a:ext cx="1162482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Hard to measure 4Qy (less intensity left by this part of MD and RDT is much further away)</a:t>
            </a:r>
          </a:p>
          <a:p>
            <a:endParaRPr lang="en-GB" sz="2400" b="1" dirty="0">
              <a:solidFill>
                <a:srgbClr val="0070C0"/>
              </a:solidFill>
            </a:endParaRPr>
          </a:p>
          <a:p>
            <a:r>
              <a:rPr lang="en-GB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 Still seemed to show some reduction when MCOX correction applied</a:t>
            </a:r>
            <a:endParaRPr lang="en-GB" sz="20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969127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8D2D547-1E57-B451-8E19-C85909DA336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CA025D8-958C-287E-019A-84AD677159DC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BE777DB-C9FF-58CC-8EF1-88605EA61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BFC286E7-388D-30AC-A05D-4584EB32D9AD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7B7AF1DF-4F40-FF80-D667-176F32EEE0B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3" y="6295052"/>
            <a:ext cx="568698" cy="55812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4B81AE2-4FA5-530B-8D62-E70CACC03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b="1" dirty="0" err="1">
                <a:solidFill>
                  <a:schemeClr val="bg1"/>
                </a:solidFill>
              </a:rPr>
              <a:t>E.H.Maclean</a:t>
            </a:r>
            <a:r>
              <a:rPr lang="en-GB" sz="1600" b="1" dirty="0">
                <a:solidFill>
                  <a:schemeClr val="bg1"/>
                </a:solidFill>
              </a:rPr>
              <a:t> RMPP 28 May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7FA8CA8-E034-EB1C-0A40-29E95962B6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0132-1C65-4EB9-A97A-FDCD75AB0CFA}" type="slidenum">
              <a:rPr lang="en-GB" sz="1600" b="1" smtClean="0">
                <a:solidFill>
                  <a:schemeClr val="bg1"/>
                </a:solidFill>
              </a:rPr>
              <a:t>11</a:t>
            </a:fld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76EF398-6759-BCCE-E5DE-7C0251C2F85A}"/>
              </a:ext>
            </a:extLst>
          </p:cNvPr>
          <p:cNvSpPr txBox="1"/>
          <p:nvPr/>
        </p:nvSpPr>
        <p:spPr>
          <a:xfrm>
            <a:off x="128221" y="89415"/>
            <a:ext cx="361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70C0"/>
                </a:solidFill>
              </a:rPr>
              <a:t>Tested in MD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45573AD-7CD6-2096-EBE8-C83E9F5F297B}"/>
              </a:ext>
            </a:extLst>
          </p:cNvPr>
          <p:cNvSpPr txBox="1"/>
          <p:nvPr/>
        </p:nvSpPr>
        <p:spPr>
          <a:xfrm>
            <a:off x="2224307" y="150970"/>
            <a:ext cx="8101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Detailed analysis still to be done, but some interesting online results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CC8F7EEB-1E90-7FA0-0DF2-25139715456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1" t="8036" b="16820"/>
          <a:stretch>
            <a:fillRect/>
          </a:stretch>
        </p:blipFill>
        <p:spPr>
          <a:xfrm>
            <a:off x="297542" y="1329397"/>
            <a:ext cx="8200480" cy="472443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95BE36AC-33D8-4AF0-A0FF-E4E4EF6A619C}"/>
              </a:ext>
            </a:extLst>
          </p:cNvPr>
          <p:cNvSpPr txBox="1"/>
          <p:nvPr/>
        </p:nvSpPr>
        <p:spPr>
          <a:xfrm>
            <a:off x="206103" y="747123"/>
            <a:ext cx="11624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Beta beating from </a:t>
            </a:r>
            <a:r>
              <a:rPr lang="en-GB" sz="2400" b="1" dirty="0" err="1">
                <a:solidFill>
                  <a:srgbClr val="0070C0"/>
                </a:solidFill>
              </a:rPr>
              <a:t>lrbb</a:t>
            </a:r>
            <a:r>
              <a:rPr lang="en-GB" sz="2400" b="1" dirty="0">
                <a:solidFill>
                  <a:srgbClr val="0070C0"/>
                </a:solidFill>
              </a:rPr>
              <a:t> at 160urad at 1.5 p/b</a:t>
            </a:r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D00F436B-90E6-0FC2-5EB6-A4867767737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10" t="22741" r="27258" b="8370"/>
          <a:stretch>
            <a:fillRect/>
          </a:stretch>
        </p:blipFill>
        <p:spPr>
          <a:xfrm>
            <a:off x="8610601" y="3899101"/>
            <a:ext cx="3487614" cy="21547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76459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7384142-5F1E-D453-5676-64A789EA02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83091B5D-92B8-F418-9BC2-6EF0EBE26DA5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4E2485A-D99B-E7F4-56A4-B46F719B8C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A86B8630-36AD-DBAE-8EFA-191EBEB4DA09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D273BCD3-347B-ED89-0E3D-2B82C5FC40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3" y="6295052"/>
            <a:ext cx="568698" cy="55812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2F84F4B-D33B-A653-5B5F-9AF86771BB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b="1" dirty="0" err="1">
                <a:solidFill>
                  <a:schemeClr val="bg1"/>
                </a:solidFill>
              </a:rPr>
              <a:t>E.H.Maclean</a:t>
            </a:r>
            <a:r>
              <a:rPr lang="en-GB" sz="1600" b="1" dirty="0">
                <a:solidFill>
                  <a:schemeClr val="bg1"/>
                </a:solidFill>
              </a:rPr>
              <a:t> RMPP 28 May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2C15C6D-6F95-2E37-8416-06CDA7347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0132-1C65-4EB9-A97A-FDCD75AB0CFA}" type="slidenum">
              <a:rPr lang="en-GB" sz="1600" b="1" smtClean="0">
                <a:solidFill>
                  <a:schemeClr val="bg1"/>
                </a:solidFill>
              </a:rPr>
              <a:t>12</a:t>
            </a:fld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6357A99-981D-A4F5-D1A8-15A9A2E05F7D}"/>
              </a:ext>
            </a:extLst>
          </p:cNvPr>
          <p:cNvSpPr txBox="1"/>
          <p:nvPr/>
        </p:nvSpPr>
        <p:spPr>
          <a:xfrm>
            <a:off x="128221" y="89415"/>
            <a:ext cx="361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70C0"/>
                </a:solidFill>
              </a:rPr>
              <a:t>Tested in MD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176287-681E-57FD-6D38-CFF61A31649D}"/>
              </a:ext>
            </a:extLst>
          </p:cNvPr>
          <p:cNvSpPr txBox="1"/>
          <p:nvPr/>
        </p:nvSpPr>
        <p:spPr>
          <a:xfrm>
            <a:off x="2224307" y="150970"/>
            <a:ext cx="8101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Detailed analysis still to be done, but some interesting online results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4613F2D-D39D-A340-3F9B-096E71107DE5}"/>
              </a:ext>
            </a:extLst>
          </p:cNvPr>
          <p:cNvSpPr txBox="1"/>
          <p:nvPr/>
        </p:nvSpPr>
        <p:spPr>
          <a:xfrm>
            <a:off x="206103" y="747123"/>
            <a:ext cx="1162482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Beta beating increase as go to 120urad</a:t>
            </a:r>
            <a:endParaRPr lang="en-GB" sz="2000" dirty="0">
              <a:solidFill>
                <a:srgbClr val="0070C0"/>
              </a:solidFill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C4E9DBB-8EF7-D745-39E8-D70B26D2E12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958" t="8035" b="16205"/>
          <a:stretch>
            <a:fillRect/>
          </a:stretch>
        </p:blipFill>
        <p:spPr>
          <a:xfrm>
            <a:off x="513470" y="1498208"/>
            <a:ext cx="7798694" cy="4522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10373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042020A-46C7-D9A6-DB7D-C8EEABA8362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248FB94-AE93-02DE-B753-FBF2B60D46EE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9447E26-6AE6-1D7A-296C-ED96B95D3ED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29807C18-DD19-F772-1056-E6E0B2D3A632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43680DB-311D-9F39-E8DC-88E88F5422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3" y="6295052"/>
            <a:ext cx="568698" cy="55812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EC34205-4402-77FE-D42C-6F61A7DD9B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b="1" dirty="0" err="1">
                <a:solidFill>
                  <a:schemeClr val="bg1"/>
                </a:solidFill>
              </a:rPr>
              <a:t>E.H.Maclean</a:t>
            </a:r>
            <a:r>
              <a:rPr lang="en-GB" sz="1600" b="1" dirty="0">
                <a:solidFill>
                  <a:schemeClr val="bg1"/>
                </a:solidFill>
              </a:rPr>
              <a:t> RMPP 28 May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F4A6523F-C992-04AF-0F70-B52523E3A0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0132-1C65-4EB9-A97A-FDCD75AB0CFA}" type="slidenum">
              <a:rPr lang="en-GB" sz="1600" b="1" smtClean="0">
                <a:solidFill>
                  <a:schemeClr val="bg1"/>
                </a:solidFill>
              </a:rPr>
              <a:t>2</a:t>
            </a:fld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6CF3013-F575-B7EF-323A-E915E94BD4B2}"/>
              </a:ext>
            </a:extLst>
          </p:cNvPr>
          <p:cNvSpPr txBox="1"/>
          <p:nvPr/>
        </p:nvSpPr>
        <p:spPr>
          <a:xfrm>
            <a:off x="211223" y="185367"/>
            <a:ext cx="119807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GB" sz="2000" b="1" dirty="0">
                <a:solidFill>
                  <a:srgbClr val="0070C0"/>
                </a:solidFill>
              </a:rPr>
              <a:t>2024 </a:t>
            </a:r>
            <a:r>
              <a:rPr lang="en-GB" sz="2000" b="1" dirty="0"/>
              <a:t>MD12263 </a:t>
            </a:r>
            <a:r>
              <a:rPr lang="en-GB" sz="2000" b="1" dirty="0">
                <a:solidFill>
                  <a:srgbClr val="0070C0"/>
                </a:solidFill>
              </a:rPr>
              <a:t>MD demonstrated traditional ACD optics measurements on probes in collision with nominals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0AB4050-322D-9AE8-3B30-AC96A2C6CBFB}"/>
              </a:ext>
            </a:extLst>
          </p:cNvPr>
          <p:cNvSpPr txBox="1"/>
          <p:nvPr/>
        </p:nvSpPr>
        <p:spPr>
          <a:xfrm>
            <a:off x="211223" y="616126"/>
            <a:ext cx="111425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3 pilots in Beam2 colliding with trains in Beam1. Excite only pilots with the AC-dipole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Allowed measurements of optics perturbations from long-range beam-beam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6CA073C9-299B-E63E-0B28-5617EC7C261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627039" y="3398196"/>
            <a:ext cx="5564961" cy="24509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A8274408-63BB-0062-0D5F-8C33661C2CDA}"/>
              </a:ext>
            </a:extLst>
          </p:cNvPr>
          <p:cNvPicPr>
            <a:picLocks noChangeAspect="1"/>
          </p:cNvPicPr>
          <p:nvPr/>
        </p:nvPicPr>
        <p:blipFill>
          <a:blip r:embed="rId6"/>
          <a:srcRect t="48151"/>
          <a:stretch/>
        </p:blipFill>
        <p:spPr>
          <a:xfrm>
            <a:off x="0" y="3547866"/>
            <a:ext cx="6321157" cy="2151609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8105ED1A-457B-C2B5-400C-E4BF5C8F8EB4}"/>
              </a:ext>
            </a:extLst>
          </p:cNvPr>
          <p:cNvSpPr txBox="1"/>
          <p:nvPr/>
        </p:nvSpPr>
        <p:spPr>
          <a:xfrm>
            <a:off x="297542" y="1532059"/>
            <a:ext cx="9546388" cy="115416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Good agreement between predicted and measured beta-beat</a:t>
            </a:r>
          </a:p>
          <a:p>
            <a:pPr>
              <a:buClr>
                <a:srgbClr val="0070C0"/>
              </a:buClr>
            </a:pPr>
            <a:r>
              <a:rPr lang="en-GB" sz="8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endParaRPr lang="en-GB" sz="2000" dirty="0">
              <a:solidFill>
                <a:schemeClr val="accent6">
                  <a:lumMod val="75000"/>
                </a:schemeClr>
              </a:solidFill>
            </a:endParaRP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Good agreement between predicted and measured shifts to 3Qy (skew </a:t>
            </a:r>
            <a:r>
              <a:rPr lang="en-GB" sz="2000" dirty="0" err="1">
                <a:solidFill>
                  <a:schemeClr val="accent6">
                    <a:lumMod val="75000"/>
                  </a:schemeClr>
                </a:solidFill>
              </a:rPr>
              <a:t>sextupole</a:t>
            </a:r>
            <a:r>
              <a:rPr lang="en-GB" sz="2000" dirty="0">
                <a:solidFill>
                  <a:schemeClr val="accent6">
                    <a:lumMod val="75000"/>
                  </a:schemeClr>
                </a:solidFill>
              </a:rPr>
              <a:t>) and 4Qx (normal octupole) RDTs 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C7F4B4C9-CE02-B004-B66B-A36D1BFDBCCD}"/>
              </a:ext>
            </a:extLst>
          </p:cNvPr>
          <p:cNvSpPr txBox="1"/>
          <p:nvPr/>
        </p:nvSpPr>
        <p:spPr>
          <a:xfrm>
            <a:off x="401552" y="2857542"/>
            <a:ext cx="9710989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b="1" dirty="0">
                <a:solidFill>
                  <a:srgbClr val="00B0F0"/>
                </a:solidFill>
              </a:rPr>
              <a:t>BEAM-BASED BEAM-BEAM BENCHMARKING AND CORRECTION, IPAC 2025, WEPM010</a:t>
            </a:r>
          </a:p>
        </p:txBody>
      </p:sp>
    </p:spTree>
    <p:extLst>
      <p:ext uri="{BB962C8B-B14F-4D97-AF65-F5344CB8AC3E}">
        <p14:creationId xmlns:p14="http://schemas.microsoft.com/office/powerpoint/2010/main" val="18024385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4D3F808-FB91-D412-D372-43EE0F6C10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F10E6BF3-FE33-1AAA-1C70-8D7516E25DCD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1111405-0B31-B7A9-9CFB-AFD1B43FC9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D9502E5E-E66A-B53E-46F0-0746A5E3C0A9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A066B2B6-F16B-AB7F-6961-09B9825E30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3" y="6295052"/>
            <a:ext cx="568698" cy="55812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AC60E06-2E81-1D28-5573-0E1917D846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b="1" dirty="0" err="1">
                <a:solidFill>
                  <a:schemeClr val="bg1"/>
                </a:solidFill>
              </a:rPr>
              <a:t>E.H.Maclean</a:t>
            </a:r>
            <a:r>
              <a:rPr lang="en-GB" sz="1600" b="1" dirty="0">
                <a:solidFill>
                  <a:schemeClr val="bg1"/>
                </a:solidFill>
              </a:rPr>
              <a:t> RMPP 28 May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4D3CB01-A2A5-4EC1-6798-7D98C9B41B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0132-1C65-4EB9-A97A-FDCD75AB0CFA}" type="slidenum">
              <a:rPr lang="en-GB" sz="1600" b="1" smtClean="0">
                <a:solidFill>
                  <a:schemeClr val="bg1"/>
                </a:solidFill>
              </a:rPr>
              <a:t>3</a:t>
            </a:fld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AFB3594-7FCD-F2B4-7C0A-5ABE5CF578A1}"/>
              </a:ext>
            </a:extLst>
          </p:cNvPr>
          <p:cNvSpPr txBox="1"/>
          <p:nvPr/>
        </p:nvSpPr>
        <p:spPr>
          <a:xfrm>
            <a:off x="128221" y="89415"/>
            <a:ext cx="361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70C0"/>
                </a:solidFill>
              </a:rPr>
              <a:t>Procedure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D2B2339-EDFB-F9A4-CFA0-65F318665069}"/>
              </a:ext>
            </a:extLst>
          </p:cNvPr>
          <p:cNvSpPr txBox="1"/>
          <p:nvPr/>
        </p:nvSpPr>
        <p:spPr>
          <a:xfrm>
            <a:off x="710372" y="1657510"/>
            <a:ext cx="10359236" cy="2593018"/>
          </a:xfrm>
          <a:prstGeom prst="rect">
            <a:avLst/>
          </a:prstGeom>
          <a:noFill/>
          <a:ln w="34925"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1200" b="1" dirty="0">
                <a:sym typeface="Wingdings" panose="05000000000000000000" pitchFamily="2" charset="2"/>
              </a:rPr>
              <a:t>Dedicated filling scheme with 3 pilots in Beam1 (weak beam) &amp; 36b trains in Beam2 (strong beam)</a:t>
            </a:r>
          </a:p>
          <a:p>
            <a:pPr>
              <a:buClr>
                <a:srgbClr val="0070C0"/>
              </a:buClr>
            </a:pPr>
            <a:r>
              <a:rPr lang="en-GB" sz="1200" dirty="0">
                <a:sym typeface="Wingdings" panose="05000000000000000000" pitchFamily="2" charset="2"/>
              </a:rPr>
              <a:t>             1x pilot no collisions,  1x pilot full LR in IP1/5,   1x pilot partial LR in IP1/5</a:t>
            </a:r>
          </a:p>
          <a:p>
            <a:pPr>
              <a:buClr>
                <a:srgbClr val="0070C0"/>
              </a:buClr>
            </a:pPr>
            <a:r>
              <a:rPr lang="en-GB" sz="200" b="1" dirty="0">
                <a:sym typeface="Wingdings" panose="05000000000000000000" pitchFamily="2" charset="2"/>
              </a:rPr>
              <a:t> </a:t>
            </a:r>
            <a:endParaRPr lang="en-GB" sz="1200" b="1" dirty="0"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1200" b="1" dirty="0">
                <a:sym typeface="Wingdings" panose="05000000000000000000" pitchFamily="2" charset="2"/>
              </a:rPr>
              <a:t>Remove common BPM from OFB. Safe beam flag + ACD keys only on weak beam. BCM unmasked. Configure BPM offset asymmetrically in the 2 beams.</a:t>
            </a:r>
          </a:p>
          <a:p>
            <a:pPr>
              <a:buClr>
                <a:srgbClr val="0070C0"/>
              </a:buClr>
            </a:pPr>
            <a:r>
              <a:rPr lang="en-GB" sz="1200" b="1" dirty="0">
                <a:sym typeface="Wingdings" panose="05000000000000000000" pitchFamily="2" charset="2"/>
              </a:rPr>
              <a:t>          </a:t>
            </a:r>
            <a:r>
              <a:rPr lang="en-GB" sz="1200" dirty="0">
                <a:sym typeface="Wingdings" panose="05000000000000000000" pitchFamily="2" charset="2"/>
              </a:rPr>
              <a:t>Requires special sequence at INJECT PHYSICS BEAM, to only modify BPM calibration &amp; flags for strong beam</a:t>
            </a:r>
          </a:p>
          <a:p>
            <a:pPr>
              <a:buClr>
                <a:srgbClr val="0070C0"/>
              </a:buClr>
            </a:pPr>
            <a:r>
              <a:rPr lang="en-GB" sz="1200" b="1" dirty="0">
                <a:sym typeface="Wingdings" panose="05000000000000000000" pitchFamily="2" charset="2"/>
              </a:rPr>
              <a:t>          </a:t>
            </a:r>
            <a:r>
              <a:rPr lang="en-GB" sz="1200" dirty="0">
                <a:sym typeface="Wingdings" panose="05000000000000000000" pitchFamily="2" charset="2"/>
              </a:rPr>
              <a:t>Used in MD12263:</a:t>
            </a:r>
            <a:r>
              <a:rPr lang="en-GB" sz="1200" b="1" dirty="0">
                <a:sym typeface="Wingdings" panose="05000000000000000000" pitchFamily="2" charset="2"/>
              </a:rPr>
              <a:t> </a:t>
            </a:r>
            <a:r>
              <a:rPr kumimoji="0" lang="en-US" altLang="en-US" sz="1100" b="0" i="0" u="none" strike="noStrike" cap="none" normalizeH="0" baseline="0" dirty="0">
                <a:ln>
                  <a:noFill/>
                </a:ln>
                <a:solidFill>
                  <a:srgbClr val="0070C0"/>
                </a:solidFill>
                <a:effectLst/>
                <a:latin typeface="Aptos" panose="020B0004020202020204" pitchFamily="34" charset="0"/>
              </a:rPr>
              <a:t>INJECTION PHYSICS BEAM 1 (BEAM 2 IS LOW INTENSITY)  </a:t>
            </a:r>
            <a:r>
              <a:rPr kumimoji="0" lang="en-US" altLang="en-US" sz="120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ptos" panose="020B0004020202020204" pitchFamily="34" charset="0"/>
              </a:rPr>
              <a:t>Equivalent being prepared by Andrea/Delphine with beams swapped</a:t>
            </a:r>
            <a:endParaRPr lang="en-GB" sz="1200" dirty="0">
              <a:sym typeface="Wingdings" panose="05000000000000000000" pitchFamily="2" charset="2"/>
            </a:endParaRPr>
          </a:p>
          <a:p>
            <a:pPr marL="342900" indent="-342900"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1200" b="1" dirty="0">
                <a:sym typeface="Wingdings" panose="05000000000000000000" pitchFamily="2" charset="2"/>
              </a:rPr>
              <a:t>Mask </a:t>
            </a:r>
            <a:r>
              <a:rPr lang="en-GB" sz="1200" b="1" dirty="0" err="1">
                <a:sym typeface="Wingdings" panose="05000000000000000000" pitchFamily="2" charset="2"/>
              </a:rPr>
              <a:t>ACD,Collimators</a:t>
            </a:r>
            <a:r>
              <a:rPr lang="en-GB" sz="1200" b="1" dirty="0">
                <a:sym typeface="Wingdings" panose="05000000000000000000" pitchFamily="2" charset="2"/>
              </a:rPr>
              <a:t> (which will be disregarded for strong beam as no safe beam flag set)</a:t>
            </a:r>
          </a:p>
          <a:p>
            <a:pPr marL="342900" indent="-342900"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1200" b="1" dirty="0">
                <a:sym typeface="Wingdings" panose="05000000000000000000" pitchFamily="2" charset="2"/>
              </a:rPr>
              <a:t>Reduce MO and Q’ in the weak beam to usual values for OMC</a:t>
            </a:r>
          </a:p>
          <a:p>
            <a:pPr marL="342900" indent="-342900"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1200" b="1" dirty="0">
                <a:sym typeface="Wingdings" panose="05000000000000000000" pitchFamily="2" charset="2"/>
              </a:rPr>
              <a:t>separate beams at all IP 5 sigma at 1.2m (prevent HO) then go to </a:t>
            </a:r>
            <a:r>
              <a:rPr lang="en-GB" sz="1200" b="1" dirty="0" err="1">
                <a:sym typeface="Wingdings" panose="05000000000000000000" pitchFamily="2" charset="2"/>
              </a:rPr>
              <a:t>EoS</a:t>
            </a:r>
            <a:endParaRPr lang="en-GB" sz="1200" b="1" dirty="0">
              <a:sym typeface="Wingdings" panose="05000000000000000000" pitchFamily="2" charset="2"/>
            </a:endParaRP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GB" sz="100" b="1" dirty="0">
                <a:sym typeface="Wingdings" panose="05000000000000000000" pitchFamily="2" charset="2"/>
              </a:rPr>
              <a:t> </a:t>
            </a:r>
            <a:endParaRPr lang="en-GB" sz="1200" b="1" dirty="0">
              <a:sym typeface="Wingdings" panose="05000000000000000000" pitchFamily="2" charset="2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1200" b="1" dirty="0">
                <a:sym typeface="Wingdings" panose="05000000000000000000" pitchFamily="2" charset="2"/>
              </a:rPr>
              <a:t>Load dedicated collimator sequence at </a:t>
            </a:r>
            <a:r>
              <a:rPr lang="en-GB" sz="1200" b="1" dirty="0" err="1">
                <a:sym typeface="Wingdings" panose="05000000000000000000" pitchFamily="2" charset="2"/>
              </a:rPr>
              <a:t>EoS</a:t>
            </a:r>
            <a:r>
              <a:rPr lang="en-GB" sz="1200" b="1" dirty="0">
                <a:sym typeface="Wingdings" panose="05000000000000000000" pitchFamily="2" charset="2"/>
              </a:rPr>
              <a:t> with nominal setup in strong-beam and NLO in the weak beam.</a:t>
            </a:r>
          </a:p>
          <a:p>
            <a:pPr>
              <a:buClr>
                <a:srgbClr val="0070C0"/>
              </a:buClr>
            </a:pPr>
            <a:r>
              <a:rPr lang="en-GB" sz="1200" b="1" dirty="0">
                <a:sym typeface="Wingdings" panose="05000000000000000000" pitchFamily="2" charset="2"/>
              </a:rPr>
              <a:t>          </a:t>
            </a:r>
            <a:r>
              <a:rPr lang="en-GB" sz="1200" dirty="0">
                <a:sym typeface="Wingdings" panose="05000000000000000000" pitchFamily="2" charset="2"/>
              </a:rPr>
              <a:t>Daniele has prepared dedicated beam1/beam2 NLO collimator sequences</a:t>
            </a:r>
          </a:p>
          <a:p>
            <a:pPr>
              <a:lnSpc>
                <a:spcPct val="150000"/>
              </a:lnSpc>
              <a:buClr>
                <a:srgbClr val="0070C0"/>
              </a:buClr>
            </a:pPr>
            <a:r>
              <a:rPr lang="en-GB" sz="200" b="1" dirty="0">
                <a:sym typeface="Wingdings" panose="05000000000000000000" pitchFamily="2" charset="2"/>
              </a:rPr>
              <a:t> </a:t>
            </a:r>
            <a:endParaRPr lang="en-GB" sz="1200" b="1" dirty="0">
              <a:sym typeface="Wingdings" panose="05000000000000000000" pitchFamily="2" charset="2"/>
            </a:endParaRPr>
          </a:p>
          <a:p>
            <a:pPr marL="342900" indent="-3429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1200" b="1" dirty="0">
                <a:sym typeface="Wingdings" panose="05000000000000000000" pitchFamily="2" charset="2"/>
              </a:rPr>
              <a:t>Perform optics measurements on weak beam with ACD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BE97725-D93D-2241-8CBE-134869916305}"/>
              </a:ext>
            </a:extLst>
          </p:cNvPr>
          <p:cNvSpPr txBox="1"/>
          <p:nvPr/>
        </p:nvSpPr>
        <p:spPr>
          <a:xfrm>
            <a:off x="211223" y="714600"/>
            <a:ext cx="11142577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Very non-standard procedure compared to usual optics measurements</a:t>
            </a:r>
          </a:p>
          <a:p>
            <a:pPr>
              <a:buClr>
                <a:srgbClr val="0070C0"/>
              </a:buClr>
            </a:pPr>
            <a:r>
              <a:rPr lang="en-GB" sz="2000" dirty="0"/>
              <a:t>       </a:t>
            </a:r>
            <a:r>
              <a:rPr lang="en-GB" sz="2000" dirty="0">
                <a:sym typeface="Wingdings" panose="05000000000000000000" pitchFamily="2" charset="2"/>
              </a:rPr>
              <a:t> 1 beam setup for nominal trains, other beam setup for safe pilots and ACD excitation</a:t>
            </a:r>
            <a:endParaRPr lang="en-GB" sz="2000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F058A83-5D9A-98E0-1133-1537884C3420}"/>
              </a:ext>
            </a:extLst>
          </p:cNvPr>
          <p:cNvSpPr txBox="1"/>
          <p:nvPr/>
        </p:nvSpPr>
        <p:spPr>
          <a:xfrm>
            <a:off x="318701" y="4918847"/>
            <a:ext cx="11142577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More measurements performed in MD1, this time with flat-optics and with weak Beam1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96923586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DF1DA56-4A8E-4DBB-A526-CA4DD7A337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21C6B3A0-26BF-1AB1-AB36-B509E2A1CBDF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5DBF4C5-5ED4-AAA7-1801-BA1753635E8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BE663F5-7DE8-A981-5E63-22477E6C82CB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DCC1C7E3-BF63-2DF3-63CC-3F25CC7DECF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3" y="6295052"/>
            <a:ext cx="568698" cy="55812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645F90E-EC46-6CDA-B0E9-2F44893243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b="1" dirty="0" err="1">
                <a:solidFill>
                  <a:schemeClr val="bg1"/>
                </a:solidFill>
              </a:rPr>
              <a:t>E.H.Maclean</a:t>
            </a:r>
            <a:r>
              <a:rPr lang="en-GB" sz="1600" b="1" dirty="0">
                <a:solidFill>
                  <a:schemeClr val="bg1"/>
                </a:solidFill>
              </a:rPr>
              <a:t> RMPP 28 May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2C7D8C9-4E37-09AE-1450-2A55A51D72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0132-1C65-4EB9-A97A-FDCD75AB0CFA}" type="slidenum">
              <a:rPr lang="en-GB" sz="1600" b="1" smtClean="0">
                <a:solidFill>
                  <a:schemeClr val="bg1"/>
                </a:solidFill>
              </a:rPr>
              <a:t>4</a:t>
            </a:fld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8C6E2C-15DA-1A86-6F75-006B4F12E3EF}"/>
              </a:ext>
            </a:extLst>
          </p:cNvPr>
          <p:cNvSpPr txBox="1"/>
          <p:nvPr/>
        </p:nvSpPr>
        <p:spPr>
          <a:xfrm>
            <a:off x="256003" y="286363"/>
            <a:ext cx="7897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70C0"/>
                </a:solidFill>
              </a:rPr>
              <a:t>Couple of key points of interest for HL-LHC &amp; flat-optics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67C8520-E83A-9B82-CB0C-7D9A8900D07E}"/>
              </a:ext>
            </a:extLst>
          </p:cNvPr>
          <p:cNvSpPr txBox="1"/>
          <p:nvPr/>
        </p:nvSpPr>
        <p:spPr>
          <a:xfrm>
            <a:off x="167860" y="1031122"/>
            <a:ext cx="118562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LR-driven skew-</a:t>
            </a:r>
            <a:r>
              <a:rPr lang="en-GB" sz="2000" b="1" dirty="0" err="1"/>
              <a:t>sextupole</a:t>
            </a:r>
            <a:r>
              <a:rPr lang="en-GB" sz="2000" b="1" dirty="0"/>
              <a:t> RDT dominated by IR with vertical crossing-angle</a:t>
            </a:r>
          </a:p>
          <a:p>
            <a:pPr>
              <a:buClr>
                <a:srgbClr val="0070C0"/>
              </a:buClr>
            </a:pPr>
            <a:r>
              <a:rPr lang="en-GB" sz="2000" dirty="0"/>
              <a:t>        </a:t>
            </a:r>
            <a:r>
              <a:rPr lang="en-GB" sz="2000" dirty="0">
                <a:sym typeface="Wingdings" panose="05000000000000000000" pitchFamily="2" charset="2"/>
              </a:rPr>
              <a:t> inherently with flat-optics V-Xing occurs where </a:t>
            </a:r>
            <a:r>
              <a:rPr lang="en-GB" sz="2000" dirty="0" err="1">
                <a:sym typeface="Wingdings" panose="05000000000000000000" pitchFamily="2" charset="2"/>
              </a:rPr>
              <a:t>betay</a:t>
            </a:r>
            <a:r>
              <a:rPr lang="en-GB" sz="2000" dirty="0">
                <a:sym typeface="Wingdings" panose="05000000000000000000" pitchFamily="2" charset="2"/>
              </a:rPr>
              <a:t> is reduced compared to round optics</a:t>
            </a:r>
          </a:p>
          <a:p>
            <a:pPr>
              <a:buClr>
                <a:srgbClr val="0070C0"/>
              </a:buClr>
            </a:pPr>
            <a:r>
              <a:rPr lang="en-GB" sz="2000" dirty="0">
                <a:sym typeface="Wingdings" panose="05000000000000000000" pitchFamily="2" charset="2"/>
              </a:rPr>
              <a:t>         </a:t>
            </a:r>
            <a:r>
              <a:rPr lang="en-GB" sz="2000" dirty="0">
                <a:solidFill>
                  <a:srgbClr val="00B0F0"/>
                </a:solidFill>
                <a:sym typeface="Wingdings" panose="05000000000000000000" pitchFamily="2" charset="2"/>
              </a:rPr>
              <a:t>expect that flat-optics scheme will inherently reduce LRBB contribution to key resonance like </a:t>
            </a:r>
            <a:r>
              <a:rPr lang="en-GB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3Qy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534F0B-1BC9-2F97-28B6-85A28ACE85B3}"/>
              </a:ext>
            </a:extLst>
          </p:cNvPr>
          <p:cNvSpPr txBox="1"/>
          <p:nvPr/>
        </p:nvSpPr>
        <p:spPr>
          <a:xfrm>
            <a:off x="167860" y="2534020"/>
            <a:ext cx="118562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GB" sz="2000" b="1" dirty="0">
                <a:sym typeface="Wingdings" panose="05000000000000000000" pitchFamily="2" charset="2"/>
              </a:rPr>
              <a:t>Given good results of benchmarking the LRBB RDT shifts to the real machine studied the possibility in MAD-NG/Xsuite of compensating some specific RDTs with the IT-corrector package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D640564-274D-B690-D293-8830F2296B73}"/>
              </a:ext>
            </a:extLst>
          </p:cNvPr>
          <p:cNvSpPr txBox="1"/>
          <p:nvPr/>
        </p:nvSpPr>
        <p:spPr>
          <a:xfrm>
            <a:off x="256003" y="3706650"/>
            <a:ext cx="3190582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00B0F0"/>
                </a:solidFill>
              </a:rPr>
              <a:t>Key normal/skew-</a:t>
            </a:r>
            <a:r>
              <a:rPr lang="en-GB" sz="2000" b="1" dirty="0" err="1">
                <a:solidFill>
                  <a:srgbClr val="00B0F0"/>
                </a:solidFill>
              </a:rPr>
              <a:t>sextupole</a:t>
            </a:r>
            <a:r>
              <a:rPr lang="en-GB" sz="2000" b="1" dirty="0">
                <a:solidFill>
                  <a:srgbClr val="00B0F0"/>
                </a:solidFill>
              </a:rPr>
              <a:t> resonances  3Qy and Qx+2Qy could be corrected in simulation for round/flat optics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7EA5BD7D-4B17-7F9C-7D11-CD7DE93758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579034" y="3407712"/>
            <a:ext cx="5481930" cy="26932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43727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A4FD4A8-E7BF-F34E-EE7A-46FE00EB6D2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079740A-CDE3-0EA7-2BE2-2617D4C45ED0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6553D77-9BFB-664A-6570-A188575933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4E50DB3-28F8-D273-89EB-E6F80C243415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9891E2F9-6DF6-0D9E-A477-9F0FE5C634A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3" y="6295052"/>
            <a:ext cx="568698" cy="55812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DBBFC94-0EB9-FDD1-F70B-A9CA1BB266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b="1" dirty="0" err="1">
                <a:solidFill>
                  <a:schemeClr val="bg1"/>
                </a:solidFill>
              </a:rPr>
              <a:t>E.H.Maclean</a:t>
            </a:r>
            <a:r>
              <a:rPr lang="en-GB" sz="1600" b="1" dirty="0">
                <a:solidFill>
                  <a:schemeClr val="bg1"/>
                </a:solidFill>
              </a:rPr>
              <a:t> RMPP 28 May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5530979B-F158-D65C-813B-2ECEF650B9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0132-1C65-4EB9-A97A-FDCD75AB0CFA}" type="slidenum">
              <a:rPr lang="en-GB" sz="1600" b="1" smtClean="0">
                <a:solidFill>
                  <a:schemeClr val="bg1"/>
                </a:solidFill>
              </a:rPr>
              <a:t>5</a:t>
            </a:fld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EFA7DB1-8291-226D-EA96-2F29F0CB6CFD}"/>
              </a:ext>
            </a:extLst>
          </p:cNvPr>
          <p:cNvSpPr txBox="1"/>
          <p:nvPr/>
        </p:nvSpPr>
        <p:spPr>
          <a:xfrm>
            <a:off x="256003" y="286363"/>
            <a:ext cx="789739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70C0"/>
                </a:solidFill>
              </a:rPr>
              <a:t>Couple of key points of interest for HL-LHC &amp; flat-optics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7C79C21-544A-A431-F769-D1EA7CC802BA}"/>
              </a:ext>
            </a:extLst>
          </p:cNvPr>
          <p:cNvSpPr txBox="1"/>
          <p:nvPr/>
        </p:nvSpPr>
        <p:spPr>
          <a:xfrm>
            <a:off x="167860" y="1031122"/>
            <a:ext cx="11856280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LR-driven skew-</a:t>
            </a:r>
            <a:r>
              <a:rPr lang="en-GB" sz="2000" b="1" dirty="0" err="1"/>
              <a:t>sextupole</a:t>
            </a:r>
            <a:r>
              <a:rPr lang="en-GB" sz="2000" b="1" dirty="0"/>
              <a:t> RDT dominated by IR with vertical crossing-angle</a:t>
            </a:r>
          </a:p>
          <a:p>
            <a:pPr>
              <a:buClr>
                <a:srgbClr val="0070C0"/>
              </a:buClr>
            </a:pPr>
            <a:r>
              <a:rPr lang="en-GB" sz="2000" dirty="0"/>
              <a:t>        </a:t>
            </a:r>
            <a:r>
              <a:rPr lang="en-GB" sz="2000" dirty="0">
                <a:sym typeface="Wingdings" panose="05000000000000000000" pitchFamily="2" charset="2"/>
              </a:rPr>
              <a:t> inherently with flat-optics V-Xing occurs where </a:t>
            </a:r>
            <a:r>
              <a:rPr lang="en-GB" sz="2000" dirty="0" err="1">
                <a:sym typeface="Wingdings" panose="05000000000000000000" pitchFamily="2" charset="2"/>
              </a:rPr>
              <a:t>betay</a:t>
            </a:r>
            <a:r>
              <a:rPr lang="en-GB" sz="2000" dirty="0">
                <a:sym typeface="Wingdings" panose="05000000000000000000" pitchFamily="2" charset="2"/>
              </a:rPr>
              <a:t> is reduced compared to round optics</a:t>
            </a:r>
          </a:p>
          <a:p>
            <a:pPr>
              <a:buClr>
                <a:srgbClr val="0070C0"/>
              </a:buClr>
            </a:pPr>
            <a:r>
              <a:rPr lang="en-GB" sz="2000" dirty="0">
                <a:sym typeface="Wingdings" panose="05000000000000000000" pitchFamily="2" charset="2"/>
              </a:rPr>
              <a:t>         </a:t>
            </a:r>
            <a:r>
              <a:rPr lang="en-GB" sz="2000" dirty="0">
                <a:solidFill>
                  <a:srgbClr val="00B0F0"/>
                </a:solidFill>
                <a:sym typeface="Wingdings" panose="05000000000000000000" pitchFamily="2" charset="2"/>
              </a:rPr>
              <a:t>expect that flat-optics scheme will inherently reduce LRBB contribution to key resonance like </a:t>
            </a:r>
            <a:r>
              <a:rPr lang="en-GB" sz="2000" b="1" dirty="0">
                <a:solidFill>
                  <a:srgbClr val="FF0000"/>
                </a:solidFill>
                <a:sym typeface="Wingdings" panose="05000000000000000000" pitchFamily="2" charset="2"/>
              </a:rPr>
              <a:t>3Qy</a:t>
            </a:r>
            <a:endParaRPr lang="en-GB" sz="2000" b="1" dirty="0">
              <a:solidFill>
                <a:srgbClr val="FF0000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B1BC8A5F-292F-648F-33F5-5286558D133A}"/>
              </a:ext>
            </a:extLst>
          </p:cNvPr>
          <p:cNvSpPr txBox="1"/>
          <p:nvPr/>
        </p:nvSpPr>
        <p:spPr>
          <a:xfrm>
            <a:off x="167860" y="2329879"/>
            <a:ext cx="1185628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buClr>
                <a:srgbClr val="0070C0"/>
              </a:buClr>
            </a:pPr>
            <a:r>
              <a:rPr lang="en-GB" sz="2000" b="1" dirty="0">
                <a:sym typeface="Wingdings" panose="05000000000000000000" pitchFamily="2" charset="2"/>
              </a:rPr>
              <a:t>Given good results of benchmarking the LRBB RDT shifts to the real machine studied the possibility in MAD-NG/Xsuite of compensating some specific RDTs with the IT-corrector package 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0562BE6-748A-6576-B387-F10D4311EC9F}"/>
              </a:ext>
            </a:extLst>
          </p:cNvPr>
          <p:cNvSpPr txBox="1"/>
          <p:nvPr/>
        </p:nvSpPr>
        <p:spPr>
          <a:xfrm>
            <a:off x="101258" y="3276738"/>
            <a:ext cx="387074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00B0F0"/>
                </a:solidFill>
              </a:rPr>
              <a:t>With flat-optics only could also correct normal octupole direct detuning and RDT terms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sz="2000" b="1" dirty="0">
              <a:solidFill>
                <a:srgbClr val="FF0000"/>
              </a:solidFill>
            </a:endParaRP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FF0000"/>
                </a:solidFill>
              </a:rPr>
              <a:t>but not cross-term or 2Qx-2Qy</a:t>
            </a: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endParaRPr lang="en-GB" sz="2000" b="1" dirty="0">
              <a:solidFill>
                <a:srgbClr val="FF0000"/>
              </a:solidFill>
            </a:endParaRPr>
          </a:p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>
                <a:solidFill>
                  <a:srgbClr val="FF0000"/>
                </a:solidFill>
              </a:rPr>
              <a:t>Not possible with round optics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1B2861-8F51-344C-D574-0643885174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314421" y="3245603"/>
            <a:ext cx="3563157" cy="258127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B9FE84C-D1D3-9A28-6961-1597DF5B83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80044" y="3100722"/>
            <a:ext cx="4110698" cy="2781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0572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7E777F9-19AC-0FC7-F81E-26D7355B359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07FD7253-DD71-E0D7-02A1-467BE7736F1F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E7D749A-E0AA-4F1C-FA59-A8E3086816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A92815C-DC70-0797-1B8A-6AE88306B036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BE97CB1-889E-44C9-5580-F1643A0BFBC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3" y="6295052"/>
            <a:ext cx="568698" cy="55812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E1576A9-B1CC-03CE-D713-6927444F02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b="1" dirty="0" err="1">
                <a:solidFill>
                  <a:schemeClr val="bg1"/>
                </a:solidFill>
              </a:rPr>
              <a:t>E.H.Maclean</a:t>
            </a:r>
            <a:r>
              <a:rPr lang="en-GB" sz="1600" b="1" dirty="0">
                <a:solidFill>
                  <a:schemeClr val="bg1"/>
                </a:solidFill>
              </a:rPr>
              <a:t> RMPP 28 May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DD22FC2-8B58-04A8-38D5-4FC8B82BE3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0132-1C65-4EB9-A97A-FDCD75AB0CFA}" type="slidenum">
              <a:rPr lang="en-GB" sz="1600" b="1" smtClean="0">
                <a:solidFill>
                  <a:schemeClr val="bg1"/>
                </a:solidFill>
              </a:rPr>
              <a:t>6</a:t>
            </a:fld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31221D14-73BF-C055-7008-1FC8E94109B4}"/>
              </a:ext>
            </a:extLst>
          </p:cNvPr>
          <p:cNvSpPr txBox="1"/>
          <p:nvPr/>
        </p:nvSpPr>
        <p:spPr>
          <a:xfrm>
            <a:off x="128221" y="89415"/>
            <a:ext cx="361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70C0"/>
                </a:solidFill>
              </a:rPr>
              <a:t>Tested in MD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26A8C7EA-E6BF-3E72-A15D-BB85D01452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358" t="6455" b="53453"/>
          <a:stretch>
            <a:fillRect/>
          </a:stretch>
        </p:blipFill>
        <p:spPr>
          <a:xfrm>
            <a:off x="128220" y="2539218"/>
            <a:ext cx="11937679" cy="3559127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83211235-D347-7BE0-CC71-F0B297507BA1}"/>
              </a:ext>
            </a:extLst>
          </p:cNvPr>
          <p:cNvSpPr txBox="1"/>
          <p:nvPr/>
        </p:nvSpPr>
        <p:spPr>
          <a:xfrm>
            <a:off x="2224307" y="150970"/>
            <a:ext cx="8101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Detailed analysis still to be done, but some interesting online results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ACB8B04-4669-06E0-0A61-A4B8F3D736AA}"/>
              </a:ext>
            </a:extLst>
          </p:cNvPr>
          <p:cNvSpPr txBox="1"/>
          <p:nvPr/>
        </p:nvSpPr>
        <p:spPr>
          <a:xfrm>
            <a:off x="297542" y="944984"/>
            <a:ext cx="1121195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3Qy strength measured with </a:t>
            </a:r>
            <a:r>
              <a:rPr lang="en-GB" sz="2400" b="1" dirty="0">
                <a:solidFill>
                  <a:srgbClr val="FF0000"/>
                </a:solidFill>
              </a:rPr>
              <a:t>flat optics </a:t>
            </a:r>
            <a:r>
              <a:rPr lang="en-GB" sz="2400" b="1" dirty="0"/>
              <a:t>much smaller than last years </a:t>
            </a:r>
            <a:r>
              <a:rPr lang="en-GB" sz="2400" b="1" dirty="0">
                <a:solidFill>
                  <a:srgbClr val="0070C0"/>
                </a:solidFill>
              </a:rPr>
              <a:t>round optics</a:t>
            </a:r>
          </a:p>
          <a:p>
            <a:endParaRPr lang="en-GB" sz="2400" b="1" dirty="0">
              <a:solidFill>
                <a:srgbClr val="0070C0"/>
              </a:solidFill>
            </a:endParaRPr>
          </a:p>
          <a:p>
            <a:r>
              <a:rPr lang="en-GB" sz="2400" b="1" dirty="0">
                <a:solidFill>
                  <a:srgbClr val="0070C0"/>
                </a:solidFill>
                <a:sym typeface="Wingdings" panose="05000000000000000000" pitchFamily="2" charset="2"/>
              </a:rPr>
              <a:t> </a:t>
            </a:r>
            <a:r>
              <a:rPr lang="en-GB" sz="2400" b="1" dirty="0">
                <a:solidFill>
                  <a:srgbClr val="C00000"/>
                </a:solidFill>
                <a:sym typeface="Wingdings" panose="05000000000000000000" pitchFamily="2" charset="2"/>
              </a:rPr>
              <a:t>Consistent with expectation of suppression of 3Qy by flat optics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16" name="Arrow: Down 15">
            <a:extLst>
              <a:ext uri="{FF2B5EF4-FFF2-40B4-BE49-F238E27FC236}">
                <a16:creationId xmlns:a16="http://schemas.microsoft.com/office/drawing/2014/main" id="{D6FB91A4-8DBB-CC76-3A1F-3ADDF7D0E928}"/>
              </a:ext>
            </a:extLst>
          </p:cNvPr>
          <p:cNvSpPr/>
          <p:nvPr/>
        </p:nvSpPr>
        <p:spPr>
          <a:xfrm>
            <a:off x="5212080" y="4276578"/>
            <a:ext cx="499403" cy="872197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8BA705-1BC6-72F8-14AC-5755020809A2}"/>
              </a:ext>
            </a:extLst>
          </p:cNvPr>
          <p:cNvSpPr txBox="1"/>
          <p:nvPr/>
        </p:nvSpPr>
        <p:spPr>
          <a:xfrm>
            <a:off x="5781822" y="4508695"/>
            <a:ext cx="12731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Flat-optics</a:t>
            </a:r>
          </a:p>
        </p:txBody>
      </p:sp>
    </p:spTree>
    <p:extLst>
      <p:ext uri="{BB962C8B-B14F-4D97-AF65-F5344CB8AC3E}">
        <p14:creationId xmlns:p14="http://schemas.microsoft.com/office/powerpoint/2010/main" val="252852359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B54A18C-3930-6BCA-8999-CC6CB4F8E8C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474A6457-1D27-FFB7-734A-5C76ADF9CBB9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21DF971-47C2-DBD7-5142-7B744285D79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38EE75CD-E18D-B17B-FFF0-46361BFE8C44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DE2F7B74-E3A0-9956-C9C6-D1172486479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3" y="6295052"/>
            <a:ext cx="568698" cy="55812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ABF84A8-FC09-98D7-DCDA-8673EE05F9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b="1" dirty="0" err="1">
                <a:solidFill>
                  <a:schemeClr val="bg1"/>
                </a:solidFill>
              </a:rPr>
              <a:t>E.H.Maclean</a:t>
            </a:r>
            <a:r>
              <a:rPr lang="en-GB" sz="1600" b="1" dirty="0">
                <a:solidFill>
                  <a:schemeClr val="bg1"/>
                </a:solidFill>
              </a:rPr>
              <a:t> RMPP 28 May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BA53EC2-F419-EAB5-14E1-A255637AAF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0132-1C65-4EB9-A97A-FDCD75AB0CFA}" type="slidenum">
              <a:rPr lang="en-GB" sz="1600" b="1" smtClean="0">
                <a:solidFill>
                  <a:schemeClr val="bg1"/>
                </a:solidFill>
              </a:rPr>
              <a:t>7</a:t>
            </a:fld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3A37AB3-6FB3-2690-4D02-27E4E1E669AF}"/>
              </a:ext>
            </a:extLst>
          </p:cNvPr>
          <p:cNvSpPr txBox="1"/>
          <p:nvPr/>
        </p:nvSpPr>
        <p:spPr>
          <a:xfrm>
            <a:off x="128221" y="89415"/>
            <a:ext cx="361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70C0"/>
                </a:solidFill>
              </a:rPr>
              <a:t>Tested in MD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A8C0558-7394-3153-8898-3A7A45AB6DDD}"/>
              </a:ext>
            </a:extLst>
          </p:cNvPr>
          <p:cNvSpPr txBox="1"/>
          <p:nvPr/>
        </p:nvSpPr>
        <p:spPr>
          <a:xfrm>
            <a:off x="2224307" y="150970"/>
            <a:ext cx="8101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Detailed analysis still to be done, but some interesting online results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6FCEC30-74CB-48EF-8A65-A8406E13FEFA}"/>
              </a:ext>
            </a:extLst>
          </p:cNvPr>
          <p:cNvSpPr txBox="1"/>
          <p:nvPr/>
        </p:nvSpPr>
        <p:spPr>
          <a:xfrm>
            <a:off x="297542" y="944984"/>
            <a:ext cx="11211951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Simulation based 3Qy correction applied &amp; showed good reduction of the f0030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BE88EAEE-F792-8A49-44DD-8045930F8224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897" t="8036" b="53846"/>
          <a:stretch>
            <a:fillRect/>
          </a:stretch>
        </p:blipFill>
        <p:spPr>
          <a:xfrm>
            <a:off x="128221" y="2482948"/>
            <a:ext cx="11941835" cy="3481753"/>
          </a:xfrm>
          <a:prstGeom prst="rect">
            <a:avLst/>
          </a:prstGeom>
        </p:spPr>
      </p:pic>
      <p:sp>
        <p:nvSpPr>
          <p:cNvPr id="17" name="Arrow: Down 16">
            <a:extLst>
              <a:ext uri="{FF2B5EF4-FFF2-40B4-BE49-F238E27FC236}">
                <a16:creationId xmlns:a16="http://schemas.microsoft.com/office/drawing/2014/main" id="{BF0C5E46-84A9-5FA9-C4D4-5DB7107A80FE}"/>
              </a:ext>
            </a:extLst>
          </p:cNvPr>
          <p:cNvSpPr/>
          <p:nvPr/>
        </p:nvSpPr>
        <p:spPr>
          <a:xfrm>
            <a:off x="4937760" y="3777175"/>
            <a:ext cx="534573" cy="1132450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DB9BA76-670B-4E54-D278-F33763B73898}"/>
              </a:ext>
            </a:extLst>
          </p:cNvPr>
          <p:cNvSpPr txBox="1"/>
          <p:nvPr/>
        </p:nvSpPr>
        <p:spPr>
          <a:xfrm>
            <a:off x="5423096" y="4039158"/>
            <a:ext cx="4192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3Qy correction (for full LR in IR1/5)</a:t>
            </a:r>
          </a:p>
        </p:txBody>
      </p:sp>
    </p:spTree>
    <p:extLst>
      <p:ext uri="{BB962C8B-B14F-4D97-AF65-F5344CB8AC3E}">
        <p14:creationId xmlns:p14="http://schemas.microsoft.com/office/powerpoint/2010/main" val="40306930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01A738-405D-872F-F0E0-3E81EA08803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15FF94C2-1A88-276A-1540-5FF53C0690DE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138C122-E7C1-A245-1FFC-F2F886FA6D4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FB60273A-DA5C-4092-D4A5-30F93727E298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19390413-22AC-12D7-1A4F-20097F686FD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3" y="6295052"/>
            <a:ext cx="568698" cy="55812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C3B6575-285D-9B3F-D96D-1221BE4E06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b="1" dirty="0" err="1">
                <a:solidFill>
                  <a:schemeClr val="bg1"/>
                </a:solidFill>
              </a:rPr>
              <a:t>E.H.Maclean</a:t>
            </a:r>
            <a:r>
              <a:rPr lang="en-GB" sz="1600" b="1" dirty="0">
                <a:solidFill>
                  <a:schemeClr val="bg1"/>
                </a:solidFill>
              </a:rPr>
              <a:t> RMPP 28 May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BB06E65-35E5-67BF-2740-E1BB4D5326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0132-1C65-4EB9-A97A-FDCD75AB0CFA}" type="slidenum">
              <a:rPr lang="en-GB" sz="1600" b="1" smtClean="0">
                <a:solidFill>
                  <a:schemeClr val="bg1"/>
                </a:solidFill>
              </a:rPr>
              <a:t>8</a:t>
            </a:fld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0B9103C9-FF5A-FA10-409B-007613FE04A7}"/>
              </a:ext>
            </a:extLst>
          </p:cNvPr>
          <p:cNvSpPr txBox="1"/>
          <p:nvPr/>
        </p:nvSpPr>
        <p:spPr>
          <a:xfrm>
            <a:off x="128221" y="89415"/>
            <a:ext cx="361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70C0"/>
                </a:solidFill>
              </a:rPr>
              <a:t>Tested in MD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22E1B9B3-93B2-4064-CB29-977F2D9B413F}"/>
              </a:ext>
            </a:extLst>
          </p:cNvPr>
          <p:cNvSpPr txBox="1"/>
          <p:nvPr/>
        </p:nvSpPr>
        <p:spPr>
          <a:xfrm>
            <a:off x="2224307" y="150970"/>
            <a:ext cx="8101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Detailed analysis still to be done, but some interesting online results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9A02658-09C3-BCA3-2B70-6904FCD45CD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81" t="8036" r="718" b="54564"/>
          <a:stretch>
            <a:fillRect/>
          </a:stretch>
        </p:blipFill>
        <p:spPr>
          <a:xfrm>
            <a:off x="351692" y="2724540"/>
            <a:ext cx="8862646" cy="2564914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382867E-266E-2A56-ECA8-DD9AEC875120}"/>
              </a:ext>
            </a:extLst>
          </p:cNvPr>
          <p:cNvSpPr txBox="1"/>
          <p:nvPr/>
        </p:nvSpPr>
        <p:spPr>
          <a:xfrm>
            <a:off x="241272" y="1106881"/>
            <a:ext cx="1121195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Full vs half LR encounters gives ~50% of RDT strength for the octupole term</a:t>
            </a:r>
          </a:p>
          <a:p>
            <a:r>
              <a:rPr lang="en-GB" sz="2400" b="1" dirty="0">
                <a:solidFill>
                  <a:srgbClr val="0070C0"/>
                </a:solidFill>
              </a:rPr>
              <a:t>(reference with no LR measured noise)</a:t>
            </a:r>
          </a:p>
        </p:txBody>
      </p:sp>
      <p:sp>
        <p:nvSpPr>
          <p:cNvPr id="11" name="Arrow: Down 10">
            <a:extLst>
              <a:ext uri="{FF2B5EF4-FFF2-40B4-BE49-F238E27FC236}">
                <a16:creationId xmlns:a16="http://schemas.microsoft.com/office/drawing/2014/main" id="{F8B2EBE3-2FA6-350B-5305-9EAC14699ADD}"/>
              </a:ext>
            </a:extLst>
          </p:cNvPr>
          <p:cNvSpPr/>
          <p:nvPr/>
        </p:nvSpPr>
        <p:spPr>
          <a:xfrm rot="10800000">
            <a:off x="9214337" y="3337507"/>
            <a:ext cx="534573" cy="770259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C2EAE8F-403F-5CD5-8339-4197D45085E8}"/>
              </a:ext>
            </a:extLst>
          </p:cNvPr>
          <p:cNvSpPr txBox="1"/>
          <p:nvPr/>
        </p:nvSpPr>
        <p:spPr>
          <a:xfrm>
            <a:off x="9849729" y="3429000"/>
            <a:ext cx="199057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x2 LR encounters</a:t>
            </a:r>
          </a:p>
        </p:txBody>
      </p:sp>
    </p:spTree>
    <p:extLst>
      <p:ext uri="{BB962C8B-B14F-4D97-AF65-F5344CB8AC3E}">
        <p14:creationId xmlns:p14="http://schemas.microsoft.com/office/powerpoint/2010/main" val="6938362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9E87BAE-2EFC-36F2-0FD5-524A4C4CCF0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BA481561-0EDF-B6AE-6443-2CB5D1518ED2}"/>
              </a:ext>
            </a:extLst>
          </p:cNvPr>
          <p:cNvSpPr/>
          <p:nvPr/>
        </p:nvSpPr>
        <p:spPr>
          <a:xfrm>
            <a:off x="0" y="6295052"/>
            <a:ext cx="12192000" cy="569167"/>
          </a:xfrm>
          <a:prstGeom prst="rect">
            <a:avLst/>
          </a:prstGeom>
          <a:solidFill>
            <a:srgbClr val="1E59AE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7AA9AD9-F658-394C-F2ED-3CAC0571D22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92" y="6349695"/>
            <a:ext cx="1306183" cy="474797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996AA8C-073E-D1C4-5F79-B8F9568EDB16}"/>
              </a:ext>
            </a:extLst>
          </p:cNvPr>
          <p:cNvSpPr/>
          <p:nvPr/>
        </p:nvSpPr>
        <p:spPr>
          <a:xfrm>
            <a:off x="13193" y="6310313"/>
            <a:ext cx="568698" cy="536640"/>
          </a:xfrm>
          <a:prstGeom prst="rect">
            <a:avLst/>
          </a:prstGeom>
          <a:solidFill>
            <a:schemeClr val="bg1"/>
          </a:solidFill>
          <a:ln>
            <a:solidFill>
              <a:srgbClr val="1E59AE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Graphic 4">
            <a:extLst>
              <a:ext uri="{FF2B5EF4-FFF2-40B4-BE49-F238E27FC236}">
                <a16:creationId xmlns:a16="http://schemas.microsoft.com/office/drawing/2014/main" id="{340D1B61-270A-44C0-FDF7-8D7B34B4AB3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13193" y="6295052"/>
            <a:ext cx="568698" cy="558122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9DCC8A-408F-B4EE-7045-FCAF5BE95E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z="1600" b="1" dirty="0" err="1">
                <a:solidFill>
                  <a:schemeClr val="bg1"/>
                </a:solidFill>
              </a:rPr>
              <a:t>E.H.Maclean</a:t>
            </a:r>
            <a:r>
              <a:rPr lang="en-GB" sz="1600" b="1" dirty="0">
                <a:solidFill>
                  <a:schemeClr val="bg1"/>
                </a:solidFill>
              </a:rPr>
              <a:t> RMPP 28 May 2025</a:t>
            </a:r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496B474-4587-1161-3E7A-85EF30759C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90132-1C65-4EB9-A97A-FDCD75AB0CFA}" type="slidenum">
              <a:rPr lang="en-GB" sz="1600" b="1" smtClean="0">
                <a:solidFill>
                  <a:schemeClr val="bg1"/>
                </a:solidFill>
              </a:rPr>
              <a:t>9</a:t>
            </a:fld>
            <a:endParaRPr lang="en-GB" sz="1600" b="1" dirty="0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96ADEC0-E315-3876-9301-E7905B249D3B}"/>
              </a:ext>
            </a:extLst>
          </p:cNvPr>
          <p:cNvSpPr txBox="1"/>
          <p:nvPr/>
        </p:nvSpPr>
        <p:spPr>
          <a:xfrm>
            <a:off x="128221" y="89415"/>
            <a:ext cx="36107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u="sng" dirty="0">
                <a:solidFill>
                  <a:srgbClr val="0070C0"/>
                </a:solidFill>
              </a:rPr>
              <a:t>Tested in MD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63303BB-6016-D10F-9BA3-F1EAF283B999}"/>
              </a:ext>
            </a:extLst>
          </p:cNvPr>
          <p:cNvSpPr txBox="1"/>
          <p:nvPr/>
        </p:nvSpPr>
        <p:spPr>
          <a:xfrm>
            <a:off x="2224307" y="150970"/>
            <a:ext cx="8101379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457200" indent="-457200">
              <a:buClr>
                <a:srgbClr val="0070C0"/>
              </a:buClr>
              <a:buFont typeface="Wingdings" panose="05000000000000000000" pitchFamily="2" charset="2"/>
              <a:buChar char="§"/>
            </a:pPr>
            <a:r>
              <a:rPr lang="en-GB" sz="2000" b="1" dirty="0"/>
              <a:t>Detailed analysis still to be done, but some interesting online results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D4D2D4B2-18A1-9BEA-BA4E-D925DF224FD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789" t="6712" b="53065"/>
          <a:stretch>
            <a:fillRect/>
          </a:stretch>
        </p:blipFill>
        <p:spPr>
          <a:xfrm>
            <a:off x="299708" y="2462126"/>
            <a:ext cx="11592584" cy="348768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FDB8203-C8C6-AD4C-91F0-C9839BE8FF32}"/>
              </a:ext>
            </a:extLst>
          </p:cNvPr>
          <p:cNvSpPr txBox="1"/>
          <p:nvPr/>
        </p:nvSpPr>
        <p:spPr>
          <a:xfrm>
            <a:off x="241272" y="896317"/>
            <a:ext cx="11211951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>
                <a:solidFill>
                  <a:srgbClr val="0070C0"/>
                </a:solidFill>
              </a:rPr>
              <a:t>Applying model-based MCOX correction (up to max strength) fully supressed the 4Qx resonance driven by full LRBB. 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dirty="0">
                <a:solidFill>
                  <a:srgbClr val="0070C0"/>
                </a:solidFill>
                <a:sym typeface="Wingdings" panose="05000000000000000000" pitchFamily="2" charset="2"/>
              </a:rPr>
              <a:t>Half LR RDT amp unchanged with phase swap</a:t>
            </a:r>
          </a:p>
          <a:p>
            <a:pPr marL="342900" indent="-342900">
              <a:buFont typeface="Wingdings" panose="05000000000000000000" pitchFamily="2" charset="2"/>
              <a:buChar char="à"/>
            </a:pPr>
            <a:r>
              <a:rPr lang="en-GB" sz="2000" dirty="0">
                <a:solidFill>
                  <a:srgbClr val="0070C0"/>
                </a:solidFill>
                <a:sym typeface="Wingdings" panose="05000000000000000000" pitchFamily="2" charset="2"/>
              </a:rPr>
              <a:t>No LR ref degraded to initial value of full LR</a:t>
            </a:r>
            <a:endParaRPr lang="en-GB" sz="2000" dirty="0">
              <a:solidFill>
                <a:srgbClr val="0070C0"/>
              </a:solidFill>
            </a:endParaRPr>
          </a:p>
        </p:txBody>
      </p:sp>
      <p:sp>
        <p:nvSpPr>
          <p:cNvPr id="15" name="Arrow: Down 14">
            <a:extLst>
              <a:ext uri="{FF2B5EF4-FFF2-40B4-BE49-F238E27FC236}">
                <a16:creationId xmlns:a16="http://schemas.microsoft.com/office/drawing/2014/main" id="{261FD236-230D-5E0A-62DE-D3DCBB758D3C}"/>
              </a:ext>
            </a:extLst>
          </p:cNvPr>
          <p:cNvSpPr/>
          <p:nvPr/>
        </p:nvSpPr>
        <p:spPr>
          <a:xfrm>
            <a:off x="5183944" y="3488787"/>
            <a:ext cx="534573" cy="1582616"/>
          </a:xfrm>
          <a:prstGeom prst="down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705C1A1-0538-892D-E6F3-C7AEA3A1A236}"/>
              </a:ext>
            </a:extLst>
          </p:cNvPr>
          <p:cNvSpPr txBox="1"/>
          <p:nvPr/>
        </p:nvSpPr>
        <p:spPr>
          <a:xfrm>
            <a:off x="5718517" y="3910763"/>
            <a:ext cx="4192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MCOX correction</a:t>
            </a:r>
          </a:p>
        </p:txBody>
      </p:sp>
    </p:spTree>
    <p:extLst>
      <p:ext uri="{BB962C8B-B14F-4D97-AF65-F5344CB8AC3E}">
        <p14:creationId xmlns:p14="http://schemas.microsoft.com/office/powerpoint/2010/main" val="20953430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127</TotalTime>
  <Words>933</Words>
  <Application>Microsoft Office PowerPoint</Application>
  <PresentationFormat>Widescreen</PresentationFormat>
  <Paragraphs>99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Aptos</vt:lpstr>
      <vt:lpstr>Arial</vt:lpstr>
      <vt:lpstr>Calibri</vt:lpstr>
      <vt:lpstr>Calibri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Ewen Hamish Maclean</dc:creator>
  <cp:lastModifiedBy>Ewen Hamish Maclean</cp:lastModifiedBy>
  <cp:revision>2</cp:revision>
  <dcterms:created xsi:type="dcterms:W3CDTF">2025-06-30T12:48:38Z</dcterms:created>
  <dcterms:modified xsi:type="dcterms:W3CDTF">2025-06-30T14:55:46Z</dcterms:modified>
</cp:coreProperties>
</file>