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8" r:id="rId3"/>
    <p:sldId id="278" r:id="rId4"/>
    <p:sldId id="306" r:id="rId5"/>
    <p:sldId id="259" r:id="rId6"/>
    <p:sldId id="260" r:id="rId7"/>
    <p:sldId id="262" r:id="rId8"/>
    <p:sldId id="266" r:id="rId9"/>
    <p:sldId id="286" r:id="rId10"/>
    <p:sldId id="280" r:id="rId11"/>
    <p:sldId id="287" r:id="rId12"/>
    <p:sldId id="261" r:id="rId13"/>
    <p:sldId id="285" r:id="rId14"/>
    <p:sldId id="293" r:id="rId15"/>
    <p:sldId id="305" r:id="rId16"/>
    <p:sldId id="264" r:id="rId17"/>
    <p:sldId id="282" r:id="rId18"/>
    <p:sldId id="281" r:id="rId19"/>
    <p:sldId id="291" r:id="rId20"/>
    <p:sldId id="299" r:id="rId21"/>
    <p:sldId id="265" r:id="rId22"/>
    <p:sldId id="267" r:id="rId23"/>
    <p:sldId id="268" r:id="rId24"/>
    <p:sldId id="271" r:id="rId25"/>
    <p:sldId id="270" r:id="rId26"/>
    <p:sldId id="273" r:id="rId27"/>
    <p:sldId id="288" r:id="rId28"/>
    <p:sldId id="304" r:id="rId29"/>
    <p:sldId id="302" r:id="rId30"/>
    <p:sldId id="289" r:id="rId31"/>
    <p:sldId id="276" r:id="rId32"/>
    <p:sldId id="275" r:id="rId33"/>
    <p:sldId id="274" r:id="rId34"/>
    <p:sldId id="290" r:id="rId35"/>
    <p:sldId id="279" r:id="rId36"/>
    <p:sldId id="294" r:id="rId37"/>
    <p:sldId id="283" r:id="rId38"/>
    <p:sldId id="295" r:id="rId39"/>
    <p:sldId id="284" r:id="rId40"/>
    <p:sldId id="298" r:id="rId41"/>
    <p:sldId id="297" r:id="rId42"/>
    <p:sldId id="300" r:id="rId43"/>
    <p:sldId id="301" r:id="rId44"/>
    <p:sldId id="292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A048"/>
    <a:srgbClr val="8076FB"/>
    <a:srgbClr val="8C05D2"/>
    <a:srgbClr val="126019"/>
    <a:srgbClr val="2EFF41"/>
    <a:srgbClr val="B8FDBC"/>
    <a:srgbClr val="78FF87"/>
    <a:srgbClr val="95C08A"/>
    <a:srgbClr val="7F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02"/>
    <p:restoredTop sz="94874"/>
  </p:normalViewPr>
  <p:slideViewPr>
    <p:cSldViewPr snapToGrid="0">
      <p:cViewPr varScale="1">
        <p:scale>
          <a:sx n="187" d="100"/>
          <a:sy n="187" d="100"/>
        </p:scale>
        <p:origin x="33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D06D0-0AB3-1549-9137-B2081A5388C5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BDFF1-5E04-504F-803E-2F4056A02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7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arge circular machine with many large metal parts&#10;&#10;AI-generated content may be incorrect.">
            <a:extLst>
              <a:ext uri="{FF2B5EF4-FFF2-40B4-BE49-F238E27FC236}">
                <a16:creationId xmlns:a16="http://schemas.microsoft.com/office/drawing/2014/main" id="{7BB1E2BE-EB37-F352-09EF-811DF35D0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D2D9AF-E34D-F56E-724C-EB2638CFEC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29A57-8B0C-9211-E2D1-12AECB2659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A913A-9804-2ADD-F5A0-BDEA515A3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72283-7E21-6E7B-3F41-9271D1816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A8300-2E02-A776-B0F8-D33197C5D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B0011-A195-5D40-0010-BD20F2BD9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CF7BA0-5A91-6140-AF00-867BF35EA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F8828-B9A6-268D-2062-B2DECA73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8271D-26F5-F3E4-75DC-4CAFD7785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5B136-6048-98ED-2221-F1BDDFF88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4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04056F-32F8-7175-7174-7469EF1BB0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DCA9FE-A9FC-7A2A-E5E4-E00E38121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C3B2D-8635-392C-5A53-4F7F20723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A43D5-37FB-CA13-2F23-441A32542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128BC-5E05-1553-D857-9E3E3F3B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F2B79-B1C8-BBF1-9494-921FA6BAA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156403"/>
            <a:ext cx="9930958" cy="698363"/>
          </a:xfrm>
          <a:solidFill>
            <a:schemeClr val="bg2"/>
          </a:solidFill>
          <a:effectLst>
            <a:reflection blurRad="6350" stA="52000" endA="300" endPos="35000" dir="5400000" sy="-100000" algn="bl" rotWithShape="0"/>
          </a:effectLst>
        </p:spPr>
        <p:txBody>
          <a:bodyPr/>
          <a:lstStyle>
            <a:lvl1pPr>
              <a:defRPr>
                <a:solidFill>
                  <a:srgbClr val="FF0000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3AFBB-D02A-C1DA-0681-4F3758BAE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1023730"/>
            <a:ext cx="11787808" cy="5083659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5EA6F-409E-5F4B-C589-9FD03AA4E4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C5C91-6073-9B3D-B7C9-700AD86B2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9270" y="6492874"/>
            <a:ext cx="4114800" cy="365125"/>
          </a:xfrm>
        </p:spPr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72FCD-AEAD-99C8-9BF0-431FD6656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1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1F9EB-4EC9-DC66-B7F9-0953454A9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C4B83-97CA-4C84-4966-0927C7937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72F89-FAF5-3262-00FB-08FD4B7D9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3767E-393E-FAA4-1985-400BB3A4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521A3-C7AA-E14F-383D-58AB2A5D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6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8366-257E-F595-22AE-EC296F6F7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36FE3-54EA-2214-88CA-3B2802BA1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CCE5F-FDB2-0395-CF20-295629C55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3A5D63-CF94-F1B4-E742-5F16B409D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16DD8-3862-CC9F-160D-90C8801DD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2B9E2-1E5B-F90A-EE28-18ADCEC2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4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7D1D1-C9BC-E8B5-B497-F99A7FEA5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0DF0D-3E24-045F-CB9A-E6AF33881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D62C2F-68BB-B2F2-5A0E-A0AF5D4D6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1D320D-6070-31FF-CEEF-6E192368BD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AE48E4-AD3B-C65B-7009-E0C7C3570D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7D4DD5-0A48-9977-D2C8-B50168E94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DAA670-3925-5631-937F-0261C7FA1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094D5A-4F90-699F-16BC-B5640A4FC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771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818C4-226B-7F5B-409E-D6B660581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D4B2B-992D-3B90-46E8-3F22DCF5D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C3C50C-6E8A-D698-9380-256FE13F8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5D9D0-5589-AD25-785A-556A2EDD4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3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3D9610-CED0-1B0A-3F2A-AA56E2D6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5AD0FE-F0AF-4FCE-3F69-31184F12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73F6B-0C69-9603-5673-6A933D9F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47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6ED1E-CDC2-36B6-AE45-022B2EDB5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E6569-02CA-35CB-1135-D10F3FA69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A237A-435B-3164-E48B-C7FD2FEC30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D6454-F491-C84B-BA0D-8A0B0A728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1707DC-4FE9-45F7-7DCF-7DB15B12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D0CFC-CA91-0E8D-47CC-3F543B30B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0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DB445-23EF-4EA4-9763-F16D88567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215846-2B92-E8AA-1397-C8C60EF230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660B65-8E8E-AE88-F425-4A22913FF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01D24-B3C2-62A2-2E5A-739A5E01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2283B4-FE5E-069D-D668-AAB15CC66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035B6-DB41-84BA-D412-451971EF0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8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CA79FB-9A18-2C22-FD3C-AE145B21B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100979"/>
            <a:ext cx="9792473" cy="730802"/>
          </a:xfrm>
          <a:prstGeom prst="rect">
            <a:avLst/>
          </a:prstGeom>
          <a:solidFill>
            <a:schemeClr val="bg2"/>
          </a:solidFill>
          <a:ln w="127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30410-8E89-0163-1AA7-19A181CDD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661" y="964097"/>
            <a:ext cx="11797747" cy="5222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59ED9-C9B3-C473-C1F3-1416927579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A99EA-050C-D962-75FD-32F3D3AC43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68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3BF4E-E4F3-64B2-8946-302052D3A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6830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2DD84F-7FAA-DD48-8923-8BD1ADA4DB5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blue and black logo&#10;&#10;AI-generated content may be incorrect.">
            <a:extLst>
              <a:ext uri="{FF2B5EF4-FFF2-40B4-BE49-F238E27FC236}">
                <a16:creationId xmlns:a16="http://schemas.microsoft.com/office/drawing/2014/main" id="{46D216DD-9553-97CF-5412-A0E8007653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535423" y="168584"/>
            <a:ext cx="1431290" cy="59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34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0C0"/>
        </a:buClr>
        <a:buSzPct val="80000"/>
        <a:buFont typeface="Wingdings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0C0"/>
        </a:buClr>
        <a:buSzPct val="80000"/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0C0"/>
        </a:buClr>
        <a:buSzPct val="80000"/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0C0"/>
        </a:buClr>
        <a:buSzPct val="80000"/>
        <a:buFont typeface="Wingdings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0C0"/>
        </a:buClr>
        <a:buSzPct val="80000"/>
        <a:buFont typeface="Wingdings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11.18962" TargetMode="External"/><Relationship Id="rId2" Type="http://schemas.openxmlformats.org/officeDocument/2006/relationships/hyperlink" Target="http://arxiv.org/abs/2503.2238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1.png"/><Relationship Id="rId7" Type="http://schemas.openxmlformats.org/officeDocument/2006/relationships/image" Target="../media/image35.png"/><Relationship Id="rId2" Type="http://schemas.openxmlformats.org/officeDocument/2006/relationships/hyperlink" Target="https://link.aps.org/doi/10.1103/PhysRevLett.132.02180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doi.org/10.1038/s41586-022-04893-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https://lh7-rt.googleusercontent.com/docsz/AD_4nXfyEVG-wfHOib46ttg44At5Azsn6tS_JzXtqypctKPXXnhJ78NKTVYBydlltP3-g5u0KnB0oQ3nmPN84eAQbtgUk_8kLu4tiqi3F00cys1hZTP839_XRMRSswazejYaoQJkRxJ10EzdOf-81psIr1U?key=LCkudZFNvC6up9echOM5Rw" TargetMode="External"/><Relationship Id="rId7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3.24125" TargetMode="External"/><Relationship Id="rId5" Type="http://schemas.openxmlformats.org/officeDocument/2006/relationships/image" Target="https://lh7-rt.googleusercontent.com/docsz/AD_4nXfNfe2q_JswKUK8LUss8vjy4e5G_gna4njrDwCxh6yFlZ1AJDGnZfUOaQd8aOjU6opKAwSmAE3YaZPRPqaAf5VpX1uVuX7IIZjXQwYTlryZtbJ5dpS3S65z271Btx38BM0lgXL6Zg?key=_3_HDkF2HceFy60hsdUyqA" TargetMode="Externa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6.05018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7.15627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k.springer.com/article/10.1140/epjc/s10052-023-11584-x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s://iopscience.iop.org/article/10.1088/1748-0221/19/02/P02009" TargetMode="External"/><Relationship Id="rId9" Type="http://schemas.openxmlformats.org/officeDocument/2006/relationships/hyperlink" Target="https://atlas.web.cern.ch/Atlas/GROUPS/PHYSICS/CONFNOTES/ATLAS-CONF-2017-029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arxiv.org/abs/2505.19689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arxiv.org/abs/2505.19689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atlas.web.cern.ch/Atlas/GROUPS/PHYSICS/CONFNOTES/ATLAS-CONF-2025-005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25-005/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6.05018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7" Type="http://schemas.openxmlformats.org/officeDocument/2006/relationships/image" Target="../media/image61.png"/><Relationship Id="rId2" Type="http://schemas.openxmlformats.org/officeDocument/2006/relationships/hyperlink" Target="https://link.aps.org/doi/10.1103/PhysRevLett.132.02180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5" Type="http://schemas.openxmlformats.org/officeDocument/2006/relationships/image" Target="../media/image600.png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s://atlas.web.cern.ch/Atlas/GROUPS/PHYSICS/CONFNOTES/ATLAS-CONF-2025-005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arxiv.org/abs/2505.19689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https://doi.org/10.1038/s41586-022-04893-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twiki.cern.ch/twiki/bin/view/AtlasPubli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4C873-36FC-8FCF-0C06-80CF1FD99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69754"/>
            <a:ext cx="9144000" cy="1211606"/>
          </a:xfr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en-US" dirty="0">
                <a:effectLst>
                  <a:reflection blurRad="6350" stA="17742" endPos="46217" dir="5400000" sy="-100000" algn="bl" rotWithShape="0"/>
                </a:effectLst>
              </a:rPr>
              <a:t>ATLAS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45684D-2AD2-DCCC-0B71-4582923062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22541"/>
            <a:ext cx="9144000" cy="1211607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F. Cerutti LBNL</a:t>
            </a:r>
          </a:p>
          <a:p>
            <a:r>
              <a:rPr lang="en-US" sz="2800" dirty="0"/>
              <a:t>On behalf of the </a:t>
            </a:r>
            <a:r>
              <a:rPr lang="en-US" sz="2800" b="1" dirty="0">
                <a:solidFill>
                  <a:srgbClr val="FF0000"/>
                </a:solidFill>
              </a:rPr>
              <a:t>ATLAS Collaboration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49B5D-3198-7906-A44F-331BB388C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7EF7F-9C28-E19C-8376-DA27096A6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FD5BD-0683-148A-D91F-463FA12F4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A blue background with white lines and numbers&#10;&#10;AI-generated content may be incorrect.">
            <a:extLst>
              <a:ext uri="{FF2B5EF4-FFF2-40B4-BE49-F238E27FC236}">
                <a16:creationId xmlns:a16="http://schemas.microsoft.com/office/drawing/2014/main" id="{6E7E3B94-5429-0D9C-97EC-20C7EA5D2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020" y="4804905"/>
            <a:ext cx="7045960" cy="154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70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AC184-B884-F37B-BB96-FEC9FC3CE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8BB34-2F41-7C03-7E08-95AD6FA45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1" y="156403"/>
            <a:ext cx="10259253" cy="698363"/>
          </a:xfrm>
        </p:spPr>
        <p:txBody>
          <a:bodyPr>
            <a:normAutofit fontScale="90000"/>
          </a:bodyPr>
          <a:lstStyle/>
          <a:p>
            <a:r>
              <a:rPr lang="en-US" dirty="0"/>
              <a:t>Quark compositeness at the highest energy 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54EE5-D2BE-4BFF-48BE-B5BB20B23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1" y="1095270"/>
            <a:ext cx="7146672" cy="5076930"/>
          </a:xfrm>
        </p:spPr>
        <p:txBody>
          <a:bodyPr>
            <a:normAutofit/>
          </a:bodyPr>
          <a:lstStyle/>
          <a:p>
            <a:r>
              <a:rPr lang="en-US" sz="2400" dirty="0"/>
              <a:t>Look for BMS phenomena in events with high energy j</a:t>
            </a:r>
            <a:r>
              <a:rPr lang="en-US" sz="2400" dirty="0">
                <a:solidFill>
                  <a:srgbClr val="0070C0"/>
                </a:solidFill>
              </a:rPr>
              <a:t>ets</a:t>
            </a:r>
            <a:r>
              <a:rPr lang="en-US" sz="2400" dirty="0"/>
              <a:t> and an </a:t>
            </a:r>
            <a:r>
              <a:rPr lang="en-US" sz="2400" dirty="0">
                <a:solidFill>
                  <a:srgbClr val="0070C0"/>
                </a:solidFill>
              </a:rPr>
              <a:t>isolated photon</a:t>
            </a:r>
            <a:r>
              <a:rPr lang="en-US" sz="2400" dirty="0"/>
              <a:t>:</a:t>
            </a:r>
          </a:p>
          <a:p>
            <a:pPr lvl="1"/>
            <a:r>
              <a:rPr lang="en-US" sz="2000" dirty="0"/>
              <a:t>High mass </a:t>
            </a:r>
            <a:r>
              <a:rPr lang="en-US" sz="2000" dirty="0" err="1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US" sz="2000" dirty="0" err="1">
                <a:solidFill>
                  <a:srgbClr val="FF0000"/>
                </a:solidFill>
              </a:rPr>
              <a:t>+jet</a:t>
            </a:r>
            <a:r>
              <a:rPr lang="en-US" sz="2000" dirty="0">
                <a:solidFill>
                  <a:srgbClr val="FF0000"/>
                </a:solidFill>
              </a:rPr>
              <a:t> resonances</a:t>
            </a:r>
            <a:r>
              <a:rPr lang="en-US" sz="2000" dirty="0"/>
              <a:t>, generic </a:t>
            </a:r>
            <a:r>
              <a:rPr lang="en-US" sz="2000" dirty="0">
                <a:solidFill>
                  <a:srgbClr val="FF0000"/>
                </a:solidFill>
              </a:rPr>
              <a:t>q*</a:t>
            </a:r>
            <a:r>
              <a:rPr lang="en-US" sz="2000" dirty="0"/>
              <a:t> but also by flavor </a:t>
            </a:r>
            <a:r>
              <a:rPr lang="en-US" sz="2000" dirty="0">
                <a:solidFill>
                  <a:srgbClr val="FF0000"/>
                </a:solidFill>
              </a:rPr>
              <a:t>u*/d*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c* </a:t>
            </a:r>
            <a:r>
              <a:rPr lang="en-US" sz="2000" dirty="0"/>
              <a:t>and </a:t>
            </a:r>
            <a:r>
              <a:rPr lang="en-US" sz="2000" dirty="0">
                <a:solidFill>
                  <a:srgbClr val="FF0000"/>
                </a:solidFill>
              </a:rPr>
              <a:t>b*</a:t>
            </a:r>
          </a:p>
          <a:p>
            <a:pPr lvl="1"/>
            <a:r>
              <a:rPr lang="en-US" sz="2000" dirty="0"/>
              <a:t>Fit the </a:t>
            </a:r>
            <a:r>
              <a:rPr lang="en-US" sz="2000" dirty="0" err="1"/>
              <a:t>m</a:t>
            </a:r>
            <a:r>
              <a:rPr lang="en-US" sz="2000" dirty="0" err="1">
                <a:latin typeface="Symbol" pitchFamily="2" charset="2"/>
              </a:rPr>
              <a:t>g</a:t>
            </a:r>
            <a:r>
              <a:rPr lang="en-US" sz="2000" dirty="0" err="1"/>
              <a:t>j</a:t>
            </a:r>
            <a:r>
              <a:rPr lang="en-US" sz="2000" dirty="0"/>
              <a:t> distribution </a:t>
            </a:r>
          </a:p>
          <a:p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No significant excess observed </a:t>
            </a:r>
            <a:r>
              <a:rPr lang="en-US" sz="2400" dirty="0"/>
              <a:t>in any of the searches and 95% CL limits set up to masses of </a:t>
            </a:r>
            <a:r>
              <a:rPr lang="en-US" sz="2400" dirty="0">
                <a:solidFill>
                  <a:srgbClr val="FF0000"/>
                </a:solidFill>
              </a:rPr>
              <a:t>6.2 TeV </a:t>
            </a:r>
            <a:r>
              <a:rPr lang="en-US" sz="2400" dirty="0"/>
              <a:t>for </a:t>
            </a:r>
            <a:r>
              <a:rPr lang="en-US" sz="2400" dirty="0">
                <a:solidFill>
                  <a:srgbClr val="FF0000"/>
                </a:solidFill>
              </a:rPr>
              <a:t>excited quarks</a:t>
            </a:r>
          </a:p>
          <a:p>
            <a:pPr lvl="1"/>
            <a:r>
              <a:rPr lang="en-US" sz="2000" dirty="0"/>
              <a:t> testing length scales down to ~ [</a:t>
            </a:r>
            <a:r>
              <a:rPr lang="en-US" sz="2000" i="1" dirty="0" err="1"/>
              <a:t>hc</a:t>
            </a:r>
            <a:r>
              <a:rPr lang="en-US" sz="2000" dirty="0"/>
              <a:t>/ 10 TeV] ~ </a:t>
            </a:r>
            <a:r>
              <a:rPr lang="en-US" sz="2000" dirty="0">
                <a:solidFill>
                  <a:srgbClr val="FF0000"/>
                </a:solidFill>
              </a:rPr>
              <a:t>10</a:t>
            </a:r>
            <a:r>
              <a:rPr lang="en-US" sz="2000" baseline="30000" dirty="0">
                <a:solidFill>
                  <a:srgbClr val="FF0000"/>
                </a:solidFill>
              </a:rPr>
              <a:t>-20 </a:t>
            </a:r>
            <a:r>
              <a:rPr lang="en-US" sz="2000" dirty="0">
                <a:solidFill>
                  <a:srgbClr val="FF0000"/>
                </a:solidFill>
              </a:rPr>
              <a:t>m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35EBA-4743-5F5E-DFA5-773D39E49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FC3FD-E43A-2E9C-FFF9-6F5230113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A4999-8361-FE92-7FF3-3F4DF5657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10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E768E3-C961-9F6F-ED36-85199A5EA241}"/>
              </a:ext>
            </a:extLst>
          </p:cNvPr>
          <p:cNvCxnSpPr>
            <a:cxnSpLocks/>
          </p:cNvCxnSpPr>
          <p:nvPr/>
        </p:nvCxnSpPr>
        <p:spPr>
          <a:xfrm flipV="1">
            <a:off x="4516210" y="5762730"/>
            <a:ext cx="200025" cy="1428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A diagram of a data&#10;&#10;AI-generated content may be incorrect.">
            <a:extLst>
              <a:ext uri="{FF2B5EF4-FFF2-40B4-BE49-F238E27FC236}">
                <a16:creationId xmlns:a16="http://schemas.microsoft.com/office/drawing/2014/main" id="{77E18E5D-4694-BF22-ED01-A9FC2DEE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1767" y="935800"/>
            <a:ext cx="3174079" cy="2956069"/>
          </a:xfrm>
          <a:prstGeom prst="rect">
            <a:avLst/>
          </a:prstGeom>
        </p:spPr>
      </p:pic>
      <p:pic>
        <p:nvPicPr>
          <p:cNvPr id="11" name="Picture 10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0AFB0161-D1ED-B50C-2767-74391BB48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393" y="3763351"/>
            <a:ext cx="3255666" cy="3094650"/>
          </a:xfrm>
          <a:prstGeom prst="rect">
            <a:avLst/>
          </a:prstGeom>
        </p:spPr>
      </p:pic>
      <p:sp>
        <p:nvSpPr>
          <p:cNvPr id="7" name="Explosion 2 6">
            <a:extLst>
              <a:ext uri="{FF2B5EF4-FFF2-40B4-BE49-F238E27FC236}">
                <a16:creationId xmlns:a16="http://schemas.microsoft.com/office/drawing/2014/main" id="{4143BC4A-4741-28C0-5596-E80E5A396CC3}"/>
              </a:ext>
            </a:extLst>
          </p:cNvPr>
          <p:cNvSpPr/>
          <p:nvPr/>
        </p:nvSpPr>
        <p:spPr>
          <a:xfrm rot="20874924">
            <a:off x="10266400" y="104838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275423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770A6-2516-A7A8-494E-D42B31237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Higgsino</a:t>
            </a:r>
            <a:r>
              <a:rPr lang="en-US" dirty="0"/>
              <a:t> in low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M regime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50F0BE-89D5-0AEA-83DD-2F9F4DD856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8722" y="4176377"/>
                <a:ext cx="11838899" cy="2289841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1800" dirty="0"/>
                  <a:t>SUSY with light </a:t>
                </a:r>
                <a:r>
                  <a:rPr lang="en-US" sz="1800" i="1" dirty="0" err="1">
                    <a:solidFill>
                      <a:srgbClr val="FF0000"/>
                    </a:solidFill>
                  </a:rPr>
                  <a:t>Higgsinos</a:t>
                </a:r>
                <a:r>
                  <a:rPr lang="en-US" sz="1800" dirty="0"/>
                  <a:t>’ particularly interesting to solve the </a:t>
                </a:r>
                <a:r>
                  <a:rPr lang="en-US" sz="1800" dirty="0">
                    <a:solidFill>
                      <a:srgbClr val="0070C0"/>
                    </a:solidFill>
                  </a:rPr>
                  <a:t>hierarchy problem </a:t>
                </a:r>
                <a:r>
                  <a:rPr lang="en-US" sz="1800" dirty="0"/>
                  <a:t>but also </a:t>
                </a:r>
                <a:r>
                  <a:rPr lang="en-US" sz="1800" dirty="0">
                    <a:solidFill>
                      <a:srgbClr val="0070C0"/>
                    </a:solidFill>
                  </a:rPr>
                  <a:t>experimentally very challenging</a:t>
                </a:r>
              </a:p>
              <a:p>
                <a:r>
                  <a:rPr lang="en-US" sz="1800" dirty="0"/>
                  <a:t>2 Dedicated analysis to target </a:t>
                </a:r>
                <a:r>
                  <a:rPr lang="en-US" sz="1800" dirty="0">
                    <a:solidFill>
                      <a:srgbClr val="FF0000"/>
                    </a:solidFill>
                  </a:rPr>
                  <a:t>small-</a:t>
                </a:r>
                <a:r>
                  <a:rPr lang="en-US" sz="1800" dirty="0">
                    <a:solidFill>
                      <a:srgbClr val="FF0000"/>
                    </a:solidFill>
                    <a:latin typeface="Symbol" pitchFamily="2" charset="2"/>
                  </a:rPr>
                  <a:t>D</a:t>
                </a:r>
                <a:r>
                  <a:rPr lang="en-US" sz="1800" dirty="0">
                    <a:solidFill>
                      <a:srgbClr val="FF0000"/>
                    </a:solidFill>
                  </a:rPr>
                  <a:t>M </a:t>
                </a:r>
                <a:r>
                  <a:rPr lang="en-US" sz="1800" dirty="0"/>
                  <a:t>between </a:t>
                </a:r>
                <a:r>
                  <a:rPr lang="en-US" sz="1800" dirty="0">
                    <a:solidFill>
                      <a:srgbClr val="0070C0"/>
                    </a:solidFill>
                  </a:rPr>
                  <a:t>LSP</a:t>
                </a:r>
                <a:r>
                  <a:rPr lang="en-US" sz="1800" dirty="0"/>
                  <a:t> and </a:t>
                </a:r>
                <a:r>
                  <a:rPr lang="en-US" sz="1800" dirty="0">
                    <a:solidFill>
                      <a:srgbClr val="0070C0"/>
                    </a:solidFill>
                  </a:rPr>
                  <a:t>NLSP</a:t>
                </a:r>
                <a:r>
                  <a:rPr lang="en-US" sz="1800" dirty="0"/>
                  <a:t>, to achieve high sensitivity </a:t>
                </a:r>
                <a:r>
                  <a:rPr lang="en-US" sz="1800" dirty="0">
                    <a:sym typeface="Wingdings" pitchFamily="2" charset="2"/>
                  </a:rPr>
                  <a:t> </a:t>
                </a:r>
                <a:r>
                  <a:rPr lang="en-US" sz="1800" dirty="0">
                    <a:solidFill>
                      <a:srgbClr val="0070C0"/>
                    </a:solidFill>
                  </a:rPr>
                  <a:t>AI/ML based analyses</a:t>
                </a:r>
              </a:p>
              <a:p>
                <a:pPr lvl="1"/>
                <a:r>
                  <a:rPr lang="en-US" sz="1600" dirty="0">
                    <a:solidFill>
                      <a:srgbClr val="0070C0"/>
                    </a:solidFill>
                    <a:latin typeface="Symbol" pitchFamily="2" charset="2"/>
                  </a:rPr>
                  <a:t>D</a:t>
                </a:r>
                <a:r>
                  <a:rPr lang="en-US" sz="1600" dirty="0">
                    <a:solidFill>
                      <a:srgbClr val="0070C0"/>
                    </a:solidFill>
                  </a:rPr>
                  <a:t>m=0.3-1 GeV </a:t>
                </a:r>
                <a:r>
                  <a:rPr lang="en-US" sz="1600" dirty="0"/>
                  <a:t>final state </a:t>
                </a:r>
                <a:r>
                  <a:rPr lang="en-US" sz="1600" dirty="0">
                    <a:solidFill>
                      <a:srgbClr val="0070C0"/>
                    </a:solidFill>
                  </a:rPr>
                  <a:t>one (soft) lepton </a:t>
                </a:r>
                <a:r>
                  <a:rPr lang="en-US" sz="1600" dirty="0"/>
                  <a:t>and </a:t>
                </a:r>
                <a:r>
                  <a:rPr lang="en-US" sz="1600" dirty="0">
                    <a:solidFill>
                      <a:srgbClr val="0070C0"/>
                    </a:solidFill>
                  </a:rPr>
                  <a:t>one</a:t>
                </a:r>
                <a:r>
                  <a:rPr lang="en-US" sz="1600" dirty="0"/>
                  <a:t> </a:t>
                </a:r>
                <a:r>
                  <a:rPr lang="en-US" sz="1600" dirty="0">
                    <a:solidFill>
                      <a:srgbClr val="0070C0"/>
                    </a:solidFill>
                  </a:rPr>
                  <a:t>low-momentum tracks </a:t>
                </a:r>
                <a:r>
                  <a:rPr lang="en-US" sz="1600" dirty="0"/>
                  <a:t>with </a:t>
                </a:r>
                <a:r>
                  <a:rPr lang="en-US" sz="1600" dirty="0">
                    <a:solidFill>
                      <a:srgbClr val="0070C0"/>
                    </a:solidFill>
                  </a:rPr>
                  <a:t>large transverse impact parameters </a:t>
                </a:r>
                <a:r>
                  <a:rPr lang="en-US" sz="1600" dirty="0">
                    <a:solidFill>
                      <a:schemeClr val="tx2"/>
                    </a:solidFill>
                    <a:sym typeface="Wingdings" pitchFamily="2" charset="2"/>
                  </a:rPr>
                  <a:t> </a:t>
                </a:r>
                <a:r>
                  <a:rPr lang="en-US" sz="1600" dirty="0">
                    <a:solidFill>
                      <a:schemeClr val="tx2"/>
                    </a:solidFill>
                  </a:rPr>
                  <a:t>NN-based, largely improved relative to previous version</a:t>
                </a:r>
              </a:p>
              <a:p>
                <a:pPr lvl="1"/>
                <a:r>
                  <a:rPr lang="en-US" sz="1600" dirty="0">
                    <a:solidFill>
                      <a:srgbClr val="0070C0"/>
                    </a:solidFill>
                    <a:latin typeface="Symbol" pitchFamily="2" charset="2"/>
                  </a:rPr>
                  <a:t>D</a:t>
                </a:r>
                <a:r>
                  <a:rPr lang="en-US" sz="1600" dirty="0">
                    <a:solidFill>
                      <a:srgbClr val="0070C0"/>
                    </a:solidFill>
                  </a:rPr>
                  <a:t>m=1-3 GeV </a:t>
                </a:r>
                <a:r>
                  <a:rPr lang="en-US" sz="1600" dirty="0"/>
                  <a:t>with a final state of </a:t>
                </a:r>
                <a:r>
                  <a:rPr lang="en-US" sz="1600" dirty="0">
                    <a:solidFill>
                      <a:srgbClr val="0070C0"/>
                    </a:solidFill>
                  </a:rPr>
                  <a:t>two low-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pT</a:t>
                </a:r>
                <a:r>
                  <a:rPr lang="en-US" sz="1600" dirty="0">
                    <a:solidFill>
                      <a:srgbClr val="0070C0"/>
                    </a:solidFill>
                  </a:rPr>
                  <a:t> leptons </a:t>
                </a:r>
                <a:r>
                  <a:rPr lang="en-US" sz="1600" dirty="0"/>
                  <a:t>(use of </a:t>
                </a:r>
                <a:r>
                  <a:rPr lang="en-US" sz="1600" dirty="0">
                    <a:solidFill>
                      <a:srgbClr val="0070C0"/>
                    </a:solidFill>
                  </a:rPr>
                  <a:t>soft lepton taggers</a:t>
                </a:r>
                <a:r>
                  <a:rPr lang="en-US" sz="1600" dirty="0"/>
                  <a:t>) </a:t>
                </a:r>
                <a:r>
                  <a:rPr lang="en-US" sz="1600" dirty="0">
                    <a:sym typeface="Wingdings" pitchFamily="2" charset="2"/>
                  </a:rPr>
                  <a:t> </a:t>
                </a:r>
                <a:r>
                  <a:rPr lang="en-US" sz="1600" b="1" dirty="0">
                    <a:solidFill>
                      <a:srgbClr val="00B050"/>
                    </a:solidFill>
                  </a:rPr>
                  <a:t>New</a:t>
                </a:r>
                <a:r>
                  <a:rPr lang="en-US" sz="1600" dirty="0"/>
                  <a:t> analysis </a:t>
                </a:r>
              </a:p>
              <a:p>
                <a:r>
                  <a:rPr lang="en-US" sz="1800" dirty="0">
                    <a:solidFill>
                      <a:srgbClr val="0070C0"/>
                    </a:solidFill>
                  </a:rPr>
                  <a:t>No significant excess </a:t>
                </a:r>
                <a:r>
                  <a:rPr lang="en-US" sz="1800" dirty="0"/>
                  <a:t>in data. Set limits on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  <m:r>
                      <a:rPr lang="en-US" sz="1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mass in the </a:t>
                </a:r>
                <a:r>
                  <a:rPr lang="en-US" sz="1800" dirty="0">
                    <a:solidFill>
                      <a:srgbClr val="00B050"/>
                    </a:solidFill>
                  </a:rPr>
                  <a:t>mass splitting range 1-2 GeV </a:t>
                </a:r>
                <a:r>
                  <a:rPr lang="en-US" sz="1800" dirty="0"/>
                  <a:t>for the </a:t>
                </a:r>
                <a:r>
                  <a:rPr lang="en-US" sz="1800" b="1" dirty="0">
                    <a:solidFill>
                      <a:srgbClr val="00B050"/>
                    </a:solidFill>
                  </a:rPr>
                  <a:t>first time </a:t>
                </a:r>
                <a:r>
                  <a:rPr lang="en-US" sz="1800" dirty="0"/>
                  <a:t>with ATLAS</a:t>
                </a:r>
                <a:endParaRPr lang="en-US" sz="1200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50F0BE-89D5-0AEA-83DD-2F9F4DD856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722" y="4176377"/>
                <a:ext cx="11838899" cy="228984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A5016-C060-8DAA-C410-B04E4793B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2C911-BAC2-6515-2F2E-9745613B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06BE5-3625-E451-759B-961FB5C8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A close-up of a graph&#10;&#10;AI-generated content may be incorrect.">
            <a:extLst>
              <a:ext uri="{FF2B5EF4-FFF2-40B4-BE49-F238E27FC236}">
                <a16:creationId xmlns:a16="http://schemas.microsoft.com/office/drawing/2014/main" id="{D2490B07-BBCC-E5E7-2BE1-25162C4D03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403" b="54852"/>
          <a:stretch>
            <a:fillRect/>
          </a:stretch>
        </p:blipFill>
        <p:spPr>
          <a:xfrm>
            <a:off x="9873" y="997099"/>
            <a:ext cx="3591221" cy="2083517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Picture 7" descr="A graph of a graph showing the same size of a plane&#10;&#10;AI-generated content may be incorrect.">
            <a:extLst>
              <a:ext uri="{FF2B5EF4-FFF2-40B4-BE49-F238E27FC236}">
                <a16:creationId xmlns:a16="http://schemas.microsoft.com/office/drawing/2014/main" id="{0EB858F5-C4E2-7AAF-8B81-75E93094E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3221" y="905483"/>
            <a:ext cx="4624011" cy="3246831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A6BFA38-9B3F-74E9-588F-9F74E12C4FEC}"/>
              </a:ext>
            </a:extLst>
          </p:cNvPr>
          <p:cNvSpPr/>
          <p:nvPr/>
        </p:nvSpPr>
        <p:spPr>
          <a:xfrm>
            <a:off x="7467600" y="2245895"/>
            <a:ext cx="3015916" cy="15365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-up of a graph&#10;&#10;AI-generated content may be incorrect.">
            <a:extLst>
              <a:ext uri="{FF2B5EF4-FFF2-40B4-BE49-F238E27FC236}">
                <a16:creationId xmlns:a16="http://schemas.microsoft.com/office/drawing/2014/main" id="{C735E5B6-21D9-BADA-7F6F-CE8A870E00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t="50524" r="-248" b="2303"/>
          <a:stretch>
            <a:fillRect/>
          </a:stretch>
        </p:blipFill>
        <p:spPr>
          <a:xfrm>
            <a:off x="3633178" y="997099"/>
            <a:ext cx="3530391" cy="2083517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1" name="Explosion 2 10">
            <a:extLst>
              <a:ext uri="{FF2B5EF4-FFF2-40B4-BE49-F238E27FC236}">
                <a16:creationId xmlns:a16="http://schemas.microsoft.com/office/drawing/2014/main" id="{7AF9E25D-18AF-A5D4-2930-4488B518C304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3618997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F314E-5813-295F-BA7E-D0E67A023C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SM and Top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A24F56-8C01-0226-725F-E3C3939DAD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Moch more results in </a:t>
            </a:r>
            <a:r>
              <a:rPr lang="en-US" dirty="0">
                <a:solidFill>
                  <a:srgbClr val="FF0000"/>
                </a:solidFill>
              </a:rPr>
              <a:t>Josh Bendavid</a:t>
            </a:r>
            <a:r>
              <a:rPr lang="en-US" dirty="0"/>
              <a:t> talk on </a:t>
            </a:r>
            <a:r>
              <a:rPr lang="en-US" dirty="0">
                <a:solidFill>
                  <a:srgbClr val="FF0000"/>
                </a:solidFill>
              </a:rPr>
              <a:t>Wednesday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8636E-532B-A0C8-286B-55B29EC75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469FE-9268-FAA4-EBE1-F3B0F12FF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62205-17BD-C862-D88E-16F1820FD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53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B095D2-A5AF-D7B8-E551-3C3391F7C0D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W</a:t>
                </a:r>
                <a14:m>
                  <m:oMath xmlns:m="http://schemas.openxmlformats.org/officeDocument/2006/math">
                    <m:r>
                      <a:rPr lang="en-US" sz="3600" i="1" baseline="30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Z </a:t>
                </a:r>
                <a:r>
                  <a:rPr lang="en-US" dirty="0"/>
                  <a:t>cross-sections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B095D2-A5AF-D7B8-E551-3C3391F7C0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EC070-200E-347F-FADC-3980F2B57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96" y="5230200"/>
            <a:ext cx="11787808" cy="1367663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WZ cross-section</a:t>
            </a:r>
            <a:r>
              <a:rPr lang="en-US" sz="2000" dirty="0"/>
              <a:t> entering in the precision domain: </a:t>
            </a:r>
          </a:p>
          <a:p>
            <a:pPr lvl="1"/>
            <a:r>
              <a:rPr lang="en-US" sz="1800" dirty="0"/>
              <a:t>Fiducial </a:t>
            </a:r>
            <a:r>
              <a:rPr lang="en-US" sz="1800" dirty="0" err="1"/>
              <a:t>xs</a:t>
            </a:r>
            <a:r>
              <a:rPr lang="en-US" sz="1800" dirty="0"/>
              <a:t> measured with </a:t>
            </a:r>
            <a:r>
              <a:rPr lang="en-US" sz="1800" dirty="0">
                <a:solidFill>
                  <a:srgbClr val="FF0000"/>
                </a:solidFill>
              </a:rPr>
              <a:t>4% accuracy </a:t>
            </a:r>
            <a:r>
              <a:rPr lang="en-US" sz="1800" dirty="0"/>
              <a:t>and several observables </a:t>
            </a:r>
            <a:r>
              <a:rPr lang="en-US" sz="1800" dirty="0">
                <a:solidFill>
                  <a:srgbClr val="FF0000"/>
                </a:solidFill>
              </a:rPr>
              <a:t>compared </a:t>
            </a:r>
            <a:r>
              <a:rPr lang="en-US" sz="1800" dirty="0"/>
              <a:t>with </a:t>
            </a:r>
            <a:r>
              <a:rPr lang="en-US" sz="1800" dirty="0">
                <a:solidFill>
                  <a:srgbClr val="FF0000"/>
                </a:solidFill>
              </a:rPr>
              <a:t>state-of-the-art predictions</a:t>
            </a:r>
            <a:r>
              <a:rPr lang="en-US" sz="1800" dirty="0"/>
              <a:t>, </a:t>
            </a:r>
          </a:p>
          <a:p>
            <a:pPr lvl="1"/>
            <a:r>
              <a:rPr lang="en-US" sz="1800" dirty="0"/>
              <a:t>Dedicated “</a:t>
            </a:r>
            <a:r>
              <a:rPr lang="en-US" sz="1800" dirty="0">
                <a:solidFill>
                  <a:srgbClr val="0070C0"/>
                </a:solidFill>
              </a:rPr>
              <a:t>CP-odd</a:t>
            </a:r>
            <a:r>
              <a:rPr lang="en-US" sz="1800" dirty="0"/>
              <a:t>” observable used to </a:t>
            </a:r>
            <a:r>
              <a:rPr lang="en-US" sz="1800" dirty="0">
                <a:solidFill>
                  <a:srgbClr val="FF0000"/>
                </a:solidFill>
              </a:rPr>
              <a:t>constrain EFT CP-odd </a:t>
            </a:r>
            <a:r>
              <a:rPr lang="en-US" sz="1800" dirty="0"/>
              <a:t>operators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EA33E-7D81-3C08-5401-BA87C8D90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98631-A60D-7783-FA42-BAD71E9F7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FB6C2-FC26-2A38-608F-29959A5A9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13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E1C6C720-BF6A-7EBA-35BC-71A556248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43" y="4592512"/>
            <a:ext cx="7947664" cy="562735"/>
          </a:xfrm>
          <a:prstGeom prst="rect">
            <a:avLst/>
          </a:prstGeom>
          <a:ln>
            <a:solidFill>
              <a:srgbClr val="0070C0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2E2A844-4DB9-B2D9-75B0-BF75483844DF}"/>
              </a:ext>
            </a:extLst>
          </p:cNvPr>
          <p:cNvGrpSpPr/>
          <p:nvPr/>
        </p:nvGrpSpPr>
        <p:grpSpPr>
          <a:xfrm>
            <a:off x="8315671" y="4697501"/>
            <a:ext cx="3696938" cy="352755"/>
            <a:chOff x="8299173" y="4703887"/>
            <a:chExt cx="3696938" cy="35275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F928E0-83B7-D4DB-DFBD-69113BB3A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74805" y="4703887"/>
              <a:ext cx="1221306" cy="32909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D2A66EC-0723-40E1-22E7-86F1A3BB30B9}"/>
                </a:ext>
              </a:extLst>
            </p:cNvPr>
            <p:cNvSpPr txBox="1"/>
            <p:nvPr/>
          </p:nvSpPr>
          <p:spPr>
            <a:xfrm>
              <a:off x="8299173" y="4718088"/>
              <a:ext cx="2743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SM (NNLO QCD x NLO EW)=</a:t>
              </a:r>
            </a:p>
          </p:txBody>
        </p:sp>
      </p:grpSp>
      <p:pic>
        <p:nvPicPr>
          <p:cNvPr id="11" name="Picture 10" descr="A group of graphs showing different types of data&#10;&#10;AI-generated content may be incorrect.">
            <a:extLst>
              <a:ext uri="{FF2B5EF4-FFF2-40B4-BE49-F238E27FC236}">
                <a16:creationId xmlns:a16="http://schemas.microsoft.com/office/drawing/2014/main" id="{1E086076-C832-265B-F0FF-050B4C0142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37" y="1228965"/>
            <a:ext cx="5180031" cy="2897472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graph of blue and white bars&#10;&#10;AI-generated content may be incorrect.">
            <a:extLst>
              <a:ext uri="{FF2B5EF4-FFF2-40B4-BE49-F238E27FC236}">
                <a16:creationId xmlns:a16="http://schemas.microsoft.com/office/drawing/2014/main" id="{A0BF83CF-D4E8-BF01-92AA-8B85F854F0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4070" y="1098681"/>
            <a:ext cx="3772404" cy="3279387"/>
          </a:xfrm>
          <a:prstGeom prst="rect">
            <a:avLst/>
          </a:prstGeom>
          <a:ln>
            <a:noFill/>
          </a:ln>
        </p:spPr>
      </p:pic>
      <p:sp>
        <p:nvSpPr>
          <p:cNvPr id="13" name="Explosion 2 12">
            <a:extLst>
              <a:ext uri="{FF2B5EF4-FFF2-40B4-BE49-F238E27FC236}">
                <a16:creationId xmlns:a16="http://schemas.microsoft.com/office/drawing/2014/main" id="{ACB0A8A5-F529-4FD2-22B7-1E12ED7949D1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pic>
        <p:nvPicPr>
          <p:cNvPr id="15" name="Picture 14" descr="A graph of a building with colorful lines&#10;&#10;AI-generated content may be incorrect.">
            <a:extLst>
              <a:ext uri="{FF2B5EF4-FFF2-40B4-BE49-F238E27FC236}">
                <a16:creationId xmlns:a16="http://schemas.microsoft.com/office/drawing/2014/main" id="{00E80649-A233-2932-6EEC-97C3A77698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5997" y="1171117"/>
            <a:ext cx="2837845" cy="310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0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C8E24-4ECA-F5EF-FEEE-84DC5E72C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tt</a:t>
            </a:r>
            <a:r>
              <a:rPr lang="en-US" dirty="0"/>
              <a:t> cross-section at threshold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25CB3-A55A-1097-49E4-8BE48973F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1" y="922351"/>
            <a:ext cx="7686924" cy="5637475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 Top-quark pair production at threshold: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Non-Relativistic QCD </a:t>
            </a:r>
            <a:r>
              <a:rPr lang="en-US" sz="1600" dirty="0"/>
              <a:t>effects expected to be important and are not included on our baseline top modeling, based on </a:t>
            </a:r>
            <a:r>
              <a:rPr lang="en-US" sz="1600" dirty="0">
                <a:solidFill>
                  <a:srgbClr val="0070C0"/>
                </a:solidFill>
              </a:rPr>
              <a:t>PS-matched </a:t>
            </a:r>
            <a:r>
              <a:rPr lang="en-US" sz="1600" dirty="0" err="1">
                <a:solidFill>
                  <a:srgbClr val="0070C0"/>
                </a:solidFill>
              </a:rPr>
              <a:t>pQCD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predictions reweighted to </a:t>
            </a:r>
            <a:r>
              <a:rPr lang="en-US" sz="1600" dirty="0">
                <a:solidFill>
                  <a:srgbClr val="0070C0"/>
                </a:solidFill>
              </a:rPr>
              <a:t>NNLO-QCD+NLO-EW </a:t>
            </a:r>
            <a:r>
              <a:rPr lang="en-US" sz="1600" dirty="0"/>
              <a:t>accuracy</a:t>
            </a:r>
          </a:p>
          <a:p>
            <a:pPr lvl="1"/>
            <a:r>
              <a:rPr lang="en-US" sz="1600" dirty="0"/>
              <a:t>Among </a:t>
            </a:r>
            <a:r>
              <a:rPr lang="en-US" sz="1600" dirty="0">
                <a:solidFill>
                  <a:srgbClr val="FF0000"/>
                </a:solidFill>
              </a:rPr>
              <a:t>NR-QCD</a:t>
            </a:r>
            <a:r>
              <a:rPr lang="en-US" sz="1600" dirty="0"/>
              <a:t> effects the formation of </a:t>
            </a:r>
            <a:r>
              <a:rPr lang="en-US" sz="1600" b="1" dirty="0" err="1">
                <a:solidFill>
                  <a:srgbClr val="FF0000"/>
                </a:solidFill>
              </a:rPr>
              <a:t>colour</a:t>
            </a:r>
            <a:r>
              <a:rPr lang="en-US" sz="1600" b="1" dirty="0">
                <a:solidFill>
                  <a:srgbClr val="FF0000"/>
                </a:solidFill>
              </a:rPr>
              <a:t>-singlet, 𝑆-wave, quasi-bound-states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(</a:t>
            </a:r>
            <a:r>
              <a:rPr lang="en-US" sz="1600" dirty="0" err="1">
                <a:solidFill>
                  <a:srgbClr val="FF0000"/>
                </a:solidFill>
                <a:latin typeface="Symbol" pitchFamily="2" charset="2"/>
              </a:rPr>
              <a:t>h</a:t>
            </a:r>
            <a:r>
              <a:rPr lang="en-US" sz="1600" baseline="-25000" dirty="0" err="1">
                <a:solidFill>
                  <a:srgbClr val="FF0000"/>
                </a:solidFill>
              </a:rPr>
              <a:t>t</a:t>
            </a:r>
            <a:r>
              <a:rPr lang="en-US" sz="1600" dirty="0"/>
              <a:t>) with masses just below the production threshold. Given the small top lifetime these states do not form a BW resonances but rather a cross-section enhancement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Observation</a:t>
            </a:r>
            <a:r>
              <a:rPr lang="en-US" sz="2000" dirty="0"/>
              <a:t> by CMS </a:t>
            </a:r>
            <a:r>
              <a:rPr lang="en-US" sz="2000" dirty="0">
                <a:hlinkClick r:id="rId2"/>
              </a:rPr>
              <a:t>arXiv:2503.22382</a:t>
            </a:r>
            <a:r>
              <a:rPr lang="en-US" sz="2000" dirty="0"/>
              <a:t>  based on simplified model</a:t>
            </a:r>
          </a:p>
          <a:p>
            <a:pPr lvl="1"/>
            <a:r>
              <a:rPr lang="en-US" sz="1600" dirty="0">
                <a:latin typeface="Symbol" pitchFamily="2" charset="2"/>
              </a:rPr>
              <a:t>s</a:t>
            </a:r>
            <a:r>
              <a:rPr lang="en-US" sz="1600" dirty="0"/>
              <a:t>(</a:t>
            </a:r>
            <a:r>
              <a:rPr lang="en-US" sz="1600" dirty="0" err="1">
                <a:solidFill>
                  <a:srgbClr val="FF0000"/>
                </a:solidFill>
                <a:latin typeface="Symbol" pitchFamily="2" charset="2"/>
              </a:rPr>
              <a:t>h</a:t>
            </a:r>
            <a:r>
              <a:rPr lang="en-US" sz="1600" baseline="-25000" dirty="0" err="1">
                <a:solidFill>
                  <a:srgbClr val="FF0000"/>
                </a:solidFill>
              </a:rPr>
              <a:t>t</a:t>
            </a:r>
            <a:r>
              <a:rPr lang="en-US" sz="1600" dirty="0"/>
              <a:t>) = </a:t>
            </a:r>
            <a:r>
              <a:rPr lang="en-US" sz="1600" dirty="0">
                <a:solidFill>
                  <a:srgbClr val="0070C0"/>
                </a:solidFill>
              </a:rPr>
              <a:t>8.8</a:t>
            </a:r>
            <a:r>
              <a:rPr lang="en-US" sz="1600" baseline="30000" dirty="0">
                <a:solidFill>
                  <a:srgbClr val="0070C0"/>
                </a:solidFill>
              </a:rPr>
              <a:t>+1.2</a:t>
            </a:r>
            <a:r>
              <a:rPr lang="en-US" sz="1600" baseline="-25000" dirty="0">
                <a:solidFill>
                  <a:srgbClr val="0070C0"/>
                </a:solidFill>
              </a:rPr>
              <a:t>-1.4 </a:t>
            </a:r>
            <a:r>
              <a:rPr lang="en-US" sz="1600" dirty="0">
                <a:solidFill>
                  <a:srgbClr val="0070C0"/>
                </a:solidFill>
              </a:rPr>
              <a:t>pb 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FF0000"/>
                </a:solidFill>
              </a:rPr>
              <a:t>&gt;5</a:t>
            </a:r>
            <a:r>
              <a:rPr lang="en-US" sz="1600" dirty="0">
                <a:solidFill>
                  <a:srgbClr val="FF0000"/>
                </a:solidFill>
                <a:latin typeface="Symbol" pitchFamily="2" charset="2"/>
              </a:rPr>
              <a:t>s </a:t>
            </a:r>
            <a:r>
              <a:rPr lang="en-US" sz="1600" dirty="0" err="1">
                <a:solidFill>
                  <a:srgbClr val="FF0000"/>
                </a:solidFill>
              </a:rPr>
              <a:t>significnance</a:t>
            </a:r>
            <a:r>
              <a:rPr lang="en-US" sz="1600" dirty="0"/>
              <a:t>)</a:t>
            </a:r>
            <a:endParaRPr lang="en-US" sz="1800" dirty="0"/>
          </a:p>
          <a:p>
            <a:r>
              <a:rPr lang="en-US" sz="2000" dirty="0"/>
              <a:t>This is study uses an improved modeling of </a:t>
            </a:r>
            <a:r>
              <a:rPr lang="en-US" sz="2000" dirty="0">
                <a:solidFill>
                  <a:srgbClr val="FF0000"/>
                </a:solidFill>
              </a:rPr>
              <a:t>NR-QCD effects </a:t>
            </a:r>
            <a:r>
              <a:rPr lang="en-US" sz="2000" dirty="0"/>
              <a:t>described via the re-weighting of the </a:t>
            </a:r>
            <a:r>
              <a:rPr lang="en-US" sz="2000" dirty="0" err="1"/>
              <a:t>tt</a:t>
            </a:r>
            <a:r>
              <a:rPr lang="en-US" sz="2000" dirty="0"/>
              <a:t> production MEs through the </a:t>
            </a:r>
            <a:r>
              <a:rPr lang="en-US" sz="2000" dirty="0">
                <a:solidFill>
                  <a:srgbClr val="FF0000"/>
                </a:solidFill>
              </a:rPr>
              <a:t>non-relativistic QCD Green’s function</a:t>
            </a:r>
            <a:r>
              <a:rPr lang="en-US" sz="2000" baseline="-25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(</a:t>
            </a:r>
            <a:r>
              <a:rPr lang="en-US" sz="2000" dirty="0">
                <a:hlinkClick r:id="rId3"/>
              </a:rPr>
              <a:t>Fuks et al.</a:t>
            </a:r>
            <a:r>
              <a:rPr lang="en-US" sz="2000" dirty="0"/>
              <a:t>)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99DF2-B6C2-2DFE-202E-1CE5E938E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A9859-18CF-FBED-FEE4-48049B50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BF237-ED66-745E-2030-8A6555DB1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14</a:t>
            </a:fld>
            <a:endParaRPr lang="en-US"/>
          </a:p>
        </p:txBody>
      </p:sp>
      <p:pic>
        <p:nvPicPr>
          <p:cNvPr id="17" name="Picture 16" descr="A graph of weight loss&#10;&#10;AI-generated content may be incorrect.">
            <a:extLst>
              <a:ext uri="{FF2B5EF4-FFF2-40B4-BE49-F238E27FC236}">
                <a16:creationId xmlns:a16="http://schemas.microsoft.com/office/drawing/2014/main" id="{83C488E6-C8C0-4729-2127-0F675D49C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645" y="2313831"/>
            <a:ext cx="4129378" cy="30970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4C23F7-6DE6-BA5E-CB83-62584AA59FC1}"/>
              </a:ext>
            </a:extLst>
          </p:cNvPr>
          <p:cNvSpPr txBox="1"/>
          <p:nvPr/>
        </p:nvSpPr>
        <p:spPr>
          <a:xfrm>
            <a:off x="10096831" y="2063769"/>
            <a:ext cx="1447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Fuks et al.</a:t>
            </a:r>
            <a:endParaRPr lang="en-US" sz="1400" dirty="0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5D08D078-3CA6-AB13-70E6-3A81E15AF327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2657487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04661-EA17-1667-E1D8-8F3129D19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3DD99-F0E4-96DB-52C2-028F6835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tt</a:t>
            </a:r>
            <a:r>
              <a:rPr lang="en-US" dirty="0"/>
              <a:t> cross-</a:t>
            </a:r>
            <a:r>
              <a:rPr lang="en-US" dirty="0" err="1"/>
              <a:t>secton</a:t>
            </a:r>
            <a:r>
              <a:rPr lang="en-US" dirty="0"/>
              <a:t> at threshold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5C6E17-E94E-5D29-2CA0-22564025B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8722" y="1023729"/>
                <a:ext cx="6533984" cy="567786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800" dirty="0"/>
                  <a:t>Use </a:t>
                </a:r>
                <a:r>
                  <a:rPr lang="en-US" sz="1800" dirty="0" err="1">
                    <a:solidFill>
                      <a:srgbClr val="0070C0"/>
                    </a:solidFill>
                  </a:rPr>
                  <a:t>tt</a:t>
                </a:r>
                <a:r>
                  <a:rPr lang="en-US" sz="1800" dirty="0" err="1">
                    <a:solidFill>
                      <a:srgbClr val="0070C0"/>
                    </a:solidFill>
                    <a:sym typeface="Wingdings" pitchFamily="2" charset="2"/>
                  </a:rPr>
                  <a:t></a:t>
                </a:r>
                <a:r>
                  <a:rPr lang="en-US" sz="1800" dirty="0" err="1">
                    <a:solidFill>
                      <a:srgbClr val="0070C0"/>
                    </a:solidFill>
                    <a:latin typeface="Brush Script MT" panose="03060802040406070304" pitchFamily="66" charset="-122"/>
                    <a:ea typeface="Brush Script MT" panose="03060802040406070304" pitchFamily="66" charset="-122"/>
                    <a:cs typeface="Brush Script MT" panose="03060802040406070304" pitchFamily="66" charset="-122"/>
                    <a:sym typeface="Wingdings" pitchFamily="2" charset="2"/>
                  </a:rPr>
                  <a:t>l</a:t>
                </a:r>
                <a:r>
                  <a:rPr lang="en-US" sz="1800" dirty="0" err="1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n</a:t>
                </a:r>
                <a:r>
                  <a:rPr lang="en-US" sz="1800" dirty="0" err="1">
                    <a:sym typeface="Wingdings" pitchFamily="2" charset="2"/>
                  </a:rPr>
                  <a:t>b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 </a:t>
                </a:r>
                <a:r>
                  <a:rPr lang="en-US" sz="1800" dirty="0" err="1">
                    <a:solidFill>
                      <a:srgbClr val="0070C0"/>
                    </a:solidFill>
                    <a:latin typeface="Brush Script MT" panose="03060802040406070304" pitchFamily="66" charset="-122"/>
                    <a:ea typeface="Brush Script MT" panose="03060802040406070304" pitchFamily="66" charset="-122"/>
                    <a:cs typeface="Brush Script MT" panose="03060802040406070304" pitchFamily="66" charset="-122"/>
                    <a:sym typeface="Wingdings" pitchFamily="2" charset="2"/>
                  </a:rPr>
                  <a:t>l</a:t>
                </a:r>
                <a:r>
                  <a:rPr lang="en-US" sz="1800" dirty="0" err="1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n</a:t>
                </a:r>
                <a:r>
                  <a:rPr lang="en-US" sz="1800" dirty="0" err="1">
                    <a:sym typeface="Wingdings" pitchFamily="2" charset="2"/>
                  </a:rPr>
                  <a:t>b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 leptonic </a:t>
                </a:r>
                <a:r>
                  <a:rPr lang="en-US" sz="1800" dirty="0">
                    <a:sym typeface="Wingdings" pitchFamily="2" charset="2"/>
                  </a:rPr>
                  <a:t>decay:</a:t>
                </a:r>
                <a:endParaRPr lang="en-US" sz="1800" dirty="0"/>
              </a:p>
              <a:p>
                <a:pPr lvl="1">
                  <a:lnSpc>
                    <a:spcPct val="100000"/>
                  </a:lnSpc>
                </a:pPr>
                <a:r>
                  <a:rPr lang="en-US" sz="1600" dirty="0"/>
                  <a:t>Reconstruction of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m</a:t>
                </a:r>
                <a:r>
                  <a:rPr lang="en-US" sz="1600" baseline="-25000" dirty="0" err="1">
                    <a:solidFill>
                      <a:srgbClr val="0070C0"/>
                    </a:solidFill>
                  </a:rPr>
                  <a:t>tt</a:t>
                </a:r>
                <a:r>
                  <a:rPr lang="en-US" sz="1600" dirty="0"/>
                  <a:t> based on Ellipse Method using top and W mass constraints: mass resolution </a:t>
                </a:r>
                <a:r>
                  <a:rPr lang="en-US" sz="1600" b="1" dirty="0">
                    <a:solidFill>
                      <a:srgbClr val="0070C0"/>
                    </a:solidFill>
                  </a:rPr>
                  <a:t>~20% </a:t>
                </a:r>
                <a:r>
                  <a:rPr lang="en-US" sz="1600" dirty="0"/>
                  <a:t>at threshold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600" dirty="0">
                    <a:sym typeface="Wingdings" pitchFamily="2" charset="2"/>
                  </a:rPr>
                  <a:t>Enhance sensitivity using </a:t>
                </a:r>
                <a:r>
                  <a:rPr lang="en-US" sz="1600" dirty="0">
                    <a:solidFill>
                      <a:srgbClr val="0070C0"/>
                    </a:solidFill>
                    <a:sym typeface="Wingdings" pitchFamily="2" charset="2"/>
                  </a:rPr>
                  <a:t>lepton angular variables </a:t>
                </a:r>
                <a:r>
                  <a:rPr lang="en-US" sz="1600" dirty="0">
                    <a:sym typeface="Wingdings" pitchFamily="2" charset="2"/>
                  </a:rPr>
                  <a:t>sensitive </a:t>
                </a:r>
                <a:r>
                  <a:rPr lang="en-US" sz="1600" dirty="0" err="1">
                    <a:solidFill>
                      <a:srgbClr val="0070C0"/>
                    </a:solidFill>
                    <a:sym typeface="Wingdings" pitchFamily="2" charset="2"/>
                  </a:rPr>
                  <a:t>tt</a:t>
                </a:r>
                <a:r>
                  <a:rPr lang="en-US" sz="1600" dirty="0">
                    <a:solidFill>
                      <a:srgbClr val="0070C0"/>
                    </a:solidFill>
                    <a:sym typeface="Wingdings" pitchFamily="2" charset="2"/>
                  </a:rPr>
                  <a:t> spin correlation</a:t>
                </a:r>
                <a:r>
                  <a:rPr lang="en-US" sz="1600" dirty="0">
                    <a:sym typeface="Wingdings" pitchFamily="2" charset="2"/>
                  </a:rPr>
                  <a:t> (</a:t>
                </a:r>
                <a:r>
                  <a:rPr lang="en-US" sz="1600" dirty="0" err="1">
                    <a:solidFill>
                      <a:srgbClr val="0070C0"/>
                    </a:solidFill>
                    <a:sym typeface="Wingdings" pitchFamily="2" charset="2"/>
                  </a:rPr>
                  <a:t>c</a:t>
                </a:r>
                <a:r>
                  <a:rPr lang="en-US" sz="1600" i="1" baseline="-25000" dirty="0" err="1">
                    <a:solidFill>
                      <a:srgbClr val="0070C0"/>
                    </a:solidFill>
                    <a:sym typeface="Wingdings" pitchFamily="2" charset="2"/>
                  </a:rPr>
                  <a:t>HEL</a:t>
                </a:r>
                <a:r>
                  <a:rPr lang="en-US" sz="1600" dirty="0">
                    <a:sym typeface="Wingdings" pitchFamily="2" charset="2"/>
                  </a:rPr>
                  <a:t> and </a:t>
                </a:r>
                <a:r>
                  <a:rPr lang="en-US" sz="1600" dirty="0" err="1">
                    <a:solidFill>
                      <a:srgbClr val="0070C0"/>
                    </a:solidFill>
                    <a:sym typeface="Wingdings" pitchFamily="2" charset="2"/>
                  </a:rPr>
                  <a:t>c</a:t>
                </a:r>
                <a:r>
                  <a:rPr lang="en-US" sz="1600" i="1" baseline="-25000" dirty="0" err="1">
                    <a:solidFill>
                      <a:srgbClr val="0070C0"/>
                    </a:solidFill>
                    <a:sym typeface="Wingdings" pitchFamily="2" charset="2"/>
                  </a:rPr>
                  <a:t>HAN</a:t>
                </a:r>
                <a:r>
                  <a:rPr lang="en-US" sz="1600" dirty="0">
                    <a:sym typeface="Wingdings" pitchFamily="2" charset="2"/>
                  </a:rPr>
                  <a:t>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800" dirty="0">
                    <a:sym typeface="Wingdings" pitchFamily="2" charset="2"/>
                  </a:rPr>
                  <a:t>Fit 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9 SR </a:t>
                </a:r>
                <a:r>
                  <a:rPr lang="en-US" sz="1800" dirty="0">
                    <a:sym typeface="Wingdings" pitchFamily="2" charset="2"/>
                  </a:rPr>
                  <a:t>with 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4 </a:t>
                </a:r>
                <a:r>
                  <a:rPr lang="en-US" sz="1800" dirty="0" err="1">
                    <a:solidFill>
                      <a:srgbClr val="0070C0"/>
                    </a:solidFill>
                    <a:sym typeface="Wingdings" pitchFamily="2" charset="2"/>
                  </a:rPr>
                  <a:t>m</a:t>
                </a:r>
                <a:r>
                  <a:rPr lang="en-US" sz="1800" baseline="-25000" dirty="0" err="1">
                    <a:solidFill>
                      <a:srgbClr val="0070C0"/>
                    </a:solidFill>
                    <a:sym typeface="Wingdings" pitchFamily="2" charset="2"/>
                  </a:rPr>
                  <a:t>tt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 </a:t>
                </a:r>
                <a:r>
                  <a:rPr lang="en-US" sz="1800" dirty="0">
                    <a:sym typeface="Wingdings" pitchFamily="2" charset="2"/>
                  </a:rPr>
                  <a:t>bin each  (+4 CR </a:t>
                </a:r>
                <a:r>
                  <a:rPr lang="en-US" sz="1800" dirty="0" err="1">
                    <a:sym typeface="Wingdings" pitchFamily="2" charset="2"/>
                  </a:rPr>
                  <a:t>Z+b</a:t>
                </a:r>
                <a:r>
                  <a:rPr lang="en-US" sz="1800" dirty="0">
                    <a:sym typeface="Wingdings" pitchFamily="2" charset="2"/>
                  </a:rPr>
                  <a:t> and Fake-lepton) 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 dirty="0">
                    <a:sym typeface="Wingdings" pitchFamily="2" charset="2"/>
                  </a:rPr>
                  <a:t>Statistical test based on PL of the two hypothesis: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800" dirty="0">
                    <a:sym typeface="Wingdings" pitchFamily="2" charset="2"/>
                  </a:rPr>
                  <a:t>Model 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A (</a:t>
                </a:r>
                <a:r>
                  <a:rPr lang="en-US" sz="1800" dirty="0" err="1">
                    <a:solidFill>
                      <a:srgbClr val="0070C0"/>
                    </a:solidFill>
                    <a:sym typeface="Wingdings" pitchFamily="2" charset="2"/>
                  </a:rPr>
                  <a:t>bkg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-only)  </a:t>
                </a:r>
                <a:r>
                  <a:rPr lang="en-US" sz="1800" dirty="0" err="1">
                    <a:solidFill>
                      <a:srgbClr val="0070C0"/>
                    </a:solidFill>
                    <a:sym typeface="Wingdings" pitchFamily="2" charset="2"/>
                  </a:rPr>
                  <a:t>pQCD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 only</a:t>
                </a:r>
                <a:r>
                  <a:rPr lang="en-US" sz="1800" dirty="0">
                    <a:sym typeface="Wingdings" pitchFamily="2" charset="2"/>
                  </a:rPr>
                  <a:t>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800" dirty="0">
                    <a:sym typeface="Wingdings" pitchFamily="2" charset="2"/>
                  </a:rPr>
                  <a:t>Model</a:t>
                </a:r>
                <a:r>
                  <a:rPr lang="en-US" sz="1800" dirty="0">
                    <a:solidFill>
                      <a:srgbClr val="FF0000"/>
                    </a:solidFill>
                    <a:sym typeface="Wingdings" pitchFamily="2" charset="2"/>
                  </a:rPr>
                  <a:t> B (S+B): </a:t>
                </a:r>
                <a:r>
                  <a:rPr lang="en-US" sz="1800" dirty="0" err="1">
                    <a:solidFill>
                      <a:srgbClr val="0070C0"/>
                    </a:solidFill>
                    <a:sym typeface="Wingdings" pitchFamily="2" charset="2"/>
                  </a:rPr>
                  <a:t>pQCD</a:t>
                </a: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 </a:t>
                </a:r>
                <a:r>
                  <a:rPr lang="en-US" sz="1800" dirty="0">
                    <a:sym typeface="Wingdings" pitchFamily="2" charset="2"/>
                  </a:rPr>
                  <a:t>+</a:t>
                </a:r>
                <a:r>
                  <a:rPr lang="en-US" sz="1800" dirty="0">
                    <a:solidFill>
                      <a:srgbClr val="FF0000"/>
                    </a:solidFill>
                    <a:sym typeface="Wingdings" pitchFamily="2" charset="2"/>
                  </a:rPr>
                  <a:t>  </a:t>
                </a:r>
                <a:r>
                  <a:rPr lang="en-US" sz="1800" dirty="0" err="1">
                    <a:solidFill>
                      <a:srgbClr val="FF0000"/>
                    </a:solidFill>
                    <a:sym typeface="Wingdings" pitchFamily="2" charset="2"/>
                  </a:rPr>
                  <a:t>ttNR</a:t>
                </a:r>
                <a:r>
                  <a:rPr lang="en-US" sz="1800" dirty="0">
                    <a:solidFill>
                      <a:srgbClr val="FF0000"/>
                    </a:solidFill>
                    <a:sym typeface="Wingdings" pitchFamily="2" charset="2"/>
                  </a:rPr>
                  <a:t>-QCD quasi-bounded states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 dirty="0">
                    <a:solidFill>
                      <a:srgbClr val="0070C0"/>
                    </a:solidFill>
                    <a:sym typeface="Wingdings" pitchFamily="2" charset="2"/>
                  </a:rPr>
                  <a:t>A </a:t>
                </a:r>
                <a:r>
                  <a:rPr lang="en-US" sz="1800" dirty="0">
                    <a:sym typeface="Wingdings" pitchFamily="2" charset="2"/>
                  </a:rPr>
                  <a:t>rejected in favor of </a:t>
                </a:r>
                <a:r>
                  <a:rPr lang="en-US" sz="1800" dirty="0">
                    <a:solidFill>
                      <a:srgbClr val="FF0000"/>
                    </a:solidFill>
                    <a:sym typeface="Wingdings" pitchFamily="2" charset="2"/>
                  </a:rPr>
                  <a:t>B</a:t>
                </a:r>
                <a:r>
                  <a:rPr lang="en-US" sz="1800" dirty="0">
                    <a:sym typeface="Wingdings" pitchFamily="2" charset="2"/>
                  </a:rPr>
                  <a:t> at </a:t>
                </a:r>
                <a:r>
                  <a:rPr lang="en-US" sz="1800" b="1" dirty="0">
                    <a:solidFill>
                      <a:srgbClr val="FF0000"/>
                    </a:solidFill>
                    <a:sym typeface="Wingdings" pitchFamily="2" charset="2"/>
                  </a:rPr>
                  <a:t>7.7</a:t>
                </a:r>
                <a:r>
                  <a:rPr lang="en-US" sz="18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1800" b="1" dirty="0">
                    <a:latin typeface="Symbol" pitchFamily="2" charset="2"/>
                    <a:sym typeface="Wingdings" pitchFamily="2" charset="2"/>
                  </a:rPr>
                  <a:t>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800" dirty="0"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1800" dirty="0"/>
                  <a:t>(</a:t>
                </a:r>
                <a:r>
                  <a:rPr lang="en-US" sz="1800" dirty="0" err="1">
                    <a:solidFill>
                      <a:srgbClr val="FF0000"/>
                    </a:solidFill>
                  </a:rPr>
                  <a:t>tt</a:t>
                </a:r>
                <a:r>
                  <a:rPr lang="en-US" sz="1800" baseline="-25000" dirty="0" err="1">
                    <a:solidFill>
                      <a:srgbClr val="FF0000"/>
                    </a:solidFill>
                  </a:rPr>
                  <a:t>NR</a:t>
                </a:r>
                <a:r>
                  <a:rPr lang="en-US" sz="1800" baseline="-25000" dirty="0">
                    <a:solidFill>
                      <a:srgbClr val="FF0000"/>
                    </a:solidFill>
                  </a:rPr>
                  <a:t>-QCD</a:t>
                </a:r>
                <a:r>
                  <a:rPr lang="en-US" sz="1800" dirty="0"/>
                  <a:t>) = </a:t>
                </a:r>
                <a:r>
                  <a:rPr lang="en-US" sz="1800" dirty="0">
                    <a:solidFill>
                      <a:srgbClr val="FF0000"/>
                    </a:solidFill>
                  </a:rPr>
                  <a:t>9.0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1.3 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pb  </a:t>
                </a:r>
                <a:r>
                  <a:rPr lang="en-US" sz="1800" dirty="0"/>
                  <a:t>(expected </a:t>
                </a:r>
                <a:r>
                  <a:rPr lang="en-US" sz="1800" dirty="0">
                    <a:solidFill>
                      <a:srgbClr val="00B050"/>
                    </a:solidFill>
                  </a:rPr>
                  <a:t>6.4pb</a:t>
                </a:r>
                <a:r>
                  <a:rPr lang="en-US" sz="1800" dirty="0"/>
                  <a:t>, </a:t>
                </a:r>
                <a:r>
                  <a:rPr lang="en-US" sz="1800" dirty="0">
                    <a:solidFill>
                      <a:srgbClr val="00B050"/>
                    </a:solidFill>
                  </a:rPr>
                  <a:t>5.7</a:t>
                </a:r>
                <a:r>
                  <a:rPr lang="en-US" sz="1800" dirty="0">
                    <a:solidFill>
                      <a:srgbClr val="00B050"/>
                    </a:solidFill>
                    <a:latin typeface="Symbol" pitchFamily="2" charset="2"/>
                  </a:rPr>
                  <a:t>s</a:t>
                </a:r>
                <a:r>
                  <a:rPr lang="en-US" sz="1800" dirty="0"/>
                  <a:t>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1800" dirty="0"/>
                  <a:t>With alternative </a:t>
                </a:r>
                <a:r>
                  <a:rPr lang="en-US" sz="1800" dirty="0" err="1">
                    <a:solidFill>
                      <a:srgbClr val="0070C0"/>
                    </a:solidFill>
                  </a:rPr>
                  <a:t>pQCD</a:t>
                </a:r>
                <a:r>
                  <a:rPr lang="en-US" sz="1800" dirty="0"/>
                  <a:t> (bb4l) </a:t>
                </a:r>
                <a:r>
                  <a:rPr lang="en-US" sz="1800" dirty="0"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1800" dirty="0"/>
                  <a:t>(</a:t>
                </a:r>
                <a:r>
                  <a:rPr lang="en-US" sz="1800" dirty="0" err="1">
                    <a:solidFill>
                      <a:srgbClr val="FF0000"/>
                    </a:solidFill>
                  </a:rPr>
                  <a:t>tt</a:t>
                </a:r>
                <a:r>
                  <a:rPr lang="en-US" sz="1800" baseline="-25000" dirty="0" err="1">
                    <a:solidFill>
                      <a:srgbClr val="FF0000"/>
                    </a:solidFill>
                  </a:rPr>
                  <a:t>NR</a:t>
                </a:r>
                <a:r>
                  <a:rPr lang="en-US" sz="1800" baseline="-25000" dirty="0">
                    <a:solidFill>
                      <a:srgbClr val="FF0000"/>
                    </a:solidFill>
                  </a:rPr>
                  <a:t>-QCD</a:t>
                </a:r>
                <a:r>
                  <a:rPr lang="en-US" sz="1800" dirty="0"/>
                  <a:t>)=</a:t>
                </a:r>
                <a:r>
                  <a:rPr lang="en-US" sz="1800" dirty="0">
                    <a:solidFill>
                      <a:srgbClr val="FF0000"/>
                    </a:solidFill>
                  </a:rPr>
                  <a:t>4.2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8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</m:t>
                    </m:r>
                    <m:r>
                      <a:rPr lang="en-US" sz="1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pb </a:t>
                </a:r>
                <a:r>
                  <a:rPr lang="en-US" sz="1800" dirty="0"/>
                  <a:t>(</a:t>
                </a:r>
                <a:r>
                  <a:rPr lang="en-US" sz="1800" dirty="0">
                    <a:solidFill>
                      <a:srgbClr val="FF0000"/>
                    </a:solidFill>
                  </a:rPr>
                  <a:t>4.3</a:t>
                </a:r>
                <a:r>
                  <a:rPr lang="en-US" sz="1800" dirty="0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1800" dirty="0"/>
                  <a:t>)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We have a clear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observation</a:t>
                </a:r>
                <a:r>
                  <a:rPr lang="en-US" sz="2000" dirty="0"/>
                  <a:t> of </a:t>
                </a:r>
                <a:r>
                  <a:rPr lang="en-US" sz="2000" dirty="0">
                    <a:solidFill>
                      <a:srgbClr val="FF0000"/>
                    </a:solidFill>
                  </a:rPr>
                  <a:t>NR-QCD</a:t>
                </a:r>
                <a:r>
                  <a:rPr lang="en-US" sz="2000" dirty="0"/>
                  <a:t> effects 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More work needed on theory side on both </a:t>
                </a:r>
                <a:r>
                  <a:rPr lang="en-US" sz="2000" dirty="0" err="1">
                    <a:solidFill>
                      <a:schemeClr val="accent1"/>
                    </a:solidFill>
                  </a:rPr>
                  <a:t>pQCD</a:t>
                </a:r>
                <a:r>
                  <a:rPr lang="en-US" sz="2000" dirty="0"/>
                  <a:t> and </a:t>
                </a:r>
                <a:r>
                  <a:rPr lang="en-US" sz="2000" dirty="0">
                    <a:solidFill>
                      <a:srgbClr val="FF0000"/>
                    </a:solidFill>
                  </a:rPr>
                  <a:t>NR-QCD</a:t>
                </a:r>
                <a:r>
                  <a:rPr lang="en-US" sz="2000" dirty="0"/>
                  <a:t> to extract properties of the </a:t>
                </a:r>
                <a:r>
                  <a:rPr lang="en-US" sz="2000" dirty="0" err="1">
                    <a:solidFill>
                      <a:srgbClr val="FF0000"/>
                    </a:solidFill>
                  </a:rPr>
                  <a:t>tt</a:t>
                </a:r>
                <a:r>
                  <a:rPr lang="en-US" sz="2000" dirty="0">
                    <a:solidFill>
                      <a:srgbClr val="FF0000"/>
                    </a:solidFill>
                  </a:rPr>
                  <a:t> quasi-bounded-states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5C6E17-E94E-5D29-2CA0-22564025B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722" y="1023729"/>
                <a:ext cx="6533984" cy="567786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CF00E-88F8-3A8A-C669-7F75C1BD1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8101F-4DF8-3AB0-5DA7-A3476C2D2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2D318-64B2-A40B-CDBC-77EA7AF30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graph of a graph of data&#10;&#10;AI-generated content may be incorrect.">
            <a:extLst>
              <a:ext uri="{FF2B5EF4-FFF2-40B4-BE49-F238E27FC236}">
                <a16:creationId xmlns:a16="http://schemas.microsoft.com/office/drawing/2014/main" id="{24032F94-4477-6BD4-0954-FF8D2E010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453" y="2498073"/>
            <a:ext cx="5186693" cy="3297035"/>
          </a:xfrm>
          <a:prstGeom prst="rect">
            <a:avLst/>
          </a:prstGeom>
        </p:spPr>
      </p:pic>
      <p:sp>
        <p:nvSpPr>
          <p:cNvPr id="7" name="Explosion 2 6">
            <a:extLst>
              <a:ext uri="{FF2B5EF4-FFF2-40B4-BE49-F238E27FC236}">
                <a16:creationId xmlns:a16="http://schemas.microsoft.com/office/drawing/2014/main" id="{7EFBA5EF-85CB-B823-811A-A9256C832AB5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3575068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6773E-124C-F383-B754-E684F86C7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C1B3F-41B7-1856-AA7D-D161F7A996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Higgs Boson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248359-417E-3CBC-B278-E3B65DBBCA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Much more results in </a:t>
            </a:r>
            <a:r>
              <a:rPr lang="en-US" dirty="0">
                <a:solidFill>
                  <a:srgbClr val="FF0000"/>
                </a:solidFill>
              </a:rPr>
              <a:t>Emanuele Di Marco </a:t>
            </a:r>
            <a:r>
              <a:rPr lang="en-US" dirty="0"/>
              <a:t>talk on </a:t>
            </a:r>
            <a:r>
              <a:rPr lang="en-US" dirty="0">
                <a:solidFill>
                  <a:srgbClr val="FF0000"/>
                </a:solidFill>
              </a:rPr>
              <a:t>Tuesday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E0952-4ED2-9AD1-B8E9-737DAD433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4E4DA-C96D-A9F4-26CF-1530FCC54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D62E4-3CF4-8F4B-315A-7ED98648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62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1A3D7-8907-CAC7-AF99-DCD0BB287D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4BF73-84BD-2005-3188-52A7CC3FF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3" y="113162"/>
            <a:ext cx="9930958" cy="698363"/>
          </a:xfrm>
        </p:spPr>
        <p:txBody>
          <a:bodyPr>
            <a:normAutofit/>
          </a:bodyPr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Z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B3AD21-429A-7515-F8CB-A2378FF2B6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615" y="1023730"/>
                <a:ext cx="7592617" cy="540113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000" dirty="0"/>
                  <a:t>Rare decay </a:t>
                </a:r>
                <a:r>
                  <a:rPr lang="en-US" sz="2000" dirty="0">
                    <a:solidFill>
                      <a:srgbClr val="FF0000"/>
                    </a:solidFill>
                  </a:rPr>
                  <a:t>loop-suppressed in the SM </a:t>
                </a:r>
                <a:r>
                  <a:rPr lang="en-US" sz="2000" dirty="0"/>
                  <a:t>with </a:t>
                </a:r>
                <a:r>
                  <a:rPr lang="en-US" sz="2000" dirty="0">
                    <a:solidFill>
                      <a:srgbClr val="FF0000"/>
                    </a:solidFill>
                  </a:rPr>
                  <a:t>BR=1.5x10</a:t>
                </a:r>
                <a:r>
                  <a:rPr lang="en-US" sz="2000" baseline="30000" dirty="0">
                    <a:solidFill>
                      <a:srgbClr val="FF0000"/>
                    </a:solidFill>
                  </a:rPr>
                  <a:t>-3 </a:t>
                </a:r>
                <a:r>
                  <a:rPr lang="en-US" sz="2000" dirty="0">
                    <a:sym typeface="Wingdings" pitchFamily="2" charset="2"/>
                  </a:rPr>
                  <a:t> </a:t>
                </a:r>
                <a:r>
                  <a:rPr lang="en-US" sz="2100" dirty="0">
                    <a:sym typeface="Wingdings" pitchFamily="2" charset="2"/>
                  </a:rPr>
                  <a:t>Sensitive to </a:t>
                </a:r>
                <a:r>
                  <a:rPr lang="en-US" sz="2100" dirty="0">
                    <a:solidFill>
                      <a:srgbClr val="FF0000"/>
                    </a:solidFill>
                    <a:sym typeface="Wingdings" pitchFamily="2" charset="2"/>
                  </a:rPr>
                  <a:t>BSM</a:t>
                </a:r>
                <a:r>
                  <a:rPr lang="en-US" sz="2100" dirty="0">
                    <a:sym typeface="Wingdings" pitchFamily="2" charset="2"/>
                  </a:rPr>
                  <a:t> effects and complementary to </a:t>
                </a:r>
                <a:r>
                  <a:rPr lang="en-US" sz="2100" dirty="0" err="1">
                    <a:sym typeface="Wingdings" pitchFamily="2" charset="2"/>
                  </a:rPr>
                  <a:t>H</a:t>
                </a:r>
                <a:r>
                  <a:rPr lang="en-US" sz="2100" dirty="0" err="1">
                    <a:latin typeface="Symbol" pitchFamily="2" charset="2"/>
                    <a:sym typeface="Wingdings" pitchFamily="2" charset="2"/>
                  </a:rPr>
                  <a:t>gg</a:t>
                </a:r>
                <a:endParaRPr lang="en-US" sz="2100" dirty="0">
                  <a:latin typeface="Symbol" pitchFamily="2" charset="2"/>
                  <a:sym typeface="Wingdings" pitchFamily="2" charset="2"/>
                </a:endParaRPr>
              </a:p>
              <a:p>
                <a:r>
                  <a:rPr lang="en-US" sz="2000" dirty="0">
                    <a:sym typeface="Wingdings" pitchFamily="2" charset="2"/>
                  </a:rPr>
                  <a:t>Intriguing result </a:t>
                </a:r>
                <a:r>
                  <a:rPr lang="en-US" sz="2000" dirty="0">
                    <a:solidFill>
                      <a:srgbClr val="0070C0"/>
                    </a:solidFill>
                    <a:sym typeface="Wingdings" pitchFamily="2" charset="2"/>
                  </a:rPr>
                  <a:t>ATLAS+CMS </a:t>
                </a:r>
                <a:r>
                  <a:rPr lang="en-US" sz="2000" dirty="0">
                    <a:sym typeface="Wingdings" pitchFamily="2" charset="2"/>
                  </a:rPr>
                  <a:t>in Run 2: </a:t>
                </a:r>
                <a:r>
                  <a:rPr lang="en-US" sz="2000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</a:t>
                </a:r>
                <a:r>
                  <a:rPr lang="en-US" sz="2000" dirty="0">
                    <a:solidFill>
                      <a:srgbClr val="FF0000"/>
                    </a:solidFill>
                    <a:sym typeface="Wingdings" pitchFamily="2" charset="2"/>
                  </a:rPr>
                  <a:t>=2.2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sym typeface="Wingdings" pitchFamily="2" charset="2"/>
                  </a:rPr>
                  <a:t>0.7 </a:t>
                </a:r>
                <a:r>
                  <a:rPr lang="en-US" sz="2000" dirty="0">
                    <a:sym typeface="Wingdings" pitchFamily="2" charset="2"/>
                  </a:rPr>
                  <a:t>(about </a:t>
                </a:r>
                <a:r>
                  <a:rPr lang="en-US" sz="2000" dirty="0">
                    <a:solidFill>
                      <a:srgbClr val="FF0000"/>
                    </a:solidFill>
                    <a:sym typeface="Wingdings" pitchFamily="2" charset="2"/>
                  </a:rPr>
                  <a:t>2</a:t>
                </a:r>
                <a:r>
                  <a:rPr lang="en-US" sz="2000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2000" dirty="0">
                    <a:sym typeface="Wingdings" pitchFamily="2" charset="2"/>
                  </a:rPr>
                  <a:t> above SM) </a:t>
                </a:r>
                <a:r>
                  <a:rPr lang="en-US" sz="1800" dirty="0">
                    <a:hlinkClick r:id="rId2"/>
                  </a:rPr>
                  <a:t>Phys. Rev. Lett. 132 (2024) 021803</a:t>
                </a:r>
                <a:endParaRPr lang="en-US" sz="1800" dirty="0"/>
              </a:p>
              <a:p>
                <a:r>
                  <a:rPr lang="en-US" sz="2000" dirty="0"/>
                  <a:t>Select </a:t>
                </a:r>
                <a:r>
                  <a:rPr lang="en-US" sz="2000" dirty="0">
                    <a:solidFill>
                      <a:srgbClr val="0070C0"/>
                    </a:solidFill>
                  </a:rPr>
                  <a:t>2 isolated leptons </a:t>
                </a:r>
                <a:r>
                  <a:rPr lang="en-US" sz="2000" dirty="0"/>
                  <a:t>compatible with </a:t>
                </a:r>
                <a:r>
                  <a:rPr lang="en-US" sz="2000" dirty="0" err="1"/>
                  <a:t>Z</a:t>
                </a:r>
                <a:r>
                  <a:rPr lang="en-US" sz="2000" dirty="0" err="1">
                    <a:sym typeface="Wingdings" pitchFamily="2" charset="2"/>
                  </a:rPr>
                  <a:t></a:t>
                </a:r>
                <a:r>
                  <a:rPr lang="en-US" sz="2000" dirty="0" err="1">
                    <a:latin typeface="Brush Script MT" panose="03060802040406070304" pitchFamily="66" charset="-122"/>
                    <a:ea typeface="Brush Script MT" panose="03060802040406070304" pitchFamily="66" charset="-122"/>
                    <a:cs typeface="Brush Script MT" panose="03060802040406070304" pitchFamily="66" charset="-122"/>
                    <a:sym typeface="Wingdings" pitchFamily="2" charset="2"/>
                  </a:rPr>
                  <a:t>ll</a:t>
                </a:r>
                <a:r>
                  <a:rPr lang="en-US" sz="2000" dirty="0">
                    <a:sym typeface="Wingdings" pitchFamily="2" charset="2"/>
                  </a:rPr>
                  <a:t> (</a:t>
                </a:r>
                <a:r>
                  <a:rPr lang="en-US" sz="2000" dirty="0" err="1">
                    <a:sym typeface="Wingdings" pitchFamily="2" charset="2"/>
                  </a:rPr>
                  <a:t>e,</a:t>
                </a:r>
                <a:r>
                  <a:rPr lang="en-US" sz="2000" dirty="0" err="1">
                    <a:latin typeface="Symbol" pitchFamily="2" charset="2"/>
                    <a:sym typeface="Wingdings" pitchFamily="2" charset="2"/>
                  </a:rPr>
                  <a:t>m</a:t>
                </a:r>
                <a:r>
                  <a:rPr lang="en-US" sz="2000" dirty="0">
                    <a:sym typeface="Wingdings" pitchFamily="2" charset="2"/>
                  </a:rPr>
                  <a:t>)  </a:t>
                </a:r>
                <a:r>
                  <a:rPr lang="en-US" sz="2000" dirty="0">
                    <a:solidFill>
                      <a:srgbClr val="0070C0"/>
                    </a:solidFill>
                    <a:sym typeface="Wingdings" pitchFamily="2" charset="2"/>
                  </a:rPr>
                  <a:t>+ isolated photon</a:t>
                </a:r>
              </a:p>
              <a:p>
                <a:r>
                  <a:rPr lang="en-US" sz="2000" dirty="0">
                    <a:solidFill>
                      <a:srgbClr val="0070C0"/>
                    </a:solidFill>
                    <a:sym typeface="Wingdings" pitchFamily="2" charset="2"/>
                  </a:rPr>
                  <a:t>13 categories </a:t>
                </a:r>
                <a:r>
                  <a:rPr lang="en-US" sz="2000" dirty="0">
                    <a:sym typeface="Wingdings" pitchFamily="2" charset="2"/>
                  </a:rPr>
                  <a:t>based on lepton flavor, production mode and </a:t>
                </a:r>
                <a:r>
                  <a:rPr lang="en-US" sz="2000" dirty="0" err="1">
                    <a:sym typeface="Wingdings" pitchFamily="2" charset="2"/>
                  </a:rPr>
                  <a:t>p</a:t>
                </a:r>
                <a:r>
                  <a:rPr lang="en-US" sz="2000" baseline="-25000" dirty="0" err="1">
                    <a:sym typeface="Wingdings" pitchFamily="2" charset="2"/>
                  </a:rPr>
                  <a:t>T</a:t>
                </a:r>
                <a:r>
                  <a:rPr lang="en-US" sz="2000" dirty="0" err="1">
                    <a:latin typeface="Symbol" pitchFamily="2" charset="2"/>
                    <a:sym typeface="Wingdings" pitchFamily="2" charset="2"/>
                  </a:rPr>
                  <a:t>g</a:t>
                </a:r>
                <a:r>
                  <a:rPr lang="en-US" sz="2000" dirty="0">
                    <a:sym typeface="Wingdings" pitchFamily="2" charset="2"/>
                  </a:rPr>
                  <a:t>/</a:t>
                </a:r>
                <a:r>
                  <a:rPr lang="en-US" sz="2000" dirty="0" err="1">
                    <a:sym typeface="Wingdings" pitchFamily="2" charset="2"/>
                  </a:rPr>
                  <a:t>M</a:t>
                </a:r>
                <a:r>
                  <a:rPr lang="en-US" sz="2000" baseline="-25000" dirty="0" err="1">
                    <a:sym typeface="Wingdings" pitchFamily="2" charset="2"/>
                  </a:rPr>
                  <a:t>Z</a:t>
                </a:r>
                <a:r>
                  <a:rPr lang="en-US" sz="2000" baseline="-25000" dirty="0" err="1">
                    <a:latin typeface="Symbol" pitchFamily="2" charset="2"/>
                    <a:sym typeface="Wingdings" pitchFamily="2" charset="2"/>
                  </a:rPr>
                  <a:t>g</a:t>
                </a:r>
                <a:r>
                  <a:rPr lang="en-US" sz="2000" dirty="0">
                    <a:sym typeface="Wingdings" pitchFamily="2" charset="2"/>
                  </a:rPr>
                  <a:t>, </a:t>
                </a:r>
              </a:p>
              <a:p>
                <a:r>
                  <a:rPr lang="en-US" sz="2000" dirty="0">
                    <a:sym typeface="Wingdings" pitchFamily="2" charset="2"/>
                  </a:rPr>
                  <a:t>Improvements Relative to Run 2 analysis </a:t>
                </a:r>
                <a:r>
                  <a:rPr lang="en-US" sz="2000" b="1" dirty="0">
                    <a:solidFill>
                      <a:schemeClr val="accent6"/>
                    </a:solidFill>
                    <a:sym typeface="Wingdings" pitchFamily="2" charset="2"/>
                  </a:rPr>
                  <a:t>~30% </a:t>
                </a:r>
                <a:r>
                  <a:rPr lang="en-US" sz="2000" dirty="0">
                    <a:sym typeface="Wingdings" pitchFamily="2" charset="2"/>
                  </a:rPr>
                  <a:t>(</a:t>
                </a:r>
                <a:r>
                  <a:rPr lang="en-US" sz="2000" dirty="0">
                    <a:solidFill>
                      <a:schemeClr val="accent6"/>
                    </a:solidFill>
                    <a:sym typeface="Wingdings" pitchFamily="2" charset="2"/>
                  </a:rPr>
                  <a:t>15% </a:t>
                </a:r>
                <a:r>
                  <a:rPr lang="en-US" sz="2000" dirty="0">
                    <a:sym typeface="Wingdings" pitchFamily="2" charset="2"/>
                  </a:rPr>
                  <a:t>from improved categorization rest for </a:t>
                </a:r>
                <a:r>
                  <a:rPr lang="en-US" sz="2000">
                    <a:sym typeface="Wingdings" pitchFamily="2" charset="2"/>
                  </a:rPr>
                  <a:t>larger sample and </a:t>
                </a:r>
                <a:r>
                  <a:rPr lang="en-US" sz="2000"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2000" dirty="0">
                    <a:sym typeface="Wingdings" pitchFamily="2" charset="2"/>
                  </a:rPr>
                  <a:t>) 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Run 3 </a:t>
                </a:r>
                <a:r>
                  <a:rPr lang="en-US" sz="2000" dirty="0">
                    <a:sym typeface="Wingdings" pitchFamily="2" charset="2"/>
                  </a:rPr>
                  <a:t>Results: </a:t>
                </a:r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=0.9</a:t>
                </a:r>
                <a:r>
                  <a:rPr lang="en-US" sz="2000" b="1" baseline="30000" dirty="0">
                    <a:solidFill>
                      <a:srgbClr val="FF0000"/>
                    </a:solidFill>
                    <a:sym typeface="Wingdings" pitchFamily="2" charset="2"/>
                  </a:rPr>
                  <a:t>+0.7</a:t>
                </a:r>
                <a:r>
                  <a:rPr lang="en-US" sz="2000" b="1" baseline="-25000" dirty="0">
                    <a:solidFill>
                      <a:srgbClr val="FF0000"/>
                    </a:solidFill>
                    <a:sym typeface="Wingdings" pitchFamily="2" charset="2"/>
                  </a:rPr>
                  <a:t>-0.6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 </a:t>
                </a:r>
                <a:r>
                  <a:rPr lang="en-US" sz="2000" dirty="0">
                    <a:sym typeface="Wingdings" pitchFamily="2" charset="2"/>
                  </a:rPr>
                  <a:t>significance 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1.4</a:t>
                </a:r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2000" dirty="0">
                    <a:sym typeface="Wingdings" pitchFamily="2" charset="2"/>
                  </a:rPr>
                  <a:t> (exp. SM </a:t>
                </a:r>
                <a:r>
                  <a:rPr lang="en-US" sz="2000" b="1" dirty="0">
                    <a:solidFill>
                      <a:srgbClr val="0070C0"/>
                    </a:solidFill>
                    <a:sym typeface="Wingdings" pitchFamily="2" charset="2"/>
                  </a:rPr>
                  <a:t>1.5</a:t>
                </a:r>
                <a:r>
                  <a:rPr lang="en-US" sz="2000" b="1" dirty="0">
                    <a:solidFill>
                      <a:srgbClr val="0070C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2000" dirty="0">
                    <a:sym typeface="Wingdings" pitchFamily="2" charset="2"/>
                  </a:rPr>
                  <a:t>) </a:t>
                </a:r>
              </a:p>
              <a:p>
                <a:pPr lvl="1"/>
                <a:r>
                  <a:rPr lang="en-US" sz="1600" dirty="0">
                    <a:sym typeface="Wingdings" pitchFamily="2" charset="2"/>
                  </a:rPr>
                  <a:t>Compatibility among categories </a:t>
                </a:r>
                <a:r>
                  <a:rPr lang="en-US" sz="1600" b="1" dirty="0">
                    <a:solidFill>
                      <a:schemeClr val="accent6"/>
                    </a:solidFill>
                    <a:sym typeface="Wingdings" pitchFamily="2" charset="2"/>
                  </a:rPr>
                  <a:t>37%</a:t>
                </a:r>
              </a:p>
              <a:p>
                <a:r>
                  <a:rPr lang="en-US" sz="2000" b="1" dirty="0">
                    <a:solidFill>
                      <a:srgbClr val="0070C0"/>
                    </a:solidFill>
                    <a:sym typeface="Wingdings" pitchFamily="2" charset="2"/>
                  </a:rPr>
                  <a:t>Run2</a:t>
                </a:r>
                <a:r>
                  <a:rPr lang="en-US" sz="2000" b="1" dirty="0">
                    <a:sym typeface="Wingdings" pitchFamily="2" charset="2"/>
                  </a:rPr>
                  <a:t>+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Run3</a:t>
                </a:r>
                <a:r>
                  <a:rPr lang="en-US" sz="2000" dirty="0">
                    <a:sym typeface="Wingdings" pitchFamily="2" charset="2"/>
                  </a:rPr>
                  <a:t>: </a:t>
                </a:r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=1.3</a:t>
                </a:r>
                <a:r>
                  <a:rPr lang="en-US" sz="2000" b="1" baseline="30000" dirty="0">
                    <a:solidFill>
                      <a:srgbClr val="FF0000"/>
                    </a:solidFill>
                    <a:sym typeface="Wingdings" pitchFamily="2" charset="2"/>
                  </a:rPr>
                  <a:t>+0.6</a:t>
                </a:r>
                <a:r>
                  <a:rPr lang="en-US" sz="2000" b="1" baseline="-25000" dirty="0">
                    <a:solidFill>
                      <a:srgbClr val="FF0000"/>
                    </a:solidFill>
                    <a:sym typeface="Wingdings" pitchFamily="2" charset="2"/>
                  </a:rPr>
                  <a:t>-0.5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 </a:t>
                </a:r>
                <a:r>
                  <a:rPr lang="en-US" sz="2000" dirty="0">
                    <a:sym typeface="Wingdings" pitchFamily="2" charset="2"/>
                  </a:rPr>
                  <a:t>significance 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2.5</a:t>
                </a:r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2000" dirty="0">
                    <a:sym typeface="Wingdings" pitchFamily="2" charset="2"/>
                  </a:rPr>
                  <a:t> (exp. SM </a:t>
                </a:r>
                <a:r>
                  <a:rPr lang="en-US" sz="2000" b="1" dirty="0">
                    <a:solidFill>
                      <a:srgbClr val="0070C0"/>
                    </a:solidFill>
                    <a:sym typeface="Wingdings" pitchFamily="2" charset="2"/>
                  </a:rPr>
                  <a:t>1.9</a:t>
                </a:r>
                <a:r>
                  <a:rPr lang="en-US" sz="2000" b="1" dirty="0">
                    <a:solidFill>
                      <a:srgbClr val="0070C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2000" dirty="0">
                    <a:sym typeface="Wingdings" pitchFamily="2" charset="2"/>
                  </a:rPr>
                  <a:t>) </a:t>
                </a:r>
              </a:p>
              <a:p>
                <a:pPr lvl="1"/>
                <a:r>
                  <a:rPr lang="en-US" sz="1600" dirty="0">
                    <a:sym typeface="Wingdings" pitchFamily="2" charset="2"/>
                  </a:rPr>
                  <a:t>Compatibility </a:t>
                </a:r>
                <a:r>
                  <a:rPr lang="en-US" sz="1600" dirty="0">
                    <a:solidFill>
                      <a:srgbClr val="0070C0"/>
                    </a:solidFill>
                    <a:sym typeface="Wingdings" pitchFamily="2" charset="2"/>
                  </a:rPr>
                  <a:t>Run 2</a:t>
                </a:r>
                <a:r>
                  <a:rPr lang="en-US" sz="1600" dirty="0">
                    <a:sym typeface="Wingdings" pitchFamily="2" charset="2"/>
                  </a:rPr>
                  <a:t> vs 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Run 3  </a:t>
                </a:r>
                <a:r>
                  <a:rPr lang="en-US" sz="1600" b="1" dirty="0">
                    <a:solidFill>
                      <a:schemeClr val="accent6"/>
                    </a:solidFill>
                    <a:sym typeface="Wingdings" pitchFamily="2" charset="2"/>
                  </a:rPr>
                  <a:t>33%</a:t>
                </a:r>
              </a:p>
              <a:p>
                <a:pPr lvl="1"/>
                <a:r>
                  <a:rPr lang="en-US" sz="1600" dirty="0">
                    <a:sym typeface="Wingdings" pitchFamily="2" charset="2"/>
                  </a:rPr>
                  <a:t>Sensitivity improved by </a:t>
                </a:r>
                <a:r>
                  <a:rPr lang="en-US" sz="1600" b="1" dirty="0">
                    <a:solidFill>
                      <a:schemeClr val="accent6"/>
                    </a:solidFill>
                    <a:sym typeface="Wingdings" pitchFamily="2" charset="2"/>
                  </a:rPr>
                  <a:t>61%</a:t>
                </a:r>
                <a:r>
                  <a:rPr lang="en-US" sz="1600" b="1" dirty="0">
                    <a:solidFill>
                      <a:srgbClr val="0070C0"/>
                    </a:solidFill>
                    <a:sym typeface="Wingdings" pitchFamily="2" charset="2"/>
                  </a:rPr>
                  <a:t> </a:t>
                </a:r>
                <a:r>
                  <a:rPr lang="en-US" sz="1600" dirty="0">
                    <a:sym typeface="Wingdings" pitchFamily="2" charset="2"/>
                  </a:rPr>
                  <a:t>relative to Run 2 and by </a:t>
                </a:r>
                <a:r>
                  <a:rPr lang="en-US" sz="1600" b="1" dirty="0">
                    <a:solidFill>
                      <a:schemeClr val="accent6"/>
                    </a:solidFill>
                    <a:sym typeface="Wingdings" pitchFamily="2" charset="2"/>
                  </a:rPr>
                  <a:t>19%</a:t>
                </a:r>
                <a:r>
                  <a:rPr lang="en-US" sz="1600" dirty="0">
                    <a:sym typeface="Wingdings" pitchFamily="2" charset="2"/>
                  </a:rPr>
                  <a:t> relative to </a:t>
                </a:r>
                <a:r>
                  <a:rPr lang="en-US" sz="1600" dirty="0">
                    <a:solidFill>
                      <a:srgbClr val="0070C0"/>
                    </a:solidFill>
                    <a:sym typeface="Wingdings" pitchFamily="2" charset="2"/>
                  </a:rPr>
                  <a:t>ATLAS+CMS</a:t>
                </a:r>
                <a:endParaRPr lang="en-US" sz="20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B3AD21-429A-7515-F8CB-A2378FF2B6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615" y="1023730"/>
                <a:ext cx="7592617" cy="540113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05AFC-48E9-7467-2868-47FCDCDE9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5F903-6208-83A8-F3DB-FE42A501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092CC-B7DB-44A8-0866-FDE54FD76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17</a:t>
            </a:fld>
            <a:endParaRPr lang="en-US"/>
          </a:p>
        </p:txBody>
      </p:sp>
      <p:sp>
        <p:nvSpPr>
          <p:cNvPr id="12" name="Explosion 2 11">
            <a:extLst>
              <a:ext uri="{FF2B5EF4-FFF2-40B4-BE49-F238E27FC236}">
                <a16:creationId xmlns:a16="http://schemas.microsoft.com/office/drawing/2014/main" id="{4F19DC6E-BFD9-1E1E-2F4A-E315AF2E5BDC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5B66070-2560-2BA9-C8F4-72805718DE5A}"/>
              </a:ext>
            </a:extLst>
          </p:cNvPr>
          <p:cNvGrpSpPr/>
          <p:nvPr/>
        </p:nvGrpSpPr>
        <p:grpSpPr>
          <a:xfrm>
            <a:off x="7876671" y="1201587"/>
            <a:ext cx="3529266" cy="1390609"/>
            <a:chOff x="7538716" y="1023729"/>
            <a:chExt cx="3153347" cy="1135698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F90571C-BB13-C1B8-0F78-BBCE526B9E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8716" y="1023729"/>
              <a:ext cx="3153347" cy="1135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842606A-5E74-5883-16B1-24EE381799BD}"/>
                    </a:ext>
                  </a:extLst>
                </p:cNvPr>
                <p:cNvSpPr txBox="1"/>
                <p:nvPr/>
              </p:nvSpPr>
              <p:spPr>
                <a:xfrm>
                  <a:off x="8770483" y="1275348"/>
                  <a:ext cx="70585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FF0000"/>
                      </a:solidFill>
                      <a:latin typeface="Symbol" pitchFamily="2" charset="2"/>
                    </a:rPr>
                    <a:t>c</a:t>
                  </a:r>
                  <a14:m>
                    <m:oMath xmlns:m="http://schemas.openxmlformats.org/officeDocument/2006/math">
                      <m:r>
                        <a:rPr lang="en-US" sz="1100" i="1" baseline="30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endParaRPr lang="en-US" sz="1100" baseline="30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842606A-5E74-5883-16B1-24EE38179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0483" y="1275348"/>
                  <a:ext cx="705853" cy="2616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17CB59A-95E0-2814-0CB1-FD309726EB12}"/>
                </a:ext>
              </a:extLst>
            </p:cNvPr>
            <p:cNvGrpSpPr/>
            <p:nvPr/>
          </p:nvGrpSpPr>
          <p:grpSpPr>
            <a:xfrm>
              <a:off x="7734483" y="1237693"/>
              <a:ext cx="451537" cy="320878"/>
              <a:chOff x="7145628" y="3108122"/>
              <a:chExt cx="472253" cy="3208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CEF58F71-18DC-155D-CB86-E6B80F2F72B3}"/>
                      </a:ext>
                    </a:extLst>
                  </p:cNvPr>
                  <p:cNvSpPr txBox="1"/>
                  <p:nvPr/>
                </p:nvSpPr>
                <p:spPr>
                  <a:xfrm>
                    <a:off x="7145628" y="3108122"/>
                    <a:ext cx="472253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</m:oMath>
                      </m:oMathPara>
                    </a14:m>
                    <a:endParaRPr lang="en-US" sz="10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CEF58F71-18DC-155D-CB86-E6B80F2F72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45628" y="3108122"/>
                    <a:ext cx="472253" cy="24622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D39FC83-79E2-7EDB-1350-A88026381203}"/>
                  </a:ext>
                </a:extLst>
              </p:cNvPr>
              <p:cNvSpPr txBox="1"/>
              <p:nvPr/>
            </p:nvSpPr>
            <p:spPr>
              <a:xfrm>
                <a:off x="7272976" y="3198168"/>
                <a:ext cx="32084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</a:rPr>
                  <a:t>t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5DA2737-90D5-E636-0E0E-A234F11C1859}"/>
              </a:ext>
            </a:extLst>
          </p:cNvPr>
          <p:cNvGrpSpPr/>
          <p:nvPr/>
        </p:nvGrpSpPr>
        <p:grpSpPr>
          <a:xfrm>
            <a:off x="7441638" y="2660207"/>
            <a:ext cx="4405457" cy="3358029"/>
            <a:chOff x="7414773" y="1023726"/>
            <a:chExt cx="4295964" cy="3214377"/>
          </a:xfrm>
        </p:grpSpPr>
        <p:pic>
          <p:nvPicPr>
            <p:cNvPr id="10" name="Picture 9" descr="A graph of data and data&#10;&#10;AI-generated content may be incorrect.">
              <a:extLst>
                <a:ext uri="{FF2B5EF4-FFF2-40B4-BE49-F238E27FC236}">
                  <a16:creationId xmlns:a16="http://schemas.microsoft.com/office/drawing/2014/main" id="{C1422DE2-6FDE-C82E-0334-3FD1CEFF5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14773" y="1023726"/>
              <a:ext cx="4295964" cy="321437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99E2B2-FF42-6AD8-3281-87660BC6F650}"/>
                </a:ext>
              </a:extLst>
            </p:cNvPr>
            <p:cNvSpPr/>
            <p:nvPr/>
          </p:nvSpPr>
          <p:spPr>
            <a:xfrm>
              <a:off x="8205537" y="1467853"/>
              <a:ext cx="1443789" cy="344905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9957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a data&#10;&#10;AI-generated content may be incorrect.">
            <a:extLst>
              <a:ext uri="{FF2B5EF4-FFF2-40B4-BE49-F238E27FC236}">
                <a16:creationId xmlns:a16="http://schemas.microsoft.com/office/drawing/2014/main" id="{2ACDE5C6-86EA-BEE1-C2C9-5D926C681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916" y="1023728"/>
            <a:ext cx="4264585" cy="29324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0F0CE7-52D7-A192-5E79-6743C18D8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latin typeface="Symbol" pitchFamily="2" charset="2"/>
                <a:sym typeface="Wingdings" pitchFamily="2" charset="2"/>
              </a:rPr>
              <a:t>mm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B6DB62-F2B9-34B7-875A-E304962B19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615" y="1023730"/>
                <a:ext cx="7340357" cy="5469143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1600" dirty="0"/>
                  <a:t> </a:t>
                </a:r>
                <a:r>
                  <a:rPr lang="en-US" sz="1600" dirty="0">
                    <a:sym typeface="Wingdings" pitchFamily="2" charset="2"/>
                  </a:rPr>
                  <a:t>Test </a:t>
                </a:r>
                <a:r>
                  <a:rPr lang="en-US" sz="1600" b="1" dirty="0">
                    <a:solidFill>
                      <a:srgbClr val="0070C0"/>
                    </a:solidFill>
                    <a:sym typeface="Wingdings" pitchFamily="2" charset="2"/>
                  </a:rPr>
                  <a:t>SM Yukawa sector </a:t>
                </a:r>
                <a:r>
                  <a:rPr lang="en-US" sz="1600" dirty="0">
                    <a:sym typeface="Wingdings" pitchFamily="2" charset="2"/>
                  </a:rPr>
                  <a:t>(the most intriguing part) on </a:t>
                </a:r>
                <a:r>
                  <a:rPr lang="en-US" sz="1600" b="1" dirty="0">
                    <a:solidFill>
                      <a:srgbClr val="0070C0"/>
                    </a:solidFill>
                    <a:sym typeface="Wingdings" pitchFamily="2" charset="2"/>
                  </a:rPr>
                  <a:t>2</a:t>
                </a:r>
                <a:r>
                  <a:rPr lang="en-US" sz="1600" b="1" baseline="30000" dirty="0">
                    <a:solidFill>
                      <a:srgbClr val="0070C0"/>
                    </a:solidFill>
                    <a:sym typeface="Wingdings" pitchFamily="2" charset="2"/>
                  </a:rPr>
                  <a:t>nd</a:t>
                </a:r>
                <a:r>
                  <a:rPr lang="en-US" sz="1600" b="1" dirty="0">
                    <a:solidFill>
                      <a:srgbClr val="0070C0"/>
                    </a:solidFill>
                    <a:sym typeface="Wingdings" pitchFamily="2" charset="2"/>
                  </a:rPr>
                  <a:t> Fermion generation </a:t>
                </a:r>
              </a:p>
              <a:p>
                <a:r>
                  <a:rPr lang="en-US" sz="1600" dirty="0"/>
                  <a:t>Rare decay 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BR~2x10</a:t>
                </a:r>
                <a:r>
                  <a:rPr lang="en-US" sz="1600" b="1" baseline="30000" dirty="0">
                    <a:solidFill>
                      <a:srgbClr val="FF0000"/>
                    </a:solidFill>
                  </a:rPr>
                  <a:t>-4</a:t>
                </a:r>
                <a:r>
                  <a:rPr lang="en-US" sz="1600" dirty="0"/>
                  <a:t>, mass peak over the huge DY background: </a:t>
                </a:r>
                <a:r>
                  <a:rPr lang="en-US" sz="1600" dirty="0">
                    <a:solidFill>
                      <a:srgbClr val="0070C0"/>
                    </a:solidFill>
                  </a:rPr>
                  <a:t>S</a:t>
                </a:r>
                <a:r>
                  <a:rPr lang="en-US" sz="1600" dirty="0"/>
                  <a:t>/</a:t>
                </a:r>
                <a:r>
                  <a:rPr lang="en-US" sz="1600" dirty="0">
                    <a:solidFill>
                      <a:srgbClr val="FF0000"/>
                    </a:solidFill>
                  </a:rPr>
                  <a:t>B</a:t>
                </a:r>
                <a:r>
                  <a:rPr lang="en-US" sz="1600" dirty="0"/>
                  <a:t> inclusive </a:t>
                </a:r>
                <a:r>
                  <a:rPr lang="en-US" sz="1600" dirty="0">
                    <a:solidFill>
                      <a:srgbClr val="FF0000"/>
                    </a:solidFill>
                  </a:rPr>
                  <a:t>~0.2%</a:t>
                </a:r>
                <a:endParaRPr lang="en-US" sz="1600" b="1" dirty="0">
                  <a:solidFill>
                    <a:srgbClr val="0070C0"/>
                  </a:solidFill>
                </a:endParaRPr>
              </a:p>
              <a:p>
                <a:r>
                  <a:rPr lang="en-US" sz="1600" dirty="0">
                    <a:solidFill>
                      <a:srgbClr val="0070C0"/>
                    </a:solidFill>
                  </a:rPr>
                  <a:t>23 Categories</a:t>
                </a:r>
                <a:r>
                  <a:rPr lang="en-US" sz="1600" dirty="0"/>
                  <a:t> based on Higgs production mode to enhance </a:t>
                </a:r>
                <a:r>
                  <a:rPr lang="en-US" sz="1600" dirty="0">
                    <a:solidFill>
                      <a:srgbClr val="0070C0"/>
                    </a:solidFill>
                  </a:rPr>
                  <a:t>S</a:t>
                </a:r>
                <a:r>
                  <a:rPr lang="en-US" sz="1600" dirty="0"/>
                  <a:t>/</a:t>
                </a:r>
                <a:r>
                  <a:rPr lang="en-US" sz="1600" dirty="0">
                    <a:solidFill>
                      <a:srgbClr val="FF0000"/>
                    </a:solidFill>
                  </a:rPr>
                  <a:t>B</a:t>
                </a:r>
                <a:endParaRPr lang="en-US" sz="1600" dirty="0"/>
              </a:p>
              <a:p>
                <a:r>
                  <a:rPr lang="en-US" sz="1600" dirty="0"/>
                  <a:t>Main </a:t>
                </a:r>
                <a:r>
                  <a:rPr lang="en-US" sz="1600" dirty="0">
                    <a:solidFill>
                      <a:srgbClr val="0070C0"/>
                    </a:solidFill>
                  </a:rPr>
                  <a:t>improvements</a:t>
                </a:r>
                <a:r>
                  <a:rPr lang="en-US" sz="1600" dirty="0"/>
                  <a:t> relative to </a:t>
                </a:r>
                <a:r>
                  <a:rPr lang="en-US" sz="1600" dirty="0">
                    <a:solidFill>
                      <a:srgbClr val="0070C0"/>
                    </a:solidFill>
                  </a:rPr>
                  <a:t>Run 2</a:t>
                </a:r>
                <a:r>
                  <a:rPr lang="en-US" sz="1600" dirty="0"/>
                  <a:t> analysis:</a:t>
                </a:r>
              </a:p>
              <a:p>
                <a:pPr lvl="1"/>
                <a:r>
                  <a:rPr lang="en-US" sz="1400" dirty="0"/>
                  <a:t>Very large </a:t>
                </a:r>
                <a:r>
                  <a:rPr lang="en-US" sz="1400" dirty="0">
                    <a:solidFill>
                      <a:srgbClr val="0070C0"/>
                    </a:solidFill>
                  </a:rPr>
                  <a:t>Sherpa DY sample </a:t>
                </a:r>
                <a:r>
                  <a:rPr lang="en-US" sz="1400" dirty="0"/>
                  <a:t>(</a:t>
                </a:r>
                <a:r>
                  <a:rPr lang="en-US" sz="1400" dirty="0">
                    <a:solidFill>
                      <a:srgbClr val="FF0000"/>
                    </a:solidFill>
                  </a:rPr>
                  <a:t>5B events</a:t>
                </a:r>
                <a:r>
                  <a:rPr lang="en-US" sz="1400" dirty="0"/>
                  <a:t>) to study </a:t>
                </a:r>
                <a:r>
                  <a:rPr lang="en-US" sz="1400" dirty="0">
                    <a:solidFill>
                      <a:srgbClr val="FF0000"/>
                    </a:solidFill>
                  </a:rPr>
                  <a:t>bkg. modeling</a:t>
                </a:r>
                <a:endParaRPr lang="en-US" sz="1400" dirty="0"/>
              </a:p>
              <a:p>
                <a:pPr lvl="1"/>
                <a:r>
                  <a:rPr lang="en-US" sz="1400" dirty="0"/>
                  <a:t>Di-muon primary vertex refit (2% improvement on signal) mass resolution </a:t>
                </a:r>
                <a:r>
                  <a:rPr lang="en-US" sz="1400" dirty="0">
                    <a:solidFill>
                      <a:srgbClr val="0070C0"/>
                    </a:solidFill>
                  </a:rPr>
                  <a:t>~2.6-3.5 GeV</a:t>
                </a:r>
              </a:p>
              <a:p>
                <a:r>
                  <a:rPr lang="en-US" sz="1600" dirty="0"/>
                  <a:t>Most important </a:t>
                </a:r>
                <a:r>
                  <a:rPr lang="en-US" sz="1600" b="1" dirty="0">
                    <a:solidFill>
                      <a:schemeClr val="accent6"/>
                    </a:solidFill>
                  </a:rPr>
                  <a:t>timely calibration of the physics object </a:t>
                </a:r>
                <a:r>
                  <a:rPr lang="en-US" sz="1600" dirty="0"/>
                  <a:t>for Run 3 (!)</a:t>
                </a:r>
              </a:p>
              <a:p>
                <a:r>
                  <a:rPr lang="en-US" sz="1800" b="1" dirty="0">
                    <a:solidFill>
                      <a:srgbClr val="FF0000"/>
                    </a:solidFill>
                  </a:rPr>
                  <a:t>Run 3 (2022-2024)</a:t>
                </a:r>
                <a:r>
                  <a:rPr lang="en-US" sz="1800" dirty="0">
                    <a:solidFill>
                      <a:srgbClr val="FF0000"/>
                    </a:solidFill>
                  </a:rPr>
                  <a:t>: </a:t>
                </a:r>
                <a:r>
                  <a:rPr lang="en-US" sz="1800" b="1" dirty="0">
                    <a:solidFill>
                      <a:srgbClr val="FF0000"/>
                    </a:solidFill>
                    <a:latin typeface="Symbol" pitchFamily="2" charset="2"/>
                  </a:rPr>
                  <a:t>m</a:t>
                </a:r>
                <a:r>
                  <a:rPr lang="en-US" sz="1800" b="1" dirty="0">
                    <a:solidFill>
                      <a:srgbClr val="FF0000"/>
                    </a:solidFill>
                  </a:rPr>
                  <a:t>=1.6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b="1" dirty="0">
                    <a:solidFill>
                      <a:srgbClr val="FF0000"/>
                    </a:solidFill>
                  </a:rPr>
                  <a:t> 0.6 </a:t>
                </a:r>
                <a:r>
                  <a:rPr lang="en-US" sz="1500" dirty="0"/>
                  <a:t>(0.6 stat.,0.3 syst) </a:t>
                </a:r>
                <a:r>
                  <a:rPr lang="en-US" sz="1800" dirty="0">
                    <a:sym typeface="Wingdings" pitchFamily="2" charset="2"/>
                  </a:rPr>
                  <a:t> </a:t>
                </a:r>
                <a:r>
                  <a:rPr lang="en-US" sz="1800" b="1" dirty="0">
                    <a:solidFill>
                      <a:srgbClr val="0070C0"/>
                    </a:solidFill>
                  </a:rPr>
                  <a:t>2.8 </a:t>
                </a:r>
                <a:r>
                  <a:rPr lang="en-US" sz="1800" b="1" dirty="0">
                    <a:solidFill>
                      <a:srgbClr val="0070C0"/>
                    </a:solidFill>
                    <a:latin typeface="Symbol" pitchFamily="2" charset="2"/>
                  </a:rPr>
                  <a:t>s</a:t>
                </a:r>
                <a:r>
                  <a:rPr lang="en-US" sz="1800" dirty="0"/>
                  <a:t> (Exp. </a:t>
                </a:r>
                <a:r>
                  <a:rPr lang="en-US" sz="1800" dirty="0">
                    <a:solidFill>
                      <a:schemeClr val="accent6"/>
                    </a:solidFill>
                  </a:rPr>
                  <a:t>1.8 </a:t>
                </a:r>
                <a:r>
                  <a:rPr lang="en-US" sz="1800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  <a:r>
                  <a:rPr lang="en-US" sz="1800" dirty="0"/>
                  <a:t>)</a:t>
                </a:r>
              </a:p>
              <a:p>
                <a:pPr lvl="1"/>
                <a:r>
                  <a:rPr lang="en-US" sz="1500" dirty="0"/>
                  <a:t>Compatibility among 6 categories </a:t>
                </a:r>
                <a:r>
                  <a:rPr lang="en-US" sz="1500" b="1" dirty="0">
                    <a:solidFill>
                      <a:schemeClr val="accent6"/>
                    </a:solidFill>
                  </a:rPr>
                  <a:t>54%</a:t>
                </a:r>
              </a:p>
              <a:p>
                <a:r>
                  <a:rPr lang="en-US" sz="1800" b="1" dirty="0">
                    <a:solidFill>
                      <a:srgbClr val="FF0000"/>
                    </a:solidFill>
                  </a:rPr>
                  <a:t>Combined Run 2+</a:t>
                </a:r>
                <a:r>
                  <a:rPr lang="en-US" sz="1800" b="1" dirty="0">
                    <a:solidFill>
                      <a:srgbClr val="0070C0"/>
                    </a:solidFill>
                  </a:rPr>
                  <a:t>Run 3</a:t>
                </a:r>
                <a:r>
                  <a:rPr lang="en-US" sz="1800" b="1" dirty="0"/>
                  <a:t>: </a:t>
                </a:r>
                <a:r>
                  <a:rPr lang="en-US" sz="1800" b="1" dirty="0">
                    <a:solidFill>
                      <a:srgbClr val="FF0000"/>
                    </a:solidFill>
                    <a:latin typeface="Symbol" pitchFamily="2" charset="2"/>
                  </a:rPr>
                  <a:t>m</a:t>
                </a:r>
                <a:r>
                  <a:rPr lang="en-US" sz="1800" b="1" dirty="0">
                    <a:solidFill>
                      <a:srgbClr val="FF0000"/>
                    </a:solidFill>
                  </a:rPr>
                  <a:t>=1.4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b="1" dirty="0">
                    <a:solidFill>
                      <a:srgbClr val="FF0000"/>
                    </a:solidFill>
                  </a:rPr>
                  <a:t> 0.4 </a:t>
                </a:r>
                <a:r>
                  <a:rPr lang="en-US" sz="1500" dirty="0"/>
                  <a:t>(0.4 stat.,0.1 syst) </a:t>
                </a:r>
                <a:r>
                  <a:rPr lang="en-US" sz="1800" dirty="0">
                    <a:sym typeface="Wingdings" pitchFamily="2" charset="2"/>
                  </a:rPr>
                  <a:t> </a:t>
                </a:r>
                <a:r>
                  <a:rPr lang="en-US" sz="1800" b="1" dirty="0">
                    <a:solidFill>
                      <a:srgbClr val="FF0000"/>
                    </a:solidFill>
                    <a:sym typeface="Wingdings" pitchFamily="2" charset="2"/>
                  </a:rPr>
                  <a:t>3.4</a:t>
                </a:r>
                <a:r>
                  <a:rPr lang="en-US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800" b="1" dirty="0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/>
                  <a:t>(</a:t>
                </a:r>
                <a:r>
                  <a:rPr lang="en-US" sz="1800" dirty="0">
                    <a:solidFill>
                      <a:schemeClr val="accent6"/>
                    </a:solidFill>
                  </a:rPr>
                  <a:t>2.5 </a:t>
                </a:r>
                <a:r>
                  <a:rPr lang="en-US" sz="1800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  <a:r>
                  <a:rPr lang="en-US" sz="1800" dirty="0"/>
                  <a:t>)</a:t>
                </a:r>
              </a:p>
              <a:p>
                <a:pPr lvl="1"/>
                <a:r>
                  <a:rPr lang="en-US" sz="1500" dirty="0"/>
                  <a:t>Compatibility Run 2 vs Run 3: </a:t>
                </a:r>
                <a:r>
                  <a:rPr lang="en-US" sz="1500" b="1" dirty="0">
                    <a:solidFill>
                      <a:schemeClr val="accent6"/>
                    </a:solidFill>
                  </a:rPr>
                  <a:t>68%  </a:t>
                </a:r>
              </a:p>
              <a:p>
                <a:pPr marL="0" indent="0" algn="ctr">
                  <a:buNone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STRONG</a:t>
                </a:r>
                <a:r>
                  <a:rPr lang="en-US" sz="1600" dirty="0"/>
                  <a:t> 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evidence for H</a:t>
                </a:r>
                <a:r>
                  <a:rPr lang="en-US" sz="1600" b="1" dirty="0">
                    <a:solidFill>
                      <a:srgbClr val="FF0000"/>
                    </a:solidFill>
                    <a:sym typeface="Wingdings" pitchFamily="2" charset="2"/>
                  </a:rPr>
                  <a:t> </a:t>
                </a:r>
                <a:r>
                  <a:rPr lang="en-US" sz="16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mm</a:t>
                </a:r>
                <a:r>
                  <a:rPr lang="en-US" sz="1600" b="1" dirty="0">
                    <a:solidFill>
                      <a:srgbClr val="FF0000"/>
                    </a:solidFill>
                    <a:sym typeface="Wingdings" pitchFamily="2" charset="2"/>
                  </a:rPr>
                  <a:t> </a:t>
                </a:r>
                <a:r>
                  <a:rPr lang="en-US" sz="1600" dirty="0">
                    <a:sym typeface="Wingdings" pitchFamily="2" charset="2"/>
                  </a:rPr>
                  <a:t>decay in agreement with SM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B6DB62-F2B9-34B7-875A-E304962B19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615" y="1023730"/>
                <a:ext cx="7340357" cy="546914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D1D19-00BD-10A2-933C-E11DAC81C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02766-B875-A6A9-91E7-94BD9A00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1A4E7-9059-FC86-B366-8B62C61D5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18</a:t>
            </a:fld>
            <a:endParaRPr lang="en-US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8A11FEF1-C2C9-12D8-485D-7106E59F3133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EC253A-4039-751A-8649-69D3AACEC57A}"/>
                  </a:ext>
                </a:extLst>
              </p:cNvPr>
              <p:cNvSpPr txBox="1"/>
              <p:nvPr/>
            </p:nvSpPr>
            <p:spPr>
              <a:xfrm>
                <a:off x="9585160" y="2846828"/>
                <a:ext cx="20934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BR(</a:t>
                </a:r>
                <a:r>
                  <a:rPr lang="en-US" sz="1200" dirty="0" err="1">
                    <a:solidFill>
                      <a:srgbClr val="FF0000"/>
                    </a:solidFill>
                  </a:rPr>
                  <a:t>H</a:t>
                </a:r>
                <a:r>
                  <a:rPr lang="en-US" sz="1200" dirty="0" err="1">
                    <a:solidFill>
                      <a:srgbClr val="FF0000"/>
                    </a:solidFill>
                    <a:sym typeface="Wingdings" pitchFamily="2" charset="2"/>
                  </a:rPr>
                  <a:t></a:t>
                </a:r>
                <a:r>
                  <a:rPr lang="en-US" sz="1200" dirty="0" err="1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mm</a:t>
                </a:r>
                <a:r>
                  <a:rPr lang="en-US" sz="1200" dirty="0">
                    <a:solidFill>
                      <a:srgbClr val="FF0000"/>
                    </a:solidFill>
                    <a:sym typeface="Wingdings" pitchFamily="2" charset="2"/>
                  </a:rPr>
                  <a:t>) = (3.0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±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  <a:sym typeface="Wingdings" pitchFamily="2" charset="2"/>
                  </a:rPr>
                  <a:t> 0.9)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×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10</a:t>
                </a:r>
                <a:r>
                  <a:rPr lang="en-US" sz="1200" baseline="30000" dirty="0">
                    <a:solidFill>
                      <a:srgbClr val="FF0000"/>
                    </a:solidFill>
                  </a:rPr>
                  <a:t>-4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EC253A-4039-751A-8649-69D3AACEC5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5160" y="2846828"/>
                <a:ext cx="2093494" cy="276999"/>
              </a:xfrm>
              <a:prstGeom prst="rect">
                <a:avLst/>
              </a:prstGeom>
              <a:blipFill>
                <a:blip r:embed="rId4"/>
                <a:stretch>
                  <a:fillRect t="-4545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6BDA13D1-079A-E6DF-ED70-CA175717B3A0}"/>
              </a:ext>
            </a:extLst>
          </p:cNvPr>
          <p:cNvSpPr/>
          <p:nvPr/>
        </p:nvSpPr>
        <p:spPr>
          <a:xfrm>
            <a:off x="8189495" y="1357952"/>
            <a:ext cx="1824010" cy="22518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graph with numbers and graphs&#10;&#10;AI-generated content may be incorrect.">
            <a:extLst>
              <a:ext uri="{FF2B5EF4-FFF2-40B4-BE49-F238E27FC236}">
                <a16:creationId xmlns:a16="http://schemas.microsoft.com/office/drawing/2014/main" id="{7523FB64-82DF-6820-A634-117B50DA9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748" y="3955025"/>
            <a:ext cx="4401753" cy="29029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0CC927-9213-9B79-6FF8-26CD22A60E59}"/>
              </a:ext>
            </a:extLst>
          </p:cNvPr>
          <p:cNvSpPr txBox="1"/>
          <p:nvPr/>
        </p:nvSpPr>
        <p:spPr>
          <a:xfrm>
            <a:off x="7174310" y="6192060"/>
            <a:ext cx="739829" cy="2462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304 fb</a:t>
            </a:r>
            <a:r>
              <a:rPr lang="en-US" sz="1000" b="1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908474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54460-3A3F-A264-20C9-A59CA2BD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2 Higgs coupling combination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6991B6-89BC-E79A-B38A-85F014359A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6533" y="972623"/>
                <a:ext cx="6825741" cy="546914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 Almost final </a:t>
                </a:r>
                <a:r>
                  <a:rPr lang="en-US" sz="2400" dirty="0">
                    <a:solidFill>
                      <a:srgbClr val="0070C0"/>
                    </a:solidFill>
                  </a:rPr>
                  <a:t>Run 2</a:t>
                </a:r>
                <a:r>
                  <a:rPr lang="en-US" sz="2400" dirty="0"/>
                  <a:t> result: </a:t>
                </a:r>
              </a:p>
              <a:p>
                <a:pPr lvl="1"/>
                <a:r>
                  <a:rPr lang="en-US" sz="1600" dirty="0"/>
                  <a:t>Added </a:t>
                </a:r>
                <a:r>
                  <a:rPr lang="en-US" sz="1600" dirty="0">
                    <a:solidFill>
                      <a:srgbClr val="0070C0"/>
                    </a:solidFill>
                  </a:rPr>
                  <a:t>6 new </a:t>
                </a:r>
                <a:r>
                  <a:rPr lang="en-US" sz="1600" dirty="0"/>
                  <a:t>measurements: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ttHbb</a:t>
                </a:r>
                <a:r>
                  <a:rPr lang="en-US" sz="1600" dirty="0">
                    <a:solidFill>
                      <a:srgbClr val="0070C0"/>
                    </a:solidFill>
                  </a:rPr>
                  <a:t>, VH(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bb,cc</a:t>
                </a:r>
                <a:r>
                  <a:rPr lang="en-US" sz="1600" dirty="0">
                    <a:solidFill>
                      <a:srgbClr val="0070C0"/>
                    </a:solidFill>
                  </a:rPr>
                  <a:t>)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H</a:t>
                </a:r>
                <a:r>
                  <a:rPr lang="en-US" sz="1600" dirty="0" err="1">
                    <a:solidFill>
                      <a:srgbClr val="0070C0"/>
                    </a:solidFill>
                    <a:latin typeface="Symbol" pitchFamily="2" charset="2"/>
                  </a:rPr>
                  <a:t>tt</a:t>
                </a:r>
                <a:endParaRPr lang="en-US" sz="1600" dirty="0"/>
              </a:p>
              <a:p>
                <a:pPr lvl="1"/>
                <a:r>
                  <a:rPr lang="en-US" sz="1600" dirty="0"/>
                  <a:t>Precision improved by </a:t>
                </a:r>
                <a:r>
                  <a:rPr lang="en-US" sz="1600" b="1" dirty="0">
                    <a:solidFill>
                      <a:srgbClr val="00B050"/>
                    </a:solidFill>
                  </a:rPr>
                  <a:t>35% </a:t>
                </a:r>
                <a:r>
                  <a:rPr lang="en-US" sz="1600" dirty="0"/>
                  <a:t>relative to </a:t>
                </a:r>
                <a:r>
                  <a:rPr lang="en-US" sz="1600" dirty="0">
                    <a:hlinkClick r:id="rId2"/>
                  </a:rPr>
                  <a:t>Nature 607 (2022) 52</a:t>
                </a:r>
                <a:endParaRPr lang="en-US" sz="1600" b="1" dirty="0"/>
              </a:p>
              <a:p>
                <a:r>
                  <a:rPr lang="en-US" sz="2400" b="1" dirty="0">
                    <a:solidFill>
                      <a:srgbClr val="FF0000"/>
                    </a:solidFill>
                    <a:latin typeface="Symbol" pitchFamily="2" charset="2"/>
                  </a:rPr>
                  <a:t>m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(</a:t>
                </a:r>
                <a:r>
                  <a:rPr lang="en-US" sz="2400" b="1" dirty="0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2400" b="1" baseline="-25000" dirty="0">
                    <a:solidFill>
                      <a:srgbClr val="FF0000"/>
                    </a:solidFill>
                  </a:rPr>
                  <a:t>obs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/</a:t>
                </a:r>
                <a:r>
                  <a:rPr lang="en-US" sz="2400" b="1" dirty="0" err="1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2400" b="1" baseline="-25000" dirty="0" err="1">
                    <a:solidFill>
                      <a:srgbClr val="FF0000"/>
                    </a:solidFill>
                  </a:rPr>
                  <a:t>SM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) = 1.023 </a:t>
                </a:r>
                <a:r>
                  <a:rPr lang="en-US" sz="2400" b="1" baseline="30000" dirty="0">
                    <a:solidFill>
                      <a:srgbClr val="FF0000"/>
                    </a:solidFill>
                  </a:rPr>
                  <a:t>+0.056</a:t>
                </a:r>
                <a:r>
                  <a:rPr lang="en-US" sz="2400" b="1" baseline="-25000" dirty="0">
                    <a:solidFill>
                      <a:srgbClr val="FF0000"/>
                    </a:solidFill>
                  </a:rPr>
                  <a:t>-0.053 </a:t>
                </a:r>
              </a:p>
              <a:p>
                <a:pPr marL="457200" lvl="1" indent="0">
                  <a:buNone/>
                </a:pP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dirty="0"/>
                  <a:t>0.028(stat)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dirty="0"/>
                  <a:t>0.026(exp)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0.037(</a:t>
                </a:r>
                <a:r>
                  <a:rPr lang="en-US" sz="1800" dirty="0" err="1">
                    <a:solidFill>
                      <a:srgbClr val="FF0000"/>
                    </a:solidFill>
                  </a:rPr>
                  <a:t>sig.th</a:t>
                </a:r>
                <a:r>
                  <a:rPr lang="en-US" sz="1800" dirty="0">
                    <a:solidFill>
                      <a:srgbClr val="FF0000"/>
                    </a:solidFill>
                  </a:rPr>
                  <a:t>)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800" dirty="0"/>
                  <a:t>0.12 (</a:t>
                </a:r>
                <a:r>
                  <a:rPr lang="en-US" sz="1800" dirty="0" err="1"/>
                  <a:t>bkg.th</a:t>
                </a:r>
                <a:r>
                  <a:rPr lang="en-US" sz="1800" dirty="0"/>
                  <a:t>)</a:t>
                </a:r>
              </a:p>
              <a:p>
                <a:r>
                  <a:rPr lang="en-US" dirty="0"/>
                  <a:t> </a:t>
                </a:r>
                <a:r>
                  <a:rPr lang="en-US" sz="2400" dirty="0"/>
                  <a:t>Main improvements on </a:t>
                </a:r>
                <a:r>
                  <a:rPr lang="en-US" sz="2400" dirty="0">
                    <a:solidFill>
                      <a:srgbClr val="0070C0"/>
                    </a:solidFill>
                    <a:latin typeface="Symbol" pitchFamily="2" charset="2"/>
                  </a:rPr>
                  <a:t>s</a:t>
                </a:r>
                <a:r>
                  <a:rPr lang="en-US" sz="2400" dirty="0"/>
                  <a:t> (BR fixed to SM)</a:t>
                </a:r>
                <a:endParaRPr lang="en-US" dirty="0"/>
              </a:p>
              <a:p>
                <a:pPr lvl="1"/>
                <a:r>
                  <a:rPr lang="en-US" sz="1800" dirty="0"/>
                  <a:t>WH/ZH reduced by </a:t>
                </a:r>
                <a:r>
                  <a:rPr lang="en-US" sz="1800" b="1" dirty="0">
                    <a:solidFill>
                      <a:schemeClr val="accent6"/>
                    </a:solidFill>
                  </a:rPr>
                  <a:t>35/20% </a:t>
                </a:r>
                <a:r>
                  <a:rPr lang="en-US" sz="1800" dirty="0"/>
                  <a:t>(new </a:t>
                </a:r>
                <a:r>
                  <a:rPr lang="en-US" sz="1800" dirty="0" err="1">
                    <a:solidFill>
                      <a:srgbClr val="0070C0"/>
                    </a:solidFill>
                  </a:rPr>
                  <a:t>VHbb</a:t>
                </a:r>
                <a:r>
                  <a:rPr lang="en-US" sz="1800" dirty="0"/>
                  <a:t>)</a:t>
                </a:r>
              </a:p>
              <a:p>
                <a:pPr lvl="1"/>
                <a:r>
                  <a:rPr lang="en-US" sz="1800" dirty="0" err="1"/>
                  <a:t>ttH+tH</a:t>
                </a:r>
                <a:r>
                  <a:rPr lang="en-US" sz="1800" dirty="0"/>
                  <a:t> reduced by </a:t>
                </a:r>
                <a:r>
                  <a:rPr lang="en-US" sz="1800" b="1" dirty="0">
                    <a:solidFill>
                      <a:schemeClr val="accent6"/>
                    </a:solidFill>
                  </a:rPr>
                  <a:t>40%</a:t>
                </a:r>
                <a:r>
                  <a:rPr lang="en-US" sz="1800" dirty="0"/>
                  <a:t> (updated </a:t>
                </a:r>
                <a:r>
                  <a:rPr lang="en-US" sz="1800" dirty="0" err="1"/>
                  <a:t>ttHbb</a:t>
                </a:r>
                <a:r>
                  <a:rPr lang="en-US" sz="1800" dirty="0"/>
                  <a:t>)</a:t>
                </a:r>
              </a:p>
              <a:p>
                <a:r>
                  <a:rPr lang="en-US" sz="2400" dirty="0"/>
                  <a:t>All results compatible with SM predictions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6991B6-89BC-E79A-B38A-85F014359A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6533" y="972623"/>
                <a:ext cx="6825741" cy="546914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6106E-71F2-D636-AB08-CFCD9425D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DC598-FD22-38C7-A746-F361F9730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30E51-798D-3BEA-C88F-94A048896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19</a:t>
            </a:fld>
            <a:endParaRPr lang="en-US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CD6B653B-BE58-776E-2B84-3B2B2732F732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190716-8A41-5BA3-9E8E-C4CC4A77D4FC}"/>
              </a:ext>
            </a:extLst>
          </p:cNvPr>
          <p:cNvGrpSpPr/>
          <p:nvPr/>
        </p:nvGrpSpPr>
        <p:grpSpPr>
          <a:xfrm>
            <a:off x="7351295" y="1023728"/>
            <a:ext cx="4114800" cy="2870666"/>
            <a:chOff x="7275059" y="915426"/>
            <a:chExt cx="3962436" cy="2884515"/>
          </a:xfrm>
        </p:grpSpPr>
        <p:pic>
          <p:nvPicPr>
            <p:cNvPr id="9" name="Picture 8" descr="A graph with numbers and lines&#10;&#10;AI-generated content may be incorrect.">
              <a:extLst>
                <a:ext uri="{FF2B5EF4-FFF2-40B4-BE49-F238E27FC236}">
                  <a16:creationId xmlns:a16="http://schemas.microsoft.com/office/drawing/2014/main" id="{D0F43373-9F68-CB17-F318-AC1094095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75059" y="915426"/>
              <a:ext cx="3962436" cy="288451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9595617-FF7E-4EAE-BC95-9164D28B8965}"/>
                </a:ext>
              </a:extLst>
            </p:cNvPr>
            <p:cNvSpPr/>
            <p:nvPr/>
          </p:nvSpPr>
          <p:spPr>
            <a:xfrm>
              <a:off x="7363326" y="1550129"/>
              <a:ext cx="680744" cy="200526"/>
            </a:xfrm>
            <a:custGeom>
              <a:avLst/>
              <a:gdLst>
                <a:gd name="connsiteX0" fmla="*/ 0 w 680744"/>
                <a:gd name="connsiteY0" fmla="*/ 0 h 200526"/>
                <a:gd name="connsiteX1" fmla="*/ 333565 w 680744"/>
                <a:gd name="connsiteY1" fmla="*/ 0 h 200526"/>
                <a:gd name="connsiteX2" fmla="*/ 680744 w 680744"/>
                <a:gd name="connsiteY2" fmla="*/ 0 h 200526"/>
                <a:gd name="connsiteX3" fmla="*/ 680744 w 680744"/>
                <a:gd name="connsiteY3" fmla="*/ 200526 h 200526"/>
                <a:gd name="connsiteX4" fmla="*/ 340372 w 680744"/>
                <a:gd name="connsiteY4" fmla="*/ 200526 h 200526"/>
                <a:gd name="connsiteX5" fmla="*/ 0 w 680744"/>
                <a:gd name="connsiteY5" fmla="*/ 200526 h 200526"/>
                <a:gd name="connsiteX6" fmla="*/ 0 w 680744"/>
                <a:gd name="connsiteY6" fmla="*/ 0 h 20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744" h="200526" extrusionOk="0">
                  <a:moveTo>
                    <a:pt x="0" y="0"/>
                  </a:moveTo>
                  <a:cubicBezTo>
                    <a:pt x="136364" y="-37940"/>
                    <a:pt x="172669" y="21332"/>
                    <a:pt x="333565" y="0"/>
                  </a:cubicBezTo>
                  <a:cubicBezTo>
                    <a:pt x="494462" y="-21332"/>
                    <a:pt x="592612" y="10173"/>
                    <a:pt x="680744" y="0"/>
                  </a:cubicBezTo>
                  <a:cubicBezTo>
                    <a:pt x="689671" y="74998"/>
                    <a:pt x="675672" y="131388"/>
                    <a:pt x="680744" y="200526"/>
                  </a:cubicBezTo>
                  <a:cubicBezTo>
                    <a:pt x="514135" y="224918"/>
                    <a:pt x="421873" y="176954"/>
                    <a:pt x="340372" y="200526"/>
                  </a:cubicBezTo>
                  <a:cubicBezTo>
                    <a:pt x="258871" y="224098"/>
                    <a:pt x="81124" y="167599"/>
                    <a:pt x="0" y="200526"/>
                  </a:cubicBezTo>
                  <a:cubicBezTo>
                    <a:pt x="-21553" y="157546"/>
                    <a:pt x="4458" y="46397"/>
                    <a:pt x="0" y="0"/>
                  </a:cubicBezTo>
                  <a:close/>
                </a:path>
              </a:pathLst>
            </a:custGeom>
            <a:noFill/>
            <a:ln>
              <a:solidFill>
                <a:srgbClr val="44A048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</p:grpSp>
      <p:pic>
        <p:nvPicPr>
          <p:cNvPr id="22" name="Picture 21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BAF1DCE-1358-5128-0BBB-64EBE4879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1295" y="3894394"/>
            <a:ext cx="3977774" cy="280720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14114D0-63B3-22E5-C557-3E20E58DF4BC}"/>
              </a:ext>
            </a:extLst>
          </p:cNvPr>
          <p:cNvSpPr/>
          <p:nvPr/>
        </p:nvSpPr>
        <p:spPr>
          <a:xfrm>
            <a:off x="7456736" y="4453427"/>
            <a:ext cx="693140" cy="199563"/>
          </a:xfrm>
          <a:custGeom>
            <a:avLst/>
            <a:gdLst>
              <a:gd name="connsiteX0" fmla="*/ 0 w 693140"/>
              <a:gd name="connsiteY0" fmla="*/ 0 h 199563"/>
              <a:gd name="connsiteX1" fmla="*/ 339639 w 693140"/>
              <a:gd name="connsiteY1" fmla="*/ 0 h 199563"/>
              <a:gd name="connsiteX2" fmla="*/ 693140 w 693140"/>
              <a:gd name="connsiteY2" fmla="*/ 0 h 199563"/>
              <a:gd name="connsiteX3" fmla="*/ 693140 w 693140"/>
              <a:gd name="connsiteY3" fmla="*/ 199563 h 199563"/>
              <a:gd name="connsiteX4" fmla="*/ 346570 w 693140"/>
              <a:gd name="connsiteY4" fmla="*/ 199563 h 199563"/>
              <a:gd name="connsiteX5" fmla="*/ 0 w 693140"/>
              <a:gd name="connsiteY5" fmla="*/ 199563 h 199563"/>
              <a:gd name="connsiteX6" fmla="*/ 0 w 693140"/>
              <a:gd name="connsiteY6" fmla="*/ 0 h 19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3140" h="199563" extrusionOk="0">
                <a:moveTo>
                  <a:pt x="0" y="0"/>
                </a:moveTo>
                <a:cubicBezTo>
                  <a:pt x="140461" y="-27703"/>
                  <a:pt x="255970" y="908"/>
                  <a:pt x="339639" y="0"/>
                </a:cubicBezTo>
                <a:cubicBezTo>
                  <a:pt x="423308" y="-908"/>
                  <a:pt x="539596" y="32308"/>
                  <a:pt x="693140" y="0"/>
                </a:cubicBezTo>
                <a:cubicBezTo>
                  <a:pt x="706458" y="61579"/>
                  <a:pt x="690309" y="100653"/>
                  <a:pt x="693140" y="199563"/>
                </a:cubicBezTo>
                <a:cubicBezTo>
                  <a:pt x="617594" y="233147"/>
                  <a:pt x="445170" y="182027"/>
                  <a:pt x="346570" y="199563"/>
                </a:cubicBezTo>
                <a:cubicBezTo>
                  <a:pt x="247970" y="217099"/>
                  <a:pt x="157698" y="159898"/>
                  <a:pt x="0" y="199563"/>
                </a:cubicBezTo>
                <a:cubicBezTo>
                  <a:pt x="-13057" y="131997"/>
                  <a:pt x="15828" y="85018"/>
                  <a:pt x="0" y="0"/>
                </a:cubicBezTo>
                <a:close/>
              </a:path>
            </a:pathLst>
          </a:custGeom>
          <a:noFill/>
          <a:ln>
            <a:solidFill>
              <a:srgbClr val="44A04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62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45627-BE1C-3EFC-8CCD-D9CE8B0EA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77002"/>
            <a:ext cx="10154080" cy="730802"/>
          </a:xfrm>
        </p:spPr>
        <p:txBody>
          <a:bodyPr/>
          <a:lstStyle/>
          <a:p>
            <a:pPr algn="ctr"/>
            <a:r>
              <a:rPr lang="en-US" dirty="0"/>
              <a:t>The ATLAS experiment</a:t>
            </a:r>
          </a:p>
        </p:txBody>
      </p:sp>
      <p:pic>
        <p:nvPicPr>
          <p:cNvPr id="13" name="Picture 12" descr="A diagram of a machine&#10;&#10;AI-generated content may be incorrect.">
            <a:extLst>
              <a:ext uri="{FF2B5EF4-FFF2-40B4-BE49-F238E27FC236}">
                <a16:creationId xmlns:a16="http://schemas.microsoft.com/office/drawing/2014/main" id="{5C168831-0669-79C9-8588-B78F1EF9C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1293" y="1128884"/>
            <a:ext cx="5814787" cy="356559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F31D8-2EB4-343E-C1AD-3F30034D5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3EA545-4B10-AD79-B709-5F6E2C073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5C0D0D-6FC2-C783-E631-FB284EF28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A diagram of a geothermal energy&#10;&#10;AI-generated content may be incorrect.">
            <a:extLst>
              <a:ext uri="{FF2B5EF4-FFF2-40B4-BE49-F238E27FC236}">
                <a16:creationId xmlns:a16="http://schemas.microsoft.com/office/drawing/2014/main" id="{FF327D07-4A1B-1A71-E354-F7073F85B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0" y="2746234"/>
            <a:ext cx="3245360" cy="216459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D825501-1B8A-10A2-AD3C-A7A84B15EF92}"/>
              </a:ext>
            </a:extLst>
          </p:cNvPr>
          <p:cNvSpPr txBox="1"/>
          <p:nvPr/>
        </p:nvSpPr>
        <p:spPr>
          <a:xfrm>
            <a:off x="142240" y="5015559"/>
            <a:ext cx="11880795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ATLAS</a:t>
            </a:r>
            <a:r>
              <a:rPr lang="en-US" sz="1600" dirty="0"/>
              <a:t> is a </a:t>
            </a:r>
            <a:r>
              <a:rPr lang="en-US" sz="1600" dirty="0">
                <a:solidFill>
                  <a:srgbClr val="0070C0"/>
                </a:solidFill>
              </a:rPr>
              <a:t>general-purpose detector </a:t>
            </a:r>
            <a:r>
              <a:rPr lang="en-US" sz="1600" dirty="0"/>
              <a:t>running at the LHC collider with </a:t>
            </a:r>
            <a:r>
              <a:rPr lang="en-US" sz="1600" dirty="0">
                <a:solidFill>
                  <a:srgbClr val="00B050"/>
                </a:solidFill>
              </a:rPr>
              <a:t>excellent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B050"/>
                </a:solidFill>
              </a:rPr>
              <a:t>reconstruction, identification </a:t>
            </a:r>
            <a:r>
              <a:rPr lang="en-US" sz="1600" dirty="0"/>
              <a:t>and</a:t>
            </a:r>
            <a:r>
              <a:rPr lang="en-US" sz="1600" dirty="0">
                <a:solidFill>
                  <a:srgbClr val="00B050"/>
                </a:solidFill>
              </a:rPr>
              <a:t> energy-momentum measurement </a:t>
            </a:r>
            <a:r>
              <a:rPr lang="en-US" sz="1600" dirty="0"/>
              <a:t>of </a:t>
            </a:r>
            <a:r>
              <a:rPr lang="en-US" sz="1600" dirty="0">
                <a:solidFill>
                  <a:srgbClr val="00B050"/>
                </a:solidFill>
              </a:rPr>
              <a:t>electrons, photons, muons, jets, </a:t>
            </a:r>
            <a:r>
              <a:rPr lang="en-US" sz="1600" dirty="0" err="1">
                <a:solidFill>
                  <a:srgbClr val="00B050"/>
                </a:solidFill>
              </a:rPr>
              <a:t>taus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/>
              <a:t>and</a:t>
            </a:r>
            <a:r>
              <a:rPr lang="en-US" sz="1600" dirty="0">
                <a:solidFill>
                  <a:srgbClr val="00B050"/>
                </a:solidFill>
              </a:rPr>
              <a:t> flavor-tag  </a:t>
            </a:r>
            <a:r>
              <a:rPr lang="en-US" sz="1600" dirty="0"/>
              <a:t>covering a range from </a:t>
            </a:r>
            <a:r>
              <a:rPr lang="en-US" sz="1600" dirty="0">
                <a:solidFill>
                  <a:srgbClr val="0070C0"/>
                </a:solidFill>
              </a:rPr>
              <a:t>~few hundreds MeV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/>
              <a:t>up to the </a:t>
            </a:r>
            <a:r>
              <a:rPr lang="en-US" sz="1600" dirty="0">
                <a:solidFill>
                  <a:srgbClr val="0070C0"/>
                </a:solidFill>
              </a:rPr>
              <a:t>TeV</a:t>
            </a:r>
          </a:p>
          <a:p>
            <a:endParaRPr lang="en-US" sz="1600" dirty="0">
              <a:solidFill>
                <a:srgbClr val="0070C0"/>
              </a:solidFill>
            </a:endParaRPr>
          </a:p>
          <a:p>
            <a:r>
              <a:rPr lang="en-US" sz="1600" dirty="0"/>
              <a:t>Collecting proton-proton (and HI) collisions at </a:t>
            </a:r>
            <a:r>
              <a:rPr lang="en-US" sz="1600" dirty="0">
                <a:solidFill>
                  <a:srgbClr val="0070C0"/>
                </a:solidFill>
              </a:rPr>
              <a:t>E</a:t>
            </a:r>
            <a:r>
              <a:rPr lang="en-US" sz="1600" baseline="-25000" dirty="0">
                <a:solidFill>
                  <a:srgbClr val="0070C0"/>
                </a:solidFill>
              </a:rPr>
              <a:t>CM</a:t>
            </a:r>
            <a:r>
              <a:rPr lang="en-US" sz="1600" dirty="0">
                <a:solidFill>
                  <a:srgbClr val="0070C0"/>
                </a:solidFill>
              </a:rPr>
              <a:t> = 13.6 TeV </a:t>
            </a:r>
            <a:r>
              <a:rPr lang="en-US" sz="1600" dirty="0"/>
              <a:t>(world record collider energy) at </a:t>
            </a:r>
            <a:r>
              <a:rPr lang="en-US" sz="1600" dirty="0">
                <a:solidFill>
                  <a:srgbClr val="0070C0"/>
                </a:solidFill>
              </a:rPr>
              <a:t>instantaneous luminosity ~2 x 10</a:t>
            </a:r>
            <a:r>
              <a:rPr lang="en-US" sz="1600" baseline="30000" dirty="0">
                <a:solidFill>
                  <a:srgbClr val="0070C0"/>
                </a:solidFill>
              </a:rPr>
              <a:t>34</a:t>
            </a:r>
            <a:r>
              <a:rPr lang="en-US" sz="1600" dirty="0">
                <a:solidFill>
                  <a:srgbClr val="0070C0"/>
                </a:solidFill>
              </a:rPr>
              <a:t> s</a:t>
            </a:r>
            <a:r>
              <a:rPr lang="en-US" sz="1600" baseline="30000" dirty="0">
                <a:solidFill>
                  <a:srgbClr val="0070C0"/>
                </a:solidFill>
              </a:rPr>
              <a:t>-1</a:t>
            </a:r>
            <a:r>
              <a:rPr lang="en-US" sz="1600" dirty="0">
                <a:solidFill>
                  <a:srgbClr val="0070C0"/>
                </a:solidFill>
              </a:rPr>
              <a:t>cm</a:t>
            </a:r>
            <a:r>
              <a:rPr lang="en-US" sz="1600" baseline="30000" dirty="0">
                <a:solidFill>
                  <a:srgbClr val="0070C0"/>
                </a:solidFill>
              </a:rPr>
              <a:t>-2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with </a:t>
            </a:r>
            <a:r>
              <a:rPr lang="en-US" sz="1600" dirty="0">
                <a:solidFill>
                  <a:srgbClr val="0070C0"/>
                </a:solidFill>
              </a:rPr>
              <a:t>~60 minimum bias collisions per bunch crossing</a:t>
            </a:r>
            <a:r>
              <a:rPr lang="en-US" sz="1600" dirty="0"/>
              <a:t>  (well above the design value of 20)</a:t>
            </a:r>
          </a:p>
        </p:txBody>
      </p:sp>
      <p:pic>
        <p:nvPicPr>
          <p:cNvPr id="15" name="Picture 14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55FF2122-EDFD-69BF-0B55-7DB0019BF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5773" y="1128884"/>
            <a:ext cx="2528417" cy="1422234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B9AA72-8E09-23FF-69FB-4FB03158D50C}"/>
              </a:ext>
            </a:extLst>
          </p:cNvPr>
          <p:cNvCxnSpPr>
            <a:cxnSpLocks/>
          </p:cNvCxnSpPr>
          <p:nvPr/>
        </p:nvCxnSpPr>
        <p:spPr>
          <a:xfrm flipV="1">
            <a:off x="1944914" y="1152861"/>
            <a:ext cx="1516379" cy="28458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DB2D86B-D7AE-FBF5-32C6-C446A0E910B2}"/>
              </a:ext>
            </a:extLst>
          </p:cNvPr>
          <p:cNvCxnSpPr>
            <a:cxnSpLocks/>
          </p:cNvCxnSpPr>
          <p:nvPr/>
        </p:nvCxnSpPr>
        <p:spPr>
          <a:xfrm>
            <a:off x="1944914" y="3998686"/>
            <a:ext cx="1516379" cy="6957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04197D5-E8F2-C5E5-E418-126C2904B85D}"/>
              </a:ext>
            </a:extLst>
          </p:cNvPr>
          <p:cNvCxnSpPr>
            <a:cxnSpLocks/>
          </p:cNvCxnSpPr>
          <p:nvPr/>
        </p:nvCxnSpPr>
        <p:spPr>
          <a:xfrm flipV="1">
            <a:off x="6858000" y="1152861"/>
            <a:ext cx="2607773" cy="162951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E954A4C-3040-E723-2D85-A40FC155C0F5}"/>
              </a:ext>
            </a:extLst>
          </p:cNvPr>
          <p:cNvCxnSpPr>
            <a:cxnSpLocks/>
          </p:cNvCxnSpPr>
          <p:nvPr/>
        </p:nvCxnSpPr>
        <p:spPr>
          <a:xfrm flipV="1">
            <a:off x="6858000" y="2551118"/>
            <a:ext cx="2590800" cy="23126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839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1AC70-2C6E-0636-35C9-E99718F1F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DB67F-FFD1-654F-3900-08C32EA91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3" y="172042"/>
            <a:ext cx="9930958" cy="698363"/>
          </a:xfrm>
        </p:spPr>
        <p:txBody>
          <a:bodyPr>
            <a:normAutofit fontScale="90000"/>
          </a:bodyPr>
          <a:lstStyle/>
          <a:p>
            <a:r>
              <a:rPr lang="en-US" dirty="0"/>
              <a:t>Run 2 Higgs coupling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05289-CB2C-DB92-9903-0BAC8110A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3" y="1167509"/>
            <a:ext cx="12055467" cy="5000679"/>
          </a:xfrm>
        </p:spPr>
        <p:txBody>
          <a:bodyPr>
            <a:normAutofit/>
          </a:bodyPr>
          <a:lstStyle/>
          <a:p>
            <a:r>
              <a:rPr lang="en-US" sz="2000" dirty="0"/>
              <a:t>Test SM with </a:t>
            </a:r>
            <a:r>
              <a:rPr lang="en-US" sz="2000" dirty="0">
                <a:solidFill>
                  <a:srgbClr val="0070C0"/>
                </a:solidFill>
              </a:rPr>
              <a:t>coupling modifiers </a:t>
            </a:r>
          </a:p>
          <a:p>
            <a:pPr lvl="1"/>
            <a:r>
              <a:rPr lang="en-US" sz="2000" dirty="0" err="1">
                <a:solidFill>
                  <a:srgbClr val="0070C0"/>
                </a:solidFill>
                <a:latin typeface="Symbol" pitchFamily="2" charset="2"/>
              </a:rPr>
              <a:t>k</a:t>
            </a:r>
            <a:r>
              <a:rPr lang="en-US" sz="2000" baseline="-25000" dirty="0" err="1">
                <a:solidFill>
                  <a:srgbClr val="0070C0"/>
                </a:solidFill>
              </a:rPr>
              <a:t>p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Hp</a:t>
            </a:r>
            <a:r>
              <a:rPr lang="en-US" sz="2000" dirty="0"/>
              <a:t> coupling normalized to </a:t>
            </a:r>
            <a:r>
              <a:rPr lang="en-US" sz="2000" dirty="0">
                <a:solidFill>
                  <a:srgbClr val="0070C0"/>
                </a:solidFill>
              </a:rPr>
              <a:t>SM</a:t>
            </a:r>
          </a:p>
          <a:p>
            <a:r>
              <a:rPr lang="en-US" sz="2000" dirty="0"/>
              <a:t>Main improvements: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latin typeface="Symbol" pitchFamily="2" charset="2"/>
              </a:rPr>
              <a:t>k</a:t>
            </a:r>
            <a:r>
              <a:rPr lang="en-US" sz="2000" baseline="-25000" dirty="0">
                <a:solidFill>
                  <a:srgbClr val="0070C0"/>
                </a:solidFill>
              </a:rPr>
              <a:t>c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accent6"/>
                </a:solidFill>
              </a:rPr>
              <a:t>43% </a:t>
            </a:r>
            <a:r>
              <a:rPr lang="en-US" sz="2000" dirty="0"/>
              <a:t>(new </a:t>
            </a:r>
            <a:r>
              <a:rPr lang="en-US" sz="2000" dirty="0" err="1"/>
              <a:t>VHcc</a:t>
            </a:r>
            <a:r>
              <a:rPr lang="en-US" sz="2000" dirty="0"/>
              <a:t> analysis)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latin typeface="Symbol" pitchFamily="2" charset="2"/>
              </a:rPr>
              <a:t>k</a:t>
            </a:r>
            <a:r>
              <a:rPr lang="en-US" sz="2000" baseline="-25000" dirty="0">
                <a:solidFill>
                  <a:srgbClr val="0070C0"/>
                </a:solidFill>
              </a:rPr>
              <a:t>b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6"/>
                </a:solidFill>
              </a:rPr>
              <a:t>21% </a:t>
            </a:r>
            <a:r>
              <a:rPr lang="en-US" sz="2000" dirty="0"/>
              <a:t>(new </a:t>
            </a:r>
            <a:r>
              <a:rPr lang="en-US" sz="2000" dirty="0" err="1"/>
              <a:t>VHbb</a:t>
            </a:r>
            <a:r>
              <a:rPr lang="en-US" sz="2000" dirty="0"/>
              <a:t> analysis)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latin typeface="Symbol" pitchFamily="2" charset="2"/>
              </a:rPr>
              <a:t>k</a:t>
            </a:r>
            <a:r>
              <a:rPr lang="en-US" sz="2000" baseline="-25000" dirty="0">
                <a:solidFill>
                  <a:srgbClr val="0070C0"/>
                </a:solidFill>
              </a:rPr>
              <a:t>t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accent6"/>
                </a:solidFill>
              </a:rPr>
              <a:t>23% </a:t>
            </a:r>
            <a:r>
              <a:rPr lang="en-US" sz="2000" dirty="0"/>
              <a:t>(new </a:t>
            </a:r>
            <a:r>
              <a:rPr lang="en-US" sz="2000" dirty="0" err="1"/>
              <a:t>ttHbb</a:t>
            </a:r>
            <a:r>
              <a:rPr lang="en-US" sz="2000" dirty="0"/>
              <a:t> analysis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All results compatible with SM predictions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6DEE3-E449-0E3D-70AD-721FB6D14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9E149-A9FB-6453-B22A-E0BA7E22A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0D4B1-A24E-2096-9E0C-F8C903BD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20</a:t>
            </a:fld>
            <a:endParaRPr lang="en-US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8D027691-8057-9532-4EC8-9E19F4849268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pic>
        <p:nvPicPr>
          <p:cNvPr id="18" name="Picture 17" descr="A screenshot of a graph&#10;&#10;AI-generated content may be incorrect.">
            <a:extLst>
              <a:ext uri="{FF2B5EF4-FFF2-40B4-BE49-F238E27FC236}">
                <a16:creationId xmlns:a16="http://schemas.microsoft.com/office/drawing/2014/main" id="{A9930DDD-94D0-C420-6B0C-F14891DD2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137" y="1014186"/>
            <a:ext cx="3350463" cy="4118690"/>
          </a:xfrm>
          <a:prstGeom prst="rect">
            <a:avLst/>
          </a:prstGeom>
        </p:spPr>
      </p:pic>
      <p:pic>
        <p:nvPicPr>
          <p:cNvPr id="20" name="Picture 19" descr="A graph of a function&#10;&#10;AI-generated content may be incorrect.">
            <a:extLst>
              <a:ext uri="{FF2B5EF4-FFF2-40B4-BE49-F238E27FC236}">
                <a16:creationId xmlns:a16="http://schemas.microsoft.com/office/drawing/2014/main" id="{39BC92FD-E182-2ADF-BE39-805AF2DC7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001" y="2566849"/>
            <a:ext cx="3712788" cy="37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47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41985-6E0E-C643-562C-7DD4FFF95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489F5-9074-8D0F-84CC-0F0A586EE4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bright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29ACA7-7BAE-D88C-3705-C6C40297FF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47262-E918-5E06-0E31-F370401A5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9E40E-F003-1BE5-D6E5-8777EDD03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50334-28B4-7B98-DD21-3A35B7A57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16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D0002-BC5A-EA59-D3CD-D7B74B9AD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Phase II upgrade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1C0E5-E271-D986-5B0B-BBCB3C223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1056640"/>
            <a:ext cx="11787808" cy="237642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 ATLAS already </a:t>
            </a:r>
            <a:r>
              <a:rPr lang="en-US" sz="2000" dirty="0">
                <a:solidFill>
                  <a:schemeClr val="accent6"/>
                </a:solidFill>
              </a:rPr>
              <a:t>successfully performed </a:t>
            </a:r>
            <a:r>
              <a:rPr lang="en-US" sz="2000" dirty="0"/>
              <a:t>a </a:t>
            </a:r>
            <a:r>
              <a:rPr lang="en-US" sz="2000" dirty="0">
                <a:solidFill>
                  <a:schemeClr val="accent6"/>
                </a:solidFill>
              </a:rPr>
              <a:t>Phase I</a:t>
            </a:r>
            <a:r>
              <a:rPr lang="en-US" sz="2000" dirty="0"/>
              <a:t> upgrade (forward muon system, AFP and Trigger</a:t>
            </a:r>
            <a:r>
              <a:rPr lang="en-US" sz="2000"/>
              <a:t>) between </a:t>
            </a:r>
            <a:r>
              <a:rPr lang="en-US" sz="2000" dirty="0">
                <a:solidFill>
                  <a:srgbClr val="0070C0"/>
                </a:solidFill>
              </a:rPr>
              <a:t>Run 2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FF0000"/>
                </a:solidFill>
              </a:rPr>
              <a:t>Run 3</a:t>
            </a:r>
          </a:p>
          <a:p>
            <a:r>
              <a:rPr lang="en-US" sz="2000" dirty="0"/>
              <a:t> Now working on an ambitious </a:t>
            </a:r>
            <a:r>
              <a:rPr lang="en-US" sz="2000" dirty="0">
                <a:solidFill>
                  <a:srgbClr val="FF0000"/>
                </a:solidFill>
              </a:rPr>
              <a:t>Phase II upgrade </a:t>
            </a:r>
            <a:r>
              <a:rPr lang="en-US" sz="2000" dirty="0"/>
              <a:t>aiming to keep the detector performance (and in some cases improve them) in the harsh high-luminosity running conditions: designed to cope with up to </a:t>
            </a:r>
            <a:r>
              <a:rPr lang="en-US" sz="2000" dirty="0">
                <a:solidFill>
                  <a:srgbClr val="FF0000"/>
                </a:solidFill>
              </a:rPr>
              <a:t>200 interactions per bunch crossing</a:t>
            </a:r>
            <a:r>
              <a:rPr lang="en-US" sz="2000" dirty="0"/>
              <a:t> to collect</a:t>
            </a:r>
            <a:r>
              <a:rPr lang="en-US" sz="2000" dirty="0">
                <a:solidFill>
                  <a:srgbClr val="FF0000"/>
                </a:solidFill>
              </a:rPr>
              <a:t> 3 ab</a:t>
            </a:r>
            <a:r>
              <a:rPr lang="en-US" sz="2000" baseline="30000" dirty="0">
                <a:solidFill>
                  <a:srgbClr val="FF0000"/>
                </a:solidFill>
              </a:rPr>
              <a:t>-1 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95626-AC3A-14EA-683E-E6AA665F2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E986B-F40D-86CC-5D15-0F8358E4C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A0670-8F12-BEE4-9EB7-DE303077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B15618-09DD-28C3-3574-45A82629A23F}"/>
              </a:ext>
            </a:extLst>
          </p:cNvPr>
          <p:cNvSpPr txBox="1"/>
          <p:nvPr/>
        </p:nvSpPr>
        <p:spPr>
          <a:xfrm>
            <a:off x="925037" y="3765255"/>
            <a:ext cx="2526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8C05D2"/>
                </a:solidFill>
              </a:rPr>
              <a:t>200 interactions / BC</a:t>
            </a:r>
          </a:p>
          <a:p>
            <a:r>
              <a:rPr lang="en-US" sz="1400" dirty="0">
                <a:solidFill>
                  <a:srgbClr val="8076FB"/>
                </a:solidFill>
              </a:rPr>
              <a:t>170 interactions / BC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FC0EB65-CB12-F7BE-7428-10D6F592D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266" y="3485639"/>
            <a:ext cx="5436808" cy="300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44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75FAA-C5A0-7C1A-21A5-4C69FCC16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F0280-9CC5-F1CC-9151-94882F037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Phase II upgrade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792EF-9686-4614-F715-E84F73540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D7E58-DDC4-1273-F4ED-40ED81C09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E553B-0EDD-9B77-04D3-0A4232C9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23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4DB85B9-3FB6-B2D1-7162-986BA76A6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0829"/>
            <a:ext cx="9190990" cy="558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0AEB91-6ACD-452C-66B8-4D6CC349D8DD}"/>
              </a:ext>
            </a:extLst>
          </p:cNvPr>
          <p:cNvSpPr txBox="1"/>
          <p:nvPr/>
        </p:nvSpPr>
        <p:spPr>
          <a:xfrm>
            <a:off x="8879306" y="2712155"/>
            <a:ext cx="3183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50ps time resolution per hit</a:t>
            </a:r>
          </a:p>
          <a:p>
            <a:r>
              <a:rPr lang="en-US" sz="1400" dirty="0">
                <a:solidFill>
                  <a:schemeClr val="accent6"/>
                </a:solidFill>
              </a:rPr>
              <a:t>Improve PU rejection in forward region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DE8B74-6DE0-892C-1797-0C464000A104}"/>
              </a:ext>
            </a:extLst>
          </p:cNvPr>
          <p:cNvSpPr txBox="1"/>
          <p:nvPr/>
        </p:nvSpPr>
        <p:spPr>
          <a:xfrm>
            <a:off x="6188296" y="1208434"/>
            <a:ext cx="5188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Improve trigger performance/rate: </a:t>
            </a:r>
          </a:p>
          <a:p>
            <a:pPr algn="ctr"/>
            <a:r>
              <a:rPr lang="en-US" sz="1400" dirty="0">
                <a:solidFill>
                  <a:schemeClr val="accent6"/>
                </a:solidFill>
              </a:rPr>
              <a:t>more physics despite more PU </a:t>
            </a:r>
            <a:r>
              <a:rPr lang="en-US" sz="1400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chemeClr val="accent6"/>
                </a:solidFill>
              </a:rPr>
              <a:t>L0 trigger at 1 MHz, EF 10kHz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6DA43-B117-4DA6-8D2A-11BC185ED145}"/>
              </a:ext>
            </a:extLst>
          </p:cNvPr>
          <p:cNvSpPr txBox="1"/>
          <p:nvPr/>
        </p:nvSpPr>
        <p:spPr>
          <a:xfrm>
            <a:off x="5986670" y="6088046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Improve tracking performance: increased coverage, reduced occupancy, better track </a:t>
            </a:r>
            <a:r>
              <a:rPr lang="en-US" sz="1400" dirty="0" err="1">
                <a:solidFill>
                  <a:schemeClr val="accent6"/>
                </a:solidFill>
              </a:rPr>
              <a:t>p</a:t>
            </a:r>
            <a:r>
              <a:rPr lang="en-US" sz="1400" baseline="-25000" dirty="0" err="1">
                <a:solidFill>
                  <a:schemeClr val="accent6"/>
                </a:solidFill>
              </a:rPr>
              <a:t>T</a:t>
            </a:r>
            <a:r>
              <a:rPr lang="en-US" sz="1400" dirty="0">
                <a:solidFill>
                  <a:schemeClr val="accent6"/>
                </a:solidFill>
              </a:rPr>
              <a:t> resolution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ED6A44-EDB1-E0BA-AD02-58F9CD6B5387}"/>
              </a:ext>
            </a:extLst>
          </p:cNvPr>
          <p:cNvSpPr txBox="1"/>
          <p:nvPr/>
        </p:nvSpPr>
        <p:spPr>
          <a:xfrm>
            <a:off x="3658222" y="854627"/>
            <a:ext cx="2823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1% luminosity accuracy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708A84-8237-5D50-D40A-546AB3AC2EB4}"/>
              </a:ext>
            </a:extLst>
          </p:cNvPr>
          <p:cNvSpPr txBox="1"/>
          <p:nvPr/>
        </p:nvSpPr>
        <p:spPr>
          <a:xfrm>
            <a:off x="198129" y="1470044"/>
            <a:ext cx="2823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Improve muon trigger coverage, electronics and performance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B2BCD3-0D0C-D301-A1B8-E4EB99618A34}"/>
              </a:ext>
            </a:extLst>
          </p:cNvPr>
          <p:cNvSpPr txBox="1"/>
          <p:nvPr/>
        </p:nvSpPr>
        <p:spPr>
          <a:xfrm>
            <a:off x="145139" y="4451042"/>
            <a:ext cx="3510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Full granularity data accessible at L1 trigger, increased rate capability</a:t>
            </a:r>
          </a:p>
        </p:txBody>
      </p:sp>
    </p:spTree>
    <p:extLst>
      <p:ext uri="{BB962C8B-B14F-4D97-AF65-F5344CB8AC3E}">
        <p14:creationId xmlns:p14="http://schemas.microsoft.com/office/powerpoint/2010/main" val="3006478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C3A9D-8222-CCC9-2353-832DD2B6C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CC1E2-A920-A0B8-68C2-DC2412DD6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Phase II upgrade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CD840-1F07-5988-07EC-648D7C7A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43D0C-E4FF-4A75-E5D5-09A420FCF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9B6B0-C065-6435-A589-B10CF4FF5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24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18B13C64-C1ED-26D4-20E0-0F485349B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05" y="981949"/>
            <a:ext cx="9190990" cy="558204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6A1929-3A95-2548-2B64-36DD3406989B}"/>
              </a:ext>
            </a:extLst>
          </p:cNvPr>
          <p:cNvSpPr txBox="1"/>
          <p:nvPr/>
        </p:nvSpPr>
        <p:spPr>
          <a:xfrm>
            <a:off x="561473" y="1180829"/>
            <a:ext cx="11341769" cy="470898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FFFF00"/>
                </a:solidFill>
              </a:rPr>
              <a:t>ITk</a:t>
            </a:r>
            <a:r>
              <a:rPr lang="en-US" sz="2000" dirty="0">
                <a:solidFill>
                  <a:srgbClr val="FFFF00"/>
                </a:solidFill>
              </a:rPr>
              <a:t> Pixel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Pre-production and production underway, incl. sensors, ASICs, on-detector local supports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Solving (small) residual technical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FFFF00"/>
                </a:solidFill>
              </a:rPr>
              <a:t>ITk</a:t>
            </a:r>
            <a:r>
              <a:rPr lang="en-US" sz="2000" dirty="0">
                <a:solidFill>
                  <a:srgbClr val="FFFF00"/>
                </a:solidFill>
              </a:rPr>
              <a:t> Strips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Pre-production and production underway, incl. sensors, ASICs, on-detector local supports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Main technical issue (sensor cracking) solved adding Kapton interposer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HGTD: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sensor production started, solving technical problems on ASIC wafer probing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Muon spectrometer: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FFFF00"/>
                </a:solidFill>
              </a:rPr>
              <a:t>sMDT</a:t>
            </a:r>
            <a:r>
              <a:rPr lang="en-US" sz="2000" dirty="0">
                <a:solidFill>
                  <a:srgbClr val="FFFF00"/>
                </a:solidFill>
              </a:rPr>
              <a:t> very advanced, testing final choice for RPC (trigger)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Calorimeter electronics: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Good progresses addressing noise issues (Lar) and in production of electronic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TDAQ: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Finalizing prototype for final readout system (FELIX) and L0 global trigger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Progresses on the choice of the Event Filter tracking technology </a:t>
            </a:r>
          </a:p>
        </p:txBody>
      </p:sp>
    </p:spTree>
    <p:extLst>
      <p:ext uri="{BB962C8B-B14F-4D97-AF65-F5344CB8AC3E}">
        <p14:creationId xmlns:p14="http://schemas.microsoft.com/office/powerpoint/2010/main" val="37487885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2917B-458B-08BF-42D6-BB973B75F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A4CF1CD-B117-C1B9-E2A0-D5DEF2029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752" y="1054409"/>
            <a:ext cx="3199831" cy="319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242D0F-049F-7628-4EF3-4EF150688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we are doing that …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AD1C0-AD63-1B7D-4AAA-8E3058C53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D80D2-BC96-99D2-08B8-4D6F3118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42443-9C77-BB8A-1697-0834D5A5C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1A5E1-897A-F867-7913-D5E4DB063EC9}"/>
              </a:ext>
            </a:extLst>
          </p:cNvPr>
          <p:cNvSpPr txBox="1"/>
          <p:nvPr/>
        </p:nvSpPr>
        <p:spPr>
          <a:xfrm>
            <a:off x="208722" y="4701163"/>
            <a:ext cx="116581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Among the </a:t>
            </a:r>
            <a:r>
              <a:rPr lang="en-US" dirty="0">
                <a:solidFill>
                  <a:srgbClr val="00B050"/>
                </a:solidFill>
              </a:rPr>
              <a:t>main physics goals </a:t>
            </a:r>
            <a:r>
              <a:rPr lang="en-US" dirty="0"/>
              <a:t>of the </a:t>
            </a:r>
            <a:r>
              <a:rPr lang="en-US" dirty="0">
                <a:solidFill>
                  <a:srgbClr val="0070C0"/>
                </a:solidFill>
              </a:rPr>
              <a:t>HL-LHC program </a:t>
            </a:r>
            <a:r>
              <a:rPr lang="en-US" dirty="0"/>
              <a:t>we have </a:t>
            </a:r>
          </a:p>
          <a:p>
            <a:pPr marL="342900" indent="-342900">
              <a:buClr>
                <a:srgbClr val="0070C0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Observation</a:t>
            </a:r>
            <a:r>
              <a:rPr lang="en-US" dirty="0">
                <a:sym typeface="Wingdings" pitchFamily="2" charset="2"/>
              </a:rPr>
              <a:t> of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W</a:t>
            </a:r>
            <a:r>
              <a:rPr lang="en-US" baseline="-25000" dirty="0">
                <a:solidFill>
                  <a:srgbClr val="00B050"/>
                </a:solidFill>
                <a:sym typeface="Wingdings" pitchFamily="2" charset="2"/>
              </a:rPr>
              <a:t>L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W</a:t>
            </a:r>
            <a:r>
              <a:rPr lang="en-US" baseline="-25000" dirty="0">
                <a:solidFill>
                  <a:srgbClr val="00B050"/>
                </a:solidFill>
                <a:sym typeface="Wingdings" pitchFamily="2" charset="2"/>
              </a:rPr>
              <a:t>L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scattering </a:t>
            </a:r>
            <a:r>
              <a:rPr lang="en-US" dirty="0">
                <a:sym typeface="Wingdings" pitchFamily="2" charset="2"/>
              </a:rPr>
              <a:t>(fundamental test of EWSB)</a:t>
            </a:r>
          </a:p>
          <a:p>
            <a:pPr marL="342900" indent="-342900">
              <a:buClr>
                <a:srgbClr val="0070C0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ym typeface="Wingdings" pitchFamily="2" charset="2"/>
              </a:rPr>
              <a:t>Measurement of the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Higgs boson couplings </a:t>
            </a:r>
            <a:r>
              <a:rPr lang="en-US" dirty="0">
                <a:sym typeface="Wingdings" pitchFamily="2" charset="2"/>
              </a:rPr>
              <a:t>at the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few % level</a:t>
            </a:r>
            <a:endParaRPr lang="en-US" dirty="0">
              <a:sym typeface="Wingdings" pitchFamily="2" charset="2"/>
            </a:endParaRPr>
          </a:p>
          <a:p>
            <a:pPr marL="342900" indent="-342900">
              <a:buClr>
                <a:srgbClr val="0070C0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Observation</a:t>
            </a:r>
            <a:r>
              <a:rPr lang="en-US" dirty="0">
                <a:sym typeface="Wingdings" pitchFamily="2" charset="2"/>
              </a:rPr>
              <a:t> of the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HH process </a:t>
            </a:r>
            <a:r>
              <a:rPr lang="en-US" dirty="0"/>
              <a:t>and measurement of the </a:t>
            </a:r>
            <a:r>
              <a:rPr lang="en-US" dirty="0">
                <a:solidFill>
                  <a:srgbClr val="00B050"/>
                </a:solidFill>
              </a:rPr>
              <a:t>Higgs boson self-coupling </a:t>
            </a:r>
            <a:r>
              <a:rPr lang="en-US" dirty="0"/>
              <a:t>with a </a:t>
            </a:r>
            <a:r>
              <a:rPr lang="en-US" dirty="0">
                <a:solidFill>
                  <a:srgbClr val="00B050"/>
                </a:solidFill>
              </a:rPr>
              <a:t>30% accuracy</a:t>
            </a:r>
          </a:p>
          <a:p>
            <a:pPr marL="342900" indent="-342900">
              <a:buClr>
                <a:srgbClr val="0070C0"/>
              </a:buClr>
              <a:buSzPct val="80000"/>
              <a:buFont typeface="Wingdings" pitchFamily="2" charset="2"/>
              <a:buChar char="Ø"/>
            </a:pPr>
            <a:r>
              <a:rPr lang="en-US" dirty="0">
                <a:solidFill>
                  <a:srgbClr val="00B050"/>
                </a:solidFill>
              </a:rPr>
              <a:t>Search </a:t>
            </a:r>
            <a:r>
              <a:rPr lang="en-US" dirty="0"/>
              <a:t>for </a:t>
            </a:r>
            <a:r>
              <a:rPr lang="en-US" dirty="0">
                <a:solidFill>
                  <a:srgbClr val="00B050"/>
                </a:solidFill>
              </a:rPr>
              <a:t>BSM phenomena </a:t>
            </a:r>
            <a:r>
              <a:rPr lang="en-US" dirty="0"/>
              <a:t>from</a:t>
            </a:r>
            <a:r>
              <a:rPr lang="en-US" dirty="0">
                <a:solidFill>
                  <a:srgbClr val="00B050"/>
                </a:solidFill>
              </a:rPr>
              <a:t> low</a:t>
            </a:r>
            <a:r>
              <a:rPr lang="en-US" dirty="0"/>
              <a:t> to </a:t>
            </a:r>
            <a:r>
              <a:rPr lang="en-US" dirty="0">
                <a:solidFill>
                  <a:srgbClr val="00B050"/>
                </a:solidFill>
              </a:rPr>
              <a:t>very high energy scales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AAD2D2F-CC58-FD67-6A03-20C72C402155}"/>
              </a:ext>
            </a:extLst>
          </p:cNvPr>
          <p:cNvGrpSpPr/>
          <p:nvPr/>
        </p:nvGrpSpPr>
        <p:grpSpPr>
          <a:xfrm>
            <a:off x="4079887" y="1169149"/>
            <a:ext cx="4032225" cy="2937473"/>
            <a:chOff x="7743214" y="1175756"/>
            <a:chExt cx="4032225" cy="2937473"/>
          </a:xfrm>
        </p:grpSpPr>
        <p:pic>
          <p:nvPicPr>
            <p:cNvPr id="11268" name="Picture 4">
              <a:extLst>
                <a:ext uri="{FF2B5EF4-FFF2-40B4-BE49-F238E27FC236}">
                  <a16:creationId xmlns:a16="http://schemas.microsoft.com/office/drawing/2014/main" id="{654A12B0-E970-57F1-1F07-91C4E76DB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3214" y="1175756"/>
              <a:ext cx="4032225" cy="2937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0AD3F85-C7B9-2FE5-5C19-4CA37D1B852A}"/>
                </a:ext>
              </a:extLst>
            </p:cNvPr>
            <p:cNvSpPr txBox="1"/>
            <p:nvPr/>
          </p:nvSpPr>
          <p:spPr>
            <a:xfrm>
              <a:off x="9448800" y="1836818"/>
              <a:ext cx="1808480" cy="461665"/>
            </a:xfrm>
            <a:prstGeom prst="rect">
              <a:avLst/>
            </a:prstGeom>
            <a:noFill/>
            <a:ln>
              <a:solidFill>
                <a:srgbClr val="7F7F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Already </a:t>
              </a:r>
              <a:r>
                <a:rPr lang="en-US" sz="1200" dirty="0">
                  <a:solidFill>
                    <a:srgbClr val="00B050"/>
                  </a:solidFill>
                </a:rPr>
                <a:t>improved by ~100% </a:t>
              </a:r>
              <a:r>
                <a:rPr lang="en-US" sz="1200" dirty="0"/>
                <a:t>with </a:t>
              </a:r>
              <a:r>
                <a:rPr lang="en-US" sz="1200" dirty="0">
                  <a:solidFill>
                    <a:srgbClr val="FF0000"/>
                  </a:solidFill>
                </a:rPr>
                <a:t>Run 3 </a:t>
              </a:r>
              <a:r>
                <a:rPr lang="en-US" sz="1200" dirty="0"/>
                <a:t>data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7192363-A1E9-F841-E102-271F9B2581D8}"/>
                </a:ext>
              </a:extLst>
            </p:cNvPr>
            <p:cNvCxnSpPr>
              <a:cxnSpLocks/>
            </p:cNvCxnSpPr>
            <p:nvPr/>
          </p:nvCxnSpPr>
          <p:spPr>
            <a:xfrm>
              <a:off x="10353040" y="2301772"/>
              <a:ext cx="403192" cy="505402"/>
            </a:xfrm>
            <a:prstGeom prst="straightConnector1">
              <a:avLst/>
            </a:prstGeom>
            <a:ln>
              <a:solidFill>
                <a:srgbClr val="7F7F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86123CE0-3E4C-1A60-80D4-B7C2135CF48B}"/>
              </a:ext>
            </a:extLst>
          </p:cNvPr>
          <p:cNvSpPr/>
          <p:nvPr/>
        </p:nvSpPr>
        <p:spPr>
          <a:xfrm>
            <a:off x="9899526" y="2277787"/>
            <a:ext cx="141373" cy="466662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F8D40B1-4F2C-DA50-21FC-32AC589DC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03" y="1013774"/>
            <a:ext cx="3402979" cy="326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302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C1493-0C93-7049-81F9-CA4E84788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AAAE4-4126-8237-6705-8C6133B13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1023730"/>
            <a:ext cx="11787808" cy="5295790"/>
          </a:xfrm>
        </p:spPr>
        <p:txBody>
          <a:bodyPr>
            <a:normAutofit/>
          </a:bodyPr>
          <a:lstStyle/>
          <a:p>
            <a:r>
              <a:rPr lang="en-US" sz="2400" dirty="0"/>
              <a:t> The </a:t>
            </a:r>
            <a:r>
              <a:rPr lang="en-US" sz="2400" dirty="0">
                <a:solidFill>
                  <a:srgbClr val="0070C0"/>
                </a:solidFill>
              </a:rPr>
              <a:t>ATLAS experiments </a:t>
            </a:r>
            <a:r>
              <a:rPr lang="en-US" sz="2400" dirty="0"/>
              <a:t>continue to</a:t>
            </a:r>
            <a:r>
              <a:rPr lang="en-US" sz="2400" dirty="0">
                <a:solidFill>
                  <a:srgbClr val="0070C0"/>
                </a:solidFill>
              </a:rPr>
              <a:t> provide outstanding contributions </a:t>
            </a:r>
            <a:r>
              <a:rPr lang="en-US" sz="2400" dirty="0"/>
              <a:t>to </a:t>
            </a:r>
            <a:r>
              <a:rPr lang="en-US" sz="2400" dirty="0">
                <a:solidFill>
                  <a:srgbClr val="0070C0"/>
                </a:solidFill>
              </a:rPr>
              <a:t>elementary particle physics</a:t>
            </a:r>
            <a:r>
              <a:rPr lang="en-US" sz="2400" dirty="0"/>
              <a:t>: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Precision measurements </a:t>
            </a:r>
            <a:r>
              <a:rPr lang="en-US" sz="2000" dirty="0"/>
              <a:t>as test of the </a:t>
            </a:r>
            <a:r>
              <a:rPr lang="en-US" sz="2000" dirty="0">
                <a:solidFill>
                  <a:srgbClr val="0070C0"/>
                </a:solidFill>
              </a:rPr>
              <a:t>foundations of the SM</a:t>
            </a:r>
            <a:r>
              <a:rPr lang="en-US" sz="2000" dirty="0"/>
              <a:t>: steady </a:t>
            </a:r>
            <a:r>
              <a:rPr lang="en-US" sz="2000" dirty="0">
                <a:solidFill>
                  <a:schemeClr val="accent6"/>
                </a:solidFill>
              </a:rPr>
              <a:t>improvements</a:t>
            </a:r>
            <a:r>
              <a:rPr lang="en-US" sz="2000" dirty="0"/>
              <a:t> brought by the </a:t>
            </a:r>
            <a:r>
              <a:rPr lang="en-US" sz="2000" dirty="0">
                <a:solidFill>
                  <a:srgbClr val="0070C0"/>
                </a:solidFill>
              </a:rPr>
              <a:t>ingenuity </a:t>
            </a:r>
            <a:r>
              <a:rPr lang="en-US" sz="2000" dirty="0"/>
              <a:t>of our collaborators investing resources in </a:t>
            </a:r>
            <a:r>
              <a:rPr lang="en-US" sz="2000" dirty="0">
                <a:solidFill>
                  <a:srgbClr val="0070C0"/>
                </a:solidFill>
              </a:rPr>
              <a:t>innovative analysis techniques</a:t>
            </a:r>
            <a:r>
              <a:rPr lang="en-US" sz="2000" dirty="0"/>
              <a:t>, including the </a:t>
            </a:r>
            <a:r>
              <a:rPr lang="en-US" sz="2000" dirty="0">
                <a:solidFill>
                  <a:srgbClr val="0070C0"/>
                </a:solidFill>
              </a:rPr>
              <a:t>physics objects </a:t>
            </a:r>
            <a:r>
              <a:rPr lang="en-US" sz="2000" dirty="0"/>
              <a:t>identification and calibration 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A broad BSM search program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0070C0"/>
                </a:solidFill>
              </a:rPr>
              <a:t>deeply explore the well-motivated motivated models (</a:t>
            </a:r>
            <a:r>
              <a:rPr lang="en-US" sz="2000" dirty="0"/>
              <a:t>SUSY, Quantum gravity, dark matter and dark sector, quantum black holes), but also look for the unexpected </a:t>
            </a:r>
            <a:r>
              <a:rPr lang="en-US" sz="2000" dirty="0">
                <a:solidFill>
                  <a:srgbClr val="0070C0"/>
                </a:solidFill>
              </a:rPr>
              <a:t>no stones unturned</a:t>
            </a:r>
            <a:r>
              <a:rPr lang="en-US" sz="2000" dirty="0"/>
              <a:t> (model independent signals, LLP and AD, etc.)</a:t>
            </a:r>
          </a:p>
          <a:p>
            <a:pPr lvl="1"/>
            <a:r>
              <a:rPr lang="en-US" sz="2000" dirty="0"/>
              <a:t>Already profiting of the wonderful </a:t>
            </a:r>
            <a:r>
              <a:rPr lang="en-US" sz="2000" dirty="0">
                <a:solidFill>
                  <a:srgbClr val="FF0000"/>
                </a:solidFill>
              </a:rPr>
              <a:t>Run 3 </a:t>
            </a:r>
            <a:r>
              <a:rPr lang="en-US" sz="2000" dirty="0"/>
              <a:t>data set with </a:t>
            </a:r>
            <a:r>
              <a:rPr lang="en-US" sz="2000" dirty="0">
                <a:solidFill>
                  <a:srgbClr val="0070C0"/>
                </a:solidFill>
              </a:rPr>
              <a:t>timely release </a:t>
            </a:r>
            <a:r>
              <a:rPr lang="en-US" sz="2000" dirty="0"/>
              <a:t>of </a:t>
            </a:r>
            <a:r>
              <a:rPr lang="en-US" sz="2000" dirty="0">
                <a:solidFill>
                  <a:srgbClr val="0070C0"/>
                </a:solidFill>
              </a:rPr>
              <a:t>high-profile</a:t>
            </a:r>
            <a:r>
              <a:rPr lang="en-US" sz="2000" dirty="0"/>
              <a:t> studies</a:t>
            </a:r>
          </a:p>
          <a:p>
            <a:pPr lvl="1"/>
            <a:r>
              <a:rPr lang="en-US" sz="2000" dirty="0"/>
              <a:t>A bright future is in front of us thanks to the </a:t>
            </a:r>
            <a:r>
              <a:rPr lang="en-US" sz="2000" dirty="0">
                <a:solidFill>
                  <a:srgbClr val="0070C0"/>
                </a:solidFill>
              </a:rPr>
              <a:t>HL-LHC </a:t>
            </a:r>
            <a:r>
              <a:rPr lang="en-US" sz="2000" dirty="0"/>
              <a:t>and </a:t>
            </a:r>
            <a:r>
              <a:rPr lang="en-US" sz="2000" dirty="0">
                <a:solidFill>
                  <a:srgbClr val="0070C0"/>
                </a:solidFill>
              </a:rPr>
              <a:t>Phase II </a:t>
            </a:r>
            <a:r>
              <a:rPr lang="en-US" sz="2000" dirty="0"/>
              <a:t>upgrade projects … 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7E366-9C85-8708-67BF-D1B706157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42F36-8A71-2C3C-E4CA-7183A5036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227DA-0480-5228-0F53-09C7AB73E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36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C5D27-3B3E-011B-ECAE-65D5B51AC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352C7-7C4C-CE9F-63AF-73884087B9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AE5F2-B0EE-441A-EE78-F13789119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DAD95-FD5A-31ED-5F59-4538665F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1C5FE-28BD-E985-C60D-1C38055F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24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0D9F8-8C39-7129-93C8-D62FD9EAB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98591"/>
            <a:ext cx="9930958" cy="698363"/>
          </a:xfrm>
        </p:spPr>
        <p:txBody>
          <a:bodyPr>
            <a:normAutofit fontScale="90000"/>
          </a:bodyPr>
          <a:lstStyle/>
          <a:p>
            <a:r>
              <a:rPr lang="en-US" dirty="0"/>
              <a:t>Radial flow in </a:t>
            </a:r>
            <a:r>
              <a:rPr lang="en-US" dirty="0" err="1"/>
              <a:t>Pb+Pb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DD2A8-58BB-14A1-17C6-9707C9273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3871761"/>
            <a:ext cx="11787808" cy="262111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At LHC </a:t>
            </a:r>
            <a:r>
              <a:rPr lang="en-US" dirty="0" err="1"/>
              <a:t>Pb+Pb</a:t>
            </a:r>
            <a:r>
              <a:rPr lang="en-US" dirty="0"/>
              <a:t> collision produce quark gluon plasma: a state of matter where quarks and gluons are deconfined with a fluid-like </a:t>
            </a:r>
            <a:r>
              <a:rPr lang="en-US" dirty="0" err="1"/>
              <a:t>behaviour</a:t>
            </a:r>
            <a:endParaRPr lang="en-US" dirty="0"/>
          </a:p>
          <a:p>
            <a:r>
              <a:rPr lang="en-US" dirty="0"/>
              <a:t>Measurement aiming to study collective effects in the isotropic QGP expansion “radial flow”: new observable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baseline="-25000" dirty="0"/>
              <a:t>0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study the correlation between the fraction of particles in a given </a:t>
            </a:r>
            <a:r>
              <a:rPr lang="en-US" dirty="0" err="1"/>
              <a:t>pT</a:t>
            </a:r>
            <a:r>
              <a:rPr lang="en-US" dirty="0"/>
              <a:t> range and the average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in each event</a:t>
            </a:r>
          </a:p>
          <a:p>
            <a:r>
              <a:rPr lang="en-US" dirty="0"/>
              <a:t>Collective behavior proven by three key signatures: </a:t>
            </a:r>
          </a:p>
          <a:p>
            <a:pPr lvl="1"/>
            <a:r>
              <a:rPr lang="en-US" dirty="0"/>
              <a:t>Radial flow factorization in (reference)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No dependency on rapidity gap (long range)</a:t>
            </a:r>
          </a:p>
          <a:p>
            <a:pPr lvl="1"/>
            <a:r>
              <a:rPr lang="en-US" dirty="0"/>
              <a:t>Centrality independent shape (at low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F8257-0E57-8FD8-C011-B4BEE5AE2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67627-6857-20D6-5BBD-8F72CAECD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E5323-E691-90AE-7039-54A55D378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28</a:t>
            </a:fld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A8F813B-C5C4-6637-F501-DE2733FB3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722" y="1100416"/>
            <a:ext cx="745978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Picture 1" descr="A diagram of a graph&#10;&#10;AI-generated content may be incorrect.">
            <a:extLst>
              <a:ext uri="{FF2B5EF4-FFF2-40B4-BE49-F238E27FC236}">
                <a16:creationId xmlns:a16="http://schemas.microsoft.com/office/drawing/2014/main" id="{A6536DF0-38F7-C1C1-01D6-50914D83F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22" y="1297505"/>
            <a:ext cx="3416794" cy="211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2A087D27-2378-893F-8356-D72D91E2A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7914" y="1100415"/>
            <a:ext cx="1587757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9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C5C7C090-3529-22CD-B7CC-E812554EA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914" y="1239243"/>
            <a:ext cx="7740317" cy="251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7EDFF0-1D5B-0C84-EC50-CB7E8106328F}"/>
              </a:ext>
            </a:extLst>
          </p:cNvPr>
          <p:cNvSpPr txBox="1"/>
          <p:nvPr/>
        </p:nvSpPr>
        <p:spPr>
          <a:xfrm>
            <a:off x="5646820" y="902250"/>
            <a:ext cx="2462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6"/>
              </a:rPr>
              <a:t>arXiv:2503.24125 sub. PRL</a:t>
            </a:r>
            <a:endParaRPr lang="en-US" sz="1400" dirty="0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53FEE59F-565A-6D25-4010-9FA26ED35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3" y="1124909"/>
            <a:ext cx="3601452" cy="229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223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5EA11-52ED-33F3-ABCF-D1778037B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89150AD3-1B98-675D-C6C3-40C495C7B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353" y="2865582"/>
            <a:ext cx="3470298" cy="390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E23A40-E899-2E48-5985-A50BBEA9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Observation of </a:t>
            </a:r>
            <a:r>
              <a:rPr lang="en-US" dirty="0" err="1">
                <a:solidFill>
                  <a:srgbClr val="FF0000"/>
                </a:solidFill>
              </a:rPr>
              <a:t>tt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</a:rPr>
              <a:t>gg</a:t>
            </a:r>
            <a:r>
              <a:rPr lang="en-US" dirty="0">
                <a:solidFill>
                  <a:srgbClr val="FF0000"/>
                </a:solidFill>
              </a:rPr>
              <a:t> process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045F7-865C-F6E7-8358-640E975F1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96" y="935445"/>
            <a:ext cx="7586345" cy="5557429"/>
          </a:xfrm>
        </p:spPr>
        <p:txBody>
          <a:bodyPr>
            <a:normAutofit/>
          </a:bodyPr>
          <a:lstStyle/>
          <a:p>
            <a:r>
              <a:rPr lang="en-US" sz="2000" dirty="0"/>
              <a:t>Study production of top anti-top in association with tow prompt </a:t>
            </a:r>
            <a:r>
              <a:rPr lang="en-US" sz="2000" dirty="0">
                <a:latin typeface="Symbol" pitchFamily="2" charset="2"/>
              </a:rPr>
              <a:t>g</a:t>
            </a:r>
          </a:p>
          <a:p>
            <a:r>
              <a:rPr lang="en-US" sz="2000" dirty="0"/>
              <a:t>Very rare process: expected cross-section ~ few fb</a:t>
            </a:r>
          </a:p>
          <a:p>
            <a:r>
              <a:rPr lang="en-US" sz="2000" dirty="0"/>
              <a:t>Select events with 1 leptons, 2 isolated photons and at least 4 jets of which at least one b-tagged</a:t>
            </a:r>
          </a:p>
          <a:p>
            <a:r>
              <a:rPr lang="en-US" sz="2000" dirty="0"/>
              <a:t>Use BDT based on photon and other event variables (19 in total) to enhance backgrounds rejection (mainly fake photons in </a:t>
            </a:r>
            <a:r>
              <a:rPr lang="en-US" sz="2000" dirty="0" err="1"/>
              <a:t>tt</a:t>
            </a:r>
            <a:r>
              <a:rPr lang="en-US" sz="2000" dirty="0"/>
              <a:t> events)</a:t>
            </a:r>
          </a:p>
          <a:p>
            <a:r>
              <a:rPr lang="en-US" sz="2000" dirty="0"/>
              <a:t>Measured fiducial cross-section 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(</a:t>
            </a:r>
            <a:r>
              <a:rPr lang="en-US" sz="2000" dirty="0" err="1"/>
              <a:t>tt</a:t>
            </a:r>
            <a:r>
              <a:rPr lang="en-US" sz="2000" dirty="0" err="1">
                <a:latin typeface="Symbol" pitchFamily="2" charset="2"/>
              </a:rPr>
              <a:t>gg</a:t>
            </a:r>
            <a:r>
              <a:rPr lang="en-US" sz="2000" dirty="0"/>
              <a:t>) = (2.42</a:t>
            </a:r>
            <a:r>
              <a:rPr lang="en-US" sz="2000" baseline="30000" dirty="0"/>
              <a:t>+0.58</a:t>
            </a:r>
            <a:r>
              <a:rPr lang="en-US" sz="2000" baseline="-25000" dirty="0"/>
              <a:t>−0.53</a:t>
            </a:r>
            <a:r>
              <a:rPr lang="en-US" sz="2000" dirty="0"/>
              <a:t> ) fb </a:t>
            </a:r>
          </a:p>
          <a:p>
            <a:r>
              <a:rPr lang="en-US" sz="2000" dirty="0"/>
              <a:t>Prediction from LO MC 1.5</a:t>
            </a:r>
            <a:r>
              <a:rPr lang="en-US" sz="2000" baseline="30000" dirty="0"/>
              <a:t>+0.4</a:t>
            </a:r>
            <a:r>
              <a:rPr lang="en-US" sz="2000" baseline="-25000" dirty="0"/>
              <a:t>-0.5</a:t>
            </a:r>
            <a:r>
              <a:rPr lang="en-US" sz="2000" dirty="0"/>
              <a:t> </a:t>
            </a:r>
            <a:r>
              <a:rPr lang="en-US" sz="2000"/>
              <a:t>fb  x </a:t>
            </a:r>
            <a:r>
              <a:rPr lang="en-US" sz="2000" dirty="0"/>
              <a:t>estimated k-factor ~1.7  </a:t>
            </a:r>
          </a:p>
          <a:p>
            <a:r>
              <a:rPr lang="en-US" sz="2000" dirty="0"/>
              <a:t>Observed significance 5.2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74B2D-F34E-2CBB-5A4F-26C274479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0CB6A-E768-ABD0-4AF5-8D8D80101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969B0-32BA-FD2F-2D9A-CE3FFEA9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29</a:t>
            </a:fld>
            <a:endParaRPr lang="en-US"/>
          </a:p>
        </p:txBody>
      </p:sp>
      <p:sp>
        <p:nvSpPr>
          <p:cNvPr id="13" name="Explosion 2 12">
            <a:extLst>
              <a:ext uri="{FF2B5EF4-FFF2-40B4-BE49-F238E27FC236}">
                <a16:creationId xmlns:a16="http://schemas.microsoft.com/office/drawing/2014/main" id="{9A38509B-C2BF-D4C0-5937-A0525B5D580A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42F6B5-E098-85EC-D947-19D1E8060C89}"/>
              </a:ext>
            </a:extLst>
          </p:cNvPr>
          <p:cNvSpPr txBox="1"/>
          <p:nvPr/>
        </p:nvSpPr>
        <p:spPr>
          <a:xfrm>
            <a:off x="8541330" y="2696620"/>
            <a:ext cx="2975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3"/>
              </a:rPr>
              <a:t>arXiv:2506.05018 sub. to PLB</a:t>
            </a:r>
            <a:endParaRPr lang="en-US" sz="16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64B4208-3124-ED96-5367-A50B5B0AC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265" y="1061335"/>
            <a:ext cx="2577314" cy="1655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66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F6470AD-C102-DBE6-2E07-38F172D05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942" y="3952791"/>
            <a:ext cx="2918932" cy="286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5DEEE6-5157-DCC6-872D-9DA05E0AA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Objects calibration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6277D-91FE-1E7C-61B0-E2356BDB2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4328326"/>
            <a:ext cx="7835348" cy="2128245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 The </a:t>
            </a:r>
            <a:r>
              <a:rPr lang="en-US" sz="2000" dirty="0">
                <a:solidFill>
                  <a:schemeClr val="accent1"/>
                </a:solidFill>
              </a:rPr>
              <a:t>excellent performance </a:t>
            </a:r>
            <a:r>
              <a:rPr lang="en-US" sz="2000" dirty="0"/>
              <a:t>requires </a:t>
            </a:r>
            <a:r>
              <a:rPr lang="en-US" sz="2000" b="1" dirty="0">
                <a:solidFill>
                  <a:schemeClr val="accent1"/>
                </a:solidFill>
              </a:rPr>
              <a:t>excellent calibrations</a:t>
            </a:r>
            <a:r>
              <a:rPr lang="en-US" sz="2000" dirty="0"/>
              <a:t>:</a:t>
            </a:r>
          </a:p>
          <a:p>
            <a:pPr lvl="1"/>
            <a:r>
              <a:rPr lang="en-US" sz="1800" dirty="0">
                <a:latin typeface="Symbol" pitchFamily="2" charset="2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Symbol" pitchFamily="2" charset="2"/>
              </a:rPr>
              <a:t>g: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energy calibration </a:t>
            </a:r>
            <a:r>
              <a:rPr lang="en-US" sz="1800" dirty="0">
                <a:solidFill>
                  <a:schemeClr val="accent6"/>
                </a:solidFill>
              </a:rPr>
              <a:t>0.2%</a:t>
            </a:r>
            <a:r>
              <a:rPr lang="en-US" sz="1800" dirty="0"/>
              <a:t> at 60 GeV, </a:t>
            </a:r>
            <a:r>
              <a:rPr lang="en-US" sz="1800" dirty="0">
                <a:solidFill>
                  <a:srgbClr val="FF0000"/>
                </a:solidFill>
              </a:rPr>
              <a:t>e</a:t>
            </a:r>
            <a:r>
              <a:rPr lang="en-US" sz="1800" dirty="0"/>
              <a:t> energy calibration </a:t>
            </a:r>
            <a:r>
              <a:rPr lang="en-US" sz="1800" dirty="0">
                <a:solidFill>
                  <a:schemeClr val="accent6"/>
                </a:solidFill>
              </a:rPr>
              <a:t>0.05%</a:t>
            </a:r>
            <a:r>
              <a:rPr lang="en-US" sz="1800" dirty="0"/>
              <a:t> at 45 GeV 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Symbol" pitchFamily="2" charset="2"/>
              </a:rPr>
              <a:t>m:</a:t>
            </a:r>
            <a:r>
              <a:rPr lang="en-US" sz="1800" dirty="0"/>
              <a:t> energy scale calibration at </a:t>
            </a:r>
            <a:r>
              <a:rPr lang="en-US" sz="1800" dirty="0">
                <a:solidFill>
                  <a:schemeClr val="accent6"/>
                </a:solidFill>
              </a:rPr>
              <a:t>0.1-0.05%</a:t>
            </a:r>
            <a:r>
              <a:rPr lang="en-US" sz="1800" dirty="0"/>
              <a:t> and resolution at </a:t>
            </a:r>
            <a:r>
              <a:rPr lang="en-US" sz="1800" dirty="0">
                <a:solidFill>
                  <a:schemeClr val="accent6"/>
                </a:solidFill>
              </a:rPr>
              <a:t>1.5-2%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Jet:</a:t>
            </a:r>
            <a:r>
              <a:rPr lang="en-US" sz="1800" dirty="0"/>
              <a:t> energy calibration scale at</a:t>
            </a:r>
            <a:r>
              <a:rPr lang="en-US" sz="1800" dirty="0">
                <a:solidFill>
                  <a:schemeClr val="accent6"/>
                </a:solidFill>
              </a:rPr>
              <a:t> (better than) 1%</a:t>
            </a:r>
            <a:r>
              <a:rPr lang="en-US" sz="1800" dirty="0"/>
              <a:t> level for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above 60 GeV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Symbol" pitchFamily="2" charset="2"/>
              </a:rPr>
              <a:t>t:</a:t>
            </a:r>
            <a:r>
              <a:rPr lang="en-US" sz="1800" dirty="0"/>
              <a:t> energy scale calibrated at </a:t>
            </a:r>
            <a:r>
              <a:rPr lang="en-US" sz="1800" dirty="0">
                <a:solidFill>
                  <a:schemeClr val="accent6"/>
                </a:solidFill>
              </a:rPr>
              <a:t>~1%</a:t>
            </a:r>
            <a:r>
              <a:rPr lang="en-US" sz="1800" dirty="0"/>
              <a:t> level 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0882D-B6A3-57B2-E9F2-C449EA3CD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3F386-3714-2E62-F0DF-480649275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A76D4-6ABA-F968-5330-D19DEB564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77811A-6989-7A35-E81E-175305FF9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4" y="1196275"/>
            <a:ext cx="4110881" cy="279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F22310-FC19-40E0-D40F-1FC2EC8FC4F4}"/>
              </a:ext>
            </a:extLst>
          </p:cNvPr>
          <p:cNvSpPr txBox="1"/>
          <p:nvPr/>
        </p:nvSpPr>
        <p:spPr>
          <a:xfrm>
            <a:off x="1612850" y="961423"/>
            <a:ext cx="145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JINST 19 (2024)</a:t>
            </a:r>
            <a:endParaRPr lang="en-US" sz="14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33E6875-2CD1-6E8E-AF39-3E6CF02F1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688" y="1013321"/>
            <a:ext cx="3512404" cy="337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8265D2-7398-C233-4E9D-33FFD90B9498}"/>
              </a:ext>
            </a:extLst>
          </p:cNvPr>
          <p:cNvSpPr txBox="1"/>
          <p:nvPr/>
        </p:nvSpPr>
        <p:spPr>
          <a:xfrm>
            <a:off x="5037915" y="888498"/>
            <a:ext cx="2309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6"/>
              </a:rPr>
              <a:t>Eur. Phys J. C 83 (2023) 686</a:t>
            </a:r>
            <a:endParaRPr lang="en-US" sz="1400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85DE68EE-E006-E5B4-AD93-C1B9D0288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92" y="1064055"/>
            <a:ext cx="4082900" cy="283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38BB37-90E2-7470-2B51-882CE491F7A5}"/>
              </a:ext>
            </a:extLst>
          </p:cNvPr>
          <p:cNvSpPr txBox="1"/>
          <p:nvPr/>
        </p:nvSpPr>
        <p:spPr>
          <a:xfrm>
            <a:off x="9316067" y="836615"/>
            <a:ext cx="2309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8"/>
              </a:rPr>
              <a:t>2407.15627 Subm. EPJC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510433-848E-515D-7DF0-AE6D7933F974}"/>
              </a:ext>
            </a:extLst>
          </p:cNvPr>
          <p:cNvSpPr txBox="1"/>
          <p:nvPr/>
        </p:nvSpPr>
        <p:spPr>
          <a:xfrm>
            <a:off x="8568878" y="3820818"/>
            <a:ext cx="2484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9"/>
              </a:rPr>
              <a:t>ATLAS-CONF-2017-029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10709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32008-7DB6-F328-915D-B51BCCBBF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7433A-40E3-74FF-2866-CE8975E27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Improvements in Flavor Tag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4522C-A9EB-FAA8-B0F6-D9D75965F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1" y="3511943"/>
            <a:ext cx="7178843" cy="2980930"/>
          </a:xfrm>
        </p:spPr>
        <p:txBody>
          <a:bodyPr>
            <a:normAutofit fontScale="92500"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Traditional approach </a:t>
            </a:r>
            <a:r>
              <a:rPr lang="en-US" sz="1600" dirty="0"/>
              <a:t>(DL1r): low-level quantities based on track followed by high-level multivariate classifier</a:t>
            </a:r>
          </a:p>
          <a:p>
            <a:r>
              <a:rPr lang="en-US" sz="1600" dirty="0">
                <a:solidFill>
                  <a:srgbClr val="FF0000"/>
                </a:solidFill>
              </a:rPr>
              <a:t>New approach (GN2): </a:t>
            </a:r>
            <a:r>
              <a:rPr lang="en-US" sz="1600" dirty="0"/>
              <a:t>directly process track and jet information.  In addition to the primary training target (jet flavor prediction) auxiliary training objectives are introduced to reconstruct the internal structure of a jet by grouping tracks originating from a common vertex</a:t>
            </a:r>
          </a:p>
          <a:p>
            <a:r>
              <a:rPr lang="en-US" sz="1600" dirty="0">
                <a:solidFill>
                  <a:srgbClr val="FF0000"/>
                </a:solidFill>
              </a:rPr>
              <a:t>GN2</a:t>
            </a:r>
            <a:r>
              <a:rPr lang="en-US" sz="1600" dirty="0"/>
              <a:t> used in </a:t>
            </a:r>
            <a:r>
              <a:rPr lang="en-US" sz="1600" dirty="0">
                <a:solidFill>
                  <a:srgbClr val="0070C0"/>
                </a:solidFill>
              </a:rPr>
              <a:t>Run2</a:t>
            </a:r>
            <a:r>
              <a:rPr lang="en-US" sz="1600" dirty="0"/>
              <a:t>+</a:t>
            </a:r>
            <a:r>
              <a:rPr lang="en-US" sz="1600" dirty="0">
                <a:solidFill>
                  <a:srgbClr val="FF0000"/>
                </a:solidFill>
              </a:rPr>
              <a:t>Run3</a:t>
            </a:r>
            <a:r>
              <a:rPr lang="en-US" sz="1600" dirty="0"/>
              <a:t> </a:t>
            </a:r>
            <a:r>
              <a:rPr lang="en-US" sz="1600" dirty="0" err="1">
                <a:solidFill>
                  <a:srgbClr val="0070C0"/>
                </a:solidFill>
              </a:rPr>
              <a:t>HH</a:t>
            </a:r>
            <a:r>
              <a:rPr lang="en-US" sz="1600" dirty="0" err="1">
                <a:solidFill>
                  <a:srgbClr val="0070C0"/>
                </a:solidFill>
                <a:sym typeface="Wingdings" pitchFamily="2" charset="2"/>
              </a:rPr>
              <a:t>bb</a:t>
            </a:r>
            <a:r>
              <a:rPr lang="en-US" sz="1600" dirty="0" err="1">
                <a:solidFill>
                  <a:srgbClr val="0070C0"/>
                </a:solidFill>
                <a:latin typeface="Symbol" pitchFamily="2" charset="2"/>
                <a:sym typeface="Wingdings" pitchFamily="2" charset="2"/>
              </a:rPr>
              <a:t>gg</a:t>
            </a:r>
            <a:r>
              <a:rPr lang="en-US" sz="1600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1600" dirty="0">
                <a:sym typeface="Wingdings" pitchFamily="2" charset="2"/>
              </a:rPr>
              <a:t>analysis </a:t>
            </a:r>
            <a:r>
              <a:rPr lang="en-US" sz="1600" dirty="0">
                <a:solidFill>
                  <a:srgbClr val="00B050"/>
                </a:solidFill>
                <a:sym typeface="Wingdings" pitchFamily="2" charset="2"/>
              </a:rPr>
              <a:t>20% improvement </a:t>
            </a:r>
            <a:r>
              <a:rPr lang="en-US" sz="1600" dirty="0">
                <a:sym typeface="Wingdings" pitchFamily="2" charset="2"/>
              </a:rPr>
              <a:t>on </a:t>
            </a:r>
            <a:r>
              <a:rPr lang="en-US" sz="1600" dirty="0" err="1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sz="1600" baseline="-25000" dirty="0" err="1">
                <a:solidFill>
                  <a:srgbClr val="FF0000"/>
                </a:solidFill>
                <a:sym typeface="Wingdings" pitchFamily="2" charset="2"/>
              </a:rPr>
              <a:t>HH</a:t>
            </a: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 sensitivity ()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B677F-1E49-5F27-11C9-B02BC16F0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3D7D6-41C0-29B0-6990-AD12C782B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A68CF-D572-9F3A-51C3-0E30FF75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30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1C8746-D842-13E5-F0E2-DC73A7DB7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681" y="1157616"/>
            <a:ext cx="4114800" cy="297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842C08B-87EE-C998-84AA-61FDB8BDC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25" y="928391"/>
            <a:ext cx="5864439" cy="25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DF21C7-5E7A-7DEF-24F8-B545DC451231}"/>
              </a:ext>
            </a:extLst>
          </p:cNvPr>
          <p:cNvSpPr txBox="1"/>
          <p:nvPr/>
        </p:nvSpPr>
        <p:spPr>
          <a:xfrm>
            <a:off x="7108353" y="928391"/>
            <a:ext cx="4680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4"/>
              </a:rPr>
              <a:t>arXiv:2505.19689 Sub. to Nature Communications</a:t>
            </a:r>
            <a:endParaRPr lang="en-US" sz="1600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0479BB70-C12B-8C04-82FF-B8AF92C6A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564" y="4286458"/>
            <a:ext cx="4680892" cy="249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E17E09-EEF7-2D99-5156-56E23040939A}"/>
              </a:ext>
            </a:extLst>
          </p:cNvPr>
          <p:cNvSpPr txBox="1"/>
          <p:nvPr/>
        </p:nvSpPr>
        <p:spPr>
          <a:xfrm>
            <a:off x="8100740" y="5157355"/>
            <a:ext cx="86731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Run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51B895-0D44-A4A0-BE70-F2EAC21275B9}"/>
              </a:ext>
            </a:extLst>
          </p:cNvPr>
          <p:cNvSpPr txBox="1"/>
          <p:nvPr/>
        </p:nvSpPr>
        <p:spPr>
          <a:xfrm>
            <a:off x="10050379" y="4378177"/>
            <a:ext cx="7860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Run 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C68BF6C-C207-BEDF-DC6B-619CD2028BA3}"/>
              </a:ext>
            </a:extLst>
          </p:cNvPr>
          <p:cNvCxnSpPr/>
          <p:nvPr/>
        </p:nvCxnSpPr>
        <p:spPr>
          <a:xfrm>
            <a:off x="8534400" y="5526687"/>
            <a:ext cx="288758" cy="2083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57AC80-C3F4-D74D-B138-67163E6A41BF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0443411" y="4747509"/>
            <a:ext cx="527293" cy="1978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044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FC616-C0AB-531D-F309-69583B955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Improvements in Flavor Tag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AAF22-A294-7E57-E5A6-B680E059C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3511943"/>
            <a:ext cx="6959402" cy="2980930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Traditional approach </a:t>
            </a:r>
            <a:r>
              <a:rPr lang="en-US" dirty="0"/>
              <a:t>(DL1d): low-level quantities based on track followed by high-level multivariate classifier</a:t>
            </a:r>
          </a:p>
          <a:p>
            <a:r>
              <a:rPr lang="en-US" dirty="0">
                <a:solidFill>
                  <a:srgbClr val="FF0000"/>
                </a:solidFill>
              </a:rPr>
              <a:t>New approach (GN2): </a:t>
            </a:r>
            <a:r>
              <a:rPr lang="en-US" dirty="0"/>
              <a:t>directly process track and jet information.  In addition to the primary training target (jet flavor prediction) auxiliary training objectives are introduced to reconstruct the internal structure of a jet by grouping tracks originating from a common vertex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3F3BF-AC4A-E6EB-D24A-09E09B717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1F994-8877-A598-2F0F-1F9D2081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BC8F5-2DA8-4E11-5097-005FE0BF3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27C976-592E-ECC4-A4EB-3E75E7A99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681" y="1157616"/>
            <a:ext cx="4404494" cy="317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5B6A906-3458-C2B6-8DB4-6612F81DA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25" y="928391"/>
            <a:ext cx="5864439" cy="25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EE3FA1-5107-37D0-E11B-473FF7469D70}"/>
              </a:ext>
            </a:extLst>
          </p:cNvPr>
          <p:cNvSpPr txBox="1"/>
          <p:nvPr/>
        </p:nvSpPr>
        <p:spPr>
          <a:xfrm>
            <a:off x="6643579" y="928391"/>
            <a:ext cx="520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2505.19689 Submitted to Nature Communications</a:t>
            </a:r>
            <a:endParaRPr lang="en-US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AFFEF245-9B32-6E92-C13A-0619D6727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1283" y="4337332"/>
            <a:ext cx="4504449" cy="240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2013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A7181-F4F5-CFFA-1CA0-0160E2B36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F0045-5998-52D3-8ED2-3B6F328A6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156403"/>
            <a:ext cx="6971396" cy="698363"/>
          </a:xfrm>
        </p:spPr>
        <p:txBody>
          <a:bodyPr>
            <a:normAutofit/>
          </a:bodyPr>
          <a:lstStyle/>
          <a:p>
            <a:r>
              <a:rPr lang="en-US" dirty="0"/>
              <a:t>Search </a:t>
            </a:r>
            <a:r>
              <a:rPr lang="en-US"/>
              <a:t>for HH</a:t>
            </a:r>
            <a:r>
              <a:rPr lang="en-US">
                <a:sym typeface="Wingdings" pitchFamily="2" charset="2"/>
              </a:rPr>
              <a:t> bb</a:t>
            </a:r>
            <a:r>
              <a:rPr lang="en-US">
                <a:latin typeface="Symbol" pitchFamily="2" charset="2"/>
                <a:sym typeface="Wingdings" pitchFamily="2" charset="2"/>
              </a:rPr>
              <a:t>gg</a:t>
            </a:r>
            <a:r>
              <a:rPr lang="en-US"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B4BC4-5138-083D-6ED8-F41D64B6D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1023730"/>
            <a:ext cx="6603970" cy="50836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 Legacy Run 2 analysis updated adding Run 3 data up to 2024: Total 308 fb</a:t>
            </a:r>
            <a:r>
              <a:rPr lang="en-US" sz="2400" baseline="30000" dirty="0"/>
              <a:t>-1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BDT trained in two m</a:t>
            </a:r>
            <a:r>
              <a:rPr lang="en-US" sz="2400" baseline="30000" dirty="0"/>
              <a:t>*</a:t>
            </a:r>
            <a:r>
              <a:rPr lang="en-US" sz="2400" baseline="-25000" dirty="0" err="1"/>
              <a:t>bb</a:t>
            </a:r>
            <a:r>
              <a:rPr lang="en-US" sz="2400" baseline="-25000" dirty="0" err="1">
                <a:latin typeface="Symbol" pitchFamily="2" charset="2"/>
              </a:rPr>
              <a:t>gg</a:t>
            </a:r>
            <a:r>
              <a:rPr lang="en-US" sz="2400" dirty="0"/>
              <a:t> regions to increase sensitivity to </a:t>
            </a:r>
            <a:r>
              <a:rPr lang="en-US" sz="2400" dirty="0">
                <a:latin typeface="Symbol" pitchFamily="2" charset="2"/>
              </a:rPr>
              <a:t>k</a:t>
            </a:r>
            <a:r>
              <a:rPr lang="en-US" sz="2400" baseline="-25000" dirty="0">
                <a:latin typeface="Symbol" pitchFamily="2" charset="2"/>
              </a:rPr>
              <a:t>l</a:t>
            </a:r>
            <a:r>
              <a:rPr lang="en-US" sz="2400" dirty="0"/>
              <a:t> (Higgs self-coupling modifier)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Several improvements on HH sensitivity relative to </a:t>
            </a:r>
            <a:r>
              <a:rPr lang="en-US" sz="2400" dirty="0">
                <a:solidFill>
                  <a:srgbClr val="0070C0"/>
                </a:solidFill>
              </a:rPr>
              <a:t>Run 2</a:t>
            </a:r>
            <a:r>
              <a:rPr lang="en-US" sz="2400" dirty="0"/>
              <a:t> legacy analysis: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Additional data </a:t>
            </a:r>
            <a:r>
              <a:rPr lang="en-US" sz="2000" dirty="0">
                <a:solidFill>
                  <a:schemeClr val="accent6"/>
                </a:solidFill>
              </a:rPr>
              <a:t>50%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New flavor tag algorithm GN2: </a:t>
            </a:r>
            <a:r>
              <a:rPr lang="en-US" sz="2000" dirty="0">
                <a:solidFill>
                  <a:schemeClr val="accent6"/>
                </a:solidFill>
              </a:rPr>
              <a:t>20%</a:t>
            </a:r>
          </a:p>
          <a:p>
            <a:pPr lvl="1">
              <a:lnSpc>
                <a:spcPct val="100000"/>
              </a:lnSpc>
            </a:pPr>
            <a:r>
              <a:rPr lang="en-US" sz="2000" dirty="0" err="1"/>
              <a:t>m</a:t>
            </a:r>
            <a:r>
              <a:rPr lang="en-US" sz="2000" baseline="-25000" dirty="0" err="1"/>
              <a:t>bb</a:t>
            </a:r>
            <a:r>
              <a:rPr lang="en-US" sz="2000" dirty="0"/>
              <a:t> kinematic fit : </a:t>
            </a:r>
            <a:r>
              <a:rPr lang="en-US" sz="2000" dirty="0">
                <a:solidFill>
                  <a:schemeClr val="accent6"/>
                </a:solidFill>
              </a:rPr>
              <a:t>5%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Analysis preoptimization </a:t>
            </a:r>
            <a:r>
              <a:rPr lang="en-US" sz="2000" dirty="0">
                <a:solidFill>
                  <a:schemeClr val="accent6"/>
                </a:solidFill>
              </a:rPr>
              <a:t>10%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Signal extracted by a fit to the </a:t>
            </a:r>
            <a:r>
              <a:rPr lang="en-US" sz="2400" dirty="0">
                <a:latin typeface="Symbol" pitchFamily="2" charset="2"/>
              </a:rPr>
              <a:t>gg</a:t>
            </a:r>
            <a:r>
              <a:rPr lang="en-US" sz="2400" dirty="0"/>
              <a:t> mass spectrum </a:t>
            </a:r>
          </a:p>
          <a:p>
            <a:pPr lvl="1">
              <a:lnSpc>
                <a:spcPct val="100000"/>
              </a:lnSpc>
            </a:pPr>
            <a:endParaRPr lang="en-US" sz="2000" dirty="0"/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36EC1-B4E3-76A7-EABE-3A418440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98CB2-3FBD-DDA5-8A67-98CDB11C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70650-38FC-56BC-F3CC-E05F32206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8FC6B2-61A3-BE45-C785-A6CF9010C247}"/>
              </a:ext>
            </a:extLst>
          </p:cNvPr>
          <p:cNvSpPr txBox="1"/>
          <p:nvPr/>
        </p:nvSpPr>
        <p:spPr>
          <a:xfrm>
            <a:off x="7807972" y="402462"/>
            <a:ext cx="274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ATLAS-CONF-2025-005</a:t>
            </a:r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B283319-1A16-3E9F-957F-1F1109884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650" y="854766"/>
            <a:ext cx="4243625" cy="2747671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896D397F-EA1B-E111-DC88-3BAD08608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1506" y="3900030"/>
            <a:ext cx="4243624" cy="2775405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5102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24716-1F1B-0D64-2B0D-631DE5B3B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156403"/>
            <a:ext cx="6971396" cy="698363"/>
          </a:xfrm>
        </p:spPr>
        <p:txBody>
          <a:bodyPr>
            <a:normAutofit/>
          </a:bodyPr>
          <a:lstStyle/>
          <a:p>
            <a:r>
              <a:rPr lang="en-US" dirty="0"/>
              <a:t>Search </a:t>
            </a:r>
            <a:r>
              <a:rPr lang="en-US"/>
              <a:t>for HH</a:t>
            </a:r>
            <a:r>
              <a:rPr lang="en-US">
                <a:sym typeface="Wingdings" pitchFamily="2" charset="2"/>
              </a:rPr>
              <a:t> bb</a:t>
            </a:r>
            <a:r>
              <a:rPr lang="en-US">
                <a:latin typeface="Symbol" pitchFamily="2" charset="2"/>
                <a:sym typeface="Wingdings" pitchFamily="2" charset="2"/>
              </a:rPr>
              <a:t>gg</a:t>
            </a:r>
            <a:r>
              <a:rPr lang="en-US">
                <a:sym typeface="Wingdings" pitchFamily="2" charset="2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1607EB-08A3-7594-F898-626FD4DD4D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8722" y="1023730"/>
                <a:ext cx="6603970" cy="508365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dirty="0"/>
                  <a:t> Signal strength: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>
                    <a:solidFill>
                      <a:srgbClr val="0070C0"/>
                    </a:solidFill>
                  </a:rPr>
                  <a:t>Observed</a:t>
                </a:r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0070C0"/>
                    </a:solidFill>
                  </a:rPr>
                  <a:t>𝜇</a:t>
                </a:r>
                <a:r>
                  <a:rPr lang="en-US" sz="2000" baseline="-25000" dirty="0">
                    <a:solidFill>
                      <a:srgbClr val="0070C0"/>
                    </a:solidFill>
                  </a:rPr>
                  <a:t>𝐻𝐻</a:t>
                </a:r>
                <a:r>
                  <a:rPr lang="en-US" sz="2000" dirty="0">
                    <a:solidFill>
                      <a:srgbClr val="0070C0"/>
                    </a:solidFill>
                  </a:rPr>
                  <a:t> = 0.9 </a:t>
                </a:r>
                <a:r>
                  <a:rPr lang="en-US" sz="2000" baseline="30000" dirty="0">
                    <a:solidFill>
                      <a:srgbClr val="0070C0"/>
                    </a:solidFill>
                  </a:rPr>
                  <a:t>+1.3 </a:t>
                </a:r>
                <a:r>
                  <a:rPr lang="en-US" sz="2000" baseline="-25000" dirty="0">
                    <a:solidFill>
                      <a:srgbClr val="0070C0"/>
                    </a:solidFill>
                  </a:rPr>
                  <a:t>−1.0 </a:t>
                </a:r>
                <a:r>
                  <a:rPr lang="en-US" sz="2000" dirty="0">
                    <a:solidFill>
                      <a:srgbClr val="0070C0"/>
                    </a:solidFill>
                  </a:rPr>
                  <a:t>(stat) </a:t>
                </a:r>
                <a:r>
                  <a:rPr lang="en-US" sz="2000" baseline="30000" dirty="0">
                    <a:solidFill>
                      <a:srgbClr val="0070C0"/>
                    </a:solidFill>
                  </a:rPr>
                  <a:t>+0.6 </a:t>
                </a:r>
                <a:r>
                  <a:rPr lang="en-US" sz="2000" baseline="-25000" dirty="0">
                    <a:solidFill>
                      <a:srgbClr val="0070C0"/>
                    </a:solidFill>
                  </a:rPr>
                  <a:t>−0.5 </a:t>
                </a:r>
                <a:r>
                  <a:rPr lang="en-US" sz="2000" dirty="0">
                    <a:solidFill>
                      <a:srgbClr val="0070C0"/>
                    </a:solidFill>
                  </a:rPr>
                  <a:t>(syst)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>
                    <a:solidFill>
                      <a:srgbClr val="44A048"/>
                    </a:solidFill>
                  </a:rPr>
                  <a:t>Expected 𝜇</a:t>
                </a:r>
                <a:r>
                  <a:rPr lang="en-US" sz="2000" baseline="-25000" dirty="0">
                    <a:solidFill>
                      <a:srgbClr val="44A048"/>
                    </a:solidFill>
                  </a:rPr>
                  <a:t>𝐻𝐻</a:t>
                </a:r>
                <a:r>
                  <a:rPr lang="en-US" sz="2000" dirty="0">
                    <a:solidFill>
                      <a:srgbClr val="44A048"/>
                    </a:solidFill>
                  </a:rPr>
                  <a:t> = 1.0 </a:t>
                </a:r>
                <a:r>
                  <a:rPr lang="en-US" sz="2000" baseline="30000" dirty="0">
                    <a:solidFill>
                      <a:srgbClr val="44A048"/>
                    </a:solidFill>
                  </a:rPr>
                  <a:t>+1.3 </a:t>
                </a:r>
                <a:r>
                  <a:rPr lang="en-US" sz="2000" baseline="-25000" dirty="0">
                    <a:solidFill>
                      <a:srgbClr val="44A048"/>
                    </a:solidFill>
                  </a:rPr>
                  <a:t>−1.0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>
                    <a:solidFill>
                      <a:srgbClr val="0070C0"/>
                    </a:solidFill>
                  </a:rPr>
                  <a:t>Observed </a:t>
                </a:r>
                <a:r>
                  <a:rPr lang="en-US" sz="2000" dirty="0">
                    <a:solidFill>
                      <a:srgbClr val="FF0000"/>
                    </a:solidFill>
                  </a:rPr>
                  <a:t>0.8 </a:t>
                </a:r>
                <a:r>
                  <a:rPr lang="en-US" sz="2000" dirty="0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significance (</a:t>
                </a:r>
                <a:r>
                  <a:rPr lang="en-US" sz="2000" dirty="0">
                    <a:solidFill>
                      <a:srgbClr val="44A048"/>
                    </a:solidFill>
                  </a:rPr>
                  <a:t>1.0 expected</a:t>
                </a:r>
                <a:r>
                  <a:rPr lang="en-US" sz="2000" dirty="0"/>
                  <a:t>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/>
                  <a:t>Systematics dominated by the H+HF estimate (can be measured in or data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400" dirty="0"/>
                  <a:t>Higgs boson self coupling modifier limited in the range </a:t>
                </a:r>
                <a:r>
                  <a:rPr lang="en-US" sz="2400" dirty="0">
                    <a:solidFill>
                      <a:srgbClr val="FF0000"/>
                    </a:solidFill>
                    <a:latin typeface="Symbol" pitchFamily="2" charset="2"/>
                  </a:rPr>
                  <a:t>k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Symbol" pitchFamily="2" charset="2"/>
                  </a:rPr>
                  <a:t>l</a:t>
                </a:r>
                <a:r>
                  <a:rPr lang="en-US" sz="2400" dirty="0">
                    <a:solidFill>
                      <a:srgbClr val="FF0000"/>
                    </a:solidFill>
                    <a:latin typeface="Symbol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[-1.7,6.6] </a:t>
                </a:r>
                <a:r>
                  <a:rPr lang="en-US" sz="2400" dirty="0"/>
                  <a:t>@95% CL (assuming all other couplings are SM like)</a:t>
                </a:r>
              </a:p>
              <a:p>
                <a:pPr>
                  <a:lnSpc>
                    <a:spcPct val="100000"/>
                  </a:lnSpc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1607EB-08A3-7594-F898-626FD4DD4D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722" y="1023730"/>
                <a:ext cx="6603970" cy="508365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5FB20-6B1A-4B99-5B68-119DCAD5A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F2A70-590C-D8E4-EE47-134792A9C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B29A3-CCED-36CA-AB87-FDBEB49D8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0E5B3C-7E91-0949-783E-05C35498FD14}"/>
              </a:ext>
            </a:extLst>
          </p:cNvPr>
          <p:cNvSpPr txBox="1"/>
          <p:nvPr/>
        </p:nvSpPr>
        <p:spPr>
          <a:xfrm>
            <a:off x="8044070" y="801866"/>
            <a:ext cx="274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ATLAS-CONF-2025-005</a:t>
            </a:r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71E4910-981C-7B27-786B-A150D4F05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401" y="1179274"/>
            <a:ext cx="4660797" cy="365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607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9031F-9D45-FEFC-A6AF-794B3956C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68CADE95-F957-5B9B-D508-292FCD144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353" y="2865582"/>
            <a:ext cx="3470298" cy="390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4E770A-6BD2-AF19-8883-8AF2A2C7B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Observation of </a:t>
            </a:r>
            <a:r>
              <a:rPr lang="en-US" dirty="0" err="1">
                <a:solidFill>
                  <a:srgbClr val="FF0000"/>
                </a:solidFill>
              </a:rPr>
              <a:t>tt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</a:rPr>
              <a:t>gg</a:t>
            </a:r>
            <a:r>
              <a:rPr lang="en-US" dirty="0">
                <a:solidFill>
                  <a:srgbClr val="FF0000"/>
                </a:solidFill>
              </a:rPr>
              <a:t> process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2DA50-1BE4-BC6F-0322-D899D59D4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96" y="935445"/>
            <a:ext cx="7586345" cy="5557429"/>
          </a:xfrm>
        </p:spPr>
        <p:txBody>
          <a:bodyPr>
            <a:normAutofit/>
          </a:bodyPr>
          <a:lstStyle/>
          <a:p>
            <a:r>
              <a:rPr lang="en-US" sz="2000" dirty="0"/>
              <a:t>Study production of top anti-top in association with tow prompt </a:t>
            </a:r>
            <a:r>
              <a:rPr lang="en-US" sz="2000" dirty="0">
                <a:latin typeface="Symbol" pitchFamily="2" charset="2"/>
              </a:rPr>
              <a:t>g</a:t>
            </a:r>
          </a:p>
          <a:p>
            <a:r>
              <a:rPr lang="en-US" sz="2000" dirty="0"/>
              <a:t>Very rare process: expected cross-section ~ few fb</a:t>
            </a:r>
          </a:p>
          <a:p>
            <a:r>
              <a:rPr lang="en-US" sz="2000" dirty="0"/>
              <a:t>Select events with 1 leptons, 2 isolated photons and at least 4 jets of which at least one b-tagged</a:t>
            </a:r>
          </a:p>
          <a:p>
            <a:r>
              <a:rPr lang="en-US" sz="2000" dirty="0"/>
              <a:t>Use BDT based on photon and other event variables (19 in total) to enhance backgrounds rejection (mainly fake photons in </a:t>
            </a:r>
            <a:r>
              <a:rPr lang="en-US" sz="2000" dirty="0" err="1"/>
              <a:t>tt</a:t>
            </a:r>
            <a:r>
              <a:rPr lang="en-US" sz="2000" dirty="0"/>
              <a:t> events)</a:t>
            </a:r>
          </a:p>
          <a:p>
            <a:r>
              <a:rPr lang="en-US" sz="2000" dirty="0"/>
              <a:t>Measured fiducial cross-section 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(</a:t>
            </a:r>
            <a:r>
              <a:rPr lang="en-US" sz="2000" dirty="0" err="1"/>
              <a:t>tt</a:t>
            </a:r>
            <a:r>
              <a:rPr lang="en-US" sz="2000" dirty="0" err="1">
                <a:latin typeface="Symbol" pitchFamily="2" charset="2"/>
              </a:rPr>
              <a:t>gg</a:t>
            </a:r>
            <a:r>
              <a:rPr lang="en-US" sz="2000" dirty="0"/>
              <a:t>) = (2.42</a:t>
            </a:r>
            <a:r>
              <a:rPr lang="en-US" sz="2000" baseline="30000" dirty="0"/>
              <a:t>+0.58</a:t>
            </a:r>
            <a:r>
              <a:rPr lang="en-US" sz="2000" baseline="-25000" dirty="0"/>
              <a:t>−0.53</a:t>
            </a:r>
            <a:r>
              <a:rPr lang="en-US" sz="2000" dirty="0"/>
              <a:t> ) fb </a:t>
            </a:r>
          </a:p>
          <a:p>
            <a:r>
              <a:rPr lang="en-US" sz="2000" dirty="0"/>
              <a:t>Prediction from LO MC 1.5</a:t>
            </a:r>
            <a:r>
              <a:rPr lang="en-US" sz="2000" baseline="30000" dirty="0"/>
              <a:t>+0.4</a:t>
            </a:r>
            <a:r>
              <a:rPr lang="en-US" sz="2000" baseline="-25000" dirty="0"/>
              <a:t>-0.5</a:t>
            </a:r>
            <a:r>
              <a:rPr lang="en-US" sz="2000" dirty="0"/>
              <a:t> </a:t>
            </a:r>
            <a:r>
              <a:rPr lang="en-US" sz="2000"/>
              <a:t>fb  x </a:t>
            </a:r>
            <a:r>
              <a:rPr lang="en-US" sz="2000" dirty="0"/>
              <a:t>estimated k-factor ~1.7  </a:t>
            </a:r>
          </a:p>
          <a:p>
            <a:r>
              <a:rPr lang="en-US" sz="2000" dirty="0"/>
              <a:t>Observed significance 5.2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0F4FE-EA20-7F4B-508F-F599C8A49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63FDB-C38B-B2B4-9509-CB841C06A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CE523-95AC-3770-1F3F-0FC26C3F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34</a:t>
            </a:fld>
            <a:endParaRPr lang="en-US"/>
          </a:p>
        </p:txBody>
      </p:sp>
      <p:sp>
        <p:nvSpPr>
          <p:cNvPr id="13" name="Explosion 2 12">
            <a:extLst>
              <a:ext uri="{FF2B5EF4-FFF2-40B4-BE49-F238E27FC236}">
                <a16:creationId xmlns:a16="http://schemas.microsoft.com/office/drawing/2014/main" id="{65059045-C1C1-C816-BC1A-6AD3F8773859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00AEEA-4D4F-92A2-FF17-B1B11F68C619}"/>
              </a:ext>
            </a:extLst>
          </p:cNvPr>
          <p:cNvSpPr txBox="1"/>
          <p:nvPr/>
        </p:nvSpPr>
        <p:spPr>
          <a:xfrm>
            <a:off x="8541330" y="2696620"/>
            <a:ext cx="2975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3"/>
              </a:rPr>
              <a:t>arXiv:2506.05018 sub. to PLB</a:t>
            </a:r>
            <a:endParaRPr lang="en-US" sz="16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95FE8C8-2E5F-A82C-CFBD-AC0F45F50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265" y="1061335"/>
            <a:ext cx="2577314" cy="1655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906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54BC4-9C61-5C39-114C-33B37E7EC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1" y="156403"/>
            <a:ext cx="10259253" cy="698363"/>
          </a:xfrm>
        </p:spPr>
        <p:txBody>
          <a:bodyPr>
            <a:normAutofit fontScale="90000"/>
          </a:bodyPr>
          <a:lstStyle/>
          <a:p>
            <a:r>
              <a:rPr lang="en-US" dirty="0"/>
              <a:t>Quark compositeness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D2CA48-7028-730D-4590-95577C310E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8720" y="1155560"/>
                <a:ext cx="6905513" cy="501664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Look for BMS phenomena in events with </a:t>
                </a:r>
                <a:r>
                  <a:rPr lang="en-US" sz="2000" dirty="0">
                    <a:solidFill>
                      <a:srgbClr val="0070C0"/>
                    </a:solidFill>
                  </a:rPr>
                  <a:t>high energy jets</a:t>
                </a:r>
              </a:p>
              <a:p>
                <a:r>
                  <a:rPr lang="en-US" sz="2000" dirty="0"/>
                  <a:t> Broad resonances in </a:t>
                </a:r>
                <a:r>
                  <a:rPr lang="en-US" sz="2000" dirty="0">
                    <a:solidFill>
                      <a:srgbClr val="0070C0"/>
                    </a:solidFill>
                  </a:rPr>
                  <a:t>di-jet angular analysis </a:t>
                </a:r>
                <a:r>
                  <a:rPr lang="en-US" sz="2000" dirty="0"/>
                  <a:t>(sensitive to DM mediator and QBH in HQM models):</a:t>
                </a:r>
              </a:p>
              <a:p>
                <a:pPr lvl="1"/>
                <a:r>
                  <a:rPr lang="en-US" sz="2000" dirty="0"/>
                  <a:t>Use </a:t>
                </a:r>
                <a:r>
                  <a:rPr lang="en-US" sz="2000" dirty="0" err="1">
                    <a:solidFill>
                      <a:srgbClr val="0070C0"/>
                    </a:solidFill>
                  </a:rPr>
                  <a:t>dN</a:t>
                </a:r>
                <a:r>
                  <a:rPr lang="en-US" sz="2000" dirty="0">
                    <a:solidFill>
                      <a:srgbClr val="0070C0"/>
                    </a:solidFill>
                  </a:rPr>
                  <a:t>/d</a:t>
                </a:r>
                <a:r>
                  <a:rPr lang="en-US" sz="2000" dirty="0">
                    <a:solidFill>
                      <a:srgbClr val="0070C0"/>
                    </a:solidFill>
                    <a:latin typeface="Symbol" pitchFamily="2" charset="2"/>
                  </a:rPr>
                  <a:t>c</a:t>
                </a:r>
                <a:r>
                  <a:rPr lang="en-US" sz="2000" dirty="0">
                    <a:solidFill>
                      <a:srgbClr val="0070C0"/>
                    </a:solidFill>
                  </a:rPr>
                  <a:t> normalized distribution </a:t>
                </a:r>
                <a:r>
                  <a:rPr lang="en-US" sz="2000" dirty="0"/>
                  <a:t>in broad </a:t>
                </a:r>
                <a:r>
                  <a:rPr lang="en-US" sz="2000" dirty="0" err="1">
                    <a:solidFill>
                      <a:srgbClr val="0070C0"/>
                    </a:solidFill>
                  </a:rPr>
                  <a:t>m</a:t>
                </a:r>
                <a:r>
                  <a:rPr lang="en-US" sz="2000" baseline="-25000" dirty="0" err="1">
                    <a:solidFill>
                      <a:srgbClr val="0070C0"/>
                    </a:solidFill>
                  </a:rPr>
                  <a:t>jj</a:t>
                </a:r>
                <a:r>
                  <a:rPr lang="en-US" sz="2000" dirty="0"/>
                  <a:t> bins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1 −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2|</m:t>
                        </m:r>
                      </m:sup>
                    </m:sSup>
                  </m:oMath>
                </a14:m>
                <a:r>
                  <a:rPr lang="en-US" sz="2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func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func>
                      </m:den>
                    </m:f>
                  </m:oMath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sz="2000" dirty="0"/>
                  <a:t>QCD shape based on MC predictions (reweighted at NLO) </a:t>
                </a:r>
              </a:p>
              <a:p>
                <a:r>
                  <a:rPr lang="en-US" sz="2000" dirty="0"/>
                  <a:t>No significant excess found, and 95% CL limits derived: excluded  </a:t>
                </a:r>
                <a:r>
                  <a:rPr lang="en-US" sz="2000" dirty="0">
                    <a:solidFill>
                      <a:srgbClr val="0070C0"/>
                    </a:solidFill>
                  </a:rPr>
                  <a:t>QBH masses</a:t>
                </a:r>
                <a:r>
                  <a:rPr lang="en-US" sz="2000" dirty="0"/>
                  <a:t> up to </a:t>
                </a:r>
                <a:r>
                  <a:rPr lang="en-US" sz="2000" dirty="0">
                    <a:solidFill>
                      <a:srgbClr val="FF0000"/>
                    </a:solidFill>
                  </a:rPr>
                  <a:t>8.7 TeV </a:t>
                </a:r>
                <a:r>
                  <a:rPr lang="en-US" sz="2000" dirty="0"/>
                  <a:t>for n=2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D2CA48-7028-730D-4590-95577C310E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720" y="1155560"/>
                <a:ext cx="6905513" cy="501664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12C9B-FC00-9E31-53AE-0E36F769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727FA-B700-2881-6682-200C2FF02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1DA34-C531-9A55-F4CA-B1DA7036E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7" descr="A graph of data on a white background&#10;&#10;AI-generated content may be incorrect.">
            <a:extLst>
              <a:ext uri="{FF2B5EF4-FFF2-40B4-BE49-F238E27FC236}">
                <a16:creationId xmlns:a16="http://schemas.microsoft.com/office/drawing/2014/main" id="{BC946EA8-068F-D0E0-2EDD-1366E4A54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4070" y="971302"/>
            <a:ext cx="3287144" cy="3229236"/>
          </a:xfrm>
          <a:prstGeom prst="rect">
            <a:avLst/>
          </a:prstGeom>
        </p:spPr>
      </p:pic>
      <p:pic>
        <p:nvPicPr>
          <p:cNvPr id="13" name="Picture 1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6C8E5869-F521-A459-0C85-9F02A67EF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8963" y="4244225"/>
            <a:ext cx="2743199" cy="2579968"/>
          </a:xfrm>
          <a:prstGeom prst="rect">
            <a:avLst/>
          </a:prstGeom>
        </p:spPr>
      </p:pic>
      <p:sp>
        <p:nvSpPr>
          <p:cNvPr id="7" name="Explosion 2 6">
            <a:extLst>
              <a:ext uri="{FF2B5EF4-FFF2-40B4-BE49-F238E27FC236}">
                <a16:creationId xmlns:a16="http://schemas.microsoft.com/office/drawing/2014/main" id="{82F74011-C47D-B928-25AD-DD9920BF79F7}"/>
              </a:ext>
            </a:extLst>
          </p:cNvPr>
          <p:cNvSpPr/>
          <p:nvPr/>
        </p:nvSpPr>
        <p:spPr>
          <a:xfrm rot="20874924">
            <a:off x="8825379" y="173233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10275836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98D32-E196-EB52-41E8-EE2749DEE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4BD05-D4DF-3167-D8AC-81F9A617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>
                <a:latin typeface="Symbol" pitchFamily="2" charset="2"/>
                <a:sym typeface="Wingdings" pitchFamily="2" charset="2"/>
              </a:rPr>
              <a:t>mm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6C3D-8311-30CF-0DC8-A0BD35A02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15" y="1023730"/>
            <a:ext cx="11971282" cy="546914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Best chance to test </a:t>
            </a:r>
            <a:r>
              <a:rPr lang="en-US" b="1" dirty="0">
                <a:solidFill>
                  <a:srgbClr val="0070C0"/>
                </a:solidFill>
                <a:sym typeface="Wingdings" pitchFamily="2" charset="2"/>
              </a:rPr>
              <a:t>SM Yukawa sector </a:t>
            </a:r>
            <a:r>
              <a:rPr lang="en-US" dirty="0">
                <a:sym typeface="Wingdings" pitchFamily="2" charset="2"/>
              </a:rPr>
              <a:t>(the most intriguing part) on </a:t>
            </a:r>
            <a:r>
              <a:rPr lang="en-US" b="1" dirty="0">
                <a:solidFill>
                  <a:srgbClr val="0070C0"/>
                </a:solidFill>
                <a:sym typeface="Wingdings" pitchFamily="2" charset="2"/>
              </a:rPr>
              <a:t>2</a:t>
            </a:r>
            <a:r>
              <a:rPr lang="en-US" b="1" baseline="30000" dirty="0">
                <a:solidFill>
                  <a:srgbClr val="0070C0"/>
                </a:solidFill>
                <a:sym typeface="Wingdings" pitchFamily="2" charset="2"/>
              </a:rPr>
              <a:t>nd</a:t>
            </a:r>
            <a:r>
              <a:rPr lang="en-US" b="1" dirty="0">
                <a:solidFill>
                  <a:srgbClr val="0070C0"/>
                </a:solidFill>
                <a:sym typeface="Wingdings" pitchFamily="2" charset="2"/>
              </a:rPr>
              <a:t> Fermion generation </a:t>
            </a:r>
          </a:p>
          <a:p>
            <a:r>
              <a:rPr lang="en-US" dirty="0"/>
              <a:t>Rare decay </a:t>
            </a:r>
            <a:r>
              <a:rPr lang="en-US" b="1" dirty="0">
                <a:solidFill>
                  <a:srgbClr val="FF0000"/>
                </a:solidFill>
              </a:rPr>
              <a:t>BR~2x10</a:t>
            </a:r>
            <a:r>
              <a:rPr lang="en-US" b="1" baseline="30000" dirty="0">
                <a:solidFill>
                  <a:srgbClr val="FF0000"/>
                </a:solidFill>
              </a:rPr>
              <a:t>-4</a:t>
            </a:r>
            <a:r>
              <a:rPr lang="en-US" dirty="0"/>
              <a:t>, signal mass peak over the huge DY continuum background: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/</a:t>
            </a: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/>
              <a:t> inclusive </a:t>
            </a:r>
            <a:r>
              <a:rPr lang="en-US" dirty="0">
                <a:solidFill>
                  <a:srgbClr val="FF0000"/>
                </a:solidFill>
              </a:rPr>
              <a:t>~0.2%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/>
              <a:t>Define categories based on Higgs production mode to enhance </a:t>
            </a: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/>
              <a:t>/</a:t>
            </a: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23 mutually exclusive categories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16 </a:t>
            </a:r>
            <a:r>
              <a:rPr lang="en-US" dirty="0" err="1"/>
              <a:t>ggF</a:t>
            </a:r>
            <a:r>
              <a:rPr lang="en-US" dirty="0"/>
              <a:t> and VBF categories BDT-based on number of jets (b-veto, 2 leptons, </a:t>
            </a:r>
            <a:r>
              <a:rPr lang="en-US" dirty="0" err="1"/>
              <a:t>Etmiss</a:t>
            </a:r>
            <a:r>
              <a:rPr lang="en-US" dirty="0"/>
              <a:t> cut)</a:t>
            </a:r>
          </a:p>
          <a:p>
            <a:pPr lvl="1"/>
            <a:r>
              <a:rPr lang="en-US" dirty="0"/>
              <a:t> 5 VH categories: 1 ZH4L, 2 ZH2LMET and 2 VH3L  (4 leptons, 2L+Etmiss, 3 leptons) </a:t>
            </a:r>
          </a:p>
          <a:p>
            <a:pPr lvl="1"/>
            <a:r>
              <a:rPr lang="en-US" dirty="0"/>
              <a:t>2 </a:t>
            </a:r>
            <a:r>
              <a:rPr lang="en-US" dirty="0" err="1"/>
              <a:t>ttH</a:t>
            </a:r>
            <a:r>
              <a:rPr lang="en-US" dirty="0"/>
              <a:t> category (b-tag) NN based</a:t>
            </a:r>
          </a:p>
          <a:p>
            <a:r>
              <a:rPr lang="en-US" dirty="0"/>
              <a:t>Main </a:t>
            </a:r>
            <a:r>
              <a:rPr lang="en-US" dirty="0">
                <a:solidFill>
                  <a:srgbClr val="0070C0"/>
                </a:solidFill>
              </a:rPr>
              <a:t>improvements</a:t>
            </a:r>
            <a:r>
              <a:rPr lang="en-US" dirty="0"/>
              <a:t> relative to previous analysis:</a:t>
            </a:r>
          </a:p>
          <a:p>
            <a:pPr lvl="1"/>
            <a:r>
              <a:rPr lang="en-US" dirty="0"/>
              <a:t>Very large </a:t>
            </a:r>
            <a:r>
              <a:rPr lang="en-US" dirty="0">
                <a:solidFill>
                  <a:srgbClr val="0070C0"/>
                </a:solidFill>
              </a:rPr>
              <a:t>Sherpa DY sample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5B events</a:t>
            </a:r>
            <a:r>
              <a:rPr lang="en-US" dirty="0"/>
              <a:t>) to study </a:t>
            </a:r>
            <a:r>
              <a:rPr lang="en-US" dirty="0">
                <a:solidFill>
                  <a:srgbClr val="FF0000"/>
                </a:solidFill>
              </a:rPr>
              <a:t>bkg. modeling </a:t>
            </a:r>
            <a:r>
              <a:rPr lang="en-US" dirty="0"/>
              <a:t>(most difficult part of the analysis)</a:t>
            </a:r>
          </a:p>
          <a:p>
            <a:pPr lvl="1"/>
            <a:r>
              <a:rPr lang="en-US" dirty="0"/>
              <a:t>BDT score in </a:t>
            </a:r>
            <a:r>
              <a:rPr lang="en-US" dirty="0" err="1"/>
              <a:t>ggF+VBF</a:t>
            </a:r>
            <a:r>
              <a:rPr lang="en-US" dirty="0"/>
              <a:t> DY MC </a:t>
            </a:r>
            <a:r>
              <a:rPr lang="en-US" dirty="0">
                <a:solidFill>
                  <a:srgbClr val="0070C0"/>
                </a:solidFill>
              </a:rPr>
              <a:t>reweighted to mass SB </a:t>
            </a:r>
            <a:r>
              <a:rPr lang="en-US" dirty="0"/>
              <a:t>to get better </a:t>
            </a:r>
            <a:r>
              <a:rPr lang="en-US" dirty="0">
                <a:solidFill>
                  <a:srgbClr val="0070C0"/>
                </a:solidFill>
              </a:rPr>
              <a:t>m</a:t>
            </a:r>
            <a:r>
              <a:rPr lang="en-US" baseline="-25000" dirty="0">
                <a:solidFill>
                  <a:srgbClr val="0070C0"/>
                </a:solidFill>
                <a:latin typeface="Symbol" pitchFamily="2" charset="2"/>
              </a:rPr>
              <a:t>mm</a:t>
            </a:r>
            <a:r>
              <a:rPr lang="en-US" dirty="0">
                <a:solidFill>
                  <a:srgbClr val="0070C0"/>
                </a:solidFill>
              </a:rPr>
              <a:t> modeling for DY</a:t>
            </a:r>
          </a:p>
          <a:p>
            <a:pPr lvl="1"/>
            <a:r>
              <a:rPr lang="en-US" dirty="0"/>
              <a:t>Di-muon primary vertex refit (2% improvement on signal) mass resolution </a:t>
            </a:r>
            <a:r>
              <a:rPr lang="en-US" dirty="0">
                <a:solidFill>
                  <a:srgbClr val="0070C0"/>
                </a:solidFill>
              </a:rPr>
              <a:t>~2.6-3.5 GeV</a:t>
            </a:r>
          </a:p>
          <a:p>
            <a:r>
              <a:rPr lang="en-US" dirty="0"/>
              <a:t>Most important work has been the </a:t>
            </a:r>
            <a:r>
              <a:rPr lang="en-US" b="1" dirty="0">
                <a:solidFill>
                  <a:schemeClr val="accent6"/>
                </a:solidFill>
              </a:rPr>
              <a:t>timely calibration of the physics object </a:t>
            </a:r>
            <a:r>
              <a:rPr lang="en-US" dirty="0"/>
              <a:t>for Run 3 (including 2024!)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76153-30E2-6975-4F34-B99C5DC9B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28512-7172-8AE9-6D93-400B82E39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E9486-0B3F-2752-369C-74E62C70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36</a:t>
            </a:fld>
            <a:endParaRPr lang="en-US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BAB1CB7E-4C2B-3228-0A30-CACF32084AAE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35579536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8B453-CC7E-ACAF-74BF-D8872CB2B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data&#10;&#10;AI-generated content may be incorrect.">
            <a:extLst>
              <a:ext uri="{FF2B5EF4-FFF2-40B4-BE49-F238E27FC236}">
                <a16:creationId xmlns:a16="http://schemas.microsoft.com/office/drawing/2014/main" id="{D8CE51D5-C15B-AED0-9DAF-E35BC15D7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5972" y="878829"/>
            <a:ext cx="4527306" cy="31391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C94BDE-2096-3BFC-6071-FA20C1B2A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156403"/>
            <a:ext cx="9930958" cy="698363"/>
          </a:xfrm>
        </p:spPr>
        <p:txBody>
          <a:bodyPr>
            <a:normAutofit/>
          </a:bodyPr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>
                <a:latin typeface="Symbol" pitchFamily="2" charset="2"/>
                <a:sym typeface="Wingdings" pitchFamily="2" charset="2"/>
              </a:rPr>
              <a:t>mm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7139CC-5F7F-96C8-3DF1-F90781382D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615" y="1023730"/>
                <a:ext cx="7287817" cy="546914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000" dirty="0"/>
                  <a:t>Signal extracted via an 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analytical fit</a:t>
                </a:r>
                <a:r>
                  <a:rPr lang="en-US" sz="2000" b="1" dirty="0"/>
                  <a:t> </a:t>
                </a:r>
                <a:r>
                  <a:rPr lang="en-US" sz="2000" dirty="0"/>
                  <a:t>to 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m</a:t>
                </a:r>
                <a:r>
                  <a:rPr lang="en-US" sz="2000" b="1" baseline="-25000" dirty="0">
                    <a:solidFill>
                      <a:srgbClr val="0070C0"/>
                    </a:solidFill>
                    <a:latin typeface="Symbol" pitchFamily="2" charset="2"/>
                  </a:rPr>
                  <a:t>mm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 spectra</a:t>
                </a:r>
              </a:p>
              <a:p>
                <a:r>
                  <a:rPr lang="en-US" sz="2000" dirty="0"/>
                  <a:t>Bkg. Modeling based on </a:t>
                </a:r>
                <a:r>
                  <a:rPr lang="en-US" sz="2000" dirty="0">
                    <a:solidFill>
                      <a:schemeClr val="accent6"/>
                    </a:solidFill>
                  </a:rPr>
                  <a:t>Core</a:t>
                </a:r>
                <a:r>
                  <a:rPr lang="en-US" sz="2000" dirty="0"/>
                  <a:t> x </a:t>
                </a:r>
                <a:r>
                  <a:rPr lang="en-US" sz="2000" dirty="0">
                    <a:solidFill>
                      <a:srgbClr val="0070C0"/>
                    </a:solidFill>
                  </a:rPr>
                  <a:t>Empirical</a:t>
                </a:r>
                <a:r>
                  <a:rPr lang="en-US" sz="2000" dirty="0"/>
                  <a:t> analytic fit or spectra</a:t>
                </a:r>
              </a:p>
              <a:p>
                <a:pPr lvl="1"/>
                <a:r>
                  <a:rPr lang="en-US" sz="1800" dirty="0">
                    <a:solidFill>
                      <a:schemeClr val="accent6"/>
                    </a:solidFill>
                  </a:rPr>
                  <a:t>Core</a:t>
                </a:r>
                <a:r>
                  <a:rPr lang="en-US" sz="1800" dirty="0"/>
                  <a:t> DY same for all categories (no free DOF)</a:t>
                </a:r>
              </a:p>
              <a:p>
                <a:pPr lvl="1"/>
                <a:r>
                  <a:rPr lang="en-US" sz="1800" dirty="0">
                    <a:solidFill>
                      <a:srgbClr val="0070C0"/>
                    </a:solidFill>
                  </a:rPr>
                  <a:t>Empirical</a:t>
                </a:r>
                <a:r>
                  <a:rPr lang="en-US" sz="1800" dirty="0"/>
                  <a:t>: flexible enough to adapt to mass distortions caused by selection, between 1 and 4 shape DOF depending on category (plus normalization) </a:t>
                </a:r>
              </a:p>
              <a:p>
                <a:pPr lvl="1"/>
                <a:r>
                  <a:rPr lang="en-US" sz="1800" dirty="0"/>
                  <a:t>Required </a:t>
                </a:r>
                <a:r>
                  <a:rPr lang="en-US" sz="1800" dirty="0">
                    <a:solidFill>
                      <a:srgbClr val="0070C0"/>
                    </a:solidFill>
                  </a:rPr>
                  <a:t>good quality fit </a:t>
                </a:r>
                <a:r>
                  <a:rPr lang="en-US" sz="1800" dirty="0"/>
                  <a:t>on: MC, data SB, MC systematic variations</a:t>
                </a:r>
              </a:p>
              <a:p>
                <a:pPr lvl="1"/>
                <a:r>
                  <a:rPr lang="en-US" sz="1800" dirty="0"/>
                  <a:t>Uncertainties implemented via </a:t>
                </a:r>
                <a:r>
                  <a:rPr lang="en-US" sz="1800" b="1" dirty="0">
                    <a:solidFill>
                      <a:srgbClr val="FF0000"/>
                    </a:solidFill>
                  </a:rPr>
                  <a:t>Spurious Signals </a:t>
                </a:r>
                <a:r>
                  <a:rPr lang="en-US" sz="1800" dirty="0"/>
                  <a:t>(signal yields obtained from a fit to the background-only MC spectra) </a:t>
                </a:r>
                <a:r>
                  <a:rPr lang="en-US" sz="1800" dirty="0">
                    <a:sym typeface="Wingdings" pitchFamily="2" charset="2"/>
                  </a:rPr>
                  <a:t></a:t>
                </a:r>
                <a:r>
                  <a:rPr lang="en-US" sz="1800" dirty="0"/>
                  <a:t> Kept below </a:t>
                </a:r>
                <a:r>
                  <a:rPr lang="en-US" sz="1800" dirty="0">
                    <a:solidFill>
                      <a:srgbClr val="0070C0"/>
                    </a:solidFill>
                  </a:rPr>
                  <a:t>20% stat. uncertainty</a:t>
                </a:r>
              </a:p>
              <a:p>
                <a:r>
                  <a:rPr lang="en-US" sz="2200" b="1" dirty="0">
                    <a:solidFill>
                      <a:srgbClr val="0070C0"/>
                    </a:solidFill>
                  </a:rPr>
                  <a:t>Run 3 (2022-2024)</a:t>
                </a:r>
                <a:r>
                  <a:rPr lang="en-US" sz="2200" dirty="0"/>
                  <a:t>: </a:t>
                </a:r>
                <a:r>
                  <a:rPr lang="en-US" sz="2200" b="1" dirty="0">
                    <a:solidFill>
                      <a:srgbClr val="0070C0"/>
                    </a:solidFill>
                    <a:latin typeface="Symbol" pitchFamily="2" charset="2"/>
                  </a:rPr>
                  <a:t>m</a:t>
                </a:r>
                <a:r>
                  <a:rPr lang="en-US" sz="2200" b="1" dirty="0">
                    <a:solidFill>
                      <a:srgbClr val="0070C0"/>
                    </a:solidFill>
                  </a:rPr>
                  <a:t>=1.6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200" b="1" dirty="0">
                    <a:solidFill>
                      <a:srgbClr val="0070C0"/>
                    </a:solidFill>
                  </a:rPr>
                  <a:t> 0.6 </a:t>
                </a:r>
                <a:r>
                  <a:rPr lang="en-US" sz="2200" dirty="0"/>
                  <a:t>(0.6 stat.,0.3 syst) </a:t>
                </a:r>
                <a:r>
                  <a:rPr lang="en-US" sz="2200" dirty="0">
                    <a:sym typeface="Wingdings" pitchFamily="2" charset="2"/>
                  </a:rPr>
                  <a:t> </a:t>
                </a:r>
                <a:r>
                  <a:rPr lang="en-US" sz="2200" b="1" dirty="0">
                    <a:solidFill>
                      <a:srgbClr val="0070C0"/>
                    </a:solidFill>
                  </a:rPr>
                  <a:t>2.8 </a:t>
                </a:r>
                <a:r>
                  <a:rPr lang="en-US" sz="2200" b="1" dirty="0">
                    <a:solidFill>
                      <a:srgbClr val="0070C0"/>
                    </a:solidFill>
                    <a:latin typeface="Symbol" pitchFamily="2" charset="2"/>
                  </a:rPr>
                  <a:t>s</a:t>
                </a:r>
                <a:r>
                  <a:rPr lang="en-US" sz="2200" dirty="0"/>
                  <a:t> (Exp. </a:t>
                </a:r>
                <a:r>
                  <a:rPr lang="en-US" sz="2200" dirty="0">
                    <a:solidFill>
                      <a:schemeClr val="accent6"/>
                    </a:solidFill>
                  </a:rPr>
                  <a:t>1.8 </a:t>
                </a:r>
                <a:r>
                  <a:rPr lang="en-US" sz="2200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  <a:r>
                  <a:rPr lang="en-US" sz="2200" dirty="0"/>
                  <a:t>)</a:t>
                </a:r>
              </a:p>
              <a:p>
                <a:pPr lvl="1"/>
                <a:r>
                  <a:rPr lang="en-US" sz="1800" dirty="0"/>
                  <a:t>Compatibility among 6 categories 54%</a:t>
                </a:r>
              </a:p>
              <a:p>
                <a:r>
                  <a:rPr lang="en-US" sz="2200" b="1" dirty="0">
                    <a:solidFill>
                      <a:srgbClr val="FF0000"/>
                    </a:solidFill>
                  </a:rPr>
                  <a:t>Combined Run 2</a:t>
                </a:r>
                <a:r>
                  <a:rPr lang="en-US" sz="2200" b="1" dirty="0"/>
                  <a:t>: </a:t>
                </a:r>
                <a:r>
                  <a:rPr lang="en-US" sz="2200" b="1" dirty="0">
                    <a:solidFill>
                      <a:srgbClr val="FF0000"/>
                    </a:solidFill>
                    <a:latin typeface="Symbol" pitchFamily="2" charset="2"/>
                  </a:rPr>
                  <a:t>m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=1.4 </a:t>
                </a:r>
                <a14:m>
                  <m:oMath xmlns:m="http://schemas.openxmlformats.org/officeDocument/2006/math">
                    <m:r>
                      <a:rPr lang="en-US" sz="2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200" b="1" dirty="0">
                    <a:solidFill>
                      <a:srgbClr val="FF0000"/>
                    </a:solidFill>
                  </a:rPr>
                  <a:t> 0.4 </a:t>
                </a:r>
                <a:r>
                  <a:rPr lang="en-US" sz="2200" dirty="0"/>
                  <a:t>(0.4 stat.,0.1 syst) </a:t>
                </a:r>
                <a:r>
                  <a:rPr lang="en-US" sz="2200" dirty="0">
                    <a:sym typeface="Wingdings" pitchFamily="2" charset="2"/>
                  </a:rPr>
                  <a:t> </a:t>
                </a:r>
                <a:r>
                  <a:rPr lang="en-US" sz="2200" b="1" dirty="0">
                    <a:solidFill>
                      <a:srgbClr val="FF0000"/>
                    </a:solidFill>
                    <a:sym typeface="Wingdings" pitchFamily="2" charset="2"/>
                  </a:rPr>
                  <a:t>3.4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b="1" dirty="0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dirty="0"/>
                  <a:t>(</a:t>
                </a:r>
                <a:r>
                  <a:rPr lang="en-US" sz="2200" dirty="0">
                    <a:solidFill>
                      <a:schemeClr val="accent6"/>
                    </a:solidFill>
                  </a:rPr>
                  <a:t>2.5 </a:t>
                </a:r>
                <a:r>
                  <a:rPr lang="en-US" sz="2200" dirty="0">
                    <a:solidFill>
                      <a:schemeClr val="accent6"/>
                    </a:solidFill>
                    <a:latin typeface="Symbol" pitchFamily="2" charset="2"/>
                  </a:rPr>
                  <a:t>s</a:t>
                </a:r>
                <a:r>
                  <a:rPr lang="en-US" sz="2200" dirty="0"/>
                  <a:t>)</a:t>
                </a:r>
              </a:p>
              <a:p>
                <a:pPr lvl="1"/>
                <a:r>
                  <a:rPr lang="en-US" sz="1600" dirty="0"/>
                  <a:t>All modeling systematics correlated, Experimental systematics (mainly SS) are of statistic nature </a:t>
                </a:r>
                <a:r>
                  <a:rPr lang="en-US" sz="1600" dirty="0">
                    <a:sym typeface="Wingdings" pitchFamily="2" charset="2"/>
                  </a:rPr>
                  <a:t> </a:t>
                </a:r>
                <a:r>
                  <a:rPr lang="en-US" sz="1600" dirty="0"/>
                  <a:t>not correlated</a:t>
                </a:r>
              </a:p>
              <a:p>
                <a:pPr lvl="1"/>
                <a:r>
                  <a:rPr lang="en-US" sz="1600" dirty="0"/>
                  <a:t>Compatibility Run 2 vs Run 3: 68%  </a:t>
                </a:r>
              </a:p>
              <a:p>
                <a:pPr marL="0" indent="0" algn="ctr">
                  <a:buNone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STRONG</a:t>
                </a:r>
                <a:r>
                  <a:rPr lang="en-US" sz="2000" dirty="0"/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evidence for H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 </a:t>
                </a:r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mm</a:t>
                </a:r>
                <a:r>
                  <a:rPr lang="en-US" sz="2000" b="1" dirty="0">
                    <a:solidFill>
                      <a:srgbClr val="FF0000"/>
                    </a:solidFill>
                    <a:sym typeface="Wingdings" pitchFamily="2" charset="2"/>
                  </a:rPr>
                  <a:t> </a:t>
                </a:r>
                <a:r>
                  <a:rPr lang="en-US" sz="2000" dirty="0">
                    <a:sym typeface="Wingdings" pitchFamily="2" charset="2"/>
                  </a:rPr>
                  <a:t>decay in agreement with SM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7139CC-5F7F-96C8-3DF1-F90781382D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615" y="1023730"/>
                <a:ext cx="7287817" cy="546914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CB247-7D2E-2BF5-F904-723CE9402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3CE3-D0D5-6A32-0337-3E1DE53CF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9380F-2119-7119-714E-6ADB73C5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1EB2A3-0E0F-07F6-F054-95F829148570}"/>
                  </a:ext>
                </a:extLst>
              </p:cNvPr>
              <p:cNvSpPr txBox="1"/>
              <p:nvPr/>
            </p:nvSpPr>
            <p:spPr>
              <a:xfrm>
                <a:off x="9585160" y="2846828"/>
                <a:ext cx="20934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BR(</a:t>
                </a:r>
                <a:r>
                  <a:rPr lang="en-US" sz="1200" dirty="0" err="1">
                    <a:solidFill>
                      <a:srgbClr val="FF0000"/>
                    </a:solidFill>
                  </a:rPr>
                  <a:t>H</a:t>
                </a:r>
                <a:r>
                  <a:rPr lang="en-US" sz="1200" dirty="0" err="1">
                    <a:solidFill>
                      <a:srgbClr val="FF0000"/>
                    </a:solidFill>
                    <a:sym typeface="Wingdings" pitchFamily="2" charset="2"/>
                  </a:rPr>
                  <a:t></a:t>
                </a:r>
                <a:r>
                  <a:rPr lang="en-US" sz="1200" dirty="0" err="1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mm</a:t>
                </a:r>
                <a:r>
                  <a:rPr lang="en-US" sz="1200" dirty="0">
                    <a:solidFill>
                      <a:srgbClr val="FF0000"/>
                    </a:solidFill>
                    <a:sym typeface="Wingdings" pitchFamily="2" charset="2"/>
                  </a:rPr>
                  <a:t>) = (3.0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±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  <a:sym typeface="Wingdings" pitchFamily="2" charset="2"/>
                  </a:rPr>
                  <a:t> 0.9)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×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10</a:t>
                </a:r>
                <a:r>
                  <a:rPr lang="en-US" sz="1200" baseline="30000" dirty="0">
                    <a:solidFill>
                      <a:srgbClr val="FF0000"/>
                    </a:solidFill>
                  </a:rPr>
                  <a:t>-4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91EB2A3-0E0F-07F6-F054-95F829148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5160" y="2846828"/>
                <a:ext cx="2093494" cy="276999"/>
              </a:xfrm>
              <a:prstGeom prst="rect">
                <a:avLst/>
              </a:prstGeom>
              <a:blipFill>
                <a:blip r:embed="rId4"/>
                <a:stretch>
                  <a:fillRect t="-4545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with numbers and graphs&#10;&#10;AI-generated content may be incorrect.">
            <a:extLst>
              <a:ext uri="{FF2B5EF4-FFF2-40B4-BE49-F238E27FC236}">
                <a16:creationId xmlns:a16="http://schemas.microsoft.com/office/drawing/2014/main" id="{7FD264ED-2D5A-5996-E1F1-74625DBDB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748" y="3955025"/>
            <a:ext cx="4401753" cy="2902973"/>
          </a:xfrm>
          <a:prstGeom prst="rect">
            <a:avLst/>
          </a:prstGeom>
        </p:spPr>
      </p:pic>
      <p:sp>
        <p:nvSpPr>
          <p:cNvPr id="12" name="Explosion 2 11">
            <a:extLst>
              <a:ext uri="{FF2B5EF4-FFF2-40B4-BE49-F238E27FC236}">
                <a16:creationId xmlns:a16="http://schemas.microsoft.com/office/drawing/2014/main" id="{46969B0C-6B1A-02A7-45A1-600AC8FFFE7F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FDE8CC-198B-5A39-C1C5-C820E8665FA0}"/>
              </a:ext>
            </a:extLst>
          </p:cNvPr>
          <p:cNvSpPr/>
          <p:nvPr/>
        </p:nvSpPr>
        <p:spPr>
          <a:xfrm>
            <a:off x="8189495" y="1182833"/>
            <a:ext cx="1395665" cy="27699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301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7475E-B413-6036-9A9A-A24C0F349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6F5BB-13EA-A3F4-6134-68E8324BD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156661"/>
            <a:ext cx="9930958" cy="698363"/>
          </a:xfrm>
        </p:spPr>
        <p:txBody>
          <a:bodyPr>
            <a:normAutofit/>
          </a:bodyPr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Z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CB3B17-ABF1-3056-C000-09B066D46C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616" y="1023730"/>
                <a:ext cx="8024764" cy="5469143"/>
              </a:xfrm>
            </p:spPr>
            <p:txBody>
              <a:bodyPr>
                <a:noAutofit/>
              </a:bodyPr>
              <a:lstStyle/>
              <a:p>
                <a:r>
                  <a:rPr lang="en-US" sz="1400" dirty="0"/>
                  <a:t>Rare decay </a:t>
                </a:r>
                <a:r>
                  <a:rPr lang="en-US" sz="1400" dirty="0">
                    <a:solidFill>
                      <a:srgbClr val="FF0000"/>
                    </a:solidFill>
                  </a:rPr>
                  <a:t>loop-suppressed in the SM </a:t>
                </a:r>
                <a:r>
                  <a:rPr lang="en-US" sz="1400" dirty="0"/>
                  <a:t>with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BR=1.5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400" b="1" dirty="0">
                    <a:solidFill>
                      <a:srgbClr val="FF0000"/>
                    </a:solidFill>
                  </a:rPr>
                  <a:t>0.1 x 10</a:t>
                </a:r>
                <a:r>
                  <a:rPr lang="en-US" sz="1400" b="1" baseline="30000" dirty="0">
                    <a:solidFill>
                      <a:srgbClr val="FF0000"/>
                    </a:solidFill>
                  </a:rPr>
                  <a:t>-3</a:t>
                </a:r>
                <a:endParaRPr lang="en-US" sz="1400" b="1" baseline="30000" dirty="0"/>
              </a:p>
              <a:p>
                <a:r>
                  <a:rPr lang="en-US" sz="2000" baseline="30000" dirty="0">
                    <a:sym typeface="Wingdings" pitchFamily="2" charset="2"/>
                  </a:rPr>
                  <a:t>Sensitive to </a:t>
                </a:r>
                <a:r>
                  <a:rPr lang="en-US" sz="2000" baseline="30000" dirty="0">
                    <a:solidFill>
                      <a:srgbClr val="FF0000"/>
                    </a:solidFill>
                    <a:sym typeface="Wingdings" pitchFamily="2" charset="2"/>
                  </a:rPr>
                  <a:t>BSM</a:t>
                </a:r>
                <a:r>
                  <a:rPr lang="en-US" sz="2000" baseline="30000" dirty="0">
                    <a:sym typeface="Wingdings" pitchFamily="2" charset="2"/>
                  </a:rPr>
                  <a:t> effects and complementary to </a:t>
                </a:r>
                <a:r>
                  <a:rPr lang="en-US" sz="2000" baseline="30000" dirty="0" err="1">
                    <a:sym typeface="Wingdings" pitchFamily="2" charset="2"/>
                  </a:rPr>
                  <a:t>H</a:t>
                </a:r>
                <a:r>
                  <a:rPr lang="en-US" sz="2000" baseline="30000" dirty="0" err="1">
                    <a:latin typeface="Symbol" pitchFamily="2" charset="2"/>
                    <a:sym typeface="Wingdings" pitchFamily="2" charset="2"/>
                  </a:rPr>
                  <a:t>gg</a:t>
                </a:r>
                <a:endParaRPr lang="en-US" sz="2000" dirty="0">
                  <a:latin typeface="Symbol" pitchFamily="2" charset="2"/>
                  <a:sym typeface="Wingdings" pitchFamily="2" charset="2"/>
                </a:endParaRPr>
              </a:p>
              <a:p>
                <a:r>
                  <a:rPr lang="en-US" sz="1400" dirty="0">
                    <a:sym typeface="Wingdings" pitchFamily="2" charset="2"/>
                  </a:rPr>
                  <a:t>Intriguing result ATLAS+CMS in Run 2: </a:t>
                </a:r>
                <a:r>
                  <a:rPr lang="en-US" sz="1400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m</a:t>
                </a:r>
                <a:r>
                  <a:rPr lang="en-US" sz="1400" dirty="0">
                    <a:solidFill>
                      <a:srgbClr val="FF0000"/>
                    </a:solidFill>
                    <a:sym typeface="Wingdings" pitchFamily="2" charset="2"/>
                  </a:rPr>
                  <a:t>=2.2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sym typeface="Wingdings" pitchFamily="2" charset="2"/>
                  </a:rPr>
                  <a:t>0.7 </a:t>
                </a:r>
                <a:r>
                  <a:rPr lang="en-US" sz="1400" dirty="0">
                    <a:sym typeface="Wingdings" pitchFamily="2" charset="2"/>
                  </a:rPr>
                  <a:t>(about </a:t>
                </a:r>
                <a:r>
                  <a:rPr lang="en-US" sz="1400" dirty="0">
                    <a:solidFill>
                      <a:srgbClr val="FF0000"/>
                    </a:solidFill>
                    <a:sym typeface="Wingdings" pitchFamily="2" charset="2"/>
                  </a:rPr>
                  <a:t>2</a:t>
                </a:r>
                <a:r>
                  <a:rPr lang="en-US" sz="1400" dirty="0">
                    <a:solidFill>
                      <a:srgbClr val="FF0000"/>
                    </a:solidFill>
                    <a:latin typeface="Symbol" pitchFamily="2" charset="2"/>
                    <a:sym typeface="Wingdings" pitchFamily="2" charset="2"/>
                  </a:rPr>
                  <a:t>s</a:t>
                </a:r>
                <a:r>
                  <a:rPr lang="en-US" sz="1400" dirty="0">
                    <a:sym typeface="Wingdings" pitchFamily="2" charset="2"/>
                  </a:rPr>
                  <a:t> above SM) </a:t>
                </a:r>
                <a:r>
                  <a:rPr lang="en-US" sz="1200" dirty="0">
                    <a:hlinkClick r:id="rId2"/>
                  </a:rPr>
                  <a:t>Phys. Rev. Lett. 132 (2024) 021803</a:t>
                </a:r>
                <a:endParaRPr lang="en-US" sz="1200" dirty="0"/>
              </a:p>
              <a:p>
                <a:r>
                  <a:rPr lang="en-US" sz="1400" dirty="0"/>
                  <a:t>Important to </a:t>
                </a:r>
                <a:r>
                  <a:rPr lang="en-US" sz="1400" dirty="0">
                    <a:solidFill>
                      <a:srgbClr val="0070C0"/>
                    </a:solidFill>
                  </a:rPr>
                  <a:t>timely check </a:t>
                </a:r>
                <a:r>
                  <a:rPr lang="en-US" sz="1400" dirty="0"/>
                  <a:t>with </a:t>
                </a:r>
                <a:r>
                  <a:rPr lang="en-US" sz="1400" dirty="0">
                    <a:solidFill>
                      <a:srgbClr val="FF0000"/>
                    </a:solidFill>
                  </a:rPr>
                  <a:t>Run 3</a:t>
                </a:r>
                <a:r>
                  <a:rPr lang="en-US" sz="1400" dirty="0"/>
                  <a:t> data, need </a:t>
                </a:r>
                <a:r>
                  <a:rPr lang="en-US" sz="1400" dirty="0">
                    <a:solidFill>
                      <a:srgbClr val="FF0000"/>
                    </a:solidFill>
                  </a:rPr>
                  <a:t>2022-2024</a:t>
                </a:r>
                <a:r>
                  <a:rPr lang="en-US" sz="1400" dirty="0"/>
                  <a:t> sample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~165fb</a:t>
                </a:r>
                <a:r>
                  <a:rPr lang="en-US" sz="1400" b="1" baseline="30000" dirty="0">
                    <a:solidFill>
                      <a:srgbClr val="FF0000"/>
                    </a:solidFill>
                  </a:rPr>
                  <a:t>-1</a:t>
                </a:r>
              </a:p>
              <a:p>
                <a:r>
                  <a:rPr lang="en-US" sz="1400" dirty="0"/>
                  <a:t>Select 2 isolated leptons compatible with </a:t>
                </a:r>
                <a:r>
                  <a:rPr lang="en-US" sz="1400" dirty="0" err="1"/>
                  <a:t>Z</a:t>
                </a:r>
                <a:r>
                  <a:rPr lang="en-US" sz="1400" dirty="0" err="1">
                    <a:sym typeface="Wingdings" pitchFamily="2" charset="2"/>
                  </a:rPr>
                  <a:t></a:t>
                </a:r>
                <a:r>
                  <a:rPr lang="en-US" sz="1400" dirty="0" err="1">
                    <a:latin typeface="Brush Script MT" panose="03060802040406070304" pitchFamily="66" charset="-122"/>
                    <a:ea typeface="Brush Script MT" panose="03060802040406070304" pitchFamily="66" charset="-122"/>
                    <a:cs typeface="Brush Script MT" panose="03060802040406070304" pitchFamily="66" charset="-122"/>
                    <a:sym typeface="Wingdings" pitchFamily="2" charset="2"/>
                  </a:rPr>
                  <a:t>ll</a:t>
                </a:r>
                <a:r>
                  <a:rPr lang="en-US" sz="1400" dirty="0">
                    <a:sym typeface="Wingdings" pitchFamily="2" charset="2"/>
                  </a:rPr>
                  <a:t> (</a:t>
                </a:r>
                <a:r>
                  <a:rPr lang="en-US" sz="1400" dirty="0" err="1">
                    <a:sym typeface="Wingdings" pitchFamily="2" charset="2"/>
                  </a:rPr>
                  <a:t>e,</a:t>
                </a:r>
                <a:r>
                  <a:rPr lang="en-US" sz="1400" dirty="0" err="1">
                    <a:latin typeface="Symbol" pitchFamily="2" charset="2"/>
                    <a:sym typeface="Wingdings" pitchFamily="2" charset="2"/>
                  </a:rPr>
                  <a:t>m</a:t>
                </a:r>
                <a:r>
                  <a:rPr lang="en-US" sz="1400" dirty="0">
                    <a:sym typeface="Wingdings" pitchFamily="2" charset="2"/>
                  </a:rPr>
                  <a:t>) (10 GeV mass window) and isolated photon</a:t>
                </a:r>
              </a:p>
              <a:p>
                <a:r>
                  <a:rPr lang="en-US" sz="1400" dirty="0">
                    <a:sym typeface="Wingdings" pitchFamily="2" charset="2"/>
                  </a:rPr>
                  <a:t>Relative to Run 2 analysis:</a:t>
                </a:r>
              </a:p>
              <a:p>
                <a:pPr lvl="1"/>
                <a:r>
                  <a:rPr lang="en-US" sz="1100" dirty="0">
                    <a:sym typeface="Wingdings" pitchFamily="2" charset="2"/>
                  </a:rPr>
                  <a:t>Improved mass resolution including FSR</a:t>
                </a:r>
              </a:p>
              <a:p>
                <a:pPr lvl="1"/>
                <a:r>
                  <a:rPr lang="en-US" sz="1100" dirty="0">
                    <a:sym typeface="Wingdings" pitchFamily="2" charset="2"/>
                  </a:rPr>
                  <a:t>Improved categorization 13 categories 1 3L (target VH, </a:t>
                </a:r>
                <a:r>
                  <a:rPr lang="en-US" sz="1100" dirty="0" err="1">
                    <a:sym typeface="Wingdings" pitchFamily="2" charset="2"/>
                  </a:rPr>
                  <a:t>ttH</a:t>
                </a:r>
                <a:r>
                  <a:rPr lang="en-US" sz="1100" dirty="0">
                    <a:sym typeface="Wingdings" pitchFamily="2" charset="2"/>
                  </a:rPr>
                  <a:t>), 2 VBF categories, 5 BDT-based categories x 2 lepton flavors</a:t>
                </a:r>
              </a:p>
              <a:p>
                <a:r>
                  <a:rPr lang="en-US" sz="1400" dirty="0">
                    <a:sym typeface="Wingdings" pitchFamily="2" charset="2"/>
                  </a:rPr>
                  <a:t>Signal extracted by </a:t>
                </a:r>
                <a:r>
                  <a:rPr lang="en-US" sz="1400" dirty="0">
                    <a:solidFill>
                      <a:srgbClr val="0070C0"/>
                    </a:solidFill>
                    <a:sym typeface="Wingdings" pitchFamily="2" charset="2"/>
                  </a:rPr>
                  <a:t>analytical fit </a:t>
                </a:r>
                <a:r>
                  <a:rPr lang="en-US" sz="1400" dirty="0">
                    <a:sym typeface="Wingdings" pitchFamily="2" charset="2"/>
                  </a:rPr>
                  <a:t>to the </a:t>
                </a:r>
                <a:r>
                  <a:rPr lang="en-US" sz="1400" b="1" dirty="0" err="1">
                    <a:solidFill>
                      <a:srgbClr val="0070C0"/>
                    </a:solidFill>
                    <a:sym typeface="Wingdings" pitchFamily="2" charset="2"/>
                  </a:rPr>
                  <a:t>m</a:t>
                </a:r>
                <a:r>
                  <a:rPr lang="en-US" sz="1400" b="1" baseline="-25000" dirty="0" err="1">
                    <a:solidFill>
                      <a:srgbClr val="0070C0"/>
                    </a:solidFill>
                    <a:latin typeface="Brush Script MT" panose="03060802040406070304" pitchFamily="66" charset="-122"/>
                    <a:ea typeface="Brush Script MT" panose="03060802040406070304" pitchFamily="66" charset="-122"/>
                    <a:cs typeface="Brush Script MT" panose="03060802040406070304" pitchFamily="66" charset="-122"/>
                    <a:sym typeface="Wingdings" pitchFamily="2" charset="2"/>
                  </a:rPr>
                  <a:t>ll</a:t>
                </a:r>
                <a:r>
                  <a:rPr lang="en-US" sz="1400" b="1" baseline="-25000" dirty="0" err="1">
                    <a:solidFill>
                      <a:srgbClr val="0070C0"/>
                    </a:solidFill>
                    <a:latin typeface="Symbol" pitchFamily="2" charset="2"/>
                    <a:sym typeface="Wingdings" pitchFamily="2" charset="2"/>
                  </a:rPr>
                  <a:t>g</a:t>
                </a:r>
                <a:r>
                  <a:rPr lang="en-US" sz="1400" b="1" dirty="0">
                    <a:solidFill>
                      <a:srgbClr val="0070C0"/>
                    </a:solidFill>
                    <a:sym typeface="Wingdings" pitchFamily="2" charset="2"/>
                  </a:rPr>
                  <a:t> </a:t>
                </a:r>
                <a:r>
                  <a:rPr lang="en-US" sz="1400" dirty="0">
                    <a:sym typeface="Wingdings" pitchFamily="2" charset="2"/>
                  </a:rPr>
                  <a:t>spectra (13 cat.) </a:t>
                </a:r>
              </a:p>
              <a:p>
                <a:r>
                  <a:rPr lang="en-US" sz="1400" dirty="0">
                    <a:sym typeface="Wingdings" pitchFamily="2" charset="2"/>
                  </a:rPr>
                  <a:t>Background modeling functions and systematics based on Spurious Signal test (S+B fit on bkg.-Only templates)  mainly of statistical nature, kept small relative to stat. </a:t>
                </a:r>
                <a:r>
                  <a:rPr lang="en-US" sz="1400" dirty="0" err="1">
                    <a:sym typeface="Wingdings" pitchFamily="2" charset="2"/>
                  </a:rPr>
                  <a:t>unc</a:t>
                </a:r>
                <a:r>
                  <a:rPr lang="en-US" sz="1400" dirty="0">
                    <a:sym typeface="Wingdings" pitchFamily="2" charset="2"/>
                  </a:rPr>
                  <a:t>. </a:t>
                </a:r>
              </a:p>
              <a:p>
                <a:r>
                  <a:rPr lang="en-US" sz="1400" dirty="0">
                    <a:sym typeface="Wingdings" pitchFamily="2" charset="2"/>
                  </a:rPr>
                  <a:t>Other systematics includes signal modeling and main exp. Uncertainties </a:t>
                </a:r>
                <a:endParaRPr lang="en-US" sz="1400" dirty="0"/>
              </a:p>
              <a:p>
                <a:endParaRPr lang="en-US" sz="1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CB3B17-ABF1-3056-C000-09B066D46C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616" y="1023730"/>
                <a:ext cx="8024764" cy="546914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8B536-0D0D-3EAC-3345-E54F60419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7996C-82A1-EF8F-66B1-3A72032CA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232F0-087B-E5AC-8F7B-83AEA4E82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38</a:t>
            </a:fld>
            <a:endParaRPr lang="en-US"/>
          </a:p>
        </p:txBody>
      </p:sp>
      <p:sp>
        <p:nvSpPr>
          <p:cNvPr id="12" name="Explosion 2 11">
            <a:extLst>
              <a:ext uri="{FF2B5EF4-FFF2-40B4-BE49-F238E27FC236}">
                <a16:creationId xmlns:a16="http://schemas.microsoft.com/office/drawing/2014/main" id="{982266B5-0643-FCE9-D59F-02A2E87F551A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CB263D1-3ACD-2B11-7E47-FAF6B333B993}"/>
              </a:ext>
            </a:extLst>
          </p:cNvPr>
          <p:cNvGrpSpPr/>
          <p:nvPr/>
        </p:nvGrpSpPr>
        <p:grpSpPr>
          <a:xfrm>
            <a:off x="8253659" y="1266549"/>
            <a:ext cx="3772042" cy="1358525"/>
            <a:chOff x="7538715" y="1009875"/>
            <a:chExt cx="3772042" cy="1358525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6E9FFCC8-4BB3-60E4-8E0C-582C08EED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8715" y="1009875"/>
              <a:ext cx="3772042" cy="1358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5E1D30D-8AA6-EAAC-07DE-361E422A1029}"/>
                    </a:ext>
                  </a:extLst>
                </p:cNvPr>
                <p:cNvSpPr txBox="1"/>
                <p:nvPr/>
              </p:nvSpPr>
              <p:spPr>
                <a:xfrm>
                  <a:off x="9071810" y="1336432"/>
                  <a:ext cx="70585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FF0000"/>
                      </a:solidFill>
                      <a:latin typeface="Symbol" pitchFamily="2" charset="2"/>
                    </a:rPr>
                    <a:t>c</a:t>
                  </a:r>
                  <a14:m>
                    <m:oMath xmlns:m="http://schemas.openxmlformats.org/officeDocument/2006/math">
                      <m:r>
                        <a:rPr lang="en-US" sz="1100" i="1" baseline="30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endParaRPr lang="en-US" sz="1100" baseline="30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5E1D30D-8AA6-EAAC-07DE-361E422A10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1810" y="1336432"/>
                  <a:ext cx="705853" cy="261610"/>
                </a:xfrm>
                <a:prstGeom prst="rect">
                  <a:avLst/>
                </a:prstGeom>
                <a:blipFill>
                  <a:blip r:embed="rId5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092B332-5BB9-BE7B-AA28-9EB51F2B62B8}"/>
                    </a:ext>
                  </a:extLst>
                </p:cNvPr>
                <p:cNvSpPr txBox="1"/>
                <p:nvPr/>
              </p:nvSpPr>
              <p:spPr>
                <a:xfrm>
                  <a:off x="7692189" y="1315453"/>
                  <a:ext cx="47225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</m:oMath>
                    </m:oMathPara>
                  </a14:m>
                  <a:endParaRPr lang="en-US" sz="11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092B332-5BB9-BE7B-AA28-9EB51F2B62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2189" y="1315453"/>
                  <a:ext cx="472253" cy="2616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749CC43-B822-BF72-0552-90C487F2C7B9}"/>
                </a:ext>
              </a:extLst>
            </p:cNvPr>
            <p:cNvSpPr txBox="1"/>
            <p:nvPr/>
          </p:nvSpPr>
          <p:spPr>
            <a:xfrm>
              <a:off x="7819537" y="1397805"/>
              <a:ext cx="3208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t</a:t>
              </a:r>
            </a:p>
          </p:txBody>
        </p:sp>
      </p:grpSp>
      <p:pic>
        <p:nvPicPr>
          <p:cNvPr id="7" name="Picture 6" descr="A diagram of a flowchart&#10;&#10;AI-generated content may be incorrect.">
            <a:extLst>
              <a:ext uri="{FF2B5EF4-FFF2-40B4-BE49-F238E27FC236}">
                <a16:creationId xmlns:a16="http://schemas.microsoft.com/office/drawing/2014/main" id="{9339968E-BCBC-31C2-0528-1DB2FBB8D3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4070" y="3112169"/>
            <a:ext cx="4063374" cy="322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956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D3646-8925-6AE2-2B37-1E878C388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A6D39-8B3E-3573-BB70-400928811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3" y="180471"/>
            <a:ext cx="9930958" cy="698363"/>
          </a:xfrm>
        </p:spPr>
        <p:txBody>
          <a:bodyPr>
            <a:normAutofit/>
          </a:bodyPr>
          <a:lstStyle/>
          <a:p>
            <a:r>
              <a:rPr lang="en-US" dirty="0"/>
              <a:t>H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Z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n-US" dirty="0">
                <a:sym typeface="Wingdings" pitchFamily="2" charset="2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E98E9-567B-813B-7AE6-DADA720E9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15" y="1023730"/>
            <a:ext cx="7183543" cy="5469143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sym typeface="Wingdings" pitchFamily="2" charset="2"/>
              </a:rPr>
              <a:t>Main backgrounds </a:t>
            </a:r>
            <a:r>
              <a:rPr lang="en-US" sz="2000" dirty="0" err="1">
                <a:sym typeface="Wingdings" pitchFamily="2" charset="2"/>
              </a:rPr>
              <a:t>Z+</a:t>
            </a:r>
            <a:r>
              <a:rPr lang="en-US" sz="2000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n-US" sz="2000" dirty="0">
                <a:sym typeface="Wingdings" pitchFamily="2" charset="2"/>
              </a:rPr>
              <a:t> (irreducible) and </a:t>
            </a:r>
            <a:r>
              <a:rPr lang="en-US" sz="2000" dirty="0" err="1">
                <a:sym typeface="Wingdings" pitchFamily="2" charset="2"/>
              </a:rPr>
              <a:t>Z+jet</a:t>
            </a:r>
            <a:endParaRPr lang="en-US" sz="2000" dirty="0"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Signal extracted by 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analytical fit </a:t>
            </a:r>
            <a:r>
              <a:rPr lang="en-US" sz="2000" dirty="0">
                <a:sym typeface="Wingdings" pitchFamily="2" charset="2"/>
              </a:rPr>
              <a:t>to the </a:t>
            </a:r>
            <a:r>
              <a:rPr lang="en-US" sz="2000" b="1" dirty="0" err="1">
                <a:solidFill>
                  <a:srgbClr val="0070C0"/>
                </a:solidFill>
                <a:sym typeface="Wingdings" pitchFamily="2" charset="2"/>
              </a:rPr>
              <a:t>m</a:t>
            </a:r>
            <a:r>
              <a:rPr lang="en-US" sz="2000" b="1" baseline="-25000" dirty="0" err="1">
                <a:solidFill>
                  <a:srgbClr val="0070C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  <a:sym typeface="Wingdings" pitchFamily="2" charset="2"/>
              </a:rPr>
              <a:t>ll</a:t>
            </a:r>
            <a:r>
              <a:rPr lang="en-US" sz="2000" b="1" baseline="-25000" dirty="0" err="1">
                <a:solidFill>
                  <a:srgbClr val="0070C0"/>
                </a:solidFill>
                <a:latin typeface="Symbol" pitchFamily="2" charset="2"/>
                <a:sym typeface="Wingdings" pitchFamily="2" charset="2"/>
              </a:rPr>
              <a:t>g</a:t>
            </a:r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spectra (13 cat.) </a:t>
            </a:r>
          </a:p>
          <a:p>
            <a:r>
              <a:rPr lang="en-US" sz="2000" dirty="0">
                <a:sym typeface="Wingdings" pitchFamily="2" charset="2"/>
              </a:rPr>
              <a:t>Background modeling functions and systematics based on Spurious Signal test (S+B fit on bkg.-Only templates)  mainly of statistical nature, kept small relative to stat. </a:t>
            </a:r>
            <a:r>
              <a:rPr lang="en-US" sz="2000" dirty="0" err="1">
                <a:sym typeface="Wingdings" pitchFamily="2" charset="2"/>
              </a:rPr>
              <a:t>unc</a:t>
            </a:r>
            <a:r>
              <a:rPr lang="en-US" sz="2000" dirty="0">
                <a:sym typeface="Wingdings" pitchFamily="2" charset="2"/>
              </a:rPr>
              <a:t>. </a:t>
            </a:r>
          </a:p>
          <a:p>
            <a:r>
              <a:rPr lang="en-US" sz="2000" dirty="0">
                <a:sym typeface="Wingdings" pitchFamily="2" charset="2"/>
              </a:rPr>
              <a:t>Other systematics includes signal modeling and main exp. Uncertainties </a:t>
            </a:r>
          </a:p>
          <a:p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Run 3 </a:t>
            </a:r>
            <a:r>
              <a:rPr lang="en-US" sz="2000" dirty="0">
                <a:sym typeface="Wingdings" pitchFamily="2" charset="2"/>
              </a:rPr>
              <a:t>Results: </a:t>
            </a:r>
            <a:r>
              <a:rPr lang="en-US" sz="2000" b="1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=0.9</a:t>
            </a:r>
            <a:r>
              <a:rPr lang="en-US" sz="2000" b="1" baseline="30000" dirty="0">
                <a:solidFill>
                  <a:srgbClr val="FF0000"/>
                </a:solidFill>
                <a:sym typeface="Wingdings" pitchFamily="2" charset="2"/>
              </a:rPr>
              <a:t>+0.7</a:t>
            </a:r>
            <a:r>
              <a:rPr lang="en-US" sz="2000" b="1" baseline="-25000" dirty="0">
                <a:solidFill>
                  <a:srgbClr val="FF0000"/>
                </a:solidFill>
                <a:sym typeface="Wingdings" pitchFamily="2" charset="2"/>
              </a:rPr>
              <a:t>-0.6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significance 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1.4</a:t>
            </a:r>
            <a:r>
              <a:rPr lang="en-US" sz="2000" b="1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sz="2000" dirty="0">
                <a:sym typeface="Wingdings" pitchFamily="2" charset="2"/>
              </a:rPr>
              <a:t> (exp. SM </a:t>
            </a:r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1.5</a:t>
            </a:r>
            <a:r>
              <a:rPr lang="en-US" sz="2000" b="1" dirty="0">
                <a:solidFill>
                  <a:srgbClr val="0070C0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sz="2000" dirty="0">
                <a:sym typeface="Wingdings" pitchFamily="2" charset="2"/>
              </a:rPr>
              <a:t>) </a:t>
            </a:r>
          </a:p>
          <a:p>
            <a:pPr lvl="1"/>
            <a:r>
              <a:rPr lang="en-US" sz="1600" dirty="0">
                <a:sym typeface="Wingdings" pitchFamily="2" charset="2"/>
              </a:rPr>
              <a:t>Compatibility among categories 37%</a:t>
            </a:r>
          </a:p>
          <a:p>
            <a:r>
              <a:rPr lang="en-US" sz="2000" b="1" dirty="0">
                <a:solidFill>
                  <a:schemeClr val="accent1"/>
                </a:solidFill>
                <a:sym typeface="Wingdings" pitchFamily="2" charset="2"/>
              </a:rPr>
              <a:t>Run2</a:t>
            </a:r>
            <a:r>
              <a:rPr lang="en-US" sz="2000" b="1" dirty="0">
                <a:sym typeface="Wingdings" pitchFamily="2" charset="2"/>
              </a:rPr>
              <a:t>+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Run3</a:t>
            </a:r>
            <a:r>
              <a:rPr lang="en-US" sz="2000" dirty="0">
                <a:sym typeface="Wingdings" pitchFamily="2" charset="2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=1.3</a:t>
            </a:r>
            <a:r>
              <a:rPr lang="en-US" sz="2000" b="1" baseline="30000" dirty="0">
                <a:solidFill>
                  <a:srgbClr val="FF0000"/>
                </a:solidFill>
                <a:sym typeface="Wingdings" pitchFamily="2" charset="2"/>
              </a:rPr>
              <a:t>+0.6</a:t>
            </a:r>
            <a:r>
              <a:rPr lang="en-US" sz="2000" b="1" baseline="-25000" dirty="0">
                <a:solidFill>
                  <a:srgbClr val="FF0000"/>
                </a:solidFill>
                <a:sym typeface="Wingdings" pitchFamily="2" charset="2"/>
              </a:rPr>
              <a:t>-0.5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significance 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2.5</a:t>
            </a:r>
            <a:r>
              <a:rPr lang="en-US" sz="2000" b="1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sz="2000" dirty="0">
                <a:sym typeface="Wingdings" pitchFamily="2" charset="2"/>
              </a:rPr>
              <a:t> (exp. SM </a:t>
            </a:r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1.9</a:t>
            </a:r>
            <a:r>
              <a:rPr lang="en-US" sz="2000" b="1" dirty="0">
                <a:solidFill>
                  <a:srgbClr val="0070C0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sz="2000" dirty="0">
                <a:sym typeface="Wingdings" pitchFamily="2" charset="2"/>
              </a:rPr>
              <a:t>) </a:t>
            </a:r>
          </a:p>
          <a:p>
            <a:pPr lvl="1"/>
            <a:r>
              <a:rPr lang="en-US" sz="1600" dirty="0">
                <a:sym typeface="Wingdings" pitchFamily="2" charset="2"/>
              </a:rPr>
              <a:t>Modeling uncertainties correlated, experimental uncertainties (dominated by SS) non correlated: effects of systematics correlations negligible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846E7-D8C0-A577-DBD3-ABAEAB25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3BBA1-95D9-CCFF-F1F0-98F81C0BC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5BFC4-43BB-5B0B-E09C-FE7115518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39</a:t>
            </a:fld>
            <a:endParaRPr lang="en-US"/>
          </a:p>
        </p:txBody>
      </p:sp>
      <p:sp>
        <p:nvSpPr>
          <p:cNvPr id="12" name="Explosion 2 11">
            <a:extLst>
              <a:ext uri="{FF2B5EF4-FFF2-40B4-BE49-F238E27FC236}">
                <a16:creationId xmlns:a16="http://schemas.microsoft.com/office/drawing/2014/main" id="{00573A8B-0113-D702-1DEB-5A330FEEC25A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pic>
        <p:nvPicPr>
          <p:cNvPr id="13" name="Picture 12" descr="A table of numbers and letters&#10;&#10;AI-generated content may be incorrect.">
            <a:extLst>
              <a:ext uri="{FF2B5EF4-FFF2-40B4-BE49-F238E27FC236}">
                <a16:creationId xmlns:a16="http://schemas.microsoft.com/office/drawing/2014/main" id="{CE9AC3FA-E658-CCE6-D5DA-E885FA9BF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983" y="1080163"/>
            <a:ext cx="4291365" cy="2678138"/>
          </a:xfrm>
          <a:prstGeom prst="rect">
            <a:avLst/>
          </a:prstGeom>
        </p:spPr>
      </p:pic>
      <p:pic>
        <p:nvPicPr>
          <p:cNvPr id="15" name="Picture 14" descr="A table of calculations with black text&#10;&#10;AI-generated content may be incorrect.">
            <a:extLst>
              <a:ext uri="{FF2B5EF4-FFF2-40B4-BE49-F238E27FC236}">
                <a16:creationId xmlns:a16="http://schemas.microsoft.com/office/drawing/2014/main" id="{5C8C9B39-360D-F8F8-9208-2E8A41F96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722" y="3959630"/>
            <a:ext cx="3953885" cy="240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4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63471-E403-430B-A608-A435D7FE0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8B4AF-7BF2-2E5C-7035-DAC4A4466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Improvements in Flavor Tag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8A57E-A56F-1EE2-27E7-594BB4E78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431" y="3511943"/>
            <a:ext cx="8054998" cy="2980930"/>
          </a:xfrm>
        </p:spPr>
        <p:txBody>
          <a:bodyPr>
            <a:normAutofit fontScale="92500"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Traditional approach </a:t>
            </a:r>
            <a:r>
              <a:rPr lang="en-US" sz="1600" dirty="0"/>
              <a:t>(DL1r): low-level quantities based on track followed by high-level multivariate classifier</a:t>
            </a:r>
          </a:p>
          <a:p>
            <a:r>
              <a:rPr lang="en-US" sz="1600" dirty="0">
                <a:solidFill>
                  <a:srgbClr val="FF0000"/>
                </a:solidFill>
              </a:rPr>
              <a:t>New approach (GN2): </a:t>
            </a:r>
            <a:r>
              <a:rPr lang="en-US" sz="1600" dirty="0"/>
              <a:t>directly process </a:t>
            </a:r>
            <a:r>
              <a:rPr lang="en-US" sz="1600" dirty="0">
                <a:solidFill>
                  <a:srgbClr val="FF0000"/>
                </a:solidFill>
              </a:rPr>
              <a:t>track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and jet information</a:t>
            </a:r>
            <a:r>
              <a:rPr lang="en-US" sz="1600" dirty="0"/>
              <a:t>.  In addition to the primary training target (jet flavor prediction) auxiliary training objectives are introduced to reconstruct the internal structure of a jet by grouping tracks originating from a common vertex</a:t>
            </a:r>
          </a:p>
          <a:p>
            <a:r>
              <a:rPr lang="en-US" sz="1600" dirty="0">
                <a:solidFill>
                  <a:srgbClr val="FF0000"/>
                </a:solidFill>
              </a:rPr>
              <a:t>GN2</a:t>
            </a:r>
            <a:r>
              <a:rPr lang="en-US" sz="1600" dirty="0"/>
              <a:t> used in </a:t>
            </a:r>
            <a:r>
              <a:rPr lang="en-US" sz="1600" dirty="0">
                <a:solidFill>
                  <a:srgbClr val="0070C0"/>
                </a:solidFill>
              </a:rPr>
              <a:t>Run2</a:t>
            </a:r>
            <a:r>
              <a:rPr lang="en-US" sz="1600" dirty="0"/>
              <a:t>+</a:t>
            </a:r>
            <a:r>
              <a:rPr lang="en-US" sz="1600" dirty="0">
                <a:solidFill>
                  <a:srgbClr val="FF0000"/>
                </a:solidFill>
              </a:rPr>
              <a:t>Run3</a:t>
            </a:r>
            <a:r>
              <a:rPr lang="en-US" sz="1600" dirty="0"/>
              <a:t> </a:t>
            </a:r>
            <a:r>
              <a:rPr lang="en-US" sz="1600" dirty="0" err="1">
                <a:solidFill>
                  <a:srgbClr val="0070C0"/>
                </a:solidFill>
              </a:rPr>
              <a:t>HH</a:t>
            </a:r>
            <a:r>
              <a:rPr lang="en-US" sz="1600" dirty="0" err="1">
                <a:solidFill>
                  <a:srgbClr val="0070C0"/>
                </a:solidFill>
                <a:sym typeface="Wingdings" pitchFamily="2" charset="2"/>
              </a:rPr>
              <a:t>bb</a:t>
            </a:r>
            <a:r>
              <a:rPr lang="en-US" sz="1600" dirty="0" err="1">
                <a:solidFill>
                  <a:srgbClr val="0070C0"/>
                </a:solidFill>
                <a:latin typeface="Symbol" pitchFamily="2" charset="2"/>
                <a:sym typeface="Wingdings" pitchFamily="2" charset="2"/>
              </a:rPr>
              <a:t>gg</a:t>
            </a:r>
            <a:r>
              <a:rPr lang="en-US" sz="1600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US" sz="1600" dirty="0">
                <a:sym typeface="Wingdings" pitchFamily="2" charset="2"/>
              </a:rPr>
              <a:t>analysis  </a:t>
            </a:r>
            <a:r>
              <a:rPr lang="en-US" sz="1600" dirty="0">
                <a:solidFill>
                  <a:srgbClr val="00B050"/>
                </a:solidFill>
                <a:sym typeface="Wingdings" pitchFamily="2" charset="2"/>
              </a:rPr>
              <a:t>20% improvement </a:t>
            </a:r>
            <a:r>
              <a:rPr lang="en-US" sz="1600" dirty="0">
                <a:sym typeface="Wingdings" pitchFamily="2" charset="2"/>
              </a:rPr>
              <a:t>on </a:t>
            </a:r>
            <a:r>
              <a:rPr lang="en-US" sz="1600" dirty="0" err="1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sz="1600" baseline="-25000" dirty="0" err="1">
                <a:solidFill>
                  <a:srgbClr val="FF0000"/>
                </a:solidFill>
                <a:sym typeface="Wingdings" pitchFamily="2" charset="2"/>
              </a:rPr>
              <a:t>HH</a:t>
            </a: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 sensitivity</a:t>
            </a:r>
          </a:p>
          <a:p>
            <a:pPr lvl="1">
              <a:lnSpc>
                <a:spcPct val="100000"/>
              </a:lnSpc>
            </a:pPr>
            <a:r>
              <a:rPr lang="en-US" sz="1500" dirty="0">
                <a:solidFill>
                  <a:srgbClr val="0070C0"/>
                </a:solidFill>
              </a:rPr>
              <a:t>Observed</a:t>
            </a:r>
            <a:r>
              <a:rPr lang="en-US" sz="1500" dirty="0"/>
              <a:t> </a:t>
            </a:r>
            <a:r>
              <a:rPr lang="en-US" sz="1500" dirty="0">
                <a:solidFill>
                  <a:srgbClr val="0070C0"/>
                </a:solidFill>
              </a:rPr>
              <a:t>𝜇</a:t>
            </a:r>
            <a:r>
              <a:rPr lang="en-US" sz="1500" baseline="-25000" dirty="0">
                <a:solidFill>
                  <a:srgbClr val="0070C0"/>
                </a:solidFill>
              </a:rPr>
              <a:t>𝐻𝐻</a:t>
            </a:r>
            <a:r>
              <a:rPr lang="en-US" sz="1500" dirty="0">
                <a:solidFill>
                  <a:srgbClr val="0070C0"/>
                </a:solidFill>
              </a:rPr>
              <a:t> = 0.9 </a:t>
            </a:r>
            <a:r>
              <a:rPr lang="en-US" sz="1500" baseline="30000" dirty="0">
                <a:solidFill>
                  <a:srgbClr val="0070C0"/>
                </a:solidFill>
              </a:rPr>
              <a:t>+1.3 </a:t>
            </a:r>
            <a:r>
              <a:rPr lang="en-US" sz="1500" baseline="-25000" dirty="0">
                <a:solidFill>
                  <a:srgbClr val="0070C0"/>
                </a:solidFill>
              </a:rPr>
              <a:t>−1.0 </a:t>
            </a:r>
            <a:r>
              <a:rPr lang="en-US" sz="1500" dirty="0">
                <a:solidFill>
                  <a:srgbClr val="0070C0"/>
                </a:solidFill>
              </a:rPr>
              <a:t>(stat) </a:t>
            </a:r>
            <a:r>
              <a:rPr lang="en-US" sz="1500" baseline="30000" dirty="0">
                <a:solidFill>
                  <a:srgbClr val="0070C0"/>
                </a:solidFill>
              </a:rPr>
              <a:t>+0.6 </a:t>
            </a:r>
            <a:r>
              <a:rPr lang="en-US" sz="1500" baseline="-25000" dirty="0">
                <a:solidFill>
                  <a:srgbClr val="0070C0"/>
                </a:solidFill>
              </a:rPr>
              <a:t>−0.5 </a:t>
            </a:r>
            <a:r>
              <a:rPr lang="en-US" sz="1500" dirty="0">
                <a:solidFill>
                  <a:srgbClr val="0070C0"/>
                </a:solidFill>
              </a:rPr>
              <a:t>(syst)</a:t>
            </a:r>
          </a:p>
          <a:p>
            <a:pPr lvl="1">
              <a:lnSpc>
                <a:spcPct val="100000"/>
              </a:lnSpc>
            </a:pPr>
            <a:r>
              <a:rPr lang="en-US" sz="1500" dirty="0">
                <a:solidFill>
                  <a:srgbClr val="0070C0"/>
                </a:solidFill>
              </a:rPr>
              <a:t>Observed </a:t>
            </a:r>
            <a:r>
              <a:rPr lang="en-US" sz="1500" dirty="0">
                <a:solidFill>
                  <a:srgbClr val="FF0000"/>
                </a:solidFill>
              </a:rPr>
              <a:t>0.8 </a:t>
            </a:r>
            <a:r>
              <a:rPr lang="en-US" sz="1500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US" sz="1500" dirty="0">
                <a:solidFill>
                  <a:srgbClr val="FF0000"/>
                </a:solidFill>
              </a:rPr>
              <a:t> </a:t>
            </a:r>
            <a:r>
              <a:rPr lang="en-US" sz="1500" dirty="0"/>
              <a:t>significance (</a:t>
            </a:r>
            <a:r>
              <a:rPr lang="en-US" sz="1500" dirty="0">
                <a:solidFill>
                  <a:srgbClr val="44A048"/>
                </a:solidFill>
              </a:rPr>
              <a:t>1.0 expected</a:t>
            </a:r>
            <a:r>
              <a:rPr lang="en-US" sz="1500" dirty="0"/>
              <a:t>)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75BF6-CC8A-D908-7C4E-8A4FF5BBF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4D13A-B89A-6B70-A779-CAE447471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02234-FF64-2830-B9AA-DE9B0306C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CE15E34-0B56-98CB-E609-F819E4D63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077" y="1084238"/>
            <a:ext cx="3395989" cy="245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8A3E5E1-745B-03DD-DCA0-BC32C4CB1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31" y="1192709"/>
            <a:ext cx="3647141" cy="157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F620DE-AB02-6EB9-79CB-2F9DA8EDCC42}"/>
              </a:ext>
            </a:extLst>
          </p:cNvPr>
          <p:cNvSpPr txBox="1"/>
          <p:nvPr/>
        </p:nvSpPr>
        <p:spPr>
          <a:xfrm>
            <a:off x="2353022" y="885238"/>
            <a:ext cx="3633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4"/>
              </a:rPr>
              <a:t>arXiv:2505.19689 Sub. to Nature Communications</a:t>
            </a:r>
            <a:endParaRPr lang="en-US" sz="1200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B95AA2D6-C51B-CA94-C451-18E775E27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501" y="1017290"/>
            <a:ext cx="4258102" cy="227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542E3CA-1BC7-31D5-D2D9-4DB6F26759A7}"/>
              </a:ext>
            </a:extLst>
          </p:cNvPr>
          <p:cNvGrpSpPr/>
          <p:nvPr/>
        </p:nvGrpSpPr>
        <p:grpSpPr>
          <a:xfrm>
            <a:off x="8195678" y="1903516"/>
            <a:ext cx="867319" cy="587474"/>
            <a:chOff x="8100740" y="5147579"/>
            <a:chExt cx="867319" cy="58747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494B97A-53CF-1B31-A4EA-CBA7C3F81FBD}"/>
                </a:ext>
              </a:extLst>
            </p:cNvPr>
            <p:cNvSpPr txBox="1"/>
            <p:nvPr/>
          </p:nvSpPr>
          <p:spPr>
            <a:xfrm>
              <a:off x="8100740" y="5147579"/>
              <a:ext cx="867319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Run 2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76D2DF3-27F5-64C9-1825-D6FE6CADE003}"/>
                </a:ext>
              </a:extLst>
            </p:cNvPr>
            <p:cNvCxnSpPr>
              <a:cxnSpLocks/>
            </p:cNvCxnSpPr>
            <p:nvPr/>
          </p:nvCxnSpPr>
          <p:spPr>
            <a:xfrm>
              <a:off x="8534400" y="5526687"/>
              <a:ext cx="288758" cy="2083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885C3F-217A-D041-00D7-6168274069E3}"/>
              </a:ext>
            </a:extLst>
          </p:cNvPr>
          <p:cNvGrpSpPr/>
          <p:nvPr/>
        </p:nvGrpSpPr>
        <p:grpSpPr>
          <a:xfrm>
            <a:off x="9913802" y="1180541"/>
            <a:ext cx="920325" cy="569849"/>
            <a:chOff x="10050379" y="4378177"/>
            <a:chExt cx="920325" cy="5671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9F7EFB5-D4B6-D801-7435-AE8BF9FB62AA}"/>
                </a:ext>
              </a:extLst>
            </p:cNvPr>
            <p:cNvSpPr txBox="1"/>
            <p:nvPr/>
          </p:nvSpPr>
          <p:spPr>
            <a:xfrm>
              <a:off x="10050379" y="4378177"/>
              <a:ext cx="786063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Run 3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D0504E3-ECCC-D0E1-C3A3-69434A4BB0F6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10443411" y="4747509"/>
              <a:ext cx="527293" cy="197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 descr="A graph of a function&#10;&#10;AI-generated content may be incorrect.">
            <a:extLst>
              <a:ext uri="{FF2B5EF4-FFF2-40B4-BE49-F238E27FC236}">
                <a16:creationId xmlns:a16="http://schemas.microsoft.com/office/drawing/2014/main" id="{1FB0B5DF-B56B-A4C0-D309-E008E4A35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6535" y="4057143"/>
            <a:ext cx="3724257" cy="243573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639A6A9-B665-6100-163A-674832080689}"/>
              </a:ext>
            </a:extLst>
          </p:cNvPr>
          <p:cNvSpPr txBox="1"/>
          <p:nvPr/>
        </p:nvSpPr>
        <p:spPr>
          <a:xfrm>
            <a:off x="9197591" y="3918643"/>
            <a:ext cx="274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7"/>
              </a:rPr>
              <a:t>ATLAS-CONF-2025-005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94393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5E6D8-ADB4-AE28-4205-991850DEF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27B1-6BFF-95E2-60AD-BF086DEE2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2 Higgs coupling combination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2F0C4B-3B08-F52B-2DF5-38E820DD4E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8722" y="1023730"/>
                <a:ext cx="6112711" cy="546914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000" dirty="0"/>
                  <a:t> Almost final </a:t>
                </a:r>
                <a:r>
                  <a:rPr lang="en-US" sz="2000" dirty="0">
                    <a:solidFill>
                      <a:srgbClr val="0070C0"/>
                    </a:solidFill>
                  </a:rPr>
                  <a:t>Run 2</a:t>
                </a:r>
                <a:r>
                  <a:rPr lang="en-US" sz="2000" dirty="0"/>
                  <a:t> result: </a:t>
                </a:r>
              </a:p>
              <a:p>
                <a:pPr lvl="1"/>
                <a:r>
                  <a:rPr lang="en-US" sz="1500" dirty="0"/>
                  <a:t>Added 6 new measurements: </a:t>
                </a:r>
                <a:r>
                  <a:rPr lang="en-US" sz="1500" dirty="0" err="1">
                    <a:solidFill>
                      <a:srgbClr val="0070C0"/>
                    </a:solidFill>
                  </a:rPr>
                  <a:t>ttHbb</a:t>
                </a:r>
                <a:r>
                  <a:rPr lang="en-US" sz="1500" dirty="0">
                    <a:solidFill>
                      <a:srgbClr val="0070C0"/>
                    </a:solidFill>
                  </a:rPr>
                  <a:t>, VH(</a:t>
                </a:r>
                <a:r>
                  <a:rPr lang="en-US" sz="1500" dirty="0" err="1">
                    <a:solidFill>
                      <a:srgbClr val="0070C0"/>
                    </a:solidFill>
                  </a:rPr>
                  <a:t>bb,cc</a:t>
                </a:r>
                <a:r>
                  <a:rPr lang="en-US" sz="1500" dirty="0">
                    <a:solidFill>
                      <a:srgbClr val="0070C0"/>
                    </a:solidFill>
                  </a:rPr>
                  <a:t>) </a:t>
                </a:r>
                <a:r>
                  <a:rPr lang="en-US" sz="1500" dirty="0" err="1">
                    <a:solidFill>
                      <a:srgbClr val="0070C0"/>
                    </a:solidFill>
                  </a:rPr>
                  <a:t>H</a:t>
                </a:r>
                <a:r>
                  <a:rPr lang="en-US" sz="1500" dirty="0" err="1">
                    <a:solidFill>
                      <a:srgbClr val="0070C0"/>
                    </a:solidFill>
                    <a:latin typeface="Symbol" pitchFamily="2" charset="2"/>
                  </a:rPr>
                  <a:t>tt</a:t>
                </a:r>
                <a:r>
                  <a:rPr lang="en-US" sz="1500" dirty="0"/>
                  <a:t>)</a:t>
                </a:r>
              </a:p>
              <a:p>
                <a:pPr lvl="1"/>
                <a:r>
                  <a:rPr lang="en-US" sz="1500" dirty="0"/>
                  <a:t>Precision improved by </a:t>
                </a:r>
                <a:r>
                  <a:rPr lang="en-US" sz="1500" b="1" dirty="0">
                    <a:solidFill>
                      <a:srgbClr val="00B050"/>
                    </a:solidFill>
                  </a:rPr>
                  <a:t>35% </a:t>
                </a:r>
                <a:r>
                  <a:rPr lang="en-US" sz="1500" dirty="0"/>
                  <a:t>relative to </a:t>
                </a:r>
                <a:r>
                  <a:rPr lang="en-US" sz="1500" dirty="0">
                    <a:hlinkClick r:id="rId2"/>
                  </a:rPr>
                  <a:t>Nature 607 (2022) 52</a:t>
                </a:r>
                <a:endParaRPr lang="en-US" sz="1500" dirty="0"/>
              </a:p>
              <a:p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</a:rPr>
                  <a:t>m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(</a:t>
                </a:r>
                <a:r>
                  <a:rPr lang="en-US" sz="2000" b="1" dirty="0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2000" b="1" baseline="-25000" dirty="0">
                    <a:solidFill>
                      <a:srgbClr val="FF0000"/>
                    </a:solidFill>
                  </a:rPr>
                  <a:t>obs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/</a:t>
                </a:r>
                <a:r>
                  <a:rPr lang="en-US" sz="2000" b="1" dirty="0" err="1">
                    <a:solidFill>
                      <a:srgbClr val="FF0000"/>
                    </a:solidFill>
                    <a:latin typeface="Symbol" pitchFamily="2" charset="2"/>
                  </a:rPr>
                  <a:t>s</a:t>
                </a:r>
                <a:r>
                  <a:rPr lang="en-US" sz="2000" b="1" baseline="-25000" dirty="0" err="1">
                    <a:solidFill>
                      <a:srgbClr val="FF0000"/>
                    </a:solidFill>
                  </a:rPr>
                  <a:t>SM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) = 1.023 </a:t>
                </a:r>
                <a:r>
                  <a:rPr lang="en-US" sz="2000" b="1" baseline="30000" dirty="0">
                    <a:solidFill>
                      <a:srgbClr val="FF0000"/>
                    </a:solidFill>
                  </a:rPr>
                  <a:t>+0.056</a:t>
                </a:r>
                <a:r>
                  <a:rPr lang="en-US" sz="2000" b="1" baseline="-25000" dirty="0">
                    <a:solidFill>
                      <a:srgbClr val="FF0000"/>
                    </a:solidFill>
                  </a:rPr>
                  <a:t>-0.053 </a:t>
                </a:r>
              </a:p>
              <a:p>
                <a:pPr marL="457200" lvl="1" indent="0">
                  <a:buNone/>
                </a:pP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dirty="0"/>
                  <a:t>0.028(stat)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dirty="0"/>
                  <a:t>0.026(exp)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0.037(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th</a:t>
                </a:r>
                <a:r>
                  <a:rPr lang="en-US" sz="1600" dirty="0">
                    <a:solidFill>
                      <a:srgbClr val="FF0000"/>
                    </a:solidFill>
                  </a:rPr>
                  <a:t>)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dirty="0"/>
                  <a:t>0.12 (</a:t>
                </a:r>
                <a:r>
                  <a:rPr lang="en-US" sz="1600" dirty="0" err="1"/>
                  <a:t>th</a:t>
                </a:r>
                <a:r>
                  <a:rPr lang="en-US" sz="1600" dirty="0"/>
                  <a:t>-bkg.)</a:t>
                </a:r>
              </a:p>
              <a:p>
                <a:r>
                  <a:rPr lang="en-US" sz="2400" dirty="0"/>
                  <a:t> Main improvements on </a:t>
                </a:r>
                <a:r>
                  <a:rPr lang="en-US" sz="2400" dirty="0">
                    <a:latin typeface="Symbol" pitchFamily="2" charset="2"/>
                  </a:rPr>
                  <a:t>s</a:t>
                </a:r>
                <a:r>
                  <a:rPr lang="en-US" sz="2400" dirty="0"/>
                  <a:t>: </a:t>
                </a:r>
              </a:p>
              <a:p>
                <a:pPr lvl="1"/>
                <a:r>
                  <a:rPr lang="en-US" sz="1600" dirty="0"/>
                  <a:t>WH/ZH reduced by 35/20% (new </a:t>
                </a:r>
                <a:r>
                  <a:rPr lang="en-US" sz="1600" dirty="0" err="1"/>
                  <a:t>VHbb</a:t>
                </a:r>
                <a:r>
                  <a:rPr lang="en-US" sz="1600" dirty="0"/>
                  <a:t>)</a:t>
                </a:r>
              </a:p>
              <a:p>
                <a:pPr lvl="1"/>
                <a:r>
                  <a:rPr lang="en-US" sz="1600" dirty="0" err="1"/>
                  <a:t>ttH</a:t>
                </a:r>
                <a:r>
                  <a:rPr lang="en-US" sz="1600" dirty="0"/>
                  <a:t> reduced by 25% (updated </a:t>
                </a:r>
                <a:r>
                  <a:rPr lang="en-US" sz="1600" dirty="0" err="1"/>
                  <a:t>ttHbb</a:t>
                </a:r>
                <a:r>
                  <a:rPr lang="en-US" sz="1600" dirty="0"/>
                  <a:t>)</a:t>
                </a:r>
              </a:p>
              <a:p>
                <a:r>
                  <a:rPr lang="en-US" sz="2000" dirty="0"/>
                  <a:t>Main improvements on coupling modifiers:</a:t>
                </a:r>
              </a:p>
              <a:p>
                <a:pPr lvl="1"/>
                <a:r>
                  <a:rPr lang="en-US" sz="1600" dirty="0">
                    <a:latin typeface="Symbol" pitchFamily="2" charset="2"/>
                  </a:rPr>
                  <a:t>k</a:t>
                </a:r>
                <a:r>
                  <a:rPr lang="en-US" sz="1600" baseline="-25000" dirty="0"/>
                  <a:t>c</a:t>
                </a:r>
                <a:r>
                  <a:rPr lang="en-US" sz="1600" dirty="0"/>
                  <a:t> 35% (new </a:t>
                </a:r>
                <a:r>
                  <a:rPr lang="en-US" sz="1600" dirty="0" err="1"/>
                  <a:t>VHcc</a:t>
                </a:r>
                <a:r>
                  <a:rPr lang="en-US" sz="1600" dirty="0"/>
                  <a:t> analysis)</a:t>
                </a:r>
              </a:p>
              <a:p>
                <a:pPr lvl="1"/>
                <a:r>
                  <a:rPr lang="en-US" sz="1600" dirty="0">
                    <a:latin typeface="Symbol" pitchFamily="2" charset="2"/>
                  </a:rPr>
                  <a:t>k</a:t>
                </a:r>
                <a:r>
                  <a:rPr lang="en-US" sz="1600" baseline="-25000" dirty="0"/>
                  <a:t>t</a:t>
                </a:r>
                <a:r>
                  <a:rPr lang="en-US" sz="1600" dirty="0"/>
                  <a:t> 25% (new </a:t>
                </a:r>
                <a:r>
                  <a:rPr lang="en-US" sz="1600" dirty="0" err="1"/>
                  <a:t>ttHbb</a:t>
                </a:r>
                <a:r>
                  <a:rPr lang="en-US" sz="1600" dirty="0"/>
                  <a:t> analysis</a:t>
                </a:r>
              </a:p>
              <a:p>
                <a:r>
                  <a:rPr lang="en-US" sz="2000" dirty="0"/>
                  <a:t>All results compatible with SM predictions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2F0C4B-3B08-F52B-2DF5-38E820DD4E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8722" y="1023730"/>
                <a:ext cx="6112711" cy="546914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89D0-95BD-2F91-386A-F8A2AD40A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9EB76-EBD8-7D49-29AB-94C20A708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2E419-B4E7-8585-D4AA-85E6620BE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40</a:t>
            </a:fld>
            <a:endParaRPr lang="en-US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6B682989-6E3C-D9C3-A77E-8872B8838BF8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pic>
        <p:nvPicPr>
          <p:cNvPr id="9" name="Picture 8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F2033B4D-6542-3085-B117-FDC869535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249" y="1052240"/>
            <a:ext cx="5173087" cy="2706061"/>
          </a:xfrm>
          <a:prstGeom prst="rect">
            <a:avLst/>
          </a:prstGeom>
        </p:spPr>
      </p:pic>
      <p:pic>
        <p:nvPicPr>
          <p:cNvPr id="10" name="Picture 9" descr="A graph with numbers and a chart&#10;&#10;AI-generated content may be incorrect.">
            <a:extLst>
              <a:ext uri="{FF2B5EF4-FFF2-40B4-BE49-F238E27FC236}">
                <a16:creationId xmlns:a16="http://schemas.microsoft.com/office/drawing/2014/main" id="{C45A634C-07CA-8855-8623-4C9E4DD5E9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256" y="3955775"/>
            <a:ext cx="3314305" cy="2401989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9FD1F5FF-44CE-0A7E-CA2F-FB07CD5BBB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0561" y="3964030"/>
            <a:ext cx="3382717" cy="234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759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C6673-6A05-40CD-4482-58C8FD405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C01E-63C7-F764-9C4B-DD949B07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2 Higgs coupling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A5C73-8D01-B041-5708-34D4561ED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1023730"/>
            <a:ext cx="5427965" cy="5469143"/>
          </a:xfrm>
        </p:spPr>
        <p:txBody>
          <a:bodyPr>
            <a:normAutofit/>
          </a:bodyPr>
          <a:lstStyle/>
          <a:p>
            <a:r>
              <a:rPr lang="en-US" sz="2000" dirty="0"/>
              <a:t> Almost final Run 2 result</a:t>
            </a:r>
          </a:p>
          <a:p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(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baseline="-25000" dirty="0"/>
              <a:t>obs</a:t>
            </a:r>
            <a:r>
              <a:rPr lang="en-US" sz="2000" dirty="0"/>
              <a:t>/</a:t>
            </a:r>
            <a:r>
              <a:rPr lang="en-US" sz="2000" dirty="0" err="1">
                <a:latin typeface="Symbol" pitchFamily="2" charset="2"/>
              </a:rPr>
              <a:t>s</a:t>
            </a:r>
            <a:r>
              <a:rPr lang="en-US" sz="2000" baseline="-25000" dirty="0" err="1"/>
              <a:t>SM</a:t>
            </a:r>
            <a:r>
              <a:rPr lang="en-US" sz="2000" dirty="0"/>
              <a:t>) = 1.023</a:t>
            </a:r>
            <a:r>
              <a:rPr lang="en-US" sz="2000" baseline="30000" dirty="0"/>
              <a:t>+0.056</a:t>
            </a:r>
            <a:r>
              <a:rPr lang="en-US" sz="2000" baseline="-25000" dirty="0"/>
              <a:t>-0.053 </a:t>
            </a:r>
          </a:p>
          <a:p>
            <a:pPr lvl="1"/>
            <a:r>
              <a:rPr lang="en-US" sz="1600" dirty="0"/>
              <a:t> 0.028(stat) 0.026(exp) 0.037(</a:t>
            </a:r>
            <a:r>
              <a:rPr lang="en-US" sz="1600" dirty="0" err="1"/>
              <a:t>th</a:t>
            </a:r>
            <a:r>
              <a:rPr lang="en-US" sz="1600" dirty="0"/>
              <a:t>) 0.12 (</a:t>
            </a:r>
            <a:r>
              <a:rPr lang="en-US" sz="1600" dirty="0" err="1"/>
              <a:t>th</a:t>
            </a:r>
            <a:r>
              <a:rPr lang="en-US" sz="1600" dirty="0"/>
              <a:t>-bkg.) uncertainty reduce by 10% </a:t>
            </a:r>
          </a:p>
          <a:p>
            <a:r>
              <a:rPr lang="en-US" sz="2000" dirty="0"/>
              <a:t>Main improvements on 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: </a:t>
            </a:r>
          </a:p>
          <a:p>
            <a:pPr lvl="1"/>
            <a:r>
              <a:rPr lang="en-US" sz="1600" dirty="0"/>
              <a:t>WH/ZH reduced by 35/20% (new </a:t>
            </a:r>
            <a:r>
              <a:rPr lang="en-US" sz="1600" dirty="0" err="1"/>
              <a:t>VHbb</a:t>
            </a:r>
            <a:r>
              <a:rPr lang="en-US" sz="1600" dirty="0"/>
              <a:t>)</a:t>
            </a:r>
          </a:p>
          <a:p>
            <a:pPr lvl="1"/>
            <a:r>
              <a:rPr lang="en-US" sz="1600" dirty="0" err="1"/>
              <a:t>ttH</a:t>
            </a:r>
            <a:r>
              <a:rPr lang="en-US" sz="1600" dirty="0"/>
              <a:t> reduced by 25% (updated </a:t>
            </a:r>
            <a:r>
              <a:rPr lang="en-US" sz="1600" dirty="0" err="1"/>
              <a:t>ttHbb</a:t>
            </a:r>
            <a:r>
              <a:rPr lang="en-US" sz="1600" dirty="0"/>
              <a:t>)</a:t>
            </a:r>
          </a:p>
          <a:p>
            <a:r>
              <a:rPr lang="en-US" sz="2000" dirty="0"/>
              <a:t>Main improvements on coupling modifiers:</a:t>
            </a:r>
          </a:p>
          <a:p>
            <a:pPr lvl="1"/>
            <a:r>
              <a:rPr lang="en-US" sz="1600" dirty="0">
                <a:latin typeface="Symbol" pitchFamily="2" charset="2"/>
              </a:rPr>
              <a:t>k</a:t>
            </a:r>
            <a:r>
              <a:rPr lang="en-US" sz="1600" baseline="-25000" dirty="0"/>
              <a:t>c</a:t>
            </a:r>
            <a:r>
              <a:rPr lang="en-US" sz="1600" dirty="0"/>
              <a:t> 35% (new </a:t>
            </a:r>
            <a:r>
              <a:rPr lang="en-US" sz="1600" dirty="0" err="1"/>
              <a:t>VHcc</a:t>
            </a:r>
            <a:r>
              <a:rPr lang="en-US" sz="1600" dirty="0"/>
              <a:t> analysis)</a:t>
            </a:r>
          </a:p>
          <a:p>
            <a:pPr lvl="1"/>
            <a:r>
              <a:rPr lang="en-US" sz="1600" dirty="0">
                <a:latin typeface="Symbol" pitchFamily="2" charset="2"/>
              </a:rPr>
              <a:t>k</a:t>
            </a:r>
            <a:r>
              <a:rPr lang="en-US" sz="1600" baseline="-25000" dirty="0"/>
              <a:t>t</a:t>
            </a:r>
            <a:r>
              <a:rPr lang="en-US" sz="1600" dirty="0"/>
              <a:t> 25% (new </a:t>
            </a:r>
            <a:r>
              <a:rPr lang="en-US" sz="1600" dirty="0" err="1"/>
              <a:t>ttHbb</a:t>
            </a:r>
            <a:r>
              <a:rPr lang="en-US" sz="1600" dirty="0"/>
              <a:t> analysis</a:t>
            </a:r>
          </a:p>
          <a:p>
            <a:r>
              <a:rPr lang="en-US" sz="2000" dirty="0"/>
              <a:t>All results compatible with SM predictions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F0C67-0546-D39C-060F-3CDBC3F2A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F2241-D205-3B29-65E1-BC5A19D9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6AB4A-7BD8-3DFB-E0CD-FEB27A998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41</a:t>
            </a:fld>
            <a:endParaRPr lang="en-US"/>
          </a:p>
        </p:txBody>
      </p:sp>
      <p:sp>
        <p:nvSpPr>
          <p:cNvPr id="7" name="Explosion 2 6">
            <a:extLst>
              <a:ext uri="{FF2B5EF4-FFF2-40B4-BE49-F238E27FC236}">
                <a16:creationId xmlns:a16="http://schemas.microsoft.com/office/drawing/2014/main" id="{044CF8A1-EBE9-9681-F2BE-E7424AA10BBA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pic>
        <p:nvPicPr>
          <p:cNvPr id="9" name="Picture 8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C3968503-C959-6FA2-F7D1-16670140E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6186" y="1023728"/>
            <a:ext cx="3694214" cy="2660664"/>
          </a:xfrm>
          <a:prstGeom prst="rect">
            <a:avLst/>
          </a:prstGeom>
        </p:spPr>
      </p:pic>
      <p:pic>
        <p:nvPicPr>
          <p:cNvPr id="11" name="Picture 10" descr="A diagram of a graph&#10;&#10;AI-generated content may be incorrect.">
            <a:extLst>
              <a:ext uri="{FF2B5EF4-FFF2-40B4-BE49-F238E27FC236}">
                <a16:creationId xmlns:a16="http://schemas.microsoft.com/office/drawing/2014/main" id="{E81BD99F-4B74-B09F-F647-09EB69F89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222" y="3921205"/>
            <a:ext cx="5838570" cy="24394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7D85DC-2A88-5FD4-44CB-1BC075C76FC5}"/>
              </a:ext>
            </a:extLst>
          </p:cNvPr>
          <p:cNvSpPr txBox="1"/>
          <p:nvPr/>
        </p:nvSpPr>
        <p:spPr>
          <a:xfrm>
            <a:off x="8234125" y="6099085"/>
            <a:ext cx="739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P</a:t>
            </a:r>
            <a:r>
              <a:rPr lang="en-US" sz="1050" i="1" baseline="-25000" dirty="0"/>
              <a:t>SM</a:t>
            </a:r>
            <a:r>
              <a:rPr lang="en-US" sz="1050" i="1" dirty="0"/>
              <a:t> 85%</a:t>
            </a:r>
          </a:p>
        </p:txBody>
      </p:sp>
    </p:spTree>
    <p:extLst>
      <p:ext uri="{BB962C8B-B14F-4D97-AF65-F5344CB8AC3E}">
        <p14:creationId xmlns:p14="http://schemas.microsoft.com/office/powerpoint/2010/main" val="8984208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20B793-75AA-75DD-39DA-8594BD7E1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37781-AEF1-1DB3-9936-630B64763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80793-7792-F5E0-98A3-C6858554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 descr="A table of calculations with numbers and symbols&#10;&#10;AI-generated content may be incorrect.">
            <a:extLst>
              <a:ext uri="{FF2B5EF4-FFF2-40B4-BE49-F238E27FC236}">
                <a16:creationId xmlns:a16="http://schemas.microsoft.com/office/drawing/2014/main" id="{42DA8704-0917-76B1-78A6-5F7F35DE0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871" y="0"/>
            <a:ext cx="63582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4140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C06D31-EC7B-C4B9-C24F-77750E00D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C3F5DD-D6DB-8296-5857-FBC80E0E4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4A17B-80B2-2BEA-E66C-0EA933817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 descr="A comparison of a graph&#10;&#10;AI-generated content may be incorrect.">
            <a:extLst>
              <a:ext uri="{FF2B5EF4-FFF2-40B4-BE49-F238E27FC236}">
                <a16:creationId xmlns:a16="http://schemas.microsoft.com/office/drawing/2014/main" id="{D96C6744-508A-E697-C324-24EE645B9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537" y="617621"/>
            <a:ext cx="9354747" cy="533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9110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9E35F-26F5-A265-8180-8730895AB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D4FA3-A349-591E-DA56-FFCD774B7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Phase II upgrade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66913-5454-6A94-728E-CA1214162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7740F-D0CA-4538-E0FF-19CD222AE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61E77-C7AA-8F8D-3A92-721F49B03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44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FA02464-98E9-EE33-3EB4-9AE7947DC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05" y="981949"/>
            <a:ext cx="9190990" cy="558204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effectLst/>
        </p:spPr>
      </p:pic>
      <p:pic>
        <p:nvPicPr>
          <p:cNvPr id="7" name="Picture 6" descr="A collage of several images of a machine&#10;&#10;AI-generated content may be incorrect.">
            <a:extLst>
              <a:ext uri="{FF2B5EF4-FFF2-40B4-BE49-F238E27FC236}">
                <a16:creationId xmlns:a16="http://schemas.microsoft.com/office/drawing/2014/main" id="{47209B3B-B103-9FF4-0274-63AA57C99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403905"/>
            <a:ext cx="10988434" cy="473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41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C45B3-1DA2-0D1E-0280-20884D809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100979"/>
            <a:ext cx="10036313" cy="730802"/>
          </a:xfrm>
        </p:spPr>
        <p:txBody>
          <a:bodyPr/>
          <a:lstStyle/>
          <a:p>
            <a:r>
              <a:rPr lang="en-US" dirty="0"/>
              <a:t>Addressing fundamental questions 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F1B9C8-4319-DADB-D9E9-C375EA104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51AC35-B9DD-46BF-A844-0F453B3EE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387250-1DE9-7BB9-58B5-70DC571E9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3CDDF-1CF1-2DCF-F00B-21E3A59BF593}"/>
              </a:ext>
            </a:extLst>
          </p:cNvPr>
          <p:cNvSpPr txBox="1"/>
          <p:nvPr/>
        </p:nvSpPr>
        <p:spPr>
          <a:xfrm>
            <a:off x="218030" y="3947722"/>
            <a:ext cx="11720946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Interactions between </a:t>
            </a:r>
            <a:r>
              <a:rPr lang="en-US" dirty="0">
                <a:solidFill>
                  <a:srgbClr val="0070C0"/>
                </a:solidFill>
              </a:rPr>
              <a:t>elementary particles </a:t>
            </a:r>
            <a:r>
              <a:rPr lang="en-US" dirty="0"/>
              <a:t>described by a </a:t>
            </a:r>
            <a:r>
              <a:rPr lang="en-US" dirty="0">
                <a:solidFill>
                  <a:srgbClr val="0070C0"/>
                </a:solidFill>
              </a:rPr>
              <a:t>quantum field theory</a:t>
            </a:r>
            <a:r>
              <a:rPr lang="en-US" dirty="0"/>
              <a:t> based on </a:t>
            </a:r>
            <a:r>
              <a:rPr lang="en-US" dirty="0">
                <a:solidFill>
                  <a:srgbClr val="0070C0"/>
                </a:solidFill>
              </a:rPr>
              <a:t>invariance under local Gauge symmetries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r>
              <a:rPr lang="en-US" dirty="0"/>
              <a:t>SU(2) symmetry </a:t>
            </a:r>
            <a:r>
              <a:rPr lang="en-US" dirty="0">
                <a:solidFill>
                  <a:srgbClr val="0070C0"/>
                </a:solidFill>
              </a:rPr>
              <a:t>spontaneously broken </a:t>
            </a:r>
            <a:r>
              <a:rPr lang="en-US" dirty="0"/>
              <a:t>by </a:t>
            </a:r>
            <a:r>
              <a:rPr lang="en-US" dirty="0">
                <a:solidFill>
                  <a:srgbClr val="0070C0"/>
                </a:solidFill>
              </a:rPr>
              <a:t>BEH mechanism</a:t>
            </a:r>
            <a:r>
              <a:rPr lang="en-US" dirty="0"/>
              <a:t>: generates </a:t>
            </a:r>
            <a:r>
              <a:rPr lang="en-US" dirty="0">
                <a:solidFill>
                  <a:srgbClr val="0070C0"/>
                </a:solidFill>
              </a:rPr>
              <a:t>vector bosons </a:t>
            </a:r>
            <a:r>
              <a:rPr lang="en-US" dirty="0"/>
              <a:t>(W and Z) and </a:t>
            </a:r>
            <a:r>
              <a:rPr lang="en-US" dirty="0">
                <a:solidFill>
                  <a:srgbClr val="0070C0"/>
                </a:solidFill>
              </a:rPr>
              <a:t>fermion masses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symmetry restored </a:t>
            </a:r>
            <a:r>
              <a:rPr lang="en-US" dirty="0"/>
              <a:t>at vey </a:t>
            </a:r>
            <a:r>
              <a:rPr lang="en-US" dirty="0">
                <a:solidFill>
                  <a:srgbClr val="0070C0"/>
                </a:solidFill>
              </a:rPr>
              <a:t>high energy </a:t>
            </a:r>
            <a:r>
              <a:rPr lang="en-US" dirty="0">
                <a:sym typeface="Wingdings" pitchFamily="2" charset="2"/>
              </a:rPr>
              <a:t> well behaved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perturbative computation </a:t>
            </a:r>
            <a:r>
              <a:rPr lang="en-US" dirty="0">
                <a:sym typeface="Wingdings" pitchFamily="2" charset="2"/>
              </a:rPr>
              <a:t>and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renormalizability</a:t>
            </a:r>
            <a:r>
              <a:rPr lang="en-US" dirty="0">
                <a:sym typeface="Wingdings" pitchFamily="2" charset="2"/>
              </a:rPr>
              <a:t> + a new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elementary scalar particle</a:t>
            </a:r>
            <a:r>
              <a:rPr lang="en-US" dirty="0">
                <a:sym typeface="Wingdings" pitchFamily="2" charset="2"/>
              </a:rPr>
              <a:t>, the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Higgs boson</a:t>
            </a:r>
            <a:r>
              <a:rPr lang="en-US" dirty="0">
                <a:solidFill>
                  <a:srgbClr val="0070C0"/>
                </a:solidFill>
                <a:sym typeface="Wingdings" pitchFamily="2" charset="2"/>
              </a:rPr>
              <a:t> 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ATLAS experiment </a:t>
            </a:r>
            <a:r>
              <a:rPr lang="en-US" dirty="0"/>
              <a:t>is designed to </a:t>
            </a:r>
            <a:r>
              <a:rPr lang="en-US" dirty="0">
                <a:solidFill>
                  <a:srgbClr val="0070C0"/>
                </a:solidFill>
              </a:rPr>
              <a:t>shed light </a:t>
            </a:r>
            <a:r>
              <a:rPr lang="en-US" dirty="0"/>
              <a:t>on </a:t>
            </a:r>
            <a:r>
              <a:rPr lang="en-US" dirty="0">
                <a:solidFill>
                  <a:srgbClr val="0070C0"/>
                </a:solidFill>
              </a:rPr>
              <a:t>interactions between elementary particles </a:t>
            </a:r>
            <a:r>
              <a:rPr lang="en-US" dirty="0"/>
              <a:t>and to test and/or disprove this model 	 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BFD6E72-400E-6A85-329D-9EBE66F19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367" y="1348608"/>
            <a:ext cx="4149866" cy="2334299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CCC904-85DC-6372-0F55-CD7DA05E8640}"/>
              </a:ext>
            </a:extLst>
          </p:cNvPr>
          <p:cNvSpPr txBox="1"/>
          <p:nvPr/>
        </p:nvSpPr>
        <p:spPr>
          <a:xfrm>
            <a:off x="198981" y="1221106"/>
            <a:ext cx="2743200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SU(3)</a:t>
            </a:r>
            <a:r>
              <a:rPr lang="en-US" sz="1600" baseline="-25000" dirty="0"/>
              <a:t>QCD</a:t>
            </a:r>
            <a:r>
              <a:rPr lang="en-US" sz="1600" dirty="0"/>
              <a:t> x SU(2)</a:t>
            </a:r>
            <a:r>
              <a:rPr lang="en-US" sz="1600" baseline="-25000" dirty="0"/>
              <a:t>L</a:t>
            </a:r>
            <a:r>
              <a:rPr lang="en-US" sz="1600" dirty="0"/>
              <a:t> x U(1)</a:t>
            </a:r>
            <a:r>
              <a:rPr lang="en-US" sz="1600" baseline="-25000" dirty="0"/>
              <a:t>QED</a:t>
            </a:r>
            <a:r>
              <a:rPr lang="en-US" sz="1600" dirty="0"/>
              <a:t> </a:t>
            </a:r>
          </a:p>
        </p:txBody>
      </p:sp>
      <p:pic>
        <p:nvPicPr>
          <p:cNvPr id="1026" name="Picture 2" descr="postcard formula">
            <a:extLst>
              <a:ext uri="{FF2B5EF4-FFF2-40B4-BE49-F238E27FC236}">
                <a16:creationId xmlns:a16="http://schemas.microsoft.com/office/drawing/2014/main" id="{7224A27F-6796-17B9-BE6B-8CFA814D2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628" y="1313543"/>
            <a:ext cx="3291114" cy="2369364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hat was it like when the Higgs gave particles mass? | by Ethan Siegel |  Starts With A Bang! | Medium">
            <a:extLst>
              <a:ext uri="{FF2B5EF4-FFF2-40B4-BE49-F238E27FC236}">
                <a16:creationId xmlns:a16="http://schemas.microsoft.com/office/drawing/2014/main" id="{17986826-BAEF-D729-5E61-BCB326E89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81" y="1711888"/>
            <a:ext cx="2743200" cy="21724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4A5519-47D5-6752-C8C1-FA49AE4CF448}"/>
              </a:ext>
            </a:extLst>
          </p:cNvPr>
          <p:cNvCxnSpPr>
            <a:stCxn id="9" idx="3"/>
            <a:endCxn id="1026" idx="1"/>
          </p:cNvCxnSpPr>
          <p:nvPr/>
        </p:nvCxnSpPr>
        <p:spPr>
          <a:xfrm>
            <a:off x="2942181" y="1390383"/>
            <a:ext cx="871447" cy="11078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E73F2B-6077-8C3D-7A5B-AEC0344AD433}"/>
              </a:ext>
            </a:extLst>
          </p:cNvPr>
          <p:cNvCxnSpPr>
            <a:stCxn id="1028" idx="3"/>
            <a:endCxn id="1026" idx="1"/>
          </p:cNvCxnSpPr>
          <p:nvPr/>
        </p:nvCxnSpPr>
        <p:spPr>
          <a:xfrm flipV="1">
            <a:off x="2942181" y="2498225"/>
            <a:ext cx="871447" cy="2998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CCE0207-85C7-0912-B4DB-92FA27767B89}"/>
              </a:ext>
            </a:extLst>
          </p:cNvPr>
          <p:cNvCxnSpPr>
            <a:cxnSpLocks/>
            <a:stCxn id="1026" idx="3"/>
            <a:endCxn id="8" idx="1"/>
          </p:cNvCxnSpPr>
          <p:nvPr/>
        </p:nvCxnSpPr>
        <p:spPr>
          <a:xfrm>
            <a:off x="7104742" y="2498225"/>
            <a:ext cx="691625" cy="17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4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51B60-2411-3D0B-936D-AB80BC807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DDA49-ADCF-677E-C2F0-E7F571DFF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87" y="100979"/>
            <a:ext cx="9914393" cy="730802"/>
          </a:xfrm>
        </p:spPr>
        <p:txBody>
          <a:bodyPr/>
          <a:lstStyle/>
          <a:p>
            <a:r>
              <a:rPr lang="en-US" dirty="0"/>
              <a:t>Addressing fundamental questions 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F5575E-870A-A28B-DA17-48FA47C1E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100"/>
              <a:t>8/7/25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2CC53-5A2E-A08C-F401-4C9DB479A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4959D-B187-28DF-023D-32919F88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CC580A-CD2B-573F-6BD0-28C83968A11D}"/>
              </a:ext>
            </a:extLst>
          </p:cNvPr>
          <p:cNvSpPr txBox="1"/>
          <p:nvPr/>
        </p:nvSpPr>
        <p:spPr>
          <a:xfrm>
            <a:off x="225287" y="990992"/>
            <a:ext cx="449943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Fundamental questions in particle physics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252E2C-430F-4DC0-00BB-38C6DC049DB4}"/>
              </a:ext>
            </a:extLst>
          </p:cNvPr>
          <p:cNvSpPr txBox="1"/>
          <p:nvPr/>
        </p:nvSpPr>
        <p:spPr>
          <a:xfrm>
            <a:off x="7523605" y="990992"/>
            <a:ext cx="4499430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ATLAS physics program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5A6552-AEB0-C360-6DC6-27C924C4C205}"/>
              </a:ext>
            </a:extLst>
          </p:cNvPr>
          <p:cNvSpPr txBox="1"/>
          <p:nvPr/>
        </p:nvSpPr>
        <p:spPr>
          <a:xfrm>
            <a:off x="225287" y="1469595"/>
            <a:ext cx="450637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Is the BEH mechanism the (only) responsible of the EW symmetry breaking?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26E1EB-3FEB-1C96-6FF0-1194AD359498}"/>
              </a:ext>
            </a:extLst>
          </p:cNvPr>
          <p:cNvSpPr txBox="1"/>
          <p:nvPr/>
        </p:nvSpPr>
        <p:spPr>
          <a:xfrm>
            <a:off x="218347" y="2163641"/>
            <a:ext cx="450637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Are the Higgs interactions as described by the SM and the only origin of all elementary particle masses?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C1D942-07CF-3C45-F254-2AD6AC414150}"/>
              </a:ext>
            </a:extLst>
          </p:cNvPr>
          <p:cNvSpPr txBox="1"/>
          <p:nvPr/>
        </p:nvSpPr>
        <p:spPr>
          <a:xfrm>
            <a:off x="218347" y="3129398"/>
            <a:ext cx="450637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Is the Higgs boson an elementary particle, and the only elementary scalar?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57B90B-1538-C132-744B-98F989E09B53}"/>
              </a:ext>
            </a:extLst>
          </p:cNvPr>
          <p:cNvSpPr txBox="1"/>
          <p:nvPr/>
        </p:nvSpPr>
        <p:spPr>
          <a:xfrm>
            <a:off x="218347" y="3813684"/>
            <a:ext cx="450637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What is the origin of the matter-anti-matter asymmetry (1</a:t>
            </a:r>
            <a:r>
              <a:rPr lang="en-US" sz="1400" baseline="30000" dirty="0"/>
              <a:t>st</a:t>
            </a:r>
            <a:r>
              <a:rPr lang="en-US" sz="1400" dirty="0"/>
              <a:t> order phase transition + CP violation needed)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76638-05B8-A1D1-5315-22C8965F9F10}"/>
              </a:ext>
            </a:extLst>
          </p:cNvPr>
          <p:cNvSpPr txBox="1"/>
          <p:nvPr/>
        </p:nvSpPr>
        <p:spPr>
          <a:xfrm>
            <a:off x="225287" y="4744192"/>
            <a:ext cx="45063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Cosmological implications of the SM (Higgs potential)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80A8D5-4845-A2D2-E6A5-A098159EA16E}"/>
              </a:ext>
            </a:extLst>
          </p:cNvPr>
          <p:cNvSpPr txBox="1"/>
          <p:nvPr/>
        </p:nvSpPr>
        <p:spPr>
          <a:xfrm>
            <a:off x="225287" y="5416500"/>
            <a:ext cx="45063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What is the origin of dark matter?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44FF96-6BCF-4C33-52D0-402B491EAB2F}"/>
              </a:ext>
            </a:extLst>
          </p:cNvPr>
          <p:cNvSpPr txBox="1"/>
          <p:nvPr/>
        </p:nvSpPr>
        <p:spPr>
          <a:xfrm>
            <a:off x="225287" y="5878286"/>
            <a:ext cx="44994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Is QCD correct and what are the properties of the Quark-Gluon plasma?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4A3F56-B66F-0169-62D1-78B36415EF28}"/>
              </a:ext>
            </a:extLst>
          </p:cNvPr>
          <p:cNvSpPr txBox="1"/>
          <p:nvPr/>
        </p:nvSpPr>
        <p:spPr>
          <a:xfrm>
            <a:off x="7525657" y="1469595"/>
            <a:ext cx="4497378" cy="7386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Measurement a wide range of processes at energy scales up to few TeV involving jets, W, Z bosons, Top quark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F05A82-B136-DAC6-971C-01F08A0D0931}"/>
              </a:ext>
            </a:extLst>
          </p:cNvPr>
          <p:cNvSpPr txBox="1"/>
          <p:nvPr/>
        </p:nvSpPr>
        <p:spPr>
          <a:xfrm>
            <a:off x="7540732" y="2289672"/>
            <a:ext cx="449737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Precisions Tests of the EW sector and measurement of “input” observables: </a:t>
            </a:r>
            <a:r>
              <a:rPr lang="en-US" sz="1400" dirty="0" err="1"/>
              <a:t>m</a:t>
            </a:r>
            <a:r>
              <a:rPr lang="en-US" sz="1400" baseline="-25000" dirty="0" err="1"/>
              <a:t>W</a:t>
            </a:r>
            <a:r>
              <a:rPr lang="en-US" sz="1400" dirty="0"/>
              <a:t>, sin</a:t>
            </a:r>
            <a:r>
              <a:rPr lang="en-US" sz="1400" baseline="30000" dirty="0"/>
              <a:t>2</a:t>
            </a:r>
            <a:r>
              <a:rPr lang="en-US" sz="1400" dirty="0"/>
              <a:t>(</a:t>
            </a:r>
            <a:r>
              <a:rPr lang="en-US" sz="1400" dirty="0" err="1">
                <a:latin typeface="Symbol" pitchFamily="2" charset="2"/>
              </a:rPr>
              <a:t>q</a:t>
            </a:r>
            <a:r>
              <a:rPr lang="en-US" sz="1400" baseline="-25000" dirty="0" err="1"/>
              <a:t>W</a:t>
            </a:r>
            <a:r>
              <a:rPr lang="en-US" sz="1400" dirty="0"/>
              <a:t>), </a:t>
            </a:r>
            <a:r>
              <a:rPr lang="en-US" sz="1400" dirty="0">
                <a:latin typeface="Symbol" pitchFamily="2" charset="2"/>
              </a:rPr>
              <a:t>a</a:t>
            </a:r>
            <a:r>
              <a:rPr lang="en-US" sz="1400" baseline="-25000" dirty="0"/>
              <a:t>s</a:t>
            </a:r>
            <a:r>
              <a:rPr lang="en-US" sz="1400" dirty="0"/>
              <a:t>, </a:t>
            </a:r>
            <a:r>
              <a:rPr lang="en-US" sz="1400" dirty="0" err="1"/>
              <a:t>m</a:t>
            </a:r>
            <a:r>
              <a:rPr lang="en-US" sz="1400" baseline="-25000" dirty="0" err="1"/>
              <a:t>top</a:t>
            </a:r>
            <a:r>
              <a:rPr lang="en-US" sz="1400" dirty="0"/>
              <a:t>, </a:t>
            </a:r>
            <a:r>
              <a:rPr lang="en-US" sz="1400" dirty="0" err="1"/>
              <a:t>m</a:t>
            </a:r>
            <a:r>
              <a:rPr lang="en-US" sz="1400" baseline="-25000" dirty="0" err="1"/>
              <a:t>H</a:t>
            </a:r>
            <a:endParaRPr lang="en-US" sz="1400" baseline="-25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5BC8F2-762A-82E9-C10B-B5DCEE38F557}"/>
              </a:ext>
            </a:extLst>
          </p:cNvPr>
          <p:cNvSpPr txBox="1"/>
          <p:nvPr/>
        </p:nvSpPr>
        <p:spPr>
          <a:xfrm>
            <a:off x="7523605" y="3006286"/>
            <a:ext cx="4497378" cy="7386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Measurement of the Higgs boson properties and interactions wit other SM particles (including self-interactions)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82120E-4632-8D98-FB1E-5B2466FE2514}"/>
              </a:ext>
            </a:extLst>
          </p:cNvPr>
          <p:cNvSpPr txBox="1"/>
          <p:nvPr/>
        </p:nvSpPr>
        <p:spPr>
          <a:xfrm>
            <a:off x="7523605" y="3965764"/>
            <a:ext cx="449737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Search for BSM phenomena in model driven and model independent approaches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171AC3-0854-D449-7561-3180D9B093B6}"/>
              </a:ext>
            </a:extLst>
          </p:cNvPr>
          <p:cNvSpPr txBox="1"/>
          <p:nvPr/>
        </p:nvSpPr>
        <p:spPr>
          <a:xfrm>
            <a:off x="7523605" y="4598705"/>
            <a:ext cx="449737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Study of flavor physics and CP violation in B-sector but also in the Higgs and EW sector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46A777-9B3D-0383-7CB2-43D6FDD6CEEE}"/>
              </a:ext>
            </a:extLst>
          </p:cNvPr>
          <p:cNvSpPr txBox="1"/>
          <p:nvPr/>
        </p:nvSpPr>
        <p:spPr>
          <a:xfrm>
            <a:off x="7523605" y="5269378"/>
            <a:ext cx="449737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Study of the quark gluon plasma in heavy ion collisions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674724-65CF-7599-4EA9-1F5A4EEB2CAF}"/>
              </a:ext>
            </a:extLst>
          </p:cNvPr>
          <p:cNvSpPr txBox="1"/>
          <p:nvPr/>
        </p:nvSpPr>
        <p:spPr>
          <a:xfrm>
            <a:off x="7523605" y="5908100"/>
            <a:ext cx="449737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Search for direct production of dak matter particles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2641998-1569-4AA7-5833-AAC70BCEC316}"/>
              </a:ext>
            </a:extLst>
          </p:cNvPr>
          <p:cNvCxnSpPr>
            <a:cxnSpLocks/>
            <a:stCxn id="12" idx="3"/>
            <a:endCxn id="21" idx="1"/>
          </p:cNvCxnSpPr>
          <p:nvPr/>
        </p:nvCxnSpPr>
        <p:spPr>
          <a:xfrm>
            <a:off x="4731657" y="1731205"/>
            <a:ext cx="2794000" cy="1077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183FF0D-84C2-0DF1-DA55-159876F38A69}"/>
              </a:ext>
            </a:extLst>
          </p:cNvPr>
          <p:cNvCxnSpPr>
            <a:cxnSpLocks/>
            <a:stCxn id="12" idx="3"/>
            <a:endCxn id="22" idx="1"/>
          </p:cNvCxnSpPr>
          <p:nvPr/>
        </p:nvCxnSpPr>
        <p:spPr>
          <a:xfrm>
            <a:off x="4731657" y="1731205"/>
            <a:ext cx="2809075" cy="820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29326A5-44F4-DE86-D1D1-F9BAB0E218B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731657" y="1731205"/>
            <a:ext cx="2804806" cy="17108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699F05A-9FB9-4205-4872-A7A2220AF1CE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731657" y="1731205"/>
            <a:ext cx="2766746" cy="2530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14D6D7D-06F5-32F5-573C-5BFBAEB88DC1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731657" y="1731205"/>
            <a:ext cx="2790212" cy="31305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744EE35-4825-3B5E-BBB7-DECEDD609F5E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4724717" y="2425251"/>
            <a:ext cx="2798888" cy="950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679A065-DE9B-B160-4E9C-3BE388DF5063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4724717" y="2425251"/>
            <a:ext cx="2774554" cy="18314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08F3869-98D0-BCBB-EC0B-AC9948DD07D3}"/>
              </a:ext>
            </a:extLst>
          </p:cNvPr>
          <p:cNvCxnSpPr>
            <a:cxnSpLocks/>
            <a:stCxn id="20" idx="3"/>
            <a:endCxn id="26" idx="1"/>
          </p:cNvCxnSpPr>
          <p:nvPr/>
        </p:nvCxnSpPr>
        <p:spPr>
          <a:xfrm flipV="1">
            <a:off x="4724717" y="5423267"/>
            <a:ext cx="2798888" cy="7166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E9AC144-A6B6-E17F-BEA0-5D914F16EE2A}"/>
              </a:ext>
            </a:extLst>
          </p:cNvPr>
          <p:cNvCxnSpPr>
            <a:cxnSpLocks/>
            <a:stCxn id="13" idx="3"/>
            <a:endCxn id="22" idx="1"/>
          </p:cNvCxnSpPr>
          <p:nvPr/>
        </p:nvCxnSpPr>
        <p:spPr>
          <a:xfrm>
            <a:off x="4724717" y="2425251"/>
            <a:ext cx="2816015" cy="1260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5A5025F-87B1-D2D6-72D3-7BBFFC10582E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4724025" y="3375618"/>
            <a:ext cx="2799580" cy="37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60F9862-8719-5D68-2EAB-5FEF4D724ED6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4724717" y="3391008"/>
            <a:ext cx="2796620" cy="8726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C6581BA-7476-FE60-D8C4-9053195B7E0F}"/>
              </a:ext>
            </a:extLst>
          </p:cNvPr>
          <p:cNvCxnSpPr>
            <a:cxnSpLocks/>
            <a:stCxn id="16" idx="3"/>
            <a:endCxn id="23" idx="1"/>
          </p:cNvCxnSpPr>
          <p:nvPr/>
        </p:nvCxnSpPr>
        <p:spPr>
          <a:xfrm flipV="1">
            <a:off x="4724717" y="3375618"/>
            <a:ext cx="2798888" cy="699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CF43F00-25B6-7521-EA72-73200C110210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724717" y="4075294"/>
            <a:ext cx="2780943" cy="7804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C6CADC5-1522-8774-B997-DBEC4B5697C4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4740394" y="3375618"/>
            <a:ext cx="2783211" cy="1663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081594-9EC2-9410-88E0-332E07989907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743381" y="1838927"/>
            <a:ext cx="2782276" cy="7350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501369-A955-A5B5-86FA-7C77D9699645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743381" y="1838927"/>
            <a:ext cx="2782276" cy="1532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D12C15E-54B2-87B5-2C8F-03AB8115799B}"/>
              </a:ext>
            </a:extLst>
          </p:cNvPr>
          <p:cNvCxnSpPr>
            <a:cxnSpLocks/>
            <a:stCxn id="16" idx="3"/>
            <a:endCxn id="21" idx="1"/>
          </p:cNvCxnSpPr>
          <p:nvPr/>
        </p:nvCxnSpPr>
        <p:spPr>
          <a:xfrm flipV="1">
            <a:off x="4724717" y="1838927"/>
            <a:ext cx="2800940" cy="2236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401CC38D-84E9-6257-19F3-28E551E9F365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4731657" y="2551282"/>
            <a:ext cx="2787579" cy="2346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24D00D5E-7373-FD66-3514-4F4910417ADF}"/>
              </a:ext>
            </a:extLst>
          </p:cNvPr>
          <p:cNvCxnSpPr>
            <a:cxnSpLocks/>
            <a:stCxn id="18" idx="3"/>
            <a:endCxn id="21" idx="1"/>
          </p:cNvCxnSpPr>
          <p:nvPr/>
        </p:nvCxnSpPr>
        <p:spPr>
          <a:xfrm flipV="1">
            <a:off x="4731657" y="1838927"/>
            <a:ext cx="2794000" cy="30591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32" name="Straight Arrow Connector 1031">
            <a:extLst>
              <a:ext uri="{FF2B5EF4-FFF2-40B4-BE49-F238E27FC236}">
                <a16:creationId xmlns:a16="http://schemas.microsoft.com/office/drawing/2014/main" id="{D8F20E3D-7FBB-1C79-0915-2EA0253846C5}"/>
              </a:ext>
            </a:extLst>
          </p:cNvPr>
          <p:cNvCxnSpPr>
            <a:cxnSpLocks/>
            <a:stCxn id="18" idx="3"/>
            <a:endCxn id="25" idx="1"/>
          </p:cNvCxnSpPr>
          <p:nvPr/>
        </p:nvCxnSpPr>
        <p:spPr>
          <a:xfrm flipV="1">
            <a:off x="4731657" y="4860315"/>
            <a:ext cx="2791948" cy="37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4D24F9CD-2A90-F71B-16CD-F453C9B75DFD}"/>
              </a:ext>
            </a:extLst>
          </p:cNvPr>
          <p:cNvCxnSpPr>
            <a:cxnSpLocks/>
            <a:stCxn id="19" idx="3"/>
            <a:endCxn id="24" idx="1"/>
          </p:cNvCxnSpPr>
          <p:nvPr/>
        </p:nvCxnSpPr>
        <p:spPr>
          <a:xfrm flipV="1">
            <a:off x="4731657" y="4227374"/>
            <a:ext cx="2791948" cy="13430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37" name="Straight Arrow Connector 1036">
            <a:extLst>
              <a:ext uri="{FF2B5EF4-FFF2-40B4-BE49-F238E27FC236}">
                <a16:creationId xmlns:a16="http://schemas.microsoft.com/office/drawing/2014/main" id="{FFA36E3A-C6D5-87BF-235D-07984DAA3BEF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 flipV="1">
            <a:off x="4731657" y="1838927"/>
            <a:ext cx="2794000" cy="37314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1" name="Straight Arrow Connector 1040">
            <a:extLst>
              <a:ext uri="{FF2B5EF4-FFF2-40B4-BE49-F238E27FC236}">
                <a16:creationId xmlns:a16="http://schemas.microsoft.com/office/drawing/2014/main" id="{E5062187-8C8F-8108-411C-8571BBEB9AFD}"/>
              </a:ext>
            </a:extLst>
          </p:cNvPr>
          <p:cNvCxnSpPr>
            <a:cxnSpLocks/>
            <a:stCxn id="19" idx="3"/>
            <a:endCxn id="27" idx="1"/>
          </p:cNvCxnSpPr>
          <p:nvPr/>
        </p:nvCxnSpPr>
        <p:spPr>
          <a:xfrm>
            <a:off x="4731657" y="5570389"/>
            <a:ext cx="2791948" cy="491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4" name="Straight Arrow Connector 1043">
            <a:extLst>
              <a:ext uri="{FF2B5EF4-FFF2-40B4-BE49-F238E27FC236}">
                <a16:creationId xmlns:a16="http://schemas.microsoft.com/office/drawing/2014/main" id="{ED9299AC-BE82-1C46-7BF5-1FB3C8EB4E44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4724717" y="1838927"/>
            <a:ext cx="2800940" cy="43009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7" name="Straight Arrow Connector 1046">
            <a:extLst>
              <a:ext uri="{FF2B5EF4-FFF2-40B4-BE49-F238E27FC236}">
                <a16:creationId xmlns:a16="http://schemas.microsoft.com/office/drawing/2014/main" id="{366F0BEB-949B-80EB-C8CF-BEDED69EED33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 flipV="1">
            <a:off x="4724717" y="2551282"/>
            <a:ext cx="2816015" cy="35886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9" name="Straight Arrow Connector 1048">
            <a:extLst>
              <a:ext uri="{FF2B5EF4-FFF2-40B4-BE49-F238E27FC236}">
                <a16:creationId xmlns:a16="http://schemas.microsoft.com/office/drawing/2014/main" id="{ED998052-48B8-B0E2-2EC7-C68E5A56C839}"/>
              </a:ext>
            </a:extLst>
          </p:cNvPr>
          <p:cNvCxnSpPr>
            <a:cxnSpLocks/>
            <a:stCxn id="20" idx="3"/>
            <a:endCxn id="24" idx="1"/>
          </p:cNvCxnSpPr>
          <p:nvPr/>
        </p:nvCxnSpPr>
        <p:spPr>
          <a:xfrm flipV="1">
            <a:off x="4724717" y="4227374"/>
            <a:ext cx="2798888" cy="19125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066" name="Picture 1065" descr="A blue and black logo&#10;&#10;AI-generated content may be incorrect.">
            <a:extLst>
              <a:ext uri="{FF2B5EF4-FFF2-40B4-BE49-F238E27FC236}">
                <a16:creationId xmlns:a16="http://schemas.microsoft.com/office/drawing/2014/main" id="{D22A8630-A8DE-AE9A-0DCA-BE1AFC865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5423" y="167899"/>
            <a:ext cx="1431290" cy="59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6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47EBF-43D7-FAE8-98DF-30F8D7CB6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156403"/>
            <a:ext cx="9863652" cy="69836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This talk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CE159-80B5-DBAC-0074-AEDE9F649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2" y="949643"/>
            <a:ext cx="11787808" cy="2215523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In the last year </a:t>
            </a:r>
            <a:r>
              <a:rPr lang="en-US" sz="2000" dirty="0">
                <a:solidFill>
                  <a:srgbClr val="0070C0"/>
                </a:solidFill>
              </a:rPr>
              <a:t>ATLAS </a:t>
            </a:r>
            <a:r>
              <a:rPr lang="en-US" sz="2000" dirty="0"/>
              <a:t>submitted  </a:t>
            </a:r>
            <a:r>
              <a:rPr lang="en-US" sz="2000" b="1" dirty="0">
                <a:solidFill>
                  <a:srgbClr val="00B050"/>
                </a:solidFill>
              </a:rPr>
              <a:t>91 papers </a:t>
            </a:r>
            <a:r>
              <a:rPr lang="en-US" sz="2000" dirty="0"/>
              <a:t>to journals (</a:t>
            </a:r>
            <a:r>
              <a:rPr lang="en-US" sz="2000" b="1" dirty="0">
                <a:solidFill>
                  <a:schemeClr val="accent6"/>
                </a:solidFill>
              </a:rPr>
              <a:t>1389</a:t>
            </a:r>
            <a:r>
              <a:rPr lang="en-US" sz="2000" dirty="0"/>
              <a:t> in total): </a:t>
            </a:r>
            <a:r>
              <a:rPr lang="en-US" sz="2000" dirty="0">
                <a:hlinkClick r:id="rId2"/>
              </a:rPr>
              <a:t>AtlasPublicResults</a:t>
            </a:r>
            <a:endParaRPr lang="en-US" sz="2000" dirty="0"/>
          </a:p>
          <a:p>
            <a:r>
              <a:rPr lang="en-US" sz="2000" dirty="0"/>
              <a:t>This talks will </a:t>
            </a:r>
            <a:r>
              <a:rPr lang="en-US" sz="2000" dirty="0">
                <a:solidFill>
                  <a:srgbClr val="FF0000"/>
                </a:solidFill>
              </a:rPr>
              <a:t>highlight</a:t>
            </a:r>
            <a:r>
              <a:rPr lang="en-US" sz="2000" dirty="0"/>
              <a:t> a </a:t>
            </a:r>
            <a:r>
              <a:rPr lang="en-US" sz="2000" dirty="0">
                <a:solidFill>
                  <a:srgbClr val="FF0000"/>
                </a:solidFill>
              </a:rPr>
              <a:t>few results </a:t>
            </a:r>
            <a:r>
              <a:rPr lang="en-US" sz="2000" dirty="0"/>
              <a:t>focusing on what is </a:t>
            </a:r>
            <a:r>
              <a:rPr lang="en-US" sz="2000" b="1" dirty="0">
                <a:solidFill>
                  <a:srgbClr val="00B050"/>
                </a:solidFill>
              </a:rPr>
              <a:t>new</a:t>
            </a:r>
            <a:r>
              <a:rPr lang="en-US" sz="2000" dirty="0"/>
              <a:t> and of </a:t>
            </a:r>
            <a:r>
              <a:rPr lang="en-US" sz="2000" b="1" dirty="0">
                <a:solidFill>
                  <a:srgbClr val="00B050"/>
                </a:solidFill>
              </a:rPr>
              <a:t>highest impact on particle physics, </a:t>
            </a:r>
            <a:r>
              <a:rPr lang="en-US" sz="2000" dirty="0">
                <a:solidFill>
                  <a:schemeClr val="tx2"/>
                </a:solidFill>
              </a:rPr>
              <a:t>with some results using up to </a:t>
            </a:r>
            <a:r>
              <a:rPr lang="en-US" sz="2000" b="1" dirty="0">
                <a:solidFill>
                  <a:srgbClr val="00B050"/>
                </a:solidFill>
              </a:rPr>
              <a:t>2024 data</a:t>
            </a:r>
          </a:p>
          <a:p>
            <a:pPr marL="0" indent="0" algn="ctr">
              <a:buNone/>
            </a:pPr>
            <a:r>
              <a:rPr lang="en-US" sz="2000" dirty="0"/>
              <a:t>More </a:t>
            </a:r>
            <a:r>
              <a:rPr lang="en-US" sz="2000" dirty="0">
                <a:solidFill>
                  <a:srgbClr val="0070C0"/>
                </a:solidFill>
              </a:rPr>
              <a:t>details </a:t>
            </a:r>
            <a:r>
              <a:rPr lang="en-US" sz="2000" dirty="0"/>
              <a:t>of the </a:t>
            </a:r>
            <a:r>
              <a:rPr lang="en-US" sz="2000" dirty="0">
                <a:solidFill>
                  <a:srgbClr val="0070C0"/>
                </a:solidFill>
              </a:rPr>
              <a:t>ATLAS results </a:t>
            </a:r>
            <a:r>
              <a:rPr lang="en-US" sz="2000" dirty="0"/>
              <a:t>submitted at EPS in other </a:t>
            </a:r>
            <a:r>
              <a:rPr lang="en-US" sz="2000" dirty="0">
                <a:solidFill>
                  <a:srgbClr val="0070C0"/>
                </a:solidFill>
              </a:rPr>
              <a:t>plenary talks </a:t>
            </a:r>
            <a:r>
              <a:rPr lang="en-US" sz="2000" dirty="0"/>
              <a:t>by </a:t>
            </a:r>
            <a:r>
              <a:rPr lang="en-US" sz="2000" dirty="0">
                <a:solidFill>
                  <a:srgbClr val="FF0000"/>
                </a:solidFill>
              </a:rPr>
              <a:t>Emanuele Di Marco</a:t>
            </a:r>
            <a:r>
              <a:rPr lang="en-US" sz="2000" dirty="0">
                <a:solidFill>
                  <a:srgbClr val="0070C0"/>
                </a:solidFill>
              </a:rPr>
              <a:t>, </a:t>
            </a:r>
            <a:r>
              <a:rPr lang="en-US" sz="2000" dirty="0">
                <a:solidFill>
                  <a:srgbClr val="FF0000"/>
                </a:solidFill>
              </a:rPr>
              <a:t>Thimothy Gershon</a:t>
            </a:r>
            <a:r>
              <a:rPr lang="en-US" sz="2000" dirty="0">
                <a:solidFill>
                  <a:srgbClr val="0070C0"/>
                </a:solidFill>
              </a:rPr>
              <a:t>, </a:t>
            </a:r>
            <a:r>
              <a:rPr lang="en-US" sz="2000" dirty="0">
                <a:solidFill>
                  <a:srgbClr val="FF0000"/>
                </a:solidFill>
              </a:rPr>
              <a:t>Josh Bendavid, Francesco </a:t>
            </a:r>
            <a:r>
              <a:rPr lang="en-US" sz="2000" dirty="0" err="1">
                <a:solidFill>
                  <a:srgbClr val="FF0000"/>
                </a:solidFill>
              </a:rPr>
              <a:t>Prino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and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Tamara Vasquez </a:t>
            </a:r>
            <a:r>
              <a:rPr lang="en-US" sz="2000" dirty="0"/>
              <a:t>+ the </a:t>
            </a:r>
            <a:r>
              <a:rPr lang="en-US" sz="2000" dirty="0">
                <a:solidFill>
                  <a:srgbClr val="FF0000"/>
                </a:solidFill>
              </a:rPr>
              <a:t>52 ATLAS talks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in </a:t>
            </a:r>
            <a:r>
              <a:rPr lang="en-US" sz="2000" dirty="0">
                <a:solidFill>
                  <a:srgbClr val="0070C0"/>
                </a:solidFill>
              </a:rPr>
              <a:t>parallel sessions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FF0000"/>
                </a:solidFill>
              </a:rPr>
              <a:t>22 ATLAS posters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6632B-50BA-CC91-B176-D027F782C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642B-23DF-2DFB-127F-7B279CE9F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33E50-156A-1F42-46DF-EC927FF6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7</a:t>
            </a:fld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A2921CB-C1A7-9229-E53E-E8649C2AF8CE}"/>
              </a:ext>
            </a:extLst>
          </p:cNvPr>
          <p:cNvSpPr/>
          <p:nvPr/>
        </p:nvSpPr>
        <p:spPr>
          <a:xfrm>
            <a:off x="208722" y="6003233"/>
            <a:ext cx="11787808" cy="489640"/>
          </a:xfrm>
          <a:prstGeom prst="rightArrow">
            <a:avLst/>
          </a:prstGeom>
          <a:gradFill flip="none" rotWithShape="1">
            <a:gsLst>
              <a:gs pos="14000">
                <a:srgbClr val="B8FDBC"/>
              </a:gs>
              <a:gs pos="37000">
                <a:srgbClr val="00B050"/>
              </a:gs>
              <a:gs pos="58000">
                <a:srgbClr val="44A048"/>
              </a:gs>
              <a:gs pos="100000">
                <a:srgbClr val="126019"/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4F7E77-C48D-29BA-E08C-A73C255796C2}"/>
              </a:ext>
            </a:extLst>
          </p:cNvPr>
          <p:cNvCxnSpPr>
            <a:cxnSpLocks/>
          </p:cNvCxnSpPr>
          <p:nvPr/>
        </p:nvCxnSpPr>
        <p:spPr>
          <a:xfrm flipV="1">
            <a:off x="822960" y="5967990"/>
            <a:ext cx="0" cy="392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74388F3-414A-2C54-4D7F-FE813C21AC32}"/>
              </a:ext>
            </a:extLst>
          </p:cNvPr>
          <p:cNvSpPr txBox="1"/>
          <p:nvPr/>
        </p:nvSpPr>
        <p:spPr>
          <a:xfrm>
            <a:off x="129543" y="5496165"/>
            <a:ext cx="1386834" cy="461665"/>
          </a:xfrm>
          <a:custGeom>
            <a:avLst/>
            <a:gdLst>
              <a:gd name="connsiteX0" fmla="*/ 0 w 1386834"/>
              <a:gd name="connsiteY0" fmla="*/ 0 h 461665"/>
              <a:gd name="connsiteX1" fmla="*/ 448410 w 1386834"/>
              <a:gd name="connsiteY1" fmla="*/ 0 h 461665"/>
              <a:gd name="connsiteX2" fmla="*/ 869083 w 1386834"/>
              <a:gd name="connsiteY2" fmla="*/ 0 h 461665"/>
              <a:gd name="connsiteX3" fmla="*/ 1386834 w 1386834"/>
              <a:gd name="connsiteY3" fmla="*/ 0 h 461665"/>
              <a:gd name="connsiteX4" fmla="*/ 1386834 w 1386834"/>
              <a:gd name="connsiteY4" fmla="*/ 461665 h 461665"/>
              <a:gd name="connsiteX5" fmla="*/ 952293 w 1386834"/>
              <a:gd name="connsiteY5" fmla="*/ 461665 h 461665"/>
              <a:gd name="connsiteX6" fmla="*/ 462278 w 1386834"/>
              <a:gd name="connsiteY6" fmla="*/ 461665 h 461665"/>
              <a:gd name="connsiteX7" fmla="*/ 0 w 1386834"/>
              <a:gd name="connsiteY7" fmla="*/ 461665 h 461665"/>
              <a:gd name="connsiteX8" fmla="*/ 0 w 1386834"/>
              <a:gd name="connsiteY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6834" h="461665" extrusionOk="0">
                <a:moveTo>
                  <a:pt x="0" y="0"/>
                </a:moveTo>
                <a:cubicBezTo>
                  <a:pt x="128227" y="-22866"/>
                  <a:pt x="246497" y="35746"/>
                  <a:pt x="448410" y="0"/>
                </a:cubicBezTo>
                <a:cubicBezTo>
                  <a:pt x="650323" y="-35746"/>
                  <a:pt x="764340" y="39138"/>
                  <a:pt x="869083" y="0"/>
                </a:cubicBezTo>
                <a:cubicBezTo>
                  <a:pt x="973826" y="-39138"/>
                  <a:pt x="1257998" y="46404"/>
                  <a:pt x="1386834" y="0"/>
                </a:cubicBezTo>
                <a:cubicBezTo>
                  <a:pt x="1389182" y="217652"/>
                  <a:pt x="1360027" y="330148"/>
                  <a:pt x="1386834" y="461665"/>
                </a:cubicBezTo>
                <a:cubicBezTo>
                  <a:pt x="1295538" y="511127"/>
                  <a:pt x="1052637" y="461587"/>
                  <a:pt x="952293" y="461665"/>
                </a:cubicBezTo>
                <a:cubicBezTo>
                  <a:pt x="851949" y="461743"/>
                  <a:pt x="605959" y="429805"/>
                  <a:pt x="462278" y="461665"/>
                </a:cubicBezTo>
                <a:cubicBezTo>
                  <a:pt x="318597" y="493525"/>
                  <a:pt x="120327" y="420470"/>
                  <a:pt x="0" y="461665"/>
                </a:cubicBezTo>
                <a:cubicBezTo>
                  <a:pt x="-44876" y="298091"/>
                  <a:pt x="27200" y="144582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6">
                <a:lumMod val="20000"/>
                <a:lumOff val="8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Run 1: </a:t>
            </a:r>
          </a:p>
          <a:p>
            <a:r>
              <a:rPr lang="en-US" sz="1200" dirty="0"/>
              <a:t>25 fb</a:t>
            </a:r>
            <a:r>
              <a:rPr lang="en-US" sz="1200" baseline="30000" dirty="0"/>
              <a:t>-1</a:t>
            </a:r>
            <a:r>
              <a:rPr lang="en-US" sz="1200" dirty="0"/>
              <a:t> @ 7+8 TeV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3E9FAB3-25A1-888B-743C-F3BDDC52B488}"/>
              </a:ext>
            </a:extLst>
          </p:cNvPr>
          <p:cNvCxnSpPr>
            <a:cxnSpLocks/>
          </p:cNvCxnSpPr>
          <p:nvPr/>
        </p:nvCxnSpPr>
        <p:spPr>
          <a:xfrm flipV="1">
            <a:off x="2672079" y="5967990"/>
            <a:ext cx="0" cy="392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0AB26F6-D62F-6860-52EC-5E127CE8347C}"/>
              </a:ext>
            </a:extLst>
          </p:cNvPr>
          <p:cNvSpPr txBox="1"/>
          <p:nvPr/>
        </p:nvSpPr>
        <p:spPr>
          <a:xfrm>
            <a:off x="1978664" y="5496165"/>
            <a:ext cx="1386829" cy="461665"/>
          </a:xfrm>
          <a:custGeom>
            <a:avLst/>
            <a:gdLst>
              <a:gd name="connsiteX0" fmla="*/ 0 w 1386829"/>
              <a:gd name="connsiteY0" fmla="*/ 0 h 461665"/>
              <a:gd name="connsiteX1" fmla="*/ 448408 w 1386829"/>
              <a:gd name="connsiteY1" fmla="*/ 0 h 461665"/>
              <a:gd name="connsiteX2" fmla="*/ 869080 w 1386829"/>
              <a:gd name="connsiteY2" fmla="*/ 0 h 461665"/>
              <a:gd name="connsiteX3" fmla="*/ 1386829 w 1386829"/>
              <a:gd name="connsiteY3" fmla="*/ 0 h 461665"/>
              <a:gd name="connsiteX4" fmla="*/ 1386829 w 1386829"/>
              <a:gd name="connsiteY4" fmla="*/ 461665 h 461665"/>
              <a:gd name="connsiteX5" fmla="*/ 952289 w 1386829"/>
              <a:gd name="connsiteY5" fmla="*/ 461665 h 461665"/>
              <a:gd name="connsiteX6" fmla="*/ 462276 w 1386829"/>
              <a:gd name="connsiteY6" fmla="*/ 461665 h 461665"/>
              <a:gd name="connsiteX7" fmla="*/ 0 w 1386829"/>
              <a:gd name="connsiteY7" fmla="*/ 461665 h 461665"/>
              <a:gd name="connsiteX8" fmla="*/ 0 w 1386829"/>
              <a:gd name="connsiteY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6829" h="461665" extrusionOk="0">
                <a:moveTo>
                  <a:pt x="0" y="0"/>
                </a:moveTo>
                <a:cubicBezTo>
                  <a:pt x="133792" y="-16270"/>
                  <a:pt x="253714" y="47640"/>
                  <a:pt x="448408" y="0"/>
                </a:cubicBezTo>
                <a:cubicBezTo>
                  <a:pt x="643102" y="-47640"/>
                  <a:pt x="771946" y="46046"/>
                  <a:pt x="869080" y="0"/>
                </a:cubicBezTo>
                <a:cubicBezTo>
                  <a:pt x="966214" y="-46046"/>
                  <a:pt x="1263907" y="59518"/>
                  <a:pt x="1386829" y="0"/>
                </a:cubicBezTo>
                <a:cubicBezTo>
                  <a:pt x="1389177" y="217652"/>
                  <a:pt x="1360022" y="330148"/>
                  <a:pt x="1386829" y="461665"/>
                </a:cubicBezTo>
                <a:cubicBezTo>
                  <a:pt x="1293010" y="503508"/>
                  <a:pt x="1045896" y="455617"/>
                  <a:pt x="952289" y="461665"/>
                </a:cubicBezTo>
                <a:cubicBezTo>
                  <a:pt x="858682" y="467713"/>
                  <a:pt x="601101" y="417749"/>
                  <a:pt x="462276" y="461665"/>
                </a:cubicBezTo>
                <a:cubicBezTo>
                  <a:pt x="323451" y="505581"/>
                  <a:pt x="120165" y="416094"/>
                  <a:pt x="0" y="461665"/>
                </a:cubicBezTo>
                <a:cubicBezTo>
                  <a:pt x="-44876" y="298091"/>
                  <a:pt x="27200" y="144582"/>
                  <a:pt x="0" y="0"/>
                </a:cubicBezTo>
                <a:close/>
              </a:path>
            </a:pathLst>
          </a:custGeom>
          <a:noFill/>
          <a:ln w="28575">
            <a:solidFill>
              <a:srgbClr val="2EFF4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Run 2: </a:t>
            </a:r>
          </a:p>
          <a:p>
            <a:r>
              <a:rPr lang="en-US" sz="1200" dirty="0"/>
              <a:t>140 fb</a:t>
            </a:r>
            <a:r>
              <a:rPr lang="en-US" sz="1200" baseline="30000" dirty="0"/>
              <a:t>-1</a:t>
            </a:r>
            <a:r>
              <a:rPr lang="en-US" sz="1200" dirty="0"/>
              <a:t> @ 13 TeV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5216C5-27C4-34E0-FD67-794643F6AB6C}"/>
              </a:ext>
            </a:extLst>
          </p:cNvPr>
          <p:cNvCxnSpPr>
            <a:cxnSpLocks/>
          </p:cNvCxnSpPr>
          <p:nvPr/>
        </p:nvCxnSpPr>
        <p:spPr>
          <a:xfrm flipV="1">
            <a:off x="4460239" y="5967990"/>
            <a:ext cx="0" cy="392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B883B85-5D8F-70A9-59DA-92D672FE8E6B}"/>
              </a:ext>
            </a:extLst>
          </p:cNvPr>
          <p:cNvSpPr txBox="1"/>
          <p:nvPr/>
        </p:nvSpPr>
        <p:spPr>
          <a:xfrm>
            <a:off x="3737611" y="5478211"/>
            <a:ext cx="1496051" cy="461665"/>
          </a:xfrm>
          <a:custGeom>
            <a:avLst/>
            <a:gdLst>
              <a:gd name="connsiteX0" fmla="*/ 0 w 1496051"/>
              <a:gd name="connsiteY0" fmla="*/ 0 h 461665"/>
              <a:gd name="connsiteX1" fmla="*/ 483723 w 1496051"/>
              <a:gd name="connsiteY1" fmla="*/ 0 h 461665"/>
              <a:gd name="connsiteX2" fmla="*/ 937525 w 1496051"/>
              <a:gd name="connsiteY2" fmla="*/ 0 h 461665"/>
              <a:gd name="connsiteX3" fmla="*/ 1496051 w 1496051"/>
              <a:gd name="connsiteY3" fmla="*/ 0 h 461665"/>
              <a:gd name="connsiteX4" fmla="*/ 1496051 w 1496051"/>
              <a:gd name="connsiteY4" fmla="*/ 461665 h 461665"/>
              <a:gd name="connsiteX5" fmla="*/ 1027288 w 1496051"/>
              <a:gd name="connsiteY5" fmla="*/ 461665 h 461665"/>
              <a:gd name="connsiteX6" fmla="*/ 498684 w 1496051"/>
              <a:gd name="connsiteY6" fmla="*/ 461665 h 461665"/>
              <a:gd name="connsiteX7" fmla="*/ 0 w 1496051"/>
              <a:gd name="connsiteY7" fmla="*/ 461665 h 461665"/>
              <a:gd name="connsiteX8" fmla="*/ 0 w 1496051"/>
              <a:gd name="connsiteY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6051" h="461665" extrusionOk="0">
                <a:moveTo>
                  <a:pt x="0" y="0"/>
                </a:moveTo>
                <a:cubicBezTo>
                  <a:pt x="121685" y="-46164"/>
                  <a:pt x="378171" y="31212"/>
                  <a:pt x="483723" y="0"/>
                </a:cubicBezTo>
                <a:cubicBezTo>
                  <a:pt x="589275" y="-31212"/>
                  <a:pt x="749009" y="7801"/>
                  <a:pt x="937525" y="0"/>
                </a:cubicBezTo>
                <a:cubicBezTo>
                  <a:pt x="1126041" y="-7801"/>
                  <a:pt x="1282550" y="38324"/>
                  <a:pt x="1496051" y="0"/>
                </a:cubicBezTo>
                <a:cubicBezTo>
                  <a:pt x="1498399" y="217652"/>
                  <a:pt x="1469244" y="330148"/>
                  <a:pt x="1496051" y="461665"/>
                </a:cubicBezTo>
                <a:cubicBezTo>
                  <a:pt x="1273162" y="475895"/>
                  <a:pt x="1199107" y="457155"/>
                  <a:pt x="1027288" y="461665"/>
                </a:cubicBezTo>
                <a:cubicBezTo>
                  <a:pt x="855469" y="466175"/>
                  <a:pt x="606659" y="435850"/>
                  <a:pt x="498684" y="461665"/>
                </a:cubicBezTo>
                <a:cubicBezTo>
                  <a:pt x="390709" y="487480"/>
                  <a:pt x="223055" y="421164"/>
                  <a:pt x="0" y="461665"/>
                </a:cubicBezTo>
                <a:cubicBezTo>
                  <a:pt x="-44876" y="298091"/>
                  <a:pt x="27200" y="144582"/>
                  <a:pt x="0" y="0"/>
                </a:cubicBezTo>
                <a:close/>
              </a:path>
            </a:pathLst>
          </a:custGeom>
          <a:noFill/>
          <a:ln w="28575">
            <a:solidFill>
              <a:srgbClr val="44A04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Run 3: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2022-2024</a:t>
            </a:r>
          </a:p>
          <a:p>
            <a:r>
              <a:rPr lang="en-US" sz="1200" dirty="0"/>
              <a:t>168 fb</a:t>
            </a:r>
            <a:r>
              <a:rPr lang="en-US" sz="1200" baseline="30000" dirty="0"/>
              <a:t>-1</a:t>
            </a:r>
            <a:r>
              <a:rPr lang="en-US" sz="1200" dirty="0"/>
              <a:t> @ 13.6 TeV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851CAA-DFAC-6562-0BC3-D529554EE252}"/>
              </a:ext>
            </a:extLst>
          </p:cNvPr>
          <p:cNvSpPr txBox="1"/>
          <p:nvPr/>
        </p:nvSpPr>
        <p:spPr>
          <a:xfrm>
            <a:off x="10072374" y="5446692"/>
            <a:ext cx="1496051" cy="461665"/>
          </a:xfrm>
          <a:custGeom>
            <a:avLst/>
            <a:gdLst>
              <a:gd name="connsiteX0" fmla="*/ 0 w 1496051"/>
              <a:gd name="connsiteY0" fmla="*/ 0 h 461665"/>
              <a:gd name="connsiteX1" fmla="*/ 483723 w 1496051"/>
              <a:gd name="connsiteY1" fmla="*/ 0 h 461665"/>
              <a:gd name="connsiteX2" fmla="*/ 937525 w 1496051"/>
              <a:gd name="connsiteY2" fmla="*/ 0 h 461665"/>
              <a:gd name="connsiteX3" fmla="*/ 1496051 w 1496051"/>
              <a:gd name="connsiteY3" fmla="*/ 0 h 461665"/>
              <a:gd name="connsiteX4" fmla="*/ 1496051 w 1496051"/>
              <a:gd name="connsiteY4" fmla="*/ 461665 h 461665"/>
              <a:gd name="connsiteX5" fmla="*/ 1027288 w 1496051"/>
              <a:gd name="connsiteY5" fmla="*/ 461665 h 461665"/>
              <a:gd name="connsiteX6" fmla="*/ 498684 w 1496051"/>
              <a:gd name="connsiteY6" fmla="*/ 461665 h 461665"/>
              <a:gd name="connsiteX7" fmla="*/ 0 w 1496051"/>
              <a:gd name="connsiteY7" fmla="*/ 461665 h 461665"/>
              <a:gd name="connsiteX8" fmla="*/ 0 w 1496051"/>
              <a:gd name="connsiteY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6051" h="461665" extrusionOk="0">
                <a:moveTo>
                  <a:pt x="0" y="0"/>
                </a:moveTo>
                <a:cubicBezTo>
                  <a:pt x="121685" y="-46164"/>
                  <a:pt x="378171" y="31212"/>
                  <a:pt x="483723" y="0"/>
                </a:cubicBezTo>
                <a:cubicBezTo>
                  <a:pt x="589275" y="-31212"/>
                  <a:pt x="749009" y="7801"/>
                  <a:pt x="937525" y="0"/>
                </a:cubicBezTo>
                <a:cubicBezTo>
                  <a:pt x="1126041" y="-7801"/>
                  <a:pt x="1282550" y="38324"/>
                  <a:pt x="1496051" y="0"/>
                </a:cubicBezTo>
                <a:cubicBezTo>
                  <a:pt x="1498399" y="217652"/>
                  <a:pt x="1469244" y="330148"/>
                  <a:pt x="1496051" y="461665"/>
                </a:cubicBezTo>
                <a:cubicBezTo>
                  <a:pt x="1273162" y="475895"/>
                  <a:pt x="1199107" y="457155"/>
                  <a:pt x="1027288" y="461665"/>
                </a:cubicBezTo>
                <a:cubicBezTo>
                  <a:pt x="855469" y="466175"/>
                  <a:pt x="606659" y="435850"/>
                  <a:pt x="498684" y="461665"/>
                </a:cubicBezTo>
                <a:cubicBezTo>
                  <a:pt x="390709" y="487480"/>
                  <a:pt x="223055" y="421164"/>
                  <a:pt x="0" y="461665"/>
                </a:cubicBezTo>
                <a:cubicBezTo>
                  <a:pt x="-44876" y="298091"/>
                  <a:pt x="27200" y="144582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HL-LHC:</a:t>
            </a:r>
          </a:p>
          <a:p>
            <a:r>
              <a:rPr lang="en-US" sz="1200" dirty="0"/>
              <a:t>3 ab</a:t>
            </a:r>
            <a:r>
              <a:rPr lang="en-US" sz="1200" baseline="30000" dirty="0"/>
              <a:t>-1</a:t>
            </a:r>
            <a:r>
              <a:rPr lang="en-US" sz="1200" dirty="0"/>
              <a:t> @ 13.6 TeV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92B88A0-A511-4BEF-773B-F58102E6C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477" y="3530291"/>
            <a:ext cx="3444032" cy="2474753"/>
          </a:xfrm>
          <a:prstGeom prst="rect">
            <a:avLst/>
          </a:prstGeom>
          <a:noFill/>
          <a:ln w="28575">
            <a:solidFill>
              <a:srgbClr val="44A048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2661597"/>
                      <a:gd name="connsiteY0" fmla="*/ 0 h 1912524"/>
                      <a:gd name="connsiteX1" fmla="*/ 585551 w 2661597"/>
                      <a:gd name="connsiteY1" fmla="*/ 0 h 1912524"/>
                      <a:gd name="connsiteX2" fmla="*/ 1117871 w 2661597"/>
                      <a:gd name="connsiteY2" fmla="*/ 0 h 1912524"/>
                      <a:gd name="connsiteX3" fmla="*/ 1596958 w 2661597"/>
                      <a:gd name="connsiteY3" fmla="*/ 0 h 1912524"/>
                      <a:gd name="connsiteX4" fmla="*/ 2129278 w 2661597"/>
                      <a:gd name="connsiteY4" fmla="*/ 0 h 1912524"/>
                      <a:gd name="connsiteX5" fmla="*/ 2661597 w 2661597"/>
                      <a:gd name="connsiteY5" fmla="*/ 0 h 1912524"/>
                      <a:gd name="connsiteX6" fmla="*/ 2661597 w 2661597"/>
                      <a:gd name="connsiteY6" fmla="*/ 439881 h 1912524"/>
                      <a:gd name="connsiteX7" fmla="*/ 2661597 w 2661597"/>
                      <a:gd name="connsiteY7" fmla="*/ 860636 h 1912524"/>
                      <a:gd name="connsiteX8" fmla="*/ 2661597 w 2661597"/>
                      <a:gd name="connsiteY8" fmla="*/ 1281391 h 1912524"/>
                      <a:gd name="connsiteX9" fmla="*/ 2661597 w 2661597"/>
                      <a:gd name="connsiteY9" fmla="*/ 1912524 h 1912524"/>
                      <a:gd name="connsiteX10" fmla="*/ 2102662 w 2661597"/>
                      <a:gd name="connsiteY10" fmla="*/ 1912524 h 1912524"/>
                      <a:gd name="connsiteX11" fmla="*/ 1596958 w 2661597"/>
                      <a:gd name="connsiteY11" fmla="*/ 1912524 h 1912524"/>
                      <a:gd name="connsiteX12" fmla="*/ 1038023 w 2661597"/>
                      <a:gd name="connsiteY12" fmla="*/ 1912524 h 1912524"/>
                      <a:gd name="connsiteX13" fmla="*/ 558935 w 2661597"/>
                      <a:gd name="connsiteY13" fmla="*/ 1912524 h 1912524"/>
                      <a:gd name="connsiteX14" fmla="*/ 0 w 2661597"/>
                      <a:gd name="connsiteY14" fmla="*/ 1912524 h 1912524"/>
                      <a:gd name="connsiteX15" fmla="*/ 0 w 2661597"/>
                      <a:gd name="connsiteY15" fmla="*/ 1415268 h 1912524"/>
                      <a:gd name="connsiteX16" fmla="*/ 0 w 2661597"/>
                      <a:gd name="connsiteY16" fmla="*/ 898886 h 1912524"/>
                      <a:gd name="connsiteX17" fmla="*/ 0 w 2661597"/>
                      <a:gd name="connsiteY17" fmla="*/ 0 h 1912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661597" h="1912524" extrusionOk="0">
                        <a:moveTo>
                          <a:pt x="0" y="0"/>
                        </a:moveTo>
                        <a:cubicBezTo>
                          <a:pt x="134394" y="-37199"/>
                          <a:pt x="296762" y="32120"/>
                          <a:pt x="585551" y="0"/>
                        </a:cubicBezTo>
                        <a:cubicBezTo>
                          <a:pt x="874340" y="-32120"/>
                          <a:pt x="910224" y="21395"/>
                          <a:pt x="1117871" y="0"/>
                        </a:cubicBezTo>
                        <a:cubicBezTo>
                          <a:pt x="1325518" y="-21395"/>
                          <a:pt x="1468274" y="25437"/>
                          <a:pt x="1596958" y="0"/>
                        </a:cubicBezTo>
                        <a:cubicBezTo>
                          <a:pt x="1725642" y="-25437"/>
                          <a:pt x="1985483" y="39839"/>
                          <a:pt x="2129278" y="0"/>
                        </a:cubicBezTo>
                        <a:cubicBezTo>
                          <a:pt x="2273073" y="-39839"/>
                          <a:pt x="2396492" y="32133"/>
                          <a:pt x="2661597" y="0"/>
                        </a:cubicBezTo>
                        <a:cubicBezTo>
                          <a:pt x="2664741" y="216677"/>
                          <a:pt x="2648838" y="230226"/>
                          <a:pt x="2661597" y="439881"/>
                        </a:cubicBezTo>
                        <a:cubicBezTo>
                          <a:pt x="2674356" y="649536"/>
                          <a:pt x="2637717" y="732219"/>
                          <a:pt x="2661597" y="860636"/>
                        </a:cubicBezTo>
                        <a:cubicBezTo>
                          <a:pt x="2685477" y="989053"/>
                          <a:pt x="2652999" y="1172971"/>
                          <a:pt x="2661597" y="1281391"/>
                        </a:cubicBezTo>
                        <a:cubicBezTo>
                          <a:pt x="2670195" y="1389811"/>
                          <a:pt x="2589702" y="1624995"/>
                          <a:pt x="2661597" y="1912524"/>
                        </a:cubicBezTo>
                        <a:cubicBezTo>
                          <a:pt x="2545350" y="1928850"/>
                          <a:pt x="2232302" y="1902275"/>
                          <a:pt x="2102662" y="1912524"/>
                        </a:cubicBezTo>
                        <a:cubicBezTo>
                          <a:pt x="1973022" y="1922773"/>
                          <a:pt x="1827803" y="1881249"/>
                          <a:pt x="1596958" y="1912524"/>
                        </a:cubicBezTo>
                        <a:cubicBezTo>
                          <a:pt x="1366113" y="1943799"/>
                          <a:pt x="1238582" y="1875440"/>
                          <a:pt x="1038023" y="1912524"/>
                        </a:cubicBezTo>
                        <a:cubicBezTo>
                          <a:pt x="837465" y="1949608"/>
                          <a:pt x="679054" y="1894294"/>
                          <a:pt x="558935" y="1912524"/>
                        </a:cubicBezTo>
                        <a:cubicBezTo>
                          <a:pt x="438816" y="1930754"/>
                          <a:pt x="257130" y="1848172"/>
                          <a:pt x="0" y="1912524"/>
                        </a:cubicBezTo>
                        <a:cubicBezTo>
                          <a:pt x="-31265" y="1769317"/>
                          <a:pt x="45939" y="1559326"/>
                          <a:pt x="0" y="1415268"/>
                        </a:cubicBezTo>
                        <a:cubicBezTo>
                          <a:pt x="-45939" y="1271210"/>
                          <a:pt x="5901" y="1134411"/>
                          <a:pt x="0" y="898886"/>
                        </a:cubicBezTo>
                        <a:cubicBezTo>
                          <a:pt x="-5901" y="663361"/>
                          <a:pt x="96236" y="30861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30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C9EB0-458F-3CBE-38FC-3643BEC41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EB495-EC4D-1EC5-E867-0A7FD10E95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BMS searches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5499B-3427-F144-9D17-9A37274263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Much More results in </a:t>
            </a:r>
            <a:r>
              <a:rPr lang="en-US" dirty="0">
                <a:solidFill>
                  <a:srgbClr val="FF0000"/>
                </a:solidFill>
              </a:rPr>
              <a:t>Tamara Vazquez Schröder </a:t>
            </a:r>
            <a:r>
              <a:rPr lang="en-US" dirty="0"/>
              <a:t>talk on </a:t>
            </a:r>
            <a:r>
              <a:rPr lang="en-US" dirty="0">
                <a:solidFill>
                  <a:srgbClr val="FF0000"/>
                </a:solidFill>
              </a:rPr>
              <a:t>Friday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CC1C3-73F4-1342-5D85-9168906D8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05B5E-D272-F9F8-DF92-C411B31C2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0E243-90CB-F63F-83EA-93755715B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76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C0F35-8E0B-C9D6-D2C0-A1CB7D7BC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Search for resonant LQ in </a:t>
            </a:r>
            <a:r>
              <a:rPr lang="en-US" dirty="0" err="1"/>
              <a:t>l+jet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CB6EA-0F76-8704-B45C-4015F01C4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8/7/25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8D3BF-DDEC-6A73-8B32-2B4227E6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Cerutti LBNL - ATLAS Highlights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B18A5-DB0E-C4A7-3B19-7B6783F0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D84F-7FAA-DD48-8923-8BD1ADA4DB57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graph of a plane&#10;&#10;AI-generated content may be incorrect.">
            <a:extLst>
              <a:ext uri="{FF2B5EF4-FFF2-40B4-BE49-F238E27FC236}">
                <a16:creationId xmlns:a16="http://schemas.microsoft.com/office/drawing/2014/main" id="{FAFB6801-F00B-1995-E1DD-581E8C74A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117" y="1004861"/>
            <a:ext cx="5524187" cy="4101202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732535-5078-B24B-A13B-3F17AB236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29" y="4990188"/>
            <a:ext cx="11981542" cy="1775814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First search </a:t>
            </a:r>
            <a:r>
              <a:rPr lang="en-US" sz="2000" dirty="0"/>
              <a:t>that exploit </a:t>
            </a:r>
            <a:r>
              <a:rPr lang="en-US" sz="2000" dirty="0">
                <a:solidFill>
                  <a:srgbClr val="0070C0"/>
                </a:solidFill>
              </a:rPr>
              <a:t>LQ resonant production via “</a:t>
            </a:r>
            <a:r>
              <a:rPr lang="en-US" sz="2000" b="1" dirty="0">
                <a:solidFill>
                  <a:srgbClr val="0070C0"/>
                </a:solidFill>
              </a:rPr>
              <a:t>lepton PDF</a:t>
            </a:r>
            <a:r>
              <a:rPr lang="en-US" sz="2000" dirty="0">
                <a:solidFill>
                  <a:srgbClr val="0070C0"/>
                </a:solidFill>
              </a:rPr>
              <a:t>” </a:t>
            </a:r>
            <a:r>
              <a:rPr lang="en-US" sz="2000" dirty="0"/>
              <a:t>of the proton </a:t>
            </a:r>
            <a:r>
              <a:rPr lang="en-US" sz="2000" dirty="0">
                <a:solidFill>
                  <a:srgbClr val="0070C0"/>
                </a:solidFill>
              </a:rPr>
              <a:t>Run 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FF0000"/>
                </a:solidFill>
              </a:rPr>
              <a:t>Run 3</a:t>
            </a:r>
            <a:r>
              <a:rPr lang="en-US" sz="2000" dirty="0"/>
              <a:t> (2022+2023):</a:t>
            </a:r>
          </a:p>
          <a:p>
            <a:pPr lvl="1"/>
            <a:r>
              <a:rPr lang="en-US" sz="1800" dirty="0" err="1">
                <a:solidFill>
                  <a:srgbClr val="0070C0"/>
                </a:solidFill>
              </a:rPr>
              <a:t>lepton+jet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/>
              <a:t>resonances in </a:t>
            </a:r>
            <a:r>
              <a:rPr lang="en-US" sz="1800" dirty="0" err="1">
                <a:solidFill>
                  <a:srgbClr val="0070C0"/>
                </a:solidFill>
              </a:rPr>
              <a:t>m</a:t>
            </a:r>
            <a:r>
              <a:rPr lang="en-US" sz="1800" baseline="-25000" dirty="0" err="1">
                <a:solidFill>
                  <a:srgbClr val="0070C0"/>
                </a:solidFill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l</a:t>
            </a:r>
            <a:r>
              <a:rPr lang="en-US" sz="1800" baseline="-25000" dirty="0" err="1">
                <a:solidFill>
                  <a:srgbClr val="0070C0"/>
                </a:solidFill>
              </a:rPr>
              <a:t>j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untagged-jet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FF0000"/>
                </a:solidFill>
              </a:rPr>
              <a:t>b-tagged categories </a:t>
            </a:r>
          </a:p>
          <a:p>
            <a:pPr lvl="1"/>
            <a:r>
              <a:rPr lang="en-US" sz="1800" dirty="0">
                <a:solidFill>
                  <a:srgbClr val="00B050"/>
                </a:solidFill>
                <a:sym typeface="Wingdings" pitchFamily="2" charset="2"/>
              </a:rPr>
              <a:t>1-</a:t>
            </a:r>
            <a:r>
              <a:rPr lang="en-US" sz="1800" dirty="0">
                <a:sym typeface="Wingdings" pitchFamily="2" charset="2"/>
              </a:rPr>
              <a:t> and </a:t>
            </a:r>
            <a:r>
              <a:rPr lang="en-US" sz="1800" dirty="0">
                <a:solidFill>
                  <a:srgbClr val="00B050"/>
                </a:solidFill>
                <a:sym typeface="Wingdings" pitchFamily="2" charset="2"/>
              </a:rPr>
              <a:t>2-lepton </a:t>
            </a:r>
            <a:r>
              <a:rPr lang="en-US" sz="1800" dirty="0">
                <a:sym typeface="Wingdings" pitchFamily="2" charset="2"/>
              </a:rPr>
              <a:t>channels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No significant excesses</a:t>
            </a:r>
            <a:r>
              <a:rPr lang="en-US" sz="2000" dirty="0"/>
              <a:t>: limits on </a:t>
            </a:r>
            <a:r>
              <a:rPr lang="en-US" sz="2000" dirty="0">
                <a:solidFill>
                  <a:srgbClr val="0070C0"/>
                </a:solidFill>
              </a:rPr>
              <a:t>LQ mass vs coupling derived</a:t>
            </a:r>
            <a:endParaRPr lang="en-US" sz="1800" dirty="0">
              <a:solidFill>
                <a:srgbClr val="0070C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2D815E4-D1BB-8DE8-A4C3-DD8198688338}"/>
              </a:ext>
            </a:extLst>
          </p:cNvPr>
          <p:cNvGrpSpPr/>
          <p:nvPr/>
        </p:nvGrpSpPr>
        <p:grpSpPr>
          <a:xfrm>
            <a:off x="7673768" y="5418393"/>
            <a:ext cx="3339605" cy="1196063"/>
            <a:chOff x="246743" y="1478478"/>
            <a:chExt cx="4711784" cy="1950522"/>
          </a:xfrm>
        </p:grpSpPr>
        <p:pic>
          <p:nvPicPr>
            <p:cNvPr id="11" name="Picture 10" descr="A diagram of a molecule&#10;&#10;AI-generated content may be incorrect.">
              <a:extLst>
                <a:ext uri="{FF2B5EF4-FFF2-40B4-BE49-F238E27FC236}">
                  <a16:creationId xmlns:a16="http://schemas.microsoft.com/office/drawing/2014/main" id="{CE3ECD35-5928-3EF1-B034-3627A5A0D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6743" y="1568870"/>
              <a:ext cx="4711784" cy="1860130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28C36F3-4212-C6A8-962E-169A9ED7E4C4}"/>
                </a:ext>
              </a:extLst>
            </p:cNvPr>
            <p:cNvSpPr/>
            <p:nvPr/>
          </p:nvSpPr>
          <p:spPr>
            <a:xfrm>
              <a:off x="2208810" y="1674421"/>
              <a:ext cx="285008" cy="39188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BA40628-E5E7-9827-5536-D7BC2BEB8C2C}"/>
                </a:ext>
              </a:extLst>
            </p:cNvPr>
            <p:cNvSpPr/>
            <p:nvPr/>
          </p:nvSpPr>
          <p:spPr>
            <a:xfrm>
              <a:off x="3971289" y="1478478"/>
              <a:ext cx="285008" cy="39188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51CF0C-9CCB-40B2-83B6-B1840160E017}"/>
                </a:ext>
              </a:extLst>
            </p:cNvPr>
            <p:cNvSpPr/>
            <p:nvPr/>
          </p:nvSpPr>
          <p:spPr>
            <a:xfrm>
              <a:off x="4542106" y="2252501"/>
              <a:ext cx="285008" cy="39188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B9ADDA3-85D6-6298-C15A-F179E0A0A904}"/>
              </a:ext>
            </a:extLst>
          </p:cNvPr>
          <p:cNvSpPr txBox="1"/>
          <p:nvPr/>
        </p:nvSpPr>
        <p:spPr>
          <a:xfrm>
            <a:off x="7920635" y="4052372"/>
            <a:ext cx="1422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ATLAS LQ pair-prod.</a:t>
            </a:r>
          </a:p>
        </p:txBody>
      </p:sp>
      <p:pic>
        <p:nvPicPr>
          <p:cNvPr id="16" name="Picture 15" descr="A collage of different colored graphs&#10;&#10;AI-generated content may be incorrect.">
            <a:extLst>
              <a:ext uri="{FF2B5EF4-FFF2-40B4-BE49-F238E27FC236}">
                <a16:creationId xmlns:a16="http://schemas.microsoft.com/office/drawing/2014/main" id="{70C2430F-BD29-FF34-29A1-4C16D49BF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55" y="1045183"/>
            <a:ext cx="5403075" cy="4060879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7" name="Explosion 2 16">
            <a:extLst>
              <a:ext uri="{FF2B5EF4-FFF2-40B4-BE49-F238E27FC236}">
                <a16:creationId xmlns:a16="http://schemas.microsoft.com/office/drawing/2014/main" id="{FD00D9DE-8B72-C95D-DF47-96CA07DD2670}"/>
              </a:ext>
            </a:extLst>
          </p:cNvPr>
          <p:cNvSpPr/>
          <p:nvPr/>
        </p:nvSpPr>
        <p:spPr>
          <a:xfrm rot="20874924">
            <a:off x="8365413" y="192769"/>
            <a:ext cx="1724526" cy="657727"/>
          </a:xfrm>
          <a:prstGeom prst="irregularSeal2">
            <a:avLst/>
          </a:prstGeom>
          <a:solidFill>
            <a:srgbClr val="126019"/>
          </a:solidFill>
          <a:ln>
            <a:solidFill>
              <a:srgbClr val="2EFF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F7703-39DC-3E0B-4B46-242BC72AC681}"/>
              </a:ext>
            </a:extLst>
          </p:cNvPr>
          <p:cNvSpPr/>
          <p:nvPr/>
        </p:nvSpPr>
        <p:spPr>
          <a:xfrm>
            <a:off x="6641432" y="1435768"/>
            <a:ext cx="1674239" cy="376990"/>
          </a:xfrm>
          <a:prstGeom prst="rect">
            <a:avLst/>
          </a:prstGeom>
          <a:noFill/>
          <a:ln>
            <a:solidFill>
              <a:srgbClr val="44A0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95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3397</TotalTime>
  <Words>4506</Words>
  <Application>Microsoft Macintosh PowerPoint</Application>
  <PresentationFormat>Widescreen</PresentationFormat>
  <Paragraphs>499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Brush Script MT</vt:lpstr>
      <vt:lpstr>Aptos</vt:lpstr>
      <vt:lpstr>Aptos Display</vt:lpstr>
      <vt:lpstr>Arial</vt:lpstr>
      <vt:lpstr>Cambria Math</vt:lpstr>
      <vt:lpstr>Symbol</vt:lpstr>
      <vt:lpstr>Wingdings</vt:lpstr>
      <vt:lpstr>Office Theme</vt:lpstr>
      <vt:lpstr>ATLAS Highlights</vt:lpstr>
      <vt:lpstr>The ATLAS experiment</vt:lpstr>
      <vt:lpstr>Physics Objects calibration </vt:lpstr>
      <vt:lpstr>Improvements in Flavor Tag</vt:lpstr>
      <vt:lpstr>Addressing fundamental questions …</vt:lpstr>
      <vt:lpstr>Addressing fundamental questions …</vt:lpstr>
      <vt:lpstr>This talk …</vt:lpstr>
      <vt:lpstr>BMS searches</vt:lpstr>
      <vt:lpstr>Search for resonant LQ in l+jet</vt:lpstr>
      <vt:lpstr>Quark compositeness at the highest energy scale</vt:lpstr>
      <vt:lpstr>Higgsino in low DM regime</vt:lpstr>
      <vt:lpstr>SM and Top Measurements</vt:lpstr>
      <vt:lpstr>W±Z cross-sections</vt:lpstr>
      <vt:lpstr>tt cross-section at threshold</vt:lpstr>
      <vt:lpstr>tt cross-secton at threshold</vt:lpstr>
      <vt:lpstr>Higgs Boson Physics</vt:lpstr>
      <vt:lpstr>H  Zg </vt:lpstr>
      <vt:lpstr>H  mm </vt:lpstr>
      <vt:lpstr>Run 2 Higgs coupling combination</vt:lpstr>
      <vt:lpstr>Run 2 Higgs coupling combination</vt:lpstr>
      <vt:lpstr>A bright Future</vt:lpstr>
      <vt:lpstr>The Phase II upgrade program</vt:lpstr>
      <vt:lpstr>The Phase II upgrade program</vt:lpstr>
      <vt:lpstr>The Phase II upgrade program</vt:lpstr>
      <vt:lpstr>Why we are doing that … </vt:lpstr>
      <vt:lpstr>Conclusions </vt:lpstr>
      <vt:lpstr>Backup</vt:lpstr>
      <vt:lpstr>Radial flow in Pb+Pb</vt:lpstr>
      <vt:lpstr>Observation of ttgg process</vt:lpstr>
      <vt:lpstr>Improvements in Flavor Tag</vt:lpstr>
      <vt:lpstr>Improvements in Flavor Tag</vt:lpstr>
      <vt:lpstr>Search for HH bbgg </vt:lpstr>
      <vt:lpstr>Search for HH bbgg </vt:lpstr>
      <vt:lpstr>Observation of ttgg process</vt:lpstr>
      <vt:lpstr>Quark compositeness</vt:lpstr>
      <vt:lpstr>H  mm </vt:lpstr>
      <vt:lpstr>H mm </vt:lpstr>
      <vt:lpstr>H  Zg </vt:lpstr>
      <vt:lpstr>H  Zg </vt:lpstr>
      <vt:lpstr>Run 2 Higgs coupling combination</vt:lpstr>
      <vt:lpstr>Run 2 Higgs coupling combination</vt:lpstr>
      <vt:lpstr>PowerPoint Presentation</vt:lpstr>
      <vt:lpstr>PowerPoint Presentation</vt:lpstr>
      <vt:lpstr>The Phase II upgrade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Fabio Cerutti</dc:creator>
  <cp:lastModifiedBy>Fabio Cerutti</cp:lastModifiedBy>
  <cp:revision>126</cp:revision>
  <dcterms:created xsi:type="dcterms:W3CDTF">2025-05-30T05:39:06Z</dcterms:created>
  <dcterms:modified xsi:type="dcterms:W3CDTF">2025-06-26T07:54:39Z</dcterms:modified>
</cp:coreProperties>
</file>