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9" r:id="rId2"/>
    <p:sldId id="5159" r:id="rId3"/>
    <p:sldId id="303" r:id="rId4"/>
    <p:sldId id="5154" r:id="rId5"/>
    <p:sldId id="306" r:id="rId6"/>
    <p:sldId id="5161" r:id="rId7"/>
    <p:sldId id="304" r:id="rId8"/>
    <p:sldId id="307" r:id="rId9"/>
    <p:sldId id="5153" r:id="rId10"/>
    <p:sldId id="5146" r:id="rId11"/>
    <p:sldId id="5149" r:id="rId12"/>
    <p:sldId id="5150" r:id="rId13"/>
    <p:sldId id="5151" r:id="rId14"/>
    <p:sldId id="5148" r:id="rId15"/>
    <p:sldId id="5145" r:id="rId16"/>
    <p:sldId id="5160" r:id="rId17"/>
    <p:sldId id="288" r:id="rId18"/>
    <p:sldId id="5152" r:id="rId19"/>
    <p:sldId id="5158" r:id="rId20"/>
    <p:sldId id="261" r:id="rId21"/>
    <p:sldId id="5155" r:id="rId22"/>
  </p:sldIdLst>
  <p:sldSz cx="12192000" cy="6858000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86"/>
  </p:normalViewPr>
  <p:slideViewPr>
    <p:cSldViewPr snapToObjects="1">
      <p:cViewPr varScale="1">
        <p:scale>
          <a:sx n="121" d="100"/>
          <a:sy n="121" d="100"/>
        </p:scale>
        <p:origin x="523" y="91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image" Target="../media/image65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image" Target="../media/image6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962B67-56DF-2B4A-B00B-E3CD1F557695}" type="doc">
      <dgm:prSet loTypeId="urn:microsoft.com/office/officeart/2005/8/layout/vList3" loCatId="" qsTypeId="urn:microsoft.com/office/officeart/2005/8/quickstyle/simple4" qsCatId="simple" csTypeId="urn:microsoft.com/office/officeart/2005/8/colors/accent1_2" csCatId="accent1" phldr="1"/>
      <dgm:spPr/>
    </dgm:pt>
    <dgm:pt modelId="{632AB310-AA23-6048-8A24-9BF5402B095F}">
      <dgm:prSet phldrT="[Text]"/>
      <dgm:spPr>
        <a:xfrm rot="10800000">
          <a:off x="846712" y="49601"/>
          <a:ext cx="3381528" cy="1427327"/>
        </a:xfrm>
        <a:gradFill rotWithShape="0">
          <a:gsLst>
            <a:gs pos="0">
              <a:srgbClr val="727CA3">
                <a:hueOff val="0"/>
                <a:satOff val="0"/>
                <a:lumOff val="0"/>
                <a:alphaOff val="0"/>
                <a:shade val="63000"/>
              </a:srgbClr>
            </a:gs>
            <a:gs pos="30000">
              <a:srgbClr val="727CA3">
                <a:hueOff val="0"/>
                <a:satOff val="0"/>
                <a:lumOff val="0"/>
                <a:alphaOff val="0"/>
                <a:shade val="90000"/>
                <a:satMod val="110000"/>
              </a:srgbClr>
            </a:gs>
            <a:gs pos="45000">
              <a:srgbClr val="727CA3">
                <a:hueOff val="0"/>
                <a:satOff val="0"/>
                <a:lumOff val="0"/>
                <a:alphaOff val="0"/>
                <a:shade val="100000"/>
                <a:satMod val="118000"/>
              </a:srgbClr>
            </a:gs>
            <a:gs pos="55000">
              <a:srgbClr val="727CA3">
                <a:hueOff val="0"/>
                <a:satOff val="0"/>
                <a:lumOff val="0"/>
                <a:alphaOff val="0"/>
                <a:shade val="100000"/>
                <a:satMod val="118000"/>
              </a:srgbClr>
            </a:gs>
            <a:gs pos="73000">
              <a:srgbClr val="727CA3">
                <a:hueOff val="0"/>
                <a:satOff val="0"/>
                <a:lumOff val="0"/>
                <a:alphaOff val="0"/>
                <a:shade val="90000"/>
                <a:satMod val="110000"/>
              </a:srgbClr>
            </a:gs>
            <a:gs pos="100000">
              <a:srgbClr val="727CA3">
                <a:hueOff val="0"/>
                <a:satOff val="0"/>
                <a:lumOff val="0"/>
                <a:alphaOff val="0"/>
                <a:shade val="63000"/>
              </a:srgb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rgbClr val="727CA3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rgbClr>
          </a:contourClr>
        </a:sp3d>
      </dgm:spPr>
      <dgm:t>
        <a:bodyPr/>
        <a:lstStyle/>
        <a:p>
          <a:pPr algn="l" rtl="0"/>
          <a:r>
            <a:rPr lang="fr-CH" u="none" dirty="0">
              <a:solidFill>
                <a:sysClr val="window" lastClr="FFFFFF"/>
              </a:solidFill>
              <a:latin typeface="Gill Sans MT"/>
              <a:ea typeface="+mn-ea"/>
              <a:cs typeface="+mn-cs"/>
            </a:rPr>
            <a:t>Engineering &amp; Design</a:t>
          </a:r>
          <a:endParaRPr lang="en-US" dirty="0">
            <a:solidFill>
              <a:sysClr val="window" lastClr="FFFFFF"/>
            </a:solidFill>
            <a:latin typeface="Gill Sans MT"/>
            <a:ea typeface="+mn-ea"/>
            <a:cs typeface="+mn-cs"/>
          </a:endParaRPr>
        </a:p>
      </dgm:t>
    </dgm:pt>
    <dgm:pt modelId="{0099EC22-9CC7-A944-8931-181143166811}" type="parTrans" cxnId="{AA2530E7-272E-254A-8887-055D90A8E14B}">
      <dgm:prSet/>
      <dgm:spPr/>
      <dgm:t>
        <a:bodyPr/>
        <a:lstStyle/>
        <a:p>
          <a:endParaRPr lang="en-US"/>
        </a:p>
      </dgm:t>
    </dgm:pt>
    <dgm:pt modelId="{3F9A0CC0-E54B-0748-B4DF-250817C8D17E}" type="sibTrans" cxnId="{AA2530E7-272E-254A-8887-055D90A8E14B}">
      <dgm:prSet/>
      <dgm:spPr/>
      <dgm:t>
        <a:bodyPr/>
        <a:lstStyle/>
        <a:p>
          <a:endParaRPr lang="en-US"/>
        </a:p>
      </dgm:t>
    </dgm:pt>
    <dgm:pt modelId="{A29DFBB2-78DA-F44F-BDCB-93A69E026BCE}">
      <dgm:prSet phldrT="[Text]"/>
      <dgm:spPr>
        <a:xfrm rot="10800000">
          <a:off x="846712" y="1842377"/>
          <a:ext cx="3381528" cy="1427327"/>
        </a:xfrm>
        <a:gradFill rotWithShape="0">
          <a:gsLst>
            <a:gs pos="0">
              <a:srgbClr val="727CA3">
                <a:hueOff val="0"/>
                <a:satOff val="0"/>
                <a:lumOff val="0"/>
                <a:alphaOff val="0"/>
                <a:shade val="63000"/>
              </a:srgbClr>
            </a:gs>
            <a:gs pos="30000">
              <a:srgbClr val="727CA3">
                <a:hueOff val="0"/>
                <a:satOff val="0"/>
                <a:lumOff val="0"/>
                <a:alphaOff val="0"/>
                <a:shade val="90000"/>
                <a:satMod val="110000"/>
              </a:srgbClr>
            </a:gs>
            <a:gs pos="45000">
              <a:srgbClr val="727CA3">
                <a:hueOff val="0"/>
                <a:satOff val="0"/>
                <a:lumOff val="0"/>
                <a:alphaOff val="0"/>
                <a:shade val="100000"/>
                <a:satMod val="118000"/>
              </a:srgbClr>
            </a:gs>
            <a:gs pos="55000">
              <a:srgbClr val="727CA3">
                <a:hueOff val="0"/>
                <a:satOff val="0"/>
                <a:lumOff val="0"/>
                <a:alphaOff val="0"/>
                <a:shade val="100000"/>
                <a:satMod val="118000"/>
              </a:srgbClr>
            </a:gs>
            <a:gs pos="73000">
              <a:srgbClr val="727CA3">
                <a:hueOff val="0"/>
                <a:satOff val="0"/>
                <a:lumOff val="0"/>
                <a:alphaOff val="0"/>
                <a:shade val="90000"/>
                <a:satMod val="110000"/>
              </a:srgbClr>
            </a:gs>
            <a:gs pos="100000">
              <a:srgbClr val="727CA3">
                <a:hueOff val="0"/>
                <a:satOff val="0"/>
                <a:lumOff val="0"/>
                <a:alphaOff val="0"/>
                <a:shade val="63000"/>
              </a:srgb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rgbClr val="727CA3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rgbClr>
          </a:contourClr>
        </a:sp3d>
      </dgm:spPr>
      <dgm:t>
        <a:bodyPr/>
        <a:lstStyle/>
        <a:p>
          <a:r>
            <a:rPr lang="en-GB" u="none" dirty="0">
              <a:solidFill>
                <a:sysClr val="window" lastClr="FFFFFF"/>
              </a:solidFill>
              <a:latin typeface="Gill Sans MT"/>
              <a:ea typeface="+mn-ea"/>
              <a:cs typeface="+mn-cs"/>
            </a:rPr>
            <a:t>Fabrication</a:t>
          </a:r>
          <a:endParaRPr lang="en-US" dirty="0">
            <a:solidFill>
              <a:sysClr val="window" lastClr="FFFFFF"/>
            </a:solidFill>
            <a:latin typeface="Gill Sans MT"/>
            <a:ea typeface="+mn-ea"/>
            <a:cs typeface="+mn-cs"/>
          </a:endParaRPr>
        </a:p>
      </dgm:t>
    </dgm:pt>
    <dgm:pt modelId="{4D7B32C6-1D57-554D-8E5B-C60C1E4B6061}" type="parTrans" cxnId="{F3155A1B-F55C-C545-818F-6535CF89BAB0}">
      <dgm:prSet/>
      <dgm:spPr/>
      <dgm:t>
        <a:bodyPr/>
        <a:lstStyle/>
        <a:p>
          <a:endParaRPr lang="en-US"/>
        </a:p>
      </dgm:t>
    </dgm:pt>
    <dgm:pt modelId="{6311B83B-E289-474C-A8C7-6655631626D4}" type="sibTrans" cxnId="{F3155A1B-F55C-C545-818F-6535CF89BAB0}">
      <dgm:prSet/>
      <dgm:spPr/>
      <dgm:t>
        <a:bodyPr/>
        <a:lstStyle/>
        <a:p>
          <a:endParaRPr lang="en-US"/>
        </a:p>
      </dgm:t>
    </dgm:pt>
    <dgm:pt modelId="{6E2910B1-B5FD-AB46-B240-118C347F5B97}">
      <dgm:prSet phldrT="[Text]"/>
      <dgm:spPr>
        <a:xfrm rot="10800000">
          <a:off x="846712" y="3695773"/>
          <a:ext cx="3381528" cy="1427327"/>
        </a:xfrm>
        <a:gradFill rotWithShape="0">
          <a:gsLst>
            <a:gs pos="0">
              <a:srgbClr val="727CA3">
                <a:hueOff val="0"/>
                <a:satOff val="0"/>
                <a:lumOff val="0"/>
                <a:alphaOff val="0"/>
                <a:shade val="63000"/>
              </a:srgbClr>
            </a:gs>
            <a:gs pos="30000">
              <a:srgbClr val="727CA3">
                <a:hueOff val="0"/>
                <a:satOff val="0"/>
                <a:lumOff val="0"/>
                <a:alphaOff val="0"/>
                <a:shade val="90000"/>
                <a:satMod val="110000"/>
              </a:srgbClr>
            </a:gs>
            <a:gs pos="45000">
              <a:srgbClr val="727CA3">
                <a:hueOff val="0"/>
                <a:satOff val="0"/>
                <a:lumOff val="0"/>
                <a:alphaOff val="0"/>
                <a:shade val="100000"/>
                <a:satMod val="118000"/>
              </a:srgbClr>
            </a:gs>
            <a:gs pos="55000">
              <a:srgbClr val="727CA3">
                <a:hueOff val="0"/>
                <a:satOff val="0"/>
                <a:lumOff val="0"/>
                <a:alphaOff val="0"/>
                <a:shade val="100000"/>
                <a:satMod val="118000"/>
              </a:srgbClr>
            </a:gs>
            <a:gs pos="73000">
              <a:srgbClr val="727CA3">
                <a:hueOff val="0"/>
                <a:satOff val="0"/>
                <a:lumOff val="0"/>
                <a:alphaOff val="0"/>
                <a:shade val="90000"/>
                <a:satMod val="110000"/>
              </a:srgbClr>
            </a:gs>
            <a:gs pos="100000">
              <a:srgbClr val="727CA3">
                <a:hueOff val="0"/>
                <a:satOff val="0"/>
                <a:lumOff val="0"/>
                <a:alphaOff val="0"/>
                <a:shade val="63000"/>
              </a:srgb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rgbClr val="727CA3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rgbClr>
          </a:contourClr>
        </a:sp3d>
      </dgm:spPr>
      <dgm:t>
        <a:bodyPr/>
        <a:lstStyle/>
        <a:p>
          <a:pPr algn="l" rtl="0"/>
          <a:r>
            <a:rPr lang="en-US" u="none" noProof="0" dirty="0">
              <a:solidFill>
                <a:sysClr val="window" lastClr="FFFFFF"/>
              </a:solidFill>
              <a:latin typeface="Gill Sans MT"/>
              <a:ea typeface="+mn-ea"/>
              <a:cs typeface="+mn-cs"/>
            </a:rPr>
            <a:t>Materials &amp; Metrology</a:t>
          </a:r>
          <a:endParaRPr lang="en-US" noProof="0" dirty="0">
            <a:solidFill>
              <a:sysClr val="window" lastClr="FFFFFF"/>
            </a:solidFill>
            <a:latin typeface="Gill Sans MT"/>
            <a:ea typeface="+mn-ea"/>
            <a:cs typeface="+mn-cs"/>
          </a:endParaRPr>
        </a:p>
      </dgm:t>
    </dgm:pt>
    <dgm:pt modelId="{D8CFE2DD-B72F-954F-9CCE-E3D1C9D8F1F2}" type="sibTrans" cxnId="{97C59FC9-5D7F-5A48-862C-785AB6AB591C}">
      <dgm:prSet/>
      <dgm:spPr/>
      <dgm:t>
        <a:bodyPr/>
        <a:lstStyle/>
        <a:p>
          <a:endParaRPr lang="en-US"/>
        </a:p>
      </dgm:t>
    </dgm:pt>
    <dgm:pt modelId="{FFBDD027-287D-FD47-848D-77A9DE580621}" type="parTrans" cxnId="{97C59FC9-5D7F-5A48-862C-785AB6AB591C}">
      <dgm:prSet/>
      <dgm:spPr/>
      <dgm:t>
        <a:bodyPr/>
        <a:lstStyle/>
        <a:p>
          <a:endParaRPr lang="en-US"/>
        </a:p>
      </dgm:t>
    </dgm:pt>
    <dgm:pt modelId="{8825C8AC-4340-7343-BECF-0D6C9F816AFA}" type="pres">
      <dgm:prSet presAssocID="{90962B67-56DF-2B4A-B00B-E3CD1F557695}" presName="linearFlow" presStyleCnt="0">
        <dgm:presLayoutVars>
          <dgm:dir/>
          <dgm:resizeHandles val="exact"/>
        </dgm:presLayoutVars>
      </dgm:prSet>
      <dgm:spPr/>
    </dgm:pt>
    <dgm:pt modelId="{05F042E6-126B-9546-A6B1-5EEB3D492703}" type="pres">
      <dgm:prSet presAssocID="{632AB310-AA23-6048-8A24-9BF5402B095F}" presName="composite" presStyleCnt="0"/>
      <dgm:spPr/>
    </dgm:pt>
    <dgm:pt modelId="{F6CBE14D-8658-F844-8338-FF2BDE459606}" type="pres">
      <dgm:prSet presAssocID="{632AB310-AA23-6048-8A24-9BF5402B095F}" presName="imgShp" presStyleLbl="fgImgPlace1" presStyleIdx="0" presStyleCnt="3" custLinFactNeighborX="-28167" custLinFactNeighborY="3290"/>
      <dgm:spPr>
        <a:xfrm>
          <a:off x="92871" y="49601"/>
          <a:ext cx="1427327" cy="1427327"/>
        </a:xfrm>
        <a:prstGeom prst="ellipse">
          <a:avLst/>
        </a:prstGeom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rgbClr val="727CA3">
              <a:tint val="50000"/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rgbClr>
          </a:contourClr>
        </a:sp3d>
      </dgm:spPr>
    </dgm:pt>
    <dgm:pt modelId="{0E738DB2-B352-B74C-84DD-BA7F830795BB}" type="pres">
      <dgm:prSet presAssocID="{632AB310-AA23-6048-8A24-9BF5402B095F}" presName="txShp" presStyleLbl="node1" presStyleIdx="0" presStyleCnt="3" custLinFactNeighborX="-10701" custLinFactNeighborY="3290">
        <dgm:presLayoutVars>
          <dgm:bulletEnabled val="1"/>
        </dgm:presLayoutVars>
      </dgm:prSet>
      <dgm:spPr>
        <a:prstGeom prst="homePlate">
          <a:avLst/>
        </a:prstGeom>
      </dgm:spPr>
    </dgm:pt>
    <dgm:pt modelId="{69A95BCA-BE5A-704F-96C9-59704D029E1C}" type="pres">
      <dgm:prSet presAssocID="{3F9A0CC0-E54B-0748-B4DF-250817C8D17E}" presName="spacing" presStyleCnt="0"/>
      <dgm:spPr/>
    </dgm:pt>
    <dgm:pt modelId="{8368AD55-5863-5849-9A8D-00A23DB183A4}" type="pres">
      <dgm:prSet presAssocID="{A29DFBB2-78DA-F44F-BDCB-93A69E026BCE}" presName="composite" presStyleCnt="0"/>
      <dgm:spPr/>
    </dgm:pt>
    <dgm:pt modelId="{5887C235-FE0D-2A4C-B6F6-2470971CA96F}" type="pres">
      <dgm:prSet presAssocID="{A29DFBB2-78DA-F44F-BDCB-93A69E026BCE}" presName="imgShp" presStyleLbl="fgImgPlace1" presStyleIdx="1" presStyleCnt="3" custLinFactNeighborX="-28167" custLinFactNeighborY="-957"/>
      <dgm:spPr>
        <a:xfrm>
          <a:off x="92871" y="1842377"/>
          <a:ext cx="1427327" cy="1427327"/>
        </a:xfrm>
        <a:prstGeom prst="ellipse">
          <a:avLst/>
        </a:prstGeom>
        <a:blipFill rotWithShape="1"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rgbClr val="727CA3">
              <a:tint val="50000"/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rgbClr>
          </a:contourClr>
        </a:sp3d>
      </dgm:spPr>
    </dgm:pt>
    <dgm:pt modelId="{137C01A2-99D4-A447-86A3-403E25126D5E}" type="pres">
      <dgm:prSet presAssocID="{A29DFBB2-78DA-F44F-BDCB-93A69E026BCE}" presName="txShp" presStyleLbl="node1" presStyleIdx="1" presStyleCnt="3" custLinFactNeighborX="-10701" custLinFactNeighborY="-957">
        <dgm:presLayoutVars>
          <dgm:bulletEnabled val="1"/>
        </dgm:presLayoutVars>
      </dgm:prSet>
      <dgm:spPr>
        <a:prstGeom prst="homePlate">
          <a:avLst/>
        </a:prstGeom>
      </dgm:spPr>
    </dgm:pt>
    <dgm:pt modelId="{15DD420B-AC4C-154E-8592-16F2644467AB}" type="pres">
      <dgm:prSet presAssocID="{6311B83B-E289-474C-A8C7-6655631626D4}" presName="spacing" presStyleCnt="0"/>
      <dgm:spPr/>
    </dgm:pt>
    <dgm:pt modelId="{83DB1D73-6BF3-D44A-87E5-2416E7EA57F1}" type="pres">
      <dgm:prSet presAssocID="{6E2910B1-B5FD-AB46-B240-118C347F5B97}" presName="composite" presStyleCnt="0"/>
      <dgm:spPr/>
    </dgm:pt>
    <dgm:pt modelId="{4971F503-73C1-864A-84F6-BB5F4E7598C8}" type="pres">
      <dgm:prSet presAssocID="{6E2910B1-B5FD-AB46-B240-118C347F5B97}" presName="imgShp" presStyleLbl="fgImgPlace1" presStyleIdx="2" presStyleCnt="3" custLinFactNeighborX="-28167" custLinFactNeighborY="-957"/>
      <dgm:spPr>
        <a:xfrm>
          <a:off x="92871" y="3695773"/>
          <a:ext cx="1427327" cy="1427327"/>
        </a:xfrm>
        <a:prstGeom prst="ellipse">
          <a:avLst/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rgbClr val="727CA3">
              <a:tint val="50000"/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rgbClr>
          </a:contourClr>
        </a:sp3d>
      </dgm:spPr>
    </dgm:pt>
    <dgm:pt modelId="{590BB13B-E57C-0E41-960B-A0C034302F47}" type="pres">
      <dgm:prSet presAssocID="{6E2910B1-B5FD-AB46-B240-118C347F5B97}" presName="txShp" presStyleLbl="node1" presStyleIdx="2" presStyleCnt="3" custLinFactNeighborX="-10701" custLinFactNeighborY="-957">
        <dgm:presLayoutVars>
          <dgm:bulletEnabled val="1"/>
        </dgm:presLayoutVars>
      </dgm:prSet>
      <dgm:spPr>
        <a:prstGeom prst="homePlate">
          <a:avLst/>
        </a:prstGeom>
      </dgm:spPr>
    </dgm:pt>
  </dgm:ptLst>
  <dgm:cxnLst>
    <dgm:cxn modelId="{F3155A1B-F55C-C545-818F-6535CF89BAB0}" srcId="{90962B67-56DF-2B4A-B00B-E3CD1F557695}" destId="{A29DFBB2-78DA-F44F-BDCB-93A69E026BCE}" srcOrd="1" destOrd="0" parTransId="{4D7B32C6-1D57-554D-8E5B-C60C1E4B6061}" sibTransId="{6311B83B-E289-474C-A8C7-6655631626D4}"/>
    <dgm:cxn modelId="{591EF043-DDB2-4A02-BBD7-2A4C4B5495C0}" type="presOf" srcId="{632AB310-AA23-6048-8A24-9BF5402B095F}" destId="{0E738DB2-B352-B74C-84DD-BA7F830795BB}" srcOrd="0" destOrd="0" presId="urn:microsoft.com/office/officeart/2005/8/layout/vList3"/>
    <dgm:cxn modelId="{1F280949-E0BF-4409-B8B5-7883B96DE24A}" type="presOf" srcId="{90962B67-56DF-2B4A-B00B-E3CD1F557695}" destId="{8825C8AC-4340-7343-BECF-0D6C9F816AFA}" srcOrd="0" destOrd="0" presId="urn:microsoft.com/office/officeart/2005/8/layout/vList3"/>
    <dgm:cxn modelId="{719C9D8F-FF02-47B2-B5FB-52271E02787D}" type="presOf" srcId="{6E2910B1-B5FD-AB46-B240-118C347F5B97}" destId="{590BB13B-E57C-0E41-960B-A0C034302F47}" srcOrd="0" destOrd="0" presId="urn:microsoft.com/office/officeart/2005/8/layout/vList3"/>
    <dgm:cxn modelId="{21142EC6-C4B0-4CC9-A78A-93A336F831DF}" type="presOf" srcId="{A29DFBB2-78DA-F44F-BDCB-93A69E026BCE}" destId="{137C01A2-99D4-A447-86A3-403E25126D5E}" srcOrd="0" destOrd="0" presId="urn:microsoft.com/office/officeart/2005/8/layout/vList3"/>
    <dgm:cxn modelId="{97C59FC9-5D7F-5A48-862C-785AB6AB591C}" srcId="{90962B67-56DF-2B4A-B00B-E3CD1F557695}" destId="{6E2910B1-B5FD-AB46-B240-118C347F5B97}" srcOrd="2" destOrd="0" parTransId="{FFBDD027-287D-FD47-848D-77A9DE580621}" sibTransId="{D8CFE2DD-B72F-954F-9CCE-E3D1C9D8F1F2}"/>
    <dgm:cxn modelId="{AA2530E7-272E-254A-8887-055D90A8E14B}" srcId="{90962B67-56DF-2B4A-B00B-E3CD1F557695}" destId="{632AB310-AA23-6048-8A24-9BF5402B095F}" srcOrd="0" destOrd="0" parTransId="{0099EC22-9CC7-A944-8931-181143166811}" sibTransId="{3F9A0CC0-E54B-0748-B4DF-250817C8D17E}"/>
    <dgm:cxn modelId="{D7AD2EDC-FE05-40ED-96E3-80FFDDBBDD47}" type="presParOf" srcId="{8825C8AC-4340-7343-BECF-0D6C9F816AFA}" destId="{05F042E6-126B-9546-A6B1-5EEB3D492703}" srcOrd="0" destOrd="0" presId="urn:microsoft.com/office/officeart/2005/8/layout/vList3"/>
    <dgm:cxn modelId="{47032705-CAFA-4A41-8C5F-7357E89E0CEA}" type="presParOf" srcId="{05F042E6-126B-9546-A6B1-5EEB3D492703}" destId="{F6CBE14D-8658-F844-8338-FF2BDE459606}" srcOrd="0" destOrd="0" presId="urn:microsoft.com/office/officeart/2005/8/layout/vList3"/>
    <dgm:cxn modelId="{AEF4351B-908C-4579-8791-1EC33284FFA3}" type="presParOf" srcId="{05F042E6-126B-9546-A6B1-5EEB3D492703}" destId="{0E738DB2-B352-B74C-84DD-BA7F830795BB}" srcOrd="1" destOrd="0" presId="urn:microsoft.com/office/officeart/2005/8/layout/vList3"/>
    <dgm:cxn modelId="{10FA2845-4091-464B-84E9-77E315D5E6DD}" type="presParOf" srcId="{8825C8AC-4340-7343-BECF-0D6C9F816AFA}" destId="{69A95BCA-BE5A-704F-96C9-59704D029E1C}" srcOrd="1" destOrd="0" presId="urn:microsoft.com/office/officeart/2005/8/layout/vList3"/>
    <dgm:cxn modelId="{0B9C703D-8B5B-4DAA-9FB5-630540641169}" type="presParOf" srcId="{8825C8AC-4340-7343-BECF-0D6C9F816AFA}" destId="{8368AD55-5863-5849-9A8D-00A23DB183A4}" srcOrd="2" destOrd="0" presId="urn:microsoft.com/office/officeart/2005/8/layout/vList3"/>
    <dgm:cxn modelId="{FD02EAB3-133E-42C2-A539-557F61BF2591}" type="presParOf" srcId="{8368AD55-5863-5849-9A8D-00A23DB183A4}" destId="{5887C235-FE0D-2A4C-B6F6-2470971CA96F}" srcOrd="0" destOrd="0" presId="urn:microsoft.com/office/officeart/2005/8/layout/vList3"/>
    <dgm:cxn modelId="{BC0FA6F4-0065-4C0E-99AE-DC4FCB79C137}" type="presParOf" srcId="{8368AD55-5863-5849-9A8D-00A23DB183A4}" destId="{137C01A2-99D4-A447-86A3-403E25126D5E}" srcOrd="1" destOrd="0" presId="urn:microsoft.com/office/officeart/2005/8/layout/vList3"/>
    <dgm:cxn modelId="{DE78F47C-787B-421A-9F01-260833EB0553}" type="presParOf" srcId="{8825C8AC-4340-7343-BECF-0D6C9F816AFA}" destId="{15DD420B-AC4C-154E-8592-16F2644467AB}" srcOrd="3" destOrd="0" presId="urn:microsoft.com/office/officeart/2005/8/layout/vList3"/>
    <dgm:cxn modelId="{FD3A8A8F-7110-4116-AEF4-FE702E09BDCD}" type="presParOf" srcId="{8825C8AC-4340-7343-BECF-0D6C9F816AFA}" destId="{83DB1D73-6BF3-D44A-87E5-2416E7EA57F1}" srcOrd="4" destOrd="0" presId="urn:microsoft.com/office/officeart/2005/8/layout/vList3"/>
    <dgm:cxn modelId="{68C09540-E5B1-4D70-8603-E6C457FEDBB9}" type="presParOf" srcId="{83DB1D73-6BF3-D44A-87E5-2416E7EA57F1}" destId="{4971F503-73C1-864A-84F6-BB5F4E7598C8}" srcOrd="0" destOrd="0" presId="urn:microsoft.com/office/officeart/2005/8/layout/vList3"/>
    <dgm:cxn modelId="{9E7C0AC1-CE13-41E8-A482-C7D6BC996649}" type="presParOf" srcId="{83DB1D73-6BF3-D44A-87E5-2416E7EA57F1}" destId="{590BB13B-E57C-0E41-960B-A0C034302F47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738DB2-B352-B74C-84DD-BA7F830795BB}">
      <dsp:nvSpPr>
        <dsp:cNvPr id="0" name=""/>
        <dsp:cNvSpPr/>
      </dsp:nvSpPr>
      <dsp:spPr>
        <a:xfrm rot="10800000">
          <a:off x="846712" y="49601"/>
          <a:ext cx="3381528" cy="1427327"/>
        </a:xfrm>
        <a:prstGeom prst="homePlate">
          <a:avLst/>
        </a:prstGeom>
        <a:gradFill rotWithShape="0">
          <a:gsLst>
            <a:gs pos="0">
              <a:srgbClr val="727CA3">
                <a:hueOff val="0"/>
                <a:satOff val="0"/>
                <a:lumOff val="0"/>
                <a:alphaOff val="0"/>
                <a:shade val="63000"/>
              </a:srgbClr>
            </a:gs>
            <a:gs pos="30000">
              <a:srgbClr val="727CA3">
                <a:hueOff val="0"/>
                <a:satOff val="0"/>
                <a:lumOff val="0"/>
                <a:alphaOff val="0"/>
                <a:shade val="90000"/>
                <a:satMod val="110000"/>
              </a:srgbClr>
            </a:gs>
            <a:gs pos="45000">
              <a:srgbClr val="727CA3">
                <a:hueOff val="0"/>
                <a:satOff val="0"/>
                <a:lumOff val="0"/>
                <a:alphaOff val="0"/>
                <a:shade val="100000"/>
                <a:satMod val="118000"/>
              </a:srgbClr>
            </a:gs>
            <a:gs pos="55000">
              <a:srgbClr val="727CA3">
                <a:hueOff val="0"/>
                <a:satOff val="0"/>
                <a:lumOff val="0"/>
                <a:alphaOff val="0"/>
                <a:shade val="100000"/>
                <a:satMod val="118000"/>
              </a:srgbClr>
            </a:gs>
            <a:gs pos="73000">
              <a:srgbClr val="727CA3">
                <a:hueOff val="0"/>
                <a:satOff val="0"/>
                <a:lumOff val="0"/>
                <a:alphaOff val="0"/>
                <a:shade val="90000"/>
                <a:satMod val="110000"/>
              </a:srgbClr>
            </a:gs>
            <a:gs pos="100000">
              <a:srgbClr val="727CA3">
                <a:hueOff val="0"/>
                <a:satOff val="0"/>
                <a:lumOff val="0"/>
                <a:alphaOff val="0"/>
                <a:shade val="63000"/>
              </a:srgb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rgbClr val="727CA3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rgb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29412" tIns="125730" rIns="234696" bIns="125730" numCol="1" spcCol="1270" anchor="ctr" anchorCtr="0">
          <a:noAutofit/>
        </a:bodyPr>
        <a:lstStyle/>
        <a:p>
          <a:pPr marL="0" lvl="0" indent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3300" u="none" kern="1200" dirty="0">
              <a:solidFill>
                <a:sysClr val="window" lastClr="FFFFFF"/>
              </a:solidFill>
              <a:latin typeface="Gill Sans MT"/>
              <a:ea typeface="+mn-ea"/>
              <a:cs typeface="+mn-cs"/>
            </a:rPr>
            <a:t>Engineering &amp; Design</a:t>
          </a:r>
          <a:endParaRPr lang="en-US" sz="3300" kern="1200" dirty="0">
            <a:solidFill>
              <a:sysClr val="window" lastClr="FFFFFF"/>
            </a:solidFill>
            <a:latin typeface="Gill Sans MT"/>
            <a:ea typeface="+mn-ea"/>
            <a:cs typeface="+mn-cs"/>
          </a:endParaRPr>
        </a:p>
      </dsp:txBody>
      <dsp:txXfrm rot="10800000">
        <a:off x="1203544" y="49601"/>
        <a:ext cx="3024696" cy="1427327"/>
      </dsp:txXfrm>
    </dsp:sp>
    <dsp:sp modelId="{F6CBE14D-8658-F844-8338-FF2BDE459606}">
      <dsp:nvSpPr>
        <dsp:cNvPr id="0" name=""/>
        <dsp:cNvSpPr/>
      </dsp:nvSpPr>
      <dsp:spPr>
        <a:xfrm>
          <a:off x="92871" y="49601"/>
          <a:ext cx="1427327" cy="1427327"/>
        </a:xfrm>
        <a:prstGeom prst="ellipse">
          <a:avLst/>
        </a:prstGeom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rgbClr val="727CA3">
              <a:tint val="50000"/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rgb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37C01A2-99D4-A447-86A3-403E25126D5E}">
      <dsp:nvSpPr>
        <dsp:cNvPr id="0" name=""/>
        <dsp:cNvSpPr/>
      </dsp:nvSpPr>
      <dsp:spPr>
        <a:xfrm rot="10800000">
          <a:off x="846712" y="1842377"/>
          <a:ext cx="3381528" cy="1427327"/>
        </a:xfrm>
        <a:prstGeom prst="homePlate">
          <a:avLst/>
        </a:prstGeom>
        <a:gradFill rotWithShape="0">
          <a:gsLst>
            <a:gs pos="0">
              <a:srgbClr val="727CA3">
                <a:hueOff val="0"/>
                <a:satOff val="0"/>
                <a:lumOff val="0"/>
                <a:alphaOff val="0"/>
                <a:shade val="63000"/>
              </a:srgbClr>
            </a:gs>
            <a:gs pos="30000">
              <a:srgbClr val="727CA3">
                <a:hueOff val="0"/>
                <a:satOff val="0"/>
                <a:lumOff val="0"/>
                <a:alphaOff val="0"/>
                <a:shade val="90000"/>
                <a:satMod val="110000"/>
              </a:srgbClr>
            </a:gs>
            <a:gs pos="45000">
              <a:srgbClr val="727CA3">
                <a:hueOff val="0"/>
                <a:satOff val="0"/>
                <a:lumOff val="0"/>
                <a:alphaOff val="0"/>
                <a:shade val="100000"/>
                <a:satMod val="118000"/>
              </a:srgbClr>
            </a:gs>
            <a:gs pos="55000">
              <a:srgbClr val="727CA3">
                <a:hueOff val="0"/>
                <a:satOff val="0"/>
                <a:lumOff val="0"/>
                <a:alphaOff val="0"/>
                <a:shade val="100000"/>
                <a:satMod val="118000"/>
              </a:srgbClr>
            </a:gs>
            <a:gs pos="73000">
              <a:srgbClr val="727CA3">
                <a:hueOff val="0"/>
                <a:satOff val="0"/>
                <a:lumOff val="0"/>
                <a:alphaOff val="0"/>
                <a:shade val="90000"/>
                <a:satMod val="110000"/>
              </a:srgbClr>
            </a:gs>
            <a:gs pos="100000">
              <a:srgbClr val="727CA3">
                <a:hueOff val="0"/>
                <a:satOff val="0"/>
                <a:lumOff val="0"/>
                <a:alphaOff val="0"/>
                <a:shade val="63000"/>
              </a:srgb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rgbClr val="727CA3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rgb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29412" tIns="125730" rIns="234696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300" u="none" kern="1200" dirty="0">
              <a:solidFill>
                <a:sysClr val="window" lastClr="FFFFFF"/>
              </a:solidFill>
              <a:latin typeface="Gill Sans MT"/>
              <a:ea typeface="+mn-ea"/>
              <a:cs typeface="+mn-cs"/>
            </a:rPr>
            <a:t>Fabrication</a:t>
          </a:r>
          <a:endParaRPr lang="en-US" sz="3300" kern="1200" dirty="0">
            <a:solidFill>
              <a:sysClr val="window" lastClr="FFFFFF"/>
            </a:solidFill>
            <a:latin typeface="Gill Sans MT"/>
            <a:ea typeface="+mn-ea"/>
            <a:cs typeface="+mn-cs"/>
          </a:endParaRPr>
        </a:p>
      </dsp:txBody>
      <dsp:txXfrm rot="10800000">
        <a:off x="1203544" y="1842377"/>
        <a:ext cx="3024696" cy="1427327"/>
      </dsp:txXfrm>
    </dsp:sp>
    <dsp:sp modelId="{5887C235-FE0D-2A4C-B6F6-2470971CA96F}">
      <dsp:nvSpPr>
        <dsp:cNvPr id="0" name=""/>
        <dsp:cNvSpPr/>
      </dsp:nvSpPr>
      <dsp:spPr>
        <a:xfrm>
          <a:off x="92871" y="1842377"/>
          <a:ext cx="1427327" cy="1427327"/>
        </a:xfrm>
        <a:prstGeom prst="ellipse">
          <a:avLst/>
        </a:prstGeom>
        <a:blipFill rotWithShape="1"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rgbClr val="727CA3">
              <a:tint val="50000"/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rgb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90BB13B-E57C-0E41-960B-A0C034302F47}">
      <dsp:nvSpPr>
        <dsp:cNvPr id="0" name=""/>
        <dsp:cNvSpPr/>
      </dsp:nvSpPr>
      <dsp:spPr>
        <a:xfrm rot="10800000">
          <a:off x="846712" y="3695773"/>
          <a:ext cx="3381528" cy="1427327"/>
        </a:xfrm>
        <a:prstGeom prst="homePlate">
          <a:avLst/>
        </a:prstGeom>
        <a:gradFill rotWithShape="0">
          <a:gsLst>
            <a:gs pos="0">
              <a:srgbClr val="727CA3">
                <a:hueOff val="0"/>
                <a:satOff val="0"/>
                <a:lumOff val="0"/>
                <a:alphaOff val="0"/>
                <a:shade val="63000"/>
              </a:srgbClr>
            </a:gs>
            <a:gs pos="30000">
              <a:srgbClr val="727CA3">
                <a:hueOff val="0"/>
                <a:satOff val="0"/>
                <a:lumOff val="0"/>
                <a:alphaOff val="0"/>
                <a:shade val="90000"/>
                <a:satMod val="110000"/>
              </a:srgbClr>
            </a:gs>
            <a:gs pos="45000">
              <a:srgbClr val="727CA3">
                <a:hueOff val="0"/>
                <a:satOff val="0"/>
                <a:lumOff val="0"/>
                <a:alphaOff val="0"/>
                <a:shade val="100000"/>
                <a:satMod val="118000"/>
              </a:srgbClr>
            </a:gs>
            <a:gs pos="55000">
              <a:srgbClr val="727CA3">
                <a:hueOff val="0"/>
                <a:satOff val="0"/>
                <a:lumOff val="0"/>
                <a:alphaOff val="0"/>
                <a:shade val="100000"/>
                <a:satMod val="118000"/>
              </a:srgbClr>
            </a:gs>
            <a:gs pos="73000">
              <a:srgbClr val="727CA3">
                <a:hueOff val="0"/>
                <a:satOff val="0"/>
                <a:lumOff val="0"/>
                <a:alphaOff val="0"/>
                <a:shade val="90000"/>
                <a:satMod val="110000"/>
              </a:srgbClr>
            </a:gs>
            <a:gs pos="100000">
              <a:srgbClr val="727CA3">
                <a:hueOff val="0"/>
                <a:satOff val="0"/>
                <a:lumOff val="0"/>
                <a:alphaOff val="0"/>
                <a:shade val="63000"/>
              </a:srgb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rgbClr val="727CA3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rgb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29412" tIns="125730" rIns="234696" bIns="125730" numCol="1" spcCol="1270" anchor="ctr" anchorCtr="0">
          <a:noAutofit/>
        </a:bodyPr>
        <a:lstStyle/>
        <a:p>
          <a:pPr marL="0" lvl="0" indent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u="none" kern="1200" noProof="0" dirty="0">
              <a:solidFill>
                <a:sysClr val="window" lastClr="FFFFFF"/>
              </a:solidFill>
              <a:latin typeface="Gill Sans MT"/>
              <a:ea typeface="+mn-ea"/>
              <a:cs typeface="+mn-cs"/>
            </a:rPr>
            <a:t>Materials &amp; Metrology</a:t>
          </a:r>
          <a:endParaRPr lang="en-US" sz="3300" kern="1200" noProof="0" dirty="0">
            <a:solidFill>
              <a:sysClr val="window" lastClr="FFFFFF"/>
            </a:solidFill>
            <a:latin typeface="Gill Sans MT"/>
            <a:ea typeface="+mn-ea"/>
            <a:cs typeface="+mn-cs"/>
          </a:endParaRPr>
        </a:p>
      </dsp:txBody>
      <dsp:txXfrm rot="10800000">
        <a:off x="1203544" y="3695773"/>
        <a:ext cx="3024696" cy="1427327"/>
      </dsp:txXfrm>
    </dsp:sp>
    <dsp:sp modelId="{4971F503-73C1-864A-84F6-BB5F4E7598C8}">
      <dsp:nvSpPr>
        <dsp:cNvPr id="0" name=""/>
        <dsp:cNvSpPr/>
      </dsp:nvSpPr>
      <dsp:spPr>
        <a:xfrm>
          <a:off x="92871" y="3695773"/>
          <a:ext cx="1427327" cy="1427327"/>
        </a:xfrm>
        <a:prstGeom prst="ellipse">
          <a:avLst/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rgbClr val="727CA3">
              <a:tint val="50000"/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rgb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CBB72EAA-2733-D14F-950A-8F4240385864}" type="datetimeFigureOut">
              <a:rPr lang="en-US" smtClean="0"/>
              <a:t>7/15/2025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D4DD062E-52F7-A14D-A443-1F3854784447}" type="datetimeFigureOut">
              <a:rPr lang="en-US" smtClean="0"/>
              <a:t>7/15/2025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7916A-0584-46DF-A306-3C716C4A456A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09122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2025-07-15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Garlaschè [CERN EN-MME] | CERN-CODELCO Meeting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2025-07-15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M. Garlaschè [CERN EN-MME] | CERN-CODELCO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2025-07-15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M. Garlaschè [CERN EN-MME] | CERN-CODELCO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2025-07-15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M. Garlaschè [CERN EN-MME] | CERN-CODELCO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2025-07-15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M. Garlaschè [CERN EN-MME] | CERN-CODELCO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2025-07-15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M. Garlaschè [CERN EN-MME] | CERN-CODELCO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2025-07-15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M. Garlaschè [CERN EN-MME] | CERN-CODELCO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2025-07-15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M. Garlaschè [CERN EN-MME] | CERN-CODELCO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2025-07-15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M. Garlaschè [CERN EN-MME] | CERN-CODELCO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2025-07-15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Garlaschè [CERN EN-MME] | CERN-CODELCO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2025-07-15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Garlaschè [CERN EN-MME] | CERN-CODELCO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2025-07-15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Garlaschè [CERN EN-MME] | CERN-CODELCO Meeting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2025-07-15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Garlaschè [CERN EN-MME] | CERN-CODELCO Meeting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609601" y="1245522"/>
            <a:ext cx="10968567" cy="4821904"/>
          </a:xfrm>
        </p:spPr>
        <p:txBody>
          <a:bodyPr/>
          <a:lstStyle>
            <a:lvl2pPr>
              <a:defRPr sz="2400" baseline="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</p:txBody>
      </p:sp>
    </p:spTree>
    <p:extLst>
      <p:ext uri="{BB962C8B-B14F-4D97-AF65-F5344CB8AC3E}">
        <p14:creationId xmlns:p14="http://schemas.microsoft.com/office/powerpoint/2010/main" val="8824384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2"/>
          </p:nvPr>
        </p:nvSpPr>
        <p:spPr>
          <a:xfrm>
            <a:off x="3060435" y="6356351"/>
            <a:ext cx="18281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r>
              <a:rPr lang="en-US"/>
              <a:t>2025-07-15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888579" y="6356351"/>
            <a:ext cx="57206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r>
              <a:rPr lang="en-US"/>
              <a:t>M. Garlaschè [CERN EN-MME] | CERN-CODELCO Meeting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609232" y="6356351"/>
            <a:ext cx="973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Ubuntu Medium"/>
                <a:cs typeface="Ubuntu Medium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395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2025-07-15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Garlaschè [CERN EN-MME] | CERN-CODELCO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2025-07-15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Garlaschè [CERN EN-MME] | CERN-CODELCO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2025-07-15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Garlaschè [CERN EN-MME] | CERN-CODELCO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2025-07-15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M. Garlaschè [CERN EN-MME] | CERN-CODELCO Meeting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2025-07-15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Garlaschè [CERN EN-MME] | CERN-CODELCO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2025-07-15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Garlaschè [CERN EN-MME] | CERN-CODELCO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2025-07-15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M. Garlaschè [CERN EN-MME] | CERN-CODELCO Meeting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6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7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8" r:id="rId23"/>
    <p:sldLayoutId id="2147483679" r:id="rId2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8.jpg"/><Relationship Id="rId5" Type="http://schemas.openxmlformats.org/officeDocument/2006/relationships/image" Target="../media/image37.png"/><Relationship Id="rId4" Type="http://schemas.openxmlformats.org/officeDocument/2006/relationships/image" Target="../media/image3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5" Type="http://schemas.openxmlformats.org/officeDocument/2006/relationships/image" Target="../media/image34.png"/><Relationship Id="rId4" Type="http://schemas.openxmlformats.org/officeDocument/2006/relationships/image" Target="../media/image4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4.png"/><Relationship Id="rId5" Type="http://schemas.openxmlformats.org/officeDocument/2006/relationships/image" Target="../media/image45.png"/><Relationship Id="rId4" Type="http://schemas.openxmlformats.org/officeDocument/2006/relationships/image" Target="../media/image4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6.png"/><Relationship Id="rId7" Type="http://schemas.openxmlformats.org/officeDocument/2006/relationships/image" Target="../media/image49.jpeg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48.png"/><Relationship Id="rId5" Type="http://schemas.openxmlformats.org/officeDocument/2006/relationships/image" Target="../media/image47.jpeg"/><Relationship Id="rId4" Type="http://schemas.openxmlformats.org/officeDocument/2006/relationships/image" Target="../media/image16.jpg"/><Relationship Id="rId9" Type="http://schemas.openxmlformats.org/officeDocument/2006/relationships/image" Target="../media/image5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5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6.jpeg"/><Relationship Id="rId7" Type="http://schemas.openxmlformats.org/officeDocument/2006/relationships/image" Target="../media/image59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39.png"/><Relationship Id="rId11" Type="http://schemas.openxmlformats.org/officeDocument/2006/relationships/image" Target="../media/image63.png"/><Relationship Id="rId5" Type="http://schemas.openxmlformats.org/officeDocument/2006/relationships/image" Target="../media/image58.png"/><Relationship Id="rId10" Type="http://schemas.openxmlformats.org/officeDocument/2006/relationships/image" Target="../media/image62.png"/><Relationship Id="rId4" Type="http://schemas.openxmlformats.org/officeDocument/2006/relationships/image" Target="../media/image57.png"/><Relationship Id="rId9" Type="http://schemas.openxmlformats.org/officeDocument/2006/relationships/image" Target="../media/image6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64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13" Type="http://schemas.openxmlformats.org/officeDocument/2006/relationships/image" Target="../media/image72.png"/><Relationship Id="rId3" Type="http://schemas.microsoft.com/office/2007/relationships/media" Target="../media/media2.wmv"/><Relationship Id="rId7" Type="http://schemas.openxmlformats.org/officeDocument/2006/relationships/image" Target="../media/image68.png"/><Relationship Id="rId12" Type="http://schemas.openxmlformats.org/officeDocument/2006/relationships/image" Target="../media/image71.png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40.jpeg"/><Relationship Id="rId11" Type="http://schemas.openxmlformats.org/officeDocument/2006/relationships/image" Target="../media/image70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1.jpeg"/><Relationship Id="rId4" Type="http://schemas.openxmlformats.org/officeDocument/2006/relationships/video" Target="../media/media2.wmv"/><Relationship Id="rId9" Type="http://schemas.openxmlformats.org/officeDocument/2006/relationships/image" Target="../media/image340.png"/><Relationship Id="rId1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6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25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3912" y="3129105"/>
            <a:ext cx="11376025" cy="2153265"/>
          </a:xfrm>
        </p:spPr>
        <p:txBody>
          <a:bodyPr/>
          <a:lstStyle/>
          <a:p>
            <a:r>
              <a:rPr lang="en-US" sz="4800"/>
              <a:t>Fabrication Techniques for RF Cavities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/>
          <a:lstStyle/>
          <a:p>
            <a:pPr algn="l"/>
            <a:endParaRPr lang="en-US" sz="1800" dirty="0"/>
          </a:p>
          <a:p>
            <a:pPr algn="l"/>
            <a:r>
              <a:rPr lang="en-US" sz="1800" dirty="0"/>
              <a:t>2025-07-15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DA1893-64E7-4801-8783-60D4FE79DFE3}"/>
              </a:ext>
            </a:extLst>
          </p:cNvPr>
          <p:cNvSpPr txBox="1"/>
          <p:nvPr/>
        </p:nvSpPr>
        <p:spPr>
          <a:xfrm>
            <a:off x="5591944" y="6134707"/>
            <a:ext cx="6096000" cy="369332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algn="r"/>
            <a:r>
              <a:rPr lang="en-US" dirty="0">
                <a:solidFill>
                  <a:srgbClr val="FFFFFF"/>
                </a:solidFill>
                <a:latin typeface="Arial"/>
              </a:rPr>
              <a:t>CERN-CODELCO Copper Mini-workshop</a:t>
            </a:r>
            <a:endParaRPr lang="fr-FR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71C5FDA-908A-FAB6-F757-6A2F0347026E}"/>
              </a:ext>
            </a:extLst>
          </p:cNvPr>
          <p:cNvSpPr txBox="1"/>
          <p:nvPr/>
        </p:nvSpPr>
        <p:spPr>
          <a:xfrm>
            <a:off x="393912" y="4077072"/>
            <a:ext cx="60949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1" dirty="0">
                <a:solidFill>
                  <a:schemeClr val="bg1"/>
                </a:solidFill>
              </a:rPr>
              <a:t>Marco GARLASCHÈ</a:t>
            </a:r>
          </a:p>
          <a:p>
            <a:pPr algn="l"/>
            <a:r>
              <a:rPr lang="en-US" dirty="0">
                <a:solidFill>
                  <a:schemeClr val="bg1"/>
                </a:solidFill>
              </a:rPr>
              <a:t>On behalf of CERN FCC SRF R&amp;D Project </a:t>
            </a:r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AB15F5B8-A2C3-0459-23EB-0DF94CE441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0175" y="260648"/>
            <a:ext cx="4817805" cy="577703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C9907F-3295-C365-2A90-66987F63D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2025-07-15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9C353D-2A3D-AC9C-0CEC-2E4192379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Garlaschè [CERN EN-MME] | CERN-CODELCO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98DCEE-7135-F0B6-4043-702F0DE0E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A54A90F-8438-99D1-C15D-54708E94D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0"/>
            <a:ext cx="11376025" cy="1065742"/>
          </a:xfrm>
        </p:spPr>
        <p:txBody>
          <a:bodyPr anchor="ctr"/>
          <a:lstStyle/>
          <a:p>
            <a:r>
              <a:rPr lang="en-US" dirty="0"/>
              <a:t>Extremity Pipes</a:t>
            </a:r>
            <a:endParaRPr lang="en-GB" dirty="0"/>
          </a:p>
        </p:txBody>
      </p:sp>
      <p:pic>
        <p:nvPicPr>
          <p:cNvPr id="21" name="Picture 20" descr="A large metal piece of metal&#10;&#10;AI-generated content may be incorrect.">
            <a:extLst>
              <a:ext uri="{FF2B5EF4-FFF2-40B4-BE49-F238E27FC236}">
                <a16:creationId xmlns:a16="http://schemas.microsoft.com/office/drawing/2014/main" id="{71650CF5-7358-EF01-FF72-7EA76CA049C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8674" b="2"/>
          <a:stretch/>
        </p:blipFill>
        <p:spPr>
          <a:xfrm>
            <a:off x="416723" y="1888332"/>
            <a:ext cx="1963855" cy="16127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Picture 21" descr="A metal object on a table&#10;&#10;AI-generated content may be incorrect.">
            <a:extLst>
              <a:ext uri="{FF2B5EF4-FFF2-40B4-BE49-F238E27FC236}">
                <a16:creationId xmlns:a16="http://schemas.microsoft.com/office/drawing/2014/main" id="{B0BFABA4-6392-CA42-16AB-B468CA37809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347" r="2249" b="2"/>
          <a:stretch/>
        </p:blipFill>
        <p:spPr>
          <a:xfrm>
            <a:off x="2507877" y="1895258"/>
            <a:ext cx="1957079" cy="16058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 descr="A metal object with a round object on a black pole&#10;&#10;Description automatically generated with medium confidence">
            <a:extLst>
              <a:ext uri="{FF2B5EF4-FFF2-40B4-BE49-F238E27FC236}">
                <a16:creationId xmlns:a16="http://schemas.microsoft.com/office/drawing/2014/main" id="{D4B73203-B623-FD7C-6B30-8E5E00B426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604" y="3792842"/>
            <a:ext cx="1645143" cy="1392337"/>
          </a:xfrm>
          <a:prstGeom prst="rect">
            <a:avLst/>
          </a:prstGeom>
        </p:spPr>
      </p:pic>
      <p:pic>
        <p:nvPicPr>
          <p:cNvPr id="14" name="Picture 13" descr="A blueprint of a tube&#10;&#10;Description automatically generated">
            <a:extLst>
              <a:ext uri="{FF2B5EF4-FFF2-40B4-BE49-F238E27FC236}">
                <a16:creationId xmlns:a16="http://schemas.microsoft.com/office/drawing/2014/main" id="{3C9A4490-9858-9688-CA46-0B1757875221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>
            <a:off x="1857365" y="3900275"/>
            <a:ext cx="1384117" cy="11774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C25C7F6-BAAA-04AE-FDE0-829F44459BC3}"/>
              </a:ext>
            </a:extLst>
          </p:cNvPr>
          <p:cNvSpPr txBox="1"/>
          <p:nvPr/>
        </p:nvSpPr>
        <p:spPr>
          <a:xfrm>
            <a:off x="392438" y="5589240"/>
            <a:ext cx="6219651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b="1" dirty="0"/>
              <a:t>Alternative</a:t>
            </a:r>
            <a:r>
              <a:rPr lang="en-US" sz="1600" dirty="0"/>
              <a:t> to raw sheet : ‘’standard’’ tubes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b="1" dirty="0"/>
              <a:t>Alternative</a:t>
            </a:r>
            <a:r>
              <a:rPr lang="en-US" sz="1600" dirty="0"/>
              <a:t> to necking : thicker tube (or cored rod) </a:t>
            </a:r>
            <a:r>
              <a:rPr lang="en-US" sz="1600" dirty="0">
                <a:sym typeface="Wingdings" panose="05000000000000000000" pitchFamily="2" charset="2"/>
              </a:rPr>
              <a:t></a:t>
            </a:r>
            <a:r>
              <a:rPr lang="en-US" sz="1600" dirty="0"/>
              <a:t> Machined </a:t>
            </a:r>
            <a:endParaRPr lang="en-GB" sz="1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C8CD1B4-5707-A819-C251-710C366C69D6}"/>
              </a:ext>
            </a:extLst>
          </p:cNvPr>
          <p:cNvSpPr txBox="1"/>
          <p:nvPr/>
        </p:nvSpPr>
        <p:spPr>
          <a:xfrm>
            <a:off x="407988" y="980728"/>
            <a:ext cx="6051337" cy="7232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b="1" dirty="0"/>
              <a:t>Cu Raw material </a:t>
            </a:r>
            <a:r>
              <a:rPr lang="en-US" sz="1600" dirty="0"/>
              <a:t>: Thin Sheet (~4mm)</a:t>
            </a:r>
          </a:p>
          <a:p>
            <a:pPr algn="l"/>
            <a:endParaRPr lang="en-US" sz="1500" dirty="0">
              <a:sym typeface="Wingdings" panose="05000000000000000000" pitchFamily="2" charset="2"/>
            </a:endParaRPr>
          </a:p>
          <a:p>
            <a:pPr algn="l"/>
            <a:r>
              <a:rPr lang="en-US" sz="1600" b="1" dirty="0">
                <a:sym typeface="Wingdings" panose="05000000000000000000" pitchFamily="2" charset="2"/>
              </a:rPr>
              <a:t>Processes</a:t>
            </a:r>
            <a:r>
              <a:rPr lang="en-US" sz="1600" dirty="0">
                <a:sym typeface="Wingdings" panose="05000000000000000000" pitchFamily="2" charset="2"/>
              </a:rPr>
              <a:t>: </a:t>
            </a:r>
            <a:r>
              <a:rPr lang="en-US" sz="1600" dirty="0"/>
              <a:t>Bent, Machined, EB-welded, Calibrated, Re-machined</a:t>
            </a:r>
            <a:endParaRPr lang="en-GB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61835A-5D0F-9C69-4AFE-578A144276A6}"/>
              </a:ext>
            </a:extLst>
          </p:cNvPr>
          <p:cNvSpPr txBox="1"/>
          <p:nvPr/>
        </p:nvSpPr>
        <p:spPr>
          <a:xfrm>
            <a:off x="695400" y="4264232"/>
            <a:ext cx="12641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1" dirty="0">
                <a:solidFill>
                  <a:schemeClr val="bg1">
                    <a:lumMod val="50000"/>
                  </a:schemeClr>
                </a:solidFill>
              </a:rPr>
              <a:t>Necking</a:t>
            </a:r>
            <a:endParaRPr lang="en-GB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7E97130-7D65-88B3-17BB-49C53AEFF04B}"/>
              </a:ext>
            </a:extLst>
          </p:cNvPr>
          <p:cNvSpPr/>
          <p:nvPr/>
        </p:nvSpPr>
        <p:spPr>
          <a:xfrm>
            <a:off x="7176120" y="332656"/>
            <a:ext cx="1008112" cy="172819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308740D-E531-77A7-E122-0E340E2CEF05}"/>
              </a:ext>
            </a:extLst>
          </p:cNvPr>
          <p:cNvSpPr/>
          <p:nvPr/>
        </p:nvSpPr>
        <p:spPr>
          <a:xfrm>
            <a:off x="8472264" y="548680"/>
            <a:ext cx="504056" cy="481061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03B47F3-1B48-D4AA-32C9-FD9B087C1D9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08357" y="3269741"/>
            <a:ext cx="1806982" cy="1887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6796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AACF069C-C94B-B195-E425-2F2D89CB22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0175" y="260648"/>
            <a:ext cx="4817805" cy="577703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D417F2-DA70-9B04-39E4-086FB152A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2025-07-15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9CCB26-2DF5-A898-D3B6-8FE90FBA5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Garlaschè [CERN EN-MME] | CERN-CODELCO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B2F555-C5E7-69D4-705B-64D1E03EB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A9B59BD-4BB5-C3CB-87C4-9C65CD2298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0"/>
            <a:ext cx="11376025" cy="1065742"/>
          </a:xfrm>
        </p:spPr>
        <p:txBody>
          <a:bodyPr anchor="ctr"/>
          <a:lstStyle/>
          <a:p>
            <a:r>
              <a:rPr lang="en-US" dirty="0"/>
              <a:t>Flanged Connections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61524A-4C76-77A9-08A9-3153B4348742}"/>
              </a:ext>
            </a:extLst>
          </p:cNvPr>
          <p:cNvSpPr txBox="1"/>
          <p:nvPr/>
        </p:nvSpPr>
        <p:spPr>
          <a:xfrm>
            <a:off x="387852" y="1215561"/>
            <a:ext cx="4734794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Cu Raw material</a:t>
            </a:r>
            <a:r>
              <a:rPr lang="en-US" dirty="0"/>
              <a:t> :  as per extremities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1" dirty="0"/>
              <a:t>Alternative</a:t>
            </a:r>
            <a:r>
              <a:rPr lang="en-US" dirty="0"/>
              <a:t> : bulk from rod/thick sheet</a:t>
            </a:r>
          </a:p>
          <a:p>
            <a:pPr algn="l"/>
            <a:endParaRPr lang="en-US" sz="900" dirty="0">
              <a:sym typeface="Wingdings" panose="05000000000000000000" pitchFamily="2" charset="2"/>
            </a:endParaRPr>
          </a:p>
          <a:p>
            <a:pPr algn="l"/>
            <a:endParaRPr lang="en-US" sz="900" dirty="0">
              <a:sym typeface="Wingdings" panose="05000000000000000000" pitchFamily="2" charset="2"/>
            </a:endParaRPr>
          </a:p>
          <a:p>
            <a:pPr algn="l"/>
            <a:r>
              <a:rPr lang="en-US" b="1" dirty="0">
                <a:sym typeface="Wingdings" panose="05000000000000000000" pitchFamily="2" charset="2"/>
              </a:rPr>
              <a:t>Processes</a:t>
            </a:r>
            <a:r>
              <a:rPr lang="en-US" dirty="0">
                <a:sym typeface="Wingdings" panose="05000000000000000000" pitchFamily="2" charset="2"/>
              </a:rPr>
              <a:t>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Machined, Brazed, Re-machined</a:t>
            </a:r>
            <a:endParaRPr lang="en-GB" dirty="0"/>
          </a:p>
        </p:txBody>
      </p:sp>
      <p:pic>
        <p:nvPicPr>
          <p:cNvPr id="2" name="Picture 1" descr="A metal ring with holes&#10;&#10;AI-generated content may be incorrect.">
            <a:extLst>
              <a:ext uri="{FF2B5EF4-FFF2-40B4-BE49-F238E27FC236}">
                <a16:creationId xmlns:a16="http://schemas.microsoft.com/office/drawing/2014/main" id="{BB7FB97E-A662-6A4F-62F3-65A53345343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6538" b="13348"/>
          <a:stretch/>
        </p:blipFill>
        <p:spPr>
          <a:xfrm>
            <a:off x="975618" y="2852936"/>
            <a:ext cx="2410996" cy="19324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 descr="A close-up of a metal object&#10;&#10;AI-generated content may be incorrect.">
            <a:extLst>
              <a:ext uri="{FF2B5EF4-FFF2-40B4-BE49-F238E27FC236}">
                <a16:creationId xmlns:a16="http://schemas.microsoft.com/office/drawing/2014/main" id="{BA244A73-389F-3D78-E9E7-D821C1FF694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5517" b="23633"/>
          <a:stretch/>
        </p:blipFill>
        <p:spPr>
          <a:xfrm>
            <a:off x="3468982" y="2852936"/>
            <a:ext cx="2410996" cy="19561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70BF5EF-5ED1-C995-0E77-54E91AC4EB2F}"/>
              </a:ext>
            </a:extLst>
          </p:cNvPr>
          <p:cNvSpPr/>
          <p:nvPr/>
        </p:nvSpPr>
        <p:spPr>
          <a:xfrm>
            <a:off x="10055847" y="1029741"/>
            <a:ext cx="648665" cy="1137710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260F941-DBA1-51A9-5C90-8B8487DA77DB}"/>
              </a:ext>
            </a:extLst>
          </p:cNvPr>
          <p:cNvSpPr/>
          <p:nvPr/>
        </p:nvSpPr>
        <p:spPr>
          <a:xfrm>
            <a:off x="8976320" y="548680"/>
            <a:ext cx="504056" cy="481061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ABCBEDE-2CB5-0F38-A7FC-BE6D5C25C880}"/>
              </a:ext>
            </a:extLst>
          </p:cNvPr>
          <p:cNvSpPr txBox="1"/>
          <p:nvPr/>
        </p:nvSpPr>
        <p:spPr>
          <a:xfrm>
            <a:off x="387852" y="5435932"/>
            <a:ext cx="604541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sym typeface="Wingdings" panose="05000000000000000000" pitchFamily="2" charset="2"/>
              </a:rPr>
              <a:t>EBW of Flanged Connections &amp; pipes… </a:t>
            </a:r>
          </a:p>
          <a:p>
            <a:pPr algn="l"/>
            <a:r>
              <a:rPr lang="en-US" dirty="0">
                <a:sym typeface="Wingdings" panose="05000000000000000000" pitchFamily="2" charset="2"/>
              </a:rPr>
              <a:t>… Extremity subcomponents  Beam Pipes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54485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8AACB73-F720-71B0-2504-8CD0F1F1E6FA}"/>
              </a:ext>
            </a:extLst>
          </p:cNvPr>
          <p:cNvCxnSpPr>
            <a:cxnSpLocks/>
          </p:cNvCxnSpPr>
          <p:nvPr/>
        </p:nvCxnSpPr>
        <p:spPr>
          <a:xfrm flipH="1">
            <a:off x="2447718" y="1579115"/>
            <a:ext cx="1" cy="408357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124BEDA-37AC-851B-2354-40A9F8729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2025-07-15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CD8C20-9DFD-8676-572D-51D2E215A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Garlaschè [CERN EN-MME] | CERN-CODELCO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6B2CB7-CF2F-1E1C-C4BF-6A174D70B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977C0CE-E421-01B0-7822-7D50A0751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0"/>
            <a:ext cx="11376025" cy="1065742"/>
          </a:xfrm>
        </p:spPr>
        <p:txBody>
          <a:bodyPr anchor="ctr"/>
          <a:lstStyle/>
          <a:p>
            <a:r>
              <a:rPr lang="en-US" dirty="0"/>
              <a:t>The Cells</a:t>
            </a:r>
            <a:endParaRPr lang="en-GB" dirty="0"/>
          </a:p>
        </p:txBody>
      </p:sp>
      <p:pic>
        <p:nvPicPr>
          <p:cNvPr id="8" name="Picture 7" descr="A diagram of a blue and brown object&#10;&#10;Description automatically generated">
            <a:extLst>
              <a:ext uri="{FF2B5EF4-FFF2-40B4-BE49-F238E27FC236}">
                <a16:creationId xmlns:a16="http://schemas.microsoft.com/office/drawing/2014/main" id="{3DC10120-284B-2D5C-9E56-73D7761E0CF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4095" y="1810370"/>
            <a:ext cx="1867247" cy="214415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90FE612-76A3-B9C6-9852-10764430FE7B}"/>
              </a:ext>
            </a:extLst>
          </p:cNvPr>
          <p:cNvSpPr txBox="1"/>
          <p:nvPr/>
        </p:nvSpPr>
        <p:spPr>
          <a:xfrm>
            <a:off x="1419907" y="1198195"/>
            <a:ext cx="201337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Cu Raw : thin sheet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2FB11EB-079C-C665-0F98-56B824BE3DA7}"/>
              </a:ext>
            </a:extLst>
          </p:cNvPr>
          <p:cNvSpPr txBox="1"/>
          <p:nvPr/>
        </p:nvSpPr>
        <p:spPr>
          <a:xfrm>
            <a:off x="4156211" y="1209481"/>
            <a:ext cx="200054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Cu Raw : thick tube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6CDA5F8-BF1C-50BB-3F5A-DDFFE64A3060}"/>
              </a:ext>
            </a:extLst>
          </p:cNvPr>
          <p:cNvSpPr txBox="1"/>
          <p:nvPr/>
        </p:nvSpPr>
        <p:spPr>
          <a:xfrm>
            <a:off x="1896285" y="4400659"/>
            <a:ext cx="1102866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dirty="0"/>
              <a:t>Calibration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4A9E417-B01C-0B46-AC8D-1F13C1613AFE}"/>
              </a:ext>
            </a:extLst>
          </p:cNvPr>
          <p:cNvSpPr txBox="1"/>
          <p:nvPr/>
        </p:nvSpPr>
        <p:spPr>
          <a:xfrm>
            <a:off x="1777402" y="4726587"/>
            <a:ext cx="1340633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en-US" dirty="0"/>
              <a:t>Machining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A0E8D8D-412C-04F4-1269-BDBE91D76AE5}"/>
              </a:ext>
            </a:extLst>
          </p:cNvPr>
          <p:cNvSpPr txBox="1"/>
          <p:nvPr/>
        </p:nvSpPr>
        <p:spPr>
          <a:xfrm>
            <a:off x="2783632" y="5867980"/>
            <a:ext cx="19868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 err="1"/>
              <a:t>Remachining</a:t>
            </a:r>
            <a:endParaRPr lang="en-GB" sz="18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4FFCFCF-7445-00A5-EA32-34AC4EE7D3D6}"/>
              </a:ext>
            </a:extLst>
          </p:cNvPr>
          <p:cNvSpPr txBox="1"/>
          <p:nvPr/>
        </p:nvSpPr>
        <p:spPr>
          <a:xfrm>
            <a:off x="1511870" y="5149343"/>
            <a:ext cx="1871696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800" dirty="0"/>
              <a:t>EB Welding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BEF5032-F629-C0C5-B6C2-2C14499A1D27}"/>
              </a:ext>
            </a:extLst>
          </p:cNvPr>
          <p:cNvCxnSpPr>
            <a:cxnSpLocks/>
          </p:cNvCxnSpPr>
          <p:nvPr/>
        </p:nvCxnSpPr>
        <p:spPr>
          <a:xfrm flipH="1">
            <a:off x="2447718" y="5667235"/>
            <a:ext cx="271218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7D7C5F2-62A8-D497-7A2D-DD5929513C26}"/>
              </a:ext>
            </a:extLst>
          </p:cNvPr>
          <p:cNvCxnSpPr>
            <a:cxnSpLocks/>
            <a:stCxn id="29" idx="3"/>
          </p:cNvCxnSpPr>
          <p:nvPr/>
        </p:nvCxnSpPr>
        <p:spPr>
          <a:xfrm>
            <a:off x="5159903" y="1542559"/>
            <a:ext cx="2" cy="412013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図 38">
            <a:extLst>
              <a:ext uri="{FF2B5EF4-FFF2-40B4-BE49-F238E27FC236}">
                <a16:creationId xmlns:a16="http://schemas.microsoft.com/office/drawing/2014/main" id="{4ACC3933-28B5-90FF-6BB9-6AED4DC72E7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9382" y="1730426"/>
            <a:ext cx="1881045" cy="2144156"/>
          </a:xfrm>
          <a:prstGeom prst="rect">
            <a:avLst/>
          </a:prstGeom>
        </p:spPr>
      </p:pic>
      <p:pic>
        <p:nvPicPr>
          <p:cNvPr id="14" name="図 4">
            <a:extLst>
              <a:ext uri="{FF2B5EF4-FFF2-40B4-BE49-F238E27FC236}">
                <a16:creationId xmlns:a16="http://schemas.microsoft.com/office/drawing/2014/main" id="{A8B859CD-DBAB-906B-5055-49CA867ADCD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24056" y="3936126"/>
            <a:ext cx="1871696" cy="1318285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01FC57B5-3C11-F1A4-00DB-AAF3FCA86038}"/>
              </a:ext>
            </a:extLst>
          </p:cNvPr>
          <p:cNvSpPr/>
          <p:nvPr/>
        </p:nvSpPr>
        <p:spPr>
          <a:xfrm>
            <a:off x="11323" y="1547279"/>
            <a:ext cx="140789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Half-Cells</a:t>
            </a:r>
            <a:endParaRPr lang="en-GB" sz="16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Isosceles Triangle 27">
            <a:extLst>
              <a:ext uri="{FF2B5EF4-FFF2-40B4-BE49-F238E27FC236}">
                <a16:creationId xmlns:a16="http://schemas.microsoft.com/office/drawing/2014/main" id="{91CBDD5F-50B4-E7AE-746A-F8DDBBE71A21}"/>
              </a:ext>
            </a:extLst>
          </p:cNvPr>
          <p:cNvSpPr/>
          <p:nvPr/>
        </p:nvSpPr>
        <p:spPr>
          <a:xfrm rot="10800000">
            <a:off x="2369301" y="1558235"/>
            <a:ext cx="156833" cy="166277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Isosceles Triangle 28">
            <a:extLst>
              <a:ext uri="{FF2B5EF4-FFF2-40B4-BE49-F238E27FC236}">
                <a16:creationId xmlns:a16="http://schemas.microsoft.com/office/drawing/2014/main" id="{FB24A721-0FC0-544D-43E3-D9A5D9D6E44D}"/>
              </a:ext>
            </a:extLst>
          </p:cNvPr>
          <p:cNvSpPr/>
          <p:nvPr/>
        </p:nvSpPr>
        <p:spPr>
          <a:xfrm rot="10800000">
            <a:off x="5081487" y="1542559"/>
            <a:ext cx="156833" cy="166277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A0FB0C5-48A3-EE9A-B195-A927EA6AC054}"/>
              </a:ext>
            </a:extLst>
          </p:cNvPr>
          <p:cNvCxnSpPr>
            <a:cxnSpLocks/>
          </p:cNvCxnSpPr>
          <p:nvPr/>
        </p:nvCxnSpPr>
        <p:spPr>
          <a:xfrm>
            <a:off x="3803811" y="5662691"/>
            <a:ext cx="0" cy="26880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Isosceles Triangle 35">
            <a:extLst>
              <a:ext uri="{FF2B5EF4-FFF2-40B4-BE49-F238E27FC236}">
                <a16:creationId xmlns:a16="http://schemas.microsoft.com/office/drawing/2014/main" id="{36F84EA8-63FF-527E-A66C-9E72335F60F6}"/>
              </a:ext>
            </a:extLst>
          </p:cNvPr>
          <p:cNvSpPr/>
          <p:nvPr/>
        </p:nvSpPr>
        <p:spPr>
          <a:xfrm rot="10800000">
            <a:off x="3725394" y="5765222"/>
            <a:ext cx="156833" cy="166277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77D9D50-18E9-8D73-6B21-1051A2F21ADD}"/>
              </a:ext>
            </a:extLst>
          </p:cNvPr>
          <p:cNvSpPr/>
          <p:nvPr/>
        </p:nvSpPr>
        <p:spPr>
          <a:xfrm>
            <a:off x="6100427" y="2566065"/>
            <a:ext cx="121970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b="1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Intermediate Stress Relief</a:t>
            </a:r>
            <a:endParaRPr lang="en-GB" sz="11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2AD3ED4-71B2-C8C9-4093-E3BA4FDB37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10175" y="260648"/>
            <a:ext cx="4817805" cy="577703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5593BA4B-4D8F-6D71-8230-CA7A106AE343}"/>
              </a:ext>
            </a:extLst>
          </p:cNvPr>
          <p:cNvSpPr/>
          <p:nvPr/>
        </p:nvSpPr>
        <p:spPr>
          <a:xfrm>
            <a:off x="11090718" y="2131507"/>
            <a:ext cx="1015381" cy="1186723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B0E4752-5474-0310-1A5C-B3EDC34C88FA}"/>
              </a:ext>
            </a:extLst>
          </p:cNvPr>
          <p:cNvCxnSpPr>
            <a:cxnSpLocks/>
            <a:endCxn id="2" idx="3"/>
          </p:cNvCxnSpPr>
          <p:nvPr/>
        </p:nvCxnSpPr>
        <p:spPr>
          <a:xfrm flipH="1">
            <a:off x="6100427" y="2802504"/>
            <a:ext cx="186239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F7FECEE8-EB07-4868-EC08-3C6FA5CFD5D5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56658" t="10199" r="21997" b="1155"/>
          <a:stretch/>
        </p:blipFill>
        <p:spPr>
          <a:xfrm>
            <a:off x="25317" y="1943145"/>
            <a:ext cx="1315297" cy="20113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709584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90E804-EF52-A874-C722-D28BC549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2025-07-15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635E5E-EFE4-4DCA-C12A-2FA68926E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Garlaschè [CERN EN-MME] | CERN-CODELCO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F502CA-772B-D09A-EBFD-BDA1773C0B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107B2C3-15D6-0FED-F9F6-6A3911FEF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0"/>
            <a:ext cx="11376025" cy="1065742"/>
          </a:xfrm>
        </p:spPr>
        <p:txBody>
          <a:bodyPr anchor="ctr"/>
          <a:lstStyle/>
          <a:p>
            <a:r>
              <a:rPr lang="en-US" dirty="0"/>
              <a:t>Final EB welding Steps</a:t>
            </a:r>
            <a:endParaRPr lang="en-GB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7CDBF75-1A7E-4543-A2A8-8AF32F8E9808}"/>
              </a:ext>
            </a:extLst>
          </p:cNvPr>
          <p:cNvGrpSpPr/>
          <p:nvPr/>
        </p:nvGrpSpPr>
        <p:grpSpPr>
          <a:xfrm>
            <a:off x="4762074" y="1052736"/>
            <a:ext cx="7310590" cy="5027216"/>
            <a:chOff x="5775731" y="-130149"/>
            <a:chExt cx="6140781" cy="400748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430289E8-1ACD-4710-D6FE-6EC46000CE4C}"/>
                </a:ext>
              </a:extLst>
            </p:cNvPr>
            <p:cNvGrpSpPr/>
            <p:nvPr/>
          </p:nvGrpSpPr>
          <p:grpSpPr>
            <a:xfrm>
              <a:off x="5775731" y="-130149"/>
              <a:ext cx="6060787" cy="4007480"/>
              <a:chOff x="5775731" y="-130149"/>
              <a:chExt cx="6060787" cy="4007480"/>
            </a:xfrm>
          </p:grpSpPr>
          <p:pic>
            <p:nvPicPr>
              <p:cNvPr id="10" name="Picture 9" descr="A large copper machine in a factory&#10;&#10;Description automatically generated">
                <a:extLst>
                  <a:ext uri="{FF2B5EF4-FFF2-40B4-BE49-F238E27FC236}">
                    <a16:creationId xmlns:a16="http://schemas.microsoft.com/office/drawing/2014/main" id="{58276811-DE4D-E61B-09F3-0DD05DFC78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0800000">
                <a:off x="5775731" y="-130149"/>
                <a:ext cx="3066328" cy="1723893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A10DCC2-7F80-33F2-EFD8-335483A554FF}"/>
                  </a:ext>
                </a:extLst>
              </p:cNvPr>
              <p:cNvSpPr txBox="1"/>
              <p:nvPr/>
            </p:nvSpPr>
            <p:spPr>
              <a:xfrm>
                <a:off x="9187333" y="2377400"/>
                <a:ext cx="2649185" cy="5539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>
                  <a:defRPr sz="1000"/>
                </a:lvl1pPr>
              </a:lstStyle>
              <a:p>
                <a:pPr algn="ctr"/>
                <a:r>
                  <a:rPr lang="en-US" dirty="0"/>
                  <a:t>LHC 400 MHz cavity</a:t>
                </a:r>
              </a:p>
              <a:p>
                <a:pPr algn="ctr"/>
                <a:r>
                  <a:rPr lang="en-US" dirty="0"/>
                  <a:t>Iris electron beam weld with inner deflector</a:t>
                </a:r>
              </a:p>
              <a:p>
                <a:pPr algn="ctr"/>
                <a:r>
                  <a:rPr lang="en-US" dirty="0"/>
                  <a:t>RF side internal weld </a:t>
                </a:r>
                <a:endParaRPr lang="en-GB" dirty="0"/>
              </a:p>
            </p:txBody>
          </p: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D1DAD013-B8D2-DC92-4452-39C3E47C63D0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224879" y="1705356"/>
                <a:ext cx="2880001" cy="2171975"/>
                <a:chOff x="5500706" y="495290"/>
                <a:chExt cx="3389333" cy="2556092"/>
              </a:xfrm>
              <a:solidFill>
                <a:schemeClr val="tx2">
                  <a:lumMod val="25000"/>
                  <a:lumOff val="75000"/>
                </a:schemeClr>
              </a:solidFill>
            </p:grpSpPr>
            <p:pic>
              <p:nvPicPr>
                <p:cNvPr id="13" name="Picture 12" descr="A picture containing machine&#10;&#10;Description automatically generated">
                  <a:extLst>
                    <a:ext uri="{FF2B5EF4-FFF2-40B4-BE49-F238E27FC236}">
                      <a16:creationId xmlns:a16="http://schemas.microsoft.com/office/drawing/2014/main" id="{9A888BFC-EA27-5CFE-9D3B-BD8D08E3936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hq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5500706" y="495290"/>
                  <a:ext cx="3389333" cy="2556092"/>
                </a:xfrm>
                <a:prstGeom prst="rect">
                  <a:avLst/>
                </a:prstGeom>
                <a:grpFill/>
              </p:spPr>
            </p:pic>
            <p:grpSp>
              <p:nvGrpSpPr>
                <p:cNvPr id="14" name="Group 13">
                  <a:extLst>
                    <a:ext uri="{FF2B5EF4-FFF2-40B4-BE49-F238E27FC236}">
                      <a16:creationId xmlns:a16="http://schemas.microsoft.com/office/drawing/2014/main" id="{FBFAAB02-2A6D-75F5-A96D-D3057AA320C6}"/>
                    </a:ext>
                  </a:extLst>
                </p:cNvPr>
                <p:cNvGrpSpPr/>
                <p:nvPr/>
              </p:nvGrpSpPr>
              <p:grpSpPr>
                <a:xfrm>
                  <a:off x="6774553" y="1913884"/>
                  <a:ext cx="1755775" cy="398074"/>
                  <a:chOff x="6811962" y="1840301"/>
                  <a:chExt cx="1755775" cy="398074"/>
                </a:xfrm>
                <a:grpFill/>
              </p:grpSpPr>
              <p:cxnSp>
                <p:nvCxnSpPr>
                  <p:cNvPr id="15" name="Straight Connector 14">
                    <a:extLst>
                      <a:ext uri="{FF2B5EF4-FFF2-40B4-BE49-F238E27FC236}">
                        <a16:creationId xmlns:a16="http://schemas.microsoft.com/office/drawing/2014/main" id="{78E35FB2-BD2A-148F-23C8-01CA385F1057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811962" y="1840301"/>
                    <a:ext cx="1755775" cy="0"/>
                  </a:xfrm>
                  <a:prstGeom prst="line">
                    <a:avLst/>
                  </a:prstGeom>
                  <a:grpFill/>
                  <a:ln w="28575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" name="Straight Arrow Connector 15">
                    <a:extLst>
                      <a:ext uri="{FF2B5EF4-FFF2-40B4-BE49-F238E27FC236}">
                        <a16:creationId xmlns:a16="http://schemas.microsoft.com/office/drawing/2014/main" id="{CDF97BB9-CA26-F27E-C578-231C86D8A443}"/>
                      </a:ext>
                    </a:extLst>
                  </p:cNvPr>
                  <p:cNvCxnSpPr/>
                  <p:nvPr/>
                </p:nvCxnSpPr>
                <p:spPr>
                  <a:xfrm>
                    <a:off x="6813840" y="1840301"/>
                    <a:ext cx="0" cy="398074"/>
                  </a:xfrm>
                  <a:prstGeom prst="straightConnector1">
                    <a:avLst/>
                  </a:prstGeom>
                  <a:grpFill/>
                  <a:ln w="28575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pic>
          <p:nvPicPr>
            <p:cNvPr id="9" name="Picture 8" descr="Close-up of a copper bar&#10;&#10;Description automatically generated with low confidence">
              <a:extLst>
                <a:ext uri="{FF2B5EF4-FFF2-40B4-BE49-F238E27FC236}">
                  <a16:creationId xmlns:a16="http://schemas.microsoft.com/office/drawing/2014/main" id="{B03C6F62-2275-5040-5640-3851A13C27A7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214642" y="2953841"/>
              <a:ext cx="2701870" cy="923490"/>
            </a:xfrm>
            <a:prstGeom prst="rect">
              <a:avLst/>
            </a:prstGeom>
          </p:spPr>
        </p:pic>
      </p:grpSp>
      <p:pic>
        <p:nvPicPr>
          <p:cNvPr id="23" name="Image 20">
            <a:extLst>
              <a:ext uri="{FF2B5EF4-FFF2-40B4-BE49-F238E27FC236}">
                <a16:creationId xmlns:a16="http://schemas.microsoft.com/office/drawing/2014/main" id="{D63CA529-94BD-E5EF-A678-29FA8BAE7A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04454" y="1700808"/>
            <a:ext cx="3428636" cy="2251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5CFE4D9-822C-51C5-184F-A319DD6E50C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0883" y="1056739"/>
            <a:ext cx="3436190" cy="4120336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5B55C10B-7F47-7377-08B9-ACE2A9203596}"/>
              </a:ext>
            </a:extLst>
          </p:cNvPr>
          <p:cNvSpPr/>
          <p:nvPr/>
        </p:nvSpPr>
        <p:spPr>
          <a:xfrm>
            <a:off x="1847528" y="3212976"/>
            <a:ext cx="1944216" cy="2016224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97591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74EFC9-E5AD-CF1B-DC64-7136288EB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2025-07-15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68C6B2-F28A-322E-976F-6E95FFE66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Garlaschè [CERN EN-MME] | CERN-CODELCO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CCE196-E787-80C2-0B5B-F068ACD861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506F33D-2CB4-2808-93ED-18F8270DE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Technologies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EA5D957-33DB-F96D-46A9-C1D28A8BC4FF}"/>
              </a:ext>
            </a:extLst>
          </p:cNvPr>
          <p:cNvSpPr txBox="1"/>
          <p:nvPr/>
        </p:nvSpPr>
        <p:spPr>
          <a:xfrm>
            <a:off x="389319" y="1268760"/>
            <a:ext cx="5778689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Additional Core technologies</a:t>
            </a:r>
            <a:r>
              <a:rPr lang="en-US" dirty="0"/>
              <a:t> involved in manufacturing: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Precision </a:t>
            </a:r>
            <a:r>
              <a:rPr lang="en-US" b="1" dirty="0"/>
              <a:t>Metrology and NDT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1" dirty="0"/>
              <a:t>Surface treatments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Degreasing, Cu chemical etching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(Electropolishing, Nb sputtering)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9F78BF-8A04-0E53-A5CE-FC204405A1DF}"/>
              </a:ext>
            </a:extLst>
          </p:cNvPr>
          <p:cNvSpPr txBox="1"/>
          <p:nvPr/>
        </p:nvSpPr>
        <p:spPr>
          <a:xfrm>
            <a:off x="407988" y="3557915"/>
            <a:ext cx="5359529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M</a:t>
            </a:r>
            <a:r>
              <a:rPr lang="en-US" sz="1800" dirty="0"/>
              <a:t>anufacturing</a:t>
            </a:r>
            <a:r>
              <a:rPr lang="en-US" sz="1800" b="1" dirty="0"/>
              <a:t> </a:t>
            </a:r>
            <a:r>
              <a:rPr lang="en-US" sz="1800" dirty="0"/>
              <a:t>SRF components calls for </a:t>
            </a:r>
            <a:r>
              <a:rPr lang="en-US" sz="1800" b="1" dirty="0"/>
              <a:t>strongly Interlaced and Multi-technology production</a:t>
            </a:r>
          </a:p>
          <a:p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r>
              <a:rPr lang="en-US" sz="1800" dirty="0"/>
              <a:t>What goes Hand-in-hand 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Shaping + Machining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Surface treatments + Joining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73CBA12-6BF4-60D4-EC15-5B958D6E01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8169" y="646480"/>
            <a:ext cx="4175844" cy="5007255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FE0D4770-B158-3EDC-2537-3AF8D944D420}"/>
              </a:ext>
            </a:extLst>
          </p:cNvPr>
          <p:cNvSpPr/>
          <p:nvPr/>
        </p:nvSpPr>
        <p:spPr>
          <a:xfrm>
            <a:off x="7896200" y="611761"/>
            <a:ext cx="144016" cy="144016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E511272-0EFE-2E6D-CB5D-1ECDA69DA405}"/>
              </a:ext>
            </a:extLst>
          </p:cNvPr>
          <p:cNvSpPr/>
          <p:nvPr/>
        </p:nvSpPr>
        <p:spPr>
          <a:xfrm>
            <a:off x="8454566" y="2715398"/>
            <a:ext cx="144016" cy="144016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D38EAA3-A26C-62E0-5CA4-E678FD126699}"/>
              </a:ext>
            </a:extLst>
          </p:cNvPr>
          <p:cNvSpPr/>
          <p:nvPr/>
        </p:nvSpPr>
        <p:spPr>
          <a:xfrm>
            <a:off x="9055144" y="2146873"/>
            <a:ext cx="144016" cy="144016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8754642-4138-BA08-39C1-B3C4632C7AB0}"/>
              </a:ext>
            </a:extLst>
          </p:cNvPr>
          <p:cNvSpPr/>
          <p:nvPr/>
        </p:nvSpPr>
        <p:spPr>
          <a:xfrm>
            <a:off x="9048328" y="1503830"/>
            <a:ext cx="144016" cy="144016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704EF14-CD51-E3E1-6151-E12E4B365C0A}"/>
              </a:ext>
            </a:extLst>
          </p:cNvPr>
          <p:cNvSpPr/>
          <p:nvPr/>
        </p:nvSpPr>
        <p:spPr>
          <a:xfrm>
            <a:off x="10289509" y="1162543"/>
            <a:ext cx="144016" cy="144016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77772A1-5D6E-8923-2BA2-CBE427AD0ECB}"/>
              </a:ext>
            </a:extLst>
          </p:cNvPr>
          <p:cNvSpPr/>
          <p:nvPr/>
        </p:nvSpPr>
        <p:spPr>
          <a:xfrm>
            <a:off x="9570493" y="2715398"/>
            <a:ext cx="144016" cy="144016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9D37908-50BA-FAD0-519D-CC1F79315B84}"/>
              </a:ext>
            </a:extLst>
          </p:cNvPr>
          <p:cNvSpPr/>
          <p:nvPr/>
        </p:nvSpPr>
        <p:spPr>
          <a:xfrm>
            <a:off x="10759475" y="3676771"/>
            <a:ext cx="144016" cy="144016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F98242D-F265-AFA1-45CB-30F1276216D0}"/>
              </a:ext>
            </a:extLst>
          </p:cNvPr>
          <p:cNvSpPr/>
          <p:nvPr/>
        </p:nvSpPr>
        <p:spPr>
          <a:xfrm>
            <a:off x="9507858" y="3628673"/>
            <a:ext cx="144016" cy="144016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64B1E38-7DDB-BD07-B00B-63CD59EAD5DD}"/>
              </a:ext>
            </a:extLst>
          </p:cNvPr>
          <p:cNvSpPr/>
          <p:nvPr/>
        </p:nvSpPr>
        <p:spPr>
          <a:xfrm>
            <a:off x="10135760" y="4249640"/>
            <a:ext cx="144016" cy="144016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3290CBF-9587-2003-EF5F-307D2808C3D5}"/>
              </a:ext>
            </a:extLst>
          </p:cNvPr>
          <p:cNvSpPr/>
          <p:nvPr/>
        </p:nvSpPr>
        <p:spPr>
          <a:xfrm>
            <a:off x="4511824" y="2452526"/>
            <a:ext cx="144016" cy="144016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3184C54-DB2B-3AEB-D90C-C457F80B8A19}"/>
              </a:ext>
            </a:extLst>
          </p:cNvPr>
          <p:cNvSpPr/>
          <p:nvPr/>
        </p:nvSpPr>
        <p:spPr>
          <a:xfrm>
            <a:off x="8839120" y="732072"/>
            <a:ext cx="144016" cy="144016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42A77B4-8C86-15F2-73A6-F49A83B39995}"/>
              </a:ext>
            </a:extLst>
          </p:cNvPr>
          <p:cNvSpPr/>
          <p:nvPr/>
        </p:nvSpPr>
        <p:spPr>
          <a:xfrm>
            <a:off x="10145493" y="5733256"/>
            <a:ext cx="180000" cy="180000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FBC487B-4C2C-89D8-B81F-0F318666B286}"/>
              </a:ext>
            </a:extLst>
          </p:cNvPr>
          <p:cNvSpPr/>
          <p:nvPr/>
        </p:nvSpPr>
        <p:spPr>
          <a:xfrm>
            <a:off x="4511824" y="2720779"/>
            <a:ext cx="144016" cy="144016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77482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 2">
            <a:extLst>
              <a:ext uri="{FF2B5EF4-FFF2-40B4-BE49-F238E27FC236}">
                <a16:creationId xmlns:a16="http://schemas.microsoft.com/office/drawing/2014/main" id="{0D6168D9-49F2-D0C4-610D-9A3C3CC7C0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3129">
            <a:off x="9359074" y="-176186"/>
            <a:ext cx="2915979" cy="402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EF620EF-F3E8-54BE-7725-46528E424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0"/>
            <a:ext cx="11376025" cy="1065742"/>
          </a:xfrm>
        </p:spPr>
        <p:txBody>
          <a:bodyPr anchor="ctr"/>
          <a:lstStyle/>
          <a:p>
            <a:r>
              <a:rPr lang="en-US" dirty="0"/>
              <a:t>SRF Complementary Systems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E8F8DAE-CE80-3D8D-461C-77BDF2D0F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5" name="Picture 4" descr="A blue and orange machine&#10;&#10;Description automatically generated with medium confidence">
            <a:extLst>
              <a:ext uri="{FF2B5EF4-FFF2-40B4-BE49-F238E27FC236}">
                <a16:creationId xmlns:a16="http://schemas.microsoft.com/office/drawing/2014/main" id="{6CAAAB53-2F8F-3C43-9947-D954BFE5B51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392" r="34914" b="33684"/>
          <a:stretch/>
        </p:blipFill>
        <p:spPr>
          <a:xfrm>
            <a:off x="623392" y="1124744"/>
            <a:ext cx="3044054" cy="2107422"/>
          </a:xfrm>
          <a:prstGeom prst="rect">
            <a:avLst/>
          </a:prstGeom>
        </p:spPr>
      </p:pic>
      <p:pic>
        <p:nvPicPr>
          <p:cNvPr id="17" name="Image 14" descr="Une image contenant route&#10;&#10;Description générée automatiquement">
            <a:extLst>
              <a:ext uri="{FF2B5EF4-FFF2-40B4-BE49-F238E27FC236}">
                <a16:creationId xmlns:a16="http://schemas.microsoft.com/office/drawing/2014/main" id="{6C9E71C8-BE0D-ED9C-295D-6E04847387D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439977" y="4550270"/>
            <a:ext cx="3344036" cy="16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5DD1675-D257-81E2-D2B1-8C01C10D4EE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92552" y="4123517"/>
            <a:ext cx="1235696" cy="200905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9C2CA42-4BC9-C16E-7647-6903FBCBA984}"/>
              </a:ext>
            </a:extLst>
          </p:cNvPr>
          <p:cNvSpPr txBox="1"/>
          <p:nvPr/>
        </p:nvSpPr>
        <p:spPr>
          <a:xfrm>
            <a:off x="4031114" y="1085835"/>
            <a:ext cx="4481996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Additional equipment required</a:t>
            </a:r>
            <a:r>
              <a:rPr lang="en-US" dirty="0"/>
              <a:t>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Fundamental Coupler (1x per cavity)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HOM Couplers/Antennas (few per cavity)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2D9877-32E9-0675-96EC-20A8F57CAF95}"/>
              </a:ext>
            </a:extLst>
          </p:cNvPr>
          <p:cNvSpPr txBox="1"/>
          <p:nvPr/>
        </p:nvSpPr>
        <p:spPr>
          <a:xfrm>
            <a:off x="4031114" y="2150371"/>
            <a:ext cx="4687181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Core </a:t>
            </a:r>
            <a:r>
              <a:rPr lang="en-US" b="1" dirty="0"/>
              <a:t>Technologies</a:t>
            </a:r>
            <a:r>
              <a:rPr lang="en-US" dirty="0"/>
              <a:t> :</a:t>
            </a:r>
          </a:p>
          <a:p>
            <a:pPr algn="l"/>
            <a:r>
              <a:rPr lang="en-US" dirty="0"/>
              <a:t>All the ones mentioned (machining &gt; shaping)</a:t>
            </a:r>
            <a:endParaRPr lang="en-GB" dirty="0"/>
          </a:p>
        </p:txBody>
      </p:sp>
      <p:pic>
        <p:nvPicPr>
          <p:cNvPr id="20" name="Picture 12" descr="A picture containing indoor, cluttered&#10;&#10;Description automatically generated">
            <a:extLst>
              <a:ext uri="{FF2B5EF4-FFF2-40B4-BE49-F238E27FC236}">
                <a16:creationId xmlns:a16="http://schemas.microsoft.com/office/drawing/2014/main" id="{8CA14AB2-A9A3-0851-2FA5-6288983F5D0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6218" y="4302127"/>
            <a:ext cx="3751550" cy="18681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1E853AA-4394-6173-AD37-160BFD8A5683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37947" b="12485"/>
          <a:stretch/>
        </p:blipFill>
        <p:spPr>
          <a:xfrm>
            <a:off x="4536437" y="4540338"/>
            <a:ext cx="2423659" cy="16299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5502291-6F00-4876-A84F-D50E7C08EF0F}"/>
              </a:ext>
            </a:extLst>
          </p:cNvPr>
          <p:cNvSpPr/>
          <p:nvPr/>
        </p:nvSpPr>
        <p:spPr>
          <a:xfrm rot="19283908">
            <a:off x="800568" y="1492056"/>
            <a:ext cx="648072" cy="1003125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D0857A-336C-2778-2210-BDBB1E1C67FA}"/>
              </a:ext>
            </a:extLst>
          </p:cNvPr>
          <p:cNvSpPr txBox="1"/>
          <p:nvPr/>
        </p:nvSpPr>
        <p:spPr>
          <a:xfrm>
            <a:off x="4031114" y="2901933"/>
            <a:ext cx="3013646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Raw </a:t>
            </a:r>
            <a:r>
              <a:rPr lang="en-US" b="1" dirty="0"/>
              <a:t>Material</a:t>
            </a:r>
            <a:r>
              <a:rPr lang="en-US" dirty="0"/>
              <a:t>:</a:t>
            </a:r>
          </a:p>
          <a:p>
            <a:pPr algn="l"/>
            <a:r>
              <a:rPr lang="en-US" dirty="0"/>
              <a:t>Bulk (rods, discs), thin sheet</a:t>
            </a:r>
            <a:endParaRPr lang="en-GB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6D7902A-3B01-B333-E834-251A8FE66A17}"/>
              </a:ext>
            </a:extLst>
          </p:cNvPr>
          <p:cNvSpPr/>
          <p:nvPr/>
        </p:nvSpPr>
        <p:spPr>
          <a:xfrm>
            <a:off x="3012752" y="1918680"/>
            <a:ext cx="648072" cy="487580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6494828-5228-8D09-644B-44FBF5BEF9FA}"/>
              </a:ext>
            </a:extLst>
          </p:cNvPr>
          <p:cNvSpPr/>
          <p:nvPr/>
        </p:nvSpPr>
        <p:spPr>
          <a:xfrm rot="5400000">
            <a:off x="1176446" y="2785979"/>
            <a:ext cx="648072" cy="487580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2" descr="G:\Departments\TS\Groups\MME\AS\Brasage\Photos\Coupleurs SOLEIL\IMG_1146.JPG">
            <a:extLst>
              <a:ext uri="{FF2B5EF4-FFF2-40B4-BE49-F238E27FC236}">
                <a16:creationId xmlns:a16="http://schemas.microsoft.com/office/drawing/2014/main" id="{B437EC63-0702-3464-778F-D345A750C9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39977" y="2975940"/>
            <a:ext cx="1955090" cy="14663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B479E68-5875-CD21-5FE2-C5DD6B762D93}"/>
              </a:ext>
            </a:extLst>
          </p:cNvPr>
          <p:cNvCxnSpPr>
            <a:cxnSpLocks/>
          </p:cNvCxnSpPr>
          <p:nvPr/>
        </p:nvCxnSpPr>
        <p:spPr>
          <a:xfrm>
            <a:off x="11280576" y="2492896"/>
            <a:ext cx="0" cy="1662389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12CC0B8F-ACEE-82A9-884A-2C523EB75689}"/>
              </a:ext>
            </a:extLst>
          </p:cNvPr>
          <p:cNvSpPr txBox="1"/>
          <p:nvPr/>
        </p:nvSpPr>
        <p:spPr>
          <a:xfrm>
            <a:off x="11388181" y="3068960"/>
            <a:ext cx="70051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~700mm</a:t>
            </a:r>
            <a:endParaRPr lang="en-GB" sz="1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8AA1B7-E881-FF60-F523-28FEDECB1960}"/>
              </a:ext>
            </a:extLst>
          </p:cNvPr>
          <p:cNvSpPr/>
          <p:nvPr/>
        </p:nvSpPr>
        <p:spPr>
          <a:xfrm>
            <a:off x="1088730" y="5229200"/>
            <a:ext cx="16369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</a:t>
            </a:r>
          </a:p>
          <a:p>
            <a:pPr algn="ctr"/>
            <a:r>
              <a:rPr lang="en-US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Screens</a:t>
            </a:r>
            <a:endParaRPr lang="en-GB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Date Placeholder 2">
            <a:extLst>
              <a:ext uri="{FF2B5EF4-FFF2-40B4-BE49-F238E27FC236}">
                <a16:creationId xmlns:a16="http://schemas.microsoft.com/office/drawing/2014/main" id="{B9E24E0B-3384-7CDF-234C-A693F366BA9E}"/>
              </a:ext>
            </a:extLst>
          </p:cNvPr>
          <p:cNvSpPr txBox="1">
            <a:spLocks/>
          </p:cNvSpPr>
          <p:nvPr/>
        </p:nvSpPr>
        <p:spPr>
          <a:xfrm>
            <a:off x="3359696" y="6442752"/>
            <a:ext cx="8287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/>
              <a:t>2025-07-15</a:t>
            </a:r>
          </a:p>
        </p:txBody>
      </p:sp>
      <p:sp>
        <p:nvSpPr>
          <p:cNvPr id="24" name="Footer Placeholder 3">
            <a:extLst>
              <a:ext uri="{FF2B5EF4-FFF2-40B4-BE49-F238E27FC236}">
                <a16:creationId xmlns:a16="http://schemas.microsoft.com/office/drawing/2014/main" id="{6025AAD8-75D9-2C22-579B-C60CB1C20556}"/>
              </a:ext>
            </a:extLst>
          </p:cNvPr>
          <p:cNvSpPr txBox="1">
            <a:spLocks/>
          </p:cNvSpPr>
          <p:nvPr/>
        </p:nvSpPr>
        <p:spPr>
          <a:xfrm>
            <a:off x="5356427" y="6448251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M. Garlaschè [CERN EN-MME] | CERN-CODELCO Meeting</a:t>
            </a:r>
          </a:p>
        </p:txBody>
      </p:sp>
    </p:spTree>
    <p:extLst>
      <p:ext uri="{BB962C8B-B14F-4D97-AF65-F5344CB8AC3E}">
        <p14:creationId xmlns:p14="http://schemas.microsoft.com/office/powerpoint/2010/main" val="32297170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B1D8FE-48AF-E94D-8EDF-6887726BE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0"/>
            <a:ext cx="11376025" cy="1065742"/>
          </a:xfrm>
        </p:spPr>
        <p:txBody>
          <a:bodyPr anchor="ctr"/>
          <a:lstStyle/>
          <a:p>
            <a:r>
              <a:rPr lang="en-US" dirty="0"/>
              <a:t>Additional Systems : Cu Requirements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490985E-EE23-C8C8-4FE8-FC046BF84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16</a:t>
            </a:fld>
            <a:endParaRPr lang="en-US"/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03CB48C0-02DF-221A-0E0D-95C3BF6097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9325037"/>
              </p:ext>
            </p:extLst>
          </p:nvPr>
        </p:nvGraphicFramePr>
        <p:xfrm>
          <a:off x="407986" y="1628800"/>
          <a:ext cx="8712968" cy="3474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24336">
                  <a:extLst>
                    <a:ext uri="{9D8B030D-6E8A-4147-A177-3AD203B41FA5}">
                      <a16:colId xmlns:a16="http://schemas.microsoft.com/office/drawing/2014/main" val="339898480"/>
                    </a:ext>
                  </a:extLst>
                </a:gridCol>
                <a:gridCol w="3600400">
                  <a:extLst>
                    <a:ext uri="{9D8B030D-6E8A-4147-A177-3AD203B41FA5}">
                      <a16:colId xmlns:a16="http://schemas.microsoft.com/office/drawing/2014/main" val="4140953469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9718247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Subsystem</a:t>
                      </a:r>
                      <a:endParaRPr lang="en-GB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Quantity</a:t>
                      </a:r>
                    </a:p>
                    <a:p>
                      <a:pPr algn="ctr"/>
                      <a:r>
                        <a:rPr lang="en-US" b="1" dirty="0"/>
                        <a:t>[tons, order of </a:t>
                      </a:r>
                      <a:r>
                        <a:rPr lang="en-US" b="1" dirty="0" err="1"/>
                        <a:t>magn</a:t>
                      </a:r>
                      <a:r>
                        <a:rPr lang="en-US" b="1" dirty="0"/>
                        <a:t>.]</a:t>
                      </a:r>
                      <a:endParaRPr lang="en-GB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Type</a:t>
                      </a:r>
                      <a:endParaRPr lang="en-GB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46551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Magnets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Cu OFE : 4400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Hollow conductors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88730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Vacuum Equipment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collider chambers + relative interconnections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cooling channels + booster chamber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photon absorbers + internal shielding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flanges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Cu OFS : 1000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Cu OFE : 577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CuCrZr</a:t>
                      </a: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: 680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CuNiCrSi</a:t>
                      </a: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o </a:t>
                      </a:r>
                      <a:r>
                        <a:rPr lang="en-GB" sz="18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CuBe</a:t>
                      </a: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: 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Sheets, rods, bulk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54153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RF systems FCC Injector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Cu </a:t>
                      </a: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OFE : </a:t>
                      </a: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285</a:t>
                      </a:r>
                      <a:endParaRPr lang="en-GB" sz="18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Sheets, rods, bulk</a:t>
                      </a:r>
                      <a:endParaRPr lang="en-GB" dirty="0"/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0201191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E717A989-BFA0-F05E-D53A-5DE47AE93620}"/>
              </a:ext>
            </a:extLst>
          </p:cNvPr>
          <p:cNvSpPr txBox="1"/>
          <p:nvPr/>
        </p:nvSpPr>
        <p:spPr>
          <a:xfrm>
            <a:off x="335360" y="1116169"/>
            <a:ext cx="105845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Additional Copper &amp; Alloys will be required, for FCC subsystems other than SRF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4D6460-6A57-7C53-8F3D-12CFDB24240E}"/>
              </a:ext>
            </a:extLst>
          </p:cNvPr>
          <p:cNvSpPr txBox="1"/>
          <p:nvPr/>
        </p:nvSpPr>
        <p:spPr>
          <a:xfrm>
            <a:off x="407986" y="5589240"/>
            <a:ext cx="979308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b="1" dirty="0"/>
              <a:t>Source</a:t>
            </a:r>
            <a:r>
              <a:rPr lang="en-US" sz="2000" dirty="0"/>
              <a:t> : S. Calatroni , A. Milanese, D. Schoerling, M. Morrone, A. Grudiev</a:t>
            </a:r>
            <a:endParaRPr lang="en-GB" sz="2000" dirty="0"/>
          </a:p>
        </p:txBody>
      </p:sp>
      <p:sp>
        <p:nvSpPr>
          <p:cNvPr id="10" name="Date Placeholder 2">
            <a:extLst>
              <a:ext uri="{FF2B5EF4-FFF2-40B4-BE49-F238E27FC236}">
                <a16:creationId xmlns:a16="http://schemas.microsoft.com/office/drawing/2014/main" id="{844B7C46-F46C-0000-E6B3-55396C53F85C}"/>
              </a:ext>
            </a:extLst>
          </p:cNvPr>
          <p:cNvSpPr txBox="1">
            <a:spLocks/>
          </p:cNvSpPr>
          <p:nvPr/>
        </p:nvSpPr>
        <p:spPr>
          <a:xfrm>
            <a:off x="3359696" y="6442752"/>
            <a:ext cx="8287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/>
              <a:t>2025-07-15</a:t>
            </a:r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8019E043-1F03-7141-7451-B912878EFAD9}"/>
              </a:ext>
            </a:extLst>
          </p:cNvPr>
          <p:cNvSpPr txBox="1">
            <a:spLocks/>
          </p:cNvSpPr>
          <p:nvPr/>
        </p:nvSpPr>
        <p:spPr>
          <a:xfrm>
            <a:off x="5356427" y="6448251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M. Garlaschè [CERN EN-MME] | CERN-CODELCO Meeting</a:t>
            </a:r>
          </a:p>
        </p:txBody>
      </p:sp>
    </p:spTree>
    <p:extLst>
      <p:ext uri="{BB962C8B-B14F-4D97-AF65-F5344CB8AC3E}">
        <p14:creationId xmlns:p14="http://schemas.microsoft.com/office/powerpoint/2010/main" val="21919840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CCF2D8-DE1D-B882-72D2-63A65140D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 up – </a:t>
            </a:r>
            <a:r>
              <a:rPr lang="en-US" dirty="0" err="1"/>
              <a:t>Crossectional</a:t>
            </a:r>
            <a:r>
              <a:rPr lang="en-US" dirty="0"/>
              <a:t> view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F07244-05C4-0507-0DD4-31AED8ABB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7B9A44F-4A6A-933A-C075-BE0F6BC628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6160" y="736516"/>
            <a:ext cx="3182070" cy="2138768"/>
          </a:xfrm>
          <a:prstGeom prst="rect">
            <a:avLst/>
          </a:prstGeom>
        </p:spPr>
      </p:pic>
      <p:pic>
        <p:nvPicPr>
          <p:cNvPr id="6" name="Picture 5" descr="A close-up of a device&#10;&#10;AI-generated content may be incorrect.">
            <a:extLst>
              <a:ext uri="{FF2B5EF4-FFF2-40B4-BE49-F238E27FC236}">
                <a16:creationId xmlns:a16="http://schemas.microsoft.com/office/drawing/2014/main" id="{BBF66D24-F62E-4F7C-05DF-9006E83FE5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1744" y="1052736"/>
            <a:ext cx="3342340" cy="1937846"/>
          </a:xfrm>
          <a:prstGeom prst="rect">
            <a:avLst/>
          </a:prstGeom>
        </p:spPr>
      </p:pic>
      <p:pic>
        <p:nvPicPr>
          <p:cNvPr id="1026" name="Picture 1">
            <a:extLst>
              <a:ext uri="{FF2B5EF4-FFF2-40B4-BE49-F238E27FC236}">
                <a16:creationId xmlns:a16="http://schemas.microsoft.com/office/drawing/2014/main" id="{1292A653-FA4B-0317-62B6-95C9E6AA79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087" y="3094272"/>
            <a:ext cx="10745713" cy="3654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2533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D2A07ED-37D7-D31D-2079-C0D13F914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73D3C53-D43A-AA6F-E4FC-9A1258C3392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7732"/>
          <a:stretch/>
        </p:blipFill>
        <p:spPr>
          <a:xfrm>
            <a:off x="7063154" y="1311204"/>
            <a:ext cx="4536504" cy="4295113"/>
          </a:xfrm>
          <a:prstGeom prst="rect">
            <a:avLst/>
          </a:prstGeom>
        </p:spPr>
      </p:pic>
      <p:grpSp>
        <p:nvGrpSpPr>
          <p:cNvPr id="63" name="Group 62">
            <a:extLst>
              <a:ext uri="{FF2B5EF4-FFF2-40B4-BE49-F238E27FC236}">
                <a16:creationId xmlns:a16="http://schemas.microsoft.com/office/drawing/2014/main" id="{D2E1994E-559B-2F97-19F0-16E11A3770D8}"/>
              </a:ext>
            </a:extLst>
          </p:cNvPr>
          <p:cNvGrpSpPr/>
          <p:nvPr/>
        </p:nvGrpSpPr>
        <p:grpSpPr>
          <a:xfrm>
            <a:off x="1196155" y="124588"/>
            <a:ext cx="4440184" cy="4902334"/>
            <a:chOff x="4093697" y="-2121406"/>
            <a:chExt cx="4440184" cy="4902334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D57837B-663D-7902-F944-5C1878957414}"/>
                </a:ext>
              </a:extLst>
            </p:cNvPr>
            <p:cNvCxnSpPr>
              <a:cxnSpLocks/>
            </p:cNvCxnSpPr>
            <p:nvPr/>
          </p:nvCxnSpPr>
          <p:spPr>
            <a:xfrm>
              <a:off x="4093697" y="-2121406"/>
              <a:ext cx="14997" cy="2789313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0D099451-ED61-8513-EA4A-4C67A8721591}"/>
                </a:ext>
              </a:extLst>
            </p:cNvPr>
            <p:cNvCxnSpPr>
              <a:cxnSpLocks/>
            </p:cNvCxnSpPr>
            <p:nvPr/>
          </p:nvCxnSpPr>
          <p:spPr>
            <a:xfrm>
              <a:off x="5586872" y="-1144377"/>
              <a:ext cx="14997" cy="1749744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C5FFE348-59C5-219C-A0D8-5C7FD0A0800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01195" y="661425"/>
              <a:ext cx="3116095" cy="6482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8945D639-20CE-9057-94DB-A86C4C0B281B}"/>
                </a:ext>
              </a:extLst>
            </p:cNvPr>
            <p:cNvCxnSpPr>
              <a:cxnSpLocks/>
            </p:cNvCxnSpPr>
            <p:nvPr/>
          </p:nvCxnSpPr>
          <p:spPr>
            <a:xfrm>
              <a:off x="7202293" y="-1056279"/>
              <a:ext cx="14997" cy="1717704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868C6A3C-18EF-28CD-009B-60949CBA179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90978" y="-1169209"/>
              <a:ext cx="585410" cy="3241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004BB590-BD59-472E-97BF-01BD1067504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91410" y="-1321279"/>
              <a:ext cx="0" cy="14091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7FE41532-A531-2E29-13CE-9D0E4BC99E7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76388" y="-1302236"/>
              <a:ext cx="0" cy="14091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8D17B57D-4A5F-2DAA-8080-E42F9035E940}"/>
                </a:ext>
              </a:extLst>
            </p:cNvPr>
            <p:cNvCxnSpPr>
              <a:cxnSpLocks/>
            </p:cNvCxnSpPr>
            <p:nvPr/>
          </p:nvCxnSpPr>
          <p:spPr>
            <a:xfrm>
              <a:off x="6439792" y="-387424"/>
              <a:ext cx="0" cy="1048849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30E735E9-7099-B162-CFDB-6021383D420D}"/>
                </a:ext>
              </a:extLst>
            </p:cNvPr>
            <p:cNvCxnSpPr>
              <a:cxnSpLocks/>
            </p:cNvCxnSpPr>
            <p:nvPr/>
          </p:nvCxnSpPr>
          <p:spPr>
            <a:xfrm>
              <a:off x="7204499" y="-2090850"/>
              <a:ext cx="0" cy="1048849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5EE37312-FB7B-86D4-321E-6F9D17FB288F}"/>
                </a:ext>
              </a:extLst>
            </p:cNvPr>
            <p:cNvCxnSpPr>
              <a:cxnSpLocks/>
            </p:cNvCxnSpPr>
            <p:nvPr/>
          </p:nvCxnSpPr>
          <p:spPr>
            <a:xfrm>
              <a:off x="5594478" y="1872018"/>
              <a:ext cx="2937987" cy="16672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593E7BDA-37A6-7ACA-2D9C-BF2124676DFE}"/>
                </a:ext>
              </a:extLst>
            </p:cNvPr>
            <p:cNvCxnSpPr>
              <a:cxnSpLocks/>
            </p:cNvCxnSpPr>
            <p:nvPr/>
          </p:nvCxnSpPr>
          <p:spPr>
            <a:xfrm>
              <a:off x="5600098" y="1160499"/>
              <a:ext cx="1771" cy="728191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9A1F3000-6E61-2E20-2B83-194A892209A3}"/>
                </a:ext>
              </a:extLst>
            </p:cNvPr>
            <p:cNvCxnSpPr>
              <a:cxnSpLocks/>
            </p:cNvCxnSpPr>
            <p:nvPr/>
          </p:nvCxnSpPr>
          <p:spPr>
            <a:xfrm>
              <a:off x="8532110" y="1166619"/>
              <a:ext cx="1771" cy="728191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3863BB8D-D80C-25E1-B4A2-A754181216A4}"/>
                </a:ext>
              </a:extLst>
            </p:cNvPr>
            <p:cNvCxnSpPr>
              <a:cxnSpLocks/>
            </p:cNvCxnSpPr>
            <p:nvPr/>
          </p:nvCxnSpPr>
          <p:spPr>
            <a:xfrm>
              <a:off x="7025849" y="2508375"/>
              <a:ext cx="0" cy="272553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B99E1A32-3B58-20A7-4FCF-5B00DC4E06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25849" y="2385611"/>
              <a:ext cx="1014367" cy="244122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DBBF512D-BC02-9F2D-FE62-F3BE22B993FC}"/>
              </a:ext>
            </a:extLst>
          </p:cNvPr>
          <p:cNvGrpSpPr/>
          <p:nvPr/>
        </p:nvGrpSpPr>
        <p:grpSpPr>
          <a:xfrm>
            <a:off x="706032" y="309529"/>
            <a:ext cx="5421141" cy="6304570"/>
            <a:chOff x="3603574" y="-1936465"/>
            <a:chExt cx="5421141" cy="630457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68A89F9-1AF0-4657-A14C-D8A86BA7E87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3574" y="-1936465"/>
              <a:ext cx="949361" cy="880186"/>
            </a:xfrm>
            <a:prstGeom prst="rect">
              <a:avLst/>
            </a:prstGeom>
          </p:spPr>
        </p:pic>
        <p:pic>
          <p:nvPicPr>
            <p:cNvPr id="13" name="Picture 12" descr="A close-up of a metal object&#10;&#10;AI-generated content may be incorrect.">
              <a:extLst>
                <a:ext uri="{FF2B5EF4-FFF2-40B4-BE49-F238E27FC236}">
                  <a16:creationId xmlns:a16="http://schemas.microsoft.com/office/drawing/2014/main" id="{5C6A23BB-7D75-29B1-0184-2714524C622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283"/>
            <a:stretch/>
          </p:blipFill>
          <p:spPr>
            <a:xfrm>
              <a:off x="5359884" y="-721465"/>
              <a:ext cx="516504" cy="479924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BD22B77-4B97-9E68-FA6F-76582C1F8F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68135" y="-1720094"/>
              <a:ext cx="445686" cy="413211"/>
            </a:xfrm>
            <a:prstGeom prst="rect">
              <a:avLst/>
            </a:prstGeom>
          </p:spPr>
        </p:pic>
        <p:pic>
          <p:nvPicPr>
            <p:cNvPr id="15" name="Picture 14" descr="A circular object with holes&#10;&#10;AI-generated content may be incorrect.">
              <a:extLst>
                <a:ext uri="{FF2B5EF4-FFF2-40B4-BE49-F238E27FC236}">
                  <a16:creationId xmlns:a16="http://schemas.microsoft.com/office/drawing/2014/main" id="{81E348E4-4D1A-FC8C-EE04-BFB5A4704E8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66318" y="-1782160"/>
              <a:ext cx="420141" cy="479924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ED5FF5C8-7364-498D-AE83-844FA8D789A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114936" y="79759"/>
              <a:ext cx="1006399" cy="1051216"/>
            </a:xfrm>
            <a:prstGeom prst="rect">
              <a:avLst/>
            </a:prstGeom>
          </p:spPr>
        </p:pic>
        <p:pic>
          <p:nvPicPr>
            <p:cNvPr id="18" name="Picture 17" descr="A circular object with holes&#10;&#10;AI-generated content may be incorrect.">
              <a:extLst>
                <a:ext uri="{FF2B5EF4-FFF2-40B4-BE49-F238E27FC236}">
                  <a16:creationId xmlns:a16="http://schemas.microsoft.com/office/drawing/2014/main" id="{3544BE60-F1A8-7C5A-1BD7-62A801BF91B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911088" y="-1144377"/>
              <a:ext cx="568048" cy="1064759"/>
            </a:xfrm>
            <a:prstGeom prst="rect">
              <a:avLst/>
            </a:prstGeom>
          </p:spPr>
        </p:pic>
        <p:pic>
          <p:nvPicPr>
            <p:cNvPr id="20" name="Picture 19" descr="A close-up of a bucket&#10;&#10;AI-generated content may be incorrect.">
              <a:extLst>
                <a:ext uri="{FF2B5EF4-FFF2-40B4-BE49-F238E27FC236}">
                  <a16:creationId xmlns:a16="http://schemas.microsoft.com/office/drawing/2014/main" id="{167C9AED-EF05-EAC4-2ACD-1C7F3CBBA00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/>
            <a:stretch/>
          </p:blipFill>
          <p:spPr>
            <a:xfrm>
              <a:off x="3666718" y="-934789"/>
              <a:ext cx="823071" cy="785200"/>
            </a:xfrm>
            <a:prstGeom prst="rect">
              <a:avLst/>
            </a:prstGeom>
          </p:spPr>
        </p:pic>
        <p:pic>
          <p:nvPicPr>
            <p:cNvPr id="22" name="Picture 21" descr="A circular object with a hole in it&#10;&#10;AI-generated content may be incorrect.">
              <a:extLst>
                <a:ext uri="{FF2B5EF4-FFF2-40B4-BE49-F238E27FC236}">
                  <a16:creationId xmlns:a16="http://schemas.microsoft.com/office/drawing/2014/main" id="{B772D99B-AB86-0176-E694-6E873A182C5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040216" y="115145"/>
              <a:ext cx="984499" cy="1105525"/>
            </a:xfrm>
            <a:prstGeom prst="rect">
              <a:avLst/>
            </a:prstGeom>
          </p:spPr>
        </p:pic>
        <p:pic>
          <p:nvPicPr>
            <p:cNvPr id="26" name="Picture 25" descr="A drawing of a machine&#10;&#10;AI-generated content may be incorrect.">
              <a:extLst>
                <a:ext uri="{FF2B5EF4-FFF2-40B4-BE49-F238E27FC236}">
                  <a16:creationId xmlns:a16="http://schemas.microsoft.com/office/drawing/2014/main" id="{22B624E4-CDA9-8390-9EEC-9BD9DB7B616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991070" y="2489895"/>
              <a:ext cx="2452440" cy="1878210"/>
            </a:xfrm>
            <a:prstGeom prst="rect">
              <a:avLst/>
            </a:prstGeom>
          </p:spPr>
        </p:pic>
        <p:pic>
          <p:nvPicPr>
            <p:cNvPr id="24" name="Picture 23" descr="A drawing of a machine&#10;&#10;AI-generated content may be incorrect.">
              <a:extLst>
                <a:ext uri="{FF2B5EF4-FFF2-40B4-BE49-F238E27FC236}">
                  <a16:creationId xmlns:a16="http://schemas.microsoft.com/office/drawing/2014/main" id="{D4F72158-ACF3-443B-2651-E1ACF9F8A53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rcRect t="799" b="953"/>
            <a:stretch/>
          </p:blipFill>
          <p:spPr>
            <a:xfrm>
              <a:off x="6439792" y="1372375"/>
              <a:ext cx="1200751" cy="1159723"/>
            </a:xfrm>
            <a:prstGeom prst="rect">
              <a:avLst/>
            </a:prstGeom>
          </p:spPr>
        </p:pic>
        <p:pic>
          <p:nvPicPr>
            <p:cNvPr id="56" name="Picture 55" descr="A close-up of a metal object&#10;&#10;AI-generated content may be incorrect.">
              <a:extLst>
                <a:ext uri="{FF2B5EF4-FFF2-40B4-BE49-F238E27FC236}">
                  <a16:creationId xmlns:a16="http://schemas.microsoft.com/office/drawing/2014/main" id="{2EBB9663-D255-34C4-F569-D31A54C8388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t="283"/>
            <a:stretch/>
          </p:blipFill>
          <p:spPr>
            <a:xfrm>
              <a:off x="6167593" y="-721465"/>
              <a:ext cx="516504" cy="479924"/>
            </a:xfrm>
            <a:prstGeom prst="rect">
              <a:avLst/>
            </a:prstGeom>
          </p:spPr>
        </p:pic>
        <p:pic>
          <p:nvPicPr>
            <p:cNvPr id="57" name="Picture 56" descr="A drawing of a machine&#10;&#10;AI-generated content may be incorrect.">
              <a:extLst>
                <a:ext uri="{FF2B5EF4-FFF2-40B4-BE49-F238E27FC236}">
                  <a16:creationId xmlns:a16="http://schemas.microsoft.com/office/drawing/2014/main" id="{98B42414-A5B7-3D9C-FD77-C30E5A6518F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t="799" b="953"/>
            <a:stretch/>
          </p:blipFill>
          <p:spPr>
            <a:xfrm>
              <a:off x="8119204" y="2044187"/>
              <a:ext cx="513393" cy="4958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94889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9EA0E5-E6F3-DCA9-E753-25D4A8772E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2025-07-15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DEF5DB-D625-C761-5550-CC46B6610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Garlaschè [CERN EN-MME] | CERN-CODELCO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62D155-525C-979C-0AB5-D1BF4F60B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9AEA087-6322-35E4-6406-4D78AA45ED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2" t="648" r="5731" b="9339"/>
          <a:stretch/>
        </p:blipFill>
        <p:spPr>
          <a:xfrm>
            <a:off x="9034936" y="4725144"/>
            <a:ext cx="3109736" cy="1999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C711D8E-000F-51CA-8A78-67082A104A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29153" y="2276872"/>
            <a:ext cx="3115519" cy="23233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A70AB82-CB91-FC01-34D3-7D6D5B82BED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66" b="-1"/>
          <a:stretch/>
        </p:blipFill>
        <p:spPr>
          <a:xfrm>
            <a:off x="9034936" y="404664"/>
            <a:ext cx="3109736" cy="17474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Image 1">
            <a:extLst>
              <a:ext uri="{FF2B5EF4-FFF2-40B4-BE49-F238E27FC236}">
                <a16:creationId xmlns:a16="http://schemas.microsoft.com/office/drawing/2014/main" id="{77E4EB33-6BAB-09D0-089C-388910820CE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71456" y="5379872"/>
            <a:ext cx="1560039" cy="1361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11" descr="A picture containing indoor, gear&#10;&#10;Description automatically generated">
            <a:extLst>
              <a:ext uri="{FF2B5EF4-FFF2-40B4-BE49-F238E27FC236}">
                <a16:creationId xmlns:a16="http://schemas.microsoft.com/office/drawing/2014/main" id="{2DE0493F-1DEB-FECE-EB5D-3189D7B01F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39329" y="4883114"/>
            <a:ext cx="2477672" cy="18582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A picture containing wooden&#10;&#10;Description automatically generated">
            <a:extLst>
              <a:ext uri="{FF2B5EF4-FFF2-40B4-BE49-F238E27FC236}">
                <a16:creationId xmlns:a16="http://schemas.microsoft.com/office/drawing/2014/main" id="{D2BA6043-C129-A072-3156-B7BEE8E43A5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85" b="2497"/>
          <a:stretch/>
        </p:blipFill>
        <p:spPr>
          <a:xfrm>
            <a:off x="7260417" y="2850416"/>
            <a:ext cx="1651909" cy="15866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2" descr="Linac 4 : Un nouvel injecteur pour le Cern">
            <a:extLst>
              <a:ext uri="{FF2B5EF4-FFF2-40B4-BE49-F238E27FC236}">
                <a16:creationId xmlns:a16="http://schemas.microsoft.com/office/drawing/2014/main" id="{24C94C57-3775-306F-ED94-754E3EDEF2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3961" y="4409066"/>
            <a:ext cx="3109736" cy="23323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DD360D4-7420-2C8A-8B83-41DD9BBC99D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14738" y="-23930"/>
            <a:ext cx="6614794" cy="4432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1587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78073" y="621391"/>
            <a:ext cx="1440160" cy="86409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12494" y="6466919"/>
            <a:ext cx="4290489" cy="268312"/>
          </a:xfrm>
        </p:spPr>
        <p:txBody>
          <a:bodyPr/>
          <a:lstStyle/>
          <a:p>
            <a:r>
              <a:rPr lang="en-US">
                <a:solidFill>
                  <a:srgbClr val="294983"/>
                </a:solidFill>
              </a:rPr>
              <a:t>M. Garlaschè [CERN EN-MME] | CERN-CODELCO Meeting</a:t>
            </a:r>
            <a:endParaRPr lang="en-US" dirty="0">
              <a:solidFill>
                <a:srgbClr val="294983"/>
              </a:solidFill>
            </a:endParaRPr>
          </a:p>
        </p:txBody>
      </p:sp>
      <p:pic>
        <p:nvPicPr>
          <p:cNvPr id="9" name="Picture 4" descr="2015-01-13_CERN_ENdept 36% h32mm 300dpi.png">
            <a:extLst>
              <a:ext uri="{FF2B5EF4-FFF2-40B4-BE49-F238E27FC236}">
                <a16:creationId xmlns:a16="http://schemas.microsoft.com/office/drawing/2014/main" id="{9842FA1A-3B76-4F57-BCCB-32B248F8480F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4614" y="6372047"/>
            <a:ext cx="1331975" cy="498303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1644614" y="6337509"/>
            <a:ext cx="8893847" cy="0"/>
          </a:xfrm>
          <a:prstGeom prst="line">
            <a:avLst/>
          </a:prstGeom>
          <a:ln w="12700">
            <a:solidFill>
              <a:srgbClr val="2949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9732384" y="6418513"/>
            <a:ext cx="729876" cy="365125"/>
          </a:xfrm>
        </p:spPr>
        <p:txBody>
          <a:bodyPr/>
          <a:lstStyle/>
          <a:p>
            <a:r>
              <a:rPr lang="en-US" dirty="0">
                <a:solidFill>
                  <a:srgbClr val="294983"/>
                </a:solidFill>
              </a:rPr>
              <a:t>5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699555" y="116712"/>
            <a:ext cx="8792890" cy="720000"/>
          </a:xfrm>
        </p:spPr>
        <p:txBody>
          <a:bodyPr>
            <a:normAutofit fontScale="90000"/>
          </a:bodyPr>
          <a:lstStyle/>
          <a:p>
            <a:pPr algn="ctr"/>
            <a:r>
              <a:rPr lang="it-IT" sz="4400" dirty="0">
                <a:solidFill>
                  <a:srgbClr val="002060"/>
                </a:solidFill>
                <a:latin typeface="Ubuntu Medium"/>
              </a:rPr>
              <a:t>EN-MME: </a:t>
            </a:r>
            <a:r>
              <a:rPr lang="it-IT" sz="2700" dirty="0">
                <a:solidFill>
                  <a:srgbClr val="002060"/>
                </a:solidFill>
                <a:latin typeface="Ubuntu Medium"/>
              </a:rPr>
              <a:t>Mechanical &amp; Materials Engineering Group</a:t>
            </a:r>
          </a:p>
        </p:txBody>
      </p:sp>
      <p:graphicFrame>
        <p:nvGraphicFramePr>
          <p:cNvPr id="16" name="Content Placeholder 6"/>
          <p:cNvGraphicFramePr>
            <a:graphicFrameLocks/>
          </p:cNvGraphicFramePr>
          <p:nvPr/>
        </p:nvGraphicFramePr>
        <p:xfrm>
          <a:off x="1647642" y="953894"/>
          <a:ext cx="5085006" cy="51394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7" name="Rectangle 16"/>
          <p:cNvSpPr/>
          <p:nvPr/>
        </p:nvSpPr>
        <p:spPr>
          <a:xfrm>
            <a:off x="5937242" y="1002575"/>
            <a:ext cx="4631169" cy="120032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180975" indent="-180975" defTabSz="457200">
              <a:buSzPct val="80000"/>
              <a:buFont typeface="Wingdings" panose="05000000000000000000" pitchFamily="2" charset="2"/>
              <a:buChar char="§"/>
            </a:pPr>
            <a:r>
              <a:rPr lang="it-IT" dirty="0">
                <a:solidFill>
                  <a:srgbClr val="464653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Gill Sans MT"/>
              </a:rPr>
              <a:t>Design Office: </a:t>
            </a:r>
          </a:p>
          <a:p>
            <a:pPr marL="638175" lvl="1" indent="-180975" defTabSz="457200">
              <a:buSzPct val="80000"/>
              <a:buFont typeface="Wingdings" panose="05000000000000000000" pitchFamily="2" charset="2"/>
              <a:buChar char="§"/>
            </a:pPr>
            <a:r>
              <a:rPr lang="it-IT" dirty="0">
                <a:solidFill>
                  <a:srgbClr val="464653"/>
                </a:solidFill>
                <a:latin typeface="Gill Sans MT"/>
              </a:rPr>
              <a:t>40+ designers and engineers </a:t>
            </a:r>
          </a:p>
          <a:p>
            <a:pPr marL="638175" lvl="1" indent="-180975" defTabSz="457200">
              <a:buSzPct val="80000"/>
              <a:buFont typeface="Wingdings" panose="05000000000000000000" pitchFamily="2" charset="2"/>
              <a:buChar char="§"/>
            </a:pPr>
            <a:r>
              <a:rPr lang="it-IT" dirty="0">
                <a:solidFill>
                  <a:srgbClr val="464653"/>
                </a:solidFill>
                <a:latin typeface="Gill Sans MT"/>
              </a:rPr>
              <a:t>CATIA / SmarTeam,  ANSYS, LS-Dyna...</a:t>
            </a:r>
          </a:p>
          <a:p>
            <a:pPr marL="180975" indent="-180975" defTabSz="457200">
              <a:buSzPct val="80000"/>
              <a:buFont typeface="Wingdings" panose="05000000000000000000" pitchFamily="2" charset="2"/>
              <a:buChar char="§"/>
            </a:pPr>
            <a:r>
              <a:rPr lang="it-IT" dirty="0">
                <a:solidFill>
                  <a:srgbClr val="464653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Gill Sans MT"/>
              </a:rPr>
              <a:t>Experimental Mechanics Lab.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937238" y="2574095"/>
            <a:ext cx="4631172" cy="203132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180975" indent="-180975" defTabSz="457200">
              <a:buSzPct val="80000"/>
              <a:buFont typeface="Wingdings" panose="05000000000000000000" pitchFamily="2" charset="2"/>
              <a:buChar char="§"/>
            </a:pPr>
            <a:r>
              <a:rPr lang="it-IT" dirty="0">
                <a:solidFill>
                  <a:srgbClr val="464653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Gill Sans MT"/>
              </a:rPr>
              <a:t>Mechanical workshop (4000 m</a:t>
            </a:r>
            <a:r>
              <a:rPr lang="it-IT" baseline="30000" dirty="0">
                <a:solidFill>
                  <a:srgbClr val="464653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Gill Sans MT"/>
              </a:rPr>
              <a:t>2</a:t>
            </a:r>
            <a:r>
              <a:rPr lang="it-IT" dirty="0">
                <a:solidFill>
                  <a:srgbClr val="464653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Gill Sans MT"/>
              </a:rPr>
              <a:t>): </a:t>
            </a:r>
          </a:p>
          <a:p>
            <a:pPr marL="638175" lvl="1" indent="-180975" defTabSz="457200">
              <a:buSzPct val="80000"/>
              <a:buFont typeface="Wingdings" panose="05000000000000000000" pitchFamily="2" charset="2"/>
              <a:buChar char="§"/>
            </a:pPr>
            <a:r>
              <a:rPr lang="it-IT" dirty="0">
                <a:solidFill>
                  <a:srgbClr val="464653"/>
                </a:solidFill>
                <a:latin typeface="Gill Sans MT"/>
              </a:rPr>
              <a:t>~100 technicians and engineers </a:t>
            </a:r>
          </a:p>
          <a:p>
            <a:pPr marL="638175" lvl="1" indent="-180975" defTabSz="457200">
              <a:buSzPct val="80000"/>
              <a:buFont typeface="Wingdings" panose="05000000000000000000" pitchFamily="2" charset="2"/>
              <a:buChar char="§"/>
            </a:pPr>
            <a:r>
              <a:rPr lang="it-IT" dirty="0">
                <a:solidFill>
                  <a:srgbClr val="464653"/>
                </a:solidFill>
                <a:latin typeface="Gill Sans MT"/>
              </a:rPr>
              <a:t>CNC machining </a:t>
            </a:r>
          </a:p>
          <a:p>
            <a:pPr marL="638175" lvl="1" indent="-180975" defTabSz="457200">
              <a:buSzPct val="80000"/>
              <a:buFont typeface="Wingdings" panose="05000000000000000000" pitchFamily="2" charset="2"/>
              <a:buChar char="§"/>
            </a:pPr>
            <a:r>
              <a:rPr lang="it-IT" dirty="0">
                <a:solidFill>
                  <a:srgbClr val="464653"/>
                </a:solidFill>
                <a:latin typeface="Gill Sans MT"/>
              </a:rPr>
              <a:t>Assembly &amp; metal forming</a:t>
            </a:r>
          </a:p>
          <a:p>
            <a:pPr marL="638175" lvl="1" indent="-180975" defTabSz="457200">
              <a:buSzPct val="80000"/>
              <a:buFont typeface="Wingdings" panose="05000000000000000000" pitchFamily="2" charset="2"/>
              <a:buChar char="§"/>
            </a:pPr>
            <a:r>
              <a:rPr lang="it-IT" dirty="0">
                <a:solidFill>
                  <a:srgbClr val="464653"/>
                </a:solidFill>
                <a:latin typeface="Gill Sans MT"/>
              </a:rPr>
              <a:t>Welding (TIG, MIG, electron beam, laser, vacuum brazing)</a:t>
            </a:r>
          </a:p>
          <a:p>
            <a:pPr marL="180975" indent="-180975">
              <a:buSzPct val="80000"/>
              <a:buFont typeface="Wingdings" panose="05000000000000000000" pitchFamily="2" charset="2"/>
              <a:buChar char="§"/>
            </a:pPr>
            <a:r>
              <a:rPr lang="it-IT" dirty="0">
                <a:solidFill>
                  <a:srgbClr val="464653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Gill Sans MT"/>
              </a:rPr>
              <a:t>Technical Subcontracting Service (MME-FS)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937242" y="4684754"/>
            <a:ext cx="4631171" cy="147732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180975" indent="-180975" defTabSz="457200">
              <a:buSzPct val="80000"/>
              <a:buFont typeface="Wingdings" panose="05000000000000000000" pitchFamily="2" charset="2"/>
              <a:buChar char="§"/>
            </a:pPr>
            <a:r>
              <a:rPr lang="it-IT" dirty="0">
                <a:solidFill>
                  <a:srgbClr val="464653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Gill Sans MT"/>
              </a:rPr>
              <a:t>Material science consultancy:</a:t>
            </a:r>
          </a:p>
          <a:p>
            <a:pPr marL="638175" lvl="1" indent="-180975" defTabSz="457200">
              <a:buSzPct val="80000"/>
              <a:buFont typeface="Wingdings" panose="05000000000000000000" pitchFamily="2" charset="2"/>
              <a:buChar char="§"/>
            </a:pPr>
            <a:r>
              <a:rPr lang="it-IT" dirty="0">
                <a:solidFill>
                  <a:srgbClr val="464653"/>
                </a:solidFill>
                <a:latin typeface="Gill Sans MT"/>
              </a:rPr>
              <a:t>metallurgical analyses, microscopy, mechanical tests</a:t>
            </a:r>
          </a:p>
          <a:p>
            <a:pPr marL="180975" indent="-180975" defTabSz="457200">
              <a:buSzPct val="80000"/>
              <a:buFont typeface="Wingdings" panose="05000000000000000000" pitchFamily="2" charset="2"/>
              <a:buChar char="§"/>
            </a:pPr>
            <a:r>
              <a:rPr lang="it-IT" dirty="0">
                <a:solidFill>
                  <a:srgbClr val="464653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Gill Sans MT"/>
              </a:rPr>
              <a:t>NDT: </a:t>
            </a:r>
            <a:r>
              <a:rPr lang="it-IT" dirty="0">
                <a:solidFill>
                  <a:srgbClr val="464653"/>
                </a:solidFill>
                <a:latin typeface="Gill Sans MT"/>
              </a:rPr>
              <a:t>US,  radiography,  tomography</a:t>
            </a:r>
          </a:p>
          <a:p>
            <a:pPr marL="180975" indent="-180975" defTabSz="457200">
              <a:buSzPct val="80000"/>
              <a:buFont typeface="Wingdings" panose="05000000000000000000" pitchFamily="2" charset="2"/>
              <a:buChar char="§"/>
            </a:pPr>
            <a:r>
              <a:rPr lang="it-IT" dirty="0">
                <a:solidFill>
                  <a:srgbClr val="464653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Gill Sans MT"/>
              </a:rPr>
              <a:t>Metrology: </a:t>
            </a:r>
            <a:r>
              <a:rPr lang="it-IT" dirty="0">
                <a:solidFill>
                  <a:srgbClr val="464653"/>
                </a:solidFill>
                <a:latin typeface="Gill Sans MT"/>
              </a:rPr>
              <a:t>350 m</a:t>
            </a:r>
            <a:r>
              <a:rPr lang="it-IT" baseline="30000" dirty="0">
                <a:solidFill>
                  <a:srgbClr val="464653"/>
                </a:solidFill>
                <a:latin typeface="Gill Sans MT"/>
              </a:rPr>
              <a:t>2</a:t>
            </a:r>
            <a:r>
              <a:rPr lang="it-IT" dirty="0">
                <a:solidFill>
                  <a:srgbClr val="464653"/>
                </a:solidFill>
                <a:latin typeface="Gill Sans MT"/>
              </a:rPr>
              <a:t> lab. equipped with CMM.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EA47A6-F56E-E035-6B7C-90D007E70AC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2025-07-15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6944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18E842-6D62-4CBB-C05E-9A6DD9AC3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2025-07-15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956AB0-CCCA-1A82-9C3E-A412E29BD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Garlaschè [CERN EN-MME] | CERN-CODELCO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F226EE-1EA7-79DE-291D-30D5305D1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A60297D-BE1C-9DD6-135D-13083B204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0"/>
            <a:ext cx="11376025" cy="1065742"/>
          </a:xfrm>
        </p:spPr>
        <p:txBody>
          <a:bodyPr anchor="ctr"/>
          <a:lstStyle/>
          <a:p>
            <a:r>
              <a:rPr lang="en-US" dirty="0"/>
              <a:t>Hydroforming : Further Info</a:t>
            </a:r>
            <a:endParaRPr lang="en-GB" dirty="0"/>
          </a:p>
        </p:txBody>
      </p:sp>
      <p:sp>
        <p:nvSpPr>
          <p:cNvPr id="8" name="Date Placeholder 9">
            <a:extLst>
              <a:ext uri="{FF2B5EF4-FFF2-40B4-BE49-F238E27FC236}">
                <a16:creationId xmlns:a16="http://schemas.microsoft.com/office/drawing/2014/main" id="{B1950E4D-7905-D4F1-EF34-E5A7BD516823}"/>
              </a:ext>
            </a:extLst>
          </p:cNvPr>
          <p:cNvSpPr txBox="1">
            <a:spLocks/>
          </p:cNvSpPr>
          <p:nvPr/>
        </p:nvSpPr>
        <p:spPr>
          <a:xfrm>
            <a:off x="1335648" y="5789015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/>
              <a:t>09/04/2025</a:t>
            </a:r>
            <a:endParaRPr lang="en-US" dirty="0"/>
          </a:p>
        </p:txBody>
      </p:sp>
      <p:pic>
        <p:nvPicPr>
          <p:cNvPr id="9" name="図 38">
            <a:extLst>
              <a:ext uri="{FF2B5EF4-FFF2-40B4-BE49-F238E27FC236}">
                <a16:creationId xmlns:a16="http://schemas.microsoft.com/office/drawing/2014/main" id="{069314FD-983B-C425-6B75-C3C04744F41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8358" y="1291019"/>
            <a:ext cx="2133514" cy="2431939"/>
          </a:xfrm>
          <a:prstGeom prst="rect">
            <a:avLst/>
          </a:prstGeom>
        </p:spPr>
      </p:pic>
      <p:pic>
        <p:nvPicPr>
          <p:cNvPr id="10" name="movie_001">
            <a:hlinkClick r:id="" action="ppaction://media"/>
            <a:extLst>
              <a:ext uri="{FF2B5EF4-FFF2-40B4-BE49-F238E27FC236}">
                <a16:creationId xmlns:a16="http://schemas.microsoft.com/office/drawing/2014/main" id="{7C232C9F-4DDE-8EB5-DA1E-04B4B782E99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7"/>
          <a:srcRect l="60452" b="45065"/>
          <a:stretch/>
        </p:blipFill>
        <p:spPr>
          <a:xfrm>
            <a:off x="1393784" y="2479644"/>
            <a:ext cx="1690801" cy="1303552"/>
          </a:xfrm>
          <a:prstGeom prst="rect">
            <a:avLst/>
          </a:prstGeom>
        </p:spPr>
      </p:pic>
      <p:pic>
        <p:nvPicPr>
          <p:cNvPr id="11" name="movie_000">
            <a:hlinkClick r:id="" action="ppaction://media"/>
            <a:extLst>
              <a:ext uri="{FF2B5EF4-FFF2-40B4-BE49-F238E27FC236}">
                <a16:creationId xmlns:a16="http://schemas.microsoft.com/office/drawing/2014/main" id="{CA9AC9CB-DFE1-2EFE-A579-48F1351A84DF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8"/>
          <a:srcRect l="48344" b="55065"/>
          <a:stretch/>
        </p:blipFill>
        <p:spPr>
          <a:xfrm>
            <a:off x="1168317" y="1186272"/>
            <a:ext cx="2231596" cy="107747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4CF2E24-C9A9-A68F-C90E-DC8A1E568158}"/>
              </a:ext>
            </a:extLst>
          </p:cNvPr>
          <p:cNvSpPr txBox="1"/>
          <p:nvPr/>
        </p:nvSpPr>
        <p:spPr>
          <a:xfrm>
            <a:off x="664881" y="2338206"/>
            <a:ext cx="966021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b="1" dirty="0"/>
              <a:t>Annealing</a:t>
            </a:r>
            <a:endParaRPr lang="en-GB" sz="7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BF1AA94-BF37-AA3D-DDE9-79F1DBEF09DC}"/>
              </a:ext>
            </a:extLst>
          </p:cNvPr>
          <p:cNvSpPr txBox="1"/>
          <p:nvPr/>
        </p:nvSpPr>
        <p:spPr>
          <a:xfrm>
            <a:off x="551384" y="2937751"/>
            <a:ext cx="119301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b="1" dirty="0"/>
              <a:t>2</a:t>
            </a:r>
            <a:r>
              <a:rPr lang="en-US" sz="700" b="1" baseline="30000" dirty="0"/>
              <a:t>ND</a:t>
            </a:r>
            <a:r>
              <a:rPr lang="en-US" sz="700" b="1" dirty="0"/>
              <a:t> hydroforming</a:t>
            </a:r>
          </a:p>
          <a:p>
            <a:pPr algn="ctr"/>
            <a:r>
              <a:rPr lang="en-US" sz="700" b="1" dirty="0"/>
              <a:t>HF2</a:t>
            </a:r>
            <a:endParaRPr lang="en-GB" sz="7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7368CF3-D205-6798-A3EE-CA5636788CD3}"/>
                  </a:ext>
                </a:extLst>
              </p:cNvPr>
              <p:cNvSpPr txBox="1"/>
              <p:nvPr/>
            </p:nvSpPr>
            <p:spPr>
              <a:xfrm rot="16200000">
                <a:off x="685699" y="1745317"/>
                <a:ext cx="371897" cy="1231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800" i="0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∅</m:t>
                      </m:r>
                      <m:r>
                        <a:rPr lang="pl-PL" sz="800" b="0" i="0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pl-PL" sz="800" b="0" i="0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initial</m:t>
                      </m:r>
                    </m:oMath>
                  </m:oMathPara>
                </a14:m>
                <a:endParaRPr lang="en-GB" sz="800" dirty="0">
                  <a:solidFill>
                    <a:schemeClr val="tx1">
                      <a:lumMod val="90000"/>
                      <a:lumOff val="1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7368CF3-D205-6798-A3EE-CA5636788C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685699" y="1745317"/>
                <a:ext cx="371897" cy="123111"/>
              </a:xfrm>
              <a:prstGeom prst="rect">
                <a:avLst/>
              </a:prstGeom>
              <a:blipFill>
                <a:blip r:embed="rId9"/>
                <a:stretch>
                  <a:fillRect t="-8197" r="-20000" b="-65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4A8E636-4A3C-897D-54A5-C4FBFDFD6C07}"/>
              </a:ext>
            </a:extLst>
          </p:cNvPr>
          <p:cNvCxnSpPr>
            <a:cxnSpLocks/>
          </p:cNvCxnSpPr>
          <p:nvPr/>
        </p:nvCxnSpPr>
        <p:spPr>
          <a:xfrm flipH="1">
            <a:off x="930476" y="2047424"/>
            <a:ext cx="636676" cy="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572CF6C-6C88-3333-657E-173B87BCE48A}"/>
              </a:ext>
            </a:extLst>
          </p:cNvPr>
          <p:cNvCxnSpPr>
            <a:cxnSpLocks/>
          </p:cNvCxnSpPr>
          <p:nvPr/>
        </p:nvCxnSpPr>
        <p:spPr>
          <a:xfrm flipH="1">
            <a:off x="885115" y="1514118"/>
            <a:ext cx="642897" cy="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C56AA73-DFDA-E51B-EF74-F367F512CAD2}"/>
              </a:ext>
            </a:extLst>
          </p:cNvPr>
          <p:cNvSpPr txBox="1"/>
          <p:nvPr/>
        </p:nvSpPr>
        <p:spPr>
          <a:xfrm>
            <a:off x="664881" y="1157297"/>
            <a:ext cx="96602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00" b="1" dirty="0"/>
              <a:t>1</a:t>
            </a:r>
            <a:r>
              <a:rPr lang="en-US" sz="700" b="1" baseline="30000" dirty="0"/>
              <a:t>ST</a:t>
            </a:r>
            <a:r>
              <a:rPr lang="en-US" sz="700" b="1" dirty="0"/>
              <a:t> hydroforming</a:t>
            </a:r>
          </a:p>
          <a:p>
            <a:pPr algn="ctr"/>
            <a:r>
              <a:rPr lang="en-US" sz="700" b="1" dirty="0"/>
              <a:t>HF1</a:t>
            </a:r>
            <a:endParaRPr lang="en-GB" sz="700" b="1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BD211A8-4EDA-C39D-E4C2-D75CC36C5174}"/>
              </a:ext>
            </a:extLst>
          </p:cNvPr>
          <p:cNvSpPr/>
          <p:nvPr/>
        </p:nvSpPr>
        <p:spPr>
          <a:xfrm>
            <a:off x="717516" y="4005064"/>
            <a:ext cx="4995290" cy="2088389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図 4">
            <a:extLst>
              <a:ext uri="{FF2B5EF4-FFF2-40B4-BE49-F238E27FC236}">
                <a16:creationId xmlns:a16="http://schemas.microsoft.com/office/drawing/2014/main" id="{23C77C4A-2954-8FF5-37BD-C9CE3FB4ED3F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74989" y="4360164"/>
            <a:ext cx="1871696" cy="1318285"/>
          </a:xfrm>
          <a:prstGeom prst="rect">
            <a:avLst/>
          </a:prstGeom>
        </p:spPr>
      </p:pic>
      <p:pic>
        <p:nvPicPr>
          <p:cNvPr id="20" name="Picture 19" descr="A picture containing text, screenshot, colorfulness, graphic design&#10;&#10;Description automatically generated">
            <a:extLst>
              <a:ext uri="{FF2B5EF4-FFF2-40B4-BE49-F238E27FC236}">
                <a16:creationId xmlns:a16="http://schemas.microsoft.com/office/drawing/2014/main" id="{DC33F554-3576-7089-E7C8-799DBEA3402F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>
          <a:xfrm>
            <a:off x="2475784" y="4073241"/>
            <a:ext cx="1267184" cy="1895649"/>
          </a:xfrm>
          <a:prstGeom prst="rect">
            <a:avLst/>
          </a:prstGeom>
          <a:ln>
            <a:noFill/>
          </a:ln>
          <a:effectLst/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7FC3BBE6-A91C-3364-4FE5-29402377A2BF}"/>
              </a:ext>
            </a:extLst>
          </p:cNvPr>
          <p:cNvSpPr/>
          <p:nvPr/>
        </p:nvSpPr>
        <p:spPr>
          <a:xfrm>
            <a:off x="717516" y="1157297"/>
            <a:ext cx="2682397" cy="2625898"/>
          </a:xfrm>
          <a:prstGeom prst="rect">
            <a:avLst/>
          </a:prstGeom>
          <a:noFill/>
          <a:ln w="28575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FBF21A2-EB8A-2F80-4749-0F6AB28BECAB}"/>
              </a:ext>
            </a:extLst>
          </p:cNvPr>
          <p:cNvSpPr/>
          <p:nvPr/>
        </p:nvSpPr>
        <p:spPr>
          <a:xfrm>
            <a:off x="3456280" y="1157298"/>
            <a:ext cx="2250697" cy="2625898"/>
          </a:xfrm>
          <a:prstGeom prst="rect">
            <a:avLst/>
          </a:prstGeom>
          <a:noFill/>
          <a:ln w="28575"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3B9ADC74-A6E1-B1AE-DF00-6C4D9720EA0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44491" y="4099934"/>
            <a:ext cx="1699272" cy="1919560"/>
          </a:xfrm>
          <a:prstGeom prst="rect">
            <a:avLst/>
          </a:prstGeom>
        </p:spPr>
      </p:pic>
      <p:sp>
        <p:nvSpPr>
          <p:cNvPr id="24" name="Date Placeholder 9">
            <a:extLst>
              <a:ext uri="{FF2B5EF4-FFF2-40B4-BE49-F238E27FC236}">
                <a16:creationId xmlns:a16="http://schemas.microsoft.com/office/drawing/2014/main" id="{F8F93F96-A96C-AC46-AF5F-FAD1AD469FD8}"/>
              </a:ext>
            </a:extLst>
          </p:cNvPr>
          <p:cNvSpPr txBox="1">
            <a:spLocks/>
          </p:cNvSpPr>
          <p:nvPr/>
        </p:nvSpPr>
        <p:spPr>
          <a:xfrm>
            <a:off x="1335647" y="5801372"/>
            <a:ext cx="81330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/>
              <a:t>09/04/2025</a:t>
            </a:r>
            <a:endParaRPr lang="en-US" sz="12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39F4502-433A-35F4-FEE6-85E6B86333E1}"/>
              </a:ext>
            </a:extLst>
          </p:cNvPr>
          <p:cNvSpPr txBox="1"/>
          <p:nvPr/>
        </p:nvSpPr>
        <p:spPr>
          <a:xfrm>
            <a:off x="6240016" y="2236157"/>
            <a:ext cx="194421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1" dirty="0">
                <a:solidFill>
                  <a:schemeClr val="tx2"/>
                </a:solidFill>
                <a:highlight>
                  <a:srgbClr val="FFFF00"/>
                </a:highlight>
              </a:rPr>
              <a:t>Process design</a:t>
            </a:r>
            <a:endParaRPr lang="en-US" sz="1600" i="1" dirty="0">
              <a:solidFill>
                <a:schemeClr val="tx2"/>
              </a:solidFill>
              <a:highlight>
                <a:srgbClr val="00FF00"/>
              </a:highlight>
            </a:endParaRPr>
          </a:p>
          <a:p>
            <a:r>
              <a:rPr lang="en-US" sz="1600" i="1" dirty="0">
                <a:solidFill>
                  <a:schemeClr val="tx2"/>
                </a:solidFill>
                <a:highlight>
                  <a:srgbClr val="00FF00"/>
                </a:highlight>
              </a:rPr>
              <a:t>Testing</a:t>
            </a:r>
          </a:p>
          <a:p>
            <a:r>
              <a:rPr lang="en-US" sz="1600" i="1" dirty="0">
                <a:solidFill>
                  <a:schemeClr val="tx2"/>
                </a:solidFill>
                <a:highlight>
                  <a:srgbClr val="FF00FF"/>
                </a:highlight>
              </a:rPr>
              <a:t>Process control</a:t>
            </a:r>
            <a:endParaRPr lang="en-GB" sz="1600" i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99E03D0-A09E-DB85-7BD5-7D8585317FC5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t="1274" r="27922"/>
          <a:stretch/>
        </p:blipFill>
        <p:spPr>
          <a:xfrm>
            <a:off x="6169304" y="3559494"/>
            <a:ext cx="2571558" cy="26258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726687D-52A7-F4AC-1FBC-04B9A3E3F3E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976320" y="3876338"/>
            <a:ext cx="3055865" cy="1910293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CA752A5-867A-A154-5FDF-7D485FE65921}"/>
              </a:ext>
            </a:extLst>
          </p:cNvPr>
          <p:cNvSpPr txBox="1"/>
          <p:nvPr/>
        </p:nvSpPr>
        <p:spPr>
          <a:xfrm>
            <a:off x="6288889" y="1092367"/>
            <a:ext cx="5661256" cy="7078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Hydroforming </a:t>
            </a:r>
            <a:r>
              <a:rPr lang="en-US" dirty="0"/>
              <a:t>: process under study for FCC 400 MHz</a:t>
            </a:r>
          </a:p>
          <a:p>
            <a:pPr algn="l"/>
            <a:endParaRPr lang="en-US" sz="1000" dirty="0"/>
          </a:p>
          <a:p>
            <a:pPr algn="l"/>
            <a:r>
              <a:rPr lang="en-US" dirty="0"/>
              <a:t>No equatorial weld seam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6687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33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83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1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0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131E1CA3-C526-BCB8-CBE0-5D7CFD9E980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360" y="836712"/>
            <a:ext cx="4321935" cy="2144258"/>
          </a:xfrm>
          <a:prstGeom prst="rect">
            <a:avLst/>
          </a:prstGeom>
        </p:spPr>
      </p:pic>
      <p:sp>
        <p:nvSpPr>
          <p:cNvPr id="18" name="Title 17">
            <a:extLst>
              <a:ext uri="{FF2B5EF4-FFF2-40B4-BE49-F238E27FC236}">
                <a16:creationId xmlns:a16="http://schemas.microsoft.com/office/drawing/2014/main" id="{7BD8BB6D-4894-438C-8C7C-8A0A67977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0"/>
            <a:ext cx="11376025" cy="1065742"/>
          </a:xfrm>
        </p:spPr>
        <p:txBody>
          <a:bodyPr anchor="ctr"/>
          <a:lstStyle/>
          <a:p>
            <a:r>
              <a:rPr lang="fr-FR" dirty="0"/>
              <a:t>FCC </a:t>
            </a:r>
            <a:r>
              <a:rPr lang="fr-FR" dirty="0" err="1"/>
              <a:t>Collider</a:t>
            </a:r>
            <a:r>
              <a:rPr lang="fr-FR" dirty="0"/>
              <a:t> – 400 MHz </a:t>
            </a:r>
            <a:r>
              <a:rPr lang="fr-FR" dirty="0" err="1"/>
              <a:t>Cavity</a:t>
            </a:r>
            <a:r>
              <a:rPr lang="fr-FR" dirty="0"/>
              <a:t> System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2025-07-15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Garlaschè [CERN EN-MME] | CERN-CODELCO Meeting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C7BF17D-4639-1D6B-9061-041241A653D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34337" y="4753860"/>
            <a:ext cx="2424229" cy="155546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DA5B3EC-7D70-917E-9625-AE080B123169}"/>
              </a:ext>
            </a:extLst>
          </p:cNvPr>
          <p:cNvSpPr/>
          <p:nvPr/>
        </p:nvSpPr>
        <p:spPr>
          <a:xfrm>
            <a:off x="5663952" y="1340768"/>
            <a:ext cx="39996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710">
              <a:defRPr/>
            </a:pPr>
            <a:r>
              <a:rPr lang="en-GB" b="1" u="sng" dirty="0">
                <a:ea typeface="Verdana" panose="020B0604030504040204" pitchFamily="34" charset="0"/>
              </a:rPr>
              <a:t>Superconducting elliptical cavity</a:t>
            </a:r>
          </a:p>
          <a:p>
            <a:pPr marL="285750" indent="-285750" defTabSz="685710">
              <a:buFont typeface="Arial" panose="020B0604020202020204" pitchFamily="34" charset="0"/>
              <a:buChar char="•"/>
              <a:defRPr/>
            </a:pPr>
            <a:r>
              <a:rPr lang="en-GB" dirty="0">
                <a:ea typeface="Verdana" panose="020B0604030504040204" pitchFamily="34" charset="0"/>
              </a:rPr>
              <a:t>400 MHz, 2-cell</a:t>
            </a:r>
          </a:p>
          <a:p>
            <a:pPr marL="285750" indent="-285750" defTabSz="685710">
              <a:buFont typeface="Arial" panose="020B0604020202020204" pitchFamily="34" charset="0"/>
              <a:buChar char="•"/>
              <a:defRPr/>
            </a:pPr>
            <a:r>
              <a:rPr lang="en-GB" dirty="0">
                <a:ea typeface="Verdana" panose="020B0604030504040204" pitchFamily="34" charset="0"/>
              </a:rPr>
              <a:t>Copper substrate, Nb layer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A0440EA-C04E-87A3-484F-6E0B85EBC379}"/>
              </a:ext>
            </a:extLst>
          </p:cNvPr>
          <p:cNvSpPr/>
          <p:nvPr/>
        </p:nvSpPr>
        <p:spPr>
          <a:xfrm>
            <a:off x="970749" y="5624568"/>
            <a:ext cx="729591" cy="324712"/>
          </a:xfrm>
          <a:prstGeom prst="roundRect">
            <a:avLst/>
          </a:prstGeom>
          <a:solidFill>
            <a:schemeClr val="accent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264x</a:t>
            </a:r>
            <a:endParaRPr lang="fr-FR" b="1" dirty="0">
              <a:solidFill>
                <a:schemeClr val="bg2"/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E475514-152D-398A-E56D-96344E240B62}"/>
              </a:ext>
            </a:extLst>
          </p:cNvPr>
          <p:cNvCxnSpPr>
            <a:cxnSpLocks/>
          </p:cNvCxnSpPr>
          <p:nvPr/>
        </p:nvCxnSpPr>
        <p:spPr>
          <a:xfrm>
            <a:off x="4052654" y="4476536"/>
            <a:ext cx="506578" cy="1253352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CFC3BB7-9FB6-4432-3958-09939EE48CA8}"/>
              </a:ext>
            </a:extLst>
          </p:cNvPr>
          <p:cNvCxnSpPr>
            <a:cxnSpLocks/>
          </p:cNvCxnSpPr>
          <p:nvPr/>
        </p:nvCxnSpPr>
        <p:spPr>
          <a:xfrm flipV="1">
            <a:off x="1882819" y="4584879"/>
            <a:ext cx="1923814" cy="680802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A blue and orange machine&#10;&#10;Description automatically generated with medium confidence">
            <a:extLst>
              <a:ext uri="{FF2B5EF4-FFF2-40B4-BE49-F238E27FC236}">
                <a16:creationId xmlns:a16="http://schemas.microsoft.com/office/drawing/2014/main" id="{5FA53978-56E9-E0A5-6170-C80509634E6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392" r="34914" b="33684"/>
          <a:stretch/>
        </p:blipFill>
        <p:spPr>
          <a:xfrm>
            <a:off x="1280833" y="2618950"/>
            <a:ext cx="2834257" cy="196217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B94DD9D-994B-D7FA-D43D-E68725D22D70}"/>
              </a:ext>
            </a:extLst>
          </p:cNvPr>
          <p:cNvSpPr txBox="1"/>
          <p:nvPr/>
        </p:nvSpPr>
        <p:spPr>
          <a:xfrm rot="20393249">
            <a:off x="4381941" y="4701287"/>
            <a:ext cx="68448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700mm</a:t>
            </a:r>
            <a:endParaRPr lang="en-GB" sz="16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CCD1A55-35AF-195C-7875-7F8EBF730009}"/>
              </a:ext>
            </a:extLst>
          </p:cNvPr>
          <p:cNvSpPr txBox="1"/>
          <p:nvPr/>
        </p:nvSpPr>
        <p:spPr>
          <a:xfrm rot="20171648">
            <a:off x="2480854" y="4663054"/>
            <a:ext cx="798295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1400mm</a:t>
            </a:r>
            <a:endParaRPr lang="en-GB" sz="1600" dirty="0"/>
          </a:p>
        </p:txBody>
      </p:sp>
      <p:pic>
        <p:nvPicPr>
          <p:cNvPr id="23" name="Picture 22" descr="A close up of a machine&#10;&#10;AI-generated content may be incorrect.">
            <a:extLst>
              <a:ext uri="{FF2B5EF4-FFF2-40B4-BE49-F238E27FC236}">
                <a16:creationId xmlns:a16="http://schemas.microsoft.com/office/drawing/2014/main" id="{17B816B7-0816-38A9-B56A-13E1079B0C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63952" y="3952222"/>
            <a:ext cx="4795927" cy="19970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6040A5B-5B68-037F-68C9-5A3561DBD29C}"/>
              </a:ext>
            </a:extLst>
          </p:cNvPr>
          <p:cNvSpPr/>
          <p:nvPr/>
        </p:nvSpPr>
        <p:spPr>
          <a:xfrm>
            <a:off x="5658808" y="2361654"/>
            <a:ext cx="41816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710">
              <a:defRPr/>
            </a:pPr>
            <a:r>
              <a:rPr lang="en-GB" b="1" u="sng" dirty="0">
                <a:ea typeface="Verdana" panose="020B0604030504040204" pitchFamily="34" charset="0"/>
              </a:rPr>
              <a:t>Typical Cavity Subcomponents</a:t>
            </a:r>
          </a:p>
          <a:p>
            <a:pPr defTabSz="685710">
              <a:defRPr/>
            </a:pPr>
            <a:r>
              <a:rPr lang="en-GB" dirty="0">
                <a:ea typeface="Verdana" panose="020B0604030504040204" pitchFamily="34" charset="0"/>
              </a:rPr>
              <a:t>…Flanges, Beam pipes , Extremities,…</a:t>
            </a:r>
          </a:p>
          <a:p>
            <a:pPr defTabSz="685710">
              <a:defRPr/>
            </a:pPr>
            <a:r>
              <a:rPr lang="en-GB" dirty="0">
                <a:ea typeface="Verdana" panose="020B0604030504040204" pitchFamily="34" charset="0"/>
              </a:rPr>
              <a:t>…Half-cells, cells…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1C6B8EB-6136-BE1E-D921-B6D347C9B4F2}"/>
              </a:ext>
            </a:extLst>
          </p:cNvPr>
          <p:cNvSpPr/>
          <p:nvPr/>
        </p:nvSpPr>
        <p:spPr>
          <a:xfrm>
            <a:off x="8130805" y="3550883"/>
            <a:ext cx="39996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710">
              <a:defRPr/>
            </a:pPr>
            <a:r>
              <a:rPr lang="en-GB" b="1" u="sng" dirty="0">
                <a:solidFill>
                  <a:schemeClr val="bg1">
                    <a:lumMod val="50000"/>
                  </a:schemeClr>
                </a:solidFill>
                <a:ea typeface="Verdana" panose="020B0604030504040204" pitchFamily="34" charset="0"/>
              </a:rPr>
              <a:t>400 MHz – LHC type</a:t>
            </a:r>
            <a:endParaRPr lang="en-GB" dirty="0">
              <a:solidFill>
                <a:schemeClr val="bg1">
                  <a:lumMod val="50000"/>
                </a:schemeClr>
              </a:solidFill>
              <a:ea typeface="Verdana" panose="020B060403050404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F0FAD5-F686-0CF4-55B5-9092BF4BE2A3}"/>
              </a:ext>
            </a:extLst>
          </p:cNvPr>
          <p:cNvSpPr txBox="1"/>
          <p:nvPr/>
        </p:nvSpPr>
        <p:spPr>
          <a:xfrm>
            <a:off x="3802632" y="5914844"/>
            <a:ext cx="59631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≈&gt;100kg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265571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B1FB72-8906-5BE0-B1B6-C296C7B91D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C2A0270-73BA-AC4F-6B91-FC0E4AD55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2025-07-15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D347F5-29C1-356D-64A8-CBAB47FCF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Garlaschè [CERN EN-MME] | CERN-CODELCO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126000-37ED-BB98-7BBE-23C2C94DA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7A63BBC-17F8-AC97-8C6F-637C5349AB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0"/>
            <a:ext cx="11376025" cy="1065742"/>
          </a:xfrm>
        </p:spPr>
        <p:txBody>
          <a:bodyPr anchor="ctr"/>
          <a:lstStyle/>
          <a:p>
            <a:r>
              <a:rPr lang="fr-FR" dirty="0" err="1"/>
              <a:t>Core</a:t>
            </a:r>
            <a:r>
              <a:rPr lang="fr-FR" dirty="0"/>
              <a:t> Technologies: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31943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0262E2-E85C-3657-0FE4-507CE0E7C8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2025-07-15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76E31C-ECB2-C105-F05B-6211C7370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Garlaschè [CERN EN-MME] | CERN-CODELCO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254161-7497-A850-E298-66E288E47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BD49888-9105-DD4D-44CA-D1B393922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0"/>
            <a:ext cx="11376025" cy="1065742"/>
          </a:xfrm>
        </p:spPr>
        <p:txBody>
          <a:bodyPr anchor="ctr"/>
          <a:lstStyle/>
          <a:p>
            <a:r>
              <a:rPr lang="fr-FR" dirty="0" err="1"/>
              <a:t>Core</a:t>
            </a:r>
            <a:r>
              <a:rPr lang="fr-FR" dirty="0"/>
              <a:t> Technologies: </a:t>
            </a:r>
            <a:r>
              <a:rPr lang="fr-FR" dirty="0" err="1"/>
              <a:t>Shaping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B962D4-D879-A89F-C312-56F67DAAAA79}"/>
              </a:ext>
            </a:extLst>
          </p:cNvPr>
          <p:cNvSpPr txBox="1"/>
          <p:nvPr/>
        </p:nvSpPr>
        <p:spPr>
          <a:xfrm>
            <a:off x="6012318" y="1105450"/>
            <a:ext cx="5975995" cy="112338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b="1" i="1" u="sng" dirty="0"/>
              <a:t>Metal Sheet Shaping</a:t>
            </a:r>
          </a:p>
          <a:p>
            <a:pPr algn="l"/>
            <a:endParaRPr lang="en-US" sz="9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High precision shaping </a:t>
            </a:r>
            <a:r>
              <a:rPr lang="en-US" sz="2000" dirty="0"/>
              <a:t>(≈ 0.3 mm)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Ultra high precision </a:t>
            </a:r>
            <a:r>
              <a:rPr lang="en-US" sz="2000" dirty="0"/>
              <a:t>Edge Calibration (≈0.1mm)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21DCA2B-6316-77FE-37AD-62FAB43F6F7B}"/>
              </a:ext>
            </a:extLst>
          </p:cNvPr>
          <p:cNvSpPr/>
          <p:nvPr/>
        </p:nvSpPr>
        <p:spPr>
          <a:xfrm>
            <a:off x="3396463" y="5561568"/>
            <a:ext cx="26158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1" u="sng" dirty="0">
                <a:solidFill>
                  <a:schemeClr val="tx2">
                    <a:lumMod val="50000"/>
                    <a:lumOff val="50000"/>
                  </a:schemeClr>
                </a:solidFill>
              </a:rPr>
              <a:t>Spinning</a:t>
            </a:r>
            <a:endParaRPr lang="en-GB" b="1" i="1" u="sng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2741075-51B1-642C-40C0-2F82E3AF4A39}"/>
              </a:ext>
            </a:extLst>
          </p:cNvPr>
          <p:cNvSpPr/>
          <p:nvPr/>
        </p:nvSpPr>
        <p:spPr>
          <a:xfrm>
            <a:off x="1130380" y="3289935"/>
            <a:ext cx="23536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b="1" i="1" u="sng" dirty="0">
                <a:solidFill>
                  <a:schemeClr val="tx2">
                    <a:lumMod val="50000"/>
                    <a:lumOff val="50000"/>
                  </a:schemeClr>
                </a:solidFill>
              </a:rPr>
              <a:t>Deep Drawing</a:t>
            </a:r>
            <a:endParaRPr lang="en-GB" b="1" i="1" u="sng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2" name="Picture 11" descr="A diagram of a blue and brown object&#10;&#10;Description automatically generated">
            <a:extLst>
              <a:ext uri="{FF2B5EF4-FFF2-40B4-BE49-F238E27FC236}">
                <a16:creationId xmlns:a16="http://schemas.microsoft.com/office/drawing/2014/main" id="{BC45D360-B915-7898-AF10-6DEFF27B6C6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3206" y="2237074"/>
            <a:ext cx="2075988" cy="23838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Diagram&#10;&#10;Description automatically generated">
            <a:extLst>
              <a:ext uri="{FF2B5EF4-FFF2-40B4-BE49-F238E27FC236}">
                <a16:creationId xmlns:a16="http://schemas.microsoft.com/office/drawing/2014/main" id="{518A7B48-26E0-B45B-E906-302C8F338CF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" y="994748"/>
            <a:ext cx="2577465" cy="21596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EC029AF-98E2-CBB9-17A2-926608A83C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336" y="4431049"/>
            <a:ext cx="3219266" cy="17738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F5141D4-C1F8-39BE-F717-368D3577E985}"/>
              </a:ext>
            </a:extLst>
          </p:cNvPr>
          <p:cNvSpPr/>
          <p:nvPr/>
        </p:nvSpPr>
        <p:spPr>
          <a:xfrm>
            <a:off x="2279576" y="1314966"/>
            <a:ext cx="34045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1" u="sng" dirty="0">
                <a:solidFill>
                  <a:schemeClr val="tx2">
                    <a:lumMod val="50000"/>
                    <a:lumOff val="50000"/>
                  </a:schemeClr>
                </a:solidFill>
              </a:rPr>
              <a:t>Rolling &amp; </a:t>
            </a:r>
          </a:p>
          <a:p>
            <a:r>
              <a:rPr lang="en-US" b="1" i="1" u="sng" dirty="0">
                <a:solidFill>
                  <a:schemeClr val="tx2">
                    <a:lumMod val="50000"/>
                    <a:lumOff val="50000"/>
                  </a:schemeClr>
                </a:solidFill>
              </a:rPr>
              <a:t>(Press)Bending</a:t>
            </a:r>
            <a:endParaRPr lang="en-GB" b="1" i="1" u="sng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8400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7DD951-6034-F430-5CBC-6B8830B224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9B7CE3-7C8D-EF66-CAB5-8A2608F60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2025-07-15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FBCF70-1E70-069C-C23F-D0DC99EB6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Garlaschè [CERN EN-MME] | CERN-CODELCO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85B31B-9D1B-97F1-FEF5-321BE546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7E71F9D-A650-D7D7-4705-4459C1C836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0"/>
            <a:ext cx="11376025" cy="1065742"/>
          </a:xfrm>
        </p:spPr>
        <p:txBody>
          <a:bodyPr anchor="ctr"/>
          <a:lstStyle/>
          <a:p>
            <a:r>
              <a:rPr lang="fr-FR" dirty="0" err="1"/>
              <a:t>Core</a:t>
            </a:r>
            <a:r>
              <a:rPr lang="fr-FR" dirty="0"/>
              <a:t> Technologies: </a:t>
            </a:r>
            <a:r>
              <a:rPr lang="fr-FR" dirty="0" err="1"/>
              <a:t>Shaping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987CA3-5C56-1608-9293-ECA1477B90B5}"/>
              </a:ext>
            </a:extLst>
          </p:cNvPr>
          <p:cNvSpPr txBox="1"/>
          <p:nvPr/>
        </p:nvSpPr>
        <p:spPr>
          <a:xfrm>
            <a:off x="6012318" y="1105450"/>
            <a:ext cx="5975995" cy="112338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b="1" i="1" u="sng" dirty="0"/>
              <a:t>Metal Sheet Shaping</a:t>
            </a:r>
          </a:p>
          <a:p>
            <a:pPr algn="l"/>
            <a:endParaRPr lang="en-US" sz="9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High precision shaping </a:t>
            </a:r>
            <a:r>
              <a:rPr lang="en-US" sz="2000" dirty="0"/>
              <a:t>(≈ 0.3 mm)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Ultra high precision </a:t>
            </a:r>
            <a:r>
              <a:rPr lang="en-US" sz="2000" dirty="0"/>
              <a:t>Edge Calibration (≈0.1mm)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CE29CF-5CA6-5B16-8DD6-163FF0692383}"/>
              </a:ext>
            </a:extLst>
          </p:cNvPr>
          <p:cNvSpPr/>
          <p:nvPr/>
        </p:nvSpPr>
        <p:spPr>
          <a:xfrm>
            <a:off x="3396463" y="5561568"/>
            <a:ext cx="26158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1" u="sng" dirty="0">
                <a:solidFill>
                  <a:schemeClr val="tx2">
                    <a:lumMod val="50000"/>
                    <a:lumOff val="50000"/>
                  </a:schemeClr>
                </a:solidFill>
              </a:rPr>
              <a:t>Spinning</a:t>
            </a:r>
            <a:endParaRPr lang="en-GB" b="1" i="1" u="sng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73C80AA-EDE3-0326-8672-357F0299547A}"/>
              </a:ext>
            </a:extLst>
          </p:cNvPr>
          <p:cNvSpPr/>
          <p:nvPr/>
        </p:nvSpPr>
        <p:spPr>
          <a:xfrm>
            <a:off x="1130380" y="3289935"/>
            <a:ext cx="23536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b="1" i="1" u="sng" dirty="0">
                <a:solidFill>
                  <a:schemeClr val="tx2">
                    <a:lumMod val="50000"/>
                    <a:lumOff val="50000"/>
                  </a:schemeClr>
                </a:solidFill>
              </a:rPr>
              <a:t>Deep Drawing</a:t>
            </a:r>
            <a:endParaRPr lang="en-GB" b="1" i="1" u="sng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2" name="Picture 11" descr="A diagram of a blue and brown object&#10;&#10;Description automatically generated">
            <a:extLst>
              <a:ext uri="{FF2B5EF4-FFF2-40B4-BE49-F238E27FC236}">
                <a16:creationId xmlns:a16="http://schemas.microsoft.com/office/drawing/2014/main" id="{4FDA7EC6-3E12-70E3-93BE-B23A3AEEB0A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3206" y="2237074"/>
            <a:ext cx="2075988" cy="23838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Diagram&#10;&#10;Description automatically generated">
            <a:extLst>
              <a:ext uri="{FF2B5EF4-FFF2-40B4-BE49-F238E27FC236}">
                <a16:creationId xmlns:a16="http://schemas.microsoft.com/office/drawing/2014/main" id="{26B5EC49-3007-D76F-1919-7F06662F2A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" y="994748"/>
            <a:ext cx="2577465" cy="21596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7FBA154-0146-8E92-27F9-EF252F9390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336" y="4431049"/>
            <a:ext cx="3219266" cy="17738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84D3709-300F-5764-1B31-6DFC4FD3A7C2}"/>
              </a:ext>
            </a:extLst>
          </p:cNvPr>
          <p:cNvSpPr/>
          <p:nvPr/>
        </p:nvSpPr>
        <p:spPr>
          <a:xfrm>
            <a:off x="2279576" y="1314966"/>
            <a:ext cx="34045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1" u="sng" dirty="0">
                <a:solidFill>
                  <a:schemeClr val="tx2">
                    <a:lumMod val="50000"/>
                    <a:lumOff val="50000"/>
                  </a:schemeClr>
                </a:solidFill>
              </a:rPr>
              <a:t>Rolling &amp; </a:t>
            </a:r>
          </a:p>
          <a:p>
            <a:r>
              <a:rPr lang="en-US" b="1" i="1" u="sng" dirty="0">
                <a:solidFill>
                  <a:schemeClr val="tx2">
                    <a:lumMod val="50000"/>
                    <a:lumOff val="50000"/>
                  </a:schemeClr>
                </a:solidFill>
              </a:rPr>
              <a:t>(Press)Bending</a:t>
            </a:r>
            <a:endParaRPr lang="en-GB" b="1" i="1" u="sng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FBE69E5-5CC7-783F-12F3-FF7BA459D1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20896" y="2780928"/>
            <a:ext cx="4170201" cy="260689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27BEAC1-A056-9022-8E02-0A4425F43E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79683" y="4213618"/>
            <a:ext cx="2280285" cy="18342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25EB681-4A55-C6BF-2C3D-CAC460478ABB}"/>
              </a:ext>
            </a:extLst>
          </p:cNvPr>
          <p:cNvSpPr/>
          <p:nvPr/>
        </p:nvSpPr>
        <p:spPr>
          <a:xfrm>
            <a:off x="5325283" y="3149799"/>
            <a:ext cx="41758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i="1" u="sng" dirty="0">
                <a:solidFill>
                  <a:schemeClr val="tx2">
                    <a:lumMod val="50000"/>
                    <a:lumOff val="50000"/>
                  </a:schemeClr>
                </a:solidFill>
              </a:rPr>
              <a:t>Hydroforming</a:t>
            </a:r>
          </a:p>
          <a:p>
            <a:pPr algn="ctr"/>
            <a:r>
              <a:rPr lang="en-US" dirty="0">
                <a:solidFill>
                  <a:schemeClr val="tx2">
                    <a:lumMod val="50000"/>
                    <a:lumOff val="50000"/>
                  </a:schemeClr>
                </a:solidFill>
              </a:rPr>
              <a:t>Open Die</a:t>
            </a:r>
            <a:endParaRPr lang="en-GB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0887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2025-07-15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Garlaschè [CERN EN-MME] | CERN-CODELCO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0"/>
            <a:ext cx="11376025" cy="1065742"/>
          </a:xfrm>
        </p:spPr>
        <p:txBody>
          <a:bodyPr anchor="ctr"/>
          <a:lstStyle/>
          <a:p>
            <a:r>
              <a:rPr lang="fr-FR" dirty="0" err="1"/>
              <a:t>Core</a:t>
            </a:r>
            <a:r>
              <a:rPr lang="fr-FR" dirty="0"/>
              <a:t> Technologies: </a:t>
            </a:r>
            <a:r>
              <a:rPr lang="fr-FR" dirty="0" err="1"/>
              <a:t>Machining</a:t>
            </a:r>
            <a:endParaRPr lang="fr-FR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92496C39-57F0-A27A-A6BB-60F2FD6513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36" y="978091"/>
            <a:ext cx="2777446" cy="2162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A group of metal objects&#10;&#10;Description automatically generated">
            <a:extLst>
              <a:ext uri="{FF2B5EF4-FFF2-40B4-BE49-F238E27FC236}">
                <a16:creationId xmlns:a16="http://schemas.microsoft.com/office/drawing/2014/main" id="{00D5C8B0-2DC7-888F-A5BF-A8038391EF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9656" y="1124744"/>
            <a:ext cx="2895134" cy="20547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02F8CB4-A9F3-1849-4E9F-619E4A6628D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3649583"/>
            <a:ext cx="3347837" cy="25108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14AE701-DD9B-9504-5068-15DBFAB7648C}"/>
              </a:ext>
            </a:extLst>
          </p:cNvPr>
          <p:cNvSpPr txBox="1"/>
          <p:nvPr/>
        </p:nvSpPr>
        <p:spPr>
          <a:xfrm>
            <a:off x="6384032" y="1268760"/>
            <a:ext cx="5688632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b="1" i="1" u="sng" dirty="0"/>
              <a:t>CNC Turning and Milling</a:t>
            </a:r>
            <a:endParaRPr lang="en-US" sz="2400" i="1" dirty="0"/>
          </a:p>
          <a:p>
            <a:pPr algn="l"/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Both on bulk parts &amp; </a:t>
            </a:r>
            <a:r>
              <a:rPr lang="en-GB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on metal sheet shapes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/>
              <a:t>Machining Copper at </a:t>
            </a:r>
            <a:r>
              <a:rPr lang="en-GB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different tempers </a:t>
            </a:r>
            <a:r>
              <a:rPr lang="en-GB" sz="2000" dirty="0"/>
              <a:t>(Half-hard, Annealed)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/>
              <a:t>Both lubricated and dry (alcohol, …</a:t>
            </a:r>
            <a:r>
              <a:rPr lang="en-GB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UHV compatibility</a:t>
            </a:r>
            <a:r>
              <a:rPr lang="en-GB" sz="2000" dirty="0"/>
              <a:t>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CBF5274-C8E5-4432-E696-89451666ADA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6658" t="10199" r="21997" b="1155"/>
          <a:stretch/>
        </p:blipFill>
        <p:spPr>
          <a:xfrm>
            <a:off x="10214480" y="3517671"/>
            <a:ext cx="1728192" cy="26427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C6B9DE1-706A-11C5-2935-74D6D0E2A8E7}"/>
              </a:ext>
            </a:extLst>
          </p:cNvPr>
          <p:cNvSpPr txBox="1"/>
          <p:nvPr/>
        </p:nvSpPr>
        <p:spPr>
          <a:xfrm>
            <a:off x="6312024" y="3886016"/>
            <a:ext cx="3744416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High precision </a:t>
            </a:r>
            <a:r>
              <a:rPr lang="en-US" sz="2000" dirty="0"/>
              <a:t>(finishing ≈ 0.02 mm)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/>
              <a:t>Milling for elliptical cavities : 3x Axis sufficient</a:t>
            </a:r>
          </a:p>
        </p:txBody>
      </p:sp>
    </p:spTree>
    <p:extLst>
      <p:ext uri="{BB962C8B-B14F-4D97-AF65-F5344CB8AC3E}">
        <p14:creationId xmlns:p14="http://schemas.microsoft.com/office/powerpoint/2010/main" val="325070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FB37397B-FEF6-3ECA-49E8-1D49AF6D43D2}"/>
              </a:ext>
            </a:extLst>
          </p:cNvPr>
          <p:cNvSpPr txBox="1"/>
          <p:nvPr/>
        </p:nvSpPr>
        <p:spPr>
          <a:xfrm>
            <a:off x="218335" y="4598544"/>
            <a:ext cx="5347262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="1" u="sng" dirty="0"/>
              <a:t>Main Features of interest:</a:t>
            </a:r>
            <a:endParaRPr lang="en-US" sz="1400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Join </a:t>
            </a:r>
            <a:r>
              <a:rPr lang="en-GB" sz="1400" b="1" dirty="0"/>
              <a:t>dissimilar materials &amp;/OR not possible to weld </a:t>
            </a:r>
            <a:r>
              <a:rPr lang="en-GB" sz="1400" dirty="0"/>
              <a:t>(Cu-SS, ceramic)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NO welding shrinkage/fusion </a:t>
            </a:r>
            <a:r>
              <a:rPr lang="en-GB" sz="1400" dirty="0">
                <a:sym typeface="Wingdings" panose="05000000000000000000" pitchFamily="2" charset="2"/>
              </a:rPr>
              <a:t>deformation</a:t>
            </a:r>
            <a:r>
              <a:rPr lang="en-GB" sz="1400" dirty="0"/>
              <a:t> of base materials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Process </a:t>
            </a:r>
            <a:r>
              <a:rPr lang="en-US" sz="1400" b="1" dirty="0"/>
              <a:t>under vacuum </a:t>
            </a:r>
            <a:r>
              <a:rPr lang="en-US" sz="1200" b="1" dirty="0">
                <a:sym typeface="Wingdings" panose="05000000000000000000" pitchFamily="2" charset="2"/>
              </a:rPr>
              <a:t> </a:t>
            </a:r>
            <a:r>
              <a:rPr lang="en-US" sz="1200" b="1" dirty="0"/>
              <a:t>good protection against oxidation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dirty="0"/>
              <a:t>Complex &amp; inaccessible geometries </a:t>
            </a:r>
            <a:endParaRPr lang="en-US" sz="1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6D307B-DDA4-7549-9678-63F7CF909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2025-07-15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8FB793-38EF-BA25-6D61-2073C2B5E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Garlaschè [CERN EN-MME] | CERN-CODELCO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1E0C25-4C29-FD94-688B-7619BF896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235F192-B2A0-8535-8BB8-95A3B8406A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0"/>
            <a:ext cx="11376025" cy="1065742"/>
          </a:xfrm>
        </p:spPr>
        <p:txBody>
          <a:bodyPr anchor="ctr"/>
          <a:lstStyle/>
          <a:p>
            <a:r>
              <a:rPr lang="en-US" dirty="0"/>
              <a:t>Core Technologies: Joining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61386A9-F1E2-4605-74FA-62F8FF6DAE84}"/>
              </a:ext>
            </a:extLst>
          </p:cNvPr>
          <p:cNvSpPr txBox="1"/>
          <p:nvPr/>
        </p:nvSpPr>
        <p:spPr>
          <a:xfrm>
            <a:off x="221790" y="1411233"/>
            <a:ext cx="4192772" cy="17235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="1" u="sng" dirty="0"/>
              <a:t>Main Features of interest:</a:t>
            </a:r>
            <a:endParaRPr lang="en-US" sz="1400" u="sng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Process </a:t>
            </a:r>
            <a:r>
              <a:rPr lang="en-US" sz="1400" b="1" dirty="0"/>
              <a:t>under vacuum </a:t>
            </a:r>
            <a:r>
              <a:rPr lang="en-US" sz="1200" b="1" dirty="0">
                <a:sym typeface="Wingdings" panose="05000000000000000000" pitchFamily="2" charset="2"/>
              </a:rPr>
              <a:t> </a:t>
            </a:r>
            <a:r>
              <a:rPr lang="en-US" sz="1200" b="1" dirty="0"/>
              <a:t>good protection against oxidation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Very high energy density </a:t>
            </a:r>
            <a:r>
              <a:rPr lang="en-US" sz="1200" b="1" dirty="0">
                <a:sym typeface="Wingdings" panose="05000000000000000000" pitchFamily="2" charset="2"/>
              </a:rPr>
              <a:t> </a:t>
            </a:r>
            <a:r>
              <a:rPr lang="en-US" sz="1200" b="1" dirty="0"/>
              <a:t>low distortion</a:t>
            </a:r>
            <a:endParaRPr lang="en-US" sz="1400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b="1" dirty="0"/>
              <a:t>Large range of weldable thicknesses </a:t>
            </a:r>
            <a:r>
              <a:rPr lang="en-US" sz="1200" dirty="0"/>
              <a:t>(from 0,1mm to 200mm)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Many combination possible </a:t>
            </a:r>
            <a:r>
              <a:rPr lang="en-US" sz="1200" dirty="0"/>
              <a:t>(Nb/Cu, Cu/SS, Al/Cu,…)</a:t>
            </a:r>
            <a:endParaRPr lang="en-US" sz="1400" dirty="0"/>
          </a:p>
        </p:txBody>
      </p:sp>
      <p:pic>
        <p:nvPicPr>
          <p:cNvPr id="11" name="Picture 10" descr="A close-up of a white wall&#10;&#10;AI-generated content may be incorrect.">
            <a:extLst>
              <a:ext uri="{FF2B5EF4-FFF2-40B4-BE49-F238E27FC236}">
                <a16:creationId xmlns:a16="http://schemas.microsoft.com/office/drawing/2014/main" id="{4B30104D-D641-C333-36CF-69C57437675B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243"/>
          <a:stretch/>
        </p:blipFill>
        <p:spPr>
          <a:xfrm>
            <a:off x="7852006" y="891683"/>
            <a:ext cx="1465865" cy="23443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 descr="A large white machine in a factory&#10;&#10;AI-generated content may be incorrect.">
            <a:extLst>
              <a:ext uri="{FF2B5EF4-FFF2-40B4-BE49-F238E27FC236}">
                <a16:creationId xmlns:a16="http://schemas.microsoft.com/office/drawing/2014/main" id="{D3B8A69B-0EA2-FD34-3419-4A4319434F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3879" y="1158210"/>
            <a:ext cx="2815673" cy="21117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888DB30-FDCD-1551-BB63-BAEA3E78F0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89266" y="269144"/>
            <a:ext cx="2070021" cy="307621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4E9C70F-A662-77DE-6B00-2501B76871CF}"/>
              </a:ext>
            </a:extLst>
          </p:cNvPr>
          <p:cNvSpPr txBox="1"/>
          <p:nvPr/>
        </p:nvSpPr>
        <p:spPr>
          <a:xfrm>
            <a:off x="9804451" y="116632"/>
            <a:ext cx="1839948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050" i="1" dirty="0"/>
              <a:t>Gun </a:t>
            </a:r>
            <a:r>
              <a:rPr lang="fr-FR" sz="1050" i="1" dirty="0" err="1"/>
              <a:t>column</a:t>
            </a:r>
            <a:r>
              <a:rPr lang="fr-FR" sz="1050" i="1" dirty="0"/>
              <a:t> </a:t>
            </a:r>
            <a:r>
              <a:rPr lang="fr-FR" sz="1050" i="1" dirty="0" err="1"/>
              <a:t>diagram</a:t>
            </a:r>
            <a:endParaRPr lang="en-GB" sz="1050" i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2E75197-E090-54B0-34B7-AE407346D910}"/>
              </a:ext>
            </a:extLst>
          </p:cNvPr>
          <p:cNvSpPr txBox="1"/>
          <p:nvPr/>
        </p:nvSpPr>
        <p:spPr>
          <a:xfrm>
            <a:off x="7492775" y="681663"/>
            <a:ext cx="2223638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050" i="1" dirty="0"/>
              <a:t>EB </a:t>
            </a:r>
            <a:r>
              <a:rPr lang="fr-FR" sz="1050" i="1" dirty="0" err="1"/>
              <a:t>weld</a:t>
            </a:r>
            <a:r>
              <a:rPr lang="fr-FR" sz="1050" i="1" dirty="0"/>
              <a:t> on 12 mm Ti gr.5</a:t>
            </a:r>
            <a:endParaRPr lang="en-GB" sz="1050" i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D89E656-B1F7-A92D-E413-1ED1CAB234BD}"/>
              </a:ext>
            </a:extLst>
          </p:cNvPr>
          <p:cNvSpPr txBox="1"/>
          <p:nvPr/>
        </p:nvSpPr>
        <p:spPr>
          <a:xfrm>
            <a:off x="623392" y="4221088"/>
            <a:ext cx="2000676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b="1" i="1" u="sng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Vacuum Brazing</a:t>
            </a:r>
            <a:endParaRPr lang="en-GB" sz="2000" b="1" i="1" u="sng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350FAD-4DCA-2C1D-8E97-5D949CCF11AA}"/>
              </a:ext>
            </a:extLst>
          </p:cNvPr>
          <p:cNvSpPr txBox="1"/>
          <p:nvPr/>
        </p:nvSpPr>
        <p:spPr>
          <a:xfrm>
            <a:off x="623392" y="1006498"/>
            <a:ext cx="285834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b="1" i="1" u="sng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Electron Beam Welding</a:t>
            </a:r>
            <a:endParaRPr lang="en-GB" sz="2000" b="1" i="1" u="sng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1" name="Picture 3" descr="G:\Departments\TS\Groups\MME\AS\Brasage\Photos\Céramique Type LHC\IMG_2892.JPG">
            <a:extLst>
              <a:ext uri="{FF2B5EF4-FFF2-40B4-BE49-F238E27FC236}">
                <a16:creationId xmlns:a16="http://schemas.microsoft.com/office/drawing/2014/main" id="{84EA02DE-C356-6D35-62BB-B35ED98313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46458" y="3794785"/>
            <a:ext cx="2188483" cy="1641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A6223805-223F-7024-92B6-8E7403BF16EB}"/>
              </a:ext>
            </a:extLst>
          </p:cNvPr>
          <p:cNvSpPr txBox="1"/>
          <p:nvPr/>
        </p:nvSpPr>
        <p:spPr>
          <a:xfrm>
            <a:off x="2711624" y="3584049"/>
            <a:ext cx="579645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rgbClr val="00B050"/>
                </a:solidFill>
              </a:rPr>
              <a:t>For both processes: High purity Copper requirement</a:t>
            </a:r>
            <a:endParaRPr lang="en-GB" b="1" i="1" dirty="0">
              <a:solidFill>
                <a:srgbClr val="00B050"/>
              </a:solidFill>
            </a:endParaRPr>
          </a:p>
        </p:txBody>
      </p:sp>
      <p:pic>
        <p:nvPicPr>
          <p:cNvPr id="7" name="Picture 6" descr="A metal ring with holes&#10;&#10;AI-generated content may be incorrect.">
            <a:extLst>
              <a:ext uri="{FF2B5EF4-FFF2-40B4-BE49-F238E27FC236}">
                <a16:creationId xmlns:a16="http://schemas.microsoft.com/office/drawing/2014/main" id="{BF0F3FA5-6314-AC1C-5C18-4301A4386D7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26538" b="13348"/>
          <a:stretch/>
        </p:blipFill>
        <p:spPr>
          <a:xfrm>
            <a:off x="5519936" y="4228366"/>
            <a:ext cx="2410996" cy="19324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 descr="A close-up of a metal object&#10;&#10;AI-generated content may be incorrect.">
            <a:extLst>
              <a:ext uri="{FF2B5EF4-FFF2-40B4-BE49-F238E27FC236}">
                <a16:creationId xmlns:a16="http://schemas.microsoft.com/office/drawing/2014/main" id="{6C7E563A-2EBC-A048-090E-552DB4F2C1F7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15517" b="23633"/>
          <a:stretch/>
        </p:blipFill>
        <p:spPr>
          <a:xfrm>
            <a:off x="7975984" y="4221088"/>
            <a:ext cx="2381806" cy="19324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47041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>
            <a:extLst>
              <a:ext uri="{FF2B5EF4-FFF2-40B4-BE49-F238E27FC236}">
                <a16:creationId xmlns:a16="http://schemas.microsoft.com/office/drawing/2014/main" id="{89FCF83E-7894-3DF4-3BC6-F4CBFE2484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988840"/>
            <a:ext cx="9144000" cy="1655762"/>
          </a:xfrm>
        </p:spPr>
        <p:txBody>
          <a:bodyPr/>
          <a:lstStyle/>
          <a:p>
            <a:r>
              <a:rPr lang="en-US" sz="3600" dirty="0">
                <a:solidFill>
                  <a:schemeClr val="tx1"/>
                </a:solidFill>
              </a:rPr>
              <a:t>400 MHz SRF Cavity Fabrication Route</a:t>
            </a:r>
            <a:endParaRPr lang="en-GB" sz="3600" dirty="0">
              <a:solidFill>
                <a:schemeClr val="tx1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B6D50D-A320-9462-CB4C-EA7F93DA8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2025-07-15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86053E-48AA-58CD-A17D-41962CA25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Garlaschè [CERN EN-MME] | CERN-CODELCO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DD47E7-8835-B32E-38E2-C57B3FAEE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A3E412A-FF68-7BFB-F66F-A380D1A019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3832" y="2786653"/>
            <a:ext cx="3024336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15486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ERN">
    <a:dk1>
      <a:srgbClr val="0033A0"/>
    </a:dk1>
    <a:lt1>
      <a:srgbClr val="FFFFFF"/>
    </a:lt1>
    <a:dk2>
      <a:srgbClr val="2F2F2F"/>
    </a:dk2>
    <a:lt2>
      <a:srgbClr val="F8F8F8"/>
    </a:lt2>
    <a:accent1>
      <a:srgbClr val="0033A0"/>
    </a:accent1>
    <a:accent2>
      <a:srgbClr val="61C4D3"/>
    </a:accent2>
    <a:accent3>
      <a:srgbClr val="E15E32"/>
    </a:accent3>
    <a:accent4>
      <a:srgbClr val="BEBECB"/>
    </a:accent4>
    <a:accent5>
      <a:srgbClr val="6E2466"/>
    </a:accent5>
    <a:accent6>
      <a:srgbClr val="1C446A"/>
    </a:accent6>
    <a:hlink>
      <a:srgbClr val="6D2466"/>
    </a:hlink>
    <a:folHlink>
      <a:srgbClr val="61C4D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1191</TotalTime>
  <Words>989</Words>
  <Application>Microsoft Office PowerPoint</Application>
  <PresentationFormat>Widescreen</PresentationFormat>
  <Paragraphs>228</Paragraphs>
  <Slides>21</Slides>
  <Notes>1</Notes>
  <HiddenSlides>4</HiddenSlides>
  <MMClips>2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Arial</vt:lpstr>
      <vt:lpstr>Calibri</vt:lpstr>
      <vt:lpstr>Cambria Math</vt:lpstr>
      <vt:lpstr>Gill Sans MT</vt:lpstr>
      <vt:lpstr>Ubuntu Light</vt:lpstr>
      <vt:lpstr>Ubuntu Medium</vt:lpstr>
      <vt:lpstr>Verdana</vt:lpstr>
      <vt:lpstr>Wingdings</vt:lpstr>
      <vt:lpstr>Office Theme</vt:lpstr>
      <vt:lpstr>Fabrication Techniques for RF Cavities</vt:lpstr>
      <vt:lpstr>PowerPoint Presentation</vt:lpstr>
      <vt:lpstr>FCC Collider – 400 MHz Cavity System</vt:lpstr>
      <vt:lpstr>Core Technologies:</vt:lpstr>
      <vt:lpstr>Core Technologies: Shaping</vt:lpstr>
      <vt:lpstr>Core Technologies: Shaping</vt:lpstr>
      <vt:lpstr>Core Technologies: Machining</vt:lpstr>
      <vt:lpstr>Core Technologies: Joining</vt:lpstr>
      <vt:lpstr>PowerPoint Presentation</vt:lpstr>
      <vt:lpstr>Extremity Pipes</vt:lpstr>
      <vt:lpstr>Flanged Connections</vt:lpstr>
      <vt:lpstr>The Cells</vt:lpstr>
      <vt:lpstr>Final EB welding Steps</vt:lpstr>
      <vt:lpstr>Additional Technologies</vt:lpstr>
      <vt:lpstr>SRF Complementary Systems</vt:lpstr>
      <vt:lpstr>Additional Systems : Cu Requirements</vt:lpstr>
      <vt:lpstr>PowerPoint Presentation</vt:lpstr>
      <vt:lpstr>Back up – Crossectional view</vt:lpstr>
      <vt:lpstr>PowerPoint Presentation</vt:lpstr>
      <vt:lpstr>EN-MME: Mechanical &amp; Materials Engineering Group</vt:lpstr>
      <vt:lpstr>Hydroforming : Further Info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Marco Garlasche</dc:creator>
  <cp:lastModifiedBy>Marco Garlasche</cp:lastModifiedBy>
  <cp:revision>29</cp:revision>
  <cp:lastPrinted>2025-07-14T09:23:45Z</cp:lastPrinted>
  <dcterms:created xsi:type="dcterms:W3CDTF">2025-07-09T12:17:55Z</dcterms:created>
  <dcterms:modified xsi:type="dcterms:W3CDTF">2025-07-15T09:45:37Z</dcterms:modified>
</cp:coreProperties>
</file>