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330" r:id="rId3"/>
    <p:sldId id="974" r:id="rId4"/>
    <p:sldId id="332" r:id="rId5"/>
    <p:sldId id="971" r:id="rId6"/>
    <p:sldId id="972" r:id="rId7"/>
    <p:sldId id="973" r:id="rId8"/>
    <p:sldId id="315" r:id="rId9"/>
    <p:sldId id="331" r:id="rId10"/>
    <p:sldId id="264" r:id="rId11"/>
    <p:sldId id="301" r:id="rId12"/>
    <p:sldId id="303" r:id="rId13"/>
    <p:sldId id="312" r:id="rId14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3A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7" autoAdjust="0"/>
    <p:restoredTop sz="95477" autoAdjust="0"/>
  </p:normalViewPr>
  <p:slideViewPr>
    <p:cSldViewPr snapToGrid="0">
      <p:cViewPr>
        <p:scale>
          <a:sx n="150" d="100"/>
          <a:sy n="150" d="100"/>
        </p:scale>
        <p:origin x="2946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5022" y="11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7ACBA7C-AF6B-C5E2-7240-777D5291C07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5B5E18-3611-41BB-CC4E-79736797806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445DAB-BDCC-4606-A9C8-F278AD736F25}" type="datetimeFigureOut">
              <a:rPr lang="en-GB" smtClean="0"/>
              <a:t>01/07/2025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1ADF3F-664B-8053-92B8-FAE48ECD219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92F98D-51F4-3895-DA8A-6403CC72D55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1B3942-2B82-45CE-9855-8BEE929060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22438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51E2FB-593B-43F7-B8A7-3362077274BD}" type="datetimeFigureOut">
              <a:rPr lang="en-GB" smtClean="0"/>
              <a:t>01/07/2025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20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57326D-D450-43AB-AEEC-4F942E5BB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131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5D5CCE-1823-B2B6-4719-0FD000F262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D287497-EF4A-283B-086D-B437A3B7C4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9E82854-1657-0EB1-4EAE-D2FC39A841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CF7C10-6D1B-69A2-8282-EFF25D2F66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4976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004B33-CBF7-384B-2DF8-5C3BF01648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A0006C8-1647-2153-656E-08EF1419683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A480060-499A-B2CC-F356-55E5786F0F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A6F16A-11DA-81E6-B466-A14E94B163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3814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76F8C3-1E45-204B-3EA0-F9E1150D51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0FD4CEF-7369-9329-7DFE-B55BED8569B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C646B28-3A3A-2532-E4AD-D2BCDD5DD6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CCB63C-05A7-ECFC-BFF6-B05BB38EC9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74391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5D3AB2-0EF7-0BAA-DC25-CE9DB9074C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749BCF4-47F3-BB65-8FE8-656143C16E5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67F23A2-DDCF-6ED2-C42A-0F7A6EB955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2BA693-D9C4-5F4C-24EA-CAF234515EC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0300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31805E-1DF4-AC04-40C5-754FBEAD76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B2C8FC9-A41D-66AB-6FA9-3A5AE8E3D93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85F926D-05E4-7E0C-F7CF-9143E3FAD5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703BE1-4F81-470C-DAC0-3931E6A1732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32742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34FDF3-E493-96CF-E6CB-AD3AE69A51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B9E993E-F6A2-C333-1343-2452CA6256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90CCB78-D583-BB1F-5142-AC65CC2389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17D167-48AD-D17A-AF73-59A4D659898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6178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72A9CB-47D4-DE9A-0986-2C97D37DCD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4FDFC35-3DF2-537C-F02E-204D2C3C6BF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8985165-1B8F-D310-2960-55E5A0D2B0B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E12453-9826-A4B8-8245-A197E0C9996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77553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71F1D1-42AE-FEF2-3035-9C140F7B15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9AC6203-0C08-B4BA-3925-5E118E7BEEF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73F31B9-B58F-95EB-5CC5-AC313799A6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CB6808-362C-562F-B964-B4312740F85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6423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0FAF73-AF5C-E760-971B-F677E2C063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14B093A-7221-CE7A-1FD1-BD3D29598AF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EE9860D-E6EC-96A9-E9F9-188EF2428D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7971A4-C019-03AA-DE17-E4BE991623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88749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F4BE43-1712-FD96-12FB-C34F2B81D4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9E02F36-7E01-46C0-791A-3DB1FA7840E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AD1EF16-F8EC-18E5-8907-A47A4A8286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28A625-933D-7273-4D45-14743038FE8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37777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0DFDD4-B6AE-BEC5-36C9-5D3F289897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A624F9C-E754-A985-E4AD-4F10A31AB64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9F8A836-D738-9E14-8A08-0C46DDDB38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3D6323-C0E6-40DA-CAF0-BA6C4D8F5D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60148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586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0CCB573-B037-200D-8A29-3955810D13F9}"/>
              </a:ext>
            </a:extLst>
          </p:cNvPr>
          <p:cNvSpPr/>
          <p:nvPr userDrawn="1"/>
        </p:nvSpPr>
        <p:spPr>
          <a:xfrm>
            <a:off x="0" y="6287984"/>
            <a:ext cx="12192000" cy="570016"/>
          </a:xfrm>
          <a:prstGeom prst="rect">
            <a:avLst/>
          </a:prstGeom>
          <a:solidFill>
            <a:srgbClr val="163A9D"/>
          </a:solidFill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36D26F-2717-59DE-5F52-1C79296191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C1082D-6A4C-05C2-500E-F8DA847E31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A8B72-CBAD-9306-FAFE-CBE15ECE3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Image 2" descr="logooutline.eps">
            <a:extLst>
              <a:ext uri="{FF2B5EF4-FFF2-40B4-BE49-F238E27FC236}">
                <a16:creationId xmlns:a16="http://schemas.microsoft.com/office/drawing/2014/main" id="{E918F6D3-B475-C4AA-9236-6855A71606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95878" y="6356350"/>
            <a:ext cx="439452" cy="43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842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C4B92ED-2071-D729-17A6-9CBC74C5F526}"/>
              </a:ext>
            </a:extLst>
          </p:cNvPr>
          <p:cNvSpPr/>
          <p:nvPr userDrawn="1"/>
        </p:nvSpPr>
        <p:spPr>
          <a:xfrm>
            <a:off x="0" y="6287984"/>
            <a:ext cx="12192000" cy="570016"/>
          </a:xfrm>
          <a:prstGeom prst="rect">
            <a:avLst/>
          </a:prstGeom>
          <a:solidFill>
            <a:srgbClr val="163A9D"/>
          </a:solidFill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5CDBC1-6ADB-B498-E28C-21011A133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36CD9C-4D5F-C821-9B19-1E1050B4B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Image 2" descr="logooutline.eps">
            <a:extLst>
              <a:ext uri="{FF2B5EF4-FFF2-40B4-BE49-F238E27FC236}">
                <a16:creationId xmlns:a16="http://schemas.microsoft.com/office/drawing/2014/main" id="{65AF08A4-7D3D-97C2-91D3-CC6B9CC99B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95878" y="6356350"/>
            <a:ext cx="439452" cy="43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65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E82BD-47EF-D31D-CEB4-2A520B349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A1FC14-CAF6-34DB-9481-A265EA92413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6342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EF4F474-CF9E-37A1-070D-2F135104786A}"/>
              </a:ext>
            </a:extLst>
          </p:cNvPr>
          <p:cNvSpPr/>
          <p:nvPr userDrawn="1"/>
        </p:nvSpPr>
        <p:spPr>
          <a:xfrm>
            <a:off x="0" y="6287984"/>
            <a:ext cx="12192000" cy="570016"/>
          </a:xfrm>
          <a:prstGeom prst="rect">
            <a:avLst/>
          </a:prstGeom>
          <a:solidFill>
            <a:srgbClr val="163A9D"/>
          </a:solidFill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7CC2924-0A3B-C386-227D-B43F21FD7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7B9ACE-1BB9-4B72-9AE7-5A4A1A7B99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2D7406-0CFC-67DE-3863-EBB79D24F2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Image 2" descr="logooutline.eps">
            <a:extLst>
              <a:ext uri="{FF2B5EF4-FFF2-40B4-BE49-F238E27FC236}">
                <a16:creationId xmlns:a16="http://schemas.microsoft.com/office/drawing/2014/main" id="{73D39329-BA5D-D057-AF4F-AED4BB0C65F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195878" y="6356350"/>
            <a:ext cx="439452" cy="43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137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0364A-C89C-16D8-A68C-C5B9085B83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38162"/>
            <a:ext cx="9144000" cy="1869758"/>
          </a:xfrm>
        </p:spPr>
        <p:txBody>
          <a:bodyPr>
            <a:normAutofit fontScale="90000"/>
          </a:bodyPr>
          <a:lstStyle/>
          <a:p>
            <a:r>
              <a:rPr lang="en-US" sz="8000" b="1" i="1" dirty="0">
                <a:solidFill>
                  <a:srgbClr val="163A9D"/>
                </a:solidFill>
              </a:rPr>
              <a:t>BOND</a:t>
            </a:r>
            <a:br>
              <a:rPr lang="en-US" dirty="0">
                <a:solidFill>
                  <a:srgbClr val="163A9D"/>
                </a:solidFill>
              </a:rPr>
            </a:br>
            <a:endParaRPr lang="en-GB" dirty="0">
              <a:solidFill>
                <a:srgbClr val="163A9D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34099E-7227-BF67-C8E5-5579A6BE56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6600" y="4965699"/>
            <a:ext cx="9144000" cy="1077027"/>
          </a:xfrm>
        </p:spPr>
        <p:txBody>
          <a:bodyPr>
            <a:normAutofit/>
          </a:bodyPr>
          <a:lstStyle/>
          <a:p>
            <a:pPr algn="l"/>
            <a:r>
              <a:rPr lang="en-US" sz="2600" u="sng" dirty="0"/>
              <a:t>N. Lusa</a:t>
            </a:r>
            <a:r>
              <a:rPr lang="en-US" sz="2600" dirty="0"/>
              <a:t> and </a:t>
            </a:r>
            <a:r>
              <a:rPr lang="en-US" sz="2600" u="sng" dirty="0"/>
              <a:t>J. Ferradas Troitino</a:t>
            </a:r>
          </a:p>
          <a:p>
            <a:pPr algn="r"/>
            <a:r>
              <a:rPr lang="en-US" sz="2000" dirty="0"/>
              <a:t>08/07/2025</a:t>
            </a:r>
            <a:endParaRPr lang="en-GB" sz="20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2CF08E3-78C6-6F92-A4CB-C84ECE524994}"/>
              </a:ext>
            </a:extLst>
          </p:cNvPr>
          <p:cNvSpPr txBox="1">
            <a:spLocks/>
          </p:cNvSpPr>
          <p:nvPr/>
        </p:nvSpPr>
        <p:spPr>
          <a:xfrm>
            <a:off x="394571" y="1676333"/>
            <a:ext cx="11285950" cy="22555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rgbClr val="1A63A0"/>
                </a:solidFill>
                <a:latin typeface="Roboto" panose="02000000000000000000" pitchFamily="2" charset="0"/>
              </a:rPr>
              <a:t>Updates on coil m</a:t>
            </a:r>
            <a:r>
              <a:rPr lang="en-GB" b="1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ock-ups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551699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BB95B-4292-E2ED-071E-5FF0C8DDC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3437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Spare slides</a:t>
            </a:r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887581B-2D70-91DC-993D-8479318AFBA3}"/>
              </a:ext>
            </a:extLst>
          </p:cNvPr>
          <p:cNvSpPr/>
          <p:nvPr/>
        </p:nvSpPr>
        <p:spPr>
          <a:xfrm>
            <a:off x="660400" y="5353051"/>
            <a:ext cx="1314450" cy="8908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00892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9BC860-D576-F813-2910-0548BCB7DF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7729FC86-F812-CC42-F756-FA3E7C488BF3}"/>
              </a:ext>
            </a:extLst>
          </p:cNvPr>
          <p:cNvSpPr txBox="1">
            <a:spLocks/>
          </p:cNvSpPr>
          <p:nvPr/>
        </p:nvSpPr>
        <p:spPr>
          <a:xfrm>
            <a:off x="241300" y="-118487"/>
            <a:ext cx="106529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Selected solution</a:t>
            </a:r>
            <a:endParaRPr lang="en-GB" b="1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05B902E7-2EE6-629D-26E6-9383BB31444E}"/>
              </a:ext>
            </a:extLst>
          </p:cNvPr>
          <p:cNvSpPr txBox="1">
            <a:spLocks/>
          </p:cNvSpPr>
          <p:nvPr/>
        </p:nvSpPr>
        <p:spPr>
          <a:xfrm>
            <a:off x="592099" y="1761133"/>
            <a:ext cx="5503901" cy="39478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en-US" sz="18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C7CC922-E03E-D4B1-09CF-E5A25DB6BB97}"/>
              </a:ext>
            </a:extLst>
          </p:cNvPr>
          <p:cNvSpPr txBox="1">
            <a:spLocks/>
          </p:cNvSpPr>
          <p:nvPr/>
        </p:nvSpPr>
        <p:spPr>
          <a:xfrm>
            <a:off x="584547" y="1025229"/>
            <a:ext cx="10711769" cy="147180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800" dirty="0"/>
              <a:t>The selected sliding system is made by </a:t>
            </a:r>
            <a:r>
              <a:rPr lang="en-US" sz="1800" b="1" u="sng" dirty="0">
                <a:solidFill>
                  <a:schemeClr val="accent4"/>
                </a:solidFill>
              </a:rPr>
              <a:t>circular ceramic bearings</a:t>
            </a:r>
          </a:p>
          <a:p>
            <a:pPr algn="just">
              <a:lnSpc>
                <a:spcPct val="120000"/>
              </a:lnSpc>
            </a:pPr>
            <a:r>
              <a:rPr lang="en-US" sz="1800" dirty="0"/>
              <a:t>Just as a reminder, for the mock-ups, the following bearings were chosen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Full Si</a:t>
            </a:r>
            <a:r>
              <a:rPr lang="en-US" sz="1400" baseline="-25000" dirty="0"/>
              <a:t>3</a:t>
            </a:r>
            <a:r>
              <a:rPr lang="en-US" sz="1400" dirty="0"/>
              <a:t>N</a:t>
            </a:r>
            <a:r>
              <a:rPr lang="en-US" sz="1400" baseline="-25000" dirty="0"/>
              <a:t>4</a:t>
            </a:r>
            <a:r>
              <a:rPr lang="en-US" sz="1400" dirty="0"/>
              <a:t> bearings without cage CCSI-698</a:t>
            </a:r>
          </a:p>
          <a:p>
            <a:pPr lvl="1" algn="just">
              <a:lnSpc>
                <a:spcPct val="120000"/>
              </a:lnSpc>
            </a:pPr>
            <a:endParaRPr lang="en-US" sz="14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C88E22C-4791-9DFD-8E93-6C08DC9467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23496" y="61605"/>
            <a:ext cx="1333809" cy="81913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5EB34AA-1557-39BD-F1D7-ADA593D49A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7988" y="2095751"/>
            <a:ext cx="3832965" cy="4095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1657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72EBF1-38CA-8678-9E35-C7C4856C01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3524F19-9325-59BE-03B0-77255033521E}"/>
              </a:ext>
            </a:extLst>
          </p:cNvPr>
          <p:cNvSpPr txBox="1">
            <a:spLocks/>
          </p:cNvSpPr>
          <p:nvPr/>
        </p:nvSpPr>
        <p:spPr>
          <a:xfrm>
            <a:off x="241300" y="-118487"/>
            <a:ext cx="106529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Circular Ceramic Bearings</a:t>
            </a:r>
            <a:endParaRPr lang="en-GB" b="1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8D1FC65-8378-2BBC-1DD0-D652EBBD953C}"/>
              </a:ext>
            </a:extLst>
          </p:cNvPr>
          <p:cNvSpPr txBox="1">
            <a:spLocks/>
          </p:cNvSpPr>
          <p:nvPr/>
        </p:nvSpPr>
        <p:spPr>
          <a:xfrm>
            <a:off x="584547" y="1025228"/>
            <a:ext cx="7920626" cy="425216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800" dirty="0"/>
              <a:t>Full Si</a:t>
            </a:r>
            <a:r>
              <a:rPr lang="en-US" sz="1800" baseline="-25000" dirty="0"/>
              <a:t>3</a:t>
            </a:r>
            <a:r>
              <a:rPr lang="en-US" sz="1800" dirty="0"/>
              <a:t>N</a:t>
            </a:r>
            <a:r>
              <a:rPr lang="en-US" sz="1800" baseline="-25000" dirty="0"/>
              <a:t>4</a:t>
            </a:r>
            <a:r>
              <a:rPr lang="en-US" sz="1800" dirty="0"/>
              <a:t> ball bearings without cage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Can be used up to 1200°C at low speed and low axial loads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In principle for temperatures between 500-900°C a GH4099 nickel-based alloy cage could be used (not stored at the time of the PO)</a:t>
            </a:r>
          </a:p>
          <a:p>
            <a:pPr algn="just">
              <a:lnSpc>
                <a:spcPct val="120000"/>
              </a:lnSpc>
            </a:pPr>
            <a:r>
              <a:rPr lang="en-US" sz="1800" dirty="0"/>
              <a:t>The implementation and assembly of such system could be more challenging </a:t>
            </a:r>
            <a:r>
              <a:rPr lang="en-US" sz="1800" dirty="0" err="1"/>
              <a:t>w.r.t.</a:t>
            </a:r>
            <a:r>
              <a:rPr lang="en-US" sz="1800" dirty="0"/>
              <a:t> another system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Fitting shaft/bearing must be careful check both at ambient and high temperatures to</a:t>
            </a:r>
          </a:p>
          <a:p>
            <a:pPr lvl="2" algn="just">
              <a:lnSpc>
                <a:spcPct val="120000"/>
              </a:lnSpc>
            </a:pPr>
            <a:r>
              <a:rPr lang="en-US" sz="1000" dirty="0"/>
              <a:t>Ensure the alignment of the mold parts during the whole reaction cycle</a:t>
            </a:r>
          </a:p>
          <a:p>
            <a:pPr lvl="2" algn="just">
              <a:lnSpc>
                <a:spcPct val="120000"/>
              </a:lnSpc>
            </a:pPr>
            <a:r>
              <a:rPr lang="en-GB" sz="1000" i="0" dirty="0">
                <a:solidFill>
                  <a:srgbClr val="000000"/>
                </a:solidFill>
                <a:effectLst/>
              </a:rPr>
              <a:t>Make sure that interference fits due to </a:t>
            </a:r>
            <a:r>
              <a:rPr lang="en-GB" sz="1000" dirty="0">
                <a:solidFill>
                  <a:srgbClr val="000000"/>
                </a:solidFill>
              </a:rPr>
              <a:t>differential </a:t>
            </a:r>
            <a:r>
              <a:rPr lang="en-GB" sz="1000" i="0" dirty="0">
                <a:solidFill>
                  <a:srgbClr val="000000"/>
                </a:solidFill>
                <a:effectLst/>
              </a:rPr>
              <a:t>thermal expansions do not reduce the radial play of the bearing to an unacceptable level (or sh</a:t>
            </a:r>
            <a:r>
              <a:rPr lang="en-GB" sz="1000" dirty="0">
                <a:solidFill>
                  <a:srgbClr val="000000"/>
                </a:solidFill>
              </a:rPr>
              <a:t>aft and housing fits should always accommodate for differences in expansion coefficients)</a:t>
            </a:r>
            <a:endParaRPr lang="en-US" sz="1000" dirty="0"/>
          </a:p>
          <a:p>
            <a:pPr lvl="1" algn="just">
              <a:lnSpc>
                <a:spcPct val="120000"/>
              </a:lnSpc>
            </a:pPr>
            <a:r>
              <a:rPr lang="en-US" sz="1400" dirty="0"/>
              <a:t>3 bearings per raw where the central one is installed in an eccentric axis for alignment 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Parts </a:t>
            </a:r>
            <a:r>
              <a:rPr lang="en-US" sz="1400" dirty="0">
                <a:latin typeface="Aptos" panose="020B0004020202020204" pitchFamily="34" charset="0"/>
              </a:rPr>
              <a:t>#2, #3, #4, #5, #6 are made of Invar</a:t>
            </a:r>
            <a:endParaRPr lang="en-US" sz="1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A055080-C24D-36E5-41AF-8F181983EB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60032" y="247061"/>
            <a:ext cx="3428682" cy="410417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33476F3-DF31-979A-8813-07FDAADDE50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4154"/>
          <a:stretch/>
        </p:blipFill>
        <p:spPr>
          <a:xfrm>
            <a:off x="7310437" y="4574744"/>
            <a:ext cx="4881563" cy="167717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EFBDA74-2562-BD59-954E-E81A2B47E556}"/>
              </a:ext>
            </a:extLst>
          </p:cNvPr>
          <p:cNvSpPr txBox="1"/>
          <p:nvPr/>
        </p:nvSpPr>
        <p:spPr>
          <a:xfrm>
            <a:off x="8739723" y="6031282"/>
            <a:ext cx="2154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rgbClr val="00B050"/>
                </a:solidFill>
              </a:rPr>
              <a:t>Courtesy of B. Pellet</a:t>
            </a:r>
            <a:endParaRPr lang="en-GB" sz="1400" dirty="0">
              <a:solidFill>
                <a:srgbClr val="00B050"/>
              </a:solidFill>
            </a:endParaRPr>
          </a:p>
        </p:txBody>
      </p:sp>
      <p:pic>
        <p:nvPicPr>
          <p:cNvPr id="4" name="Picture 3" descr="A plastic bag with white objects on it&#10;&#10;AI-generated content may be incorrect.">
            <a:extLst>
              <a:ext uri="{FF2B5EF4-FFF2-40B4-BE49-F238E27FC236}">
                <a16:creationId xmlns:a16="http://schemas.microsoft.com/office/drawing/2014/main" id="{0F85AE88-C450-F0D9-7AF4-90713EFB67B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69" b="15125"/>
          <a:stretch/>
        </p:blipFill>
        <p:spPr>
          <a:xfrm rot="10800000">
            <a:off x="4819466" y="4574744"/>
            <a:ext cx="1950852" cy="1567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8386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EC885C-DC10-BC4E-5B15-2BC7BC0E9E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689DDB8-85EA-1CD9-8FE5-6CC1B28C7360}"/>
              </a:ext>
            </a:extLst>
          </p:cNvPr>
          <p:cNvSpPr txBox="1">
            <a:spLocks/>
          </p:cNvSpPr>
          <p:nvPr/>
        </p:nvSpPr>
        <p:spPr>
          <a:xfrm>
            <a:off x="241300" y="-118487"/>
            <a:ext cx="106529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Circular Ceramic Bearings</a:t>
            </a:r>
            <a:endParaRPr lang="en-GB" b="1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CB52244-DCF9-A9DE-39E3-F4B53976004E}"/>
              </a:ext>
            </a:extLst>
          </p:cNvPr>
          <p:cNvSpPr txBox="1">
            <a:spLocks/>
          </p:cNvSpPr>
          <p:nvPr/>
        </p:nvSpPr>
        <p:spPr>
          <a:xfrm>
            <a:off x="584546" y="1025228"/>
            <a:ext cx="11023979" cy="495595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800" dirty="0"/>
              <a:t>Based on supplier’s exchanges, the theoretical lifetime (in hours) with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60kgf radial load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1kgf axial load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100rpm speed</a:t>
            </a:r>
          </a:p>
          <a:p>
            <a:pPr lvl="2">
              <a:lnSpc>
                <a:spcPct val="120000"/>
              </a:lnSpc>
            </a:pPr>
            <a:r>
              <a:rPr lang="en-US" sz="1400" dirty="0">
                <a:latin typeface="Aptos" panose="020B0004020202020204" pitchFamily="34" charset="0"/>
              </a:rPr>
              <a:t>L</a:t>
            </a:r>
            <a:r>
              <a:rPr lang="en-US" sz="1400" baseline="-25000" dirty="0">
                <a:latin typeface="Aptos" panose="020B0004020202020204" pitchFamily="34" charset="0"/>
              </a:rPr>
              <a:t>90% reliability </a:t>
            </a:r>
            <a:r>
              <a:rPr lang="en-US" sz="1400" dirty="0">
                <a:latin typeface="Aptos" panose="020B0004020202020204" pitchFamily="34" charset="0"/>
              </a:rPr>
              <a:t>= 455h</a:t>
            </a:r>
          </a:p>
          <a:p>
            <a:pPr lvl="2">
              <a:lnSpc>
                <a:spcPct val="120000"/>
              </a:lnSpc>
            </a:pPr>
            <a:r>
              <a:rPr lang="en-US" sz="1400" dirty="0">
                <a:latin typeface="Aptos" panose="020B0004020202020204" pitchFamily="34" charset="0"/>
              </a:rPr>
              <a:t>L</a:t>
            </a:r>
            <a:r>
              <a:rPr lang="en-US" sz="1400" baseline="-25000" dirty="0">
                <a:latin typeface="Aptos" panose="020B0004020202020204" pitchFamily="34" charset="0"/>
              </a:rPr>
              <a:t>95% reliability </a:t>
            </a:r>
            <a:r>
              <a:rPr lang="en-US" sz="1400" dirty="0">
                <a:latin typeface="Aptos" panose="020B0004020202020204" pitchFamily="34" charset="0"/>
              </a:rPr>
              <a:t>= 291h</a:t>
            </a:r>
          </a:p>
          <a:p>
            <a:pPr lvl="2">
              <a:lnSpc>
                <a:spcPct val="120000"/>
              </a:lnSpc>
            </a:pPr>
            <a:r>
              <a:rPr lang="en-US" sz="1400" dirty="0">
                <a:latin typeface="Aptos" panose="020B0004020202020204" pitchFamily="34" charset="0"/>
              </a:rPr>
              <a:t>L</a:t>
            </a:r>
            <a:r>
              <a:rPr lang="en-US" sz="1400" baseline="-25000" dirty="0">
                <a:latin typeface="Aptos" panose="020B0004020202020204" pitchFamily="34" charset="0"/>
              </a:rPr>
              <a:t>99.5% reliability </a:t>
            </a:r>
            <a:r>
              <a:rPr lang="en-US" sz="1400" dirty="0">
                <a:latin typeface="Aptos" panose="020B0004020202020204" pitchFamily="34" charset="0"/>
              </a:rPr>
              <a:t>= 35h</a:t>
            </a:r>
            <a:endParaRPr lang="en-US" sz="1400" dirty="0"/>
          </a:p>
          <a:p>
            <a:pPr algn="just">
              <a:lnSpc>
                <a:spcPct val="120000"/>
              </a:lnSpc>
            </a:pPr>
            <a:r>
              <a:rPr lang="en-US" sz="1800" dirty="0"/>
              <a:t>The actual theoretical life is longer if we consider negligible speed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At 10rpm speed </a:t>
            </a:r>
            <a:r>
              <a:rPr lang="en-US" sz="1400" dirty="0">
                <a:latin typeface="Aptos" panose="020B0004020202020204" pitchFamily="34" charset="0"/>
              </a:rPr>
              <a:t>→ L</a:t>
            </a:r>
            <a:r>
              <a:rPr lang="en-US" sz="1400" baseline="-25000" dirty="0">
                <a:latin typeface="Aptos" panose="020B0004020202020204" pitchFamily="34" charset="0"/>
              </a:rPr>
              <a:t>99.5% reliability </a:t>
            </a:r>
            <a:r>
              <a:rPr lang="en-US" sz="1400" dirty="0">
                <a:latin typeface="Aptos" panose="020B0004020202020204" pitchFamily="34" charset="0"/>
              </a:rPr>
              <a:t>= 350h</a:t>
            </a:r>
          </a:p>
          <a:p>
            <a:pPr algn="just">
              <a:lnSpc>
                <a:spcPct val="120000"/>
              </a:lnSpc>
            </a:pPr>
            <a:r>
              <a:rPr lang="en-US" sz="1800" dirty="0"/>
              <a:t>In our case the bearings will not even complete 1 turn: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About 18° rotation (</a:t>
            </a:r>
            <a:r>
              <a:rPr lang="en-US" sz="1400" dirty="0">
                <a:latin typeface="Aptos" panose="020B0004020202020204" pitchFamily="34" charset="0"/>
              </a:rPr>
              <a:t>≈ 3mm)</a:t>
            </a:r>
            <a:r>
              <a:rPr lang="en-US" sz="1400" dirty="0"/>
              <a:t> for basic mock-ups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About 30° rotation (</a:t>
            </a:r>
            <a:r>
              <a:rPr lang="en-US" sz="1400" dirty="0">
                <a:latin typeface="Aptos" panose="020B0004020202020204" pitchFamily="34" charset="0"/>
              </a:rPr>
              <a:t>≈ 5mm)</a:t>
            </a:r>
            <a:r>
              <a:rPr lang="en-US" sz="1400" dirty="0"/>
              <a:t> for racetrack coil mock-up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At 1rpm speed </a:t>
            </a:r>
            <a:r>
              <a:rPr lang="en-US" sz="1400" dirty="0">
                <a:latin typeface="Aptos" panose="020B0004020202020204" pitchFamily="34" charset="0"/>
              </a:rPr>
              <a:t>→ </a:t>
            </a:r>
            <a:r>
              <a:rPr lang="en-US" sz="1400" b="1" dirty="0">
                <a:solidFill>
                  <a:schemeClr val="accent4"/>
                </a:solidFill>
                <a:latin typeface="Aptos" panose="020B0004020202020204" pitchFamily="34" charset="0"/>
              </a:rPr>
              <a:t>L</a:t>
            </a:r>
            <a:r>
              <a:rPr lang="en-US" sz="1400" b="1" baseline="-25000" dirty="0">
                <a:solidFill>
                  <a:schemeClr val="accent4"/>
                </a:solidFill>
                <a:latin typeface="Aptos" panose="020B0004020202020204" pitchFamily="34" charset="0"/>
              </a:rPr>
              <a:t>99.5% reliability </a:t>
            </a:r>
            <a:r>
              <a:rPr lang="en-US" sz="1400" b="1" dirty="0">
                <a:solidFill>
                  <a:schemeClr val="accent4"/>
                </a:solidFill>
                <a:latin typeface="Aptos" panose="020B0004020202020204" pitchFamily="34" charset="0"/>
              </a:rPr>
              <a:t>= 3500h</a:t>
            </a:r>
          </a:p>
          <a:p>
            <a:pPr lvl="1" algn="just">
              <a:lnSpc>
                <a:spcPct val="120000"/>
              </a:lnSpc>
            </a:pPr>
            <a:r>
              <a:rPr lang="en-US" sz="1400" b="1" dirty="0">
                <a:latin typeface="Aptos" panose="020B0004020202020204" pitchFamily="34" charset="0"/>
              </a:rPr>
              <a:t>Tests should be carried out to assess the real lifetime</a:t>
            </a:r>
          </a:p>
          <a:p>
            <a:pPr lvl="1" algn="just">
              <a:lnSpc>
                <a:spcPct val="120000"/>
              </a:lnSpc>
            </a:pPr>
            <a:endParaRPr lang="en-US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5D03B23-1E78-DE88-317C-8B4A931682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8425" y="1571160"/>
            <a:ext cx="4328991" cy="4624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810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8B6D1F-5E91-C0F1-2B87-23C71B6B9D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337783C-2467-5E02-CE48-18EB03E768F0}"/>
              </a:ext>
            </a:extLst>
          </p:cNvPr>
          <p:cNvSpPr txBox="1">
            <a:spLocks/>
          </p:cNvSpPr>
          <p:nvPr/>
        </p:nvSpPr>
        <p:spPr>
          <a:xfrm>
            <a:off x="241299" y="-118487"/>
            <a:ext cx="1167721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Racetrack coil mock-up</a:t>
            </a:r>
            <a:endParaRPr lang="en-GB" b="1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398DD41F-2564-9770-0F7F-E0C1CE9A8FEB}"/>
              </a:ext>
            </a:extLst>
          </p:cNvPr>
          <p:cNvSpPr txBox="1">
            <a:spLocks/>
          </p:cNvSpPr>
          <p:nvPr/>
        </p:nvSpPr>
        <p:spPr>
          <a:xfrm>
            <a:off x="592099" y="1761133"/>
            <a:ext cx="5503901" cy="39478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en-US" sz="18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3050E9D-D65E-6459-8980-C9BAB33073EE}"/>
              </a:ext>
            </a:extLst>
          </p:cNvPr>
          <p:cNvSpPr txBox="1">
            <a:spLocks/>
          </p:cNvSpPr>
          <p:nvPr/>
        </p:nvSpPr>
        <p:spPr>
          <a:xfrm>
            <a:off x="273486" y="893705"/>
            <a:ext cx="8214986" cy="528938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800" dirty="0"/>
              <a:t>New oven proposal from EN-MME team (dated 25/06/2025)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PVA  vertical oven in building 112</a:t>
            </a:r>
          </a:p>
          <a:p>
            <a:pPr algn="just">
              <a:lnSpc>
                <a:spcPct val="120000"/>
              </a:lnSpc>
            </a:pPr>
            <a:r>
              <a:rPr lang="en-US" sz="1800" dirty="0">
                <a:latin typeface="Aptos" panose="020B0004020202020204" pitchFamily="34" charset="0"/>
              </a:rPr>
              <a:t>The use of this oven requires modifications in the set-up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>
                <a:latin typeface="Aptos" panose="020B0004020202020204" pitchFamily="34" charset="0"/>
              </a:rPr>
              <a:t>Laser engraving of other parts </a:t>
            </a:r>
          </a:p>
          <a:p>
            <a:pPr lvl="2" algn="just">
              <a:lnSpc>
                <a:spcPct val="120000"/>
              </a:lnSpc>
            </a:pPr>
            <a:r>
              <a:rPr lang="en-US" sz="1000" dirty="0">
                <a:latin typeface="Aptos" panose="020B0004020202020204" pitchFamily="34" charset="0"/>
              </a:rPr>
              <a:t>For the </a:t>
            </a:r>
            <a:r>
              <a:rPr lang="en-US" sz="1000" dirty="0" err="1">
                <a:latin typeface="Aptos" panose="020B0004020202020204" pitchFamily="34" charset="0"/>
              </a:rPr>
              <a:t>mould</a:t>
            </a:r>
            <a:r>
              <a:rPr lang="en-US" sz="1000" dirty="0">
                <a:latin typeface="Aptos" panose="020B0004020202020204" pitchFamily="34" charset="0"/>
              </a:rPr>
              <a:t> displacement, the top plates</a:t>
            </a:r>
          </a:p>
          <a:p>
            <a:pPr lvl="2" algn="just">
              <a:lnSpc>
                <a:spcPct val="120000"/>
              </a:lnSpc>
            </a:pPr>
            <a:r>
              <a:rPr lang="en-US" sz="1000" dirty="0">
                <a:latin typeface="Aptos" panose="020B0004020202020204" pitchFamily="34" charset="0"/>
              </a:rPr>
              <a:t>For the pole displacement, 2 additional plates 38x38mm were manufactured and fixed to the poles via threaded rods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>
                <a:latin typeface="Aptos" panose="020B0004020202020204" pitchFamily="34" charset="0"/>
              </a:rPr>
              <a:t>Design and manufacturing of the inclined support to fit the opening of the oven</a:t>
            </a:r>
          </a:p>
          <a:p>
            <a:pPr lvl="2" algn="just">
              <a:lnSpc>
                <a:spcPct val="120000"/>
              </a:lnSpc>
            </a:pPr>
            <a:r>
              <a:rPr lang="en-US" sz="1000" dirty="0">
                <a:latin typeface="Aptos" panose="020B0004020202020204" pitchFamily="34" charset="0"/>
              </a:rPr>
              <a:t>Mock-up inclined by 38° </a:t>
            </a:r>
            <a:r>
              <a:rPr lang="en-US" sz="1000" dirty="0" err="1">
                <a:latin typeface="Aptos" panose="020B0004020202020204" pitchFamily="34" charset="0"/>
              </a:rPr>
              <a:t>w.r.t.</a:t>
            </a:r>
            <a:r>
              <a:rPr lang="en-US" sz="1000" dirty="0">
                <a:latin typeface="Aptos" panose="020B0004020202020204" pitchFamily="34" charset="0"/>
              </a:rPr>
              <a:t> the horizontal plane</a:t>
            </a:r>
            <a:endParaRPr lang="en-US" sz="1400" dirty="0">
              <a:latin typeface="Aptos" panose="020B0004020202020204" pitchFamily="34" charset="0"/>
            </a:endParaRPr>
          </a:p>
          <a:p>
            <a:pPr lvl="1" algn="just">
              <a:lnSpc>
                <a:spcPct val="120000"/>
              </a:lnSpc>
            </a:pPr>
            <a:r>
              <a:rPr lang="en-US" sz="1400" dirty="0">
                <a:latin typeface="Aptos" panose="020B0004020202020204" pitchFamily="34" charset="0"/>
              </a:rPr>
              <a:t>Displacement witnesses could not be used due to the inclination</a:t>
            </a:r>
          </a:p>
          <a:p>
            <a:pPr lvl="2" algn="just">
              <a:lnSpc>
                <a:spcPct val="120000"/>
              </a:lnSpc>
            </a:pPr>
            <a:r>
              <a:rPr lang="en-US" sz="1000" dirty="0">
                <a:latin typeface="Aptos" panose="020B0004020202020204" pitchFamily="34" charset="0"/>
              </a:rPr>
              <a:t>To correlate DIC measurement with witness displacement, most probably another test featuring the same gaps has to be repeated in the oven in 927</a:t>
            </a:r>
          </a:p>
          <a:p>
            <a:pPr algn="just">
              <a:lnSpc>
                <a:spcPct val="120000"/>
              </a:lnSpc>
            </a:pPr>
            <a:endParaRPr lang="en-US" sz="1400" dirty="0">
              <a:latin typeface="Aptos" panose="020B0004020202020204" pitchFamily="34" charset="0"/>
            </a:endParaRPr>
          </a:p>
          <a:p>
            <a:pPr lvl="1" algn="just">
              <a:lnSpc>
                <a:spcPct val="120000"/>
              </a:lnSpc>
            </a:pPr>
            <a:endParaRPr lang="en-US" sz="1400" dirty="0"/>
          </a:p>
          <a:p>
            <a:pPr lvl="1" algn="just">
              <a:lnSpc>
                <a:spcPct val="120000"/>
              </a:lnSpc>
            </a:pPr>
            <a:endParaRPr lang="en-US" sz="14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B059127-106F-2F7E-73F1-823572DBD8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235"/>
          <a:stretch/>
        </p:blipFill>
        <p:spPr bwMode="auto">
          <a:xfrm>
            <a:off x="6994059" y="0"/>
            <a:ext cx="2294018" cy="2660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7613499-D750-80BE-9CBB-F2CEA01190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07"/>
          <a:stretch/>
        </p:blipFill>
        <p:spPr bwMode="auto">
          <a:xfrm>
            <a:off x="9144634" y="106513"/>
            <a:ext cx="2919682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">
            <a:extLst>
              <a:ext uri="{FF2B5EF4-FFF2-40B4-BE49-F238E27FC236}">
                <a16:creationId xmlns:a16="http://schemas.microsoft.com/office/drawing/2014/main" id="{4F9BBC06-9483-CA15-FFB7-551133DB09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3444" y="1363813"/>
            <a:ext cx="2245959" cy="2958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A digital display on a machine&#10;&#10;AI-generated content may be incorrect.">
            <a:extLst>
              <a:ext uri="{FF2B5EF4-FFF2-40B4-BE49-F238E27FC236}">
                <a16:creationId xmlns:a16="http://schemas.microsoft.com/office/drawing/2014/main" id="{0572DFF1-ABBA-8980-5810-7A0EBAADC1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71"/>
          <a:stretch/>
        </p:blipFill>
        <p:spPr>
          <a:xfrm>
            <a:off x="4290906" y="4278583"/>
            <a:ext cx="1900318" cy="1946271"/>
          </a:xfrm>
          <a:prstGeom prst="rect">
            <a:avLst/>
          </a:prstGeom>
        </p:spPr>
      </p:pic>
      <p:pic>
        <p:nvPicPr>
          <p:cNvPr id="15" name="Picture 14" descr="A metal piece on a conveyor belt&#10;&#10;AI-generated content may be incorrect.">
            <a:extLst>
              <a:ext uri="{FF2B5EF4-FFF2-40B4-BE49-F238E27FC236}">
                <a16:creationId xmlns:a16="http://schemas.microsoft.com/office/drawing/2014/main" id="{DEA990EC-43D1-926F-FE6B-1BAD0E875D0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35" t="9228" r="10915" b="21771"/>
          <a:stretch/>
        </p:blipFill>
        <p:spPr>
          <a:xfrm>
            <a:off x="1509932" y="4278583"/>
            <a:ext cx="2705967" cy="194627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9B33A68-9FD3-572F-2B7C-6B210AFC322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73444" y="4385987"/>
            <a:ext cx="2230756" cy="1838867"/>
          </a:xfrm>
          <a:prstGeom prst="rect">
            <a:avLst/>
          </a:prstGeom>
        </p:spPr>
      </p:pic>
      <p:pic>
        <p:nvPicPr>
          <p:cNvPr id="19" name="Picture 18" descr="A metal object with many parts&#10;&#10;AI-generated content may be incorrect.">
            <a:extLst>
              <a:ext uri="{FF2B5EF4-FFF2-40B4-BE49-F238E27FC236}">
                <a16:creationId xmlns:a16="http://schemas.microsoft.com/office/drawing/2014/main" id="{7A894F97-D404-B3DB-0DDB-719BD48994C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32"/>
          <a:stretch/>
        </p:blipFill>
        <p:spPr>
          <a:xfrm rot="5400000">
            <a:off x="7798557" y="4224975"/>
            <a:ext cx="2170239" cy="1829520"/>
          </a:xfrm>
          <a:prstGeom prst="rect">
            <a:avLst/>
          </a:prstGeom>
        </p:spPr>
      </p:pic>
      <p:pic>
        <p:nvPicPr>
          <p:cNvPr id="20" name="Picture 19" descr="A metal piece with screws&#10;&#10;AI-generated content may be incorrect.">
            <a:extLst>
              <a:ext uri="{FF2B5EF4-FFF2-40B4-BE49-F238E27FC236}">
                <a16:creationId xmlns:a16="http://schemas.microsoft.com/office/drawing/2014/main" id="{8000914B-20DD-BF2C-90E2-D1A4D26DEC6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94950" y="4325897"/>
            <a:ext cx="2170238" cy="1627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115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8F21D2-002E-1B90-8E9B-4C25681DB4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E474959-EA08-BD13-A766-434ED83D742C}"/>
              </a:ext>
            </a:extLst>
          </p:cNvPr>
          <p:cNvSpPr txBox="1">
            <a:spLocks/>
          </p:cNvSpPr>
          <p:nvPr/>
        </p:nvSpPr>
        <p:spPr>
          <a:xfrm>
            <a:off x="241299" y="-118487"/>
            <a:ext cx="1167721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Racetrack coil mock-up</a:t>
            </a:r>
            <a:endParaRPr lang="en-GB" b="1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2E73A6A2-B3B2-000D-3972-D55B03178BAF}"/>
              </a:ext>
            </a:extLst>
          </p:cNvPr>
          <p:cNvSpPr txBox="1">
            <a:spLocks/>
          </p:cNvSpPr>
          <p:nvPr/>
        </p:nvSpPr>
        <p:spPr>
          <a:xfrm>
            <a:off x="592099" y="1761133"/>
            <a:ext cx="5503901" cy="39478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en-US" sz="18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C9048F2-CD08-F8D2-D5D0-6FFA328F8FAF}"/>
              </a:ext>
            </a:extLst>
          </p:cNvPr>
          <p:cNvSpPr txBox="1">
            <a:spLocks/>
          </p:cNvSpPr>
          <p:nvPr/>
        </p:nvSpPr>
        <p:spPr>
          <a:xfrm>
            <a:off x="273486" y="893705"/>
            <a:ext cx="11500980" cy="500544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800" dirty="0"/>
              <a:t>Positioning tests carried out on Friday the 4</a:t>
            </a:r>
            <a:r>
              <a:rPr lang="en-US" sz="1800" baseline="30000" dirty="0"/>
              <a:t>th</a:t>
            </a:r>
            <a:r>
              <a:rPr lang="en-US" sz="1800" dirty="0"/>
              <a:t> of July</a:t>
            </a:r>
          </a:p>
          <a:p>
            <a:pPr algn="just">
              <a:lnSpc>
                <a:spcPct val="120000"/>
              </a:lnSpc>
            </a:pPr>
            <a:r>
              <a:rPr lang="en-US" sz="1800" dirty="0"/>
              <a:t>Blank cycle over the weekend to check the delta in temperature between the set point and the measured temperature </a:t>
            </a:r>
            <a:r>
              <a:rPr lang="en-US" sz="1800" dirty="0">
                <a:latin typeface="Aptos" panose="020B0004020202020204" pitchFamily="34" charset="0"/>
              </a:rPr>
              <a:t>→ non negligible differences </a:t>
            </a:r>
            <a:endParaRPr lang="en-US" sz="1800" dirty="0"/>
          </a:p>
          <a:p>
            <a:pPr algn="just">
              <a:lnSpc>
                <a:spcPct val="120000"/>
              </a:lnSpc>
            </a:pPr>
            <a:r>
              <a:rPr lang="en-US" sz="1800" dirty="0">
                <a:latin typeface="Aptos" panose="020B0004020202020204" pitchFamily="34" charset="0"/>
              </a:rPr>
              <a:t>Reaction cycle with mock-up launched on Monday the 7</a:t>
            </a:r>
            <a:r>
              <a:rPr lang="en-US" sz="1800" baseline="30000" dirty="0">
                <a:latin typeface="Aptos" panose="020B0004020202020204" pitchFamily="34" charset="0"/>
              </a:rPr>
              <a:t>th</a:t>
            </a:r>
            <a:r>
              <a:rPr lang="en-US" sz="1800" dirty="0">
                <a:latin typeface="Aptos" panose="020B0004020202020204" pitchFamily="34" charset="0"/>
              </a:rPr>
              <a:t> of July</a:t>
            </a:r>
          </a:p>
          <a:p>
            <a:pPr lvl="1" algn="just">
              <a:lnSpc>
                <a:spcPct val="120000"/>
              </a:lnSpc>
            </a:pPr>
            <a:r>
              <a:rPr lang="it-IT" sz="1400" dirty="0">
                <a:latin typeface="Aptos" panose="020B0004020202020204" pitchFamily="34" charset="0"/>
              </a:rPr>
              <a:t>Argon atmosphere</a:t>
            </a:r>
            <a:endParaRPr lang="en-GB" sz="1400" dirty="0">
              <a:latin typeface="Aptos" panose="020B0004020202020204" pitchFamily="34" charset="0"/>
            </a:endParaRPr>
          </a:p>
          <a:p>
            <a:pPr lvl="1" algn="just">
              <a:lnSpc>
                <a:spcPct val="120000"/>
              </a:lnSpc>
            </a:pPr>
            <a:r>
              <a:rPr lang="it-IT" sz="1400" dirty="0">
                <a:latin typeface="Aptos" panose="020B0004020202020204" pitchFamily="34" charset="0"/>
              </a:rPr>
              <a:t>Target</a:t>
            </a:r>
            <a:endParaRPr lang="en-GB" sz="1400" dirty="0">
              <a:latin typeface="Aptos" panose="020B0004020202020204" pitchFamily="34" charset="0"/>
            </a:endParaRP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fr-CH" sz="10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210°C for 48h</a:t>
            </a:r>
            <a:endParaRPr lang="en-GB" sz="10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fr-CH" sz="10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395°C for 48h</a:t>
            </a:r>
            <a:endParaRPr lang="en-GB" sz="10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fr-CH" sz="10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663°C for 50h</a:t>
            </a:r>
            <a:endParaRPr lang="en-GB" sz="10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lvl="1" algn="just">
              <a:lnSpc>
                <a:spcPct val="120000"/>
              </a:lnSpc>
            </a:pPr>
            <a:r>
              <a:rPr lang="fr-CH" sz="1400" dirty="0" err="1">
                <a:latin typeface="Aptos" panose="020B0004020202020204" pitchFamily="34" charset="0"/>
              </a:rPr>
              <a:t>Ramp</a:t>
            </a:r>
            <a:r>
              <a:rPr lang="fr-CH" sz="1400" dirty="0">
                <a:latin typeface="Aptos" panose="020B0004020202020204" pitchFamily="34" charset="0"/>
              </a:rPr>
              <a:t>-up 50°C/h</a:t>
            </a:r>
            <a:endParaRPr lang="en-GB" sz="1400" dirty="0">
              <a:latin typeface="Aptos" panose="020B0004020202020204" pitchFamily="34" charset="0"/>
            </a:endParaRPr>
          </a:p>
          <a:p>
            <a:pPr lvl="1" algn="just">
              <a:lnSpc>
                <a:spcPct val="120000"/>
              </a:lnSpc>
            </a:pPr>
            <a:r>
              <a:rPr lang="fr-CH" sz="1400" dirty="0">
                <a:latin typeface="Aptos" panose="020B0004020202020204" pitchFamily="34" charset="0"/>
              </a:rPr>
              <a:t>Free </a:t>
            </a:r>
            <a:r>
              <a:rPr lang="fr-CH" sz="1400" dirty="0" err="1">
                <a:latin typeface="Aptos" panose="020B0004020202020204" pitchFamily="34" charset="0"/>
              </a:rPr>
              <a:t>wheel</a:t>
            </a:r>
            <a:r>
              <a:rPr lang="fr-CH" sz="1400" dirty="0">
                <a:latin typeface="Aptos" panose="020B0004020202020204" pitchFamily="34" charset="0"/>
              </a:rPr>
              <a:t> cool-down</a:t>
            </a:r>
          </a:p>
          <a:p>
            <a:pPr lvl="1" algn="just">
              <a:lnSpc>
                <a:spcPct val="120000"/>
              </a:lnSpc>
            </a:pPr>
            <a:r>
              <a:rPr lang="fr-CH" sz="1400" dirty="0">
                <a:latin typeface="Aptos" panose="020B0004020202020204" pitchFamily="34" charset="0"/>
              </a:rPr>
              <a:t>2 </a:t>
            </a:r>
            <a:r>
              <a:rPr lang="fr-CH" sz="1400" dirty="0" err="1">
                <a:latin typeface="Aptos" panose="020B0004020202020204" pitchFamily="34" charset="0"/>
              </a:rPr>
              <a:t>TCs</a:t>
            </a:r>
            <a:r>
              <a:rPr lang="fr-CH" sz="1400" dirty="0">
                <a:latin typeface="Aptos" panose="020B0004020202020204" pitchFamily="34" charset="0"/>
              </a:rPr>
              <a:t> </a:t>
            </a:r>
            <a:r>
              <a:rPr lang="fr-CH" sz="1400" dirty="0" err="1">
                <a:latin typeface="Aptos" panose="020B0004020202020204" pitchFamily="34" charset="0"/>
              </a:rPr>
              <a:t>installed</a:t>
            </a:r>
            <a:r>
              <a:rPr lang="fr-CH" sz="1400" dirty="0">
                <a:latin typeface="Aptos" panose="020B0004020202020204" pitchFamily="34" charset="0"/>
              </a:rPr>
              <a:t> in the </a:t>
            </a:r>
            <a:r>
              <a:rPr lang="fr-CH" sz="1400" dirty="0" err="1">
                <a:latin typeface="Aptos" panose="020B0004020202020204" pitchFamily="34" charset="0"/>
              </a:rPr>
              <a:t>mould</a:t>
            </a:r>
            <a:r>
              <a:rPr lang="fr-CH" sz="1400" dirty="0">
                <a:latin typeface="Aptos" panose="020B0004020202020204" pitchFamily="34" charset="0"/>
              </a:rPr>
              <a:t> for </a:t>
            </a:r>
            <a:r>
              <a:rPr lang="fr-CH" sz="1400" dirty="0" err="1">
                <a:latin typeface="Aptos" panose="020B0004020202020204" pitchFamily="34" charset="0"/>
              </a:rPr>
              <a:t>temperature</a:t>
            </a:r>
            <a:r>
              <a:rPr lang="fr-CH" sz="1400" dirty="0">
                <a:latin typeface="Aptos" panose="020B0004020202020204" pitchFamily="34" charset="0"/>
              </a:rPr>
              <a:t> monitoring</a:t>
            </a:r>
          </a:p>
          <a:p>
            <a:pPr marL="228600" lvl="1" algn="just">
              <a:lnSpc>
                <a:spcPct val="120000"/>
              </a:lnSpc>
            </a:pPr>
            <a:r>
              <a:rPr lang="fr-CH" sz="1800" dirty="0">
                <a:latin typeface="Aptos" panose="020B0004020202020204" pitchFamily="34" charset="0"/>
              </a:rPr>
              <a:t>Gap change </a:t>
            </a:r>
            <a:r>
              <a:rPr lang="fr-CH" sz="1800" dirty="0" err="1">
                <a:latin typeface="Aptos" panose="020B0004020202020204" pitchFamily="34" charset="0"/>
              </a:rPr>
              <a:t>before</a:t>
            </a:r>
            <a:r>
              <a:rPr lang="fr-CH" sz="1800" dirty="0">
                <a:latin typeface="Aptos" panose="020B0004020202020204" pitchFamily="34" charset="0"/>
              </a:rPr>
              <a:t> RHT</a:t>
            </a:r>
          </a:p>
          <a:p>
            <a:pPr marL="685800" lvl="2" algn="just">
              <a:lnSpc>
                <a:spcPct val="120000"/>
              </a:lnSpc>
            </a:pPr>
            <a:r>
              <a:rPr lang="fr-CH" sz="1400" dirty="0">
                <a:latin typeface="Aptos" panose="020B0004020202020204" pitchFamily="34" charset="0"/>
              </a:rPr>
              <a:t>Gap </a:t>
            </a:r>
            <a:r>
              <a:rPr lang="fr-CH" sz="1400" dirty="0" err="1">
                <a:latin typeface="Aptos" panose="020B0004020202020204" pitchFamily="34" charset="0"/>
              </a:rPr>
              <a:t>between</a:t>
            </a:r>
            <a:r>
              <a:rPr lang="fr-CH" sz="1400" dirty="0">
                <a:latin typeface="Aptos" panose="020B0004020202020204" pitchFamily="34" charset="0"/>
              </a:rPr>
              <a:t> </a:t>
            </a:r>
            <a:r>
              <a:rPr lang="fr-CH" sz="1400" dirty="0" err="1">
                <a:latin typeface="Aptos" panose="020B0004020202020204" pitchFamily="34" charset="0"/>
              </a:rPr>
              <a:t>poles</a:t>
            </a:r>
            <a:r>
              <a:rPr lang="fr-CH" sz="1400" dirty="0">
                <a:latin typeface="Aptos" panose="020B0004020202020204" pitchFamily="34" charset="0"/>
              </a:rPr>
              <a:t>: 	2 mm      → 	    </a:t>
            </a:r>
            <a:r>
              <a:rPr lang="fr-CH" sz="1400" dirty="0">
                <a:solidFill>
                  <a:srgbClr val="00B050"/>
                </a:solidFill>
                <a:latin typeface="Aptos" panose="020B0004020202020204" pitchFamily="34" charset="0"/>
              </a:rPr>
              <a:t>1.9 mm           </a:t>
            </a:r>
            <a:r>
              <a:rPr lang="fr-CH" sz="1400" dirty="0">
                <a:latin typeface="Aptos" panose="020B0004020202020204" pitchFamily="34" charset="0"/>
              </a:rPr>
              <a:t>→ 	</a:t>
            </a:r>
            <a:r>
              <a:rPr lang="fr-CH" sz="1400" dirty="0">
                <a:solidFill>
                  <a:srgbClr val="00B0F0"/>
                </a:solidFill>
                <a:latin typeface="Aptos" panose="020B0004020202020204" pitchFamily="34" charset="0"/>
              </a:rPr>
              <a:t>1.8 mm</a:t>
            </a:r>
          </a:p>
          <a:p>
            <a:pPr marL="685800" lvl="2" algn="just">
              <a:lnSpc>
                <a:spcPct val="120000"/>
              </a:lnSpc>
            </a:pPr>
            <a:r>
              <a:rPr lang="fr-CH" sz="1400" dirty="0">
                <a:latin typeface="Aptos" panose="020B0004020202020204" pitchFamily="34" charset="0"/>
              </a:rPr>
              <a:t>Gap </a:t>
            </a:r>
            <a:r>
              <a:rPr lang="fr-CH" sz="1400" dirty="0" err="1">
                <a:latin typeface="Aptos" panose="020B0004020202020204" pitchFamily="34" charset="0"/>
              </a:rPr>
              <a:t>between</a:t>
            </a:r>
            <a:r>
              <a:rPr lang="fr-CH" sz="1400" dirty="0">
                <a:latin typeface="Aptos" panose="020B0004020202020204" pitchFamily="34" charset="0"/>
              </a:rPr>
              <a:t> plates: 	4 mm 	            →          		</a:t>
            </a:r>
            <a:r>
              <a:rPr lang="fr-CH" sz="1400" dirty="0">
                <a:solidFill>
                  <a:srgbClr val="00B0F0"/>
                </a:solidFill>
                <a:latin typeface="Aptos" panose="020B0004020202020204" pitchFamily="34" charset="0"/>
              </a:rPr>
              <a:t>3.8 mm</a:t>
            </a:r>
          </a:p>
          <a:p>
            <a:pPr marL="457200" lvl="1" indent="0" algn="just">
              <a:lnSpc>
                <a:spcPct val="120000"/>
              </a:lnSpc>
              <a:buNone/>
            </a:pPr>
            <a:endParaRPr lang="en-US" sz="1400" dirty="0">
              <a:latin typeface="Aptos" panose="020B0004020202020204" pitchFamily="34" charset="0"/>
            </a:endParaRPr>
          </a:p>
          <a:p>
            <a:pPr algn="just">
              <a:lnSpc>
                <a:spcPct val="120000"/>
              </a:lnSpc>
            </a:pPr>
            <a:endParaRPr lang="en-US" sz="1000" dirty="0">
              <a:latin typeface="Aptos" panose="020B0004020202020204" pitchFamily="34" charset="0"/>
            </a:endParaRPr>
          </a:p>
          <a:p>
            <a:pPr algn="just">
              <a:lnSpc>
                <a:spcPct val="120000"/>
              </a:lnSpc>
            </a:pPr>
            <a:endParaRPr lang="en-US" sz="1400" dirty="0">
              <a:latin typeface="Aptos" panose="020B0004020202020204" pitchFamily="34" charset="0"/>
            </a:endParaRPr>
          </a:p>
          <a:p>
            <a:pPr lvl="1" algn="just">
              <a:lnSpc>
                <a:spcPct val="120000"/>
              </a:lnSpc>
            </a:pPr>
            <a:endParaRPr lang="en-US" sz="1400" dirty="0"/>
          </a:p>
          <a:p>
            <a:pPr lvl="1" algn="just">
              <a:lnSpc>
                <a:spcPct val="120000"/>
              </a:lnSpc>
            </a:pPr>
            <a:endParaRPr lang="en-US" sz="1400" dirty="0"/>
          </a:p>
        </p:txBody>
      </p:sp>
      <p:pic>
        <p:nvPicPr>
          <p:cNvPr id="12" name="Picture 11" descr="A large machine in a factory&#10;&#10;AI-generated content may be incorrect.">
            <a:extLst>
              <a:ext uri="{FF2B5EF4-FFF2-40B4-BE49-F238E27FC236}">
                <a16:creationId xmlns:a16="http://schemas.microsoft.com/office/drawing/2014/main" id="{E00CCBBF-3D12-2D96-D6F9-CAFFD4B057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376048" y="2495325"/>
            <a:ext cx="4214586" cy="316093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FB66DC4-E215-5BB3-F847-9914958C3578}"/>
              </a:ext>
            </a:extLst>
          </p:cNvPr>
          <p:cNvSpPr txBox="1"/>
          <p:nvPr/>
        </p:nvSpPr>
        <p:spPr>
          <a:xfrm>
            <a:off x="2912249" y="5760396"/>
            <a:ext cx="863600" cy="27699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sz="1200" dirty="0"/>
              <a:t>Initial gap</a:t>
            </a:r>
            <a:endParaRPr lang="en-GB" sz="1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575CED-90DA-9A71-5922-BA6728C5BC91}"/>
              </a:ext>
            </a:extLst>
          </p:cNvPr>
          <p:cNvSpPr txBox="1"/>
          <p:nvPr/>
        </p:nvSpPr>
        <p:spPr>
          <a:xfrm>
            <a:off x="3819866" y="5757911"/>
            <a:ext cx="1564102" cy="46166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rgbClr val="00B050"/>
                </a:solidFill>
              </a:rPr>
              <a:t>Gap after realising of </a:t>
            </a:r>
          </a:p>
          <a:p>
            <a:pPr algn="ctr"/>
            <a:r>
              <a:rPr lang="it-IT" sz="1200" dirty="0">
                <a:solidFill>
                  <a:srgbClr val="00B050"/>
                </a:solidFill>
              </a:rPr>
              <a:t>the winding tension</a:t>
            </a:r>
            <a:endParaRPr lang="en-GB" sz="1200" dirty="0">
              <a:solidFill>
                <a:srgbClr val="00B05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A557084-D32E-C682-FB26-9EE1C559B033}"/>
              </a:ext>
            </a:extLst>
          </p:cNvPr>
          <p:cNvSpPr txBox="1"/>
          <p:nvPr/>
        </p:nvSpPr>
        <p:spPr>
          <a:xfrm>
            <a:off x="5427986" y="5763877"/>
            <a:ext cx="1564102" cy="46166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rgbClr val="00B0F0"/>
                </a:solidFill>
              </a:rPr>
              <a:t>Gap after removal of the side bars</a:t>
            </a:r>
            <a:endParaRPr lang="en-GB" sz="12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07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9D3BAF-60C1-757C-5D8A-469765F154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6A7FC77-2244-E857-1105-3569483419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4857" y="2786853"/>
            <a:ext cx="4342696" cy="338482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6ABCC9E-2089-F6E5-3174-007A066ACAC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0668" t="12000" r="6488" b="4500"/>
          <a:stretch/>
        </p:blipFill>
        <p:spPr>
          <a:xfrm>
            <a:off x="220186" y="1720908"/>
            <a:ext cx="4132262" cy="2905632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7349B28A-86C3-2425-400D-A3AECF1121F3}"/>
              </a:ext>
            </a:extLst>
          </p:cNvPr>
          <p:cNvSpPr txBox="1">
            <a:spLocks/>
          </p:cNvSpPr>
          <p:nvPr/>
        </p:nvSpPr>
        <p:spPr>
          <a:xfrm>
            <a:off x="241299" y="-118487"/>
            <a:ext cx="1156448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Racetrack coil mock-up: epoxy impregnation</a:t>
            </a:r>
            <a:endParaRPr lang="en-GB" b="1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F7DCFC07-29CA-8F78-C144-36DE1DA969ED}"/>
              </a:ext>
            </a:extLst>
          </p:cNvPr>
          <p:cNvSpPr txBox="1">
            <a:spLocks/>
          </p:cNvSpPr>
          <p:nvPr/>
        </p:nvSpPr>
        <p:spPr>
          <a:xfrm>
            <a:off x="592099" y="1761133"/>
            <a:ext cx="5503901" cy="39478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en-US" sz="18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3707AF2-DE2A-8E06-6C10-E28C106A5131}"/>
              </a:ext>
            </a:extLst>
          </p:cNvPr>
          <p:cNvSpPr txBox="1">
            <a:spLocks/>
          </p:cNvSpPr>
          <p:nvPr/>
        </p:nvSpPr>
        <p:spPr>
          <a:xfrm>
            <a:off x="584547" y="1064712"/>
            <a:ext cx="10711769" cy="459705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800" dirty="0"/>
              <a:t>Impregnation mold is manufactured, and all the parts are available</a:t>
            </a:r>
          </a:p>
          <a:p>
            <a:pPr algn="just">
              <a:lnSpc>
                <a:spcPct val="120000"/>
              </a:lnSpc>
            </a:pPr>
            <a:endParaRPr lang="en-US" sz="1400" dirty="0">
              <a:latin typeface="Aptos" panose="020B0004020202020204" pitchFamily="34" charset="0"/>
            </a:endParaRPr>
          </a:p>
          <a:p>
            <a:pPr lvl="1" algn="just">
              <a:lnSpc>
                <a:spcPct val="120000"/>
              </a:lnSpc>
            </a:pPr>
            <a:endParaRPr lang="en-US" sz="1400" dirty="0"/>
          </a:p>
          <a:p>
            <a:pPr lvl="1" algn="just">
              <a:lnSpc>
                <a:spcPct val="120000"/>
              </a:lnSpc>
            </a:pPr>
            <a:endParaRPr lang="en-US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0A46E6-6184-3518-A74C-4901FFB3AD55}"/>
              </a:ext>
            </a:extLst>
          </p:cNvPr>
          <p:cNvSpPr txBox="1"/>
          <p:nvPr/>
        </p:nvSpPr>
        <p:spPr>
          <a:xfrm>
            <a:off x="220186" y="5140372"/>
            <a:ext cx="2154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rgbClr val="00B050"/>
                </a:solidFill>
              </a:rPr>
              <a:t>Courtesy of B. Pellet</a:t>
            </a:r>
            <a:endParaRPr lang="en-GB" sz="1400" dirty="0">
              <a:solidFill>
                <a:srgbClr val="00B050"/>
              </a:solidFill>
            </a:endParaRPr>
          </a:p>
        </p:txBody>
      </p:sp>
      <p:pic>
        <p:nvPicPr>
          <p:cNvPr id="4" name="Picture 3" descr="A wooden box with metal bars and metal bars&#10;&#10;AI-generated content may be incorrect.">
            <a:extLst>
              <a:ext uri="{FF2B5EF4-FFF2-40B4-BE49-F238E27FC236}">
                <a16:creationId xmlns:a16="http://schemas.microsoft.com/office/drawing/2014/main" id="{7DFB1C2B-A0A4-DB9B-9574-9888B4281E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19" t="22730" r="19524" b="8826"/>
          <a:stretch/>
        </p:blipFill>
        <p:spPr>
          <a:xfrm>
            <a:off x="7529439" y="1761133"/>
            <a:ext cx="4526529" cy="3947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941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7F5045-3004-C576-5BFE-755D0B6FCE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9B668BA1-F93F-4BA8-92A6-6BE1B3B0DF30}"/>
              </a:ext>
            </a:extLst>
          </p:cNvPr>
          <p:cNvSpPr txBox="1">
            <a:spLocks/>
          </p:cNvSpPr>
          <p:nvPr/>
        </p:nvSpPr>
        <p:spPr>
          <a:xfrm>
            <a:off x="241299" y="-118487"/>
            <a:ext cx="1156448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Parallel activities</a:t>
            </a:r>
            <a:endParaRPr lang="en-GB" b="1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EA5E7CB-F8FC-A1E2-43C4-3ED92713925D}"/>
              </a:ext>
            </a:extLst>
          </p:cNvPr>
          <p:cNvSpPr txBox="1">
            <a:spLocks/>
          </p:cNvSpPr>
          <p:nvPr/>
        </p:nvSpPr>
        <p:spPr>
          <a:xfrm>
            <a:off x="584547" y="948626"/>
            <a:ext cx="10711769" cy="459705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800" dirty="0"/>
              <a:t>Up to now, by design, only 2 mica layers are bridging and supporting the cable across the gap in the  sectorized reaction mold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“Flexible” metallic  midplane shims may be envisaged to support laterally the turns </a:t>
            </a:r>
          </a:p>
          <a:p>
            <a:pPr lvl="2" algn="just">
              <a:lnSpc>
                <a:spcPct val="120000"/>
              </a:lnSpc>
            </a:pPr>
            <a:r>
              <a:rPr lang="en-US" sz="1000" dirty="0"/>
              <a:t>They need to adapt to the flared geometry during reaction heat treatment cycle</a:t>
            </a:r>
          </a:p>
          <a:p>
            <a:pPr lvl="2" algn="just">
              <a:lnSpc>
                <a:spcPct val="120000"/>
              </a:lnSpc>
            </a:pPr>
            <a:r>
              <a:rPr lang="en-US" sz="1000" dirty="0"/>
              <a:t>The most promising sample is the one with the most of cuts (laser cut width 0.5mm) </a:t>
            </a:r>
          </a:p>
          <a:p>
            <a:pPr algn="just">
              <a:lnSpc>
                <a:spcPct val="120000"/>
              </a:lnSpc>
            </a:pPr>
            <a:endParaRPr lang="en-US" sz="1800" dirty="0"/>
          </a:p>
          <a:p>
            <a:pPr algn="just">
              <a:lnSpc>
                <a:spcPct val="120000"/>
              </a:lnSpc>
            </a:pPr>
            <a:endParaRPr lang="en-US" sz="1400" dirty="0">
              <a:latin typeface="Aptos" panose="020B0004020202020204" pitchFamily="34" charset="0"/>
            </a:endParaRPr>
          </a:p>
          <a:p>
            <a:pPr lvl="1" algn="just">
              <a:lnSpc>
                <a:spcPct val="120000"/>
              </a:lnSpc>
            </a:pPr>
            <a:endParaRPr lang="en-US" sz="1400" dirty="0"/>
          </a:p>
          <a:p>
            <a:pPr lvl="1" algn="just">
              <a:lnSpc>
                <a:spcPct val="120000"/>
              </a:lnSpc>
            </a:pPr>
            <a:endParaRPr lang="en-US" sz="1400" dirty="0"/>
          </a:p>
        </p:txBody>
      </p:sp>
      <p:pic>
        <p:nvPicPr>
          <p:cNvPr id="4" name="Picture 3" descr="A close-up of a colorful line&#10;&#10;AI-generated content may be incorrect.">
            <a:extLst>
              <a:ext uri="{FF2B5EF4-FFF2-40B4-BE49-F238E27FC236}">
                <a16:creationId xmlns:a16="http://schemas.microsoft.com/office/drawing/2014/main" id="{4ACDDEB6-F697-158C-2BEC-B0E6BFDDB8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781" b="33533"/>
          <a:stretch/>
        </p:blipFill>
        <p:spPr>
          <a:xfrm>
            <a:off x="980898" y="2659730"/>
            <a:ext cx="10230204" cy="1433294"/>
          </a:xfrm>
          <a:prstGeom prst="rect">
            <a:avLst/>
          </a:prstGeom>
        </p:spPr>
      </p:pic>
      <p:pic>
        <p:nvPicPr>
          <p:cNvPr id="6" name="Picture 5" descr="A close-up of a machine&#10;&#10;AI-generated content may be incorrect.">
            <a:extLst>
              <a:ext uri="{FF2B5EF4-FFF2-40B4-BE49-F238E27FC236}">
                <a16:creationId xmlns:a16="http://schemas.microsoft.com/office/drawing/2014/main" id="{B47662C6-CB70-5BFD-3A9D-FE21351BA3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68" b="7809"/>
          <a:stretch/>
        </p:blipFill>
        <p:spPr>
          <a:xfrm>
            <a:off x="166307" y="4272878"/>
            <a:ext cx="4185437" cy="1859039"/>
          </a:xfrm>
          <a:prstGeom prst="rect">
            <a:avLst/>
          </a:prstGeom>
        </p:spPr>
      </p:pic>
      <p:pic>
        <p:nvPicPr>
          <p:cNvPr id="9" name="Picture 8" descr="A close-up of a machine&#10;&#10;AI-generated content may be incorrect.">
            <a:extLst>
              <a:ext uri="{FF2B5EF4-FFF2-40B4-BE49-F238E27FC236}">
                <a16:creationId xmlns:a16="http://schemas.microsoft.com/office/drawing/2014/main" id="{AB96287A-8C17-A9FE-01D7-9678AD6C83F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730" b="16063"/>
          <a:stretch/>
        </p:blipFill>
        <p:spPr>
          <a:xfrm>
            <a:off x="4415247" y="4274560"/>
            <a:ext cx="4658688" cy="1859039"/>
          </a:xfrm>
          <a:prstGeom prst="rect">
            <a:avLst/>
          </a:prstGeom>
        </p:spPr>
      </p:pic>
      <p:pic>
        <p:nvPicPr>
          <p:cNvPr id="13" name="Picture 12" descr="A close-up of a machine&#10;&#10;AI-generated content may be incorrect.">
            <a:extLst>
              <a:ext uri="{FF2B5EF4-FFF2-40B4-BE49-F238E27FC236}">
                <a16:creationId xmlns:a16="http://schemas.microsoft.com/office/drawing/2014/main" id="{27238C52-56D2-4415-4B45-49C58D672F3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19" t="24635" b="7251"/>
          <a:stretch/>
        </p:blipFill>
        <p:spPr>
          <a:xfrm>
            <a:off x="9152710" y="4272878"/>
            <a:ext cx="2925106" cy="1859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7836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F2AAB4-066A-DFAC-A2AF-2D97308404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8FAFA7A-9894-33C9-1A7D-645888CA9454}"/>
              </a:ext>
            </a:extLst>
          </p:cNvPr>
          <p:cNvSpPr txBox="1">
            <a:spLocks/>
          </p:cNvSpPr>
          <p:nvPr/>
        </p:nvSpPr>
        <p:spPr>
          <a:xfrm>
            <a:off x="241299" y="-118487"/>
            <a:ext cx="1156448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Parallel activities</a:t>
            </a:r>
            <a:endParaRPr lang="en-GB" b="1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F00E453-A7CC-64AF-B6F1-D3619BBB2382}"/>
              </a:ext>
            </a:extLst>
          </p:cNvPr>
          <p:cNvSpPr txBox="1">
            <a:spLocks/>
          </p:cNvSpPr>
          <p:nvPr/>
        </p:nvSpPr>
        <p:spPr>
          <a:xfrm>
            <a:off x="584547" y="948625"/>
            <a:ext cx="10711769" cy="525187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800" dirty="0"/>
              <a:t>Improvement of the winding tooling for next mock-ups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Drawings done, internal manufacturing in 927 mechanical workshop</a:t>
            </a:r>
          </a:p>
          <a:p>
            <a:pPr lvl="1" algn="just">
              <a:lnSpc>
                <a:spcPct val="120000"/>
              </a:lnSpc>
            </a:pPr>
            <a:endParaRPr lang="en-US" sz="1400" dirty="0"/>
          </a:p>
          <a:p>
            <a:pPr lvl="1" algn="just">
              <a:lnSpc>
                <a:spcPct val="120000"/>
              </a:lnSpc>
            </a:pPr>
            <a:endParaRPr lang="en-US" sz="1400" dirty="0"/>
          </a:p>
          <a:p>
            <a:pPr lvl="1" algn="just">
              <a:lnSpc>
                <a:spcPct val="120000"/>
              </a:lnSpc>
            </a:pPr>
            <a:endParaRPr lang="en-US" sz="1400" dirty="0"/>
          </a:p>
          <a:p>
            <a:pPr lvl="1" algn="just">
              <a:lnSpc>
                <a:spcPct val="120000"/>
              </a:lnSpc>
            </a:pPr>
            <a:endParaRPr lang="en-US" sz="1400" dirty="0"/>
          </a:p>
          <a:p>
            <a:pPr lvl="1" algn="just">
              <a:lnSpc>
                <a:spcPct val="120000"/>
              </a:lnSpc>
            </a:pPr>
            <a:endParaRPr lang="en-US" sz="1400" dirty="0"/>
          </a:p>
          <a:p>
            <a:pPr lvl="1" algn="just">
              <a:lnSpc>
                <a:spcPct val="120000"/>
              </a:lnSpc>
            </a:pPr>
            <a:endParaRPr lang="en-US" sz="1400" dirty="0"/>
          </a:p>
          <a:p>
            <a:pPr lvl="1" algn="just">
              <a:lnSpc>
                <a:spcPct val="120000"/>
              </a:lnSpc>
            </a:pPr>
            <a:endParaRPr lang="en-US" sz="1400" dirty="0"/>
          </a:p>
          <a:p>
            <a:pPr lvl="1" algn="just">
              <a:lnSpc>
                <a:spcPct val="120000"/>
              </a:lnSpc>
            </a:pPr>
            <a:endParaRPr lang="en-US" sz="1400" dirty="0"/>
          </a:p>
          <a:p>
            <a:pPr lvl="1" algn="just">
              <a:lnSpc>
                <a:spcPct val="120000"/>
              </a:lnSpc>
            </a:pPr>
            <a:endParaRPr lang="en-US" sz="1400" dirty="0"/>
          </a:p>
          <a:p>
            <a:pPr lvl="1" algn="just">
              <a:lnSpc>
                <a:spcPct val="120000"/>
              </a:lnSpc>
            </a:pPr>
            <a:endParaRPr lang="en-US" sz="1400" dirty="0"/>
          </a:p>
          <a:p>
            <a:pPr lvl="1" algn="just">
              <a:lnSpc>
                <a:spcPct val="120000"/>
              </a:lnSpc>
            </a:pPr>
            <a:endParaRPr lang="en-US" sz="1400" dirty="0"/>
          </a:p>
          <a:p>
            <a:pPr marL="228600" lvl="1" algn="just">
              <a:lnSpc>
                <a:spcPct val="120000"/>
              </a:lnSpc>
            </a:pPr>
            <a:r>
              <a:rPr lang="en-US" sz="1800" dirty="0"/>
              <a:t>Purchase order for BOND ceramic bearings launched (01/07/2025) </a:t>
            </a:r>
          </a:p>
          <a:p>
            <a:pPr lvl="1" algn="just">
              <a:lnSpc>
                <a:spcPct val="120000"/>
              </a:lnSpc>
            </a:pPr>
            <a:r>
              <a:rPr lang="en-GB" sz="1400" dirty="0"/>
              <a:t>40 bearings CCSI-6200FC C5 DRY (31.75€ each, delivery in 10 weeks i.e. around mid September)</a:t>
            </a:r>
            <a:endParaRPr lang="en-US" sz="1400" dirty="0"/>
          </a:p>
          <a:p>
            <a:pPr algn="just">
              <a:lnSpc>
                <a:spcPct val="120000"/>
              </a:lnSpc>
            </a:pPr>
            <a:endParaRPr lang="en-US" sz="1400" dirty="0">
              <a:latin typeface="Aptos" panose="020B0004020202020204" pitchFamily="34" charset="0"/>
            </a:endParaRPr>
          </a:p>
          <a:p>
            <a:pPr lvl="1" algn="just">
              <a:lnSpc>
                <a:spcPct val="120000"/>
              </a:lnSpc>
            </a:pPr>
            <a:endParaRPr lang="en-US" sz="1400" dirty="0"/>
          </a:p>
          <a:p>
            <a:pPr lvl="1" algn="just">
              <a:lnSpc>
                <a:spcPct val="120000"/>
              </a:lnSpc>
            </a:pPr>
            <a:endParaRPr lang="en-US" sz="1400" dirty="0"/>
          </a:p>
        </p:txBody>
      </p:sp>
      <p:pic>
        <p:nvPicPr>
          <p:cNvPr id="6" name="Picture 5" descr="A colorful object with a long handle&#10;&#10;AI-generated content may be incorrect.">
            <a:extLst>
              <a:ext uri="{FF2B5EF4-FFF2-40B4-BE49-F238E27FC236}">
                <a16:creationId xmlns:a16="http://schemas.microsoft.com/office/drawing/2014/main" id="{6CF8819D-1EEC-818D-7C19-B85FDD1DC3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82"/>
          <a:stretch/>
        </p:blipFill>
        <p:spPr>
          <a:xfrm>
            <a:off x="1407062" y="2049580"/>
            <a:ext cx="5238364" cy="3078137"/>
          </a:xfrm>
          <a:prstGeom prst="rect">
            <a:avLst/>
          </a:prstGeom>
        </p:spPr>
      </p:pic>
      <p:pic>
        <p:nvPicPr>
          <p:cNvPr id="9" name="Picture 8" descr="A colorful machine with a handle&#10;&#10;AI-generated content may be incorrect.">
            <a:extLst>
              <a:ext uri="{FF2B5EF4-FFF2-40B4-BE49-F238E27FC236}">
                <a16:creationId xmlns:a16="http://schemas.microsoft.com/office/drawing/2014/main" id="{AC3395E6-E604-5971-61AC-DEB916FC33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756" b="8293"/>
          <a:stretch/>
        </p:blipFill>
        <p:spPr>
          <a:xfrm>
            <a:off x="7727341" y="2162421"/>
            <a:ext cx="2859730" cy="265341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8482FE8-898A-A93B-994A-A2AFE1BFEE5C}"/>
              </a:ext>
            </a:extLst>
          </p:cNvPr>
          <p:cNvSpPr txBox="1"/>
          <p:nvPr/>
        </p:nvSpPr>
        <p:spPr>
          <a:xfrm>
            <a:off x="6096000" y="1939015"/>
            <a:ext cx="797490" cy="9582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27156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E59E64-7E81-B0E7-4661-79F6FB2AB5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76DD5A0D-78F5-CBAF-152E-AA935E99F11D}"/>
              </a:ext>
            </a:extLst>
          </p:cNvPr>
          <p:cNvSpPr txBox="1">
            <a:spLocks/>
          </p:cNvSpPr>
          <p:nvPr/>
        </p:nvSpPr>
        <p:spPr>
          <a:xfrm>
            <a:off x="241299" y="-118487"/>
            <a:ext cx="1156448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Parallel activities</a:t>
            </a:r>
            <a:endParaRPr lang="en-GB" b="1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FD3B8B0-24CF-4C70-AB45-0E5315E2CCAF}"/>
              </a:ext>
            </a:extLst>
          </p:cNvPr>
          <p:cNvSpPr txBox="1">
            <a:spLocks/>
          </p:cNvSpPr>
          <p:nvPr/>
        </p:nvSpPr>
        <p:spPr>
          <a:xfrm>
            <a:off x="386220" y="948625"/>
            <a:ext cx="10711769" cy="525187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800" dirty="0"/>
              <a:t>Ceramic coating of the titanium poles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Tech28E coating from </a:t>
            </a:r>
            <a:r>
              <a:rPr lang="en-US" sz="1400" dirty="0" err="1"/>
              <a:t>Bodycoat</a:t>
            </a:r>
            <a:r>
              <a:rPr lang="en-US" sz="1400" dirty="0"/>
              <a:t> could be an alternative to the ones already investigated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Yann Farys is in contact with the company to get a quotation for test samples</a:t>
            </a:r>
          </a:p>
          <a:p>
            <a:pPr marL="457200" lvl="1" indent="0" algn="just">
              <a:lnSpc>
                <a:spcPct val="120000"/>
              </a:lnSpc>
              <a:buNone/>
            </a:pPr>
            <a:endParaRPr lang="en-US" sz="1400" dirty="0"/>
          </a:p>
          <a:p>
            <a:pPr marL="228600" lvl="1" algn="just">
              <a:lnSpc>
                <a:spcPct val="120000"/>
              </a:lnSpc>
            </a:pPr>
            <a:r>
              <a:rPr lang="en-US" sz="1800" dirty="0" err="1"/>
              <a:t>Cerapreg</a:t>
            </a:r>
            <a:r>
              <a:rPr lang="en-US" sz="1800" dirty="0"/>
              <a:t> laminates under tests with Polymer Lab (interlayer possibility)</a:t>
            </a:r>
          </a:p>
          <a:p>
            <a:pPr lvl="1" algn="just">
              <a:lnSpc>
                <a:spcPct val="120000"/>
              </a:lnSpc>
            </a:pPr>
            <a:r>
              <a:rPr lang="it-IT" sz="1400" dirty="0"/>
              <a:t>Water jet cut of samples to perform, preliminary contact with Leila</a:t>
            </a:r>
          </a:p>
          <a:p>
            <a:pPr lvl="2" algn="just">
              <a:lnSpc>
                <a:spcPct val="120000"/>
              </a:lnSpc>
            </a:pPr>
            <a:r>
              <a:rPr lang="it-IT" sz="1000" dirty="0"/>
              <a:t>Flexural ans ILSS tests</a:t>
            </a:r>
          </a:p>
          <a:p>
            <a:pPr lvl="2" algn="just">
              <a:lnSpc>
                <a:spcPct val="120000"/>
              </a:lnSpc>
            </a:pPr>
            <a:r>
              <a:rPr lang="it-IT" sz="1000" dirty="0"/>
              <a:t>Dielectric tests</a:t>
            </a:r>
          </a:p>
          <a:p>
            <a:pPr lvl="2" algn="just">
              <a:lnSpc>
                <a:spcPct val="120000"/>
              </a:lnSpc>
            </a:pPr>
            <a:r>
              <a:rPr lang="it-IT" sz="1000" dirty="0"/>
              <a:t>Epoxy compatibility </a:t>
            </a:r>
          </a:p>
          <a:p>
            <a:pPr lvl="2" algn="just">
              <a:lnSpc>
                <a:spcPct val="120000"/>
              </a:lnSpc>
            </a:pPr>
            <a:r>
              <a:rPr lang="it-IT" sz="1000" dirty="0"/>
              <a:t>TGA + FTIR </a:t>
            </a:r>
            <a:endParaRPr lang="en-US" sz="1000" dirty="0"/>
          </a:p>
          <a:p>
            <a:pPr algn="just">
              <a:lnSpc>
                <a:spcPct val="120000"/>
              </a:lnSpc>
            </a:pPr>
            <a:endParaRPr lang="en-US" sz="1800" dirty="0"/>
          </a:p>
          <a:p>
            <a:pPr lvl="1" algn="just">
              <a:lnSpc>
                <a:spcPct val="120000"/>
              </a:lnSpc>
            </a:pPr>
            <a:endParaRPr lang="en-US" sz="1400" dirty="0"/>
          </a:p>
          <a:p>
            <a:pPr lvl="1" algn="just">
              <a:lnSpc>
                <a:spcPct val="120000"/>
              </a:lnSpc>
            </a:pPr>
            <a:endParaRPr lang="en-US" sz="1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BED99B9-C372-241D-9749-698888E2C2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6423" y="156575"/>
            <a:ext cx="4152605" cy="4853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789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092B7-5E1B-35E6-A3C4-B09F86B1E5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E368F1F-C65D-0477-A96E-5DBCFA0AEA74}"/>
              </a:ext>
            </a:extLst>
          </p:cNvPr>
          <p:cNvSpPr txBox="1">
            <a:spLocks/>
          </p:cNvSpPr>
          <p:nvPr/>
        </p:nvSpPr>
        <p:spPr>
          <a:xfrm>
            <a:off x="4730750" y="2599313"/>
            <a:ext cx="27305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Thank you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3818333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642D81-3060-F114-F77F-0E138FB287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8A34B44-03E4-90D4-8295-63A3A197F4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117" y="1283918"/>
            <a:ext cx="11683427" cy="442511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5B085DB6-312D-E8BE-7981-088ECFDE185F}"/>
              </a:ext>
            </a:extLst>
          </p:cNvPr>
          <p:cNvSpPr txBox="1">
            <a:spLocks/>
          </p:cNvSpPr>
          <p:nvPr/>
        </p:nvSpPr>
        <p:spPr>
          <a:xfrm>
            <a:off x="241300" y="-118487"/>
            <a:ext cx="106529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Racetrack coil mock-up</a:t>
            </a:r>
            <a:endParaRPr lang="en-GB" b="1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3ED68475-77EB-B7DC-4BCA-BD0804269350}"/>
              </a:ext>
            </a:extLst>
          </p:cNvPr>
          <p:cNvSpPr txBox="1">
            <a:spLocks/>
          </p:cNvSpPr>
          <p:nvPr/>
        </p:nvSpPr>
        <p:spPr>
          <a:xfrm>
            <a:off x="592099" y="1761133"/>
            <a:ext cx="5503901" cy="39478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en-US" sz="18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A974229-E00F-4C8F-954B-EC175CB0B1B2}"/>
              </a:ext>
            </a:extLst>
          </p:cNvPr>
          <p:cNvSpPr/>
          <p:nvPr/>
        </p:nvSpPr>
        <p:spPr>
          <a:xfrm>
            <a:off x="4943475" y="1973470"/>
            <a:ext cx="61913" cy="939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F202A0B-4B7F-5AB1-CA54-82AAFC4B01B9}"/>
              </a:ext>
            </a:extLst>
          </p:cNvPr>
          <p:cNvSpPr/>
          <p:nvPr/>
        </p:nvSpPr>
        <p:spPr>
          <a:xfrm>
            <a:off x="5455085" y="4724331"/>
            <a:ext cx="112665" cy="1670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0BF8A0-2555-BD3B-2EB6-3EF04E05464C}"/>
              </a:ext>
            </a:extLst>
          </p:cNvPr>
          <p:cNvSpPr txBox="1"/>
          <p:nvPr/>
        </p:nvSpPr>
        <p:spPr>
          <a:xfrm>
            <a:off x="4837906" y="1283918"/>
            <a:ext cx="273050" cy="27699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200" b="1" dirty="0">
                <a:solidFill>
                  <a:srgbClr val="FF0000"/>
                </a:solidFill>
              </a:rPr>
              <a:t>2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88510C-60B4-E775-6049-BB14686F2737}"/>
              </a:ext>
            </a:extLst>
          </p:cNvPr>
          <p:cNvSpPr txBox="1"/>
          <p:nvPr/>
        </p:nvSpPr>
        <p:spPr>
          <a:xfrm>
            <a:off x="5374892" y="5435582"/>
            <a:ext cx="273050" cy="27699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200" b="1" dirty="0">
                <a:solidFill>
                  <a:srgbClr val="FF0000"/>
                </a:solidFill>
              </a:rPr>
              <a:t>4</a:t>
            </a:r>
            <a:endParaRPr lang="en-GB" sz="1200" b="1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BED8941-EC5B-16B6-BCE8-543595B8969D}"/>
              </a:ext>
            </a:extLst>
          </p:cNvPr>
          <p:cNvCxnSpPr/>
          <p:nvPr/>
        </p:nvCxnSpPr>
        <p:spPr>
          <a:xfrm flipV="1">
            <a:off x="5511417" y="4940300"/>
            <a:ext cx="0" cy="4826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922456F-8844-E85E-CD45-1E57FFA7CF4A}"/>
              </a:ext>
            </a:extLst>
          </p:cNvPr>
          <p:cNvCxnSpPr>
            <a:stCxn id="7" idx="2"/>
          </p:cNvCxnSpPr>
          <p:nvPr/>
        </p:nvCxnSpPr>
        <p:spPr>
          <a:xfrm>
            <a:off x="4974431" y="1560917"/>
            <a:ext cx="0" cy="50649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9501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Mock-up test 20241213</Template>
  <TotalTime>56701</TotalTime>
  <Words>827</Words>
  <Application>Microsoft Office PowerPoint</Application>
  <PresentationFormat>Widescreen</PresentationFormat>
  <Paragraphs>125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Aptos</vt:lpstr>
      <vt:lpstr>Aptos Display</vt:lpstr>
      <vt:lpstr>Arial</vt:lpstr>
      <vt:lpstr>Courier New</vt:lpstr>
      <vt:lpstr>Roboto</vt:lpstr>
      <vt:lpstr>Office Theme</vt:lpstr>
      <vt:lpstr>BOND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Spare slides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Nicholas Lusa</dc:creator>
  <cp:lastModifiedBy>Nicholas Lusa</cp:lastModifiedBy>
  <cp:revision>216</cp:revision>
  <cp:lastPrinted>2025-06-23T13:47:01Z</cp:lastPrinted>
  <dcterms:created xsi:type="dcterms:W3CDTF">2024-12-18T06:26:52Z</dcterms:created>
  <dcterms:modified xsi:type="dcterms:W3CDTF">2025-07-08T05:38:26Z</dcterms:modified>
</cp:coreProperties>
</file>