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787" r:id="rId2"/>
    <p:sldId id="286" r:id="rId3"/>
    <p:sldId id="2509" r:id="rId4"/>
    <p:sldId id="2503" r:id="rId5"/>
    <p:sldId id="2504" r:id="rId6"/>
    <p:sldId id="2506" r:id="rId7"/>
    <p:sldId id="2515" r:id="rId8"/>
    <p:sldId id="2511" r:id="rId9"/>
    <p:sldId id="2513" r:id="rId10"/>
    <p:sldId id="2507" r:id="rId11"/>
    <p:sldId id="2510" r:id="rId12"/>
    <p:sldId id="2514" r:id="rId13"/>
    <p:sldId id="245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B3D4BC9-2107-417F-9C49-BB57ABB8483E}">
          <p14:sldIdLst>
            <p14:sldId id="787"/>
            <p14:sldId id="286"/>
            <p14:sldId id="2509"/>
            <p14:sldId id="2503"/>
            <p14:sldId id="2504"/>
            <p14:sldId id="2506"/>
            <p14:sldId id="2515"/>
            <p14:sldId id="2511"/>
            <p14:sldId id="2513"/>
            <p14:sldId id="2507"/>
            <p14:sldId id="2510"/>
            <p14:sldId id="2514"/>
            <p14:sldId id="2458"/>
          </p14:sldIdLst>
        </p14:section>
      </p14:sectionLst>
    </p:ex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CFFF"/>
    <a:srgbClr val="0033A0"/>
    <a:srgbClr val="93D6E1"/>
    <a:srgbClr val="80CFDC"/>
    <a:srgbClr val="56C0CE"/>
    <a:srgbClr val="4EBCCE"/>
    <a:srgbClr val="35AABD"/>
    <a:srgbClr val="B4E2EA"/>
    <a:srgbClr val="A4DDE6"/>
    <a:srgbClr val="96D7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01" autoAdjust="0"/>
  </p:normalViewPr>
  <p:slideViewPr>
    <p:cSldViewPr snapToGrid="0" snapToObjects="1">
      <p:cViewPr varScale="1">
        <p:scale>
          <a:sx n="67" d="100"/>
          <a:sy n="67" d="100"/>
        </p:scale>
        <p:origin x="80" y="204"/>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larac\AppData\Local\Microsoft\Windows\INetCache\Content.Outlook\32HOD8LE\FC%20documents%20-%20analysis%20v25062025.xls"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CA orders with </a:t>
            </a:r>
            <a:r>
              <a:rPr lang="en-GB" b="1" dirty="0"/>
              <a:t>CERN budget</a:t>
            </a:r>
            <a:r>
              <a:rPr lang="en-GB" b="1" baseline="0" dirty="0"/>
              <a:t> </a:t>
            </a:r>
            <a:r>
              <a:rPr lang="en-GB" baseline="0" dirty="0"/>
              <a:t>above 50k CHF</a:t>
            </a:r>
            <a:endParaRPr lang="en-GB"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'CA + CERN'!$A$17</c:f>
              <c:strCache>
                <c:ptCount val="1"/>
                <c:pt idx="0">
                  <c:v>% ST Orders</c:v>
                </c:pt>
              </c:strCache>
            </c:strRef>
          </c:tx>
          <c:spPr>
            <a:solidFill>
              <a:schemeClr val="accent1"/>
            </a:solidFill>
            <a:ln>
              <a:noFill/>
            </a:ln>
            <a:effectLst/>
          </c:spPr>
          <c:invertIfNegative val="0"/>
          <c:cat>
            <c:numRef>
              <c:f>'CA + CERN'!$B$16:$F$16</c:f>
              <c:numCache>
                <c:formatCode>General</c:formatCode>
                <c:ptCount val="5"/>
                <c:pt idx="0">
                  <c:v>2021</c:v>
                </c:pt>
                <c:pt idx="1">
                  <c:v>2022</c:v>
                </c:pt>
                <c:pt idx="2">
                  <c:v>2023</c:v>
                </c:pt>
                <c:pt idx="3">
                  <c:v>2024</c:v>
                </c:pt>
                <c:pt idx="4">
                  <c:v>2025</c:v>
                </c:pt>
              </c:numCache>
            </c:numRef>
          </c:cat>
          <c:val>
            <c:numRef>
              <c:f>'CA + CERN'!$B$17:$F$17</c:f>
              <c:numCache>
                <c:formatCode>0.0%</c:formatCode>
                <c:ptCount val="5"/>
                <c:pt idx="0">
                  <c:v>0.43949044585987262</c:v>
                </c:pt>
                <c:pt idx="1">
                  <c:v>0.38775510204081631</c:v>
                </c:pt>
                <c:pt idx="2">
                  <c:v>0.30530973451327431</c:v>
                </c:pt>
                <c:pt idx="3">
                  <c:v>0.40625</c:v>
                </c:pt>
                <c:pt idx="4">
                  <c:v>0.39</c:v>
                </c:pt>
              </c:numCache>
            </c:numRef>
          </c:val>
          <c:extLst>
            <c:ext xmlns:c16="http://schemas.microsoft.com/office/drawing/2014/chart" uri="{C3380CC4-5D6E-409C-BE32-E72D297353CC}">
              <c16:uniqueId val="{00000000-F0E2-42E0-BF35-551FA2F8796A}"/>
            </c:ext>
          </c:extLst>
        </c:ser>
        <c:ser>
          <c:idx val="1"/>
          <c:order val="1"/>
          <c:tx>
            <c:strRef>
              <c:f>'CA + CERN'!$A$18</c:f>
              <c:strCache>
                <c:ptCount val="1"/>
                <c:pt idx="0">
                  <c:v>% ST Amount</c:v>
                </c:pt>
              </c:strCache>
            </c:strRef>
          </c:tx>
          <c:spPr>
            <a:solidFill>
              <a:schemeClr val="accent2"/>
            </a:solidFill>
            <a:ln>
              <a:noFill/>
            </a:ln>
            <a:effectLst/>
          </c:spPr>
          <c:invertIfNegative val="0"/>
          <c:cat>
            <c:numRef>
              <c:f>'CA + CERN'!$B$16:$F$16</c:f>
              <c:numCache>
                <c:formatCode>General</c:formatCode>
                <c:ptCount val="5"/>
                <c:pt idx="0">
                  <c:v>2021</c:v>
                </c:pt>
                <c:pt idx="1">
                  <c:v>2022</c:v>
                </c:pt>
                <c:pt idx="2">
                  <c:v>2023</c:v>
                </c:pt>
                <c:pt idx="3">
                  <c:v>2024</c:v>
                </c:pt>
                <c:pt idx="4">
                  <c:v>2025</c:v>
                </c:pt>
              </c:numCache>
            </c:numRef>
          </c:cat>
          <c:val>
            <c:numRef>
              <c:f>'CA + CERN'!$B$18:$F$18</c:f>
              <c:numCache>
                <c:formatCode>0.0%</c:formatCode>
                <c:ptCount val="5"/>
                <c:pt idx="0">
                  <c:v>0.43238186845780241</c:v>
                </c:pt>
                <c:pt idx="1">
                  <c:v>0.36586907761977239</c:v>
                </c:pt>
                <c:pt idx="2">
                  <c:v>0.30527384511425532</c:v>
                </c:pt>
                <c:pt idx="3">
                  <c:v>0.39573082944608479</c:v>
                </c:pt>
                <c:pt idx="4">
                  <c:v>0.43411942494571093</c:v>
                </c:pt>
              </c:numCache>
            </c:numRef>
          </c:val>
          <c:extLst>
            <c:ext xmlns:c16="http://schemas.microsoft.com/office/drawing/2014/chart" uri="{C3380CC4-5D6E-409C-BE32-E72D297353CC}">
              <c16:uniqueId val="{00000001-F0E2-42E0-BF35-551FA2F8796A}"/>
            </c:ext>
          </c:extLst>
        </c:ser>
        <c:dLbls>
          <c:showLegendKey val="0"/>
          <c:showVal val="0"/>
          <c:showCatName val="0"/>
          <c:showSerName val="0"/>
          <c:showPercent val="0"/>
          <c:showBubbleSize val="0"/>
        </c:dLbls>
        <c:gapWidth val="150"/>
        <c:axId val="1791098703"/>
        <c:axId val="1791091983"/>
      </c:barChart>
      <c:catAx>
        <c:axId val="17910987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91091983"/>
        <c:crosses val="autoZero"/>
        <c:auto val="1"/>
        <c:lblAlgn val="ctr"/>
        <c:lblOffset val="100"/>
        <c:noMultiLvlLbl val="0"/>
      </c:catAx>
      <c:valAx>
        <c:axId val="1791091983"/>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91098703"/>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CA Orders with </a:t>
            </a:r>
            <a:r>
              <a:rPr lang="en-GB" b="1" dirty="0"/>
              <a:t>CERN</a:t>
            </a:r>
            <a:r>
              <a:rPr lang="en-GB" b="1" baseline="0" dirty="0"/>
              <a:t> budget </a:t>
            </a:r>
            <a:r>
              <a:rPr lang="en-GB" baseline="0" dirty="0"/>
              <a:t>between 10 and 50k CHF</a:t>
            </a:r>
            <a:endParaRPr lang="en-GB" dirty="0"/>
          </a:p>
        </c:rich>
      </c:tx>
      <c:layout>
        <c:manualLayout>
          <c:xMode val="edge"/>
          <c:yMode val="edge"/>
          <c:x val="0.17203252032520325"/>
          <c:y val="2.333495024327144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Sheet4!$A$23</c:f>
              <c:strCache>
                <c:ptCount val="1"/>
                <c:pt idx="0">
                  <c:v>% ST Orders</c:v>
                </c:pt>
              </c:strCache>
            </c:strRef>
          </c:tx>
          <c:spPr>
            <a:solidFill>
              <a:schemeClr val="accent1"/>
            </a:solidFill>
            <a:ln>
              <a:noFill/>
            </a:ln>
            <a:effectLst/>
          </c:spPr>
          <c:invertIfNegative val="0"/>
          <c:cat>
            <c:numRef>
              <c:f>Sheet4!$B$22:$F$22</c:f>
              <c:numCache>
                <c:formatCode>General</c:formatCode>
                <c:ptCount val="5"/>
                <c:pt idx="0">
                  <c:v>2021</c:v>
                </c:pt>
                <c:pt idx="1">
                  <c:v>2022</c:v>
                </c:pt>
                <c:pt idx="2">
                  <c:v>2023</c:v>
                </c:pt>
                <c:pt idx="3">
                  <c:v>2024</c:v>
                </c:pt>
                <c:pt idx="4">
                  <c:v>2025</c:v>
                </c:pt>
              </c:numCache>
            </c:numRef>
          </c:cat>
          <c:val>
            <c:numRef>
              <c:f>Sheet4!$B$23:$F$23</c:f>
              <c:numCache>
                <c:formatCode>0.0%</c:formatCode>
                <c:ptCount val="5"/>
                <c:pt idx="0">
                  <c:v>0.54600000000000004</c:v>
                </c:pt>
                <c:pt idx="1">
                  <c:v>0.53500000000000003</c:v>
                </c:pt>
                <c:pt idx="2">
                  <c:v>0.50900000000000001</c:v>
                </c:pt>
                <c:pt idx="3">
                  <c:v>0.53500000000000003</c:v>
                </c:pt>
                <c:pt idx="4">
                  <c:v>0.57499999999999996</c:v>
                </c:pt>
              </c:numCache>
            </c:numRef>
          </c:val>
          <c:extLst>
            <c:ext xmlns:c16="http://schemas.microsoft.com/office/drawing/2014/chart" uri="{C3380CC4-5D6E-409C-BE32-E72D297353CC}">
              <c16:uniqueId val="{00000000-0360-427A-B5DD-CFBC550EC087}"/>
            </c:ext>
          </c:extLst>
        </c:ser>
        <c:ser>
          <c:idx val="1"/>
          <c:order val="1"/>
          <c:tx>
            <c:strRef>
              <c:f>Sheet4!$A$24</c:f>
              <c:strCache>
                <c:ptCount val="1"/>
                <c:pt idx="0">
                  <c:v>% ST Amount</c:v>
                </c:pt>
              </c:strCache>
            </c:strRef>
          </c:tx>
          <c:spPr>
            <a:solidFill>
              <a:schemeClr val="accent2"/>
            </a:solidFill>
            <a:ln>
              <a:noFill/>
            </a:ln>
            <a:effectLst/>
          </c:spPr>
          <c:invertIfNegative val="0"/>
          <c:cat>
            <c:numRef>
              <c:f>Sheet4!$B$22:$F$22</c:f>
              <c:numCache>
                <c:formatCode>General</c:formatCode>
                <c:ptCount val="5"/>
                <c:pt idx="0">
                  <c:v>2021</c:v>
                </c:pt>
                <c:pt idx="1">
                  <c:v>2022</c:v>
                </c:pt>
                <c:pt idx="2">
                  <c:v>2023</c:v>
                </c:pt>
                <c:pt idx="3">
                  <c:v>2024</c:v>
                </c:pt>
                <c:pt idx="4">
                  <c:v>2025</c:v>
                </c:pt>
              </c:numCache>
            </c:numRef>
          </c:cat>
          <c:val>
            <c:numRef>
              <c:f>Sheet4!$B$24:$F$24</c:f>
              <c:numCache>
                <c:formatCode>0.0%</c:formatCode>
                <c:ptCount val="5"/>
                <c:pt idx="0">
                  <c:v>0.51400000000000001</c:v>
                </c:pt>
                <c:pt idx="1">
                  <c:v>0.51800000000000002</c:v>
                </c:pt>
                <c:pt idx="2">
                  <c:v>0.48899999999999999</c:v>
                </c:pt>
                <c:pt idx="3">
                  <c:v>0.51100000000000001</c:v>
                </c:pt>
                <c:pt idx="4">
                  <c:v>0.54200000000000004</c:v>
                </c:pt>
              </c:numCache>
            </c:numRef>
          </c:val>
          <c:extLst>
            <c:ext xmlns:c16="http://schemas.microsoft.com/office/drawing/2014/chart" uri="{C3380CC4-5D6E-409C-BE32-E72D297353CC}">
              <c16:uniqueId val="{00000001-0360-427A-B5DD-CFBC550EC087}"/>
            </c:ext>
          </c:extLst>
        </c:ser>
        <c:dLbls>
          <c:showLegendKey val="0"/>
          <c:showVal val="0"/>
          <c:showCatName val="0"/>
          <c:showSerName val="0"/>
          <c:showPercent val="0"/>
          <c:showBubbleSize val="0"/>
        </c:dLbls>
        <c:gapWidth val="150"/>
        <c:axId val="1795379199"/>
        <c:axId val="1795379679"/>
      </c:barChart>
      <c:catAx>
        <c:axId val="17953791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95379679"/>
        <c:crosses val="autoZero"/>
        <c:auto val="1"/>
        <c:lblAlgn val="ctr"/>
        <c:lblOffset val="100"/>
        <c:noMultiLvlLbl val="0"/>
      </c:catAx>
      <c:valAx>
        <c:axId val="1795379679"/>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95379199"/>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6284461079039791E-2"/>
          <c:y val="8.6024478787690511E-2"/>
          <c:w val="0.93374632128734314"/>
          <c:h val="0.69536453686716493"/>
        </c:manualLayout>
      </c:layout>
      <c:barChart>
        <c:barDir val="col"/>
        <c:grouping val="clustered"/>
        <c:varyColors val="0"/>
        <c:ser>
          <c:idx val="0"/>
          <c:order val="0"/>
          <c:tx>
            <c:strRef>
              <c:f>Analysis!$A$31</c:f>
              <c:strCache>
                <c:ptCount val="1"/>
                <c:pt idx="0">
                  <c:v>% Tendering process</c:v>
                </c:pt>
              </c:strCache>
            </c:strRef>
          </c:tx>
          <c:spPr>
            <a:solidFill>
              <a:schemeClr val="accent1"/>
            </a:solidFill>
            <a:ln>
              <a:noFill/>
            </a:ln>
            <a:effectLst/>
          </c:spPr>
          <c:invertIfNegative val="0"/>
          <c:cat>
            <c:numRef>
              <c:f>Analysis!$B$30:$E$30</c:f>
              <c:numCache>
                <c:formatCode>General</c:formatCode>
                <c:ptCount val="4"/>
                <c:pt idx="0">
                  <c:v>2022</c:v>
                </c:pt>
                <c:pt idx="1">
                  <c:v>2023</c:v>
                </c:pt>
                <c:pt idx="2">
                  <c:v>2024</c:v>
                </c:pt>
                <c:pt idx="3">
                  <c:v>2025</c:v>
                </c:pt>
              </c:numCache>
            </c:numRef>
          </c:cat>
          <c:val>
            <c:numRef>
              <c:f>Analysis!$B$31:$E$31</c:f>
              <c:numCache>
                <c:formatCode>0%</c:formatCode>
                <c:ptCount val="4"/>
                <c:pt idx="0">
                  <c:v>0.72131147540983609</c:v>
                </c:pt>
                <c:pt idx="1">
                  <c:v>0.676056338028169</c:v>
                </c:pt>
                <c:pt idx="2">
                  <c:v>0.67692307692307696</c:v>
                </c:pt>
                <c:pt idx="3">
                  <c:v>0.5714285714285714</c:v>
                </c:pt>
              </c:numCache>
            </c:numRef>
          </c:val>
          <c:extLst>
            <c:ext xmlns:c16="http://schemas.microsoft.com/office/drawing/2014/chart" uri="{C3380CC4-5D6E-409C-BE32-E72D297353CC}">
              <c16:uniqueId val="{00000000-9E73-4F9B-A70D-389697E5BFF6}"/>
            </c:ext>
          </c:extLst>
        </c:ser>
        <c:ser>
          <c:idx val="1"/>
          <c:order val="1"/>
          <c:tx>
            <c:strRef>
              <c:f>Analysis!$A$32</c:f>
              <c:strCache>
                <c:ptCount val="1"/>
                <c:pt idx="0">
                  <c:v>% without competitive tendering</c:v>
                </c:pt>
              </c:strCache>
            </c:strRef>
          </c:tx>
          <c:spPr>
            <a:solidFill>
              <a:schemeClr val="accent2"/>
            </a:solidFill>
            <a:ln>
              <a:noFill/>
            </a:ln>
            <a:effectLst/>
          </c:spPr>
          <c:invertIfNegative val="0"/>
          <c:cat>
            <c:numRef>
              <c:f>Analysis!$B$30:$E$30</c:f>
              <c:numCache>
                <c:formatCode>General</c:formatCode>
                <c:ptCount val="4"/>
                <c:pt idx="0">
                  <c:v>2022</c:v>
                </c:pt>
                <c:pt idx="1">
                  <c:v>2023</c:v>
                </c:pt>
                <c:pt idx="2">
                  <c:v>2024</c:v>
                </c:pt>
                <c:pt idx="3">
                  <c:v>2025</c:v>
                </c:pt>
              </c:numCache>
            </c:numRef>
          </c:cat>
          <c:val>
            <c:numRef>
              <c:f>Analysis!$B$32:$E$32</c:f>
              <c:numCache>
                <c:formatCode>0%</c:formatCode>
                <c:ptCount val="4"/>
                <c:pt idx="0">
                  <c:v>0.27868852459016391</c:v>
                </c:pt>
                <c:pt idx="1">
                  <c:v>0.323943661971831</c:v>
                </c:pt>
                <c:pt idx="2">
                  <c:v>0.32307692307692309</c:v>
                </c:pt>
                <c:pt idx="3">
                  <c:v>0.42857142857142855</c:v>
                </c:pt>
              </c:numCache>
            </c:numRef>
          </c:val>
          <c:extLst>
            <c:ext xmlns:c16="http://schemas.microsoft.com/office/drawing/2014/chart" uri="{C3380CC4-5D6E-409C-BE32-E72D297353CC}">
              <c16:uniqueId val="{00000001-9E73-4F9B-A70D-389697E5BFF6}"/>
            </c:ext>
          </c:extLst>
        </c:ser>
        <c:dLbls>
          <c:showLegendKey val="0"/>
          <c:showVal val="0"/>
          <c:showCatName val="0"/>
          <c:showSerName val="0"/>
          <c:showPercent val="0"/>
          <c:showBubbleSize val="0"/>
        </c:dLbls>
        <c:gapWidth val="219"/>
        <c:overlap val="-27"/>
        <c:axId val="1241801408"/>
        <c:axId val="1"/>
      </c:barChart>
      <c:catAx>
        <c:axId val="1241801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0"/>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41801408"/>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7/1/2025</a:t>
            </a:fld>
            <a:endParaRPr lang="en-US" dirty="0"/>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dirty="0"/>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7/1/2025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2977064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09368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dirty="0"/>
              <a:t>Click icon to add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4B8FE3CD-E7A4-4B26-8248-AFC7852D54DB}" type="slidenum">
              <a:rPr lang="en-GB" smtClean="0"/>
              <a:t>‹#›</a:t>
            </a:fld>
            <a:endParaRPr lang="en-GB" dirty="0"/>
          </a:p>
        </p:txBody>
      </p:sp>
    </p:spTree>
    <p:extLst>
      <p:ext uri="{BB962C8B-B14F-4D97-AF65-F5344CB8AC3E}">
        <p14:creationId xmlns:p14="http://schemas.microsoft.com/office/powerpoint/2010/main" val="1146486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7" r:id="rId2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sv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2.png"/><Relationship Id="rId7" Type="http://schemas.openxmlformats.org/officeDocument/2006/relationships/image" Target="../media/image8.sv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10.sv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 Id="rId5" Type="http://schemas.openxmlformats.org/officeDocument/2006/relationships/image" Target="../media/image8.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332" y="4956632"/>
            <a:ext cx="12187668" cy="1731502"/>
          </a:xfrm>
        </p:spPr>
        <p:txBody>
          <a:bodyPr/>
          <a:lstStyle/>
          <a:p>
            <a:pPr algn="ctr"/>
            <a:r>
              <a:rPr lang="en-US" altLang="fr-FR" sz="4000" dirty="0"/>
              <a:t>Single source orders workshop</a:t>
            </a:r>
            <a:br>
              <a:rPr lang="en-US" altLang="fr-FR" sz="4000" dirty="0"/>
            </a:br>
            <a:r>
              <a:rPr lang="en-US" altLang="fr-FR" sz="3200" dirty="0"/>
              <a:t>3 July 2025</a:t>
            </a:r>
            <a:br>
              <a:rPr lang="en-US" altLang="fr-FR" sz="4400" dirty="0"/>
            </a:br>
            <a:br>
              <a:rPr lang="en-US" altLang="fr-FR" sz="4400" dirty="0"/>
            </a:br>
            <a:endParaRPr lang="en-US" sz="4400" dirty="0"/>
          </a:p>
        </p:txBody>
      </p:sp>
    </p:spTree>
    <p:extLst>
      <p:ext uri="{BB962C8B-B14F-4D97-AF65-F5344CB8AC3E}">
        <p14:creationId xmlns:p14="http://schemas.microsoft.com/office/powerpoint/2010/main" val="4263690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90E6FB-B6B8-19B1-F42F-9C682A85318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C251CF4-A119-6597-6118-B7EC040745F0}"/>
              </a:ext>
            </a:extLst>
          </p:cNvPr>
          <p:cNvSpPr>
            <a:spLocks noGrp="1"/>
          </p:cNvSpPr>
          <p:nvPr>
            <p:ph type="title"/>
          </p:nvPr>
        </p:nvSpPr>
        <p:spPr>
          <a:xfrm>
            <a:off x="407988" y="373593"/>
            <a:ext cx="11376025" cy="1065742"/>
          </a:xfrm>
        </p:spPr>
        <p:txBody>
          <a:bodyPr anchor="t">
            <a:normAutofit/>
          </a:bodyPr>
          <a:lstStyle/>
          <a:p>
            <a:br>
              <a:rPr lang="en-US" sz="2500" dirty="0"/>
            </a:br>
            <a:br>
              <a:rPr lang="en-US" sz="2500" dirty="0"/>
            </a:br>
            <a:r>
              <a:rPr lang="en-US" sz="2500" dirty="0"/>
              <a:t> </a:t>
            </a:r>
            <a:endParaRPr lang="en-GB" sz="2500" dirty="0"/>
          </a:p>
        </p:txBody>
      </p:sp>
      <p:sp>
        <p:nvSpPr>
          <p:cNvPr id="11" name="Slide Number Placeholder 3">
            <a:extLst>
              <a:ext uri="{FF2B5EF4-FFF2-40B4-BE49-F238E27FC236}">
                <a16:creationId xmlns:a16="http://schemas.microsoft.com/office/drawing/2014/main" id="{F98E5C4B-9C94-6313-15FF-D1D0D9605A93}"/>
              </a:ext>
            </a:extLst>
          </p:cNvPr>
          <p:cNvSpPr>
            <a:spLocks noGrp="1"/>
          </p:cNvSpPr>
          <p:nvPr>
            <p:ph type="sldNum" sz="quarter" idx="12"/>
          </p:nvPr>
        </p:nvSpPr>
        <p:spPr>
          <a:xfrm>
            <a:off x="11107546" y="6087484"/>
            <a:ext cx="681254" cy="365125"/>
          </a:xfrm>
        </p:spPr>
        <p:txBody>
          <a:bodyPr anchor="ctr">
            <a:normAutofit/>
          </a:bodyPr>
          <a:lstStyle/>
          <a:p>
            <a:pPr>
              <a:spcAft>
                <a:spcPts val="600"/>
              </a:spcAft>
            </a:pPr>
            <a:fld id="{36B5EA5A-BC32-A742-B11B-8E7414D5B535}" type="slidenum">
              <a:rPr lang="en-US" smtClean="0"/>
              <a:pPr>
                <a:spcAft>
                  <a:spcPts val="600"/>
                </a:spcAft>
              </a:pPr>
              <a:t>10</a:t>
            </a:fld>
            <a:endParaRPr lang="en-US" dirty="0"/>
          </a:p>
        </p:txBody>
      </p:sp>
      <p:sp>
        <p:nvSpPr>
          <p:cNvPr id="6" name="TextBox 5">
            <a:extLst>
              <a:ext uri="{FF2B5EF4-FFF2-40B4-BE49-F238E27FC236}">
                <a16:creationId xmlns:a16="http://schemas.microsoft.com/office/drawing/2014/main" id="{D4577377-FF8C-C3CA-F601-C5FBD61DCA6C}"/>
              </a:ext>
            </a:extLst>
          </p:cNvPr>
          <p:cNvSpPr txBox="1"/>
          <p:nvPr/>
        </p:nvSpPr>
        <p:spPr>
          <a:xfrm>
            <a:off x="666017" y="391934"/>
            <a:ext cx="7642713" cy="646331"/>
          </a:xfrm>
          <a:prstGeom prst="rect">
            <a:avLst/>
          </a:prstGeom>
          <a:noFill/>
        </p:spPr>
        <p:txBody>
          <a:bodyPr wrap="square">
            <a:spAutoFit/>
          </a:bodyPr>
          <a:lstStyle/>
          <a:p>
            <a:r>
              <a:rPr lang="fr-CH" sz="3600" b="1" dirty="0">
                <a:solidFill>
                  <a:srgbClr val="0033A0"/>
                </a:solidFill>
                <a:latin typeface="Arial" panose="020B0604020202020204"/>
                <a:ea typeface="+mj-ea"/>
                <a:cs typeface="+mj-cs"/>
              </a:rPr>
              <a:t>4</a:t>
            </a:r>
            <a:r>
              <a:rPr kumimoji="0" lang="fr-CH" sz="3600" b="1" i="0" u="none" strike="noStrike" kern="1200" cap="none" spc="0" normalizeH="0" baseline="0" noProof="0" dirty="0">
                <a:ln>
                  <a:noFill/>
                </a:ln>
                <a:solidFill>
                  <a:srgbClr val="0033A0"/>
                </a:solidFill>
                <a:effectLst/>
                <a:uLnTx/>
                <a:uFillTx/>
                <a:latin typeface="Arial" panose="020B0604020202020204"/>
                <a:ea typeface="+mj-ea"/>
                <a:cs typeface="+mj-cs"/>
              </a:rPr>
              <a:t>. Guidelines</a:t>
            </a:r>
            <a:endParaRPr lang="en-GB" dirty="0"/>
          </a:p>
        </p:txBody>
      </p:sp>
      <p:sp>
        <p:nvSpPr>
          <p:cNvPr id="10" name="TextBox 9">
            <a:extLst>
              <a:ext uri="{FF2B5EF4-FFF2-40B4-BE49-F238E27FC236}">
                <a16:creationId xmlns:a16="http://schemas.microsoft.com/office/drawing/2014/main" id="{01F28FC8-D391-8D57-1161-A11BD54F6D6C}"/>
              </a:ext>
            </a:extLst>
          </p:cNvPr>
          <p:cNvSpPr txBox="1"/>
          <p:nvPr/>
        </p:nvSpPr>
        <p:spPr>
          <a:xfrm>
            <a:off x="549503" y="1439335"/>
            <a:ext cx="11239297" cy="445583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400" dirty="0"/>
              <a:t>Challenge each single source order (in particular &gt;50kCHF); Use AI in case of doubt (i.e. to propose vendors, to challenge explanation provided, </a:t>
            </a:r>
            <a:r>
              <a:rPr lang="en-US" sz="2400" dirty="0" err="1"/>
              <a:t>etc</a:t>
            </a:r>
            <a:r>
              <a:rPr lang="en-US" sz="2400" dirty="0"/>
              <a:t>);</a:t>
            </a:r>
          </a:p>
          <a:p>
            <a:pPr marL="285750" indent="-285750">
              <a:lnSpc>
                <a:spcPct val="150000"/>
              </a:lnSpc>
              <a:buFont typeface="Arial" panose="020B0604020202020204" pitchFamily="34" charset="0"/>
              <a:buChar char="•"/>
            </a:pPr>
            <a:r>
              <a:rPr lang="en-US" sz="2400" dirty="0"/>
              <a:t>Carry out a simplified DO whenever possible (shorter deadlines possible);</a:t>
            </a:r>
          </a:p>
          <a:p>
            <a:pPr marL="285750" indent="-285750">
              <a:lnSpc>
                <a:spcPct val="150000"/>
              </a:lnSpc>
              <a:buFont typeface="Arial" panose="020B0604020202020204" pitchFamily="34" charset="0"/>
              <a:buChar char="•"/>
            </a:pPr>
            <a:r>
              <a:rPr lang="en-US" sz="2400" dirty="0"/>
              <a:t>If non-MS firms can provide competitive products, find out the difference in price to assess the suitability to open the competition;</a:t>
            </a:r>
          </a:p>
          <a:p>
            <a:pPr marL="285750" indent="-285750">
              <a:lnSpc>
                <a:spcPct val="150000"/>
              </a:lnSpc>
              <a:buFont typeface="Arial" panose="020B0604020202020204" pitchFamily="34" charset="0"/>
              <a:buChar char="•"/>
            </a:pPr>
            <a:r>
              <a:rPr lang="en-US" sz="2400" dirty="0"/>
              <a:t>If the single source is unavoidable, carefully review the justification (see next slide), ask the TO </a:t>
            </a:r>
            <a:r>
              <a:rPr lang="en-US" sz="2400" dirty="0" err="1"/>
              <a:t>to</a:t>
            </a:r>
            <a:r>
              <a:rPr lang="en-US" sz="2400" dirty="0"/>
              <a:t> update it, if needed;</a:t>
            </a:r>
          </a:p>
          <a:p>
            <a:pPr marL="285750" indent="-285750">
              <a:lnSpc>
                <a:spcPct val="150000"/>
              </a:lnSpc>
              <a:buFont typeface="Arial" panose="020B0604020202020204" pitchFamily="34" charset="0"/>
              <a:buChar char="•"/>
            </a:pPr>
            <a:r>
              <a:rPr lang="en-US" sz="2400" dirty="0"/>
              <a:t>Come to me if the technical Dept disagrees.</a:t>
            </a:r>
            <a:endParaRPr lang="en-GB" sz="2400" dirty="0"/>
          </a:p>
        </p:txBody>
      </p:sp>
      <p:sp>
        <p:nvSpPr>
          <p:cNvPr id="2" name="Slide Number Placeholder 3">
            <a:extLst>
              <a:ext uri="{FF2B5EF4-FFF2-40B4-BE49-F238E27FC236}">
                <a16:creationId xmlns:a16="http://schemas.microsoft.com/office/drawing/2014/main" id="{8C4F8BB5-A9B8-37A9-598F-7595219B4553}"/>
              </a:ext>
            </a:extLst>
          </p:cNvPr>
          <p:cNvSpPr txBox="1">
            <a:spLocks/>
          </p:cNvSpPr>
          <p:nvPr/>
        </p:nvSpPr>
        <p:spPr>
          <a:xfrm>
            <a:off x="11107546" y="6364976"/>
            <a:ext cx="681254" cy="365125"/>
          </a:xfrm>
          <a:prstGeom prst="rect">
            <a:avLst/>
          </a:prstGeom>
        </p:spPr>
        <p:txBody>
          <a:bodyPr vert="horz" lIns="0" tIns="0" rIns="0" bIns="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36B5EA5A-BC32-A742-B11B-8E7414D5B535}" type="slidenum">
              <a:rPr lang="en-US" smtClean="0"/>
              <a:pPr>
                <a:spcAft>
                  <a:spcPts val="600"/>
                </a:spcAft>
              </a:pPr>
              <a:t>10</a:t>
            </a:fld>
            <a:endParaRPr lang="en-US" dirty="0"/>
          </a:p>
        </p:txBody>
      </p:sp>
    </p:spTree>
    <p:extLst>
      <p:ext uri="{BB962C8B-B14F-4D97-AF65-F5344CB8AC3E}">
        <p14:creationId xmlns:p14="http://schemas.microsoft.com/office/powerpoint/2010/main" val="958633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AB4A0-C283-7534-CF44-1F1303E7B69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91B288C3-4DFE-123F-35A9-58138B070984}"/>
              </a:ext>
            </a:extLst>
          </p:cNvPr>
          <p:cNvSpPr>
            <a:spLocks noGrp="1"/>
          </p:cNvSpPr>
          <p:nvPr>
            <p:ph type="title"/>
          </p:nvPr>
        </p:nvSpPr>
        <p:spPr>
          <a:xfrm>
            <a:off x="407988" y="373593"/>
            <a:ext cx="11376025" cy="1065742"/>
          </a:xfrm>
        </p:spPr>
        <p:txBody>
          <a:bodyPr anchor="t">
            <a:normAutofit/>
          </a:bodyPr>
          <a:lstStyle/>
          <a:p>
            <a:br>
              <a:rPr lang="en-US" sz="2500" dirty="0"/>
            </a:br>
            <a:br>
              <a:rPr lang="en-US" sz="2500" dirty="0"/>
            </a:br>
            <a:r>
              <a:rPr lang="en-US" sz="2500" dirty="0"/>
              <a:t> </a:t>
            </a:r>
            <a:endParaRPr lang="en-GB" sz="2500" dirty="0"/>
          </a:p>
        </p:txBody>
      </p:sp>
      <p:sp>
        <p:nvSpPr>
          <p:cNvPr id="11" name="Slide Number Placeholder 3">
            <a:extLst>
              <a:ext uri="{FF2B5EF4-FFF2-40B4-BE49-F238E27FC236}">
                <a16:creationId xmlns:a16="http://schemas.microsoft.com/office/drawing/2014/main" id="{953C8779-CAFB-CF43-DFC3-5E16290E96A3}"/>
              </a:ext>
            </a:extLst>
          </p:cNvPr>
          <p:cNvSpPr>
            <a:spLocks noGrp="1"/>
          </p:cNvSpPr>
          <p:nvPr>
            <p:ph type="sldNum" sz="quarter" idx="12"/>
          </p:nvPr>
        </p:nvSpPr>
        <p:spPr>
          <a:xfrm>
            <a:off x="11107546" y="6087484"/>
            <a:ext cx="681254" cy="365125"/>
          </a:xfrm>
        </p:spPr>
        <p:txBody>
          <a:bodyPr anchor="ctr">
            <a:normAutofit/>
          </a:bodyPr>
          <a:lstStyle/>
          <a:p>
            <a:pPr>
              <a:spcAft>
                <a:spcPts val="600"/>
              </a:spcAft>
            </a:pPr>
            <a:fld id="{36B5EA5A-BC32-A742-B11B-8E7414D5B535}" type="slidenum">
              <a:rPr lang="en-US" smtClean="0"/>
              <a:pPr>
                <a:spcAft>
                  <a:spcPts val="600"/>
                </a:spcAft>
              </a:pPr>
              <a:t>11</a:t>
            </a:fld>
            <a:endParaRPr lang="en-US" dirty="0"/>
          </a:p>
        </p:txBody>
      </p:sp>
      <p:sp>
        <p:nvSpPr>
          <p:cNvPr id="6" name="TextBox 5">
            <a:extLst>
              <a:ext uri="{FF2B5EF4-FFF2-40B4-BE49-F238E27FC236}">
                <a16:creationId xmlns:a16="http://schemas.microsoft.com/office/drawing/2014/main" id="{D03FDC6C-5BFE-D228-5A38-63BE11906B04}"/>
              </a:ext>
            </a:extLst>
          </p:cNvPr>
          <p:cNvSpPr txBox="1"/>
          <p:nvPr/>
        </p:nvSpPr>
        <p:spPr>
          <a:xfrm>
            <a:off x="1976466" y="4017689"/>
            <a:ext cx="8239069" cy="954107"/>
          </a:xfrm>
          <a:prstGeom prst="rect">
            <a:avLst/>
          </a:prstGeom>
          <a:noFill/>
        </p:spPr>
        <p:txBody>
          <a:bodyPr wrap="square">
            <a:spAutoFit/>
          </a:bodyPr>
          <a:lstStyle/>
          <a:p>
            <a:pPr algn="ctr"/>
            <a:r>
              <a:rPr lang="en-GB" sz="2800" b="1" dirty="0"/>
              <a:t>What would you do to lower the % of single source orders/contracts in the future ? </a:t>
            </a:r>
          </a:p>
        </p:txBody>
      </p:sp>
      <p:pic>
        <p:nvPicPr>
          <p:cNvPr id="4" name="Graphic 3" descr="Person with idea with solid fill">
            <a:extLst>
              <a:ext uri="{FF2B5EF4-FFF2-40B4-BE49-F238E27FC236}">
                <a16:creationId xmlns:a16="http://schemas.microsoft.com/office/drawing/2014/main" id="{671C184E-9E08-CF58-AAEC-92F945A8F19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03629" y="832947"/>
            <a:ext cx="3184742" cy="3184742"/>
          </a:xfrm>
          <a:prstGeom prst="rect">
            <a:avLst/>
          </a:prstGeom>
        </p:spPr>
      </p:pic>
      <p:sp>
        <p:nvSpPr>
          <p:cNvPr id="7" name="Slide Number Placeholder 3">
            <a:extLst>
              <a:ext uri="{FF2B5EF4-FFF2-40B4-BE49-F238E27FC236}">
                <a16:creationId xmlns:a16="http://schemas.microsoft.com/office/drawing/2014/main" id="{8BE0A2C3-A93D-A546-52F0-F55720F2E8F5}"/>
              </a:ext>
            </a:extLst>
          </p:cNvPr>
          <p:cNvSpPr txBox="1">
            <a:spLocks/>
          </p:cNvSpPr>
          <p:nvPr/>
        </p:nvSpPr>
        <p:spPr>
          <a:xfrm>
            <a:off x="11107546" y="6356350"/>
            <a:ext cx="681254" cy="365125"/>
          </a:xfrm>
          <a:prstGeom prst="rect">
            <a:avLst/>
          </a:prstGeom>
        </p:spPr>
        <p:txBody>
          <a:bodyPr vert="horz" lIns="0" tIns="0" rIns="0" bIns="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36B5EA5A-BC32-A742-B11B-8E7414D5B535}" type="slidenum">
              <a:rPr lang="en-US" smtClean="0"/>
              <a:pPr>
                <a:spcAft>
                  <a:spcPts val="600"/>
                </a:spcAft>
              </a:pPr>
              <a:t>11</a:t>
            </a:fld>
            <a:endParaRPr lang="en-US" dirty="0"/>
          </a:p>
        </p:txBody>
      </p:sp>
      <p:sp>
        <p:nvSpPr>
          <p:cNvPr id="8" name="TextBox 7">
            <a:extLst>
              <a:ext uri="{FF2B5EF4-FFF2-40B4-BE49-F238E27FC236}">
                <a16:creationId xmlns:a16="http://schemas.microsoft.com/office/drawing/2014/main" id="{7D2CEACC-BFD5-439C-6BDE-61AA38D637AB}"/>
              </a:ext>
            </a:extLst>
          </p:cNvPr>
          <p:cNvSpPr txBox="1"/>
          <p:nvPr/>
        </p:nvSpPr>
        <p:spPr>
          <a:xfrm>
            <a:off x="666017" y="391934"/>
            <a:ext cx="10896443" cy="646331"/>
          </a:xfrm>
          <a:prstGeom prst="rect">
            <a:avLst/>
          </a:prstGeom>
          <a:noFill/>
        </p:spPr>
        <p:txBody>
          <a:bodyPr wrap="square">
            <a:spAutoFit/>
          </a:bodyPr>
          <a:lstStyle/>
          <a:p>
            <a:r>
              <a:rPr lang="fr-CH" sz="3600" b="1" dirty="0">
                <a:solidFill>
                  <a:srgbClr val="0033A0"/>
                </a:solidFill>
                <a:latin typeface="Arial" panose="020B0604020202020204"/>
                <a:ea typeface="+mj-ea"/>
                <a:cs typeface="+mj-cs"/>
              </a:rPr>
              <a:t>5. Brainstorming</a:t>
            </a:r>
            <a:endParaRPr lang="en-GB" dirty="0"/>
          </a:p>
        </p:txBody>
      </p:sp>
    </p:spTree>
    <p:extLst>
      <p:ext uri="{BB962C8B-B14F-4D97-AF65-F5344CB8AC3E}">
        <p14:creationId xmlns:p14="http://schemas.microsoft.com/office/powerpoint/2010/main" val="127073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C5C2A0-D806-B2DD-A211-030CF348358C}"/>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F9DAD66-5854-898C-6FC4-B580D873DE6A}"/>
              </a:ext>
            </a:extLst>
          </p:cNvPr>
          <p:cNvSpPr>
            <a:spLocks noGrp="1"/>
          </p:cNvSpPr>
          <p:nvPr>
            <p:ph type="title"/>
          </p:nvPr>
        </p:nvSpPr>
        <p:spPr>
          <a:xfrm>
            <a:off x="407988" y="373593"/>
            <a:ext cx="11376025" cy="1065742"/>
          </a:xfrm>
        </p:spPr>
        <p:txBody>
          <a:bodyPr anchor="t">
            <a:normAutofit/>
          </a:bodyPr>
          <a:lstStyle/>
          <a:p>
            <a:br>
              <a:rPr lang="en-US" sz="2500" dirty="0"/>
            </a:br>
            <a:br>
              <a:rPr lang="en-US" sz="2500" dirty="0"/>
            </a:br>
            <a:r>
              <a:rPr lang="en-US" sz="2500" dirty="0"/>
              <a:t> </a:t>
            </a:r>
            <a:endParaRPr lang="en-GB" sz="2500" dirty="0"/>
          </a:p>
        </p:txBody>
      </p:sp>
      <p:sp>
        <p:nvSpPr>
          <p:cNvPr id="11" name="Slide Number Placeholder 3">
            <a:extLst>
              <a:ext uri="{FF2B5EF4-FFF2-40B4-BE49-F238E27FC236}">
                <a16:creationId xmlns:a16="http://schemas.microsoft.com/office/drawing/2014/main" id="{303B3AA5-530D-9429-8707-0CA097BA2910}"/>
              </a:ext>
            </a:extLst>
          </p:cNvPr>
          <p:cNvSpPr>
            <a:spLocks noGrp="1"/>
          </p:cNvSpPr>
          <p:nvPr>
            <p:ph type="sldNum" sz="quarter" idx="12"/>
          </p:nvPr>
        </p:nvSpPr>
        <p:spPr>
          <a:xfrm>
            <a:off x="11107546" y="6087484"/>
            <a:ext cx="681254" cy="365125"/>
          </a:xfrm>
        </p:spPr>
        <p:txBody>
          <a:bodyPr anchor="ctr">
            <a:normAutofit/>
          </a:bodyPr>
          <a:lstStyle/>
          <a:p>
            <a:pPr>
              <a:spcAft>
                <a:spcPts val="600"/>
              </a:spcAft>
            </a:pPr>
            <a:fld id="{36B5EA5A-BC32-A742-B11B-8E7414D5B535}" type="slidenum">
              <a:rPr lang="en-US" smtClean="0"/>
              <a:pPr>
                <a:spcAft>
                  <a:spcPts val="600"/>
                </a:spcAft>
              </a:pPr>
              <a:t>12</a:t>
            </a:fld>
            <a:endParaRPr lang="en-US" dirty="0"/>
          </a:p>
        </p:txBody>
      </p:sp>
      <p:sp>
        <p:nvSpPr>
          <p:cNvPr id="6" name="TextBox 5">
            <a:extLst>
              <a:ext uri="{FF2B5EF4-FFF2-40B4-BE49-F238E27FC236}">
                <a16:creationId xmlns:a16="http://schemas.microsoft.com/office/drawing/2014/main" id="{B252D04C-1A26-255C-95F1-92444F8E345E}"/>
              </a:ext>
            </a:extLst>
          </p:cNvPr>
          <p:cNvSpPr txBox="1"/>
          <p:nvPr/>
        </p:nvSpPr>
        <p:spPr>
          <a:xfrm>
            <a:off x="663945" y="391934"/>
            <a:ext cx="11120067" cy="646331"/>
          </a:xfrm>
          <a:prstGeom prst="rect">
            <a:avLst/>
          </a:prstGeom>
          <a:noFill/>
        </p:spPr>
        <p:txBody>
          <a:bodyPr wrap="square">
            <a:spAutoFit/>
          </a:bodyPr>
          <a:lstStyle/>
          <a:p>
            <a:r>
              <a:rPr lang="fr-CH" sz="3600" b="1" noProof="0" dirty="0">
                <a:solidFill>
                  <a:srgbClr val="0033A0"/>
                </a:solidFill>
                <a:latin typeface="Arial" panose="020B0604020202020204"/>
                <a:ea typeface="+mj-ea"/>
                <a:cs typeface="+mj-cs"/>
              </a:rPr>
              <a:t>6</a:t>
            </a:r>
            <a:r>
              <a:rPr kumimoji="0" lang="fr-CH" sz="3600" b="1" i="0" u="none" strike="noStrike" kern="1200" cap="none" spc="0" normalizeH="0" baseline="0" noProof="0" dirty="0">
                <a:ln>
                  <a:noFill/>
                </a:ln>
                <a:solidFill>
                  <a:srgbClr val="0033A0"/>
                </a:solidFill>
                <a:effectLst/>
                <a:uLnTx/>
                <a:uFillTx/>
                <a:latin typeface="Arial" panose="020B0604020202020204"/>
                <a:ea typeface="+mj-ea"/>
                <a:cs typeface="+mj-cs"/>
              </a:rPr>
              <a:t>. </a:t>
            </a:r>
            <a:r>
              <a:rPr kumimoji="0" lang="en-US" sz="3600" b="1" i="0" u="none" strike="noStrike" kern="1200" cap="none" spc="0" normalizeH="0" baseline="0" noProof="0" dirty="0">
                <a:ln>
                  <a:noFill/>
                </a:ln>
                <a:solidFill>
                  <a:srgbClr val="0033A0"/>
                </a:solidFill>
                <a:effectLst/>
                <a:uLnTx/>
                <a:uFillTx/>
                <a:latin typeface="Arial" panose="020B0604020202020204"/>
                <a:ea typeface="+mj-ea"/>
                <a:cs typeface="+mj-cs"/>
              </a:rPr>
              <a:t>Signature rights</a:t>
            </a:r>
            <a:endParaRPr lang="en-GB" dirty="0"/>
          </a:p>
        </p:txBody>
      </p:sp>
      <p:sp>
        <p:nvSpPr>
          <p:cNvPr id="3" name="Slide Number Placeholder 3">
            <a:extLst>
              <a:ext uri="{FF2B5EF4-FFF2-40B4-BE49-F238E27FC236}">
                <a16:creationId xmlns:a16="http://schemas.microsoft.com/office/drawing/2014/main" id="{5876FD78-7EE1-3B61-371C-9B8DD2A8E86F}"/>
              </a:ext>
            </a:extLst>
          </p:cNvPr>
          <p:cNvSpPr txBox="1">
            <a:spLocks/>
          </p:cNvSpPr>
          <p:nvPr/>
        </p:nvSpPr>
        <p:spPr>
          <a:xfrm>
            <a:off x="11107546" y="6356350"/>
            <a:ext cx="681254" cy="365125"/>
          </a:xfrm>
          <a:prstGeom prst="rect">
            <a:avLst/>
          </a:prstGeom>
        </p:spPr>
        <p:txBody>
          <a:bodyPr vert="horz" lIns="0" tIns="0" rIns="0" bIns="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36B5EA5A-BC32-A742-B11B-8E7414D5B535}" type="slidenum">
              <a:rPr lang="en-US" smtClean="0"/>
              <a:pPr>
                <a:spcAft>
                  <a:spcPts val="600"/>
                </a:spcAft>
              </a:pPr>
              <a:t>12</a:t>
            </a:fld>
            <a:endParaRPr lang="en-US" dirty="0"/>
          </a:p>
        </p:txBody>
      </p:sp>
      <p:pic>
        <p:nvPicPr>
          <p:cNvPr id="4" name="Picture 3">
            <a:extLst>
              <a:ext uri="{FF2B5EF4-FFF2-40B4-BE49-F238E27FC236}">
                <a16:creationId xmlns:a16="http://schemas.microsoft.com/office/drawing/2014/main" id="{00FF57F2-A33A-AE8F-2010-69FEF81794D8}"/>
              </a:ext>
            </a:extLst>
          </p:cNvPr>
          <p:cNvPicPr>
            <a:picLocks noChangeAspect="1"/>
          </p:cNvPicPr>
          <p:nvPr/>
        </p:nvPicPr>
        <p:blipFill>
          <a:blip r:embed="rId2"/>
          <a:stretch>
            <a:fillRect/>
          </a:stretch>
        </p:blipFill>
        <p:spPr>
          <a:xfrm>
            <a:off x="1872118" y="1207837"/>
            <a:ext cx="5054860" cy="1854295"/>
          </a:xfrm>
          <a:prstGeom prst="rect">
            <a:avLst/>
          </a:prstGeom>
        </p:spPr>
      </p:pic>
      <p:sp>
        <p:nvSpPr>
          <p:cNvPr id="7" name="TextBox 6">
            <a:extLst>
              <a:ext uri="{FF2B5EF4-FFF2-40B4-BE49-F238E27FC236}">
                <a16:creationId xmlns:a16="http://schemas.microsoft.com/office/drawing/2014/main" id="{38CFE014-9DFC-CEFB-630B-F15A01B5270C}"/>
              </a:ext>
            </a:extLst>
          </p:cNvPr>
          <p:cNvSpPr txBox="1"/>
          <p:nvPr/>
        </p:nvSpPr>
        <p:spPr>
          <a:xfrm>
            <a:off x="1931068" y="2165684"/>
            <a:ext cx="4995910" cy="944479"/>
          </a:xfrm>
          <a:prstGeom prst="rect">
            <a:avLst/>
          </a:prstGeom>
          <a:noFill/>
          <a:ln>
            <a:solidFill>
              <a:srgbClr val="FF0000"/>
            </a:solidFill>
          </a:ln>
        </p:spPr>
        <p:txBody>
          <a:bodyPr wrap="square" rtlCol="0">
            <a:spAutoFit/>
          </a:bodyPr>
          <a:lstStyle/>
          <a:p>
            <a:endParaRPr lang="en-GB" dirty="0"/>
          </a:p>
        </p:txBody>
      </p:sp>
      <p:sp>
        <p:nvSpPr>
          <p:cNvPr id="8" name="Oval 7">
            <a:extLst>
              <a:ext uri="{FF2B5EF4-FFF2-40B4-BE49-F238E27FC236}">
                <a16:creationId xmlns:a16="http://schemas.microsoft.com/office/drawing/2014/main" id="{91EC5598-278C-8182-BDC2-653B72AD78D0}"/>
              </a:ext>
            </a:extLst>
          </p:cNvPr>
          <p:cNvSpPr/>
          <p:nvPr/>
        </p:nvSpPr>
        <p:spPr>
          <a:xfrm>
            <a:off x="3753853" y="2165684"/>
            <a:ext cx="884321" cy="180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1101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C923DC-8BDD-7DB7-D914-DA2C85C4E739}"/>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0AB58588-3094-636B-FA28-657B2B0D5E78}"/>
              </a:ext>
            </a:extLst>
          </p:cNvPr>
          <p:cNvSpPr txBox="1"/>
          <p:nvPr/>
        </p:nvSpPr>
        <p:spPr>
          <a:xfrm flipH="1">
            <a:off x="3230381" y="1174229"/>
            <a:ext cx="5293043" cy="830997"/>
          </a:xfrm>
          <a:prstGeom prst="rect">
            <a:avLst/>
          </a:prstGeom>
          <a:noFill/>
        </p:spPr>
        <p:txBody>
          <a:bodyPr wrap="square">
            <a:spAutoFit/>
          </a:bodyPr>
          <a:lstStyle/>
          <a:p>
            <a:pPr algn="ctr"/>
            <a:r>
              <a:rPr lang="en-US" sz="4800" b="1" dirty="0"/>
              <a:t>THANK YOU!</a:t>
            </a:r>
            <a:endParaRPr lang="en-GB" sz="4800" b="1" dirty="0"/>
          </a:p>
        </p:txBody>
      </p:sp>
    </p:spTree>
    <p:extLst>
      <p:ext uri="{BB962C8B-B14F-4D97-AF65-F5344CB8AC3E}">
        <p14:creationId xmlns:p14="http://schemas.microsoft.com/office/powerpoint/2010/main" val="2805627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5596468" y="9205"/>
            <a:ext cx="659120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5757334" y="920817"/>
            <a:ext cx="6430336" cy="4608512"/>
          </a:xfrm>
        </p:spPr>
        <p:txBody>
          <a:bodyPr/>
          <a:lstStyle/>
          <a:p>
            <a:pPr marL="36513">
              <a:lnSpc>
                <a:spcPct val="100000"/>
              </a:lnSpc>
            </a:pPr>
            <a:endParaRPr lang="en-GB" sz="1600" dirty="0">
              <a:solidFill>
                <a:schemeClr val="bg1"/>
              </a:solidFill>
            </a:endParaRPr>
          </a:p>
          <a:p>
            <a:pPr marL="0" indent="0">
              <a:lnSpc>
                <a:spcPct val="100000"/>
              </a:lnSpc>
              <a:spcBef>
                <a:spcPts val="600"/>
              </a:spcBef>
              <a:buNone/>
            </a:pPr>
            <a:endParaRPr lang="en-GB" sz="1600" dirty="0">
              <a:solidFill>
                <a:schemeClr val="bg1"/>
              </a:solidFill>
            </a:endParaRPr>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a:xfrm>
            <a:off x="7604558" y="275340"/>
            <a:ext cx="3708400" cy="370524"/>
          </a:xfrm>
        </p:spPr>
        <p:txBody>
          <a:bodyPr/>
          <a:lstStyle/>
          <a:p>
            <a:r>
              <a:rPr lang="en-US" sz="2800" dirty="0"/>
              <a:t>AGENDA</a:t>
            </a:r>
            <a:br>
              <a:rPr lang="en-US" sz="2800" dirty="0"/>
            </a:br>
            <a:endParaRPr lang="en-US" sz="2800" dirty="0"/>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grpSp>
      <p:sp>
        <p:nvSpPr>
          <p:cNvPr id="2" name="Slide Number Placeholder 1">
            <a:extLst>
              <a:ext uri="{FF2B5EF4-FFF2-40B4-BE49-F238E27FC236}">
                <a16:creationId xmlns:a16="http://schemas.microsoft.com/office/drawing/2014/main" id="{F5F53C75-514B-5572-70BE-B83388C317B7}"/>
              </a:ext>
            </a:extLst>
          </p:cNvPr>
          <p:cNvSpPr>
            <a:spLocks noGrp="1"/>
          </p:cNvSpPr>
          <p:nvPr>
            <p:ph type="sldNum" sz="quarter" idx="16"/>
          </p:nvPr>
        </p:nvSpPr>
        <p:spPr/>
        <p:txBody>
          <a:bodyPr/>
          <a:lstStyle/>
          <a:p>
            <a:fld id="{36B5EA5A-BC32-A742-B11B-8E7414D5B535}" type="slidenum">
              <a:rPr lang="en-US" smtClean="0"/>
              <a:pPr/>
              <a:t>2</a:t>
            </a:fld>
            <a:endParaRPr lang="en-US" dirty="0"/>
          </a:p>
        </p:txBody>
      </p:sp>
      <p:graphicFrame>
        <p:nvGraphicFramePr>
          <p:cNvPr id="5" name="Table 4">
            <a:extLst>
              <a:ext uri="{FF2B5EF4-FFF2-40B4-BE49-F238E27FC236}">
                <a16:creationId xmlns:a16="http://schemas.microsoft.com/office/drawing/2014/main" id="{6D58E39A-396D-E2FE-B845-A872FEF9D3F4}"/>
              </a:ext>
            </a:extLst>
          </p:cNvPr>
          <p:cNvGraphicFramePr>
            <a:graphicFrameLocks noGrp="1"/>
          </p:cNvGraphicFramePr>
          <p:nvPr>
            <p:extLst>
              <p:ext uri="{D42A27DB-BD31-4B8C-83A1-F6EECF244321}">
                <p14:modId xmlns:p14="http://schemas.microsoft.com/office/powerpoint/2010/main" val="911178592"/>
              </p:ext>
            </p:extLst>
          </p:nvPr>
        </p:nvGraphicFramePr>
        <p:xfrm>
          <a:off x="5753005" y="1389490"/>
          <a:ext cx="6115112" cy="2743200"/>
        </p:xfrm>
        <a:graphic>
          <a:graphicData uri="http://schemas.openxmlformats.org/drawingml/2006/table">
            <a:tbl>
              <a:tblPr firstRow="1" bandRow="1">
                <a:tableStyleId>{5940675A-B579-460E-94D1-54222C63F5DA}</a:tableStyleId>
              </a:tblPr>
              <a:tblGrid>
                <a:gridCol w="534967">
                  <a:extLst>
                    <a:ext uri="{9D8B030D-6E8A-4147-A177-3AD203B41FA5}">
                      <a16:colId xmlns:a16="http://schemas.microsoft.com/office/drawing/2014/main" val="1038976274"/>
                    </a:ext>
                  </a:extLst>
                </a:gridCol>
                <a:gridCol w="5580145">
                  <a:extLst>
                    <a:ext uri="{9D8B030D-6E8A-4147-A177-3AD203B41FA5}">
                      <a16:colId xmlns:a16="http://schemas.microsoft.com/office/drawing/2014/main" val="3781075741"/>
                    </a:ext>
                  </a:extLst>
                </a:gridCol>
              </a:tblGrid>
              <a:tr h="370840">
                <a:tc>
                  <a:txBody>
                    <a:bodyPr/>
                    <a:lstStyle/>
                    <a:p>
                      <a:r>
                        <a:rPr lang="en-GB" sz="2400" dirty="0">
                          <a:solidFill>
                            <a:schemeClr val="bg1"/>
                          </a:solidFill>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tc>
                  <a:txBody>
                    <a:bodyPr/>
                    <a:lstStyle/>
                    <a:p>
                      <a:r>
                        <a:rPr lang="en-GB" sz="2400" dirty="0">
                          <a:solidFill>
                            <a:schemeClr val="bg1"/>
                          </a:solidFill>
                        </a:rPr>
                        <a:t>Single source orders/contracts statistics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extLst>
                  <a:ext uri="{0D108BD9-81ED-4DB2-BD59-A6C34878D82A}">
                    <a16:rowId xmlns:a16="http://schemas.microsoft.com/office/drawing/2014/main" val="3221026110"/>
                  </a:ext>
                </a:extLst>
              </a:tr>
              <a:tr h="370840">
                <a:tc>
                  <a:txBody>
                    <a:bodyPr/>
                    <a:lstStyle/>
                    <a:p>
                      <a:r>
                        <a:rPr lang="en-GB" sz="2400" dirty="0">
                          <a:solidFill>
                            <a:schemeClr val="bg1"/>
                          </a:solidFill>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solidFill>
                            <a:schemeClr val="bg1"/>
                          </a:solidFill>
                        </a:rPr>
                        <a:t>Single source justifications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extLst>
                  <a:ext uri="{0D108BD9-81ED-4DB2-BD59-A6C34878D82A}">
                    <a16:rowId xmlns:a16="http://schemas.microsoft.com/office/drawing/2014/main" val="2379016636"/>
                  </a:ext>
                </a:extLst>
              </a:tr>
              <a:tr h="370840">
                <a:tc>
                  <a:txBody>
                    <a:bodyPr/>
                    <a:lstStyle/>
                    <a:p>
                      <a:r>
                        <a:rPr lang="en-GB" sz="2400" dirty="0">
                          <a:solidFill>
                            <a:schemeClr val="bg1"/>
                          </a:solidFill>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tc>
                  <a:txBody>
                    <a:bodyPr/>
                    <a:lstStyle/>
                    <a:p>
                      <a:r>
                        <a:rPr lang="en-GB" sz="2400" dirty="0">
                          <a:solidFill>
                            <a:schemeClr val="bg1"/>
                          </a:solidFill>
                        </a:rPr>
                        <a:t>Quiz</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extLst>
                  <a:ext uri="{0D108BD9-81ED-4DB2-BD59-A6C34878D82A}">
                    <a16:rowId xmlns:a16="http://schemas.microsoft.com/office/drawing/2014/main" val="798780831"/>
                  </a:ext>
                </a:extLst>
              </a:tr>
              <a:tr h="370840">
                <a:tc>
                  <a:txBody>
                    <a:bodyPr/>
                    <a:lstStyle/>
                    <a:p>
                      <a:r>
                        <a:rPr lang="en-GB" sz="2400" dirty="0">
                          <a:solidFill>
                            <a:schemeClr val="bg1"/>
                          </a:solidFill>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tc>
                  <a:txBody>
                    <a:bodyPr/>
                    <a:lstStyle/>
                    <a:p>
                      <a:r>
                        <a:rPr lang="en-GB" sz="2400" dirty="0">
                          <a:solidFill>
                            <a:schemeClr val="bg1"/>
                          </a:solidFill>
                        </a:rPr>
                        <a:t>Guidelines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extLst>
                  <a:ext uri="{0D108BD9-81ED-4DB2-BD59-A6C34878D82A}">
                    <a16:rowId xmlns:a16="http://schemas.microsoft.com/office/drawing/2014/main" val="1481499649"/>
                  </a:ext>
                </a:extLst>
              </a:tr>
              <a:tr h="370840">
                <a:tc>
                  <a:txBody>
                    <a:bodyPr/>
                    <a:lstStyle/>
                    <a:p>
                      <a:r>
                        <a:rPr lang="en-GB" sz="2400" dirty="0">
                          <a:solidFill>
                            <a:schemeClr val="bg1"/>
                          </a:solidFill>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tc>
                  <a:txBody>
                    <a:bodyPr/>
                    <a:lstStyle/>
                    <a:p>
                      <a:r>
                        <a:rPr lang="en-GB" sz="2400" dirty="0">
                          <a:solidFill>
                            <a:schemeClr val="bg1"/>
                          </a:solidFill>
                        </a:rPr>
                        <a:t>Brainstorming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extLst>
                  <a:ext uri="{0D108BD9-81ED-4DB2-BD59-A6C34878D82A}">
                    <a16:rowId xmlns:a16="http://schemas.microsoft.com/office/drawing/2014/main" val="2072309004"/>
                  </a:ext>
                </a:extLst>
              </a:tr>
              <a:tr h="370840">
                <a:tc>
                  <a:txBody>
                    <a:bodyPr/>
                    <a:lstStyle/>
                    <a:p>
                      <a:r>
                        <a:rPr lang="en-GB" sz="2400" dirty="0">
                          <a:solidFill>
                            <a:schemeClr val="bg1"/>
                          </a:solidFill>
                        </a:rPr>
                        <a:t>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solidFill>
                            <a:schemeClr val="bg1"/>
                          </a:solidFill>
                        </a:rPr>
                        <a:t>Signature rights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9CFFF">
                        <a:alpha val="56863"/>
                      </a:srgbClr>
                    </a:solidFill>
                  </a:tcPr>
                </a:tc>
                <a:extLst>
                  <a:ext uri="{0D108BD9-81ED-4DB2-BD59-A6C34878D82A}">
                    <a16:rowId xmlns:a16="http://schemas.microsoft.com/office/drawing/2014/main" val="2060129654"/>
                  </a:ext>
                </a:extLst>
              </a:tr>
            </a:tbl>
          </a:graphicData>
        </a:graphic>
      </p:graphicFrame>
    </p:spTree>
    <p:extLst>
      <p:ext uri="{BB962C8B-B14F-4D97-AF65-F5344CB8AC3E}">
        <p14:creationId xmlns:p14="http://schemas.microsoft.com/office/powerpoint/2010/main" val="3560904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216655-5152-C7FD-24D8-054AF809BE0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6BC468D-0513-42BB-8137-9D7DDE9614B3}"/>
              </a:ext>
            </a:extLst>
          </p:cNvPr>
          <p:cNvSpPr>
            <a:spLocks noGrp="1"/>
          </p:cNvSpPr>
          <p:nvPr>
            <p:ph type="title"/>
          </p:nvPr>
        </p:nvSpPr>
        <p:spPr>
          <a:xfrm>
            <a:off x="407988" y="373593"/>
            <a:ext cx="11376025" cy="1065742"/>
          </a:xfrm>
        </p:spPr>
        <p:txBody>
          <a:bodyPr anchor="t">
            <a:normAutofit/>
          </a:bodyPr>
          <a:lstStyle/>
          <a:p>
            <a:br>
              <a:rPr lang="en-US" sz="2500" dirty="0"/>
            </a:br>
            <a:br>
              <a:rPr lang="en-US" sz="2500" dirty="0"/>
            </a:br>
            <a:r>
              <a:rPr lang="en-US" sz="2500" dirty="0"/>
              <a:t> </a:t>
            </a:r>
            <a:endParaRPr lang="en-GB" sz="2500" dirty="0"/>
          </a:p>
        </p:txBody>
      </p:sp>
      <p:sp>
        <p:nvSpPr>
          <p:cNvPr id="11" name="Slide Number Placeholder 3">
            <a:extLst>
              <a:ext uri="{FF2B5EF4-FFF2-40B4-BE49-F238E27FC236}">
                <a16:creationId xmlns:a16="http://schemas.microsoft.com/office/drawing/2014/main" id="{8D1044C1-B3D6-3DC4-305C-5F93AF47A6BE}"/>
              </a:ext>
            </a:extLst>
          </p:cNvPr>
          <p:cNvSpPr>
            <a:spLocks noGrp="1"/>
          </p:cNvSpPr>
          <p:nvPr>
            <p:ph type="sldNum" sz="quarter" idx="12"/>
          </p:nvPr>
        </p:nvSpPr>
        <p:spPr>
          <a:xfrm>
            <a:off x="11107546" y="6087484"/>
            <a:ext cx="681254" cy="365125"/>
          </a:xfrm>
        </p:spPr>
        <p:txBody>
          <a:bodyPr anchor="ctr">
            <a:normAutofit/>
          </a:bodyPr>
          <a:lstStyle/>
          <a:p>
            <a:pPr>
              <a:spcAft>
                <a:spcPts val="600"/>
              </a:spcAft>
            </a:pPr>
            <a:fld id="{36B5EA5A-BC32-A742-B11B-8E7414D5B535}" type="slidenum">
              <a:rPr lang="en-US" smtClean="0"/>
              <a:pPr>
                <a:spcAft>
                  <a:spcPts val="600"/>
                </a:spcAft>
              </a:pPr>
              <a:t>3</a:t>
            </a:fld>
            <a:endParaRPr lang="en-US" dirty="0"/>
          </a:p>
        </p:txBody>
      </p:sp>
      <p:sp>
        <p:nvSpPr>
          <p:cNvPr id="6" name="TextBox 5">
            <a:extLst>
              <a:ext uri="{FF2B5EF4-FFF2-40B4-BE49-F238E27FC236}">
                <a16:creationId xmlns:a16="http://schemas.microsoft.com/office/drawing/2014/main" id="{C353606D-6387-9CC6-67E2-88691F3F84E3}"/>
              </a:ext>
            </a:extLst>
          </p:cNvPr>
          <p:cNvSpPr txBox="1"/>
          <p:nvPr/>
        </p:nvSpPr>
        <p:spPr>
          <a:xfrm>
            <a:off x="1976466" y="4017689"/>
            <a:ext cx="8239069" cy="954107"/>
          </a:xfrm>
          <a:prstGeom prst="rect">
            <a:avLst/>
          </a:prstGeom>
          <a:noFill/>
        </p:spPr>
        <p:txBody>
          <a:bodyPr wrap="square">
            <a:spAutoFit/>
          </a:bodyPr>
          <a:lstStyle/>
          <a:p>
            <a:pPr algn="ctr"/>
            <a:r>
              <a:rPr lang="en-GB" sz="2800" b="1" dirty="0"/>
              <a:t>What is the percentage of single source orders in 2025 ?</a:t>
            </a:r>
          </a:p>
        </p:txBody>
      </p:sp>
      <p:pic>
        <p:nvPicPr>
          <p:cNvPr id="3" name="Graphic 2" descr="Badge Question Mark with solid fill">
            <a:extLst>
              <a:ext uri="{FF2B5EF4-FFF2-40B4-BE49-F238E27FC236}">
                <a16:creationId xmlns:a16="http://schemas.microsoft.com/office/drawing/2014/main" id="{10929CBB-4BD2-DA5B-B28D-C0665C38EC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29098" y="1152395"/>
            <a:ext cx="2733805" cy="2733805"/>
          </a:xfrm>
          <a:prstGeom prst="rect">
            <a:avLst/>
          </a:prstGeom>
        </p:spPr>
      </p:pic>
      <p:sp>
        <p:nvSpPr>
          <p:cNvPr id="4" name="Slide Number Placeholder 3">
            <a:extLst>
              <a:ext uri="{FF2B5EF4-FFF2-40B4-BE49-F238E27FC236}">
                <a16:creationId xmlns:a16="http://schemas.microsoft.com/office/drawing/2014/main" id="{A4AD8C94-943C-23A1-D25F-099F891FD864}"/>
              </a:ext>
            </a:extLst>
          </p:cNvPr>
          <p:cNvSpPr txBox="1">
            <a:spLocks/>
          </p:cNvSpPr>
          <p:nvPr/>
        </p:nvSpPr>
        <p:spPr>
          <a:xfrm>
            <a:off x="11107546" y="6356350"/>
            <a:ext cx="681254" cy="365125"/>
          </a:xfrm>
          <a:prstGeom prst="rect">
            <a:avLst/>
          </a:prstGeom>
        </p:spPr>
        <p:txBody>
          <a:bodyPr vert="horz" lIns="0" tIns="0" rIns="0" bIns="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36B5EA5A-BC32-A742-B11B-8E7414D5B535}" type="slidenum">
              <a:rPr lang="en-US" smtClean="0"/>
              <a:pPr>
                <a:spcAft>
                  <a:spcPts val="600"/>
                </a:spcAft>
              </a:pPr>
              <a:t>3</a:t>
            </a:fld>
            <a:endParaRPr lang="en-US" dirty="0"/>
          </a:p>
        </p:txBody>
      </p:sp>
    </p:spTree>
    <p:extLst>
      <p:ext uri="{BB962C8B-B14F-4D97-AF65-F5344CB8AC3E}">
        <p14:creationId xmlns:p14="http://schemas.microsoft.com/office/powerpoint/2010/main" val="105850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D1DF9-390C-2186-8E79-1F724EB6237E}"/>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659713DA-ADB2-CE44-1024-B0FA9606EB1C}"/>
              </a:ext>
            </a:extLst>
          </p:cNvPr>
          <p:cNvSpPr>
            <a:spLocks noGrp="1"/>
          </p:cNvSpPr>
          <p:nvPr>
            <p:ph type="title"/>
          </p:nvPr>
        </p:nvSpPr>
        <p:spPr>
          <a:xfrm>
            <a:off x="407988" y="373593"/>
            <a:ext cx="11376025" cy="1065742"/>
          </a:xfrm>
        </p:spPr>
        <p:txBody>
          <a:bodyPr anchor="t">
            <a:normAutofit/>
          </a:bodyPr>
          <a:lstStyle/>
          <a:p>
            <a:br>
              <a:rPr lang="en-US" sz="2500" dirty="0"/>
            </a:br>
            <a:br>
              <a:rPr lang="en-US" sz="2500" dirty="0"/>
            </a:br>
            <a:r>
              <a:rPr lang="en-US" sz="2500" dirty="0"/>
              <a:t> </a:t>
            </a:r>
            <a:endParaRPr lang="en-GB" sz="2500" dirty="0"/>
          </a:p>
        </p:txBody>
      </p:sp>
      <p:sp>
        <p:nvSpPr>
          <p:cNvPr id="11" name="Slide Number Placeholder 3">
            <a:extLst>
              <a:ext uri="{FF2B5EF4-FFF2-40B4-BE49-F238E27FC236}">
                <a16:creationId xmlns:a16="http://schemas.microsoft.com/office/drawing/2014/main" id="{D4C680AB-48D8-298D-0C46-09DF9AE9900F}"/>
              </a:ext>
            </a:extLst>
          </p:cNvPr>
          <p:cNvSpPr>
            <a:spLocks noGrp="1"/>
          </p:cNvSpPr>
          <p:nvPr>
            <p:ph type="sldNum" sz="quarter" idx="12"/>
          </p:nvPr>
        </p:nvSpPr>
        <p:spPr>
          <a:xfrm>
            <a:off x="11107546" y="5887068"/>
            <a:ext cx="681254" cy="365125"/>
          </a:xfrm>
        </p:spPr>
        <p:txBody>
          <a:bodyPr anchor="ctr">
            <a:normAutofit/>
          </a:bodyPr>
          <a:lstStyle/>
          <a:p>
            <a:pPr>
              <a:spcAft>
                <a:spcPts val="600"/>
              </a:spcAft>
            </a:pPr>
            <a:fld id="{36B5EA5A-BC32-A742-B11B-8E7414D5B535}" type="slidenum">
              <a:rPr lang="en-US" smtClean="0"/>
              <a:pPr>
                <a:spcAft>
                  <a:spcPts val="600"/>
                </a:spcAft>
              </a:pPr>
              <a:t>4</a:t>
            </a:fld>
            <a:endParaRPr lang="en-US" dirty="0"/>
          </a:p>
        </p:txBody>
      </p:sp>
      <p:sp>
        <p:nvSpPr>
          <p:cNvPr id="6" name="TextBox 5">
            <a:extLst>
              <a:ext uri="{FF2B5EF4-FFF2-40B4-BE49-F238E27FC236}">
                <a16:creationId xmlns:a16="http://schemas.microsoft.com/office/drawing/2014/main" id="{30405BB5-05BA-CAA8-3AAF-5C5BCD888A3E}"/>
              </a:ext>
            </a:extLst>
          </p:cNvPr>
          <p:cNvSpPr txBox="1"/>
          <p:nvPr/>
        </p:nvSpPr>
        <p:spPr>
          <a:xfrm>
            <a:off x="666017" y="391934"/>
            <a:ext cx="7642713" cy="646331"/>
          </a:xfrm>
          <a:prstGeom prst="rect">
            <a:avLst/>
          </a:prstGeom>
          <a:noFill/>
        </p:spPr>
        <p:txBody>
          <a:bodyPr wrap="square">
            <a:spAutoFit/>
          </a:bodyPr>
          <a:lstStyle/>
          <a:p>
            <a:r>
              <a:rPr kumimoji="0" lang="fr-CH" sz="3600" b="1" i="0" u="none" strike="noStrike" kern="1200" cap="none" spc="0" normalizeH="0" baseline="0" noProof="0" dirty="0">
                <a:ln>
                  <a:noFill/>
                </a:ln>
                <a:solidFill>
                  <a:srgbClr val="0033A0"/>
                </a:solidFill>
                <a:effectLst/>
                <a:uLnTx/>
                <a:uFillTx/>
                <a:latin typeface="Arial" panose="020B0604020202020204"/>
                <a:ea typeface="+mj-ea"/>
                <a:cs typeface="+mj-cs"/>
              </a:rPr>
              <a:t>1. Single source </a:t>
            </a:r>
            <a:r>
              <a:rPr kumimoji="0" lang="en-GB" sz="3600" b="1" i="0" u="none" strike="noStrike" kern="1200" cap="none" spc="0" normalizeH="0" baseline="0" noProof="0" dirty="0">
                <a:ln>
                  <a:noFill/>
                </a:ln>
                <a:solidFill>
                  <a:srgbClr val="0033A0"/>
                </a:solidFill>
                <a:effectLst/>
                <a:uLnTx/>
                <a:uFillTx/>
                <a:latin typeface="Arial" panose="020B0604020202020204"/>
                <a:ea typeface="+mj-ea"/>
                <a:cs typeface="+mj-cs"/>
              </a:rPr>
              <a:t>orders</a:t>
            </a:r>
            <a:r>
              <a:rPr kumimoji="0" lang="fr-CH" sz="3600" b="1" i="0" u="none" strike="noStrike" kern="1200" cap="none" spc="0" normalizeH="0" baseline="0" noProof="0" dirty="0">
                <a:ln>
                  <a:noFill/>
                </a:ln>
                <a:solidFill>
                  <a:srgbClr val="0033A0"/>
                </a:solidFill>
                <a:effectLst/>
                <a:uLnTx/>
                <a:uFillTx/>
                <a:latin typeface="Arial" panose="020B0604020202020204"/>
                <a:ea typeface="+mj-ea"/>
                <a:cs typeface="+mj-cs"/>
              </a:rPr>
              <a:t> </a:t>
            </a:r>
            <a:r>
              <a:rPr kumimoji="0" lang="en-GB" sz="3600" b="1" i="0" u="none" strike="noStrike" kern="1200" cap="none" spc="0" normalizeH="0" baseline="0" noProof="0" dirty="0">
                <a:ln>
                  <a:noFill/>
                </a:ln>
                <a:solidFill>
                  <a:srgbClr val="0033A0"/>
                </a:solidFill>
                <a:effectLst/>
                <a:uLnTx/>
                <a:uFillTx/>
                <a:latin typeface="Arial" panose="020B0604020202020204"/>
                <a:ea typeface="+mj-ea"/>
                <a:cs typeface="+mj-cs"/>
              </a:rPr>
              <a:t>statistics</a:t>
            </a:r>
            <a:endParaRPr lang="en-GB" dirty="0"/>
          </a:p>
        </p:txBody>
      </p:sp>
      <p:graphicFrame>
        <p:nvGraphicFramePr>
          <p:cNvPr id="4" name="Chart 3">
            <a:extLst>
              <a:ext uri="{FF2B5EF4-FFF2-40B4-BE49-F238E27FC236}">
                <a16:creationId xmlns:a16="http://schemas.microsoft.com/office/drawing/2014/main" id="{0E17ACE5-D35D-46AC-56F4-1926B544F98E}"/>
              </a:ext>
            </a:extLst>
          </p:cNvPr>
          <p:cNvGraphicFramePr>
            <a:graphicFrameLocks/>
          </p:cNvGraphicFramePr>
          <p:nvPr>
            <p:extLst>
              <p:ext uri="{D42A27DB-BD31-4B8C-83A1-F6EECF244321}">
                <p14:modId xmlns:p14="http://schemas.microsoft.com/office/powerpoint/2010/main" val="1143773423"/>
              </p:ext>
            </p:extLst>
          </p:nvPr>
        </p:nvGraphicFramePr>
        <p:xfrm>
          <a:off x="234383" y="1226916"/>
          <a:ext cx="5980730" cy="33895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5FB31CC7-7971-399F-EDF9-58B3DF4EDDF3}"/>
              </a:ext>
            </a:extLst>
          </p:cNvPr>
          <p:cNvGraphicFramePr>
            <a:graphicFrameLocks/>
          </p:cNvGraphicFramePr>
          <p:nvPr>
            <p:extLst>
              <p:ext uri="{D42A27DB-BD31-4B8C-83A1-F6EECF244321}">
                <p14:modId xmlns:p14="http://schemas.microsoft.com/office/powerpoint/2010/main" val="1644919821"/>
              </p:ext>
            </p:extLst>
          </p:nvPr>
        </p:nvGraphicFramePr>
        <p:xfrm>
          <a:off x="6090147" y="1226916"/>
          <a:ext cx="5467350" cy="3265488"/>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8C9A0316-67F2-84B4-39E0-7A357E63987B}"/>
              </a:ext>
            </a:extLst>
          </p:cNvPr>
          <p:cNvSpPr txBox="1"/>
          <p:nvPr/>
        </p:nvSpPr>
        <p:spPr>
          <a:xfrm>
            <a:off x="407989" y="4342649"/>
            <a:ext cx="11040184" cy="1881990"/>
          </a:xfrm>
          <a:prstGeom prst="rect">
            <a:avLst/>
          </a:prstGeom>
          <a:noFill/>
        </p:spPr>
        <p:txBody>
          <a:bodyPr wrap="square" rtlCol="0">
            <a:spAutoFit/>
          </a:bodyPr>
          <a:lstStyle/>
          <a:p>
            <a:pPr>
              <a:lnSpc>
                <a:spcPct val="150000"/>
              </a:lnSpc>
            </a:pPr>
            <a:r>
              <a:rPr lang="en-US" sz="2000" b="1" u="sng" dirty="0"/>
              <a:t>Conclusion</a:t>
            </a:r>
            <a:r>
              <a:rPr lang="en-US" sz="2000" b="1" dirty="0"/>
              <a:t>:</a:t>
            </a:r>
          </a:p>
          <a:p>
            <a:pPr marL="285750" indent="-285750">
              <a:lnSpc>
                <a:spcPct val="150000"/>
              </a:lnSpc>
              <a:buFont typeface="Arial" panose="020B0604020202020204" pitchFamily="34" charset="0"/>
              <a:buChar char="•"/>
            </a:pPr>
            <a:r>
              <a:rPr lang="en-US" sz="2000" dirty="0"/>
              <a:t>Above 50kCHF, ~40% orders are single source (tendency going up)</a:t>
            </a:r>
          </a:p>
          <a:p>
            <a:pPr marL="285750" indent="-285750">
              <a:lnSpc>
                <a:spcPct val="150000"/>
              </a:lnSpc>
              <a:buFont typeface="Arial" panose="020B0604020202020204" pitchFamily="34" charset="0"/>
              <a:buChar char="•"/>
            </a:pPr>
            <a:r>
              <a:rPr lang="en-US" sz="2000" dirty="0"/>
              <a:t>Below 50kCHF, it is even worse</a:t>
            </a:r>
          </a:p>
          <a:p>
            <a:pPr marL="285750" indent="-285750">
              <a:lnSpc>
                <a:spcPct val="150000"/>
              </a:lnSpc>
              <a:buFont typeface="Arial" panose="020B0604020202020204" pitchFamily="34" charset="0"/>
              <a:buChar char="•"/>
            </a:pPr>
            <a:r>
              <a:rPr lang="en-US" sz="2000" dirty="0"/>
              <a:t>We need to take actions NOW</a:t>
            </a:r>
            <a:endParaRPr lang="en-GB" sz="2000" dirty="0"/>
          </a:p>
        </p:txBody>
      </p:sp>
      <p:sp>
        <p:nvSpPr>
          <p:cNvPr id="12" name="TextBox 11">
            <a:extLst>
              <a:ext uri="{FF2B5EF4-FFF2-40B4-BE49-F238E27FC236}">
                <a16:creationId xmlns:a16="http://schemas.microsoft.com/office/drawing/2014/main" id="{FCA70380-A849-38D3-6C76-D7CEB1B09553}"/>
              </a:ext>
            </a:extLst>
          </p:cNvPr>
          <p:cNvSpPr txBox="1"/>
          <p:nvPr/>
        </p:nvSpPr>
        <p:spPr>
          <a:xfrm>
            <a:off x="5107399" y="5242443"/>
            <a:ext cx="6848213" cy="1015663"/>
          </a:xfrm>
          <a:prstGeom prst="rect">
            <a:avLst/>
          </a:prstGeom>
          <a:noFill/>
        </p:spPr>
        <p:txBody>
          <a:bodyPr wrap="square" rtlCol="0">
            <a:spAutoFit/>
          </a:bodyPr>
          <a:lstStyle/>
          <a:p>
            <a:r>
              <a:rPr lang="en-US" sz="2000" b="1" u="sng" dirty="0"/>
              <a:t>Objective</a:t>
            </a:r>
            <a:r>
              <a:rPr lang="en-US" sz="2000" b="1" dirty="0"/>
              <a:t>: </a:t>
            </a:r>
            <a:r>
              <a:rPr lang="en-US" sz="2000" dirty="0"/>
              <a:t>~35% and 30% of single sources in 2026 and 2027 respectively (50-200kCHF)	</a:t>
            </a:r>
          </a:p>
          <a:p>
            <a:r>
              <a:rPr lang="en-US" sz="2000" dirty="0"/>
              <a:t>~45% and 40%of single s </a:t>
            </a:r>
            <a:r>
              <a:rPr lang="en-US" sz="2000" dirty="0" err="1"/>
              <a:t>ource</a:t>
            </a:r>
            <a:r>
              <a:rPr lang="en-US" sz="2000" dirty="0"/>
              <a:t> for orders 10-50kCHF</a:t>
            </a:r>
            <a:endParaRPr lang="en-GB" sz="2000" dirty="0"/>
          </a:p>
        </p:txBody>
      </p:sp>
      <p:sp>
        <p:nvSpPr>
          <p:cNvPr id="13" name="TextBox 12">
            <a:extLst>
              <a:ext uri="{FF2B5EF4-FFF2-40B4-BE49-F238E27FC236}">
                <a16:creationId xmlns:a16="http://schemas.microsoft.com/office/drawing/2014/main" id="{28655737-DA0B-37DD-A680-5E3D0021F4AD}"/>
              </a:ext>
            </a:extLst>
          </p:cNvPr>
          <p:cNvSpPr txBox="1"/>
          <p:nvPr/>
        </p:nvSpPr>
        <p:spPr>
          <a:xfrm>
            <a:off x="8531506" y="326868"/>
            <a:ext cx="3478137" cy="830997"/>
          </a:xfrm>
          <a:prstGeom prst="rect">
            <a:avLst/>
          </a:prstGeom>
          <a:noFill/>
        </p:spPr>
        <p:txBody>
          <a:bodyPr wrap="square" rtlCol="0">
            <a:spAutoFit/>
          </a:bodyPr>
          <a:lstStyle/>
          <a:p>
            <a:r>
              <a:rPr lang="en-US" sz="1200" dirty="0"/>
              <a:t>Next audits foreseen on single source orders:</a:t>
            </a:r>
          </a:p>
          <a:p>
            <a:pPr marL="285750" indent="-285750">
              <a:buFontTx/>
              <a:buChar char="-"/>
            </a:pPr>
            <a:r>
              <a:rPr lang="en-US" sz="1200" dirty="0"/>
              <a:t>External auditors</a:t>
            </a:r>
          </a:p>
          <a:p>
            <a:pPr marL="285750" indent="-285750">
              <a:buFontTx/>
              <a:buChar char="-"/>
            </a:pPr>
            <a:r>
              <a:rPr lang="en-US" sz="1200" dirty="0"/>
              <a:t>Internal auditors</a:t>
            </a:r>
          </a:p>
          <a:p>
            <a:pPr marL="285750" indent="-285750">
              <a:buFontTx/>
              <a:buChar char="-"/>
            </a:pPr>
            <a:r>
              <a:rPr lang="en-US" sz="1200" dirty="0"/>
              <a:t>ILOs</a:t>
            </a:r>
            <a:endParaRPr lang="en-GB" sz="1200" dirty="0"/>
          </a:p>
        </p:txBody>
      </p:sp>
      <p:sp>
        <p:nvSpPr>
          <p:cNvPr id="14" name="Oval 13">
            <a:extLst>
              <a:ext uri="{FF2B5EF4-FFF2-40B4-BE49-F238E27FC236}">
                <a16:creationId xmlns:a16="http://schemas.microsoft.com/office/drawing/2014/main" id="{6079030E-8712-A1A9-27E1-BBDD59490581}"/>
              </a:ext>
            </a:extLst>
          </p:cNvPr>
          <p:cNvSpPr/>
          <p:nvPr/>
        </p:nvSpPr>
        <p:spPr>
          <a:xfrm>
            <a:off x="8004857" y="38366"/>
            <a:ext cx="3794333" cy="117879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Slide Number Placeholder 3">
            <a:extLst>
              <a:ext uri="{FF2B5EF4-FFF2-40B4-BE49-F238E27FC236}">
                <a16:creationId xmlns:a16="http://schemas.microsoft.com/office/drawing/2014/main" id="{5CAD8FC9-CA2B-653B-7114-3C6F075FA363}"/>
              </a:ext>
            </a:extLst>
          </p:cNvPr>
          <p:cNvSpPr txBox="1">
            <a:spLocks/>
          </p:cNvSpPr>
          <p:nvPr/>
        </p:nvSpPr>
        <p:spPr>
          <a:xfrm>
            <a:off x="11107546" y="6356350"/>
            <a:ext cx="681254" cy="365125"/>
          </a:xfrm>
          <a:prstGeom prst="rect">
            <a:avLst/>
          </a:prstGeom>
        </p:spPr>
        <p:txBody>
          <a:bodyPr vert="horz" lIns="0" tIns="0" rIns="0" bIns="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36B5EA5A-BC32-A742-B11B-8E7414D5B535}" type="slidenum">
              <a:rPr lang="en-US" smtClean="0"/>
              <a:pPr>
                <a:spcAft>
                  <a:spcPts val="600"/>
                </a:spcAft>
              </a:pPr>
              <a:t>4</a:t>
            </a:fld>
            <a:endParaRPr lang="en-US" dirty="0"/>
          </a:p>
        </p:txBody>
      </p:sp>
    </p:spTree>
    <p:extLst>
      <p:ext uri="{BB962C8B-B14F-4D97-AF65-F5344CB8AC3E}">
        <p14:creationId xmlns:p14="http://schemas.microsoft.com/office/powerpoint/2010/main" val="930920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8" grpId="0">
        <p:bldAsOne/>
      </p:bldGraphic>
      <p:bldP spid="9"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DA9043-2F34-44D5-9B47-E6A63D33DB4A}"/>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0C3B4B4B-3F8B-227A-D55B-2A5A9BDD7611}"/>
              </a:ext>
            </a:extLst>
          </p:cNvPr>
          <p:cNvSpPr>
            <a:spLocks noGrp="1"/>
          </p:cNvSpPr>
          <p:nvPr>
            <p:ph type="title"/>
          </p:nvPr>
        </p:nvSpPr>
        <p:spPr>
          <a:xfrm>
            <a:off x="407988" y="365125"/>
            <a:ext cx="11380812" cy="1084263"/>
          </a:xfrm>
        </p:spPr>
        <p:txBody>
          <a:bodyPr anchor="t">
            <a:normAutofit/>
          </a:bodyPr>
          <a:lstStyle/>
          <a:p>
            <a:br>
              <a:rPr lang="en-US" sz="2500" dirty="0"/>
            </a:br>
            <a:br>
              <a:rPr lang="en-US" sz="2500" dirty="0"/>
            </a:br>
            <a:r>
              <a:rPr lang="en-US" sz="2500" dirty="0"/>
              <a:t> </a:t>
            </a:r>
            <a:endParaRPr lang="en-GB" sz="2500" dirty="0"/>
          </a:p>
        </p:txBody>
      </p:sp>
      <p:sp>
        <p:nvSpPr>
          <p:cNvPr id="16" name="Text Placeholder 2">
            <a:extLst>
              <a:ext uri="{FF2B5EF4-FFF2-40B4-BE49-F238E27FC236}">
                <a16:creationId xmlns:a16="http://schemas.microsoft.com/office/drawing/2014/main" id="{56E0CF80-C024-B769-4F10-A1F7F13F2C77}"/>
              </a:ext>
            </a:extLst>
          </p:cNvPr>
          <p:cNvSpPr>
            <a:spLocks noGrp="1"/>
          </p:cNvSpPr>
          <p:nvPr>
            <p:ph type="body" idx="1"/>
          </p:nvPr>
        </p:nvSpPr>
        <p:spPr>
          <a:xfrm>
            <a:off x="403199" y="458116"/>
            <a:ext cx="11574237" cy="668337"/>
          </a:xfrm>
        </p:spPr>
        <p:txBody>
          <a:bodyPr/>
          <a:lstStyle/>
          <a:p>
            <a:r>
              <a:rPr lang="en-US" sz="3600" dirty="0">
                <a:solidFill>
                  <a:srgbClr val="0033A0"/>
                </a:solidFill>
                <a:latin typeface="Arial" panose="020B0604020202020204"/>
                <a:ea typeface="+mj-ea"/>
                <a:cs typeface="+mj-cs"/>
              </a:rPr>
              <a:t>1. </a:t>
            </a:r>
            <a:r>
              <a:rPr lang="en-US" sz="2800" dirty="0">
                <a:solidFill>
                  <a:srgbClr val="0033A0"/>
                </a:solidFill>
                <a:latin typeface="Arial" panose="020B0604020202020204"/>
                <a:ea typeface="+mj-ea"/>
                <a:cs typeface="+mj-cs"/>
              </a:rPr>
              <a:t>Single source orders/contracts above 200k CHF (FC documents)</a:t>
            </a:r>
          </a:p>
          <a:p>
            <a:endParaRPr lang="en-US" dirty="0"/>
          </a:p>
        </p:txBody>
      </p:sp>
      <p:sp>
        <p:nvSpPr>
          <p:cNvPr id="6" name="TextBox 5">
            <a:extLst>
              <a:ext uri="{FF2B5EF4-FFF2-40B4-BE49-F238E27FC236}">
                <a16:creationId xmlns:a16="http://schemas.microsoft.com/office/drawing/2014/main" id="{45E3D7AA-C475-3EF8-9559-74B401D36B3B}"/>
              </a:ext>
            </a:extLst>
          </p:cNvPr>
          <p:cNvSpPr txBox="1"/>
          <p:nvPr/>
        </p:nvSpPr>
        <p:spPr>
          <a:xfrm>
            <a:off x="6172200" y="1604966"/>
            <a:ext cx="5616600" cy="655634"/>
          </a:xfrm>
          <a:prstGeom prst="rect">
            <a:avLst/>
          </a:prstGeom>
        </p:spPr>
        <p:txBody>
          <a:bodyPr vert="horz" lIns="0" tIns="0" rIns="0" bIns="0" rtlCol="0" anchor="t" anchorCtr="0">
            <a:normAutofit/>
          </a:bodyPr>
          <a:lstStyle/>
          <a:p>
            <a:pPr>
              <a:lnSpc>
                <a:spcPct val="90000"/>
              </a:lnSpc>
              <a:spcBef>
                <a:spcPts val="1800"/>
              </a:spcBef>
              <a:spcAft>
                <a:spcPts val="400"/>
              </a:spcAft>
            </a:pPr>
            <a:endParaRPr lang="en-US" sz="2200" b="1" kern="1200" dirty="0">
              <a:solidFill>
                <a:schemeClr val="accent2"/>
              </a:solidFill>
            </a:endParaRPr>
          </a:p>
        </p:txBody>
      </p:sp>
      <p:sp>
        <p:nvSpPr>
          <p:cNvPr id="11" name="Slide Number Placeholder 3">
            <a:extLst>
              <a:ext uri="{FF2B5EF4-FFF2-40B4-BE49-F238E27FC236}">
                <a16:creationId xmlns:a16="http://schemas.microsoft.com/office/drawing/2014/main" id="{535E1C12-7A4C-E76B-300C-AD716229EEA8}"/>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5</a:t>
            </a:fld>
            <a:endParaRPr lang="en-US" dirty="0"/>
          </a:p>
        </p:txBody>
      </p:sp>
      <p:graphicFrame>
        <p:nvGraphicFramePr>
          <p:cNvPr id="2" name="Chart 1">
            <a:extLst>
              <a:ext uri="{FF2B5EF4-FFF2-40B4-BE49-F238E27FC236}">
                <a16:creationId xmlns:a16="http://schemas.microsoft.com/office/drawing/2014/main" id="{289409D3-13BC-9C5C-7EEC-37E602EE90F2}"/>
              </a:ext>
            </a:extLst>
          </p:cNvPr>
          <p:cNvGraphicFramePr>
            <a:graphicFrameLocks/>
          </p:cNvGraphicFramePr>
          <p:nvPr>
            <p:extLst>
              <p:ext uri="{D42A27DB-BD31-4B8C-83A1-F6EECF244321}">
                <p14:modId xmlns:p14="http://schemas.microsoft.com/office/powerpoint/2010/main" val="3238903644"/>
              </p:ext>
            </p:extLst>
          </p:nvPr>
        </p:nvGraphicFramePr>
        <p:xfrm>
          <a:off x="2292217" y="1219444"/>
          <a:ext cx="6688283" cy="376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3D95F5EE-7758-7C2D-5A8D-20886B48F623}"/>
              </a:ext>
            </a:extLst>
          </p:cNvPr>
          <p:cNvSpPr txBox="1"/>
          <p:nvPr/>
        </p:nvSpPr>
        <p:spPr>
          <a:xfrm>
            <a:off x="403200" y="4834975"/>
            <a:ext cx="11040184" cy="958660"/>
          </a:xfrm>
          <a:prstGeom prst="rect">
            <a:avLst/>
          </a:prstGeom>
          <a:noFill/>
        </p:spPr>
        <p:txBody>
          <a:bodyPr wrap="square" rtlCol="0">
            <a:spAutoFit/>
          </a:bodyPr>
          <a:lstStyle/>
          <a:p>
            <a:pPr>
              <a:lnSpc>
                <a:spcPct val="150000"/>
              </a:lnSpc>
            </a:pPr>
            <a:r>
              <a:rPr lang="en-US" sz="2000" b="1" u="sng" dirty="0"/>
              <a:t>Conclusion</a:t>
            </a:r>
            <a:r>
              <a:rPr lang="en-US" sz="2000" b="1" dirty="0"/>
              <a:t>:</a:t>
            </a:r>
          </a:p>
          <a:p>
            <a:pPr marL="285750" indent="-285750">
              <a:lnSpc>
                <a:spcPct val="150000"/>
              </a:lnSpc>
              <a:buFont typeface="Arial" panose="020B0604020202020204" pitchFamily="34" charset="0"/>
              <a:buChar char="•"/>
            </a:pPr>
            <a:r>
              <a:rPr lang="en-US" sz="2000" dirty="0"/>
              <a:t>35% increase compared to previous years. </a:t>
            </a:r>
            <a:endParaRPr lang="en-GB" sz="2000" dirty="0"/>
          </a:p>
        </p:txBody>
      </p:sp>
    </p:spTree>
    <p:extLst>
      <p:ext uri="{BB962C8B-B14F-4D97-AF65-F5344CB8AC3E}">
        <p14:creationId xmlns:p14="http://schemas.microsoft.com/office/powerpoint/2010/main" val="398518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5D6B2A-4DEC-4C08-56F6-03C92E6A9C86}"/>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9B6C6F48-1089-12BE-5FE4-FDC1DE0C0780}"/>
              </a:ext>
            </a:extLst>
          </p:cNvPr>
          <p:cNvSpPr>
            <a:spLocks noGrp="1"/>
          </p:cNvSpPr>
          <p:nvPr>
            <p:ph type="title"/>
          </p:nvPr>
        </p:nvSpPr>
        <p:spPr>
          <a:xfrm>
            <a:off x="407988" y="373593"/>
            <a:ext cx="11376025" cy="1065742"/>
          </a:xfrm>
        </p:spPr>
        <p:txBody>
          <a:bodyPr anchor="t">
            <a:normAutofit/>
          </a:bodyPr>
          <a:lstStyle/>
          <a:p>
            <a:br>
              <a:rPr lang="en-US" sz="2500" dirty="0"/>
            </a:br>
            <a:br>
              <a:rPr lang="en-US" sz="2500" dirty="0"/>
            </a:br>
            <a:r>
              <a:rPr lang="en-US" sz="2500" dirty="0"/>
              <a:t> </a:t>
            </a:r>
            <a:endParaRPr lang="en-GB" sz="2500" dirty="0"/>
          </a:p>
        </p:txBody>
      </p:sp>
      <p:sp>
        <p:nvSpPr>
          <p:cNvPr id="11" name="Slide Number Placeholder 3">
            <a:extLst>
              <a:ext uri="{FF2B5EF4-FFF2-40B4-BE49-F238E27FC236}">
                <a16:creationId xmlns:a16="http://schemas.microsoft.com/office/drawing/2014/main" id="{BEFA5FFB-9B1B-0DD1-E00F-DDC0539E66EC}"/>
              </a:ext>
            </a:extLst>
          </p:cNvPr>
          <p:cNvSpPr>
            <a:spLocks noGrp="1"/>
          </p:cNvSpPr>
          <p:nvPr>
            <p:ph type="sldNum" sz="quarter" idx="12"/>
          </p:nvPr>
        </p:nvSpPr>
        <p:spPr>
          <a:xfrm>
            <a:off x="11107546" y="6087484"/>
            <a:ext cx="681254" cy="365125"/>
          </a:xfrm>
        </p:spPr>
        <p:txBody>
          <a:bodyPr anchor="ctr">
            <a:normAutofit/>
          </a:bodyPr>
          <a:lstStyle/>
          <a:p>
            <a:pPr>
              <a:spcAft>
                <a:spcPts val="600"/>
              </a:spcAft>
            </a:pPr>
            <a:fld id="{36B5EA5A-BC32-A742-B11B-8E7414D5B535}" type="slidenum">
              <a:rPr lang="en-US" smtClean="0"/>
              <a:pPr>
                <a:spcAft>
                  <a:spcPts val="600"/>
                </a:spcAft>
              </a:pPr>
              <a:t>6</a:t>
            </a:fld>
            <a:endParaRPr lang="en-US" dirty="0"/>
          </a:p>
        </p:txBody>
      </p:sp>
      <p:sp>
        <p:nvSpPr>
          <p:cNvPr id="6" name="TextBox 5">
            <a:extLst>
              <a:ext uri="{FF2B5EF4-FFF2-40B4-BE49-F238E27FC236}">
                <a16:creationId xmlns:a16="http://schemas.microsoft.com/office/drawing/2014/main" id="{6B561CB1-D96A-0A43-BB9B-D86A384BCAE3}"/>
              </a:ext>
            </a:extLst>
          </p:cNvPr>
          <p:cNvSpPr txBox="1"/>
          <p:nvPr/>
        </p:nvSpPr>
        <p:spPr>
          <a:xfrm>
            <a:off x="666017" y="391934"/>
            <a:ext cx="10896443" cy="1200329"/>
          </a:xfrm>
          <a:prstGeom prst="rect">
            <a:avLst/>
          </a:prstGeom>
          <a:noFill/>
        </p:spPr>
        <p:txBody>
          <a:bodyPr wrap="square">
            <a:spAutoFit/>
          </a:bodyPr>
          <a:lstStyle/>
          <a:p>
            <a:r>
              <a:rPr lang="fr-CH" sz="3600" b="1" dirty="0">
                <a:solidFill>
                  <a:srgbClr val="0033A0"/>
                </a:solidFill>
                <a:latin typeface="Arial" panose="020B0604020202020204"/>
                <a:ea typeface="+mj-ea"/>
                <a:cs typeface="+mj-cs"/>
              </a:rPr>
              <a:t>2. Single source justifications (art. 17 of the Procurement Rules)</a:t>
            </a:r>
            <a:endParaRPr lang="en-GB" dirty="0"/>
          </a:p>
        </p:txBody>
      </p:sp>
      <p:sp>
        <p:nvSpPr>
          <p:cNvPr id="2" name="TextBox 1">
            <a:extLst>
              <a:ext uri="{FF2B5EF4-FFF2-40B4-BE49-F238E27FC236}">
                <a16:creationId xmlns:a16="http://schemas.microsoft.com/office/drawing/2014/main" id="{00F2E539-0B0A-CDE8-BA62-1EE413926A29}"/>
              </a:ext>
            </a:extLst>
          </p:cNvPr>
          <p:cNvSpPr txBox="1"/>
          <p:nvPr/>
        </p:nvSpPr>
        <p:spPr>
          <a:xfrm>
            <a:off x="666017" y="1666642"/>
            <a:ext cx="10692022" cy="4278094"/>
          </a:xfrm>
          <a:prstGeom prst="rect">
            <a:avLst/>
          </a:prstGeom>
          <a:noFill/>
        </p:spPr>
        <p:txBody>
          <a:bodyPr wrap="square" rtlCol="0">
            <a:spAutoFit/>
          </a:bodyPr>
          <a:lstStyle/>
          <a:p>
            <a:pPr>
              <a:buNone/>
            </a:pPr>
            <a:r>
              <a:rPr lang="en-GB" sz="2400" dirty="0"/>
              <a:t>1. A </a:t>
            </a:r>
            <a:r>
              <a:rPr lang="en-GB" sz="2400" b="1" dirty="0"/>
              <a:t>single-source</a:t>
            </a:r>
            <a:r>
              <a:rPr lang="en-GB" sz="2400" dirty="0"/>
              <a:t> order refers to the procurement of a supply or service from a particular firm </a:t>
            </a:r>
            <a:r>
              <a:rPr lang="en-GB" sz="2400" b="1" dirty="0"/>
              <a:t>among several capable firms</a:t>
            </a:r>
            <a:r>
              <a:rPr lang="en-GB" sz="2400" dirty="0"/>
              <a:t>, where the selection is justified by specific constraints or strategic considerations. These may include:</a:t>
            </a:r>
          </a:p>
          <a:p>
            <a:pPr marL="285750" indent="-285750">
              <a:buFont typeface="Arial" panose="020B0604020202020204" pitchFamily="34" charset="0"/>
              <a:buChar char="•"/>
            </a:pPr>
            <a:r>
              <a:rPr lang="en-GB" sz="1600" b="1" dirty="0"/>
              <a:t>Standardisation</a:t>
            </a:r>
            <a:r>
              <a:rPr lang="en-GB" sz="1600" dirty="0"/>
              <a:t> requirements;</a:t>
            </a:r>
          </a:p>
          <a:p>
            <a:pPr marL="285750" indent="-285750">
              <a:buFont typeface="Arial" panose="020B0604020202020204" pitchFamily="34" charset="0"/>
              <a:buChar char="•"/>
            </a:pPr>
            <a:r>
              <a:rPr lang="en-GB" sz="1600" b="1" dirty="0"/>
              <a:t>Compatibility</a:t>
            </a:r>
            <a:r>
              <a:rPr lang="en-GB" sz="1600" dirty="0"/>
              <a:t> with existing systems or equipment;</a:t>
            </a:r>
          </a:p>
          <a:p>
            <a:pPr marL="285750" indent="-285750">
              <a:buFont typeface="Arial" panose="020B0604020202020204" pitchFamily="34" charset="0"/>
              <a:buChar char="•"/>
            </a:pPr>
            <a:r>
              <a:rPr lang="en-GB" sz="1600" b="1" dirty="0"/>
              <a:t>Technical or strategic constraints</a:t>
            </a:r>
            <a:r>
              <a:rPr lang="en-GB" sz="1600" dirty="0"/>
              <a:t>;</a:t>
            </a:r>
          </a:p>
          <a:p>
            <a:pPr marL="285750" indent="-285750">
              <a:buFont typeface="Arial" panose="020B0604020202020204" pitchFamily="34" charset="0"/>
              <a:buChar char="•"/>
            </a:pPr>
            <a:r>
              <a:rPr lang="en-GB" sz="1600" b="1" dirty="0"/>
              <a:t>Exceptional urgency</a:t>
            </a:r>
            <a:r>
              <a:rPr lang="en-GB" sz="1600" dirty="0"/>
              <a:t> due to unforeseeable events </a:t>
            </a:r>
            <a:r>
              <a:rPr lang="en-GB" sz="1600" b="1" dirty="0"/>
              <a:t>not attributable to CERN</a:t>
            </a:r>
            <a:r>
              <a:rPr lang="en-GB" sz="1600" dirty="0"/>
              <a:t>;</a:t>
            </a:r>
          </a:p>
          <a:p>
            <a:pPr marL="285750" indent="-285750">
              <a:buFont typeface="Arial" panose="020B0604020202020204" pitchFamily="34" charset="0"/>
              <a:buChar char="•"/>
            </a:pPr>
            <a:r>
              <a:rPr lang="en-GB" sz="1600" dirty="0"/>
              <a:t>Collaboration with a </a:t>
            </a:r>
            <a:r>
              <a:rPr lang="en-GB" sz="1600" b="1" dirty="0"/>
              <a:t>scientific institution</a:t>
            </a:r>
            <a:r>
              <a:rPr lang="en-GB" sz="1600" dirty="0"/>
              <a:t>, </a:t>
            </a:r>
            <a:r>
              <a:rPr lang="en-GB" sz="1600" b="1" dirty="0"/>
              <a:t>university</a:t>
            </a:r>
            <a:r>
              <a:rPr lang="en-GB" sz="1600" dirty="0"/>
              <a:t>, </a:t>
            </a:r>
            <a:r>
              <a:rPr lang="en-GB" sz="1600" b="1" dirty="0"/>
              <a:t>funding agency</a:t>
            </a:r>
            <a:r>
              <a:rPr lang="en-GB" sz="1600" dirty="0"/>
              <a:t>, or other </a:t>
            </a:r>
            <a:r>
              <a:rPr lang="en-GB" sz="1600" b="1" dirty="0"/>
              <a:t>public body</a:t>
            </a:r>
            <a:r>
              <a:rPr lang="en-GB" sz="1600" dirty="0"/>
              <a:t>.</a:t>
            </a:r>
          </a:p>
          <a:p>
            <a:pPr marL="342900" indent="-342900">
              <a:buFont typeface="+mj-lt"/>
              <a:buAutoNum type="arabicPeriod" startAt="2"/>
            </a:pPr>
            <a:r>
              <a:rPr lang="en-GB" sz="2400" dirty="0"/>
              <a:t>A </a:t>
            </a:r>
            <a:r>
              <a:rPr lang="en-GB" sz="2400" b="1" dirty="0"/>
              <a:t>sole-source</a:t>
            </a:r>
            <a:r>
              <a:rPr lang="en-GB" sz="2400" dirty="0"/>
              <a:t> order applies when the </a:t>
            </a:r>
            <a:r>
              <a:rPr lang="en-GB" sz="2400" b="1" dirty="0"/>
              <a:t>supply or service is proposed by only one firm</a:t>
            </a:r>
            <a:r>
              <a:rPr lang="en-GB" sz="2400" dirty="0"/>
              <a:t>, and </a:t>
            </a:r>
            <a:r>
              <a:rPr lang="en-GB" sz="2400" b="1" dirty="0"/>
              <a:t>competitive tendering is not feasible</a:t>
            </a:r>
            <a:r>
              <a:rPr lang="en-GB" sz="2400" dirty="0"/>
              <a:t> because </a:t>
            </a:r>
            <a:r>
              <a:rPr lang="en-GB" sz="2400" b="1" dirty="0"/>
              <a:t>no other suppliers</a:t>
            </a:r>
            <a:r>
              <a:rPr lang="en-GB" sz="2400" dirty="0"/>
              <a:t> are reasonably available or capable of meeting the requirements.</a:t>
            </a:r>
          </a:p>
        </p:txBody>
      </p:sp>
      <p:sp>
        <p:nvSpPr>
          <p:cNvPr id="3" name="Slide Number Placeholder 3">
            <a:extLst>
              <a:ext uri="{FF2B5EF4-FFF2-40B4-BE49-F238E27FC236}">
                <a16:creationId xmlns:a16="http://schemas.microsoft.com/office/drawing/2014/main" id="{EC38C1CD-8084-D169-D4D1-F3C99E275BF3}"/>
              </a:ext>
            </a:extLst>
          </p:cNvPr>
          <p:cNvSpPr txBox="1">
            <a:spLocks/>
          </p:cNvSpPr>
          <p:nvPr/>
        </p:nvSpPr>
        <p:spPr>
          <a:xfrm>
            <a:off x="11107546" y="6356350"/>
            <a:ext cx="681254" cy="365125"/>
          </a:xfrm>
          <a:prstGeom prst="rect">
            <a:avLst/>
          </a:prstGeom>
        </p:spPr>
        <p:txBody>
          <a:bodyPr vert="horz" lIns="0" tIns="0" rIns="0" bIns="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36B5EA5A-BC32-A742-B11B-8E7414D5B535}" type="slidenum">
              <a:rPr lang="en-US" smtClean="0"/>
              <a:pPr>
                <a:spcAft>
                  <a:spcPts val="600"/>
                </a:spcAft>
              </a:pPr>
              <a:t>6</a:t>
            </a:fld>
            <a:endParaRPr lang="en-US" dirty="0"/>
          </a:p>
        </p:txBody>
      </p:sp>
    </p:spTree>
    <p:extLst>
      <p:ext uri="{BB962C8B-B14F-4D97-AF65-F5344CB8AC3E}">
        <p14:creationId xmlns:p14="http://schemas.microsoft.com/office/powerpoint/2010/main" val="705599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28D813-E2AE-CA47-8F27-99436CCC434F}"/>
              </a:ext>
            </a:extLst>
          </p:cNvPr>
          <p:cNvSpPr>
            <a:spLocks noGrp="1"/>
          </p:cNvSpPr>
          <p:nvPr>
            <p:ph type="title"/>
          </p:nvPr>
        </p:nvSpPr>
        <p:spPr/>
        <p:txBody>
          <a:bodyPr/>
          <a:lstStyle/>
          <a:p>
            <a:r>
              <a:rPr lang="en-US" dirty="0"/>
              <a:t>Examples</a:t>
            </a:r>
            <a:endParaRPr lang="en-GB" dirty="0"/>
          </a:p>
        </p:txBody>
      </p:sp>
      <p:sp>
        <p:nvSpPr>
          <p:cNvPr id="4" name="Slide Number Placeholder 3">
            <a:extLst>
              <a:ext uri="{FF2B5EF4-FFF2-40B4-BE49-F238E27FC236}">
                <a16:creationId xmlns:a16="http://schemas.microsoft.com/office/drawing/2014/main" id="{A945CC04-01F8-E586-BE47-1CF7D41F5DB6}"/>
              </a:ext>
            </a:extLst>
          </p:cNvPr>
          <p:cNvSpPr>
            <a:spLocks noGrp="1"/>
          </p:cNvSpPr>
          <p:nvPr>
            <p:ph type="sldNum" sz="quarter" idx="12"/>
          </p:nvPr>
        </p:nvSpPr>
        <p:spPr/>
        <p:txBody>
          <a:bodyPr/>
          <a:lstStyle/>
          <a:p>
            <a:fld id="{36B5EA5A-BC32-A742-B11B-8E7414D5B535}" type="slidenum">
              <a:rPr lang="en-US" smtClean="0"/>
              <a:pPr/>
              <a:t>7</a:t>
            </a:fld>
            <a:endParaRPr lang="en-US" dirty="0"/>
          </a:p>
        </p:txBody>
      </p:sp>
      <p:graphicFrame>
        <p:nvGraphicFramePr>
          <p:cNvPr id="8" name="Content Placeholder 7">
            <a:extLst>
              <a:ext uri="{FF2B5EF4-FFF2-40B4-BE49-F238E27FC236}">
                <a16:creationId xmlns:a16="http://schemas.microsoft.com/office/drawing/2014/main" id="{8760A940-9A4E-338E-F57C-613DD18F885E}"/>
              </a:ext>
            </a:extLst>
          </p:cNvPr>
          <p:cNvGraphicFramePr>
            <a:graphicFrameLocks noGrp="1"/>
          </p:cNvGraphicFramePr>
          <p:nvPr>
            <p:ph idx="1"/>
            <p:extLst>
              <p:ext uri="{D42A27DB-BD31-4B8C-83A1-F6EECF244321}">
                <p14:modId xmlns:p14="http://schemas.microsoft.com/office/powerpoint/2010/main" val="3712302593"/>
              </p:ext>
            </p:extLst>
          </p:nvPr>
        </p:nvGraphicFramePr>
        <p:xfrm>
          <a:off x="1599115" y="912479"/>
          <a:ext cx="8255001" cy="4749800"/>
        </p:xfrm>
        <a:graphic>
          <a:graphicData uri="http://schemas.openxmlformats.org/drawingml/2006/table">
            <a:tbl>
              <a:tblPr firstRow="1" bandRow="1">
                <a:tableStyleId>{5C22544A-7EE6-4342-B048-85BDC9FD1C3A}</a:tableStyleId>
              </a:tblPr>
              <a:tblGrid>
                <a:gridCol w="5591814">
                  <a:extLst>
                    <a:ext uri="{9D8B030D-6E8A-4147-A177-3AD203B41FA5}">
                      <a16:colId xmlns:a16="http://schemas.microsoft.com/office/drawing/2014/main" val="717315348"/>
                    </a:ext>
                  </a:extLst>
                </a:gridCol>
                <a:gridCol w="1279555">
                  <a:extLst>
                    <a:ext uri="{9D8B030D-6E8A-4147-A177-3AD203B41FA5}">
                      <a16:colId xmlns:a16="http://schemas.microsoft.com/office/drawing/2014/main" val="1973361804"/>
                    </a:ext>
                  </a:extLst>
                </a:gridCol>
                <a:gridCol w="1383632">
                  <a:extLst>
                    <a:ext uri="{9D8B030D-6E8A-4147-A177-3AD203B41FA5}">
                      <a16:colId xmlns:a16="http://schemas.microsoft.com/office/drawing/2014/main" val="3330733225"/>
                    </a:ext>
                  </a:extLst>
                </a:gridCol>
              </a:tblGrid>
              <a:tr h="296730">
                <a:tc>
                  <a:txBody>
                    <a:bodyPr/>
                    <a:lstStyle/>
                    <a:p>
                      <a:r>
                        <a:rPr lang="en-US" sz="1400" dirty="0"/>
                        <a:t>Description</a:t>
                      </a:r>
                      <a:endParaRPr lang="en-GB" sz="1400" dirty="0"/>
                    </a:p>
                  </a:txBody>
                  <a:tcPr/>
                </a:tc>
                <a:tc>
                  <a:txBody>
                    <a:bodyPr/>
                    <a:lstStyle/>
                    <a:p>
                      <a:r>
                        <a:rPr lang="en-US" sz="1400" dirty="0"/>
                        <a:t>Sole source</a:t>
                      </a:r>
                      <a:endParaRPr lang="en-GB" sz="1400" dirty="0"/>
                    </a:p>
                  </a:txBody>
                  <a:tcPr/>
                </a:tc>
                <a:tc>
                  <a:txBody>
                    <a:bodyPr/>
                    <a:lstStyle/>
                    <a:p>
                      <a:r>
                        <a:rPr lang="en-US" sz="1400" dirty="0"/>
                        <a:t>Single source</a:t>
                      </a:r>
                      <a:endParaRPr lang="en-GB" sz="1400" dirty="0"/>
                    </a:p>
                  </a:txBody>
                  <a:tcPr/>
                </a:tc>
                <a:extLst>
                  <a:ext uri="{0D108BD9-81ED-4DB2-BD59-A6C34878D82A}">
                    <a16:rowId xmlns:a16="http://schemas.microsoft.com/office/drawing/2014/main" val="529234871"/>
                  </a:ext>
                </a:extLst>
              </a:tr>
              <a:tr h="370840">
                <a:tc>
                  <a:txBody>
                    <a:bodyPr/>
                    <a:lstStyle/>
                    <a:p>
                      <a:r>
                        <a:rPr lang="en-US" dirty="0"/>
                        <a:t>Water distribution</a:t>
                      </a:r>
                      <a:endParaRPr lang="en-GB" dirty="0"/>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287314771"/>
                  </a:ext>
                </a:extLst>
              </a:tr>
              <a:tr h="370840">
                <a:tc>
                  <a:txBody>
                    <a:bodyPr/>
                    <a:lstStyle/>
                    <a:p>
                      <a:r>
                        <a:rPr lang="en-US" dirty="0"/>
                        <a:t>Schneider equipment</a:t>
                      </a:r>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668409961"/>
                  </a:ext>
                </a:extLst>
              </a:tr>
              <a:tr h="370840">
                <a:tc>
                  <a:txBody>
                    <a:bodyPr/>
                    <a:lstStyle/>
                    <a:p>
                      <a:r>
                        <a:rPr lang="en-US" dirty="0"/>
                        <a:t>Retrofit of tooling machine</a:t>
                      </a:r>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584185305"/>
                  </a:ext>
                </a:extLst>
              </a:tr>
              <a:tr h="370840">
                <a:tc>
                  <a:txBody>
                    <a:bodyPr/>
                    <a:lstStyle/>
                    <a:p>
                      <a:r>
                        <a:rPr lang="en-US" dirty="0"/>
                        <a:t>Special cables for radiation environment</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164860386"/>
                  </a:ext>
                </a:extLst>
              </a:tr>
              <a:tr h="370840">
                <a:tc>
                  <a:txBody>
                    <a:bodyPr/>
                    <a:lstStyle/>
                    <a:p>
                      <a:r>
                        <a:rPr lang="en-US" dirty="0"/>
                        <a:t>Retrofit of klystrons</a:t>
                      </a:r>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220946517"/>
                  </a:ext>
                </a:extLst>
              </a:tr>
              <a:tr h="370840">
                <a:tc>
                  <a:txBody>
                    <a:bodyPr/>
                    <a:lstStyle/>
                    <a:p>
                      <a:r>
                        <a:rPr lang="en-US" dirty="0"/>
                        <a:t>Bureau International Travail (BIT) services</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590267972"/>
                  </a:ext>
                </a:extLst>
              </a:tr>
              <a:tr h="370840">
                <a:tc>
                  <a:txBody>
                    <a:bodyPr/>
                    <a:lstStyle/>
                    <a:p>
                      <a:r>
                        <a:rPr lang="en-US" dirty="0"/>
                        <a:t>Xilinx chips</a:t>
                      </a:r>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779462555"/>
                  </a:ext>
                </a:extLst>
              </a:tr>
              <a:tr h="370840">
                <a:tc>
                  <a:txBody>
                    <a:bodyPr/>
                    <a:lstStyle/>
                    <a:p>
                      <a:r>
                        <a:rPr lang="en-US" dirty="0"/>
                        <a:t>Office Microsoft </a:t>
                      </a:r>
                      <a:r>
                        <a:rPr lang="en-US" dirty="0" err="1"/>
                        <a:t>licences</a:t>
                      </a:r>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597489190"/>
                  </a:ext>
                </a:extLst>
              </a:tr>
              <a:tr h="370840">
                <a:tc>
                  <a:txBody>
                    <a:bodyPr/>
                    <a:lstStyle/>
                    <a:p>
                      <a:r>
                        <a:rPr lang="en-US" dirty="0"/>
                        <a:t>Microsoft maintenance</a:t>
                      </a:r>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4085859736"/>
                  </a:ext>
                </a:extLst>
              </a:tr>
              <a:tr h="336131">
                <a:tc>
                  <a:txBody>
                    <a:bodyPr/>
                    <a:lstStyle/>
                    <a:p>
                      <a:r>
                        <a:rPr lang="en-US" dirty="0" err="1"/>
                        <a:t>Customisations</a:t>
                      </a:r>
                      <a:r>
                        <a:rPr lang="en-US" dirty="0"/>
                        <a:t> of a software</a:t>
                      </a:r>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123873631"/>
                  </a:ext>
                </a:extLst>
              </a:tr>
              <a:tr h="370840">
                <a:tc>
                  <a:txBody>
                    <a:bodyPr/>
                    <a:lstStyle/>
                    <a:p>
                      <a:r>
                        <a:rPr lang="en-US" dirty="0"/>
                        <a:t>Provision of electricity</a:t>
                      </a:r>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3161585455"/>
                  </a:ext>
                </a:extLst>
              </a:tr>
              <a:tr h="370840">
                <a:tc>
                  <a:txBody>
                    <a:bodyPr/>
                    <a:lstStyle/>
                    <a:p>
                      <a:r>
                        <a:rPr lang="en-US" dirty="0"/>
                        <a:t>Distribution of electricity</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6239235"/>
                  </a:ext>
                </a:extLst>
              </a:tr>
            </a:tbl>
          </a:graphicData>
        </a:graphic>
      </p:graphicFrame>
      <p:pic>
        <p:nvPicPr>
          <p:cNvPr id="5" name="Graphic 4" descr="Checkmark with solid fill">
            <a:extLst>
              <a:ext uri="{FF2B5EF4-FFF2-40B4-BE49-F238E27FC236}">
                <a16:creationId xmlns:a16="http://schemas.microsoft.com/office/drawing/2014/main" id="{0DA5D91E-534D-C50C-108C-D65BF6C42D4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30743" y="1219135"/>
            <a:ext cx="339306" cy="339306"/>
          </a:xfrm>
          <a:prstGeom prst="rect">
            <a:avLst/>
          </a:prstGeom>
        </p:spPr>
      </p:pic>
      <p:pic>
        <p:nvPicPr>
          <p:cNvPr id="6" name="Graphic 5" descr="Checkmark with solid fill">
            <a:extLst>
              <a:ext uri="{FF2B5EF4-FFF2-40B4-BE49-F238E27FC236}">
                <a16:creationId xmlns:a16="http://schemas.microsoft.com/office/drawing/2014/main" id="{983B4024-98BF-834F-4972-BA9D9F4737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90464" y="1570323"/>
            <a:ext cx="339306" cy="339306"/>
          </a:xfrm>
          <a:prstGeom prst="rect">
            <a:avLst/>
          </a:prstGeom>
        </p:spPr>
      </p:pic>
      <p:pic>
        <p:nvPicPr>
          <p:cNvPr id="7" name="Graphic 6" descr="Close with solid fill">
            <a:extLst>
              <a:ext uri="{FF2B5EF4-FFF2-40B4-BE49-F238E27FC236}">
                <a16:creationId xmlns:a16="http://schemas.microsoft.com/office/drawing/2014/main" id="{2B52EE25-813D-D887-7D85-EEB88478DE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87168" y="4545803"/>
            <a:ext cx="333129" cy="333129"/>
          </a:xfrm>
          <a:prstGeom prst="rect">
            <a:avLst/>
          </a:prstGeom>
        </p:spPr>
      </p:pic>
      <p:pic>
        <p:nvPicPr>
          <p:cNvPr id="9" name="Graphic 8" descr="Close with solid fill">
            <a:extLst>
              <a:ext uri="{FF2B5EF4-FFF2-40B4-BE49-F238E27FC236}">
                <a16:creationId xmlns:a16="http://schemas.microsoft.com/office/drawing/2014/main" id="{A02B8B79-2E1D-4F8D-5B05-C28385100BC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34904" y="2374672"/>
            <a:ext cx="333129" cy="333129"/>
          </a:xfrm>
          <a:prstGeom prst="rect">
            <a:avLst/>
          </a:prstGeom>
        </p:spPr>
      </p:pic>
      <p:pic>
        <p:nvPicPr>
          <p:cNvPr id="10" name="Graphic 9" descr="Checkmark with solid fill">
            <a:extLst>
              <a:ext uri="{FF2B5EF4-FFF2-40B4-BE49-F238E27FC236}">
                <a16:creationId xmlns:a16="http://schemas.microsoft.com/office/drawing/2014/main" id="{49191DAE-C2D5-FB27-556C-CC2E8828D0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032156" y="3841699"/>
            <a:ext cx="339306" cy="339306"/>
          </a:xfrm>
          <a:prstGeom prst="rect">
            <a:avLst/>
          </a:prstGeom>
        </p:spPr>
      </p:pic>
      <p:pic>
        <p:nvPicPr>
          <p:cNvPr id="11" name="Graphic 10" descr="Checkmark with solid fill">
            <a:extLst>
              <a:ext uri="{FF2B5EF4-FFF2-40B4-BE49-F238E27FC236}">
                <a16:creationId xmlns:a16="http://schemas.microsoft.com/office/drawing/2014/main" id="{F7E58925-F70F-7B52-C492-3597A27A160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30743" y="4200588"/>
            <a:ext cx="339306" cy="339306"/>
          </a:xfrm>
          <a:prstGeom prst="rect">
            <a:avLst/>
          </a:prstGeom>
        </p:spPr>
      </p:pic>
      <p:pic>
        <p:nvPicPr>
          <p:cNvPr id="12" name="Graphic 11" descr="Checkmark with solid fill">
            <a:extLst>
              <a:ext uri="{FF2B5EF4-FFF2-40B4-BE49-F238E27FC236}">
                <a16:creationId xmlns:a16="http://schemas.microsoft.com/office/drawing/2014/main" id="{823349E3-44A8-4E4B-C2D6-37AABA8D344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60559" y="3076636"/>
            <a:ext cx="339306" cy="339306"/>
          </a:xfrm>
          <a:prstGeom prst="rect">
            <a:avLst/>
          </a:prstGeom>
        </p:spPr>
      </p:pic>
      <p:pic>
        <p:nvPicPr>
          <p:cNvPr id="13" name="Graphic 12" descr="Checkmark with solid fill">
            <a:extLst>
              <a:ext uri="{FF2B5EF4-FFF2-40B4-BE49-F238E27FC236}">
                <a16:creationId xmlns:a16="http://schemas.microsoft.com/office/drawing/2014/main" id="{F00DE3C2-1178-9312-6CF8-B66F809424C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60559" y="2707801"/>
            <a:ext cx="339306" cy="339306"/>
          </a:xfrm>
          <a:prstGeom prst="rect">
            <a:avLst/>
          </a:prstGeom>
        </p:spPr>
      </p:pic>
      <p:pic>
        <p:nvPicPr>
          <p:cNvPr id="2" name="Graphic 1" descr="Checkmark with solid fill">
            <a:extLst>
              <a:ext uri="{FF2B5EF4-FFF2-40B4-BE49-F238E27FC236}">
                <a16:creationId xmlns:a16="http://schemas.microsoft.com/office/drawing/2014/main" id="{0AE8DA5B-BB68-3536-7A8D-51A3A6E865D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90464" y="1952470"/>
            <a:ext cx="339306" cy="339306"/>
          </a:xfrm>
          <a:prstGeom prst="rect">
            <a:avLst/>
          </a:prstGeom>
        </p:spPr>
      </p:pic>
      <p:pic>
        <p:nvPicPr>
          <p:cNvPr id="14" name="Graphic 13" descr="Close with solid fill">
            <a:extLst>
              <a:ext uri="{FF2B5EF4-FFF2-40B4-BE49-F238E27FC236}">
                <a16:creationId xmlns:a16="http://schemas.microsoft.com/office/drawing/2014/main" id="{365B209D-C960-6B0E-C093-219F7F1306C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20739" y="3477691"/>
            <a:ext cx="333129" cy="333129"/>
          </a:xfrm>
          <a:prstGeom prst="rect">
            <a:avLst/>
          </a:prstGeom>
        </p:spPr>
      </p:pic>
      <p:pic>
        <p:nvPicPr>
          <p:cNvPr id="15" name="Graphic 14" descr="Close with solid fill">
            <a:extLst>
              <a:ext uri="{FF2B5EF4-FFF2-40B4-BE49-F238E27FC236}">
                <a16:creationId xmlns:a16="http://schemas.microsoft.com/office/drawing/2014/main" id="{773C6AAD-73BA-B8FC-AF9D-86C5646A05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87168" y="4945419"/>
            <a:ext cx="333129" cy="333129"/>
          </a:xfrm>
          <a:prstGeom prst="rect">
            <a:avLst/>
          </a:prstGeom>
        </p:spPr>
      </p:pic>
      <p:pic>
        <p:nvPicPr>
          <p:cNvPr id="16" name="Graphic 15" descr="Checkmark with solid fill">
            <a:extLst>
              <a:ext uri="{FF2B5EF4-FFF2-40B4-BE49-F238E27FC236}">
                <a16:creationId xmlns:a16="http://schemas.microsoft.com/office/drawing/2014/main" id="{6CBB9F42-B1AD-8FD7-5168-374079569A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30743" y="5278548"/>
            <a:ext cx="339306" cy="339306"/>
          </a:xfrm>
          <a:prstGeom prst="rect">
            <a:avLst/>
          </a:prstGeom>
        </p:spPr>
      </p:pic>
    </p:spTree>
    <p:extLst>
      <p:ext uri="{BB962C8B-B14F-4D97-AF65-F5344CB8AC3E}">
        <p14:creationId xmlns:p14="http://schemas.microsoft.com/office/powerpoint/2010/main" val="4188971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873C6E-E19F-6A41-BCF9-6ACA27E59CA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B7A5D8C-CA9E-A076-4B33-8BBA4C6D048D}"/>
              </a:ext>
            </a:extLst>
          </p:cNvPr>
          <p:cNvSpPr>
            <a:spLocks noGrp="1"/>
          </p:cNvSpPr>
          <p:nvPr>
            <p:ph type="title"/>
          </p:nvPr>
        </p:nvSpPr>
        <p:spPr>
          <a:xfrm>
            <a:off x="407988" y="373593"/>
            <a:ext cx="11376025" cy="1065742"/>
          </a:xfrm>
        </p:spPr>
        <p:txBody>
          <a:bodyPr anchor="t">
            <a:normAutofit/>
          </a:bodyPr>
          <a:lstStyle/>
          <a:p>
            <a:br>
              <a:rPr lang="en-US" sz="2500" dirty="0"/>
            </a:br>
            <a:br>
              <a:rPr lang="en-US" sz="2500" dirty="0"/>
            </a:br>
            <a:r>
              <a:rPr lang="en-US" sz="2500" dirty="0"/>
              <a:t> </a:t>
            </a:r>
            <a:endParaRPr lang="en-GB" sz="2500" dirty="0"/>
          </a:p>
        </p:txBody>
      </p:sp>
      <p:sp>
        <p:nvSpPr>
          <p:cNvPr id="11" name="Slide Number Placeholder 3">
            <a:extLst>
              <a:ext uri="{FF2B5EF4-FFF2-40B4-BE49-F238E27FC236}">
                <a16:creationId xmlns:a16="http://schemas.microsoft.com/office/drawing/2014/main" id="{0F291BDD-3E4B-EB4E-75C7-C49C7BC80682}"/>
              </a:ext>
            </a:extLst>
          </p:cNvPr>
          <p:cNvSpPr>
            <a:spLocks noGrp="1"/>
          </p:cNvSpPr>
          <p:nvPr>
            <p:ph type="sldNum" sz="quarter" idx="12"/>
          </p:nvPr>
        </p:nvSpPr>
        <p:spPr>
          <a:xfrm>
            <a:off x="11107546" y="6087484"/>
            <a:ext cx="681254" cy="365125"/>
          </a:xfrm>
        </p:spPr>
        <p:txBody>
          <a:bodyPr anchor="ctr">
            <a:normAutofit/>
          </a:bodyPr>
          <a:lstStyle/>
          <a:p>
            <a:pPr>
              <a:spcAft>
                <a:spcPts val="600"/>
              </a:spcAft>
            </a:pPr>
            <a:fld id="{36B5EA5A-BC32-A742-B11B-8E7414D5B535}" type="slidenum">
              <a:rPr lang="en-US" smtClean="0"/>
              <a:pPr>
                <a:spcAft>
                  <a:spcPts val="600"/>
                </a:spcAft>
              </a:pPr>
              <a:t>8</a:t>
            </a:fld>
            <a:endParaRPr lang="en-US" dirty="0"/>
          </a:p>
        </p:txBody>
      </p:sp>
      <p:sp>
        <p:nvSpPr>
          <p:cNvPr id="6" name="TextBox 5">
            <a:extLst>
              <a:ext uri="{FF2B5EF4-FFF2-40B4-BE49-F238E27FC236}">
                <a16:creationId xmlns:a16="http://schemas.microsoft.com/office/drawing/2014/main" id="{F2375488-2272-3428-0D3E-88C6D50C0289}"/>
              </a:ext>
            </a:extLst>
          </p:cNvPr>
          <p:cNvSpPr txBox="1"/>
          <p:nvPr/>
        </p:nvSpPr>
        <p:spPr>
          <a:xfrm>
            <a:off x="666017" y="391934"/>
            <a:ext cx="11229809" cy="923330"/>
          </a:xfrm>
          <a:prstGeom prst="rect">
            <a:avLst/>
          </a:prstGeom>
          <a:noFill/>
        </p:spPr>
        <p:txBody>
          <a:bodyPr wrap="square">
            <a:spAutoFit/>
          </a:bodyPr>
          <a:lstStyle/>
          <a:p>
            <a:r>
              <a:rPr kumimoji="0" lang="fr-CH" sz="3600" b="1" i="0" u="none" strike="noStrike" kern="1200" cap="none" spc="0" normalizeH="0" baseline="0" noProof="0" dirty="0">
                <a:ln>
                  <a:noFill/>
                </a:ln>
                <a:solidFill>
                  <a:srgbClr val="0033A0"/>
                </a:solidFill>
                <a:effectLst/>
                <a:uLnTx/>
                <a:uFillTx/>
                <a:latin typeface="Arial" panose="020B0604020202020204"/>
                <a:ea typeface="+mj-ea"/>
                <a:cs typeface="+mj-cs"/>
              </a:rPr>
              <a:t>3. Quiz: </a:t>
            </a:r>
            <a:r>
              <a:rPr lang="en-US" sz="3600" dirty="0"/>
              <a:t>Is this a valid justification or not ? </a:t>
            </a:r>
            <a:endParaRPr lang="en-GB" sz="3600" dirty="0"/>
          </a:p>
          <a:p>
            <a:endParaRPr lang="en-GB" dirty="0"/>
          </a:p>
        </p:txBody>
      </p:sp>
      <p:sp>
        <p:nvSpPr>
          <p:cNvPr id="3" name="Slide Number Placeholder 3">
            <a:extLst>
              <a:ext uri="{FF2B5EF4-FFF2-40B4-BE49-F238E27FC236}">
                <a16:creationId xmlns:a16="http://schemas.microsoft.com/office/drawing/2014/main" id="{3EE4DD20-3E70-606B-5469-47F46EDA46AB}"/>
              </a:ext>
            </a:extLst>
          </p:cNvPr>
          <p:cNvSpPr txBox="1">
            <a:spLocks/>
          </p:cNvSpPr>
          <p:nvPr/>
        </p:nvSpPr>
        <p:spPr>
          <a:xfrm>
            <a:off x="11107546" y="6356350"/>
            <a:ext cx="681254" cy="365125"/>
          </a:xfrm>
          <a:prstGeom prst="rect">
            <a:avLst/>
          </a:prstGeom>
        </p:spPr>
        <p:txBody>
          <a:bodyPr vert="horz" lIns="0" tIns="0" rIns="0" bIns="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36B5EA5A-BC32-A742-B11B-8E7414D5B535}" type="slidenum">
              <a:rPr lang="en-US" smtClean="0"/>
              <a:pPr>
                <a:spcAft>
                  <a:spcPts val="600"/>
                </a:spcAft>
              </a:pPr>
              <a:t>8</a:t>
            </a:fld>
            <a:endParaRPr lang="en-US" dirty="0"/>
          </a:p>
        </p:txBody>
      </p:sp>
      <p:pic>
        <p:nvPicPr>
          <p:cNvPr id="15" name="Picture 14">
            <a:extLst>
              <a:ext uri="{FF2B5EF4-FFF2-40B4-BE49-F238E27FC236}">
                <a16:creationId xmlns:a16="http://schemas.microsoft.com/office/drawing/2014/main" id="{0A0E63B0-691E-C471-2E54-DBE3802F9665}"/>
              </a:ext>
            </a:extLst>
          </p:cNvPr>
          <p:cNvPicPr>
            <a:picLocks noChangeAspect="1"/>
          </p:cNvPicPr>
          <p:nvPr/>
        </p:nvPicPr>
        <p:blipFill>
          <a:blip r:embed="rId2"/>
          <a:stretch>
            <a:fillRect/>
          </a:stretch>
        </p:blipFill>
        <p:spPr>
          <a:xfrm>
            <a:off x="627915" y="1537660"/>
            <a:ext cx="3524431" cy="234962"/>
          </a:xfrm>
          <a:prstGeom prst="rect">
            <a:avLst/>
          </a:prstGeom>
          <a:ln>
            <a:solidFill>
              <a:schemeClr val="tx1"/>
            </a:solidFill>
          </a:ln>
        </p:spPr>
      </p:pic>
      <p:pic>
        <p:nvPicPr>
          <p:cNvPr id="2" name="Picture 1">
            <a:extLst>
              <a:ext uri="{FF2B5EF4-FFF2-40B4-BE49-F238E27FC236}">
                <a16:creationId xmlns:a16="http://schemas.microsoft.com/office/drawing/2014/main" id="{3DC7596B-78B8-B9D8-15BE-001B9CFA36D2}"/>
              </a:ext>
            </a:extLst>
          </p:cNvPr>
          <p:cNvPicPr>
            <a:picLocks noChangeAspect="1"/>
          </p:cNvPicPr>
          <p:nvPr/>
        </p:nvPicPr>
        <p:blipFill>
          <a:blip r:embed="rId3"/>
          <a:stretch>
            <a:fillRect/>
          </a:stretch>
        </p:blipFill>
        <p:spPr>
          <a:xfrm>
            <a:off x="589813" y="1978800"/>
            <a:ext cx="7125066" cy="2044805"/>
          </a:xfrm>
          <a:prstGeom prst="rect">
            <a:avLst/>
          </a:prstGeom>
          <a:ln>
            <a:solidFill>
              <a:schemeClr val="tx1"/>
            </a:solidFill>
          </a:ln>
        </p:spPr>
      </p:pic>
      <p:pic>
        <p:nvPicPr>
          <p:cNvPr id="12" name="Graphic 11" descr="Close with solid fill">
            <a:extLst>
              <a:ext uri="{FF2B5EF4-FFF2-40B4-BE49-F238E27FC236}">
                <a16:creationId xmlns:a16="http://schemas.microsoft.com/office/drawing/2014/main" id="{DF592057-A5F0-3B6E-BA3E-F95AF4A47B3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79673" y="1465651"/>
            <a:ext cx="333129" cy="333129"/>
          </a:xfrm>
          <a:prstGeom prst="rect">
            <a:avLst/>
          </a:prstGeom>
        </p:spPr>
      </p:pic>
      <p:pic>
        <p:nvPicPr>
          <p:cNvPr id="13" name="Graphic 12" descr="Checkmark with solid fill">
            <a:extLst>
              <a:ext uri="{FF2B5EF4-FFF2-40B4-BE49-F238E27FC236}">
                <a16:creationId xmlns:a16="http://schemas.microsoft.com/office/drawing/2014/main" id="{B2AB8317-2B82-4935-9A3F-4AA36A3CA52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93169" y="2661896"/>
            <a:ext cx="339306" cy="339306"/>
          </a:xfrm>
          <a:prstGeom prst="rect">
            <a:avLst/>
          </a:prstGeom>
        </p:spPr>
      </p:pic>
      <p:pic>
        <p:nvPicPr>
          <p:cNvPr id="4" name="Picture 3">
            <a:extLst>
              <a:ext uri="{FF2B5EF4-FFF2-40B4-BE49-F238E27FC236}">
                <a16:creationId xmlns:a16="http://schemas.microsoft.com/office/drawing/2014/main" id="{7B5021F6-AEAA-41BB-49B1-72FEC835DAAC}"/>
              </a:ext>
            </a:extLst>
          </p:cNvPr>
          <p:cNvPicPr>
            <a:picLocks noChangeAspect="1"/>
          </p:cNvPicPr>
          <p:nvPr/>
        </p:nvPicPr>
        <p:blipFill>
          <a:blip r:embed="rId8"/>
          <a:srcRect r="10478" b="9553"/>
          <a:stretch/>
        </p:blipFill>
        <p:spPr>
          <a:xfrm>
            <a:off x="589813" y="4203625"/>
            <a:ext cx="3092609" cy="333129"/>
          </a:xfrm>
          <a:prstGeom prst="rect">
            <a:avLst/>
          </a:prstGeom>
          <a:ln>
            <a:solidFill>
              <a:schemeClr val="tx1"/>
            </a:solidFill>
          </a:ln>
        </p:spPr>
      </p:pic>
      <p:pic>
        <p:nvPicPr>
          <p:cNvPr id="19" name="Graphic 18" descr="Close with solid fill">
            <a:extLst>
              <a:ext uri="{FF2B5EF4-FFF2-40B4-BE49-F238E27FC236}">
                <a16:creationId xmlns:a16="http://schemas.microsoft.com/office/drawing/2014/main" id="{ABC3E215-9691-88B9-474F-69741E196E9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51816" y="4228807"/>
            <a:ext cx="333129" cy="333129"/>
          </a:xfrm>
          <a:prstGeom prst="rect">
            <a:avLst/>
          </a:prstGeom>
        </p:spPr>
      </p:pic>
      <p:sp>
        <p:nvSpPr>
          <p:cNvPr id="16" name="TextBox 15">
            <a:extLst>
              <a:ext uri="{FF2B5EF4-FFF2-40B4-BE49-F238E27FC236}">
                <a16:creationId xmlns:a16="http://schemas.microsoft.com/office/drawing/2014/main" id="{CDBC900E-84F9-73F5-44C2-2505A7C7A5E6}"/>
              </a:ext>
            </a:extLst>
          </p:cNvPr>
          <p:cNvSpPr txBox="1"/>
          <p:nvPr/>
        </p:nvSpPr>
        <p:spPr>
          <a:xfrm>
            <a:off x="589813" y="4768194"/>
            <a:ext cx="3896353" cy="461665"/>
          </a:xfrm>
          <a:prstGeom prst="rect">
            <a:avLst/>
          </a:prstGeom>
          <a:noFill/>
          <a:ln>
            <a:solidFill>
              <a:schemeClr val="tx1"/>
            </a:solidFill>
          </a:ln>
        </p:spPr>
        <p:txBody>
          <a:bodyPr wrap="square" rtlCol="0">
            <a:spAutoFit/>
          </a:bodyPr>
          <a:lstStyle/>
          <a:p>
            <a:r>
              <a:rPr lang="en-US" sz="1200" dirty="0">
                <a:solidFill>
                  <a:schemeClr val="tx2"/>
                </a:solidFill>
              </a:rPr>
              <a:t>The same equipment has been bought under DAI 11223344</a:t>
            </a:r>
            <a:endParaRPr lang="en-GB" sz="1200" dirty="0">
              <a:solidFill>
                <a:schemeClr val="tx2"/>
              </a:solidFill>
            </a:endParaRPr>
          </a:p>
        </p:txBody>
      </p:sp>
      <p:pic>
        <p:nvPicPr>
          <p:cNvPr id="7" name="Graphic 6" descr="Close with solid fill">
            <a:extLst>
              <a:ext uri="{FF2B5EF4-FFF2-40B4-BE49-F238E27FC236}">
                <a16:creationId xmlns:a16="http://schemas.microsoft.com/office/drawing/2014/main" id="{1B2517D5-2AE9-A639-1F22-703E520F8F7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12802" y="4832461"/>
            <a:ext cx="333129" cy="333129"/>
          </a:xfrm>
          <a:prstGeom prst="rect">
            <a:avLst/>
          </a:prstGeom>
        </p:spPr>
      </p:pic>
    </p:spTree>
    <p:extLst>
      <p:ext uri="{BB962C8B-B14F-4D97-AF65-F5344CB8AC3E}">
        <p14:creationId xmlns:p14="http://schemas.microsoft.com/office/powerpoint/2010/main" val="2230992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92B29D-7D96-463B-8D3D-FF95E1989C1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C48920C5-FA6B-BB5D-3F53-C56EBA6DA9D6}"/>
              </a:ext>
            </a:extLst>
          </p:cNvPr>
          <p:cNvSpPr>
            <a:spLocks noGrp="1"/>
          </p:cNvSpPr>
          <p:nvPr>
            <p:ph type="title"/>
          </p:nvPr>
        </p:nvSpPr>
        <p:spPr>
          <a:xfrm>
            <a:off x="407988" y="373593"/>
            <a:ext cx="11376025" cy="1065742"/>
          </a:xfrm>
        </p:spPr>
        <p:txBody>
          <a:bodyPr anchor="t">
            <a:normAutofit/>
          </a:bodyPr>
          <a:lstStyle/>
          <a:p>
            <a:br>
              <a:rPr lang="en-US" sz="2500" dirty="0"/>
            </a:br>
            <a:br>
              <a:rPr lang="en-US" sz="2500" dirty="0"/>
            </a:br>
            <a:r>
              <a:rPr lang="en-US" sz="2500" dirty="0"/>
              <a:t> </a:t>
            </a:r>
            <a:endParaRPr lang="en-GB" sz="2500" dirty="0"/>
          </a:p>
        </p:txBody>
      </p:sp>
      <p:sp>
        <p:nvSpPr>
          <p:cNvPr id="11" name="Slide Number Placeholder 3">
            <a:extLst>
              <a:ext uri="{FF2B5EF4-FFF2-40B4-BE49-F238E27FC236}">
                <a16:creationId xmlns:a16="http://schemas.microsoft.com/office/drawing/2014/main" id="{6FE03897-6143-8EA2-BD9D-69B860362137}"/>
              </a:ext>
            </a:extLst>
          </p:cNvPr>
          <p:cNvSpPr>
            <a:spLocks noGrp="1"/>
          </p:cNvSpPr>
          <p:nvPr>
            <p:ph type="sldNum" sz="quarter" idx="12"/>
          </p:nvPr>
        </p:nvSpPr>
        <p:spPr>
          <a:xfrm>
            <a:off x="11107546" y="6087484"/>
            <a:ext cx="681254" cy="365125"/>
          </a:xfrm>
        </p:spPr>
        <p:txBody>
          <a:bodyPr anchor="ctr">
            <a:normAutofit/>
          </a:bodyPr>
          <a:lstStyle/>
          <a:p>
            <a:pPr>
              <a:spcAft>
                <a:spcPts val="600"/>
              </a:spcAft>
            </a:pPr>
            <a:fld id="{36B5EA5A-BC32-A742-B11B-8E7414D5B535}" type="slidenum">
              <a:rPr lang="en-US" smtClean="0"/>
              <a:pPr>
                <a:spcAft>
                  <a:spcPts val="600"/>
                </a:spcAft>
              </a:pPr>
              <a:t>9</a:t>
            </a:fld>
            <a:endParaRPr lang="en-US" dirty="0"/>
          </a:p>
        </p:txBody>
      </p:sp>
      <p:sp>
        <p:nvSpPr>
          <p:cNvPr id="6" name="TextBox 5">
            <a:extLst>
              <a:ext uri="{FF2B5EF4-FFF2-40B4-BE49-F238E27FC236}">
                <a16:creationId xmlns:a16="http://schemas.microsoft.com/office/drawing/2014/main" id="{B33E0BE3-7FBF-B41E-3B1F-A56FCE23644A}"/>
              </a:ext>
            </a:extLst>
          </p:cNvPr>
          <p:cNvSpPr txBox="1"/>
          <p:nvPr/>
        </p:nvSpPr>
        <p:spPr>
          <a:xfrm>
            <a:off x="663945" y="391934"/>
            <a:ext cx="11120067" cy="646331"/>
          </a:xfrm>
          <a:prstGeom prst="rect">
            <a:avLst/>
          </a:prstGeom>
          <a:noFill/>
        </p:spPr>
        <p:txBody>
          <a:bodyPr wrap="square">
            <a:spAutoFit/>
          </a:bodyPr>
          <a:lstStyle/>
          <a:p>
            <a:r>
              <a:rPr kumimoji="0" lang="fr-CH" sz="3600" b="1" i="0" u="none" strike="noStrike" kern="1200" cap="none" spc="0" normalizeH="0" baseline="0" noProof="0" dirty="0">
                <a:ln>
                  <a:noFill/>
                </a:ln>
                <a:solidFill>
                  <a:srgbClr val="0033A0"/>
                </a:solidFill>
                <a:effectLst/>
                <a:uLnTx/>
                <a:uFillTx/>
                <a:latin typeface="Arial" panose="020B0604020202020204"/>
                <a:ea typeface="+mj-ea"/>
                <a:cs typeface="+mj-cs"/>
              </a:rPr>
              <a:t>3. Quiz</a:t>
            </a:r>
            <a:r>
              <a:rPr kumimoji="0" lang="fr-CH" sz="1800" b="1" i="0" u="none" strike="noStrike" kern="1200" cap="none" spc="0" normalizeH="0" baseline="0" noProof="0" dirty="0">
                <a:ln>
                  <a:noFill/>
                </a:ln>
                <a:solidFill>
                  <a:srgbClr val="0033A0"/>
                </a:solidFill>
                <a:effectLst/>
                <a:uLnTx/>
                <a:uFillTx/>
                <a:latin typeface="Arial" panose="020B0604020202020204"/>
                <a:ea typeface="+mj-ea"/>
                <a:cs typeface="+mj-cs"/>
              </a:rPr>
              <a:t> </a:t>
            </a:r>
            <a:r>
              <a:rPr kumimoji="0" lang="fr-CH" sz="3600" b="1" i="0" u="none" strike="noStrike" kern="1200" cap="none" spc="0" normalizeH="0" baseline="0" noProof="0" dirty="0">
                <a:ln>
                  <a:noFill/>
                </a:ln>
                <a:solidFill>
                  <a:srgbClr val="0033A0"/>
                </a:solidFill>
                <a:effectLst/>
                <a:uLnTx/>
                <a:uFillTx/>
                <a:latin typeface="Arial" panose="020B0604020202020204"/>
                <a:ea typeface="+mj-ea"/>
                <a:cs typeface="+mj-cs"/>
              </a:rPr>
              <a:t>: </a:t>
            </a:r>
            <a:r>
              <a:rPr lang="en-US" sz="3600" dirty="0"/>
              <a:t>Is this a valid justification or not ? </a:t>
            </a:r>
            <a:endParaRPr lang="en-GB" dirty="0"/>
          </a:p>
        </p:txBody>
      </p:sp>
      <p:sp>
        <p:nvSpPr>
          <p:cNvPr id="3" name="Slide Number Placeholder 3">
            <a:extLst>
              <a:ext uri="{FF2B5EF4-FFF2-40B4-BE49-F238E27FC236}">
                <a16:creationId xmlns:a16="http://schemas.microsoft.com/office/drawing/2014/main" id="{2131763D-E648-FF6C-8AF4-B4E0DABC89DF}"/>
              </a:ext>
            </a:extLst>
          </p:cNvPr>
          <p:cNvSpPr txBox="1">
            <a:spLocks/>
          </p:cNvSpPr>
          <p:nvPr/>
        </p:nvSpPr>
        <p:spPr>
          <a:xfrm>
            <a:off x="11107546" y="6356350"/>
            <a:ext cx="681254" cy="365125"/>
          </a:xfrm>
          <a:prstGeom prst="rect">
            <a:avLst/>
          </a:prstGeom>
        </p:spPr>
        <p:txBody>
          <a:bodyPr vert="horz" lIns="0" tIns="0" rIns="0" bIns="0" rtlCol="0" anchor="ctr">
            <a:normAutofit/>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36B5EA5A-BC32-A742-B11B-8E7414D5B535}" type="slidenum">
              <a:rPr lang="en-US" smtClean="0"/>
              <a:pPr>
                <a:spcAft>
                  <a:spcPts val="600"/>
                </a:spcAft>
              </a:pPr>
              <a:t>9</a:t>
            </a:fld>
            <a:endParaRPr lang="en-US" dirty="0"/>
          </a:p>
        </p:txBody>
      </p:sp>
      <p:pic>
        <p:nvPicPr>
          <p:cNvPr id="7" name="Picture 6">
            <a:extLst>
              <a:ext uri="{FF2B5EF4-FFF2-40B4-BE49-F238E27FC236}">
                <a16:creationId xmlns:a16="http://schemas.microsoft.com/office/drawing/2014/main" id="{D8E97967-988D-7A9A-6808-9B211A6942B4}"/>
              </a:ext>
            </a:extLst>
          </p:cNvPr>
          <p:cNvPicPr>
            <a:picLocks noChangeAspect="1"/>
          </p:cNvPicPr>
          <p:nvPr/>
        </p:nvPicPr>
        <p:blipFill>
          <a:blip r:embed="rId2"/>
          <a:srcRect r="1826"/>
          <a:stretch/>
        </p:blipFill>
        <p:spPr>
          <a:xfrm>
            <a:off x="831423" y="1296807"/>
            <a:ext cx="7169518" cy="1619333"/>
          </a:xfrm>
          <a:prstGeom prst="rect">
            <a:avLst/>
          </a:prstGeom>
          <a:ln>
            <a:solidFill>
              <a:schemeClr val="tx1"/>
            </a:solidFill>
          </a:ln>
        </p:spPr>
      </p:pic>
      <p:pic>
        <p:nvPicPr>
          <p:cNvPr id="13" name="Picture 12">
            <a:extLst>
              <a:ext uri="{FF2B5EF4-FFF2-40B4-BE49-F238E27FC236}">
                <a16:creationId xmlns:a16="http://schemas.microsoft.com/office/drawing/2014/main" id="{E19518CA-50D7-28F0-C218-EDED997627E9}"/>
              </a:ext>
            </a:extLst>
          </p:cNvPr>
          <p:cNvPicPr>
            <a:picLocks noChangeAspect="1"/>
          </p:cNvPicPr>
          <p:nvPr/>
        </p:nvPicPr>
        <p:blipFill>
          <a:blip r:embed="rId3"/>
          <a:stretch>
            <a:fillRect/>
          </a:stretch>
        </p:blipFill>
        <p:spPr>
          <a:xfrm>
            <a:off x="831422" y="5001578"/>
            <a:ext cx="7169518" cy="966085"/>
          </a:xfrm>
          <a:prstGeom prst="rect">
            <a:avLst/>
          </a:prstGeom>
          <a:ln>
            <a:solidFill>
              <a:schemeClr val="tx1"/>
            </a:solidFill>
          </a:ln>
        </p:spPr>
      </p:pic>
      <p:pic>
        <p:nvPicPr>
          <p:cNvPr id="14" name="Graphic 13" descr="Checkmark with solid fill">
            <a:extLst>
              <a:ext uri="{FF2B5EF4-FFF2-40B4-BE49-F238E27FC236}">
                <a16:creationId xmlns:a16="http://schemas.microsoft.com/office/drawing/2014/main" id="{1879DA8E-EB7D-BA7B-37DD-4465DE02965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24376" y="1767167"/>
            <a:ext cx="339306" cy="339306"/>
          </a:xfrm>
          <a:prstGeom prst="rect">
            <a:avLst/>
          </a:prstGeom>
        </p:spPr>
      </p:pic>
      <p:pic>
        <p:nvPicPr>
          <p:cNvPr id="16" name="Graphic 15" descr="Checkmark with solid fill">
            <a:extLst>
              <a:ext uri="{FF2B5EF4-FFF2-40B4-BE49-F238E27FC236}">
                <a16:creationId xmlns:a16="http://schemas.microsoft.com/office/drawing/2014/main" id="{494C572C-DB71-CD1F-913B-B88241AE1F6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07123" y="5374878"/>
            <a:ext cx="339306" cy="339306"/>
          </a:xfrm>
          <a:prstGeom prst="rect">
            <a:avLst/>
          </a:prstGeom>
        </p:spPr>
      </p:pic>
      <p:sp>
        <p:nvSpPr>
          <p:cNvPr id="4" name="TextBox 3">
            <a:extLst>
              <a:ext uri="{FF2B5EF4-FFF2-40B4-BE49-F238E27FC236}">
                <a16:creationId xmlns:a16="http://schemas.microsoft.com/office/drawing/2014/main" id="{E2A0FD14-D647-A880-EF3A-561D315C28F7}"/>
              </a:ext>
            </a:extLst>
          </p:cNvPr>
          <p:cNvSpPr txBox="1"/>
          <p:nvPr/>
        </p:nvSpPr>
        <p:spPr>
          <a:xfrm>
            <a:off x="831422" y="3086100"/>
            <a:ext cx="7169519" cy="1615827"/>
          </a:xfrm>
          <a:prstGeom prst="rect">
            <a:avLst/>
          </a:prstGeom>
          <a:noFill/>
          <a:ln>
            <a:solidFill>
              <a:schemeClr val="tx1"/>
            </a:solidFill>
          </a:ln>
        </p:spPr>
        <p:txBody>
          <a:bodyPr wrap="square" rtlCol="0">
            <a:spAutoFit/>
          </a:bodyPr>
          <a:lstStyle/>
          <a:p>
            <a:pPr algn="just"/>
            <a:r>
              <a:rPr lang="en-GB" sz="1100" dirty="0">
                <a:solidFill>
                  <a:schemeClr val="tx2"/>
                </a:solidFill>
              </a:rPr>
              <a:t>The new procured tensile testing machine will be installed next to the currently existing testing machine in the MME laboratory, having the two machines working in synergy with the same outlaid requirements (using the same infrastructure, software, tools, accessories, MME requirements, maintenance and calibration), their compatibility is essential. Moreover, the format of results </a:t>
            </a:r>
            <a:r>
              <a:rPr lang="en-GB" sz="1100" dirty="0" err="1">
                <a:solidFill>
                  <a:schemeClr val="tx2"/>
                </a:solidFill>
              </a:rPr>
              <a:t>exxportation</a:t>
            </a:r>
            <a:r>
              <a:rPr lang="en-GB" sz="1100" dirty="0">
                <a:solidFill>
                  <a:schemeClr val="tx2"/>
                </a:solidFill>
              </a:rPr>
              <a:t> is already incorporated in our </a:t>
            </a:r>
            <a:r>
              <a:rPr lang="en-GB" sz="1100" dirty="0" err="1">
                <a:solidFill>
                  <a:schemeClr val="tx2"/>
                </a:solidFill>
              </a:rPr>
              <a:t>systenm</a:t>
            </a:r>
            <a:r>
              <a:rPr lang="en-GB" sz="1100" dirty="0">
                <a:solidFill>
                  <a:schemeClr val="tx2"/>
                </a:solidFill>
              </a:rPr>
              <a:t> and data base, making it compatible and comparable with previous quality control analysis and research data. It is also </a:t>
            </a:r>
            <a:r>
              <a:rPr lang="en-GB" sz="1100" dirty="0" err="1">
                <a:solidFill>
                  <a:schemeClr val="tx2"/>
                </a:solidFill>
              </a:rPr>
              <a:t>esserntial</a:t>
            </a:r>
            <a:r>
              <a:rPr lang="en-GB" sz="1100" dirty="0">
                <a:solidFill>
                  <a:schemeClr val="tx2"/>
                </a:solidFill>
              </a:rPr>
              <a:t> to guarantee the compatibility of the testing protocols, which once developed and implemented in one machine, are exportable to the other one. An additional advantage of a Zwick machine is the possibility of grouping the maintenances and calibrations, as it is currently done with all the existing machines in EN/MME and also in EP/DT, with a centralization of the necessary yearly calibrations, saving time and money. </a:t>
            </a:r>
          </a:p>
        </p:txBody>
      </p:sp>
      <p:pic>
        <p:nvPicPr>
          <p:cNvPr id="12" name="Graphic 11" descr="Checkmark with solid fill">
            <a:extLst>
              <a:ext uri="{FF2B5EF4-FFF2-40B4-BE49-F238E27FC236}">
                <a16:creationId xmlns:a16="http://schemas.microsoft.com/office/drawing/2014/main" id="{63259B90-81CB-28DF-417B-B47D241E0C1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42160" y="3724360"/>
            <a:ext cx="339306" cy="339306"/>
          </a:xfrm>
          <a:prstGeom prst="rect">
            <a:avLst/>
          </a:prstGeom>
        </p:spPr>
      </p:pic>
    </p:spTree>
    <p:extLst>
      <p:ext uri="{BB962C8B-B14F-4D97-AF65-F5344CB8AC3E}">
        <p14:creationId xmlns:p14="http://schemas.microsoft.com/office/powerpoint/2010/main" val="190526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43173</TotalTime>
  <Words>734</Words>
  <Application>Microsoft Office PowerPoint</Application>
  <PresentationFormat>Widescreen</PresentationFormat>
  <Paragraphs>99</Paragraphs>
  <Slides>13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Single source orders workshop 3 July 2025  </vt:lpstr>
      <vt:lpstr>AGENDA </vt:lpstr>
      <vt:lpstr>   </vt:lpstr>
      <vt:lpstr>   </vt:lpstr>
      <vt:lpstr>   </vt:lpstr>
      <vt:lpstr>   </vt:lpstr>
      <vt:lpstr>Examples</vt:lpstr>
      <vt:lpstr>   </vt:lpstr>
      <vt:lpstr>   </vt:lpstr>
      <vt:lpstr>   </vt:lpstr>
      <vt:lpstr>   </vt:lpstr>
      <vt:lpstr>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Cristina Lara Arnaud</cp:lastModifiedBy>
  <cp:revision>787</cp:revision>
  <cp:lastPrinted>2019-04-30T10:39:04Z</cp:lastPrinted>
  <dcterms:created xsi:type="dcterms:W3CDTF">2019-03-14T08:20:25Z</dcterms:created>
  <dcterms:modified xsi:type="dcterms:W3CDTF">2025-07-03T08:48:00Z</dcterms:modified>
</cp:coreProperties>
</file>