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9" r:id="rId2"/>
    <p:sldId id="499" r:id="rId3"/>
    <p:sldId id="2147483615" r:id="rId4"/>
    <p:sldId id="569" r:id="rId5"/>
    <p:sldId id="498" r:id="rId6"/>
    <p:sldId id="500" r:id="rId7"/>
    <p:sldId id="2147483610" r:id="rId8"/>
    <p:sldId id="2147479150" r:id="rId9"/>
    <p:sldId id="485" r:id="rId10"/>
    <p:sldId id="2147483612" r:id="rId11"/>
    <p:sldId id="2147483605" r:id="rId12"/>
    <p:sldId id="2147483613" r:id="rId13"/>
    <p:sldId id="2147483614" r:id="rId14"/>
    <p:sldId id="2147483607" r:id="rId15"/>
    <p:sldId id="2147483564" r:id="rId16"/>
    <p:sldId id="566" r:id="rId17"/>
    <p:sldId id="288" r:id="rId18"/>
    <p:sldId id="481" r:id="rId19"/>
    <p:sldId id="426" r:id="rId20"/>
    <p:sldId id="2147483609" r:id="rId21"/>
    <p:sldId id="2147483604" r:id="rId22"/>
    <p:sldId id="214748361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AA73F39-6EAE-24F2-FA97-F3808A880DB3}" name="Nikolina Bunijevac" initials="NB" userId="S::nikolina.bunijevac@cern.ch::850aa137-2810-4c6a-a7a2-5400eb7b2e7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0033A0"/>
    <a:srgbClr val="FFA64D"/>
    <a:srgbClr val="FFF4E5"/>
    <a:srgbClr val="ED7D31"/>
    <a:srgbClr val="087698"/>
    <a:srgbClr val="005FA0"/>
    <a:srgbClr val="F6FBFC"/>
    <a:srgbClr val="EDFBFD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00" autoAdjust="0"/>
    <p:restoredTop sz="92734" autoAdjust="0"/>
  </p:normalViewPr>
  <p:slideViewPr>
    <p:cSldViewPr snapToObjects="1">
      <p:cViewPr varScale="1">
        <p:scale>
          <a:sx n="87" d="100"/>
          <a:sy n="87" d="100"/>
        </p:scale>
        <p:origin x="522" y="84"/>
      </p:cViewPr>
      <p:guideLst/>
    </p:cSldViewPr>
  </p:slideViewPr>
  <p:outlineViewPr>
    <p:cViewPr>
      <p:scale>
        <a:sx n="33" d="100"/>
        <a:sy n="33" d="100"/>
      </p:scale>
      <p:origin x="0" y="-55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11333"/>
    </p:cViewPr>
  </p:sorterViewPr>
  <p:notesViewPr>
    <p:cSldViewPr snapToObjects="1" showGuides="1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abb.sharepoint.com/teams/MotionSmartlab/Shared%20Documents/EEBM%20-%20Energy%20efficiency%20based%20business%20models/PAYS/PAYS%20shared/PAYS%20MVP%20SG/PAYS%20Tools/QuickScan-mutipliers_comparis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defRPr>
            </a:pPr>
            <a:r>
              <a:rPr lang="en-SG" baseline="0" dirty="0"/>
              <a:t>Power vs Flow </a:t>
            </a:r>
            <a:endParaRPr lang="en-SG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defRPr>
          </a:pPr>
          <a:endParaRPr lang="en-SG"/>
        </a:p>
      </c:txPr>
    </c:title>
    <c:autoTitleDeleted val="0"/>
    <c:plotArea>
      <c:layout>
        <c:manualLayout>
          <c:layoutTarget val="inner"/>
          <c:xMode val="edge"/>
          <c:yMode val="edge"/>
          <c:x val="3.2944949225013363E-2"/>
          <c:y val="0.24606060606060606"/>
          <c:w val="0.59910157943244802"/>
          <c:h val="0.61145348090229978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Sheet1!$B$7</c:f>
              <c:strCache>
                <c:ptCount val="1"/>
                <c:pt idx="0">
                  <c:v>No control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ot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Sheet1!$F$6:$M$6</c:f>
              <c:numCache>
                <c:formatCode>0%</c:formatCode>
                <c:ptCount val="8"/>
                <c:pt idx="0">
                  <c:v>0.3</c:v>
                </c:pt>
                <c:pt idx="1">
                  <c:v>0.4</c:v>
                </c:pt>
                <c:pt idx="2">
                  <c:v>0.5</c:v>
                </c:pt>
                <c:pt idx="3">
                  <c:v>0.6</c:v>
                </c:pt>
                <c:pt idx="4">
                  <c:v>0.7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Sheet1!$F$7:$M$7</c:f>
              <c:numCache>
                <c:formatCode>0.0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 formatCode="General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C52-4E78-8B77-DAE17B48D7EA}"/>
            </c:ext>
          </c:extLst>
        </c:ser>
        <c:ser>
          <c:idx val="1"/>
          <c:order val="1"/>
          <c:tx>
            <c:strRef>
              <c:f>Sheet1!$B$8</c:f>
              <c:strCache>
                <c:ptCount val="1"/>
                <c:pt idx="0">
                  <c:v>Throttling/Damper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ash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rgbClr val="00B0F0"/>
                </a:solidFill>
                <a:prstDash val="dash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Sheet1!$F$6:$M$6</c:f>
              <c:numCache>
                <c:formatCode>0%</c:formatCode>
                <c:ptCount val="8"/>
                <c:pt idx="0">
                  <c:v>0.3</c:v>
                </c:pt>
                <c:pt idx="1">
                  <c:v>0.4</c:v>
                </c:pt>
                <c:pt idx="2">
                  <c:v>0.5</c:v>
                </c:pt>
                <c:pt idx="3">
                  <c:v>0.6</c:v>
                </c:pt>
                <c:pt idx="4">
                  <c:v>0.7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Sheet1!$F$8:$M$8</c:f>
              <c:numCache>
                <c:formatCode>0.0000</c:formatCode>
                <c:ptCount val="8"/>
                <c:pt idx="0">
                  <c:v>0.41339999999999999</c:v>
                </c:pt>
                <c:pt idx="1">
                  <c:v>0.54169999999999996</c:v>
                </c:pt>
                <c:pt idx="2">
                  <c:v>0.66539999999999999</c:v>
                </c:pt>
                <c:pt idx="3">
                  <c:v>0.77480000000000004</c:v>
                </c:pt>
                <c:pt idx="4">
                  <c:v>0.87639999999999996</c:v>
                </c:pt>
                <c:pt idx="5">
                  <c:v>0.92600000000000005</c:v>
                </c:pt>
                <c:pt idx="6">
                  <c:v>0.98499999999999999</c:v>
                </c:pt>
                <c:pt idx="7" formatCode="General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C52-4E78-8B77-DAE17B48D7EA}"/>
            </c:ext>
          </c:extLst>
        </c:ser>
        <c:ser>
          <c:idx val="2"/>
          <c:order val="2"/>
          <c:tx>
            <c:strRef>
              <c:f>Sheet1!$B$9</c:f>
              <c:strCache>
                <c:ptCount val="1"/>
                <c:pt idx="0">
                  <c:v>Inlet vane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rgbClr val="FFC000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Sheet1!$F$6:$M$6</c:f>
              <c:numCache>
                <c:formatCode>0%</c:formatCode>
                <c:ptCount val="8"/>
                <c:pt idx="0">
                  <c:v>0.3</c:v>
                </c:pt>
                <c:pt idx="1">
                  <c:v>0.4</c:v>
                </c:pt>
                <c:pt idx="2">
                  <c:v>0.5</c:v>
                </c:pt>
                <c:pt idx="3">
                  <c:v>0.6</c:v>
                </c:pt>
                <c:pt idx="4">
                  <c:v>0.7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Sheet1!$F$9:$M$9</c:f>
              <c:numCache>
                <c:formatCode>0.0000</c:formatCode>
                <c:ptCount val="8"/>
                <c:pt idx="0">
                  <c:v>0.10199999999999999</c:v>
                </c:pt>
                <c:pt idx="1">
                  <c:v>0.17929999999999999</c:v>
                </c:pt>
                <c:pt idx="2">
                  <c:v>0.26500000000000001</c:v>
                </c:pt>
                <c:pt idx="3">
                  <c:v>0.38169999999999998</c:v>
                </c:pt>
                <c:pt idx="4">
                  <c:v>0.49390000000000001</c:v>
                </c:pt>
                <c:pt idx="5">
                  <c:v>0.64510000000000001</c:v>
                </c:pt>
                <c:pt idx="6">
                  <c:v>0.81040000000000001</c:v>
                </c:pt>
                <c:pt idx="7" formatCode="General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C52-4E78-8B77-DAE17B48D7EA}"/>
            </c:ext>
          </c:extLst>
        </c:ser>
        <c:ser>
          <c:idx val="4"/>
          <c:order val="3"/>
          <c:tx>
            <c:strRef>
              <c:f>Sheet1!$B$11</c:f>
              <c:strCache>
                <c:ptCount val="1"/>
                <c:pt idx="0">
                  <c:v>Bypass</c:v>
                </c:pt>
              </c:strCache>
            </c:strRef>
          </c:tx>
          <c:spPr>
            <a:ln w="12700" cap="rnd">
              <a:solidFill>
                <a:srgbClr val="00B05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1">
                  <a:lumMod val="75000"/>
                  <a:lumOff val="25000"/>
                </a:schemeClr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Sheet1!$F$6:$M$6</c:f>
              <c:numCache>
                <c:formatCode>0%</c:formatCode>
                <c:ptCount val="8"/>
                <c:pt idx="0">
                  <c:v>0.3</c:v>
                </c:pt>
                <c:pt idx="1">
                  <c:v>0.4</c:v>
                </c:pt>
                <c:pt idx="2">
                  <c:v>0.5</c:v>
                </c:pt>
                <c:pt idx="3">
                  <c:v>0.6</c:v>
                </c:pt>
                <c:pt idx="4">
                  <c:v>0.7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Sheet1!$F$11:$M$11</c:f>
              <c:numCache>
                <c:formatCode>0.0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 formatCode="General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CC52-4E78-8B77-DAE17B48D7EA}"/>
            </c:ext>
          </c:extLst>
        </c:ser>
        <c:ser>
          <c:idx val="5"/>
          <c:order val="4"/>
          <c:tx>
            <c:strRef>
              <c:f>Sheet1!$B$12</c:f>
              <c:strCache>
                <c:ptCount val="1"/>
                <c:pt idx="0">
                  <c:v>VSD (Drive) for pumps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50000"/>
                  <a:lumOff val="50000"/>
                </a:schemeClr>
              </a:solidFill>
              <a:ln w="9525">
                <a:solidFill>
                  <a:schemeClr val="accent6"/>
                </a:solidFill>
              </a:ln>
              <a:effectLst/>
            </c:spPr>
          </c:marker>
          <c:trendline>
            <c:spPr>
              <a:ln w="12700" cap="rnd">
                <a:solidFill>
                  <a:srgbClr val="7030A0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Sheet1!$F$6:$M$6</c:f>
              <c:numCache>
                <c:formatCode>0%</c:formatCode>
                <c:ptCount val="8"/>
                <c:pt idx="0">
                  <c:v>0.3</c:v>
                </c:pt>
                <c:pt idx="1">
                  <c:v>0.4</c:v>
                </c:pt>
                <c:pt idx="2">
                  <c:v>0.5</c:v>
                </c:pt>
                <c:pt idx="3">
                  <c:v>0.6</c:v>
                </c:pt>
                <c:pt idx="4">
                  <c:v>0.7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xVal>
          <c:yVal>
            <c:numRef>
              <c:f>Sheet1!$F$12:$M$12</c:f>
              <c:numCache>
                <c:formatCode>0.0000</c:formatCode>
                <c:ptCount val="8"/>
                <c:pt idx="0">
                  <c:v>0.14749999999999999</c:v>
                </c:pt>
                <c:pt idx="1">
                  <c:v>0.21690000000000001</c:v>
                </c:pt>
                <c:pt idx="2">
                  <c:v>0.28389999999999999</c:v>
                </c:pt>
                <c:pt idx="3">
                  <c:v>0.37119999999999997</c:v>
                </c:pt>
                <c:pt idx="4">
                  <c:v>0.4924</c:v>
                </c:pt>
                <c:pt idx="5">
                  <c:v>0.61019999999999996</c:v>
                </c:pt>
                <c:pt idx="6">
                  <c:v>0.77900000000000003</c:v>
                </c:pt>
                <c:pt idx="7" formatCode="General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CC52-4E78-8B77-DAE17B48D7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126815"/>
        <c:axId val="26119743"/>
      </c:scatterChart>
      <c:valAx>
        <c:axId val="26126815"/>
        <c:scaling>
          <c:orientation val="minMax"/>
          <c:max val="1"/>
          <c:min val="0.3000000000000000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BBvoice" panose="020D0603020503020204" pitchFamily="34" charset="0"/>
                    <a:ea typeface="ABBvoice" panose="020D0603020503020204" pitchFamily="34" charset="0"/>
                    <a:cs typeface="ABBvoice" panose="020D0603020503020204" pitchFamily="34" charset="0"/>
                  </a:defRPr>
                </a:pPr>
                <a:r>
                  <a:rPr lang="en-SG"/>
                  <a:t>Flow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ABBvoice" panose="020D0603020503020204" pitchFamily="34" charset="0"/>
                  <a:ea typeface="ABBvoice" panose="020D0603020503020204" pitchFamily="34" charset="0"/>
                  <a:cs typeface="ABBvoice" panose="020D0603020503020204" pitchFamily="34" charset="0"/>
                </a:defRPr>
              </a:pPr>
              <a:endParaRPr lang="en-US"/>
            </a:p>
          </c:txPr>
        </c:title>
        <c:numFmt formatCode="0%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defRPr>
            </a:pPr>
            <a:endParaRPr lang="en-US"/>
          </a:p>
        </c:txPr>
        <c:crossAx val="26119743"/>
        <c:crosses val="autoZero"/>
        <c:crossBetween val="midCat"/>
        <c:majorUnit val="0.1"/>
      </c:valAx>
      <c:valAx>
        <c:axId val="26119743"/>
        <c:scaling>
          <c:orientation val="minMax"/>
          <c:max val="1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BBvoice" panose="020D0603020503020204" pitchFamily="34" charset="0"/>
                    <a:ea typeface="ABBvoice" panose="020D0603020503020204" pitchFamily="34" charset="0"/>
                    <a:cs typeface="ABBvoice" panose="020D0603020503020204" pitchFamily="34" charset="0"/>
                  </a:defRPr>
                </a:pPr>
                <a:r>
                  <a:rPr lang="en-SG"/>
                  <a:t>Power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ABBvoice" panose="020D0603020503020204" pitchFamily="34" charset="0"/>
                  <a:ea typeface="ABBvoice" panose="020D0603020503020204" pitchFamily="34" charset="0"/>
                  <a:cs typeface="ABBvoice" panose="020D0603020503020204" pitchFamily="34" charset="0"/>
                </a:defRPr>
              </a:pPr>
              <a:endParaRPr lang="en-US"/>
            </a:p>
          </c:txPr>
        </c:title>
        <c:numFmt formatCode="0.0" sourceLinked="1"/>
        <c:majorTickMark val="out"/>
        <c:minorTickMark val="none"/>
        <c:tickLblPos val="nextTo"/>
        <c:crossAx val="26126815"/>
        <c:crosses val="autoZero"/>
        <c:crossBetween val="midCat"/>
        <c:majorUnit val="0.5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egendEntry>
        <c:idx val="2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>
          <a:solidFill>
            <a:schemeClr val="tx1"/>
          </a:solidFill>
          <a:latin typeface="ABBvoice" panose="020D0603020503020204" pitchFamily="34" charset="0"/>
          <a:ea typeface="ABBvoice" panose="020D0603020503020204" pitchFamily="34" charset="0"/>
          <a:cs typeface="ABBvoice" panose="020D0603020503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02DD61-5984-4E08-A418-9A6D1A426BE2}" type="doc">
      <dgm:prSet loTypeId="urn:microsoft.com/office/officeart/2018/2/layout/IconLabelDescriptionList" loCatId="icon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21AB54-72CE-453D-8A7A-6D9C03859C53}">
      <dgm:prSet phldrT="[Text]" custT="1"/>
      <dgm:spPr/>
      <dgm:t>
        <a:bodyPr/>
        <a:lstStyle/>
        <a:p>
          <a:pPr algn="ctr">
            <a:lnSpc>
              <a:spcPct val="100000"/>
            </a:lnSpc>
            <a:defRPr b="1"/>
          </a:pPr>
          <a:r>
            <a:rPr lang="fr-CH" sz="4000" dirty="0"/>
            <a:t>Goal 1</a:t>
          </a:r>
          <a:endParaRPr lang="en-US" sz="4000" dirty="0"/>
        </a:p>
      </dgm:t>
    </dgm:pt>
    <dgm:pt modelId="{C99E5722-E7BE-4F9F-B138-C65A075153A6}" type="parTrans" cxnId="{5A48020D-C7C6-4EF8-804A-3C60C97A6A28}">
      <dgm:prSet/>
      <dgm:spPr/>
      <dgm:t>
        <a:bodyPr/>
        <a:lstStyle/>
        <a:p>
          <a:endParaRPr lang="en-US"/>
        </a:p>
      </dgm:t>
    </dgm:pt>
    <dgm:pt modelId="{30265938-5782-47BA-BC67-A93E50B0D6FB}" type="sibTrans" cxnId="{5A48020D-C7C6-4EF8-804A-3C60C97A6A28}">
      <dgm:prSet/>
      <dgm:spPr/>
      <dgm:t>
        <a:bodyPr/>
        <a:lstStyle/>
        <a:p>
          <a:endParaRPr lang="en-US"/>
        </a:p>
      </dgm:t>
    </dgm:pt>
    <dgm:pt modelId="{9347C845-EC60-4C1A-B5AF-4C9DF7CBF92F}">
      <dgm:prSet phldrT="[Text]" custT="1"/>
      <dgm:spPr/>
      <dgm:t>
        <a:bodyPr/>
        <a:lstStyle/>
        <a:p>
          <a:pPr algn="ctr">
            <a:lnSpc>
              <a:spcPct val="100000"/>
            </a:lnSpc>
          </a:pPr>
          <a:r>
            <a:rPr lang="en-GB" sz="1600" dirty="0"/>
            <a:t>Creating a roadmap with the aim of achieving a 10-15% overall energy reduction in the cooling and ventilation infrastructure at CERN</a:t>
          </a:r>
        </a:p>
      </dgm:t>
    </dgm:pt>
    <dgm:pt modelId="{C419DBCE-3630-4B8A-85B8-706F5CF769F7}" type="parTrans" cxnId="{E7324DDB-9CEC-4265-B3D2-9644F4375D31}">
      <dgm:prSet/>
      <dgm:spPr/>
      <dgm:t>
        <a:bodyPr/>
        <a:lstStyle/>
        <a:p>
          <a:endParaRPr lang="en-US"/>
        </a:p>
      </dgm:t>
    </dgm:pt>
    <dgm:pt modelId="{636A3168-22D7-4FB7-9472-FB1E42656ED8}" type="sibTrans" cxnId="{E7324DDB-9CEC-4265-B3D2-9644F4375D31}">
      <dgm:prSet/>
      <dgm:spPr/>
      <dgm:t>
        <a:bodyPr/>
        <a:lstStyle/>
        <a:p>
          <a:endParaRPr lang="en-US"/>
        </a:p>
      </dgm:t>
    </dgm:pt>
    <dgm:pt modelId="{F84026C6-1214-4A27-ABAD-640396EB5934}">
      <dgm:prSet phldrT="[Text]" custT="1"/>
      <dgm:spPr/>
      <dgm:t>
        <a:bodyPr/>
        <a:lstStyle/>
        <a:p>
          <a:pPr algn="ctr">
            <a:lnSpc>
              <a:spcPct val="100000"/>
            </a:lnSpc>
            <a:defRPr b="1"/>
          </a:pPr>
          <a:r>
            <a:rPr lang="fr-CH" sz="4000" dirty="0"/>
            <a:t>Goal 2</a:t>
          </a:r>
          <a:endParaRPr lang="en-US" sz="4000" dirty="0"/>
        </a:p>
      </dgm:t>
    </dgm:pt>
    <dgm:pt modelId="{9C43F632-3E1E-4D9F-9D11-E7DEF9AB07D2}" type="parTrans" cxnId="{071194B0-0B9D-462E-844B-AE488A2218A7}">
      <dgm:prSet/>
      <dgm:spPr/>
      <dgm:t>
        <a:bodyPr/>
        <a:lstStyle/>
        <a:p>
          <a:endParaRPr lang="en-US"/>
        </a:p>
      </dgm:t>
    </dgm:pt>
    <dgm:pt modelId="{5932D98C-D34F-4EE4-8175-FE8141C4719E}" type="sibTrans" cxnId="{071194B0-0B9D-462E-844B-AE488A2218A7}">
      <dgm:prSet/>
      <dgm:spPr/>
      <dgm:t>
        <a:bodyPr/>
        <a:lstStyle/>
        <a:p>
          <a:endParaRPr lang="en-US"/>
        </a:p>
      </dgm:t>
    </dgm:pt>
    <dgm:pt modelId="{46418E44-099F-441F-ACA6-646BE902A7F7}">
      <dgm:prSet phldrT="[Text]" custT="1"/>
      <dgm:spPr/>
      <dgm:t>
        <a:bodyPr/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Create and validate a system digital twin of the cooling and ventilation infrastructure by enabling online diagnostics and maintenance</a:t>
          </a:r>
          <a:endParaRPr lang="en-US" sz="16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62411279-2101-4449-823E-69BFD08562C3}" type="parTrans" cxnId="{E87BB813-E722-437D-B02D-50701676D352}">
      <dgm:prSet/>
      <dgm:spPr/>
      <dgm:t>
        <a:bodyPr/>
        <a:lstStyle/>
        <a:p>
          <a:endParaRPr lang="en-US"/>
        </a:p>
      </dgm:t>
    </dgm:pt>
    <dgm:pt modelId="{D8DE7DEB-9A0C-4ABB-9DB2-543AB103B188}" type="sibTrans" cxnId="{E87BB813-E722-437D-B02D-50701676D352}">
      <dgm:prSet/>
      <dgm:spPr/>
      <dgm:t>
        <a:bodyPr/>
        <a:lstStyle/>
        <a:p>
          <a:endParaRPr lang="en-US"/>
        </a:p>
      </dgm:t>
    </dgm:pt>
    <dgm:pt modelId="{512C368F-E184-4151-AACB-99BD4EA8F71F}">
      <dgm:prSet phldrT="[Text]" custT="1"/>
      <dgm:spPr/>
      <dgm:t>
        <a:bodyPr/>
        <a:lstStyle/>
        <a:p>
          <a:pPr algn="ctr">
            <a:lnSpc>
              <a:spcPct val="100000"/>
            </a:lnSpc>
            <a:defRPr b="1"/>
          </a:pPr>
          <a:r>
            <a:rPr lang="fr-CH" sz="4000" dirty="0"/>
            <a:t>Goal 3</a:t>
          </a:r>
          <a:endParaRPr lang="en-US" sz="4000" dirty="0"/>
        </a:p>
      </dgm:t>
    </dgm:pt>
    <dgm:pt modelId="{50C29AEB-B15B-4665-936E-A79BCD1ABCEC}" type="parTrans" cxnId="{6988D766-1894-4781-993A-B1A379A59F82}">
      <dgm:prSet/>
      <dgm:spPr/>
      <dgm:t>
        <a:bodyPr/>
        <a:lstStyle/>
        <a:p>
          <a:endParaRPr lang="en-US"/>
        </a:p>
      </dgm:t>
    </dgm:pt>
    <dgm:pt modelId="{5B80C6B8-DAD4-48C3-BBF0-D69761122BFF}" type="sibTrans" cxnId="{6988D766-1894-4781-993A-B1A379A59F82}">
      <dgm:prSet/>
      <dgm:spPr/>
      <dgm:t>
        <a:bodyPr/>
        <a:lstStyle/>
        <a:p>
          <a:endParaRPr lang="en-US"/>
        </a:p>
      </dgm:t>
    </dgm:pt>
    <dgm:pt modelId="{00596D9F-93F1-4540-AEDA-8BDEA81D4737}">
      <dgm:prSet phldrT="[Text]" custT="1"/>
      <dgm:spPr/>
      <dgm:t>
        <a:bodyPr/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Public dissemination of results to share the learnings, best practices to inspire industries and large-scale research facilities around the World to become more sustainable and reliable</a:t>
          </a:r>
          <a:endParaRPr lang="en-US" sz="16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2019209-3701-4CE8-BC57-DFE3A674F18E}" type="parTrans" cxnId="{4938E498-3CCC-4059-9CE7-80ABCCEBE597}">
      <dgm:prSet/>
      <dgm:spPr/>
      <dgm:t>
        <a:bodyPr/>
        <a:lstStyle/>
        <a:p>
          <a:endParaRPr lang="en-US"/>
        </a:p>
      </dgm:t>
    </dgm:pt>
    <dgm:pt modelId="{FF5A6D9F-3C69-43DB-BF41-52873BE106F9}" type="sibTrans" cxnId="{4938E498-3CCC-4059-9CE7-80ABCCEBE597}">
      <dgm:prSet/>
      <dgm:spPr/>
      <dgm:t>
        <a:bodyPr/>
        <a:lstStyle/>
        <a:p>
          <a:endParaRPr lang="en-US"/>
        </a:p>
      </dgm:t>
    </dgm:pt>
    <dgm:pt modelId="{D6166DF0-B731-4876-84BD-A6457A85712B}" type="pres">
      <dgm:prSet presAssocID="{3E02DD61-5984-4E08-A418-9A6D1A426BE2}" presName="root" presStyleCnt="0">
        <dgm:presLayoutVars>
          <dgm:dir/>
          <dgm:resizeHandles val="exact"/>
        </dgm:presLayoutVars>
      </dgm:prSet>
      <dgm:spPr/>
    </dgm:pt>
    <dgm:pt modelId="{C3E84A9B-DBB6-4656-AAFF-5F2EB4D75AF0}" type="pres">
      <dgm:prSet presAssocID="{9321AB54-72CE-453D-8A7A-6D9C03859C53}" presName="compNode" presStyleCnt="0"/>
      <dgm:spPr/>
    </dgm:pt>
    <dgm:pt modelId="{B5697A71-7A73-43E4-953E-9F036CAB4C2A}" type="pres">
      <dgm:prSet presAssocID="{9321AB54-72CE-453D-8A7A-6D9C03859C53}" presName="iconRect" presStyleLbl="node1" presStyleIdx="0" presStyleCnt="3" custLinFactX="245293" custLinFactNeighborX="300000" custLinFactNeighborY="11211"/>
      <dgm:spPr>
        <a:noFill/>
      </dgm:spPr>
    </dgm:pt>
    <dgm:pt modelId="{510D2F07-1704-4C8C-9B91-3B100B650FC6}" type="pres">
      <dgm:prSet presAssocID="{9321AB54-72CE-453D-8A7A-6D9C03859C53}" presName="iconSpace" presStyleCnt="0"/>
      <dgm:spPr/>
    </dgm:pt>
    <dgm:pt modelId="{CAA13C10-F4B0-483D-85C9-76B7162D39D8}" type="pres">
      <dgm:prSet presAssocID="{9321AB54-72CE-453D-8A7A-6D9C03859C53}" presName="parTx" presStyleLbl="revTx" presStyleIdx="0" presStyleCnt="6">
        <dgm:presLayoutVars>
          <dgm:chMax val="0"/>
          <dgm:chPref val="0"/>
        </dgm:presLayoutVars>
      </dgm:prSet>
      <dgm:spPr/>
    </dgm:pt>
    <dgm:pt modelId="{4A8DF719-558E-4504-A682-0C1BF0CC0D58}" type="pres">
      <dgm:prSet presAssocID="{9321AB54-72CE-453D-8A7A-6D9C03859C53}" presName="txSpace" presStyleCnt="0"/>
      <dgm:spPr/>
    </dgm:pt>
    <dgm:pt modelId="{52076C3C-F753-43DE-A9C1-ABFF8E2619F1}" type="pres">
      <dgm:prSet presAssocID="{9321AB54-72CE-453D-8A7A-6D9C03859C53}" presName="desTx" presStyleLbl="revTx" presStyleIdx="1" presStyleCnt="6">
        <dgm:presLayoutVars/>
      </dgm:prSet>
      <dgm:spPr/>
    </dgm:pt>
    <dgm:pt modelId="{61F33AD8-E679-44B3-8B21-B2080D1DF03D}" type="pres">
      <dgm:prSet presAssocID="{30265938-5782-47BA-BC67-A93E50B0D6FB}" presName="sibTrans" presStyleCnt="0"/>
      <dgm:spPr/>
    </dgm:pt>
    <dgm:pt modelId="{47004B9C-6789-4CB5-AA36-667146AC2ADD}" type="pres">
      <dgm:prSet presAssocID="{F84026C6-1214-4A27-ABAD-640396EB5934}" presName="compNode" presStyleCnt="0"/>
      <dgm:spPr/>
    </dgm:pt>
    <dgm:pt modelId="{3A75B627-4C12-4C45-8548-E247ED43C7C3}" type="pres">
      <dgm:prSet presAssocID="{F84026C6-1214-4A27-ABAD-640396EB5934}" presName="iconRect" presStyleLbl="node1" presStyleIdx="1" presStyleCnt="3"/>
      <dgm:spPr>
        <a:noFill/>
        <a:ln>
          <a:noFill/>
        </a:ln>
      </dgm:spPr>
    </dgm:pt>
    <dgm:pt modelId="{4C136419-ABBC-44B9-84DC-FF08A7213F3F}" type="pres">
      <dgm:prSet presAssocID="{F84026C6-1214-4A27-ABAD-640396EB5934}" presName="iconSpace" presStyleCnt="0"/>
      <dgm:spPr/>
    </dgm:pt>
    <dgm:pt modelId="{20ED04A7-7D4A-4629-A76B-0209FAB0AA21}" type="pres">
      <dgm:prSet presAssocID="{F84026C6-1214-4A27-ABAD-640396EB5934}" presName="parTx" presStyleLbl="revTx" presStyleIdx="2" presStyleCnt="6">
        <dgm:presLayoutVars>
          <dgm:chMax val="0"/>
          <dgm:chPref val="0"/>
        </dgm:presLayoutVars>
      </dgm:prSet>
      <dgm:spPr/>
    </dgm:pt>
    <dgm:pt modelId="{260B265F-0DF3-4F46-A74A-296F5D80593F}" type="pres">
      <dgm:prSet presAssocID="{F84026C6-1214-4A27-ABAD-640396EB5934}" presName="txSpace" presStyleCnt="0"/>
      <dgm:spPr/>
    </dgm:pt>
    <dgm:pt modelId="{5F2A74D3-DBC4-4D0E-B6E9-F31FDAB54B8A}" type="pres">
      <dgm:prSet presAssocID="{F84026C6-1214-4A27-ABAD-640396EB5934}" presName="desTx" presStyleLbl="revTx" presStyleIdx="3" presStyleCnt="6">
        <dgm:presLayoutVars/>
      </dgm:prSet>
      <dgm:spPr/>
    </dgm:pt>
    <dgm:pt modelId="{AFF09EA2-E727-4DBC-BEFB-08863C4E7DFC}" type="pres">
      <dgm:prSet presAssocID="{5932D98C-D34F-4EE4-8175-FE8141C4719E}" presName="sibTrans" presStyleCnt="0"/>
      <dgm:spPr/>
    </dgm:pt>
    <dgm:pt modelId="{0334EA39-FB8F-4B26-AC57-8EFEFFF64E9E}" type="pres">
      <dgm:prSet presAssocID="{512C368F-E184-4151-AACB-99BD4EA8F71F}" presName="compNode" presStyleCnt="0"/>
      <dgm:spPr/>
    </dgm:pt>
    <dgm:pt modelId="{8E321C90-F0F8-41DC-8520-6E9F3495D980}" type="pres">
      <dgm:prSet presAssocID="{512C368F-E184-4151-AACB-99BD4EA8F71F}" presName="iconRect" presStyleLbl="node1" presStyleIdx="2" presStyleCnt="3"/>
      <dgm:spPr>
        <a:noFill/>
      </dgm:spPr>
    </dgm:pt>
    <dgm:pt modelId="{EE7CE0B5-376E-49D7-8D4A-3DEC67C580F1}" type="pres">
      <dgm:prSet presAssocID="{512C368F-E184-4151-AACB-99BD4EA8F71F}" presName="iconSpace" presStyleCnt="0"/>
      <dgm:spPr/>
    </dgm:pt>
    <dgm:pt modelId="{87E0B7F3-25EC-4B5C-8A2B-15AAF7EB88C6}" type="pres">
      <dgm:prSet presAssocID="{512C368F-E184-4151-AACB-99BD4EA8F71F}" presName="parTx" presStyleLbl="revTx" presStyleIdx="4" presStyleCnt="6">
        <dgm:presLayoutVars>
          <dgm:chMax val="0"/>
          <dgm:chPref val="0"/>
        </dgm:presLayoutVars>
      </dgm:prSet>
      <dgm:spPr/>
    </dgm:pt>
    <dgm:pt modelId="{5B23D716-9FAD-48B6-92C1-BF2DA95AEFD6}" type="pres">
      <dgm:prSet presAssocID="{512C368F-E184-4151-AACB-99BD4EA8F71F}" presName="txSpace" presStyleCnt="0"/>
      <dgm:spPr/>
    </dgm:pt>
    <dgm:pt modelId="{8F3843D1-4486-431C-A899-6A36CCF115A2}" type="pres">
      <dgm:prSet presAssocID="{512C368F-E184-4151-AACB-99BD4EA8F71F}" presName="desTx" presStyleLbl="revTx" presStyleIdx="5" presStyleCnt="6">
        <dgm:presLayoutVars/>
      </dgm:prSet>
      <dgm:spPr/>
    </dgm:pt>
  </dgm:ptLst>
  <dgm:cxnLst>
    <dgm:cxn modelId="{5A48020D-C7C6-4EF8-804A-3C60C97A6A28}" srcId="{3E02DD61-5984-4E08-A418-9A6D1A426BE2}" destId="{9321AB54-72CE-453D-8A7A-6D9C03859C53}" srcOrd="0" destOrd="0" parTransId="{C99E5722-E7BE-4F9F-B138-C65A075153A6}" sibTransId="{30265938-5782-47BA-BC67-A93E50B0D6FB}"/>
    <dgm:cxn modelId="{E87BB813-E722-437D-B02D-50701676D352}" srcId="{F84026C6-1214-4A27-ABAD-640396EB5934}" destId="{46418E44-099F-441F-ACA6-646BE902A7F7}" srcOrd="0" destOrd="0" parTransId="{62411279-2101-4449-823E-69BFD08562C3}" sibTransId="{D8DE7DEB-9A0C-4ABB-9DB2-543AB103B188}"/>
    <dgm:cxn modelId="{3106DF29-8B36-4ED7-8CE6-F5ED58A93F3F}" type="presOf" srcId="{3E02DD61-5984-4E08-A418-9A6D1A426BE2}" destId="{D6166DF0-B731-4876-84BD-A6457A85712B}" srcOrd="0" destOrd="0" presId="urn:microsoft.com/office/officeart/2018/2/layout/IconLabelDescriptionList"/>
    <dgm:cxn modelId="{6988D766-1894-4781-993A-B1A379A59F82}" srcId="{3E02DD61-5984-4E08-A418-9A6D1A426BE2}" destId="{512C368F-E184-4151-AACB-99BD4EA8F71F}" srcOrd="2" destOrd="0" parTransId="{50C29AEB-B15B-4665-936E-A79BCD1ABCEC}" sibTransId="{5B80C6B8-DAD4-48C3-BBF0-D69761122BFF}"/>
    <dgm:cxn modelId="{A3C50368-6365-49A8-A2B3-99886861C8B4}" type="presOf" srcId="{46418E44-099F-441F-ACA6-646BE902A7F7}" destId="{5F2A74D3-DBC4-4D0E-B6E9-F31FDAB54B8A}" srcOrd="0" destOrd="0" presId="urn:microsoft.com/office/officeart/2018/2/layout/IconLabelDescriptionList"/>
    <dgm:cxn modelId="{92228068-E29F-4C97-BA7D-8734F8E08B26}" type="presOf" srcId="{00596D9F-93F1-4540-AEDA-8BDEA81D4737}" destId="{8F3843D1-4486-431C-A899-6A36CCF115A2}" srcOrd="0" destOrd="0" presId="urn:microsoft.com/office/officeart/2018/2/layout/IconLabelDescriptionList"/>
    <dgm:cxn modelId="{FC3C8C6B-3E48-4FD1-9BA2-ED5C37FD3892}" type="presOf" srcId="{F84026C6-1214-4A27-ABAD-640396EB5934}" destId="{20ED04A7-7D4A-4629-A76B-0209FAB0AA21}" srcOrd="0" destOrd="0" presId="urn:microsoft.com/office/officeart/2018/2/layout/IconLabelDescriptionList"/>
    <dgm:cxn modelId="{F6921575-3254-48CF-B20A-743AD0DDBEAE}" type="presOf" srcId="{512C368F-E184-4151-AACB-99BD4EA8F71F}" destId="{87E0B7F3-25EC-4B5C-8A2B-15AAF7EB88C6}" srcOrd="0" destOrd="0" presId="urn:microsoft.com/office/officeart/2018/2/layout/IconLabelDescriptionList"/>
    <dgm:cxn modelId="{4938E498-3CCC-4059-9CE7-80ABCCEBE597}" srcId="{512C368F-E184-4151-AACB-99BD4EA8F71F}" destId="{00596D9F-93F1-4540-AEDA-8BDEA81D4737}" srcOrd="0" destOrd="0" parTransId="{02019209-3701-4CE8-BC57-DFE3A674F18E}" sibTransId="{FF5A6D9F-3C69-43DB-BF41-52873BE106F9}"/>
    <dgm:cxn modelId="{071194B0-0B9D-462E-844B-AE488A2218A7}" srcId="{3E02DD61-5984-4E08-A418-9A6D1A426BE2}" destId="{F84026C6-1214-4A27-ABAD-640396EB5934}" srcOrd="1" destOrd="0" parTransId="{9C43F632-3E1E-4D9F-9D11-E7DEF9AB07D2}" sibTransId="{5932D98C-D34F-4EE4-8175-FE8141C4719E}"/>
    <dgm:cxn modelId="{D7E331D1-5BBD-4D95-A172-C6B55C2582F5}" type="presOf" srcId="{9347C845-EC60-4C1A-B5AF-4C9DF7CBF92F}" destId="{52076C3C-F753-43DE-A9C1-ABFF8E2619F1}" srcOrd="0" destOrd="0" presId="urn:microsoft.com/office/officeart/2018/2/layout/IconLabelDescriptionList"/>
    <dgm:cxn modelId="{E7324DDB-9CEC-4265-B3D2-9644F4375D31}" srcId="{9321AB54-72CE-453D-8A7A-6D9C03859C53}" destId="{9347C845-EC60-4C1A-B5AF-4C9DF7CBF92F}" srcOrd="0" destOrd="0" parTransId="{C419DBCE-3630-4B8A-85B8-706F5CF769F7}" sibTransId="{636A3168-22D7-4FB7-9472-FB1E42656ED8}"/>
    <dgm:cxn modelId="{D5C977DF-F079-4127-B51F-EADA06FA8F3F}" type="presOf" srcId="{9321AB54-72CE-453D-8A7A-6D9C03859C53}" destId="{CAA13C10-F4B0-483D-85C9-76B7162D39D8}" srcOrd="0" destOrd="0" presId="urn:microsoft.com/office/officeart/2018/2/layout/IconLabelDescriptionList"/>
    <dgm:cxn modelId="{FAE93ACB-DEA3-4D4A-B20C-BB6C6BE9B06D}" type="presParOf" srcId="{D6166DF0-B731-4876-84BD-A6457A85712B}" destId="{C3E84A9B-DBB6-4656-AAFF-5F2EB4D75AF0}" srcOrd="0" destOrd="0" presId="urn:microsoft.com/office/officeart/2018/2/layout/IconLabelDescriptionList"/>
    <dgm:cxn modelId="{E024519B-F6CB-4798-B3CB-DF649846BABE}" type="presParOf" srcId="{C3E84A9B-DBB6-4656-AAFF-5F2EB4D75AF0}" destId="{B5697A71-7A73-43E4-953E-9F036CAB4C2A}" srcOrd="0" destOrd="0" presId="urn:microsoft.com/office/officeart/2018/2/layout/IconLabelDescriptionList"/>
    <dgm:cxn modelId="{9F5FA8D6-ABDB-44F2-813C-3B06D37E13D6}" type="presParOf" srcId="{C3E84A9B-DBB6-4656-AAFF-5F2EB4D75AF0}" destId="{510D2F07-1704-4C8C-9B91-3B100B650FC6}" srcOrd="1" destOrd="0" presId="urn:microsoft.com/office/officeart/2018/2/layout/IconLabelDescriptionList"/>
    <dgm:cxn modelId="{7BA04745-9DC3-4D51-8E8C-EB968DDC30AD}" type="presParOf" srcId="{C3E84A9B-DBB6-4656-AAFF-5F2EB4D75AF0}" destId="{CAA13C10-F4B0-483D-85C9-76B7162D39D8}" srcOrd="2" destOrd="0" presId="urn:microsoft.com/office/officeart/2018/2/layout/IconLabelDescriptionList"/>
    <dgm:cxn modelId="{967D97F1-6BF7-4FFA-BAA7-437E7519BD7D}" type="presParOf" srcId="{C3E84A9B-DBB6-4656-AAFF-5F2EB4D75AF0}" destId="{4A8DF719-558E-4504-A682-0C1BF0CC0D58}" srcOrd="3" destOrd="0" presId="urn:microsoft.com/office/officeart/2018/2/layout/IconLabelDescriptionList"/>
    <dgm:cxn modelId="{7C8B3D3D-5B6C-4469-85B1-986CE4AAE3E2}" type="presParOf" srcId="{C3E84A9B-DBB6-4656-AAFF-5F2EB4D75AF0}" destId="{52076C3C-F753-43DE-A9C1-ABFF8E2619F1}" srcOrd="4" destOrd="0" presId="urn:microsoft.com/office/officeart/2018/2/layout/IconLabelDescriptionList"/>
    <dgm:cxn modelId="{7EF47503-F1DD-47A7-8E63-F094E6AE1CB4}" type="presParOf" srcId="{D6166DF0-B731-4876-84BD-A6457A85712B}" destId="{61F33AD8-E679-44B3-8B21-B2080D1DF03D}" srcOrd="1" destOrd="0" presId="urn:microsoft.com/office/officeart/2018/2/layout/IconLabelDescriptionList"/>
    <dgm:cxn modelId="{00A6F12A-46BF-42F2-B6FF-1E2405BE1FAD}" type="presParOf" srcId="{D6166DF0-B731-4876-84BD-A6457A85712B}" destId="{47004B9C-6789-4CB5-AA36-667146AC2ADD}" srcOrd="2" destOrd="0" presId="urn:microsoft.com/office/officeart/2018/2/layout/IconLabelDescriptionList"/>
    <dgm:cxn modelId="{39E096F6-77BC-4D04-89D6-7860712D2B70}" type="presParOf" srcId="{47004B9C-6789-4CB5-AA36-667146AC2ADD}" destId="{3A75B627-4C12-4C45-8548-E247ED43C7C3}" srcOrd="0" destOrd="0" presId="urn:microsoft.com/office/officeart/2018/2/layout/IconLabelDescriptionList"/>
    <dgm:cxn modelId="{B9AC2E7E-60FC-41FF-A3FB-CBEB7D684760}" type="presParOf" srcId="{47004B9C-6789-4CB5-AA36-667146AC2ADD}" destId="{4C136419-ABBC-44B9-84DC-FF08A7213F3F}" srcOrd="1" destOrd="0" presId="urn:microsoft.com/office/officeart/2018/2/layout/IconLabelDescriptionList"/>
    <dgm:cxn modelId="{38DB05AE-149F-4CE4-88E0-5D33DA51219A}" type="presParOf" srcId="{47004B9C-6789-4CB5-AA36-667146AC2ADD}" destId="{20ED04A7-7D4A-4629-A76B-0209FAB0AA21}" srcOrd="2" destOrd="0" presId="urn:microsoft.com/office/officeart/2018/2/layout/IconLabelDescriptionList"/>
    <dgm:cxn modelId="{9E67EB7D-82B0-40BE-B374-7B223641994E}" type="presParOf" srcId="{47004B9C-6789-4CB5-AA36-667146AC2ADD}" destId="{260B265F-0DF3-4F46-A74A-296F5D80593F}" srcOrd="3" destOrd="0" presId="urn:microsoft.com/office/officeart/2018/2/layout/IconLabelDescriptionList"/>
    <dgm:cxn modelId="{80759931-2CF0-49AA-961A-FABF894F8674}" type="presParOf" srcId="{47004B9C-6789-4CB5-AA36-667146AC2ADD}" destId="{5F2A74D3-DBC4-4D0E-B6E9-F31FDAB54B8A}" srcOrd="4" destOrd="0" presId="urn:microsoft.com/office/officeart/2018/2/layout/IconLabelDescriptionList"/>
    <dgm:cxn modelId="{C42EBC64-3458-4B94-83B6-6590AC4F2727}" type="presParOf" srcId="{D6166DF0-B731-4876-84BD-A6457A85712B}" destId="{AFF09EA2-E727-4DBC-BEFB-08863C4E7DFC}" srcOrd="3" destOrd="0" presId="urn:microsoft.com/office/officeart/2018/2/layout/IconLabelDescriptionList"/>
    <dgm:cxn modelId="{7DF2EA63-54A4-427A-9ED8-78BA90FF2A1D}" type="presParOf" srcId="{D6166DF0-B731-4876-84BD-A6457A85712B}" destId="{0334EA39-FB8F-4B26-AC57-8EFEFFF64E9E}" srcOrd="4" destOrd="0" presId="urn:microsoft.com/office/officeart/2018/2/layout/IconLabelDescriptionList"/>
    <dgm:cxn modelId="{7137B061-8B45-4C61-BEC7-C73B63E3D088}" type="presParOf" srcId="{0334EA39-FB8F-4B26-AC57-8EFEFFF64E9E}" destId="{8E321C90-F0F8-41DC-8520-6E9F3495D980}" srcOrd="0" destOrd="0" presId="urn:microsoft.com/office/officeart/2018/2/layout/IconLabelDescriptionList"/>
    <dgm:cxn modelId="{E89970E1-D8E3-4C6A-BA42-C42E6E178BD5}" type="presParOf" srcId="{0334EA39-FB8F-4B26-AC57-8EFEFFF64E9E}" destId="{EE7CE0B5-376E-49D7-8D4A-3DEC67C580F1}" srcOrd="1" destOrd="0" presId="urn:microsoft.com/office/officeart/2018/2/layout/IconLabelDescriptionList"/>
    <dgm:cxn modelId="{D1DCBCDA-112A-409A-8C86-4CC3BE9E8E90}" type="presParOf" srcId="{0334EA39-FB8F-4B26-AC57-8EFEFFF64E9E}" destId="{87E0B7F3-25EC-4B5C-8A2B-15AAF7EB88C6}" srcOrd="2" destOrd="0" presId="urn:microsoft.com/office/officeart/2018/2/layout/IconLabelDescriptionList"/>
    <dgm:cxn modelId="{7CA70BB7-171D-4F91-B00C-B1F4653EE6E0}" type="presParOf" srcId="{0334EA39-FB8F-4B26-AC57-8EFEFFF64E9E}" destId="{5B23D716-9FAD-48B6-92C1-BF2DA95AEFD6}" srcOrd="3" destOrd="0" presId="urn:microsoft.com/office/officeart/2018/2/layout/IconLabelDescriptionList"/>
    <dgm:cxn modelId="{394AD7F6-48B7-4B32-89F6-15876E705E39}" type="presParOf" srcId="{0334EA39-FB8F-4B26-AC57-8EFEFFF64E9E}" destId="{8F3843D1-4486-431C-A899-6A36CCF115A2}" srcOrd="4" destOrd="0" presId="urn:microsoft.com/office/officeart/2018/2/layout/IconLabelDescription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697A71-7A73-43E4-953E-9F036CAB4C2A}">
      <dsp:nvSpPr>
        <dsp:cNvPr id="0" name=""/>
        <dsp:cNvSpPr/>
      </dsp:nvSpPr>
      <dsp:spPr>
        <a:xfrm>
          <a:off x="6153281" y="763375"/>
          <a:ext cx="1128093" cy="1128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A13C10-F4B0-483D-85C9-76B7162D39D8}">
      <dsp:nvSpPr>
        <dsp:cNvPr id="0" name=""/>
        <dsp:cNvSpPr/>
      </dsp:nvSpPr>
      <dsp:spPr>
        <a:xfrm>
          <a:off x="1865" y="1908390"/>
          <a:ext cx="3223125" cy="589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78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CH" sz="4000" kern="1200" dirty="0"/>
            <a:t>Goal 1</a:t>
          </a:r>
          <a:endParaRPr lang="en-US" sz="4000" kern="1200" dirty="0"/>
        </a:p>
      </dsp:txBody>
      <dsp:txXfrm>
        <a:off x="1865" y="1908390"/>
        <a:ext cx="3223125" cy="589227"/>
      </dsp:txXfrm>
    </dsp:sp>
    <dsp:sp modelId="{52076C3C-F753-43DE-A9C1-ABFF8E2619F1}">
      <dsp:nvSpPr>
        <dsp:cNvPr id="0" name=""/>
        <dsp:cNvSpPr/>
      </dsp:nvSpPr>
      <dsp:spPr>
        <a:xfrm>
          <a:off x="1865" y="2564312"/>
          <a:ext cx="3223125" cy="14072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Creating a roadmap with the aim of achieving a 10-15% overall energy reduction in the cooling and ventilation infrastructure at CERN</a:t>
          </a:r>
        </a:p>
      </dsp:txBody>
      <dsp:txXfrm>
        <a:off x="1865" y="2564312"/>
        <a:ext cx="3223125" cy="1407295"/>
      </dsp:txXfrm>
    </dsp:sp>
    <dsp:sp modelId="{3A75B627-4C12-4C45-8548-E247ED43C7C3}">
      <dsp:nvSpPr>
        <dsp:cNvPr id="0" name=""/>
        <dsp:cNvSpPr/>
      </dsp:nvSpPr>
      <dsp:spPr>
        <a:xfrm>
          <a:off x="3789037" y="636904"/>
          <a:ext cx="1128093" cy="1128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ED04A7-7D4A-4629-A76B-0209FAB0AA21}">
      <dsp:nvSpPr>
        <dsp:cNvPr id="0" name=""/>
        <dsp:cNvSpPr/>
      </dsp:nvSpPr>
      <dsp:spPr>
        <a:xfrm>
          <a:off x="3789037" y="1908390"/>
          <a:ext cx="3223125" cy="589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78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CH" sz="4000" kern="1200" dirty="0"/>
            <a:t>Goal 2</a:t>
          </a:r>
          <a:endParaRPr lang="en-US" sz="4000" kern="1200" dirty="0"/>
        </a:p>
      </dsp:txBody>
      <dsp:txXfrm>
        <a:off x="3789037" y="1908390"/>
        <a:ext cx="3223125" cy="589227"/>
      </dsp:txXfrm>
    </dsp:sp>
    <dsp:sp modelId="{5F2A74D3-DBC4-4D0E-B6E9-F31FDAB54B8A}">
      <dsp:nvSpPr>
        <dsp:cNvPr id="0" name=""/>
        <dsp:cNvSpPr/>
      </dsp:nvSpPr>
      <dsp:spPr>
        <a:xfrm>
          <a:off x="3789037" y="2564312"/>
          <a:ext cx="3223125" cy="14072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Create and validate a system digital twin of the cooling and ventilation infrastructure by enabling online diagnostics and maintenance</a:t>
          </a:r>
          <a:endParaRPr lang="en-US" sz="16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789037" y="2564312"/>
        <a:ext cx="3223125" cy="1407295"/>
      </dsp:txXfrm>
    </dsp:sp>
    <dsp:sp modelId="{8E321C90-F0F8-41DC-8520-6E9F3495D980}">
      <dsp:nvSpPr>
        <dsp:cNvPr id="0" name=""/>
        <dsp:cNvSpPr/>
      </dsp:nvSpPr>
      <dsp:spPr>
        <a:xfrm>
          <a:off x="7576209" y="636904"/>
          <a:ext cx="1128093" cy="1128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E0B7F3-25EC-4B5C-8A2B-15AAF7EB88C6}">
      <dsp:nvSpPr>
        <dsp:cNvPr id="0" name=""/>
        <dsp:cNvSpPr/>
      </dsp:nvSpPr>
      <dsp:spPr>
        <a:xfrm>
          <a:off x="7576209" y="1908390"/>
          <a:ext cx="3223125" cy="589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78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CH" sz="4000" kern="1200" dirty="0"/>
            <a:t>Goal 3</a:t>
          </a:r>
          <a:endParaRPr lang="en-US" sz="4000" kern="1200" dirty="0"/>
        </a:p>
      </dsp:txBody>
      <dsp:txXfrm>
        <a:off x="7576209" y="1908390"/>
        <a:ext cx="3223125" cy="589227"/>
      </dsp:txXfrm>
    </dsp:sp>
    <dsp:sp modelId="{8F3843D1-4486-431C-A899-6A36CCF115A2}">
      <dsp:nvSpPr>
        <dsp:cNvPr id="0" name=""/>
        <dsp:cNvSpPr/>
      </dsp:nvSpPr>
      <dsp:spPr>
        <a:xfrm>
          <a:off x="7576209" y="2564312"/>
          <a:ext cx="3223125" cy="14072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Public dissemination of results to share the learnings, best practices to inspire industries and large-scale research facilities around the World to become more sustainable and reliable</a:t>
          </a:r>
          <a:endParaRPr lang="en-US" sz="16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7576209" y="2564312"/>
        <a:ext cx="3223125" cy="14072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793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38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035D84-D26D-B54D-5EF3-BE5A7BDE4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3EBE37-9DD3-2B73-B705-82F1F46A98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C135F3-3361-633C-0B7C-C8937D6723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EC2990-E6E1-DEB5-1FD6-D96A5992D7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88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1F0E19-43A6-1D9B-62CE-58DEEC2C5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D21207-E945-D2ED-27D7-0BFAF89C1A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5D05ED-FB75-7468-3606-E2BF1FE9C1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458D27-2A67-6750-3A1B-BF1AA78F25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2164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A8CE4F-8C07-D926-1FC6-9861357541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056DEF-E29B-3508-570A-A1B2D19D05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4175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6C5F8F-29AA-C0D5-B399-BD431CB12A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39E7CE-4482-5C5B-9993-54A0F3AA6C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94E69C-C28A-4BE6-BE89-71D8FB2035FD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087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82F58-5A5C-634E-ED5E-3B8037F2AB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7338DE-0F10-F600-199C-1902042AE4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517445-3B3D-561C-295E-294BF1994D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829BDF-9764-3DE2-25B7-B7654DEC2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240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pumps operate at partial flow, a lot of energy is lost through throttling or bypassing.</a:t>
            </a:r>
            <a:br>
              <a:rPr lang="en-US" dirty="0"/>
            </a:br>
            <a:r>
              <a:rPr lang="en-US" dirty="0"/>
              <a:t>Variable Speed Drives adjust the pump speed instead, matching demand and avoiding these losses — that’s where the savings come from.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278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012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04372-55C2-4676-BE1B-7AB5862BE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691200"/>
            <a:ext cx="11530800" cy="367200"/>
          </a:xfr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191F879A-9D5C-4572-8E7C-BF63057808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1789" y="1057498"/>
            <a:ext cx="11530800" cy="486000"/>
          </a:xfrm>
        </p:spPr>
        <p:txBody>
          <a:bodyPr lIns="0" tIns="0" rIns="0" bIns="0"/>
          <a:lstStyle>
            <a:lvl1pPr>
              <a:defRPr sz="2400">
                <a:latin typeface="ABBvoice Light" panose="020D0403020503020204" pitchFamily="34" charset="0"/>
                <a:ea typeface="ABBvoice Light" panose="020D0403020503020204" pitchFamily="34" charset="0"/>
                <a:cs typeface="ABBvoice Light" panose="020D0403020503020204" pitchFamily="34" charset="0"/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20BA48-2EC3-4080-A97C-33DE1D74B9F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/>
          <a:p>
            <a:r>
              <a:rPr lang="en-US" noProof="0"/>
              <a:t>A. Andersen | EN-CV-CES | CERN-ABB motorSENSE Project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72ED8-D8A6-4B60-9145-0B2F226FCF9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/>
          <a:p>
            <a:r>
              <a:rPr lang="fr-FR" noProof="0"/>
              <a:t>28.10.2025</a:t>
            </a:r>
            <a:endParaRPr lang="en-US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9B7E41-ACE0-4535-9419-94A5884DC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r>
              <a:rPr lang="en-US" noProof="0"/>
              <a:t>Slide </a:t>
            </a:r>
            <a:fld id="{619F89D8-7AE3-494A-97F3-03D68086963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1814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conten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04372-55C2-4676-BE1B-7AB5862BE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691200"/>
            <a:ext cx="11530600" cy="3672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191F879A-9D5C-4572-8E7C-BF63057808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1788" y="1057498"/>
            <a:ext cx="11530011" cy="486000"/>
          </a:xfrm>
        </p:spPr>
        <p:txBody>
          <a:bodyPr lIns="0" tIns="0" rIns="0" bIns="0"/>
          <a:lstStyle>
            <a:lvl1pPr>
              <a:defRPr sz="2400">
                <a:latin typeface="ABBvoice Light" panose="020D0403020503020204" pitchFamily="34" charset="0"/>
                <a:ea typeface="ABBvoice Light" panose="020D0403020503020204" pitchFamily="34" charset="0"/>
                <a:cs typeface="ABBvoice Light" panose="020D0403020503020204" pitchFamily="34" charset="0"/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8D13B44-2ED7-4317-A623-6B66EEF7246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31199" y="1929600"/>
            <a:ext cx="11530011" cy="35820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0191ABF5-A638-4274-A939-005952C0BF1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1200" y="5634000"/>
            <a:ext cx="11530600" cy="540000"/>
          </a:xfrm>
          <a:solidFill>
            <a:schemeClr val="accent3"/>
          </a:solidFill>
        </p:spPr>
        <p:txBody>
          <a:bodyPr lIns="0" tIns="0" rIns="0" bIns="0" anchor="ctr"/>
          <a:lstStyle>
            <a:lvl1pPr marL="0"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 b="1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 b="1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None/>
              <a:defRPr b="1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20BA48-2EC3-4080-A97C-33DE1D74B9F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A. Andersen | EN-CV-CES | CERN-ABB motorSENSE Project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72ED8-D8A6-4B60-9145-0B2F226FCF9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/>
          <a:p>
            <a:r>
              <a:rPr lang="fr-FR" noProof="0"/>
              <a:t>28.10.2025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9B7E41-ACE0-4535-9419-94A5884DC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r>
              <a:rPr lang="en-US" noProof="0" dirty="0"/>
              <a:t> </a:t>
            </a:r>
            <a:fld id="{619F89D8-7AE3-494A-97F3-03D680869632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1370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A. Andersen | EN-CV-CES | CERN-ABB motorSENSE Project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0C46533-1230-2A9E-6454-ED681A9A540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07987" y="2429209"/>
            <a:ext cx="3708401" cy="37805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20" name="Text Placeholder 16">
            <a:extLst>
              <a:ext uri="{FF2B5EF4-FFF2-40B4-BE49-F238E27FC236}">
                <a16:creationId xmlns:a16="http://schemas.microsoft.com/office/drawing/2014/main" id="{B4BF0D81-55A3-9FCA-2893-26DB1829B50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253846" y="2436441"/>
            <a:ext cx="3708401" cy="37805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id="{8C3F7A36-26FA-2FD1-7A2E-4C3996D1ED9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078004" y="2436441"/>
            <a:ext cx="3708401" cy="37805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681342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401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3785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0519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407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2875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781341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39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9161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2119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742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2038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397790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520130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43861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281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10811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476786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08089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04372-55C2-4676-BE1B-7AB5862BE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691200"/>
            <a:ext cx="11530800" cy="367200"/>
          </a:xfrm>
        </p:spPr>
        <p:txBody>
          <a:bodyPr lIns="0" tIns="0" rIns="0" bIns="0"/>
          <a:lstStyle>
            <a:lvl1pPr>
              <a:defRPr b="1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191F879A-9D5C-4572-8E7C-BF63057808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1789" y="1057498"/>
            <a:ext cx="11530800" cy="486000"/>
          </a:xfrm>
        </p:spPr>
        <p:txBody>
          <a:bodyPr lIns="0" tIns="0" rIns="0" bIns="0"/>
          <a:lstStyle>
            <a:lvl1pPr>
              <a:defRPr sz="2400">
                <a:latin typeface="ABBvoice Light" panose="020D0403020503020204" pitchFamily="34" charset="0"/>
                <a:ea typeface="ABBvoice Light" panose="020D0403020503020204" pitchFamily="34" charset="0"/>
                <a:cs typeface="ABBvoice Light" panose="020D0403020503020204" pitchFamily="34" charset="0"/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20BA48-2EC3-4080-A97C-33DE1D74B9F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/>
          <a:p>
            <a:r>
              <a:rPr lang="en-US" noProof="0"/>
              <a:t>A. Andersen | EN-CV-CES | CERN-ABB motorSENSE Project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72ED8-D8A6-4B60-9145-0B2F226FCF9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/>
          <a:p>
            <a:r>
              <a:rPr lang="fr-FR" noProof="0"/>
              <a:t>28.10.2025</a:t>
            </a:r>
            <a:endParaRPr lang="en-US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9B7E41-ACE0-4535-9419-94A5884DC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/>
          <a:p>
            <a:r>
              <a:rPr lang="en-US" noProof="0"/>
              <a:t>Slide </a:t>
            </a:r>
            <a:fld id="{619F89D8-7AE3-494A-97F3-03D680869632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9367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image" Target="../media/image2.emf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image" Target="../media/image3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image" Target="../media/image1.emf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CH"/>
              <a:t>A. Andersen | EN-CV-CES | CERN-ABB motorSENSE Project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4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7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A logo with leaves and text&#10;&#10;AI-generated content may be incorrect.">
            <a:extLst>
              <a:ext uri="{FF2B5EF4-FFF2-40B4-BE49-F238E27FC236}">
                <a16:creationId xmlns:a16="http://schemas.microsoft.com/office/drawing/2014/main" id="{A46AEFDF-7D68-38FE-7E31-ED0028073913}"/>
              </a:ext>
            </a:extLst>
          </p:cNvPr>
          <p:cNvPicPr>
            <a:picLocks noChangeAspect="1"/>
          </p:cNvPicPr>
          <p:nvPr userDrawn="1"/>
        </p:nvPicPr>
        <p:blipFill>
          <a:blip r:embed="rId48"/>
          <a:stretch>
            <a:fillRect/>
          </a:stretch>
        </p:blipFill>
        <p:spPr>
          <a:xfrm>
            <a:off x="2187983" y="6332442"/>
            <a:ext cx="1073249" cy="48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709" r:id="rId23"/>
    <p:sldLayoutId id="2147483710" r:id="rId24"/>
    <p:sldLayoutId id="2147483711" r:id="rId25"/>
    <p:sldLayoutId id="2147483679" r:id="rId26"/>
    <p:sldLayoutId id="2147483680" r:id="rId27"/>
    <p:sldLayoutId id="2147483681" r:id="rId28"/>
    <p:sldLayoutId id="2147483682" r:id="rId29"/>
    <p:sldLayoutId id="2147483683" r:id="rId30"/>
    <p:sldLayoutId id="2147483684" r:id="rId31"/>
    <p:sldLayoutId id="2147483685" r:id="rId32"/>
    <p:sldLayoutId id="2147483686" r:id="rId33"/>
    <p:sldLayoutId id="2147483687" r:id="rId34"/>
    <p:sldLayoutId id="2147483688" r:id="rId35"/>
    <p:sldLayoutId id="2147483689" r:id="rId36"/>
    <p:sldLayoutId id="2147483690" r:id="rId37"/>
    <p:sldLayoutId id="2147483691" r:id="rId38"/>
    <p:sldLayoutId id="2147483692" r:id="rId39"/>
    <p:sldLayoutId id="2147483693" r:id="rId40"/>
    <p:sldLayoutId id="2147483694" r:id="rId41"/>
    <p:sldLayoutId id="2147483695" r:id="rId42"/>
    <p:sldLayoutId id="2147483696" r:id="rId43"/>
    <p:sldLayoutId id="2147483714" r:id="rId4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hyperlink" Target="https://ieeexplore.ieee.org/document/9772642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library.abb.com/d/9AKK107799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inspirehep.net/files/8adf5f2ffa67dd786649f45b274b8125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24.jpg"/><Relationship Id="rId2" Type="http://schemas.openxmlformats.org/officeDocument/2006/relationships/image" Target="../media/image9.png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11" Type="http://schemas.openxmlformats.org/officeDocument/2006/relationships/image" Target="../media/image18.jpeg"/><Relationship Id="rId5" Type="http://schemas.openxmlformats.org/officeDocument/2006/relationships/image" Target="../media/image12.jpg"/><Relationship Id="rId15" Type="http://schemas.openxmlformats.org/officeDocument/2006/relationships/image" Target="../media/image22.jpeg"/><Relationship Id="rId10" Type="http://schemas.openxmlformats.org/officeDocument/2006/relationships/image" Target="../media/image17.jpeg"/><Relationship Id="rId19" Type="http://schemas.openxmlformats.org/officeDocument/2006/relationships/image" Target="../media/image26.svg"/><Relationship Id="rId4" Type="http://schemas.openxmlformats.org/officeDocument/2006/relationships/image" Target="../media/image11.png"/><Relationship Id="rId9" Type="http://schemas.openxmlformats.org/officeDocument/2006/relationships/image" Target="../media/image16.jpeg"/><Relationship Id="rId1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27.png"/><Relationship Id="rId12" Type="http://schemas.openxmlformats.org/officeDocument/2006/relationships/image" Target="../media/image32.sv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openxmlformats.org/officeDocument/2006/relationships/image" Target="../media/image31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30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7" Type="http://schemas.openxmlformats.org/officeDocument/2006/relationships/image" Target="../media/image3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microsoft.com/office/2007/relationships/hdphoto" Target="../media/hdphoto1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fr-CH" dirty="0"/>
              <a:t>CERN-ABB </a:t>
            </a:r>
            <a:r>
              <a:rPr lang="fr-CH" dirty="0" err="1"/>
              <a:t>motorSENSE</a:t>
            </a:r>
            <a:r>
              <a:rPr lang="fr-CH" dirty="0"/>
              <a:t> Project</a:t>
            </a:r>
            <a:br>
              <a:rPr lang="fr-CH" dirty="0"/>
            </a:br>
            <a:br>
              <a:rPr lang="fr-CH" sz="2800" dirty="0"/>
            </a:br>
            <a:r>
              <a:rPr lang="en-GB" sz="2800" b="0" dirty="0"/>
              <a:t>Identifying Energy-Saving Potential through Smart Sensors, Digital Twins and Analytics</a:t>
            </a:r>
            <a:br>
              <a:rPr lang="en-GB" sz="2800" b="0" dirty="0"/>
            </a:br>
            <a:br>
              <a:rPr lang="en-US" sz="2800" dirty="0"/>
            </a:br>
            <a:endParaRPr lang="en-US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5836891"/>
            <a:ext cx="11376026" cy="93610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fr-CH" sz="1800" dirty="0"/>
              <a:t>28.10.2025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H" sz="1800" dirty="0"/>
              <a:t>A. Andersen | CERN | EN-CV-CES</a:t>
            </a:r>
            <a:br>
              <a:rPr lang="fr-CH" sz="1800" dirty="0"/>
            </a:br>
            <a:endParaRPr lang="en-US" sz="1800" dirty="0"/>
          </a:p>
        </p:txBody>
      </p:sp>
      <p:pic>
        <p:nvPicPr>
          <p:cNvPr id="5" name="Picture 4" descr="A logo with leaves and text&#10;&#10;AI-generated content may be incorrect.">
            <a:extLst>
              <a:ext uri="{FF2B5EF4-FFF2-40B4-BE49-F238E27FC236}">
                <a16:creationId xmlns:a16="http://schemas.microsoft.com/office/drawing/2014/main" id="{934C077D-E65D-8DBB-B62E-113BBF8DFF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4432" y="5843384"/>
            <a:ext cx="2236030" cy="101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FA5981-E320-D5A5-3496-69CB3739F9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89C3D35-7959-E15F-7962-AB9A7B1D116F}"/>
              </a:ext>
            </a:extLst>
          </p:cNvPr>
          <p:cNvGrpSpPr/>
          <p:nvPr/>
        </p:nvGrpSpPr>
        <p:grpSpPr>
          <a:xfrm>
            <a:off x="4029404" y="3476676"/>
            <a:ext cx="7031935" cy="1747685"/>
            <a:chOff x="4252912" y="2064939"/>
            <a:chExt cx="7031935" cy="174768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8E8B3CC-AD96-1B90-E520-1376734EF4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61746"/>
            <a:stretch>
              <a:fillRect/>
            </a:stretch>
          </p:blipFill>
          <p:spPr>
            <a:xfrm>
              <a:off x="4252912" y="2064939"/>
              <a:ext cx="7031935" cy="1747685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0F45900-BCD2-4EAE-F40B-348669CDFDAB}"/>
                </a:ext>
              </a:extLst>
            </p:cNvPr>
            <p:cNvSpPr/>
            <p:nvPr/>
          </p:nvSpPr>
          <p:spPr>
            <a:xfrm>
              <a:off x="8890001" y="2370425"/>
              <a:ext cx="2273300" cy="625604"/>
            </a:xfrm>
            <a:prstGeom prst="rect">
              <a:avLst/>
            </a:prstGeom>
            <a:solidFill>
              <a:srgbClr val="92D050">
                <a:alpha val="14902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24656D8-6E44-7F8C-D75A-765533C0F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Savings Calculations</a:t>
            </a:r>
            <a:br>
              <a:rPr lang="en-US" dirty="0"/>
            </a:br>
            <a:r>
              <a:rPr lang="en-US" sz="2400" dirty="0"/>
              <a:t>Outcome Method A screening</a:t>
            </a:r>
            <a:endParaRPr lang="sv-SE" sz="24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5E1F370-90AA-E750-46F6-8B1A50320960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/>
              <a:t>28.10.2025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84C4796-5ABC-1D0A-66A6-F49B25C09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dirty="0"/>
              <a:t>A. Andersen | EN-CV-CES | CERN-ABB </a:t>
            </a:r>
            <a:r>
              <a:rPr lang="en-GB" sz="1000" dirty="0" err="1"/>
              <a:t>motorSENSE</a:t>
            </a:r>
            <a:r>
              <a:rPr lang="en-GB" sz="1000" dirty="0"/>
              <a:t> Project</a:t>
            </a:r>
            <a:endParaRPr lang="en-US" sz="10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E3AAB28-5A15-311C-2CA0-9CE6D3B66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C5A8DCB-DF7F-010D-5C05-FC35C0088B50}"/>
              </a:ext>
            </a:extLst>
          </p:cNvPr>
          <p:cNvSpPr/>
          <p:nvPr/>
        </p:nvSpPr>
        <p:spPr>
          <a:xfrm>
            <a:off x="5467228" y="5508967"/>
            <a:ext cx="4155761" cy="584775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solidFill>
              <a:srgbClr val="2F2F2F"/>
            </a:solidFill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600" dirty="0">
                <a:solidFill>
                  <a:schemeClr val="tx2"/>
                </a:solidFill>
              </a:rPr>
              <a:t>Top 30 assets → potential savings </a:t>
            </a:r>
          </a:p>
          <a:p>
            <a:pPr lvl="0">
              <a:defRPr/>
            </a:pPr>
            <a:r>
              <a:rPr lang="en-US" sz="1600" b="1" dirty="0">
                <a:solidFill>
                  <a:schemeClr val="tx2"/>
                </a:solidFill>
              </a:rPr>
              <a:t>&gt; 50 % (VSD) </a:t>
            </a:r>
            <a:r>
              <a:rPr lang="en-US" sz="1600" dirty="0">
                <a:solidFill>
                  <a:schemeClr val="tx2"/>
                </a:solidFill>
              </a:rPr>
              <a:t>vs </a:t>
            </a:r>
            <a:r>
              <a:rPr lang="en-US" sz="1600" b="1" dirty="0">
                <a:solidFill>
                  <a:schemeClr val="tx2"/>
                </a:solidFill>
              </a:rPr>
              <a:t>approx. 2 % (motor only)</a:t>
            </a:r>
            <a:endParaRPr kumimoji="0" lang="en-US" sz="1600" b="1" i="0" u="none" strike="noStrike" kern="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ABBvoice"/>
              <a:cs typeface="ABBvoice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46C4BCC-FAC7-F627-314A-AB708C78EEB2}"/>
              </a:ext>
            </a:extLst>
          </p:cNvPr>
          <p:cNvSpPr/>
          <p:nvPr/>
        </p:nvSpPr>
        <p:spPr>
          <a:xfrm>
            <a:off x="612482" y="5709016"/>
            <a:ext cx="2462035" cy="303879"/>
          </a:xfrm>
          <a:prstGeom prst="rect">
            <a:avLst/>
          </a:prstGeom>
          <a:solidFill>
            <a:srgbClr val="262626">
              <a:lumMod val="10000"/>
              <a:lumOff val="90000"/>
            </a:srgbClr>
          </a:solidFill>
          <a:ln>
            <a:solidFill>
              <a:srgbClr val="2F2F2F"/>
            </a:solidFill>
          </a:ln>
        </p:spPr>
        <p:txBody>
          <a:bodyPr wrap="square">
            <a:spAutoFit/>
          </a:bodyPr>
          <a:lstStyle/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788 assets considered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C1D5227-8A03-164F-2602-8BDBED91ACA0}"/>
              </a:ext>
            </a:extLst>
          </p:cNvPr>
          <p:cNvGrpSpPr/>
          <p:nvPr/>
        </p:nvGrpSpPr>
        <p:grpSpPr>
          <a:xfrm>
            <a:off x="539029" y="1712848"/>
            <a:ext cx="2608939" cy="3717857"/>
            <a:chOff x="407987" y="1439335"/>
            <a:chExt cx="2879701" cy="395174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BA12D50-5E41-3350-A5CD-7CD6BDCD83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419" b="900"/>
            <a:stretch/>
          </p:blipFill>
          <p:spPr>
            <a:xfrm>
              <a:off x="407987" y="1439335"/>
              <a:ext cx="2879701" cy="3951745"/>
            </a:xfrm>
            <a:prstGeom prst="rect">
              <a:avLst/>
            </a:prstGeom>
            <a:ln>
              <a:solidFill>
                <a:srgbClr val="2F2F2F"/>
              </a:solidFill>
            </a:ln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EA37114-BE89-664A-E301-A3BC9943E396}"/>
                </a:ext>
              </a:extLst>
            </p:cNvPr>
            <p:cNvSpPr/>
            <p:nvPr/>
          </p:nvSpPr>
          <p:spPr>
            <a:xfrm>
              <a:off x="898511" y="4340759"/>
              <a:ext cx="1735110" cy="376209"/>
            </a:xfrm>
            <a:prstGeom prst="rect">
              <a:avLst/>
            </a:prstGeom>
            <a:solidFill>
              <a:srgbClr val="262626">
                <a:lumMod val="10000"/>
                <a:lumOff val="90000"/>
              </a:srgbClr>
            </a:solidFill>
            <a:ln>
              <a:solidFill>
                <a:srgbClr val="2F2F2F"/>
              </a:solidFill>
            </a:ln>
          </p:spPr>
          <p:txBody>
            <a:bodyPr wrap="square">
              <a:spAutoFit/>
            </a:bodyPr>
            <a:lstStyle/>
            <a:p>
              <a:pPr marR="0" lvl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900" b="1" i="0" dirty="0">
                  <a:solidFill>
                    <a:srgbClr val="000000"/>
                  </a:solidFill>
                  <a:effectLst/>
                  <a:latin typeface="ABBvoice" panose="020D0603020503020204" pitchFamily="34" charset="0"/>
                </a:rPr>
                <a:t>Assumption:</a:t>
              </a:r>
            </a:p>
            <a:p>
              <a:pPr marR="0" lvl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800" dirty="0">
                  <a:solidFill>
                    <a:srgbClr val="000000"/>
                  </a:solidFill>
                  <a:latin typeface="ABBvoice" panose="020D0603020503020204" pitchFamily="34" charset="0"/>
                </a:rPr>
                <a:t>7</a:t>
              </a:r>
              <a:r>
                <a:rPr lang="en-US" sz="800" b="0" i="0" dirty="0">
                  <a:solidFill>
                    <a:srgbClr val="000000"/>
                  </a:solidFill>
                  <a:effectLst/>
                  <a:latin typeface="ABBvoice" panose="020D0603020503020204" pitchFamily="34" charset="0"/>
                </a:rPr>
                <a:t>0% motor loading = 100% flow</a:t>
              </a: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34F700FF-D421-6CA6-82D3-60DC3B906A16}"/>
              </a:ext>
            </a:extLst>
          </p:cNvPr>
          <p:cNvSpPr/>
          <p:nvPr/>
        </p:nvSpPr>
        <p:spPr>
          <a:xfrm>
            <a:off x="8161667" y="1712848"/>
            <a:ext cx="3282950" cy="64633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solidFill>
              <a:srgbClr val="2F2F2F"/>
            </a:solidFill>
          </a:ln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The report presents </a:t>
            </a:r>
            <a:r>
              <a:rPr kumimoji="0" lang="en-US" sz="12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two separate scenarios</a:t>
            </a:r>
            <a:r>
              <a:rPr kumimoji="0" lang="en-US" sz="12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Motor only </a:t>
            </a:r>
            <a:r>
              <a:rPr kumimoji="0" lang="en-US" sz="120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replacement</a:t>
            </a:r>
            <a:r>
              <a:rPr kumimoji="0" lang="en-US" sz="12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0" dirty="0">
                <a:solidFill>
                  <a:srgbClr val="000000"/>
                </a:solidFill>
                <a:latin typeface="+mj-lt"/>
                <a:ea typeface="ABBvoice"/>
                <a:cs typeface="ABBvoice"/>
              </a:rPr>
              <a:t>U</a:t>
            </a:r>
            <a:r>
              <a:rPr kumimoji="0" lang="en-US" sz="12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pgrade to </a:t>
            </a:r>
            <a:r>
              <a:rPr kumimoji="0" lang="en-US" sz="12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Variable Speed </a:t>
            </a:r>
            <a:r>
              <a:rPr lang="en-US" sz="1200" b="1" kern="0" dirty="0">
                <a:solidFill>
                  <a:srgbClr val="000000"/>
                </a:solidFill>
                <a:latin typeface="+mj-lt"/>
                <a:ea typeface="ABBvoice"/>
                <a:cs typeface="ABBvoice"/>
              </a:rPr>
              <a:t>D</a:t>
            </a:r>
            <a:r>
              <a:rPr kumimoji="0" lang="en-US" sz="12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rive (VSD)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61B2E1D-C217-A585-33E8-4F003C2F123B}"/>
              </a:ext>
            </a:extLst>
          </p:cNvPr>
          <p:cNvSpPr/>
          <p:nvPr/>
        </p:nvSpPr>
        <p:spPr>
          <a:xfrm>
            <a:off x="4018745" y="2960143"/>
            <a:ext cx="3054903" cy="400110"/>
          </a:xfrm>
          <a:prstGeom prst="rect">
            <a:avLst/>
          </a:prstGeom>
          <a:solidFill>
            <a:srgbClr val="262626">
              <a:lumMod val="10000"/>
              <a:lumOff val="90000"/>
            </a:srgbClr>
          </a:solidFill>
          <a:ln>
            <a:solidFill>
              <a:srgbClr val="2F2F2F"/>
            </a:solidFill>
          </a:ln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0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Excerpt from Top 30 assets </a:t>
            </a:r>
            <a:r>
              <a:rPr kumimoji="0" lang="en-US" sz="10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with highest energy savings potential identified.</a:t>
            </a: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115568BB-6DA0-18E2-9F60-E826640D5B05}"/>
              </a:ext>
            </a:extLst>
          </p:cNvPr>
          <p:cNvSpPr/>
          <p:nvPr/>
        </p:nvSpPr>
        <p:spPr>
          <a:xfrm>
            <a:off x="9699387" y="2388088"/>
            <a:ext cx="189692" cy="1017689"/>
          </a:xfrm>
          <a:prstGeom prst="downArrow">
            <a:avLst/>
          </a:prstGeom>
          <a:solidFill>
            <a:schemeClr val="tx1">
              <a:alpha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3AD98F-298A-0FEC-6558-578DF4F51487}"/>
              </a:ext>
            </a:extLst>
          </p:cNvPr>
          <p:cNvSpPr/>
          <p:nvPr/>
        </p:nvSpPr>
        <p:spPr>
          <a:xfrm>
            <a:off x="4018745" y="2439295"/>
            <a:ext cx="3054903" cy="400110"/>
          </a:xfrm>
          <a:prstGeom prst="rect">
            <a:avLst/>
          </a:prstGeom>
          <a:solidFill>
            <a:srgbClr val="262626">
              <a:lumMod val="10000"/>
              <a:lumOff val="90000"/>
            </a:srgbClr>
          </a:solidFill>
          <a:ln>
            <a:solidFill>
              <a:srgbClr val="2F2F2F"/>
            </a:solidFill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000" b="1" kern="0" dirty="0">
                <a:solidFill>
                  <a:srgbClr val="000000"/>
                </a:solidFill>
                <a:latin typeface="+mj-lt"/>
                <a:ea typeface="ABBvoice"/>
                <a:cs typeface="ABBvoice"/>
              </a:rPr>
              <a:t>≈ 60 % of motors operate without speed control  </a:t>
            </a:r>
          </a:p>
          <a:p>
            <a:pPr lvl="0">
              <a:defRPr/>
            </a:pPr>
            <a:r>
              <a:rPr lang="en-US" sz="1000" b="1" kern="0" dirty="0">
                <a:solidFill>
                  <a:srgbClr val="000000"/>
                </a:solidFill>
                <a:latin typeface="+mj-lt"/>
                <a:ea typeface="ABBvoice"/>
                <a:cs typeface="ABBvoice"/>
              </a:rPr>
              <a:t>Most are IE1 or IE2 (low efficiency)</a:t>
            </a:r>
          </a:p>
        </p:txBody>
      </p:sp>
    </p:spTree>
    <p:extLst>
      <p:ext uri="{BB962C8B-B14F-4D97-AF65-F5344CB8AC3E}">
        <p14:creationId xmlns:p14="http://schemas.microsoft.com/office/powerpoint/2010/main" val="3533497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91113B-B917-D2D7-C1C0-0CD7A9852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E4199D4-0991-4DCE-86D1-FBDD7EEFD6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Going Further…</a:t>
            </a:r>
            <a:br>
              <a:rPr lang="en-US" dirty="0"/>
            </a:br>
            <a:r>
              <a:rPr lang="en-US" dirty="0"/>
              <a:t>Case for a Pumped Network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03906A-60F9-E119-6790-DAD21647457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828675" cy="365125"/>
          </a:xfrm>
        </p:spPr>
        <p:txBody>
          <a:bodyPr/>
          <a:lstStyle/>
          <a:p>
            <a:r>
              <a:rPr lang="fr-FR"/>
              <a:t>28.10.2025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DDDA68-E186-68EC-732A-81AE160E55CD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83338"/>
            <a:ext cx="6572250" cy="365125"/>
          </a:xfrm>
        </p:spPr>
        <p:txBody>
          <a:bodyPr/>
          <a:lstStyle/>
          <a:p>
            <a:r>
              <a:rPr lang="fr-CH"/>
              <a:t>A. Andersen | EN-CV-CES | CERN-ABB motorSENSE Project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A85E56-3E88-69AD-93B2-232272E9374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96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74800B-D12F-91EF-AFEE-FE5B8FF1B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774AF5-069D-CA7A-0EF5-6F3CEF94D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3185"/>
          </a:xfrm>
        </p:spPr>
        <p:txBody>
          <a:bodyPr/>
          <a:lstStyle/>
          <a:p>
            <a:r>
              <a:rPr lang="sv-SE" dirty="0" err="1"/>
              <a:t>Detailed</a:t>
            </a:r>
            <a:r>
              <a:rPr lang="sv-SE" dirty="0"/>
              <a:t> </a:t>
            </a:r>
            <a:r>
              <a:rPr lang="sv-SE" dirty="0" err="1"/>
              <a:t>Study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a </a:t>
            </a:r>
            <a:r>
              <a:rPr lang="sv-SE" dirty="0" err="1"/>
              <a:t>Pumped</a:t>
            </a:r>
            <a:r>
              <a:rPr lang="sv-SE" dirty="0"/>
              <a:t> Network</a:t>
            </a:r>
            <a:br>
              <a:rPr lang="sv-SE" dirty="0"/>
            </a:br>
            <a:r>
              <a:rPr lang="sv-SE" sz="2400" dirty="0"/>
              <a:t>SF6 to UW65 </a:t>
            </a:r>
            <a:r>
              <a:rPr lang="sv-SE" sz="2400" dirty="0" err="1"/>
              <a:t>network</a:t>
            </a:r>
            <a:r>
              <a:rPr lang="sv-SE" sz="2400" dirty="0"/>
              <a:t> – ABB </a:t>
            </a:r>
            <a:r>
              <a:rPr lang="sv-SE" sz="2400" dirty="0" err="1"/>
              <a:t>analysis</a:t>
            </a:r>
            <a:br>
              <a:rPr lang="sv-SE" dirty="0"/>
            </a:br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3FFEED-84BC-CF06-612F-34517E927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1000" dirty="0"/>
              <a:t>A. Andersen | EN-CV-CES | CERN-ABB </a:t>
            </a:r>
            <a:r>
              <a:rPr lang="fr-CH" sz="1000" dirty="0" err="1"/>
              <a:t>motorSENSE</a:t>
            </a:r>
            <a:r>
              <a:rPr lang="fr-CH" sz="1000" dirty="0"/>
              <a:t> Project</a:t>
            </a:r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781B5-70FE-EE9B-E11E-EF63DBB5F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DA33127-CF2D-2868-782D-7ED708971D01}"/>
              </a:ext>
            </a:extLst>
          </p:cNvPr>
          <p:cNvGrpSpPr/>
          <p:nvPr/>
        </p:nvGrpSpPr>
        <p:grpSpPr>
          <a:xfrm>
            <a:off x="5997038" y="4314982"/>
            <a:ext cx="3190509" cy="1809953"/>
            <a:chOff x="5807968" y="4149080"/>
            <a:chExt cx="3482275" cy="2018512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B79F8D33-AAA3-4CE1-F3EF-B0FC47C97E76}"/>
                </a:ext>
              </a:extLst>
            </p:cNvPr>
            <p:cNvSpPr/>
            <p:nvPr/>
          </p:nvSpPr>
          <p:spPr>
            <a:xfrm>
              <a:off x="5807968" y="4149080"/>
              <a:ext cx="3482275" cy="201851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3976401-00BC-9D69-1572-57A1F891E518}"/>
                </a:ext>
              </a:extLst>
            </p:cNvPr>
            <p:cNvGrpSpPr/>
            <p:nvPr/>
          </p:nvGrpSpPr>
          <p:grpSpPr>
            <a:xfrm>
              <a:off x="5924269" y="4242063"/>
              <a:ext cx="3257962" cy="1925529"/>
              <a:chOff x="7668465" y="856923"/>
              <a:chExt cx="4360100" cy="2752633"/>
            </a:xfrm>
          </p:grpSpPr>
          <p:pic>
            <p:nvPicPr>
              <p:cNvPr id="8" name="Picture 7" descr="A graph of a line&#10;&#10;Description automatically generated with medium confidence">
                <a:extLst>
                  <a:ext uri="{FF2B5EF4-FFF2-40B4-BE49-F238E27FC236}">
                    <a16:creationId xmlns:a16="http://schemas.microsoft.com/office/drawing/2014/main" id="{C2219291-3072-E783-FAB5-EE43731C74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68465" y="856923"/>
                <a:ext cx="4360100" cy="2458918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939240C-C0B8-6464-25F1-E4E6B2C09C5B}"/>
                  </a:ext>
                </a:extLst>
              </p:cNvPr>
              <p:cNvSpPr txBox="1"/>
              <p:nvPr/>
            </p:nvSpPr>
            <p:spPr bwMode="gray">
              <a:xfrm>
                <a:off x="7836836" y="3248444"/>
                <a:ext cx="4023360" cy="361112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pPr algn="ctr"/>
                <a:r>
                  <a:rPr lang="en-US" sz="1000" i="1" dirty="0"/>
                  <a:t>Flow profile used for estimation</a:t>
                </a:r>
              </a:p>
            </p:txBody>
          </p:sp>
        </p:grpSp>
      </p:grp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2A3A72B-1933-5CD7-D463-DCBD42672A4B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 dirty="0"/>
              <a:t>28.10.2025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95CC472-7A49-209C-8399-DACEC66E7489}"/>
              </a:ext>
            </a:extLst>
          </p:cNvPr>
          <p:cNvSpPr/>
          <p:nvPr/>
        </p:nvSpPr>
        <p:spPr>
          <a:xfrm>
            <a:off x="413784" y="1484784"/>
            <a:ext cx="3386964" cy="4608512"/>
          </a:xfrm>
          <a:prstGeom prst="rect">
            <a:avLst/>
          </a:prstGeom>
          <a:solidFill>
            <a:schemeClr val="bg2">
              <a:lumMod val="9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FC72347-7CBA-CE94-BFF0-DE3ADD36A3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462" y="1605660"/>
            <a:ext cx="3083607" cy="29493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81E5AE7-279D-E1AE-787F-733AAA4EFB47}"/>
              </a:ext>
            </a:extLst>
          </p:cNvPr>
          <p:cNvSpPr txBox="1"/>
          <p:nvPr/>
        </p:nvSpPr>
        <p:spPr>
          <a:xfrm>
            <a:off x="534165" y="4734502"/>
            <a:ext cx="324244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ABB evaluated a representative pumped network </a:t>
            </a:r>
            <a:r>
              <a:rPr lang="en-US" sz="1100" dirty="0"/>
              <a:t>in CERN’s Cooling and Ventilation installations to validate the theoretical methods previously presented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BF25DF-7625-BD22-69AA-5638A005A760}"/>
              </a:ext>
            </a:extLst>
          </p:cNvPr>
          <p:cNvSpPr txBox="1"/>
          <p:nvPr/>
        </p:nvSpPr>
        <p:spPr>
          <a:xfrm>
            <a:off x="4422787" y="1413361"/>
            <a:ext cx="754038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Scope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Detailed assessment of a representative pumped cooling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Network currently operating with </a:t>
            </a:r>
            <a:r>
              <a:rPr lang="en-US" sz="1600" b="1" dirty="0"/>
              <a:t>combined throttling and bypass regulation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Identification of required modifications for variable-flow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Evaluation of energy savings through </a:t>
            </a:r>
            <a:r>
              <a:rPr lang="en-US" sz="1600" dirty="0" err="1"/>
              <a:t>SynRM</a:t>
            </a:r>
            <a:r>
              <a:rPr lang="en-US" sz="1600" dirty="0"/>
              <a:t> + VSD solution</a:t>
            </a:r>
          </a:p>
          <a:p>
            <a:endParaRPr lang="en-US" sz="1600" dirty="0"/>
          </a:p>
          <a:p>
            <a:r>
              <a:rPr lang="en-US" sz="1600" b="1" dirty="0"/>
              <a:t>Key outcomes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Confirmed feasibility of variable-flow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Estimated </a:t>
            </a:r>
            <a:r>
              <a:rPr lang="en-US" sz="1600" b="1" dirty="0"/>
              <a:t>64 % energy reduction</a:t>
            </a:r>
            <a:r>
              <a:rPr lang="en-US" sz="1600" dirty="0"/>
              <a:t> (~47 t CO₂ / year)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Return-on-investment under 3 years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B02D0A4-5DFF-245D-35AD-39C14DDD3727}"/>
              </a:ext>
            </a:extLst>
          </p:cNvPr>
          <p:cNvCxnSpPr>
            <a:cxnSpLocks/>
          </p:cNvCxnSpPr>
          <p:nvPr/>
        </p:nvCxnSpPr>
        <p:spPr>
          <a:xfrm flipH="1">
            <a:off x="4422787" y="3080334"/>
            <a:ext cx="7366013" cy="0"/>
          </a:xfrm>
          <a:prstGeom prst="line">
            <a:avLst/>
          </a:prstGeom>
          <a:ln w="28575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CEB6414-7EAD-BA2C-1799-44D2CE475A92}"/>
              </a:ext>
            </a:extLst>
          </p:cNvPr>
          <p:cNvSpPr txBox="1"/>
          <p:nvPr/>
        </p:nvSpPr>
        <p:spPr>
          <a:xfrm>
            <a:off x="9448776" y="5019903"/>
            <a:ext cx="22892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000" i="1" dirty="0"/>
              <a:t>Study based on historical flow and operating data (2023)</a:t>
            </a:r>
            <a:endParaRPr lang="en-US" sz="1000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CA4080E-3887-5D4F-9849-BC8A85EDBF08}"/>
              </a:ext>
            </a:extLst>
          </p:cNvPr>
          <p:cNvGrpSpPr/>
          <p:nvPr/>
        </p:nvGrpSpPr>
        <p:grpSpPr>
          <a:xfrm>
            <a:off x="9684832" y="3320648"/>
            <a:ext cx="1463962" cy="936783"/>
            <a:chOff x="5596395" y="4886831"/>
            <a:chExt cx="1463962" cy="936783"/>
          </a:xfrm>
        </p:grpSpPr>
        <p:pic>
          <p:nvPicPr>
            <p:cNvPr id="34" name="Picture 2">
              <a:extLst>
                <a:ext uri="{FF2B5EF4-FFF2-40B4-BE49-F238E27FC236}">
                  <a16:creationId xmlns:a16="http://schemas.microsoft.com/office/drawing/2014/main" id="{26B2CC23-5B27-5168-B7BC-EA940ED04DC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27" r="17144"/>
            <a:stretch/>
          </p:blipFill>
          <p:spPr bwMode="auto">
            <a:xfrm>
              <a:off x="5596395" y="4886831"/>
              <a:ext cx="1164583" cy="9367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16">
              <a:extLst>
                <a:ext uri="{FF2B5EF4-FFF2-40B4-BE49-F238E27FC236}">
                  <a16:creationId xmlns:a16="http://schemas.microsoft.com/office/drawing/2014/main" id="{97346C74-C622-42E1-2ACA-804A72C69C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864" t="34341" r="42582" b="33429"/>
            <a:stretch/>
          </p:blipFill>
          <p:spPr bwMode="auto">
            <a:xfrm>
              <a:off x="6550145" y="4886831"/>
              <a:ext cx="510212" cy="9367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9739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A0F9D-A67B-67E8-E855-9330F5A33E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8EDECB7-2C93-BB63-A08A-E7BF71742CF3}"/>
              </a:ext>
            </a:extLst>
          </p:cNvPr>
          <p:cNvSpPr/>
          <p:nvPr/>
        </p:nvSpPr>
        <p:spPr>
          <a:xfrm>
            <a:off x="8192981" y="4320291"/>
            <a:ext cx="3015587" cy="1836598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4DC01F-B780-CFC6-8A18-867DFC56D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3185"/>
          </a:xfrm>
        </p:spPr>
        <p:txBody>
          <a:bodyPr/>
          <a:lstStyle/>
          <a:p>
            <a:r>
              <a:rPr lang="en-US" dirty="0"/>
              <a:t>Digital Twin Study of the SF6–UW65 Network</a:t>
            </a:r>
            <a:br>
              <a:rPr lang="en-US" dirty="0"/>
            </a:br>
            <a:r>
              <a:rPr lang="en-US" sz="2400" dirty="0"/>
              <a:t>CERN Controls Analysis</a:t>
            </a:r>
            <a:br>
              <a:rPr lang="sv-SE" dirty="0"/>
            </a:br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C572F-94D5-0146-9DEF-1221A2009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1000" dirty="0"/>
              <a:t>A. Andersen | EN-CV-CES | CERN-ABB </a:t>
            </a:r>
            <a:r>
              <a:rPr lang="fr-CH" sz="1000" dirty="0" err="1"/>
              <a:t>motorSENSE</a:t>
            </a:r>
            <a:r>
              <a:rPr lang="fr-CH" sz="1000" dirty="0"/>
              <a:t> Project</a:t>
            </a:r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A0B45-4F8B-1D34-8E0A-C6A1B6B52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9D83EE2-66AE-63EA-9567-0416542C1B8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 dirty="0"/>
              <a:t>28.10.2025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7176127-2085-5A17-0D2B-159DE52F8AC3}"/>
              </a:ext>
            </a:extLst>
          </p:cNvPr>
          <p:cNvSpPr/>
          <p:nvPr/>
        </p:nvSpPr>
        <p:spPr>
          <a:xfrm>
            <a:off x="413784" y="1484784"/>
            <a:ext cx="3386964" cy="4608512"/>
          </a:xfrm>
          <a:prstGeom prst="rect">
            <a:avLst/>
          </a:prstGeom>
          <a:solidFill>
            <a:schemeClr val="bg2">
              <a:lumMod val="9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DA1A76-64CF-31EE-2452-DBA6C14AEB2B}"/>
              </a:ext>
            </a:extLst>
          </p:cNvPr>
          <p:cNvSpPr txBox="1"/>
          <p:nvPr/>
        </p:nvSpPr>
        <p:spPr>
          <a:xfrm>
            <a:off x="5123172" y="5375932"/>
            <a:ext cx="324244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/>
              <a:t>Digital twin reproducing the full hydraulic network – validating and extending ABB’s energy savings assessment.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CA848D-E97A-F16E-EA59-085499AB1788}"/>
              </a:ext>
            </a:extLst>
          </p:cNvPr>
          <p:cNvSpPr txBox="1"/>
          <p:nvPr/>
        </p:nvSpPr>
        <p:spPr>
          <a:xfrm>
            <a:off x="4422787" y="1413361"/>
            <a:ext cx="7540388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b="1" dirty="0"/>
              <a:t>Scope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Full hydraulic reproduction</a:t>
            </a:r>
            <a:r>
              <a:rPr lang="en-US" sz="1600" dirty="0"/>
              <a:t> of the SF6–UW65 network in </a:t>
            </a:r>
            <a:r>
              <a:rPr lang="en-US" sz="1600" dirty="0" err="1"/>
              <a:t>Flownex</a:t>
            </a:r>
            <a:r>
              <a:rPr lang="en-US" sz="1600" dirty="0"/>
              <a:t> digital twin platform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Dynamic simulation using </a:t>
            </a:r>
            <a:r>
              <a:rPr lang="en-US" sz="1600" b="1" dirty="0"/>
              <a:t>historical operating data</a:t>
            </a:r>
            <a:r>
              <a:rPr lang="en-US" sz="1600" dirty="0"/>
              <a:t> and real control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Evaluation of </a:t>
            </a:r>
            <a:r>
              <a:rPr lang="en-US" sz="1600" b="1" dirty="0"/>
              <a:t>variable-flow operation</a:t>
            </a:r>
            <a:r>
              <a:rPr lang="en-US" sz="1600" dirty="0"/>
              <a:t> with </a:t>
            </a:r>
            <a:r>
              <a:rPr lang="en-US" sz="1600" b="1" dirty="0"/>
              <a:t>CERN’s smart regulation</a:t>
            </a:r>
            <a:endParaRPr lang="en-US" sz="1600" dirty="0"/>
          </a:p>
          <a:p>
            <a:endParaRPr lang="en-US" sz="1600" dirty="0"/>
          </a:p>
          <a:p>
            <a:r>
              <a:rPr lang="en-US" sz="1600" b="1" dirty="0"/>
              <a:t>Key outcomes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Estimated </a:t>
            </a:r>
            <a:r>
              <a:rPr lang="en-US" altLang="en-US" sz="1600" b="1" dirty="0"/>
              <a:t>79 % energy saving, 2 years return-on-investment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Validated feasibility of stable variable-flow operation across all load conditions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600" dirty="0"/>
              <a:t>Demonstrated the impact of advanced control and regulation strategies on network efficiency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4E02D1C-052F-4057-6271-91646F2F025D}"/>
              </a:ext>
            </a:extLst>
          </p:cNvPr>
          <p:cNvCxnSpPr>
            <a:cxnSpLocks/>
          </p:cNvCxnSpPr>
          <p:nvPr/>
        </p:nvCxnSpPr>
        <p:spPr>
          <a:xfrm flipH="1">
            <a:off x="4422787" y="3080334"/>
            <a:ext cx="7366013" cy="0"/>
          </a:xfrm>
          <a:prstGeom prst="line">
            <a:avLst/>
          </a:prstGeom>
          <a:ln w="28575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0A233BBD-6BB7-0AA1-A24A-7D36AD8958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5613" y="4435439"/>
            <a:ext cx="2720216" cy="1608418"/>
          </a:xfrm>
          <a:prstGeom prst="rect">
            <a:avLst/>
          </a:prstGeom>
        </p:spPr>
      </p:pic>
      <p:pic>
        <p:nvPicPr>
          <p:cNvPr id="4" name="Picture 3">
            <a:hlinkClick r:id="rId4"/>
            <a:extLst>
              <a:ext uri="{FF2B5EF4-FFF2-40B4-BE49-F238E27FC236}">
                <a16:creationId xmlns:a16="http://schemas.microsoft.com/office/drawing/2014/main" id="{EC41BA17-E6A7-3C10-3F3D-D9E879EFBA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990" y="1837596"/>
            <a:ext cx="2782552" cy="219851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6FA44B2-5A3F-B0D5-5FB1-387DCA9DA255}"/>
              </a:ext>
            </a:extLst>
          </p:cNvPr>
          <p:cNvSpPr txBox="1"/>
          <p:nvPr/>
        </p:nvSpPr>
        <p:spPr>
          <a:xfrm>
            <a:off x="556367" y="4514503"/>
            <a:ext cx="3091361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CERN developed and simulated a full digital twin </a:t>
            </a:r>
            <a:r>
              <a:rPr lang="en-US" sz="1100" dirty="0"/>
              <a:t>of the same pumped network to validate and extend the ABB analysis using real operating data and advanced control strategies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5251E6D-613D-0824-5640-14B65C214BD3}"/>
              </a:ext>
            </a:extLst>
          </p:cNvPr>
          <p:cNvSpPr/>
          <p:nvPr/>
        </p:nvSpPr>
        <p:spPr>
          <a:xfrm>
            <a:off x="866296" y="2708920"/>
            <a:ext cx="2632246" cy="371414"/>
          </a:xfrm>
          <a:prstGeom prst="roundRect">
            <a:avLst/>
          </a:prstGeom>
          <a:noFill/>
          <a:ln w="3175">
            <a:solidFill>
              <a:srgbClr val="0033A0">
                <a:alpha val="20000"/>
              </a:srgbClr>
            </a:solidFill>
          </a:ln>
          <a:effectLst>
            <a:glow rad="139700">
              <a:schemeClr val="accent6">
                <a:satMod val="175000"/>
                <a:alpha val="41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2032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949881-C68E-68C6-E6E2-D2FCDC28B7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E066F77-3119-11D7-CE16-E4FD87EB19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Results and Beyond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2F24B1-C139-B2A0-7748-6C6416840CC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828675" cy="365125"/>
          </a:xfrm>
        </p:spPr>
        <p:txBody>
          <a:bodyPr/>
          <a:lstStyle/>
          <a:p>
            <a:r>
              <a:rPr lang="fr-FR"/>
              <a:t>28.10.2025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4739B1-B004-0B33-4AFB-2B656267FC88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83338"/>
            <a:ext cx="6572250" cy="365125"/>
          </a:xfrm>
        </p:spPr>
        <p:txBody>
          <a:bodyPr/>
          <a:lstStyle/>
          <a:p>
            <a:r>
              <a:rPr lang="fr-CH"/>
              <a:t>A. Andersen | EN-CV-CES | CERN-ABB motorSENSE Project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F16E1A-E876-35EC-ACD4-054AAEB2414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64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447B29-467C-531D-34FC-A588B220C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B27DA-EFBA-0E81-A8FC-AD43DB7509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0" lang="en-US" sz="1000" b="0" i="0" u="none" strike="noStrike" kern="600" cap="none" spc="0" normalizeH="0" baseline="0" noProof="0" dirty="0">
                <a:ln>
                  <a:noFill/>
                </a:ln>
                <a:effectLst/>
                <a:uLnTx/>
                <a:uFillTx/>
                <a:ea typeface="ABBvoice" panose="020D0603020503020204" pitchFamily="34" charset="0"/>
                <a:cs typeface="ABBvoice" panose="020D0603020503020204" pitchFamily="34" charset="0"/>
              </a:rPr>
              <a:t>A. Andersen | EN-CV-CES | CERN-ABB </a:t>
            </a:r>
            <a:r>
              <a:rPr kumimoji="0" lang="en-US" sz="1000" b="0" i="0" u="none" strike="noStrike" kern="600" cap="none" spc="0" normalizeH="0" baseline="0" noProof="0" dirty="0" err="1">
                <a:ln>
                  <a:noFill/>
                </a:ln>
                <a:effectLst/>
                <a:uLnTx/>
                <a:uFillTx/>
                <a:ea typeface="ABBvoice" panose="020D0603020503020204" pitchFamily="34" charset="0"/>
                <a:cs typeface="ABBvoice" panose="020D0603020503020204" pitchFamily="34" charset="0"/>
              </a:rPr>
              <a:t>motorSENSE</a:t>
            </a:r>
            <a:r>
              <a:rPr kumimoji="0" lang="en-US" sz="1000" b="0" i="0" u="none" strike="noStrike" kern="600" cap="none" spc="0" normalizeH="0" baseline="0" noProof="0" dirty="0">
                <a:ln>
                  <a:noFill/>
                </a:ln>
                <a:effectLst/>
                <a:uLnTx/>
                <a:uFillTx/>
                <a:ea typeface="ABBvoice" panose="020D0603020503020204" pitchFamily="34" charset="0"/>
                <a:cs typeface="ABBvoice" panose="020D0603020503020204" pitchFamily="34" charset="0"/>
              </a:rPr>
              <a:t> Project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ABBvoice"/>
              <a:cs typeface="ABBvoice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8D08B2-2777-53A6-B5D2-EFEC3FA2F52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/>
              <a:t>28.10.2025</a:t>
            </a:r>
            <a:endParaRPr lang="en-US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3103FCF-76E1-5AB4-944E-3BBDFFF40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F89D8-7AE3-494A-97F3-03D680869632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14" name="Title 7">
            <a:extLst>
              <a:ext uri="{FF2B5EF4-FFF2-40B4-BE49-F238E27FC236}">
                <a16:creationId xmlns:a16="http://schemas.microsoft.com/office/drawing/2014/main" id="{D9DB006D-3A1C-F64C-34CA-744A8B86F8A2}"/>
              </a:ext>
            </a:extLst>
          </p:cNvPr>
          <p:cNvSpPr txBox="1">
            <a:spLocks/>
          </p:cNvSpPr>
          <p:nvPr/>
        </p:nvSpPr>
        <p:spPr bwMode="gray">
          <a:xfrm>
            <a:off x="331199" y="423973"/>
            <a:ext cx="11531389" cy="93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t">
            <a:noAutofit/>
          </a:bodyPr>
          <a:lstStyle>
            <a:lvl1pPr algn="l" defTabSz="914491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600" dirty="0" err="1"/>
              <a:t>motorSENSE</a:t>
            </a:r>
            <a:r>
              <a:rPr lang="en-US" sz="3600" dirty="0"/>
              <a:t> Collaboration – Key Conclusions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9B8A573-AE01-8389-F92C-01A3FE0417F2}"/>
              </a:ext>
            </a:extLst>
          </p:cNvPr>
          <p:cNvGrpSpPr/>
          <p:nvPr/>
        </p:nvGrpSpPr>
        <p:grpSpPr>
          <a:xfrm>
            <a:off x="1703512" y="1354406"/>
            <a:ext cx="3564000" cy="3198471"/>
            <a:chOff x="8637838" y="2258526"/>
            <a:chExt cx="3564000" cy="3918438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F7B6506-621B-6ABE-8536-CC3DF4AE4DA2}"/>
                </a:ext>
              </a:extLst>
            </p:cNvPr>
            <p:cNvSpPr/>
            <p:nvPr/>
          </p:nvSpPr>
          <p:spPr bwMode="gray">
            <a:xfrm>
              <a:off x="8637838" y="2258526"/>
              <a:ext cx="3564000" cy="3918438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BBvoice"/>
                <a:ea typeface="ABBvoice"/>
                <a:cs typeface="ABBvoice"/>
              </a:endParaRPr>
            </a:p>
          </p:txBody>
        </p:sp>
        <p:sp>
          <p:nvSpPr>
            <p:cNvPr id="22" name="Content Placeholder 2">
              <a:extLst>
                <a:ext uri="{FF2B5EF4-FFF2-40B4-BE49-F238E27FC236}">
                  <a16:creationId xmlns:a16="http://schemas.microsoft.com/office/drawing/2014/main" id="{630BF9C8-87D8-BE15-3018-07576A75286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9052126" y="3004111"/>
              <a:ext cx="2366438" cy="1177779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84400" indent="-284400" algn="l" defTabSz="914491" rtl="0" eaLnBrk="1" latinLnBrk="0" hangingPunct="1">
                <a:spcBef>
                  <a:spcPts val="600"/>
                </a:spcBef>
                <a:buFont typeface="ABBvoice" panose="020D0603020503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68800" indent="-284400" algn="l" defTabSz="914491" rtl="0" eaLnBrk="1" latinLnBrk="0" hangingPunct="1">
                <a:spcBef>
                  <a:spcPts val="600"/>
                </a:spcBef>
                <a:buFont typeface="ABBvoice" panose="020D0603020503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68800" indent="-284400" algn="l" defTabSz="914491" rtl="0" eaLnBrk="1" latinLnBrk="0" hangingPunct="1">
                <a:spcBef>
                  <a:spcPts val="600"/>
                </a:spcBef>
                <a:buFont typeface="ABBvoice" panose="020D0603020503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68800" indent="-284400" algn="l" defTabSz="914491" rtl="0" eaLnBrk="1" latinLnBrk="0" hangingPunct="1">
                <a:spcBef>
                  <a:spcPts val="600"/>
                </a:spcBef>
                <a:buFont typeface="ABBvoice" panose="020D0603020503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0036" indent="-180018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0036" indent="-180018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0036" indent="-180018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0036" indent="-180018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1" indent="0" algn="l" defTabSz="914491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BBvoice" panose="020D0603020503020204" pitchFamily="34" charset="0"/>
                <a:buNone/>
                <a:tabLst/>
                <a:defRPr/>
              </a:pPr>
              <a:r>
                <a:rPr kumimoji="0" lang="en-US" sz="4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ABBvoice" panose="020D0603020503020204" pitchFamily="34" charset="0"/>
                  <a:cs typeface="ABBvoice Display SemiBold" panose="020D0704020603060204" pitchFamily="34" charset="0"/>
                </a:rPr>
                <a:t>17.4%</a:t>
              </a:r>
              <a:b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ABBvoice" panose="020D0603020503020204" pitchFamily="34" charset="0"/>
                  <a:cs typeface="ABBvoice" panose="020D0603020503020204" pitchFamily="34" charset="0"/>
                </a:rPr>
              </a:b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ABBvoice" panose="020D0603020503020204" pitchFamily="34" charset="0"/>
                  <a:cs typeface="ABBvoice" panose="020D0603020503020204" pitchFamily="34" charset="0"/>
                </a:rPr>
                <a:t>across a fleet of</a:t>
              </a:r>
              <a:b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ABBvoice" panose="020D0603020503020204" pitchFamily="34" charset="0"/>
                  <a:cs typeface="ABBvoice" panose="020D0603020503020204" pitchFamily="34" charset="0"/>
                </a:rPr>
              </a:b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ABBvoice" panose="020D0603020503020204" pitchFamily="34" charset="0"/>
                  <a:cs typeface="ABBvoice" panose="020D0603020503020204" pitchFamily="34" charset="0"/>
                </a:rPr>
                <a:t>800 motors based on method A appraisal</a:t>
              </a:r>
            </a:p>
            <a:p>
              <a:pPr marL="0" marR="0" lvl="1" indent="0" algn="l" defTabSz="914491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BBvoice" panose="020D0603020503020204" pitchFamily="34" charset="0"/>
                <a:buNone/>
                <a:tabLst/>
                <a:defRPr/>
              </a:pPr>
              <a:endParaRPr lang="en-US" sz="1200" b="1" dirty="0">
                <a:solidFill>
                  <a:srgbClr val="FFFFFF"/>
                </a:solidFill>
                <a:ea typeface="ABBvoice" panose="020D0603020503020204" pitchFamily="34" charset="0"/>
                <a:cs typeface="ABBvoice" panose="020D0603020503020204" pitchFamily="34" charset="0"/>
              </a:endParaRPr>
            </a:p>
            <a:p>
              <a:pPr marL="0" marR="0" lvl="1" indent="0" algn="l" defTabSz="914491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BBvoice" panose="020D0603020503020204" pitchFamily="34" charset="0"/>
                <a:buNone/>
                <a:tabLst/>
                <a:defRPr/>
              </a:pPr>
              <a:endParaRPr lang="en-US" sz="1200" b="1" dirty="0">
                <a:solidFill>
                  <a:srgbClr val="FFFFFF"/>
                </a:solidFill>
                <a:ea typeface="ABBvoice" panose="020D0603020503020204" pitchFamily="34" charset="0"/>
                <a:cs typeface="ABBvoice" panose="020D0603020503020204" pitchFamily="34" charset="0"/>
              </a:endParaRPr>
            </a:p>
            <a:p>
              <a:pPr marL="0" marR="0" lvl="1" indent="0" algn="l" defTabSz="914491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BBvoice" panose="020D0603020503020204" pitchFamily="34" charset="0"/>
                <a:buNone/>
                <a:tabLst/>
                <a:defRPr/>
              </a:pPr>
              <a:endParaRPr lang="en-US" sz="1200" b="1" dirty="0">
                <a:solidFill>
                  <a:srgbClr val="FFFFFF"/>
                </a:solidFill>
                <a:ea typeface="ABBvoice" panose="020D0603020503020204" pitchFamily="34" charset="0"/>
                <a:cs typeface="ABBvoice" panose="020D0603020503020204" pitchFamily="34" charset="0"/>
              </a:endParaRPr>
            </a:p>
            <a:p>
              <a:pPr marL="0" marR="0" lvl="1" indent="0" algn="l" defTabSz="914491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BBvoice" panose="020D0603020503020204" pitchFamily="34" charset="0"/>
                <a:buNone/>
                <a:tabLst/>
                <a:defRPr/>
              </a:pPr>
              <a:endParaRPr lang="en-US" sz="1200" b="1" dirty="0">
                <a:solidFill>
                  <a:srgbClr val="FFFFFF"/>
                </a:solidFill>
                <a:ea typeface="ABBvoice" panose="020D0603020503020204" pitchFamily="34" charset="0"/>
                <a:cs typeface="ABBvoice" panose="020D0603020503020204" pitchFamily="34" charset="0"/>
              </a:endParaRPr>
            </a:p>
            <a:p>
              <a:pPr marL="0" marR="0" lvl="1" indent="0" algn="l" defTabSz="914491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BBvoice" panose="020D0603020503020204" pitchFamily="34" charset="0"/>
                <a:buNone/>
                <a:tabLst/>
                <a:defRPr/>
              </a:pPr>
              <a:r>
                <a:rPr lang="en-US" sz="1200" b="1" dirty="0">
                  <a:solidFill>
                    <a:srgbClr val="FFFFFF"/>
                  </a:solidFill>
                  <a:ea typeface="ABBvoice" panose="020D0603020503020204" pitchFamily="34" charset="0"/>
                  <a:cs typeface="ABBvoice" panose="020D0603020503020204" pitchFamily="34" charset="0"/>
                </a:rPr>
                <a:t>*Based on method A appraisal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ABBvoice" panose="020D0603020503020204" pitchFamily="34" charset="0"/>
                <a:cs typeface="ABBvoice" panose="020D0603020503020204" pitchFamily="34" charset="0"/>
              </a:endParaRPr>
            </a:p>
            <a:p>
              <a:pPr marL="0" marR="0" lvl="1" indent="0" algn="l" defTabSz="914491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BBvoice" panose="020D0603020503020204" pitchFamily="34" charset="0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BBvoice"/>
                  <a:ea typeface="ABBvoice" panose="020D0603020503020204" pitchFamily="34" charset="0"/>
                  <a:cs typeface="ABBvoice" panose="020D0603020503020204" pitchFamily="34" charset="0"/>
                </a:rPr>
                <a:t> 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BBvoice"/>
                <a:ea typeface="ABBvoice" panose="020D0603020503020204" pitchFamily="34" charset="0"/>
                <a:cs typeface="ABBvoice" panose="020D0603020503020204" pitchFamily="34" charset="0"/>
              </a:endParaRPr>
            </a:p>
          </p:txBody>
        </p:sp>
        <p:sp>
          <p:nvSpPr>
            <p:cNvPr id="40" name="Content Placeholder 2">
              <a:extLst>
                <a:ext uri="{FF2B5EF4-FFF2-40B4-BE49-F238E27FC236}">
                  <a16:creationId xmlns:a16="http://schemas.microsoft.com/office/drawing/2014/main" id="{753E76B4-B5F4-EB78-CCB9-7C6C85B333CA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9052126" y="2471738"/>
              <a:ext cx="3025883" cy="222806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84400" indent="-284400" algn="l" defTabSz="914491" rtl="0" eaLnBrk="1" latinLnBrk="0" hangingPunct="1">
                <a:spcBef>
                  <a:spcPts val="600"/>
                </a:spcBef>
                <a:buFont typeface="ABBvoice" panose="020D0603020503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68800" indent="-284400" algn="l" defTabSz="914491" rtl="0" eaLnBrk="1" latinLnBrk="0" hangingPunct="1">
                <a:spcBef>
                  <a:spcPts val="600"/>
                </a:spcBef>
                <a:buFont typeface="ABBvoice" panose="020D0603020503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68800" indent="-284400" algn="l" defTabSz="914491" rtl="0" eaLnBrk="1" latinLnBrk="0" hangingPunct="1">
                <a:spcBef>
                  <a:spcPts val="600"/>
                </a:spcBef>
                <a:buFont typeface="ABBvoice" panose="020D0603020503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68800" indent="-284400" algn="l" defTabSz="914491" rtl="0" eaLnBrk="1" latinLnBrk="0" hangingPunct="1">
                <a:spcBef>
                  <a:spcPts val="600"/>
                </a:spcBef>
                <a:buFont typeface="ABBvoice" panose="020D0603020503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0036" indent="-180018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0036" indent="-180018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0036" indent="-180018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0036" indent="-180018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1" indent="0" algn="l" defTabSz="914491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BBvoice" panose="020D0603020503020204" pitchFamily="34" charset="0"/>
                <a:buNone/>
                <a:tabLst/>
                <a:defRPr/>
              </a:pPr>
              <a:r>
                <a:rPr kumimoji="0" lang="en-US" b="1" i="0" u="none" strike="noStrike" kern="1200" cap="none" spc="2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ABBvoice" panose="020D0603020503020204" pitchFamily="34" charset="0"/>
                  <a:cs typeface="ABBvoice" panose="020D0603020503020204" pitchFamily="34" charset="0"/>
                </a:rPr>
                <a:t>POTENTIAL SAVINGS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D939F36-427D-3A65-3675-F37DBAA759FC}"/>
              </a:ext>
            </a:extLst>
          </p:cNvPr>
          <p:cNvGrpSpPr/>
          <p:nvPr/>
        </p:nvGrpSpPr>
        <p:grpSpPr>
          <a:xfrm>
            <a:off x="6783050" y="1359973"/>
            <a:ext cx="3564000" cy="3198471"/>
            <a:chOff x="8637838" y="2258526"/>
            <a:chExt cx="3564000" cy="391843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876070E-CEAB-D1D8-0B1C-F245DFE9026C}"/>
                </a:ext>
              </a:extLst>
            </p:cNvPr>
            <p:cNvSpPr/>
            <p:nvPr/>
          </p:nvSpPr>
          <p:spPr bwMode="gray">
            <a:xfrm>
              <a:off x="8637838" y="2258526"/>
              <a:ext cx="3564000" cy="3918438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BBvoice"/>
                <a:ea typeface="ABBvoice"/>
                <a:cs typeface="ABBvoice"/>
              </a:endParaRPr>
            </a:p>
          </p:txBody>
        </p:sp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08A22910-0739-331D-2F10-514923582B95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9052126" y="3004111"/>
              <a:ext cx="2366438" cy="1177779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84400" indent="-284400" algn="l" defTabSz="914491" rtl="0" eaLnBrk="1" latinLnBrk="0" hangingPunct="1">
                <a:spcBef>
                  <a:spcPts val="600"/>
                </a:spcBef>
                <a:buFont typeface="ABBvoice" panose="020D0603020503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68800" indent="-284400" algn="l" defTabSz="914491" rtl="0" eaLnBrk="1" latinLnBrk="0" hangingPunct="1">
                <a:spcBef>
                  <a:spcPts val="600"/>
                </a:spcBef>
                <a:buFont typeface="ABBvoice" panose="020D0603020503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68800" indent="-284400" algn="l" defTabSz="914491" rtl="0" eaLnBrk="1" latinLnBrk="0" hangingPunct="1">
                <a:spcBef>
                  <a:spcPts val="600"/>
                </a:spcBef>
                <a:buFont typeface="ABBvoice" panose="020D0603020503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68800" indent="-284400" algn="l" defTabSz="914491" rtl="0" eaLnBrk="1" latinLnBrk="0" hangingPunct="1">
                <a:spcBef>
                  <a:spcPts val="600"/>
                </a:spcBef>
                <a:buFont typeface="ABBvoice" panose="020D0603020503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0036" indent="-180018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0036" indent="-180018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0036" indent="-180018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0036" indent="-180018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1" indent="0" algn="l" defTabSz="914491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BBvoice" panose="020D0603020503020204" pitchFamily="34" charset="0"/>
                <a:buNone/>
                <a:tabLst/>
                <a:defRPr/>
              </a:pPr>
              <a:r>
                <a:rPr lang="en-US" sz="4800" b="1" dirty="0">
                  <a:solidFill>
                    <a:srgbClr val="FFFFFF"/>
                  </a:solidFill>
                  <a:ea typeface="ABBvoice" panose="020D0603020503020204" pitchFamily="34" charset="0"/>
                  <a:cs typeface="ABBvoice Display SemiBold" panose="020D0704020603060204" pitchFamily="34" charset="0"/>
                </a:rPr>
                <a:t>&gt;50%</a:t>
              </a:r>
            </a:p>
            <a:p>
              <a:pPr marL="0" lvl="1" indent="0">
                <a:buNone/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on networks suitable for variable-flow operation</a:t>
              </a:r>
              <a:br>
                <a:rPr lang="en-US" sz="1600" dirty="0">
                  <a:solidFill>
                    <a:schemeClr val="bg1"/>
                  </a:solidFill>
                </a:rPr>
              </a:br>
              <a:r>
                <a:rPr lang="en-US" sz="1600" dirty="0">
                  <a:solidFill>
                    <a:schemeClr val="bg1"/>
                  </a:solidFill>
                </a:rPr>
                <a:t>validated through detailed  studies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BBvoice"/>
                <a:ea typeface="ABBvoice" panose="020D0603020503020204" pitchFamily="34" charset="0"/>
                <a:cs typeface="ABBvoice" panose="020D0603020503020204" pitchFamily="34" charset="0"/>
              </a:endParaRPr>
            </a:p>
          </p:txBody>
        </p:sp>
        <p:sp>
          <p:nvSpPr>
            <p:cNvPr id="41" name="Content Placeholder 2">
              <a:extLst>
                <a:ext uri="{FF2B5EF4-FFF2-40B4-BE49-F238E27FC236}">
                  <a16:creationId xmlns:a16="http://schemas.microsoft.com/office/drawing/2014/main" id="{27C24985-A403-2477-2551-27F6B2CA0A5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9052126" y="2471738"/>
              <a:ext cx="3025883" cy="222806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84400" indent="-284400" algn="l" defTabSz="914491" rtl="0" eaLnBrk="1" latinLnBrk="0" hangingPunct="1">
                <a:spcBef>
                  <a:spcPts val="600"/>
                </a:spcBef>
                <a:buFont typeface="ABBvoice" panose="020D0603020503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568800" indent="-284400" algn="l" defTabSz="914491" rtl="0" eaLnBrk="1" latinLnBrk="0" hangingPunct="1">
                <a:spcBef>
                  <a:spcPts val="600"/>
                </a:spcBef>
                <a:buFont typeface="ABBvoice" panose="020D0603020503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68800" indent="-284400" algn="l" defTabSz="914491" rtl="0" eaLnBrk="1" latinLnBrk="0" hangingPunct="1">
                <a:spcBef>
                  <a:spcPts val="600"/>
                </a:spcBef>
                <a:buFont typeface="ABBvoice" panose="020D0603020503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68800" indent="-284400" algn="l" defTabSz="914491" rtl="0" eaLnBrk="1" latinLnBrk="0" hangingPunct="1">
                <a:spcBef>
                  <a:spcPts val="600"/>
                </a:spcBef>
                <a:buFont typeface="ABBvoice" panose="020D0603020503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60036" indent="-180018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0036" indent="-180018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0036" indent="-180018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0036" indent="-180018" algn="l" defTabSz="914491" rtl="0" eaLnBrk="1" latinLnBrk="0" hangingPunct="1">
                <a:spcBef>
                  <a:spcPts val="600"/>
                </a:spcBef>
                <a:buFont typeface="ABBvoice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1" indent="0" algn="l" defTabSz="914491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 typeface="ABBvoice" panose="020D0603020503020204" pitchFamily="34" charset="0"/>
                <a:buNone/>
                <a:tabLst/>
                <a:defRPr/>
              </a:pPr>
              <a:r>
                <a:rPr kumimoji="0" lang="en-US" b="1" i="0" u="none" strike="noStrike" kern="1200" cap="none" spc="2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ABBvoice" panose="020D0603020503020204" pitchFamily="34" charset="0"/>
                  <a:cs typeface="ABBvoice" panose="020D0603020503020204" pitchFamily="34" charset="0"/>
                </a:rPr>
                <a:t>POTENTIAL SAVINGS</a:t>
              </a:r>
            </a:p>
          </p:txBody>
        </p:sp>
      </p:grpSp>
      <p:pic>
        <p:nvPicPr>
          <p:cNvPr id="42" name="Picture 2">
            <a:extLst>
              <a:ext uri="{FF2B5EF4-FFF2-40B4-BE49-F238E27FC236}">
                <a16:creationId xmlns:a16="http://schemas.microsoft.com/office/drawing/2014/main" id="{7063F0EE-7D39-446C-7634-3A2BE5E1AB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7" r="17144"/>
          <a:stretch/>
        </p:blipFill>
        <p:spPr bwMode="auto">
          <a:xfrm>
            <a:off x="5812733" y="5066115"/>
            <a:ext cx="991414" cy="79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6">
            <a:extLst>
              <a:ext uri="{FF2B5EF4-FFF2-40B4-BE49-F238E27FC236}">
                <a16:creationId xmlns:a16="http://schemas.microsoft.com/office/drawing/2014/main" id="{F74FFED9-A28D-E33D-9096-875D20232A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64" t="34341" r="42582" b="33429"/>
          <a:stretch/>
        </p:blipFill>
        <p:spPr bwMode="auto">
          <a:xfrm>
            <a:off x="7458333" y="5126076"/>
            <a:ext cx="390503" cy="71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>
            <a:extLst>
              <a:ext uri="{FF2B5EF4-FFF2-40B4-BE49-F238E27FC236}">
                <a16:creationId xmlns:a16="http://schemas.microsoft.com/office/drawing/2014/main" id="{3F1C1C03-9836-A94B-36EC-C49C96C85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9320" y="5089093"/>
            <a:ext cx="791565" cy="79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11E657CE-312C-AF38-4463-EDEE475021F6}"/>
              </a:ext>
            </a:extLst>
          </p:cNvPr>
          <p:cNvSpPr/>
          <p:nvPr/>
        </p:nvSpPr>
        <p:spPr>
          <a:xfrm>
            <a:off x="7011646" y="4998379"/>
            <a:ext cx="1520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458054D-5496-137E-A4C9-DB4DE5F9EE66}"/>
              </a:ext>
            </a:extLst>
          </p:cNvPr>
          <p:cNvSpPr/>
          <p:nvPr/>
        </p:nvSpPr>
        <p:spPr>
          <a:xfrm>
            <a:off x="9863871" y="4998685"/>
            <a:ext cx="1520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0" name="Picture 2" descr="modèle 3D de Vieux moteur électrique - TurboSquid 1858331">
            <a:extLst>
              <a:ext uri="{FF2B5EF4-FFF2-40B4-BE49-F238E27FC236}">
                <a16:creationId xmlns:a16="http://schemas.microsoft.com/office/drawing/2014/main" id="{0CD6BDCF-CC2E-8E92-16B1-891497484F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597" y="4998379"/>
            <a:ext cx="927685" cy="927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AutoShape 4">
            <a:extLst>
              <a:ext uri="{FF2B5EF4-FFF2-40B4-BE49-F238E27FC236}">
                <a16:creationId xmlns:a16="http://schemas.microsoft.com/office/drawing/2014/main" id="{91577E82-5F1B-6757-E040-27E94051A44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50786" y="327313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pic>
        <p:nvPicPr>
          <p:cNvPr id="59" name="Picture 58" descr="A white rectangular object with a blue arrow pointing to the left&#10;&#10;AI-generated content may be incorrect.">
            <a:extLst>
              <a:ext uri="{FF2B5EF4-FFF2-40B4-BE49-F238E27FC236}">
                <a16:creationId xmlns:a16="http://schemas.microsoft.com/office/drawing/2014/main" id="{CC1A4744-8038-A816-9420-132CA17A54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3624" y="5126076"/>
            <a:ext cx="1106748" cy="737832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9A861127-EA8F-CED2-6A0D-8394202CF025}"/>
              </a:ext>
            </a:extLst>
          </p:cNvPr>
          <p:cNvSpPr/>
          <p:nvPr/>
        </p:nvSpPr>
        <p:spPr>
          <a:xfrm>
            <a:off x="8200456" y="4998379"/>
            <a:ext cx="1520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7DCCE8FF-0D1F-0F00-1FF7-957D543C4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729" y="5051499"/>
            <a:ext cx="791565" cy="79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09DB6C91-C6C9-53A4-2C8C-8E8E6E661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0874" y="5088787"/>
            <a:ext cx="791565" cy="79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79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xit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5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88FE2A-72BD-69A4-BA98-9809E48A3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0F5263-B796-D210-787E-CF9C39D9C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3185"/>
          </a:xfrm>
        </p:spPr>
        <p:txBody>
          <a:bodyPr/>
          <a:lstStyle/>
          <a:p>
            <a:r>
              <a:rPr lang="sv-SE" dirty="0"/>
              <a:t>Beyond the </a:t>
            </a:r>
            <a:r>
              <a:rPr lang="sv-SE" dirty="0" err="1"/>
              <a:t>motorSENSE</a:t>
            </a:r>
            <a:r>
              <a:rPr lang="sv-SE" dirty="0"/>
              <a:t> </a:t>
            </a:r>
            <a:r>
              <a:rPr lang="sv-SE" dirty="0" err="1"/>
              <a:t>Collaboration</a:t>
            </a:r>
            <a:endParaRPr lang="sv-S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9B688-3E79-A9A5-BDAC-A21CC4166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1000" dirty="0"/>
              <a:t>A. Andersen | EN-CV-CES | CERN-ABB </a:t>
            </a:r>
            <a:r>
              <a:rPr lang="fr-CH" sz="1000" dirty="0" err="1"/>
              <a:t>motorSENSE</a:t>
            </a:r>
            <a:r>
              <a:rPr lang="fr-CH" sz="1000" dirty="0"/>
              <a:t> Project</a:t>
            </a:r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53A8C-62C0-D24A-D891-08EDB652D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4" name="Picture 23" descr="A blue arrow pointing to the left&#10;&#10;AI-generated content may be incorrect.">
            <a:extLst>
              <a:ext uri="{FF2B5EF4-FFF2-40B4-BE49-F238E27FC236}">
                <a16:creationId xmlns:a16="http://schemas.microsoft.com/office/drawing/2014/main" id="{1A693681-C81C-8AEA-A86F-EAEEF62B5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996422">
            <a:off x="7800455" y="2553056"/>
            <a:ext cx="1473519" cy="1473519"/>
          </a:xfrm>
          <a:prstGeom prst="rect">
            <a:avLst/>
          </a:prstGeom>
        </p:spPr>
      </p:pic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F05833CD-B972-31BC-5568-FE286C204EE2}"/>
              </a:ext>
            </a:extLst>
          </p:cNvPr>
          <p:cNvSpPr txBox="1">
            <a:spLocks/>
          </p:cNvSpPr>
          <p:nvPr/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/>
              <a:t>28.10.2025</a:t>
            </a:r>
            <a:endParaRPr lang="en-US" sz="10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7F209D9-3671-BAE2-B70B-E2403E35392C}"/>
              </a:ext>
            </a:extLst>
          </p:cNvPr>
          <p:cNvGrpSpPr/>
          <p:nvPr/>
        </p:nvGrpSpPr>
        <p:grpSpPr>
          <a:xfrm>
            <a:off x="4583832" y="1559168"/>
            <a:ext cx="3257441" cy="1910531"/>
            <a:chOff x="4583832" y="1559168"/>
            <a:chExt cx="3257441" cy="191053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6F45662-DDCD-772D-6079-F768B16E53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83832" y="1559168"/>
              <a:ext cx="3257441" cy="191053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7597FCA-90AD-383B-001A-9519C0E9092E}"/>
                </a:ext>
              </a:extLst>
            </p:cNvPr>
            <p:cNvSpPr txBox="1"/>
            <p:nvPr/>
          </p:nvSpPr>
          <p:spPr>
            <a:xfrm>
              <a:off x="7288891" y="3192700"/>
              <a:ext cx="51296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dirty="0"/>
                <a:t>2022</a:t>
              </a:r>
              <a:endParaRPr lang="en-US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C682AA5-39A5-30CC-AEC8-4F6E4D8A41B8}"/>
              </a:ext>
            </a:extLst>
          </p:cNvPr>
          <p:cNvGrpSpPr/>
          <p:nvPr/>
        </p:nvGrpSpPr>
        <p:grpSpPr>
          <a:xfrm>
            <a:off x="8457416" y="3875388"/>
            <a:ext cx="3168352" cy="2010847"/>
            <a:chOff x="8457416" y="3875388"/>
            <a:chExt cx="3168352" cy="201084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03DC67F-5056-CC69-0DA3-95573816D5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57416" y="3875388"/>
              <a:ext cx="3168352" cy="201084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87CD3C7-26BC-6762-78F7-8E155347DCDE}"/>
                </a:ext>
              </a:extLst>
            </p:cNvPr>
            <p:cNvSpPr txBox="1"/>
            <p:nvPr/>
          </p:nvSpPr>
          <p:spPr>
            <a:xfrm>
              <a:off x="11069510" y="5609236"/>
              <a:ext cx="51296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dirty="0"/>
                <a:t>2025</a:t>
              </a:r>
              <a:endParaRPr lang="en-US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6AC9A1B-0694-862B-97F9-5493D3F23A10}"/>
              </a:ext>
            </a:extLst>
          </p:cNvPr>
          <p:cNvGrpSpPr/>
          <p:nvPr/>
        </p:nvGrpSpPr>
        <p:grpSpPr>
          <a:xfrm>
            <a:off x="389478" y="1556792"/>
            <a:ext cx="3733495" cy="3748291"/>
            <a:chOff x="389478" y="1556792"/>
            <a:chExt cx="3733495" cy="374829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D3FA1F-B17A-4ABB-7015-79928B63D1DA}"/>
                </a:ext>
              </a:extLst>
            </p:cNvPr>
            <p:cNvSpPr/>
            <p:nvPr/>
          </p:nvSpPr>
          <p:spPr bwMode="gray">
            <a:xfrm>
              <a:off x="407988" y="1556792"/>
              <a:ext cx="3564000" cy="3198471"/>
            </a:xfrm>
            <a:prstGeom prst="rect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800" dirty="0">
                  <a:solidFill>
                    <a:schemeClr val="bg1"/>
                  </a:solidFill>
                  <a:latin typeface="+mj-lt"/>
                  <a:ea typeface="ABBvoice"/>
                  <a:cs typeface="ABBvoice"/>
                </a:rPr>
                <a:t>10 years 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dirty="0">
                  <a:solidFill>
                    <a:schemeClr val="bg1"/>
                  </a:solidFill>
                  <a:latin typeface="+mj-lt"/>
                  <a:ea typeface="ABBvoice"/>
                  <a:cs typeface="ABBvoice"/>
                </a:rPr>
                <a:t>energy efficiency consolidation program 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600" dirty="0">
                <a:solidFill>
                  <a:schemeClr val="bg1"/>
                </a:solidFill>
                <a:latin typeface="+mj-lt"/>
                <a:ea typeface="ABBvoice"/>
                <a:cs typeface="ABBvoice"/>
              </a:endParaRP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dirty="0">
                  <a:solidFill>
                    <a:schemeClr val="bg1"/>
                  </a:solidFill>
                  <a:latin typeface="+mj-lt"/>
                  <a:ea typeface="ABBvoice"/>
                  <a:cs typeface="ABBvoice"/>
                </a:rPr>
                <a:t>On CERN Cooling and Ventilation installations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dirty="0">
                  <a:solidFill>
                    <a:schemeClr val="bg1"/>
                  </a:solidFill>
                  <a:latin typeface="+mj-lt"/>
                  <a:ea typeface="ABBvoice"/>
                  <a:cs typeface="ABBvoice"/>
                </a:rPr>
                <a:t>Approved in May 2025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BBvoice"/>
                <a:ea typeface="ABBvoice"/>
                <a:cs typeface="ABBvoice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7664A25-B82C-E03A-6BD9-30EE3CAF0CB0}"/>
                </a:ext>
              </a:extLst>
            </p:cNvPr>
            <p:cNvSpPr txBox="1"/>
            <p:nvPr/>
          </p:nvSpPr>
          <p:spPr>
            <a:xfrm>
              <a:off x="389478" y="4781863"/>
              <a:ext cx="373349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/>
                <a:t>Implementation phase </a:t>
              </a:r>
              <a:r>
                <a:rPr lang="en-US" sz="1400" dirty="0"/>
                <a:t>to extend efficiency improvements across CERN installations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76DEA59-9A47-4320-2285-8F7547BABA9A}"/>
              </a:ext>
            </a:extLst>
          </p:cNvPr>
          <p:cNvSpPr txBox="1"/>
          <p:nvPr/>
        </p:nvSpPr>
        <p:spPr>
          <a:xfrm>
            <a:off x="4937487" y="3971972"/>
            <a:ext cx="333511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CERN’s 2022 collaboration </a:t>
            </a:r>
            <a:r>
              <a:rPr lang="en-US" sz="1400" dirty="0"/>
              <a:t>with ABB inspired a similar energy-efficiency partnership at </a:t>
            </a:r>
            <a:r>
              <a:rPr lang="en-US" sz="1400" b="1" dirty="0"/>
              <a:t>GSI in 2025</a:t>
            </a:r>
          </a:p>
        </p:txBody>
      </p:sp>
    </p:spTree>
    <p:extLst>
      <p:ext uri="{BB962C8B-B14F-4D97-AF65-F5344CB8AC3E}">
        <p14:creationId xmlns:p14="http://schemas.microsoft.com/office/powerpoint/2010/main" val="429487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logo with leaves and text&#10;&#10;AI-generated content may be incorrect.">
            <a:extLst>
              <a:ext uri="{FF2B5EF4-FFF2-40B4-BE49-F238E27FC236}">
                <a16:creationId xmlns:a16="http://schemas.microsoft.com/office/drawing/2014/main" id="{CC9F6925-5D59-5C76-DA76-4003D8010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928" y="4086491"/>
            <a:ext cx="3346879" cy="15186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451D665-C447-DFDD-798B-C786D75DF77F}"/>
              </a:ext>
            </a:extLst>
          </p:cNvPr>
          <p:cNvSpPr txBox="1"/>
          <p:nvPr/>
        </p:nvSpPr>
        <p:spPr>
          <a:xfrm>
            <a:off x="3135334" y="1988840"/>
            <a:ext cx="5921331" cy="14157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3600" dirty="0" err="1"/>
              <a:t>Thank</a:t>
            </a:r>
            <a:r>
              <a:rPr lang="fr-CH" sz="3600" dirty="0"/>
              <a:t> </a:t>
            </a:r>
            <a:r>
              <a:rPr lang="fr-CH" sz="3600" dirty="0" err="1"/>
              <a:t>you</a:t>
            </a:r>
            <a:r>
              <a:rPr lang="fr-CH" sz="3600" dirty="0"/>
              <a:t> for </a:t>
            </a:r>
            <a:r>
              <a:rPr lang="fr-CH" sz="3600" dirty="0" err="1"/>
              <a:t>your</a:t>
            </a:r>
            <a:r>
              <a:rPr lang="fr-CH" sz="3600" dirty="0"/>
              <a:t> attention</a:t>
            </a:r>
          </a:p>
          <a:p>
            <a:pPr algn="ctr"/>
            <a:endParaRPr lang="fr-CH" dirty="0"/>
          </a:p>
          <a:p>
            <a:pPr algn="ctr"/>
            <a:endParaRPr lang="fr-CH" dirty="0"/>
          </a:p>
          <a:p>
            <a:pPr algn="ctr"/>
            <a:r>
              <a:rPr lang="fr-CH" sz="2000" dirty="0"/>
              <a:t>Questions?</a:t>
            </a:r>
          </a:p>
        </p:txBody>
      </p:sp>
      <p:pic>
        <p:nvPicPr>
          <p:cNvPr id="4" name="Picture 3" descr="A blue and white logo&#10;&#10;AI-generated content may be incorrect.">
            <a:extLst>
              <a:ext uri="{FF2B5EF4-FFF2-40B4-BE49-F238E27FC236}">
                <a16:creationId xmlns:a16="http://schemas.microsoft.com/office/drawing/2014/main" id="{CF15A633-BF2A-0A52-98AE-4B416D048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736" y="4138620"/>
            <a:ext cx="1380905" cy="137861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8F37E5E-7BFD-F22D-D949-76521BA3CF7F}"/>
              </a:ext>
            </a:extLst>
          </p:cNvPr>
          <p:cNvCxnSpPr>
            <a:cxnSpLocks/>
          </p:cNvCxnSpPr>
          <p:nvPr/>
        </p:nvCxnSpPr>
        <p:spPr>
          <a:xfrm flipH="1">
            <a:off x="3287688" y="3933056"/>
            <a:ext cx="561662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9AE2AB-BD49-7047-D39A-F77BA6D4A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ABB </a:t>
            </a:r>
            <a:r>
              <a:rPr lang="sv-SE" err="1"/>
              <a:t>Ability</a:t>
            </a:r>
            <a:r>
              <a:rPr lang="sv-SE"/>
              <a:t> Smart Sensor</a:t>
            </a:r>
            <a:br>
              <a:rPr lang="sv-SE"/>
            </a:br>
            <a:r>
              <a:rPr lang="sv-SE" err="1"/>
              <a:t>Specifications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90DAD-60D0-E775-FBDE-13953B1FB2B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/>
              <a:t>28.10.2025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6A7D0-C546-8A9C-43CB-D9283A59F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CERN-ABB motorSENSE Project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5AA81-8025-DCBC-05DC-3173C9466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7AB958-FDF8-8D9B-B34F-B72341CB51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397" t="3949" r="4514" b="50136"/>
          <a:stretch/>
        </p:blipFill>
        <p:spPr>
          <a:xfrm>
            <a:off x="403199" y="1592263"/>
            <a:ext cx="5298707" cy="45240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2DC902-0CF4-274D-FFF5-26A2CFF154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397" t="49522" r="4514" b="13005"/>
          <a:stretch/>
        </p:blipFill>
        <p:spPr>
          <a:xfrm>
            <a:off x="5990035" y="1754565"/>
            <a:ext cx="5298707" cy="3692288"/>
          </a:xfrm>
          <a:prstGeom prst="rect">
            <a:avLst/>
          </a:prstGeom>
        </p:spPr>
      </p:pic>
      <p:pic>
        <p:nvPicPr>
          <p:cNvPr id="12" name="Picture 6">
            <a:extLst>
              <a:ext uri="{FF2B5EF4-FFF2-40B4-BE49-F238E27FC236}">
                <a16:creationId xmlns:a16="http://schemas.microsoft.com/office/drawing/2014/main" id="{5A960D2A-E1F3-995C-A426-4EBCDC66C4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2" t="13583" r="22397" b="16381"/>
          <a:stretch/>
        </p:blipFill>
        <p:spPr bwMode="auto">
          <a:xfrm>
            <a:off x="7545372" y="373593"/>
            <a:ext cx="1451686" cy="135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E81BC8A-A65E-D564-E918-F4589EECB014}"/>
              </a:ext>
            </a:extLst>
          </p:cNvPr>
          <p:cNvSpPr/>
          <p:nvPr/>
        </p:nvSpPr>
        <p:spPr>
          <a:xfrm>
            <a:off x="6096000" y="5470678"/>
            <a:ext cx="5111266" cy="738664"/>
          </a:xfrm>
          <a:prstGeom prst="rect">
            <a:avLst/>
          </a:prstGeom>
          <a:solidFill>
            <a:srgbClr val="262626">
              <a:lumMod val="10000"/>
              <a:lumOff val="90000"/>
            </a:srgbClr>
          </a:solidFill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More information can be found in </a:t>
            </a:r>
            <a:r>
              <a:rPr kumimoji="0" lang="en-US" sz="14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  <a:hlinkClick r:id="rId4"/>
              </a:rPr>
              <a:t>ABB Ability™ Digital Powertrain - Condition monitoring of rotating equipment fitted with ABB Ability™ Smart Sensors (EN) </a:t>
            </a:r>
            <a:endParaRPr kumimoji="0" lang="en-US" sz="1400" b="0" i="0" u="none" strike="noStrike" kern="0" cap="none" spc="0" normalizeH="0" baseline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ABBvoice"/>
              <a:cs typeface="ABBvoice"/>
            </a:endParaRPr>
          </a:p>
        </p:txBody>
      </p:sp>
    </p:spTree>
    <p:extLst>
      <p:ext uri="{BB962C8B-B14F-4D97-AF65-F5344CB8AC3E}">
        <p14:creationId xmlns:p14="http://schemas.microsoft.com/office/powerpoint/2010/main" val="21432054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BAE29-35B4-C3B4-6C77-2447FCACE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fr-CH" dirty="0" err="1"/>
              <a:t>Monitored</a:t>
            </a:r>
            <a:r>
              <a:rPr lang="fr-CH" dirty="0"/>
              <a:t> </a:t>
            </a:r>
            <a:r>
              <a:rPr lang="fr-CH" dirty="0" err="1"/>
              <a:t>Parameters</a:t>
            </a:r>
            <a:r>
              <a:rPr lang="fr-CH" dirty="0"/>
              <a:t> &amp; </a:t>
            </a:r>
            <a:r>
              <a:rPr lang="fr-CH" dirty="0" err="1"/>
              <a:t>Advantages</a:t>
            </a:r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4EDCDF9E-80BF-7820-9388-C76295604BCD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08792153"/>
              </p:ext>
            </p:extLst>
          </p:nvPr>
        </p:nvGraphicFramePr>
        <p:xfrm>
          <a:off x="1110402" y="1196752"/>
          <a:ext cx="9882141" cy="4752528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790490">
                  <a:extLst>
                    <a:ext uri="{9D8B030D-6E8A-4147-A177-3AD203B41FA5}">
                      <a16:colId xmlns:a16="http://schemas.microsoft.com/office/drawing/2014/main" val="2528255975"/>
                    </a:ext>
                  </a:extLst>
                </a:gridCol>
                <a:gridCol w="3870805">
                  <a:extLst>
                    <a:ext uri="{9D8B030D-6E8A-4147-A177-3AD203B41FA5}">
                      <a16:colId xmlns:a16="http://schemas.microsoft.com/office/drawing/2014/main" val="1850000181"/>
                    </a:ext>
                  </a:extLst>
                </a:gridCol>
                <a:gridCol w="3220846">
                  <a:extLst>
                    <a:ext uri="{9D8B030D-6E8A-4147-A177-3AD203B41FA5}">
                      <a16:colId xmlns:a16="http://schemas.microsoft.com/office/drawing/2014/main" val="1848082586"/>
                    </a:ext>
                  </a:extLst>
                </a:gridCol>
              </a:tblGrid>
              <a:tr h="506936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Monitored Motor Health Parameters</a:t>
                      </a:r>
                      <a:endParaRPr lang="en-US" sz="1600" b="1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632" marR="62632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Monitored Motor Operating</a:t>
                      </a:r>
                      <a:r>
                        <a:rPr lang="en-US" sz="1600" b="1" kern="8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kern="8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Parameters</a:t>
                      </a:r>
                      <a:endParaRPr lang="en-US" sz="1600" b="1" kern="8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632" marR="62632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Advantages</a:t>
                      </a:r>
                      <a:endParaRPr lang="en-US" sz="1600" b="1" kern="8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632" marR="62632" marT="0" marB="0"/>
                </a:tc>
                <a:extLst>
                  <a:ext uri="{0D108BD9-81ED-4DB2-BD59-A6C34878D82A}">
                    <a16:rowId xmlns:a16="http://schemas.microsoft.com/office/drawing/2014/main" val="2384981851"/>
                  </a:ext>
                </a:extLst>
              </a:tr>
              <a:tr h="424559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600" b="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kern="800" dirty="0">
                          <a:effectLst/>
                        </a:rPr>
                        <a:t>Overall condition  </a:t>
                      </a:r>
                      <a:endParaRPr lang="en-US" sz="1600" b="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kern="800" dirty="0">
                          <a:effectLst/>
                        </a:rPr>
                        <a:t>Overall vibration</a:t>
                      </a:r>
                      <a:endParaRPr lang="en-US" sz="1600" b="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kern="800" dirty="0">
                          <a:effectLst/>
                        </a:rPr>
                        <a:t>Bearing condition </a:t>
                      </a:r>
                      <a:endParaRPr lang="en-US" sz="1600" b="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kern="800" dirty="0">
                          <a:effectLst/>
                        </a:rPr>
                        <a:t>Skin temperature</a:t>
                      </a:r>
                      <a:endParaRPr lang="en-US" sz="1600" b="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kern="800" dirty="0">
                          <a:effectLst/>
                        </a:rPr>
                        <a:t>Misalignment</a:t>
                      </a:r>
                      <a:endParaRPr lang="en-US" sz="1600" b="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632" marR="62632" marT="0" marB="0"/>
                </a:tc>
                <a:tc>
                  <a:txBody>
                    <a:bodyPr/>
                    <a:lstStyle/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60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Vibration (radial, tangential, axial) </a:t>
                      </a:r>
                      <a:endParaRPr lang="en-US" sz="160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Velocity RMS </a:t>
                      </a:r>
                      <a:endParaRPr lang="en-US" sz="160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Acceleration RMS </a:t>
                      </a:r>
                      <a:endParaRPr lang="en-US" sz="160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Acceleration peak to peak </a:t>
                      </a:r>
                      <a:endParaRPr lang="en-US" sz="160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Speed (rpm) </a:t>
                      </a:r>
                      <a:endParaRPr lang="en-US" sz="160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Running time/Operating hours </a:t>
                      </a:r>
                      <a:endParaRPr lang="en-US" sz="160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Total number of starts </a:t>
                      </a:r>
                      <a:endParaRPr lang="en-US" sz="160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Supply frequency (Hz) </a:t>
                      </a:r>
                      <a:endParaRPr lang="en-US" sz="160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Output power (hp/kW) </a:t>
                      </a:r>
                      <a:endParaRPr lang="en-US" sz="160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Regreasing count-down</a:t>
                      </a:r>
                      <a:endParaRPr lang="en-US" sz="160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Magnetic Field</a:t>
                      </a:r>
                      <a:endParaRPr lang="en-US" sz="1600" kern="800" dirty="0">
                        <a:effectLst/>
                      </a:endParaRPr>
                    </a:p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Acoustic signals</a:t>
                      </a:r>
                      <a:endParaRPr lang="en-US" sz="16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632" marR="62632" marT="0" marB="0"/>
                </a:tc>
                <a:tc>
                  <a:txBody>
                    <a:bodyPr/>
                    <a:lstStyle/>
                    <a:p>
                      <a:pPr marL="285750" indent="-28575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600" kern="800" dirty="0">
                        <a:effectLst/>
                      </a:endParaRPr>
                    </a:p>
                    <a:p>
                      <a:pPr marL="285750" indent="-28575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Early detection of potential problems minimises unplanned downtime </a:t>
                      </a:r>
                      <a:endParaRPr lang="en-US" sz="1600" kern="800" dirty="0">
                        <a:effectLst/>
                      </a:endParaRPr>
                    </a:p>
                    <a:p>
                      <a:pPr marL="285750" indent="-28575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Condition-based maintenance lowers costs </a:t>
                      </a:r>
                      <a:endParaRPr lang="en-US" sz="1600" kern="800" dirty="0">
                        <a:effectLst/>
                      </a:endParaRPr>
                    </a:p>
                    <a:p>
                      <a:pPr marL="285750" indent="-28575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Process optimisations reduce operating and energy costs </a:t>
                      </a:r>
                      <a:endParaRPr lang="en-US" sz="1600" kern="800" dirty="0">
                        <a:effectLst/>
                      </a:endParaRPr>
                    </a:p>
                    <a:p>
                      <a:pPr marL="285750" indent="-28575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Remote condition monitoring increases personnel safety </a:t>
                      </a:r>
                      <a:endParaRPr lang="en-US" sz="1600" kern="800" dirty="0">
                        <a:effectLst/>
                      </a:endParaRPr>
                    </a:p>
                    <a:p>
                      <a:pPr marL="285750" indent="-28575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Operating in explosive atmospheres  </a:t>
                      </a:r>
                      <a:endParaRPr lang="en-US" sz="1600" kern="800" dirty="0">
                        <a:effectLst/>
                      </a:endParaRPr>
                    </a:p>
                    <a:p>
                      <a:pPr marL="285750" indent="-28575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800" dirty="0">
                          <a:effectLst/>
                        </a:rPr>
                        <a:t>Easily retrofitted to ABB or third-party equipment</a:t>
                      </a:r>
                      <a:endParaRPr lang="en-US" sz="1600" kern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2632" marR="62632" marT="0" marB="0"/>
                </a:tc>
                <a:extLst>
                  <a:ext uri="{0D108BD9-81ED-4DB2-BD59-A6C34878D82A}">
                    <a16:rowId xmlns:a16="http://schemas.microsoft.com/office/drawing/2014/main" val="398255109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71F8CB-5D18-59ED-C872-2AC5702C3FB4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28.10.2025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C41C23-39C8-3E56-68B3-75171C5B8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A. Andersen | EN-CV-CES | CERN-ABB motorSENSE Project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227D36-DF81-4620-3304-7781F4950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9981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38A4F2C-F3FB-8415-C1A8-62A5699DC1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Why Energy Efficiency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FA7D4D-4D77-544E-D9B9-D1EF51CF29A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828675" cy="365125"/>
          </a:xfrm>
        </p:spPr>
        <p:txBody>
          <a:bodyPr/>
          <a:lstStyle/>
          <a:p>
            <a:r>
              <a:rPr lang="fr-FR"/>
              <a:t>28.10.2025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519885-031A-21C1-3DE9-35783E7D133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83338"/>
            <a:ext cx="6572250" cy="365125"/>
          </a:xfrm>
        </p:spPr>
        <p:txBody>
          <a:bodyPr/>
          <a:lstStyle/>
          <a:p>
            <a:r>
              <a:rPr lang="fr-CH"/>
              <a:t>A. Andersen | EN-CV-CES | CERN-ABB motorSENSE Project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11C351-C914-6025-2A0C-D0A47C834B9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0809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DE18C0-4B02-28BE-B2D0-56A6B4698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603BC1-4473-9423-2A21-3C38CB44C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/>
              <a:t>How Variable Speed Drives Cut Pump Energy Use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F8098-282B-04BA-0C2F-DF760965D37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/>
              <a:t>28.10.2025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509FF-0A6F-8B34-3103-1A8D06444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644D7EC-49CD-5772-C57A-C9D257164E88}"/>
              </a:ext>
            </a:extLst>
          </p:cNvPr>
          <p:cNvGrpSpPr/>
          <p:nvPr/>
        </p:nvGrpSpPr>
        <p:grpSpPr>
          <a:xfrm>
            <a:off x="317475" y="2482196"/>
            <a:ext cx="5940425" cy="2724150"/>
            <a:chOff x="749523" y="2397530"/>
            <a:chExt cx="5940425" cy="2724150"/>
          </a:xfrm>
        </p:grpSpPr>
        <p:graphicFrame>
          <p:nvGraphicFramePr>
            <p:cNvPr id="5" name="Chart 4">
              <a:extLst>
                <a:ext uri="{FF2B5EF4-FFF2-40B4-BE49-F238E27FC236}">
                  <a16:creationId xmlns:a16="http://schemas.microsoft.com/office/drawing/2014/main" id="{C2A70AB9-BBD3-4DF6-B5EC-2C7DD05F5BE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68381982"/>
                </p:ext>
              </p:extLst>
            </p:nvPr>
          </p:nvGraphicFramePr>
          <p:xfrm>
            <a:off x="749523" y="2397530"/>
            <a:ext cx="5940425" cy="27241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ECFEFE2B-4DD0-159B-E245-5B3C4D38DD25}"/>
                </a:ext>
              </a:extLst>
            </p:cNvPr>
            <p:cNvCxnSpPr>
              <a:cxnSpLocks/>
            </p:cNvCxnSpPr>
            <p:nvPr/>
          </p:nvCxnSpPr>
          <p:spPr bwMode="gray">
            <a:xfrm flipV="1">
              <a:off x="2907374" y="3298695"/>
              <a:ext cx="0" cy="639110"/>
            </a:xfrm>
            <a:prstGeom prst="straightConnector1">
              <a:avLst/>
            </a:prstGeom>
            <a:ln w="190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C5383C7-3A8B-8621-19A0-1AD6BD0949CA}"/>
                </a:ext>
              </a:extLst>
            </p:cNvPr>
            <p:cNvSpPr txBox="1"/>
            <p:nvPr/>
          </p:nvSpPr>
          <p:spPr bwMode="gray">
            <a:xfrm>
              <a:off x="2351584" y="3582958"/>
              <a:ext cx="584200" cy="1693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l">
                <a:spcBef>
                  <a:spcPts val="600"/>
                </a:spcBef>
              </a:pPr>
              <a:r>
                <a:rPr lang="en-US" sz="1100" dirty="0">
                  <a:solidFill>
                    <a:srgbClr val="FF0000"/>
                  </a:solidFill>
                </a:rPr>
                <a:t>Savings</a:t>
              </a:r>
              <a:endParaRPr lang="en-SG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F363794-17E8-2E56-3DB8-AC8322B98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1000" dirty="0"/>
              <a:t>A. Andersen | EN-CV-CES | CERN-ABB </a:t>
            </a:r>
            <a:r>
              <a:rPr lang="fr-CH" sz="1000" dirty="0" err="1"/>
              <a:t>motorSENSE</a:t>
            </a:r>
            <a:r>
              <a:rPr lang="fr-CH" sz="1000" dirty="0"/>
              <a:t> Project</a:t>
            </a:r>
            <a:endParaRPr lang="en-US" sz="10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43ECDBE-23CE-89C1-87AE-BBCBB38AB9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4072" y="2477498"/>
            <a:ext cx="5291056" cy="24508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16F0F9E-6E5F-3854-5D6C-6B3DED958270}"/>
              </a:ext>
            </a:extLst>
          </p:cNvPr>
          <p:cNvSpPr txBox="1"/>
          <p:nvPr/>
        </p:nvSpPr>
        <p:spPr>
          <a:xfrm>
            <a:off x="6834637" y="5021680"/>
            <a:ext cx="510992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200" dirty="0"/>
              <a:t>VSDs adjust speed instead of throttling, avoiding energy loss at partial flow</a:t>
            </a:r>
            <a:endParaRPr lang="fr-CH" sz="1200" dirty="0"/>
          </a:p>
        </p:txBody>
      </p:sp>
    </p:spTree>
    <p:extLst>
      <p:ext uri="{BB962C8B-B14F-4D97-AF65-F5344CB8AC3E}">
        <p14:creationId xmlns:p14="http://schemas.microsoft.com/office/powerpoint/2010/main" val="36127112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3F1DC-9CF6-B652-583C-5471F4EB9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Motor Population and Efficiency Baseline</a:t>
            </a:r>
            <a:br>
              <a:rPr lang="en-US" dirty="0"/>
            </a:br>
            <a:r>
              <a:rPr lang="en-US" sz="2400" dirty="0"/>
              <a:t>Data extracted from ABB motor audit – basis for energy savings calculations</a:t>
            </a:r>
            <a:br>
              <a:rPr lang="en-US" dirty="0"/>
            </a:br>
            <a:br>
              <a:rPr lang="en-US" dirty="0"/>
            </a:br>
            <a:endParaRPr lang="sv-SE" sz="24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63E8DB7-F827-075F-BA59-C87BCF5E3746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/>
              <a:t>28.10.2025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AFF9FBC-9C2A-868C-7394-6211981CE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dirty="0"/>
              <a:t>A. Andersen | EN-CV-CES | CERN-ABB </a:t>
            </a:r>
            <a:r>
              <a:rPr lang="en-GB" sz="1000" dirty="0" err="1"/>
              <a:t>motorSENSE</a:t>
            </a:r>
            <a:r>
              <a:rPr lang="en-GB" sz="1000" dirty="0"/>
              <a:t> Project</a:t>
            </a:r>
            <a:endParaRPr lang="en-US" sz="10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1566DC5-7EFC-58E6-EE6D-8F51B02FB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5" name="Picture 24" descr="A pie chart with numbers&#10;&#10;Description automatically generated">
            <a:extLst>
              <a:ext uri="{FF2B5EF4-FFF2-40B4-BE49-F238E27FC236}">
                <a16:creationId xmlns:a16="http://schemas.microsoft.com/office/drawing/2014/main" id="{E5949CA2-F7FD-ECE2-DA5B-D9A9DE1C48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" t="8090"/>
          <a:stretch>
            <a:fillRect/>
          </a:stretch>
        </p:blipFill>
        <p:spPr>
          <a:xfrm>
            <a:off x="191347" y="2307387"/>
            <a:ext cx="3816420" cy="362472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DC1EB01-0C69-9CCA-AEBC-5DD5EF9F02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041" y="4511158"/>
            <a:ext cx="2531158" cy="1626976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B01F893-E59A-EACA-4C74-AE33D55C2217}"/>
              </a:ext>
            </a:extLst>
          </p:cNvPr>
          <p:cNvCxnSpPr>
            <a:cxnSpLocks/>
          </p:cNvCxnSpPr>
          <p:nvPr/>
        </p:nvCxnSpPr>
        <p:spPr>
          <a:xfrm>
            <a:off x="6129655" y="2000532"/>
            <a:ext cx="0" cy="4004672"/>
          </a:xfrm>
          <a:prstGeom prst="line">
            <a:avLst/>
          </a:prstGeom>
          <a:ln w="28575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83F3503-730A-B9F0-4228-F518E9BE2675}"/>
              </a:ext>
            </a:extLst>
          </p:cNvPr>
          <p:cNvSpPr txBox="1"/>
          <p:nvPr/>
        </p:nvSpPr>
        <p:spPr>
          <a:xfrm>
            <a:off x="1460344" y="2000532"/>
            <a:ext cx="338137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/>
              <a:t>Motor</a:t>
            </a:r>
            <a:r>
              <a:rPr lang="fr-CH" dirty="0"/>
              <a:t> </a:t>
            </a:r>
            <a:r>
              <a:rPr lang="fr-CH" dirty="0" err="1"/>
              <a:t>efficiency</a:t>
            </a:r>
            <a:r>
              <a:rPr lang="fr-CH" dirty="0"/>
              <a:t> class distribution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5079C66-7E04-0F29-574C-AC78FFC37503}"/>
              </a:ext>
            </a:extLst>
          </p:cNvPr>
          <p:cNvSpPr txBox="1"/>
          <p:nvPr/>
        </p:nvSpPr>
        <p:spPr>
          <a:xfrm>
            <a:off x="7248128" y="1988840"/>
            <a:ext cx="33727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/>
              <a:t>Motor</a:t>
            </a:r>
            <a:r>
              <a:rPr lang="fr-CH" dirty="0"/>
              <a:t> control </a:t>
            </a:r>
            <a:r>
              <a:rPr lang="fr-CH" dirty="0" err="1"/>
              <a:t>method</a:t>
            </a:r>
            <a:r>
              <a:rPr lang="fr-CH" dirty="0"/>
              <a:t> breakdown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320F406-A41B-FF40-BC77-4B1FEB4D89C5}"/>
              </a:ext>
            </a:extLst>
          </p:cNvPr>
          <p:cNvSpPr/>
          <p:nvPr/>
        </p:nvSpPr>
        <p:spPr>
          <a:xfrm>
            <a:off x="751345" y="5850575"/>
            <a:ext cx="1780568" cy="24622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solidFill>
              <a:srgbClr val="2F2F2F"/>
            </a:solidFill>
          </a:ln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0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Most motors are IE1 or IE2</a:t>
            </a:r>
            <a:endParaRPr kumimoji="0" lang="en-US" sz="10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ABBvoice"/>
              <a:cs typeface="ABBvoice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7A3E178-E357-D940-E4B1-2232D95FF173}"/>
              </a:ext>
            </a:extLst>
          </p:cNvPr>
          <p:cNvSpPr/>
          <p:nvPr/>
        </p:nvSpPr>
        <p:spPr>
          <a:xfrm>
            <a:off x="3941619" y="4169617"/>
            <a:ext cx="1800200" cy="246221"/>
          </a:xfrm>
          <a:prstGeom prst="rect">
            <a:avLst/>
          </a:prstGeom>
          <a:solidFill>
            <a:srgbClr val="262626">
              <a:lumMod val="10000"/>
              <a:lumOff val="90000"/>
            </a:srgbClr>
          </a:solidFill>
          <a:ln>
            <a:solidFill>
              <a:srgbClr val="2F2F2F"/>
            </a:solidFill>
          </a:ln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00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Efficiency ranges for motors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83E00E2-14EC-5713-3594-B35A3B459A2D}"/>
              </a:ext>
            </a:extLst>
          </p:cNvPr>
          <p:cNvSpPr/>
          <p:nvPr/>
        </p:nvSpPr>
        <p:spPr>
          <a:xfrm>
            <a:off x="7824192" y="5035242"/>
            <a:ext cx="2444281" cy="55399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solidFill>
              <a:srgbClr val="2F2F2F"/>
            </a:solidFill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en-US" sz="10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≈ 60 % </a:t>
            </a:r>
            <a:r>
              <a:rPr kumimoji="0" lang="en-US" sz="100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of motors operate </a:t>
            </a:r>
            <a:r>
              <a:rPr kumimoji="0" lang="en-US" sz="10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without speed control </a:t>
            </a:r>
            <a:r>
              <a:rPr kumimoji="0" lang="en-US" sz="100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(DOL, </a:t>
            </a:r>
            <a:r>
              <a:rPr lang="en-US" sz="1000" kern="0" dirty="0">
                <a:solidFill>
                  <a:srgbClr val="000000"/>
                </a:solidFill>
                <a:latin typeface="+mj-lt"/>
                <a:ea typeface="ABBvoice"/>
                <a:cs typeface="ABBvoice"/>
              </a:rPr>
              <a:t>S</a:t>
            </a:r>
            <a:r>
              <a:rPr lang="en-US" sz="1000" kern="0" dirty="0">
                <a:solidFill>
                  <a:srgbClr val="000000"/>
                </a:solidFill>
                <a:ea typeface="ABBvoice"/>
                <a:cs typeface="ABBvoice"/>
              </a:rPr>
              <a:t>oft starter, S</a:t>
            </a:r>
            <a:r>
              <a:rPr kumimoji="0" lang="en-US" sz="100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ABBvoice"/>
                <a:cs typeface="ABBvoice"/>
              </a:rPr>
              <a:t>tar-Delta, or 2-speed,)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CA15DC-BFEA-B5F1-C800-80E1064578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1816" y="2905837"/>
            <a:ext cx="3885341" cy="173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410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C1150A-F485-37D7-B17D-9542810FD4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944F7-79A0-FFEE-DA49-964AA0BCA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fr-CH" dirty="0"/>
              <a:t>CERN Smart </a:t>
            </a:r>
            <a:r>
              <a:rPr lang="fr-CH" dirty="0" err="1"/>
              <a:t>Regulation</a:t>
            </a:r>
            <a:endParaRPr lang="fr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D319B0-A01A-DDAD-AEFF-DE955BEE9FE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28.10.2025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8F10C3-2183-21D1-13F2-7D52EF27D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A. Andersen | EN-CV-CES | CERN-ABB motorSENSE Project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D35049-7CD3-075E-31CE-C1DFD7E40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464958-7D45-8A35-B0F0-E8B23ABC43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H" sz="1400" dirty="0"/>
              <a:t>White </a:t>
            </a:r>
            <a:r>
              <a:rPr lang="fr-CH" sz="1400" dirty="0" err="1"/>
              <a:t>paper</a:t>
            </a:r>
            <a:r>
              <a:rPr lang="fr-CH" sz="1400" dirty="0"/>
              <a:t>:</a:t>
            </a:r>
          </a:p>
          <a:p>
            <a:r>
              <a:rPr lang="fr-CH" sz="1400" u="sng" dirty="0">
                <a:hlinkClick r:id="rId2"/>
              </a:rPr>
              <a:t>https://inspirehep.net/files/8adf5f2ffa67dd786649f45b274b8125</a:t>
            </a:r>
            <a:endParaRPr lang="en-SG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062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8C4B1-0082-1719-62CA-9B2D56855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704AEFB3-E66F-A405-3C52-5F77BE9C0C10}"/>
              </a:ext>
            </a:extLst>
          </p:cNvPr>
          <p:cNvSpPr/>
          <p:nvPr/>
        </p:nvSpPr>
        <p:spPr>
          <a:xfrm>
            <a:off x="5851890" y="1452915"/>
            <a:ext cx="5936910" cy="4776681"/>
          </a:xfrm>
          <a:prstGeom prst="rect">
            <a:avLst/>
          </a:prstGeom>
          <a:solidFill>
            <a:schemeClr val="bg2">
              <a:lumMod val="9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996E53C-1115-CFA7-F102-2CA8E619A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628403"/>
            <a:ext cx="11376025" cy="597631"/>
          </a:xfrm>
        </p:spPr>
        <p:txBody>
          <a:bodyPr/>
          <a:lstStyle/>
          <a:p>
            <a:r>
              <a:rPr lang="en-US" sz="2800" dirty="0"/>
              <a:t>From Global Trends to CERN: The Need for Energy Efficiency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B8F03-8422-CCF4-35F4-34A01C23E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74B67B-3FE1-B5B3-B3E1-A23715713D1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/>
              <a:t>28.10.2025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6BE92A7-1FFF-B804-59EA-796E56633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1000" dirty="0"/>
              <a:t>A. Andersen | EN-CV-CES | CERN-ABB </a:t>
            </a:r>
            <a:r>
              <a:rPr lang="fr-CH" sz="1000" dirty="0" err="1"/>
              <a:t>motorSENSE</a:t>
            </a:r>
            <a:r>
              <a:rPr lang="fr-CH" sz="1000" dirty="0"/>
              <a:t> Project</a:t>
            </a:r>
            <a:endParaRPr lang="en-US" sz="1000" dirty="0"/>
          </a:p>
        </p:txBody>
      </p:sp>
      <p:pic>
        <p:nvPicPr>
          <p:cNvPr id="35" name="Picture 34" descr="A green pipes and pumps&#10;&#10;AI-generated content may be incorrect.">
            <a:extLst>
              <a:ext uri="{FF2B5EF4-FFF2-40B4-BE49-F238E27FC236}">
                <a16:creationId xmlns:a16="http://schemas.microsoft.com/office/drawing/2014/main" id="{DF86C0F0-A431-5C4D-9376-105F23422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4755" y="4189634"/>
            <a:ext cx="2242317" cy="1496143"/>
          </a:xfrm>
          <a:prstGeom prst="rect">
            <a:avLst/>
          </a:prstGeom>
        </p:spPr>
      </p:pic>
      <p:pic>
        <p:nvPicPr>
          <p:cNvPr id="37" name="Picture 36" descr="A large metal machine with many vents&#10;&#10;AI-generated content may be incorrect.">
            <a:extLst>
              <a:ext uri="{FF2B5EF4-FFF2-40B4-BE49-F238E27FC236}">
                <a16:creationId xmlns:a16="http://schemas.microsoft.com/office/drawing/2014/main" id="{BC81FBCD-913C-B78B-3E37-32D85ECD3D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1777" y="4189634"/>
            <a:ext cx="2242317" cy="14961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83A3C94-4237-0232-4C15-BF77010951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361" y="1452916"/>
            <a:ext cx="4860374" cy="8288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17E3FF-47F2-5597-9D4E-DAB2616D93E1}"/>
              </a:ext>
            </a:extLst>
          </p:cNvPr>
          <p:cNvSpPr txBox="1"/>
          <p:nvPr/>
        </p:nvSpPr>
        <p:spPr>
          <a:xfrm>
            <a:off x="268981" y="2508661"/>
            <a:ext cx="49931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Electric motion drives global sustainability, automation, and mobility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584491-BD86-A307-D559-E12F7BDFFC7E}"/>
              </a:ext>
            </a:extLst>
          </p:cNvPr>
          <p:cNvSpPr txBox="1"/>
          <p:nvPr/>
        </p:nvSpPr>
        <p:spPr>
          <a:xfrm>
            <a:off x="242561" y="3429000"/>
            <a:ext cx="514740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45 % of the world’s electricity is converted by electric motors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Fewer than 25 % are controlled by speed drives  </a:t>
            </a:r>
          </a:p>
          <a:p>
            <a:r>
              <a:rPr lang="en-US" dirty="0">
                <a:solidFill>
                  <a:srgbClr val="FF0000"/>
                </a:solidFill>
              </a:rPr>
              <a:t>→ Major potential for efficiency gains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B4F28E-46D8-6A6C-B6F6-4371AFFA8089}"/>
              </a:ext>
            </a:extLst>
          </p:cNvPr>
          <p:cNvSpPr txBox="1"/>
          <p:nvPr/>
        </p:nvSpPr>
        <p:spPr>
          <a:xfrm>
            <a:off x="5878901" y="2568233"/>
            <a:ext cx="60978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CERN’s total electricity use ≈ 1.3 TWh / year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Cooling &amp; Ventilation = 14 % of LHC consumption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+2000 motors operated by EN-CV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7834BB4-64FA-7C72-A5A2-6CCDEBE26E21}"/>
              </a:ext>
            </a:extLst>
          </p:cNvPr>
          <p:cNvCxnSpPr>
            <a:cxnSpLocks/>
          </p:cNvCxnSpPr>
          <p:nvPr/>
        </p:nvCxnSpPr>
        <p:spPr>
          <a:xfrm>
            <a:off x="5591944" y="1452916"/>
            <a:ext cx="0" cy="4776680"/>
          </a:xfrm>
          <a:prstGeom prst="line">
            <a:avLst/>
          </a:prstGeom>
          <a:ln w="28575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63CAE6D-99A3-9E43-FFC0-255FACC7D73B}"/>
              </a:ext>
            </a:extLst>
          </p:cNvPr>
          <p:cNvSpPr txBox="1"/>
          <p:nvPr/>
        </p:nvSpPr>
        <p:spPr>
          <a:xfrm>
            <a:off x="5869697" y="1547709"/>
            <a:ext cx="56989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Cooling &amp; Ventilation: An Opportunity for Energy Savings at CERN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4C50A5C-C596-4B7B-6BCC-598600199EAB}"/>
              </a:ext>
            </a:extLst>
          </p:cNvPr>
          <p:cNvSpPr txBox="1"/>
          <p:nvPr/>
        </p:nvSpPr>
        <p:spPr>
          <a:xfrm>
            <a:off x="983432" y="5285215"/>
            <a:ext cx="40297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666666"/>
                </a:solidFill>
              </a:rPr>
              <a:t>Global trend: demand for electric motion expected to double by 2040</a:t>
            </a:r>
          </a:p>
        </p:txBody>
      </p:sp>
    </p:spTree>
    <p:extLst>
      <p:ext uri="{BB962C8B-B14F-4D97-AF65-F5344CB8AC3E}">
        <p14:creationId xmlns:p14="http://schemas.microsoft.com/office/powerpoint/2010/main" val="2980472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FBA6DA-1960-B7FF-D588-92988CEF1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AD862F0-B91C-3CAA-27B4-F6CBA3BA23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CERN-ABB </a:t>
            </a:r>
            <a:br>
              <a:rPr lang="en-US" dirty="0"/>
            </a:br>
            <a:r>
              <a:rPr lang="en-US" dirty="0" err="1"/>
              <a:t>motorSENSE</a:t>
            </a:r>
            <a:r>
              <a:rPr lang="en-US" dirty="0"/>
              <a:t> Collaboration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DCAFF5-1CE5-0E8A-42B9-08C8D5A81B9B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828675" cy="365125"/>
          </a:xfrm>
        </p:spPr>
        <p:txBody>
          <a:bodyPr/>
          <a:lstStyle/>
          <a:p>
            <a:r>
              <a:rPr lang="fr-FR"/>
              <a:t>28.10.2025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4AD298-C2DD-CC74-796A-B25C9B1B95FD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83338"/>
            <a:ext cx="6572250" cy="365125"/>
          </a:xfrm>
        </p:spPr>
        <p:txBody>
          <a:bodyPr/>
          <a:lstStyle/>
          <a:p>
            <a:r>
              <a:rPr lang="fr-CH"/>
              <a:t>A. Andersen | EN-CV-CES | CERN-ABB motorSENSE Project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BDBEBC-71A2-AC4E-5D92-1872E9C44AD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711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977A433D-F909-D4E3-08EE-4FFC64EF0BF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fr-FR"/>
              <a:t>28.10.2025</a:t>
            </a:r>
            <a:endParaRPr lang="en-US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90EA3327-D9E4-6413-B0E0-8B28D8256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4CFA0-E2AC-BB1B-C778-DC054BB0D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sz="1000" dirty="0"/>
              <a:t>A. Andersen | EN-CV-CES | CERN-ABB </a:t>
            </a:r>
            <a:r>
              <a:rPr lang="fr-CH" sz="1000" dirty="0" err="1"/>
              <a:t>motorSENSE</a:t>
            </a:r>
            <a:r>
              <a:rPr lang="fr-CH" sz="1000" dirty="0"/>
              <a:t> Project</a:t>
            </a:r>
            <a:endParaRPr lang="en-US" sz="1000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9080CA5A-10EF-4ACE-0B78-011FAE8E2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7631"/>
          </a:xfrm>
        </p:spPr>
        <p:txBody>
          <a:bodyPr/>
          <a:lstStyle/>
          <a:p>
            <a:r>
              <a:rPr lang="en-GB" sz="3200" dirty="0" err="1"/>
              <a:t>motorSENSE</a:t>
            </a:r>
            <a:r>
              <a:rPr lang="en-GB" sz="3200" dirty="0"/>
              <a:t>: a CERN–ABB collaboration born from Big Science Sweden 2020</a:t>
            </a:r>
            <a:endParaRPr lang="en-US" sz="3200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F3AF3C0-A3B9-2964-515D-B8D6DC773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7688" y="5040268"/>
            <a:ext cx="2255929" cy="82027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fr-CH" sz="1600" b="0" dirty="0">
                <a:solidFill>
                  <a:srgbClr val="0033A0"/>
                </a:solidFill>
              </a:rPr>
              <a:t>Duration: </a:t>
            </a:r>
            <a:r>
              <a:rPr lang="fr-CH" sz="1600" b="0" dirty="0" err="1">
                <a:solidFill>
                  <a:srgbClr val="0033A0"/>
                </a:solidFill>
              </a:rPr>
              <a:t>January</a:t>
            </a:r>
            <a:r>
              <a:rPr lang="fr-CH" sz="1600" b="0" dirty="0">
                <a:solidFill>
                  <a:srgbClr val="0033A0"/>
                </a:solidFill>
              </a:rPr>
              <a:t> 2022 to </a:t>
            </a:r>
            <a:r>
              <a:rPr lang="fr-CH" sz="1600" b="0" dirty="0" err="1">
                <a:solidFill>
                  <a:srgbClr val="0033A0"/>
                </a:solidFill>
              </a:rPr>
              <a:t>December</a:t>
            </a:r>
            <a:r>
              <a:rPr lang="fr-CH" sz="1600" b="0" dirty="0">
                <a:solidFill>
                  <a:srgbClr val="0033A0"/>
                </a:solidFill>
              </a:rPr>
              <a:t> 2023</a:t>
            </a:r>
          </a:p>
          <a:p>
            <a:endParaRPr lang="fr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09BA399-723E-CA1F-6657-7013A6E98B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2461537"/>
            <a:ext cx="3776130" cy="2096380"/>
          </a:xfrm>
          <a:prstGeom prst="rect">
            <a:avLst/>
          </a:prstGeom>
        </p:spPr>
      </p:pic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00E90C6F-CF17-CB83-60AB-8C72D315A1F6}"/>
              </a:ext>
            </a:extLst>
          </p:cNvPr>
          <p:cNvSpPr txBox="1">
            <a:spLocks/>
          </p:cNvSpPr>
          <p:nvPr/>
        </p:nvSpPr>
        <p:spPr>
          <a:xfrm>
            <a:off x="3430562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28.10.2025</a:t>
            </a:r>
            <a:endParaRPr lang="en-US" dirty="0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E6292FBD-20F6-2BF4-5931-0F68DEEECC08}"/>
              </a:ext>
            </a:extLst>
          </p:cNvPr>
          <p:cNvSpPr/>
          <p:nvPr/>
        </p:nvSpPr>
        <p:spPr>
          <a:xfrm>
            <a:off x="4367606" y="3336038"/>
            <a:ext cx="997499" cy="3651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7BC09C6-CBE2-D875-2770-10CE02C086D9}"/>
              </a:ext>
            </a:extLst>
          </p:cNvPr>
          <p:cNvSpPr txBox="1"/>
          <p:nvPr/>
        </p:nvSpPr>
        <p:spPr bwMode="gray">
          <a:xfrm>
            <a:off x="5637525" y="2651311"/>
            <a:ext cx="1000496" cy="343051"/>
          </a:xfrm>
          <a:prstGeom prst="rect">
            <a:avLst/>
          </a:prstGeom>
          <a:noFill/>
        </p:spPr>
        <p:txBody>
          <a:bodyPr wrap="square" lIns="72000" tIns="72000" rIns="72000" bIns="72000" rtlCol="0">
            <a:noAutofit/>
          </a:bodyPr>
          <a:lstStyle/>
          <a:p>
            <a:pPr algn="ctr"/>
            <a:r>
              <a:rPr lang="en-US" sz="1000" b="1" dirty="0"/>
              <a:t>Ingo </a:t>
            </a:r>
            <a:r>
              <a:rPr lang="en-US" sz="1000" b="1" dirty="0" err="1"/>
              <a:t>Rühl</a:t>
            </a:r>
            <a:endParaRPr lang="en-US" sz="1000" b="1" dirty="0"/>
          </a:p>
          <a:p>
            <a:pPr algn="ctr"/>
            <a:r>
              <a:rPr lang="en-US" sz="1000" dirty="0"/>
              <a:t>EN-CV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FD6C99C-C5EB-CA51-36D7-05FE51F77684}"/>
              </a:ext>
            </a:extLst>
          </p:cNvPr>
          <p:cNvSpPr txBox="1"/>
          <p:nvPr/>
        </p:nvSpPr>
        <p:spPr bwMode="gray">
          <a:xfrm>
            <a:off x="9263620" y="2616956"/>
            <a:ext cx="986323" cy="343051"/>
          </a:xfrm>
          <a:prstGeom prst="rect">
            <a:avLst/>
          </a:prstGeom>
          <a:noFill/>
        </p:spPr>
        <p:txBody>
          <a:bodyPr wrap="square" lIns="72000" tIns="72000" rIns="72000" bIns="72000" rtlCol="0">
            <a:noAutofit/>
          </a:bodyPr>
          <a:lstStyle/>
          <a:p>
            <a:pPr algn="ctr"/>
            <a:r>
              <a:rPr lang="en-US" sz="1000" b="1" dirty="0"/>
              <a:t>Nauman Latif</a:t>
            </a:r>
          </a:p>
          <a:p>
            <a:pPr algn="ctr"/>
            <a:r>
              <a:rPr lang="en-US" sz="1000" dirty="0"/>
              <a:t>EN-CV-CES</a:t>
            </a:r>
          </a:p>
          <a:p>
            <a:pPr algn="ctr"/>
            <a:endParaRPr lang="en-US" sz="1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20D18C-5385-AC0E-98D6-C63F5C2AC31B}"/>
              </a:ext>
            </a:extLst>
          </p:cNvPr>
          <p:cNvSpPr txBox="1"/>
          <p:nvPr/>
        </p:nvSpPr>
        <p:spPr bwMode="gray">
          <a:xfrm>
            <a:off x="7571283" y="2649302"/>
            <a:ext cx="861807" cy="343051"/>
          </a:xfrm>
          <a:prstGeom prst="rect">
            <a:avLst/>
          </a:prstGeom>
          <a:noFill/>
        </p:spPr>
        <p:txBody>
          <a:bodyPr wrap="square" lIns="72000" tIns="72000" rIns="72000" bIns="72000" rtlCol="0">
            <a:noAutofit/>
          </a:bodyPr>
          <a:lstStyle/>
          <a:p>
            <a:pPr algn="ctr"/>
            <a:r>
              <a:rPr lang="en-US" sz="1000" b="1" dirty="0"/>
              <a:t>David Widegren</a:t>
            </a:r>
          </a:p>
          <a:p>
            <a:pPr algn="ctr"/>
            <a:r>
              <a:rPr lang="en-US" sz="1000" dirty="0"/>
              <a:t>EN-IM</a:t>
            </a:r>
          </a:p>
        </p:txBody>
      </p:sp>
      <p:sp>
        <p:nvSpPr>
          <p:cNvPr id="31" name="AutoShape 6" descr="Alf Isaksson WFCS 2019">
            <a:extLst>
              <a:ext uri="{FF2B5EF4-FFF2-40B4-BE49-F238E27FC236}">
                <a16:creationId xmlns:a16="http://schemas.microsoft.com/office/drawing/2014/main" id="{05D84D25-A6CF-3376-0509-5921E1705AE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985725" y="2408518"/>
            <a:ext cx="171723" cy="177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E33F5FD7-06B2-96CD-85CC-1D8FF1DB73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515" y="1713293"/>
            <a:ext cx="726708" cy="93801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58910D1-A4A0-E841-17AE-1A39EF99D8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8560" y="1713391"/>
            <a:ext cx="907706" cy="93591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9BCC80C-420F-88D2-60CD-35286B3195A5}"/>
              </a:ext>
            </a:extLst>
          </p:cNvPr>
          <p:cNvGrpSpPr/>
          <p:nvPr/>
        </p:nvGrpSpPr>
        <p:grpSpPr>
          <a:xfrm>
            <a:off x="8400269" y="1709655"/>
            <a:ext cx="986323" cy="1280485"/>
            <a:chOff x="8569700" y="1722832"/>
            <a:chExt cx="986323" cy="128048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C8F5270-9F0C-5895-56EB-D3762AC84901}"/>
                </a:ext>
              </a:extLst>
            </p:cNvPr>
            <p:cNvSpPr txBox="1"/>
            <p:nvPr/>
          </p:nvSpPr>
          <p:spPr bwMode="gray">
            <a:xfrm>
              <a:off x="8569700" y="2660266"/>
              <a:ext cx="986323" cy="343051"/>
            </a:xfrm>
            <a:prstGeom prst="rect">
              <a:avLst/>
            </a:prstGeom>
            <a:noFill/>
          </p:spPr>
          <p:txBody>
            <a:bodyPr wrap="square" lIns="72000" tIns="72000" rIns="72000" bIns="72000" rtlCol="0">
              <a:noAutofit/>
            </a:bodyPr>
            <a:lstStyle/>
            <a:p>
              <a:pPr algn="ctr"/>
              <a:r>
                <a:rPr lang="en-US" sz="1000" b="1" dirty="0"/>
                <a:t>Han Hubert Dols</a:t>
              </a:r>
            </a:p>
            <a:p>
              <a:pPr algn="ctr"/>
              <a:r>
                <a:rPr lang="en-US" sz="1000" dirty="0"/>
                <a:t>IPT-KT</a:t>
              </a:r>
            </a:p>
            <a:p>
              <a:pPr algn="ctr"/>
              <a:endParaRPr lang="en-US" sz="1000" dirty="0"/>
            </a:p>
          </p:txBody>
        </p:sp>
        <p:pic>
          <p:nvPicPr>
            <p:cNvPr id="34" name="Picture 33" descr="A person wearing glasses and a suit&#10;&#10;Description automatically generated">
              <a:extLst>
                <a:ext uri="{FF2B5EF4-FFF2-40B4-BE49-F238E27FC236}">
                  <a16:creationId xmlns:a16="http://schemas.microsoft.com/office/drawing/2014/main" id="{E0D29837-F356-5875-0515-BFDA75CB9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72877" y="1722832"/>
              <a:ext cx="700050" cy="940329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25510BA-9332-35C2-4FD7-ED68B851357D}"/>
              </a:ext>
            </a:extLst>
          </p:cNvPr>
          <p:cNvGrpSpPr/>
          <p:nvPr/>
        </p:nvGrpSpPr>
        <p:grpSpPr>
          <a:xfrm>
            <a:off x="6519589" y="1713293"/>
            <a:ext cx="1016956" cy="1275366"/>
            <a:chOff x="6760993" y="1718996"/>
            <a:chExt cx="1016956" cy="1275366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21BDA80-B5A1-52D3-81CE-10DA7F3CE865}"/>
                </a:ext>
              </a:extLst>
            </p:cNvPr>
            <p:cNvSpPr txBox="1"/>
            <p:nvPr/>
          </p:nvSpPr>
          <p:spPr bwMode="gray">
            <a:xfrm>
              <a:off x="6760993" y="2651311"/>
              <a:ext cx="1016956" cy="343051"/>
            </a:xfrm>
            <a:prstGeom prst="rect">
              <a:avLst/>
            </a:prstGeom>
            <a:noFill/>
          </p:spPr>
          <p:txBody>
            <a:bodyPr wrap="square" lIns="72000" tIns="72000" rIns="72000" bIns="72000" rtlCol="0">
              <a:noAutofit/>
            </a:bodyPr>
            <a:lstStyle/>
            <a:p>
              <a:pPr algn="ctr"/>
              <a:r>
                <a:rPr lang="fr-CH" sz="1000" b="1" dirty="0"/>
                <a:t>Anders Andersen</a:t>
              </a:r>
              <a:endParaRPr lang="en-US" sz="1000" b="1" dirty="0"/>
            </a:p>
            <a:p>
              <a:pPr algn="ctr"/>
              <a:r>
                <a:rPr lang="en-US" sz="1000" dirty="0"/>
                <a:t>EN-CV-CES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9745762-7E44-F006-242A-7593AF336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72057" y="1718996"/>
              <a:ext cx="834165" cy="932315"/>
            </a:xfrm>
            <a:prstGeom prst="rect">
              <a:avLst/>
            </a:prstGeom>
          </p:spPr>
        </p:pic>
      </p:grpSp>
      <p:pic>
        <p:nvPicPr>
          <p:cNvPr id="36" name="Picture 35" descr="A person in a suit and glasses">
            <a:extLst>
              <a:ext uri="{FF2B5EF4-FFF2-40B4-BE49-F238E27FC236}">
                <a16:creationId xmlns:a16="http://schemas.microsoft.com/office/drawing/2014/main" id="{A50539DD-5F49-9972-F986-3489ECE59B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64598" y="1713293"/>
            <a:ext cx="907706" cy="926282"/>
          </a:xfrm>
          <a:prstGeom prst="rect">
            <a:avLst/>
          </a:prstGeom>
        </p:spPr>
      </p:pic>
      <p:grpSp>
        <p:nvGrpSpPr>
          <p:cNvPr id="84" name="Group 83">
            <a:extLst>
              <a:ext uri="{FF2B5EF4-FFF2-40B4-BE49-F238E27FC236}">
                <a16:creationId xmlns:a16="http://schemas.microsoft.com/office/drawing/2014/main" id="{C3AEC9FB-8F57-106B-C3EA-EDA34231AC8D}"/>
              </a:ext>
            </a:extLst>
          </p:cNvPr>
          <p:cNvGrpSpPr/>
          <p:nvPr/>
        </p:nvGrpSpPr>
        <p:grpSpPr>
          <a:xfrm>
            <a:off x="5649983" y="3988016"/>
            <a:ext cx="6311665" cy="1924287"/>
            <a:chOff x="5759493" y="3698040"/>
            <a:chExt cx="6311665" cy="1924287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FADB5974-1D9B-362B-F7D5-C89EF1EDDE05}"/>
                </a:ext>
              </a:extLst>
            </p:cNvPr>
            <p:cNvGrpSpPr/>
            <p:nvPr/>
          </p:nvGrpSpPr>
          <p:grpSpPr>
            <a:xfrm>
              <a:off x="5975158" y="3698040"/>
              <a:ext cx="6096000" cy="1327772"/>
              <a:chOff x="174157" y="1747231"/>
              <a:chExt cx="12017843" cy="2505485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47F1C76C-70D4-EC6F-E84B-A95CA3A19D56}"/>
                  </a:ext>
                </a:extLst>
              </p:cNvPr>
              <p:cNvSpPr txBox="1"/>
              <p:nvPr/>
            </p:nvSpPr>
            <p:spPr bwMode="gray">
              <a:xfrm>
                <a:off x="10454837" y="3396248"/>
                <a:ext cx="1737163" cy="856468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rtlCol="0">
                <a:noAutofit/>
              </a:bodyPr>
              <a:lstStyle/>
              <a:p>
                <a:pPr algn="ctr"/>
                <a:r>
                  <a:rPr lang="en-US" sz="1000" b="1" dirty="0"/>
                  <a:t>Ankush Gulati</a:t>
                </a:r>
              </a:p>
              <a:p>
                <a:pPr algn="ctr"/>
                <a:r>
                  <a:rPr lang="en-US" sz="1000" dirty="0"/>
                  <a:t>Energy Efficiency Lead</a:t>
                </a:r>
              </a:p>
              <a:p>
                <a:pPr algn="ctr"/>
                <a:r>
                  <a:rPr lang="en-US" sz="1000" dirty="0"/>
                  <a:t>ABB Motion Services</a:t>
                </a:r>
              </a:p>
            </p:txBody>
          </p: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3B644DEC-6A1A-8E81-949A-320632934393}"/>
                  </a:ext>
                </a:extLst>
              </p:cNvPr>
              <p:cNvGrpSpPr/>
              <p:nvPr/>
            </p:nvGrpSpPr>
            <p:grpSpPr>
              <a:xfrm>
                <a:off x="174157" y="1747231"/>
                <a:ext cx="11825713" cy="2239567"/>
                <a:chOff x="174157" y="1747231"/>
                <a:chExt cx="11825713" cy="2239567"/>
              </a:xfrm>
            </p:grpSpPr>
            <p:pic>
              <p:nvPicPr>
                <p:cNvPr id="68" name="Picture 67" descr="A person with a beard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9D097F7D-5A2E-0B7B-7599-7AD265B3DB0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r="14682" b="11275"/>
                <a:stretch/>
              </p:blipFill>
              <p:spPr>
                <a:xfrm>
                  <a:off x="8746904" y="1747232"/>
                  <a:ext cx="1535722" cy="1597042"/>
                </a:xfrm>
                <a:prstGeom prst="rect">
                  <a:avLst/>
                </a:prstGeom>
              </p:spPr>
            </p:pic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6D16C377-016A-CCE5-5D6F-7E9420D2398E}"/>
                    </a:ext>
                  </a:extLst>
                </p:cNvPr>
                <p:cNvSpPr txBox="1"/>
                <p:nvPr/>
              </p:nvSpPr>
              <p:spPr bwMode="gray">
                <a:xfrm>
                  <a:off x="8639427" y="3396248"/>
                  <a:ext cx="1750676" cy="590550"/>
                </a:xfrm>
                <a:prstGeom prst="rect">
                  <a:avLst/>
                </a:prstGeom>
                <a:noFill/>
              </p:spPr>
              <p:txBody>
                <a:bodyPr wrap="square" lIns="72000" tIns="72000" rIns="72000" bIns="72000" rtlCol="0">
                  <a:noAutofit/>
                </a:bodyPr>
                <a:lstStyle/>
                <a:p>
                  <a:pPr algn="ctr"/>
                  <a:r>
                    <a:rPr lang="en-US" sz="1000" b="1" dirty="0"/>
                    <a:t>Matti Laitinen</a:t>
                  </a:r>
                </a:p>
                <a:p>
                  <a:pPr algn="ctr"/>
                  <a:r>
                    <a:rPr lang="en-US" sz="1000" dirty="0"/>
                    <a:t>Business Research Manager, ABB Motion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17759992-DA95-BA28-0378-0F5B15DB8430}"/>
                    </a:ext>
                  </a:extLst>
                </p:cNvPr>
                <p:cNvSpPr txBox="1"/>
                <p:nvPr/>
              </p:nvSpPr>
              <p:spPr bwMode="gray">
                <a:xfrm>
                  <a:off x="5063835" y="3396248"/>
                  <a:ext cx="1750676" cy="590550"/>
                </a:xfrm>
                <a:prstGeom prst="rect">
                  <a:avLst/>
                </a:prstGeom>
                <a:noFill/>
              </p:spPr>
              <p:txBody>
                <a:bodyPr wrap="square" lIns="72000" tIns="72000" rIns="72000" bIns="72000" rtlCol="0">
                  <a:noAutofit/>
                </a:bodyPr>
                <a:lstStyle/>
                <a:p>
                  <a:pPr algn="ctr"/>
                  <a:r>
                    <a:rPr lang="en-US" sz="1000" b="1" dirty="0"/>
                    <a:t>Simon Lundberg</a:t>
                  </a:r>
                </a:p>
                <a:p>
                  <a:pPr algn="ctr"/>
                  <a:r>
                    <a:rPr lang="en-US" sz="1000" dirty="0"/>
                    <a:t>Discovery Trainee</a:t>
                  </a:r>
                </a:p>
                <a:p>
                  <a:pPr algn="ctr"/>
                  <a:r>
                    <a:rPr lang="en-US" sz="1000" dirty="0"/>
                    <a:t>ABB Sweden</a:t>
                  </a:r>
                </a:p>
              </p:txBody>
            </p:sp>
            <p:pic>
              <p:nvPicPr>
                <p:cNvPr id="71" name="Picture 70" descr="A person wearing glasses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5F7E37E2-6760-3B7D-514B-4661F5A02E4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/>
                <a:srcRect l="193" t="3353" r="-193" b="7367"/>
                <a:stretch/>
              </p:blipFill>
              <p:spPr>
                <a:xfrm>
                  <a:off x="1880831" y="1747231"/>
                  <a:ext cx="1350000" cy="1607037"/>
                </a:xfrm>
                <a:prstGeom prst="rect">
                  <a:avLst/>
                </a:prstGeom>
              </p:spPr>
            </p:pic>
            <p:pic>
              <p:nvPicPr>
                <p:cNvPr id="72" name="Picture 71" descr="A person wearing glasses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B3DEDF9D-E768-D022-214C-F7D964E5545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/>
                <a:srcRect b="10720"/>
                <a:stretch/>
              </p:blipFill>
              <p:spPr>
                <a:xfrm>
                  <a:off x="174157" y="1747231"/>
                  <a:ext cx="1350000" cy="1607037"/>
                </a:xfrm>
                <a:prstGeom prst="rect">
                  <a:avLst/>
                </a:prstGeom>
              </p:spPr>
            </p:pic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3A95D3BF-4500-36A1-102B-21F30331BAB8}"/>
                    </a:ext>
                  </a:extLst>
                </p:cNvPr>
                <p:cNvSpPr txBox="1"/>
                <p:nvPr/>
              </p:nvSpPr>
              <p:spPr bwMode="gray">
                <a:xfrm>
                  <a:off x="1656371" y="3396248"/>
                  <a:ext cx="1805048" cy="590550"/>
                </a:xfrm>
                <a:prstGeom prst="rect">
                  <a:avLst/>
                </a:prstGeom>
                <a:noFill/>
              </p:spPr>
              <p:txBody>
                <a:bodyPr wrap="square" lIns="72000" tIns="72000" rIns="72000" bIns="72000" rtlCol="0">
                  <a:noAutofit/>
                </a:bodyPr>
                <a:lstStyle/>
                <a:p>
                  <a:pPr algn="ctr"/>
                  <a:r>
                    <a:rPr lang="en-US" sz="1000" b="1" dirty="0"/>
                    <a:t>Kristian </a:t>
                  </a:r>
                  <a:r>
                    <a:rPr lang="sv-SE" sz="1000" b="1" dirty="0"/>
                    <a:t>Rönnberg</a:t>
                  </a:r>
                  <a:endParaRPr lang="en-US" sz="1000" b="1" dirty="0"/>
                </a:p>
                <a:p>
                  <a:pPr algn="ctr"/>
                  <a:r>
                    <a:rPr lang="en-US" sz="1000" dirty="0"/>
                    <a:t>Principal Scientist</a:t>
                  </a:r>
                </a:p>
                <a:p>
                  <a:pPr algn="ctr"/>
                  <a:r>
                    <a:rPr lang="en-US" sz="1000" dirty="0"/>
                    <a:t>Thermal management</a:t>
                  </a: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BD0D915B-4C8B-0EDB-2BC1-339B09689C04}"/>
                    </a:ext>
                  </a:extLst>
                </p:cNvPr>
                <p:cNvSpPr txBox="1"/>
                <p:nvPr/>
              </p:nvSpPr>
              <p:spPr bwMode="gray">
                <a:xfrm>
                  <a:off x="3494429" y="3396248"/>
                  <a:ext cx="1529666" cy="590550"/>
                </a:xfrm>
                <a:prstGeom prst="rect">
                  <a:avLst/>
                </a:prstGeom>
                <a:noFill/>
              </p:spPr>
              <p:txBody>
                <a:bodyPr wrap="square" lIns="72000" tIns="72000" rIns="72000" bIns="72000" rtlCol="0">
                  <a:noAutofit/>
                </a:bodyPr>
                <a:lstStyle/>
                <a:p>
                  <a:pPr algn="ctr"/>
                  <a:r>
                    <a:rPr lang="en-US" sz="1000" b="1" dirty="0"/>
                    <a:t>Kari Saarinen</a:t>
                  </a:r>
                </a:p>
                <a:p>
                  <a:pPr algn="ctr"/>
                  <a:r>
                    <a:rPr lang="en-US" sz="1000" dirty="0"/>
                    <a:t>Principal Scientist</a:t>
                  </a:r>
                </a:p>
                <a:p>
                  <a:pPr algn="ctr"/>
                  <a:r>
                    <a:rPr lang="en-US" sz="1000" dirty="0"/>
                    <a:t>Data analytics</a:t>
                  </a:r>
                </a:p>
              </p:txBody>
            </p:sp>
            <p:sp>
              <p:nvSpPr>
                <p:cNvPr id="75" name="AutoShape 6" descr="Alf Isaksson WFCS 2019">
                  <a:extLst>
                    <a:ext uri="{FF2B5EF4-FFF2-40B4-BE49-F238E27FC236}">
                      <a16:creationId xmlns:a16="http://schemas.microsoft.com/office/drawing/2014/main" id="{E04EC68D-EE85-768B-1A47-84E168AE555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943600" y="3024318"/>
                  <a:ext cx="304800" cy="3048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v-SE"/>
                </a:p>
              </p:txBody>
            </p:sp>
            <p:pic>
              <p:nvPicPr>
                <p:cNvPr id="76" name="Picture 2">
                  <a:extLst>
                    <a:ext uri="{FF2B5EF4-FFF2-40B4-BE49-F238E27FC236}">
                      <a16:creationId xmlns:a16="http://schemas.microsoft.com/office/drawing/2014/main" id="{DF0B9481-BBF2-12E0-B592-C36D03EA454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0720"/>
                <a:stretch/>
              </p:blipFill>
              <p:spPr bwMode="auto">
                <a:xfrm>
                  <a:off x="3587505" y="1747232"/>
                  <a:ext cx="1350000" cy="160703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77" name="Picture 2">
                  <a:extLst>
                    <a:ext uri="{FF2B5EF4-FFF2-40B4-BE49-F238E27FC236}">
                      <a16:creationId xmlns:a16="http://schemas.microsoft.com/office/drawing/2014/main" id="{120D09B0-4395-BCB2-4127-093CC62C157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124" t="5038" r="18438" b="23952"/>
                <a:stretch/>
              </p:blipFill>
              <p:spPr bwMode="auto">
                <a:xfrm>
                  <a:off x="5248298" y="1757227"/>
                  <a:ext cx="1381750" cy="159704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4346001D-0741-649F-2DB6-0A7670556B1B}"/>
                    </a:ext>
                  </a:extLst>
                </p:cNvPr>
                <p:cNvSpPr txBox="1"/>
                <p:nvPr/>
              </p:nvSpPr>
              <p:spPr bwMode="gray">
                <a:xfrm>
                  <a:off x="6749971" y="3396247"/>
                  <a:ext cx="1996933" cy="590551"/>
                </a:xfrm>
                <a:prstGeom prst="rect">
                  <a:avLst/>
                </a:prstGeom>
                <a:noFill/>
              </p:spPr>
              <p:txBody>
                <a:bodyPr wrap="square" lIns="72000" tIns="72000" rIns="72000" bIns="72000" rtlCol="0">
                  <a:noAutofit/>
                </a:bodyPr>
                <a:lstStyle/>
                <a:p>
                  <a:pPr algn="ctr"/>
                  <a:r>
                    <a:rPr lang="en-US" sz="1000" b="1" dirty="0"/>
                    <a:t>Dmitry Svechkarenko</a:t>
                  </a:r>
                </a:p>
                <a:p>
                  <a:pPr algn="ctr"/>
                  <a:r>
                    <a:rPr lang="en-US" sz="1000" dirty="0"/>
                    <a:t>Team manager,</a:t>
                  </a:r>
                </a:p>
                <a:p>
                  <a:pPr algn="ctr"/>
                  <a:r>
                    <a:rPr lang="en-US" sz="1000" dirty="0"/>
                    <a:t>Powertrain &amp; Digitalization</a:t>
                  </a:r>
                </a:p>
              </p:txBody>
            </p:sp>
            <p:pic>
              <p:nvPicPr>
                <p:cNvPr id="79" name="Picture 78">
                  <a:extLst>
                    <a:ext uri="{FF2B5EF4-FFF2-40B4-BE49-F238E27FC236}">
                      <a16:creationId xmlns:a16="http://schemas.microsoft.com/office/drawing/2014/main" id="{0E8E188C-1B36-9AD6-A58B-402DD552E2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3"/>
                <a:srcRect l="8340" r="6467"/>
                <a:stretch/>
              </p:blipFill>
              <p:spPr>
                <a:xfrm>
                  <a:off x="10639300" y="1757227"/>
                  <a:ext cx="1360570" cy="1597042"/>
                </a:xfrm>
                <a:prstGeom prst="rect">
                  <a:avLst/>
                </a:prstGeom>
              </p:spPr>
            </p:pic>
            <p:pic>
              <p:nvPicPr>
                <p:cNvPr id="80" name="Picture 79">
                  <a:extLst>
                    <a:ext uri="{FF2B5EF4-FFF2-40B4-BE49-F238E27FC236}">
                      <a16:creationId xmlns:a16="http://schemas.microsoft.com/office/drawing/2014/main" id="{02428CA2-1400-E992-B2D6-DE08909F2EF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4"/>
                <a:srcRect l="5979" r="6060"/>
                <a:stretch/>
              </p:blipFill>
              <p:spPr>
                <a:xfrm>
                  <a:off x="7032603" y="1757228"/>
                  <a:ext cx="1404777" cy="1597042"/>
                </a:xfrm>
                <a:prstGeom prst="rect">
                  <a:avLst/>
                </a:prstGeom>
              </p:spPr>
            </p:pic>
          </p:grpSp>
        </p:grp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1EC0A72D-1E28-0ECC-FBCF-EF3100E23AF9}"/>
                </a:ext>
              </a:extLst>
            </p:cNvPr>
            <p:cNvSpPr txBox="1"/>
            <p:nvPr/>
          </p:nvSpPr>
          <p:spPr>
            <a:xfrm>
              <a:off x="5759493" y="4606664"/>
              <a:ext cx="974180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dirty="0"/>
                <a:t>Panagiotis Kakosimos</a:t>
              </a:r>
            </a:p>
            <a:p>
              <a:pPr algn="ctr"/>
              <a:r>
                <a:rPr lang="en-US" sz="1000" dirty="0"/>
                <a:t>Principal Scientist</a:t>
              </a:r>
            </a:p>
            <a:p>
              <a:pPr algn="ctr"/>
              <a:r>
                <a:rPr lang="en-US" sz="1000" dirty="0"/>
                <a:t>Industrial digitalization</a:t>
              </a:r>
            </a:p>
          </p:txBody>
        </p:sp>
      </p:grpSp>
      <p:sp>
        <p:nvSpPr>
          <p:cNvPr id="83" name="Content Placeholder 12">
            <a:extLst>
              <a:ext uri="{FF2B5EF4-FFF2-40B4-BE49-F238E27FC236}">
                <a16:creationId xmlns:a16="http://schemas.microsoft.com/office/drawing/2014/main" id="{F92FDA7E-F6E2-C70E-9B4E-7E6840428531}"/>
              </a:ext>
            </a:extLst>
          </p:cNvPr>
          <p:cNvSpPr txBox="1">
            <a:spLocks/>
          </p:cNvSpPr>
          <p:nvPr/>
        </p:nvSpPr>
        <p:spPr>
          <a:xfrm>
            <a:off x="8084808" y="1330126"/>
            <a:ext cx="1344978" cy="2344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CH" sz="1600" u="sng" dirty="0">
                <a:solidFill>
                  <a:srgbClr val="0033A0"/>
                </a:solidFill>
              </a:rPr>
              <a:t>CERN team</a:t>
            </a:r>
          </a:p>
          <a:p>
            <a:endParaRPr lang="fr-CH" dirty="0"/>
          </a:p>
        </p:txBody>
      </p:sp>
      <p:sp>
        <p:nvSpPr>
          <p:cNvPr id="85" name="Content Placeholder 12">
            <a:extLst>
              <a:ext uri="{FF2B5EF4-FFF2-40B4-BE49-F238E27FC236}">
                <a16:creationId xmlns:a16="http://schemas.microsoft.com/office/drawing/2014/main" id="{106EB6D7-AB0E-0EB9-B161-C641DDF90793}"/>
              </a:ext>
            </a:extLst>
          </p:cNvPr>
          <p:cNvSpPr txBox="1">
            <a:spLocks/>
          </p:cNvSpPr>
          <p:nvPr/>
        </p:nvSpPr>
        <p:spPr>
          <a:xfrm>
            <a:off x="8157448" y="3604867"/>
            <a:ext cx="1344978" cy="2344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CH" sz="1600" u="sng" dirty="0">
                <a:solidFill>
                  <a:srgbClr val="0033A0"/>
                </a:solidFill>
              </a:rPr>
              <a:t>ABB team</a:t>
            </a:r>
          </a:p>
          <a:p>
            <a:endParaRPr lang="fr-CH" dirty="0"/>
          </a:p>
        </p:txBody>
      </p:sp>
      <p:pic>
        <p:nvPicPr>
          <p:cNvPr id="1026" name="Picture 2" descr="A person wearing glasses and smiling&#10;&#10;AI-generated content may be incorrect.">
            <a:extLst>
              <a:ext uri="{FF2B5EF4-FFF2-40B4-BE49-F238E27FC236}">
                <a16:creationId xmlns:a16="http://schemas.microsoft.com/office/drawing/2014/main" id="{F8309D0E-EDB2-F02A-DA10-2E5660F0F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8099" y="1709655"/>
            <a:ext cx="697341" cy="95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 person in a black shirt&#10;&#10;AI-generated content may be incorrect.">
            <a:extLst>
              <a:ext uri="{FF2B5EF4-FFF2-40B4-BE49-F238E27FC236}">
                <a16:creationId xmlns:a16="http://schemas.microsoft.com/office/drawing/2014/main" id="{B9AC50DE-7222-437B-D7FE-8131C495D6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9"/>
          <a:stretch>
            <a:fillRect/>
          </a:stretch>
        </p:blipFill>
        <p:spPr bwMode="auto">
          <a:xfrm>
            <a:off x="11174048" y="1702912"/>
            <a:ext cx="660607" cy="950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AACFF92-E4C1-13EA-1FE2-012BCE6266FD}"/>
              </a:ext>
            </a:extLst>
          </p:cNvPr>
          <p:cNvSpPr txBox="1"/>
          <p:nvPr/>
        </p:nvSpPr>
        <p:spPr bwMode="gray">
          <a:xfrm>
            <a:off x="10187725" y="2611733"/>
            <a:ext cx="986323" cy="343051"/>
          </a:xfrm>
          <a:prstGeom prst="rect">
            <a:avLst/>
          </a:prstGeom>
          <a:noFill/>
        </p:spPr>
        <p:txBody>
          <a:bodyPr wrap="square" lIns="72000" tIns="72000" rIns="72000" bIns="72000" rtlCol="0">
            <a:noAutofit/>
          </a:bodyPr>
          <a:lstStyle/>
          <a:p>
            <a:pPr algn="ctr"/>
            <a:r>
              <a:rPr lang="en-US" sz="1000" b="1" dirty="0"/>
              <a:t>Diogo Monteiro</a:t>
            </a:r>
          </a:p>
          <a:p>
            <a:pPr algn="ctr"/>
            <a:r>
              <a:rPr lang="en-US" sz="1000" dirty="0"/>
              <a:t>EN-CV-CL</a:t>
            </a:r>
          </a:p>
          <a:p>
            <a:pPr algn="ctr"/>
            <a:endParaRPr lang="en-US" sz="1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54CF1E-0AB6-5466-35B3-7A01A7A8F548}"/>
              </a:ext>
            </a:extLst>
          </p:cNvPr>
          <p:cNvSpPr txBox="1"/>
          <p:nvPr/>
        </p:nvSpPr>
        <p:spPr bwMode="gray">
          <a:xfrm>
            <a:off x="11011189" y="2611733"/>
            <a:ext cx="986323" cy="343051"/>
          </a:xfrm>
          <a:prstGeom prst="rect">
            <a:avLst/>
          </a:prstGeom>
          <a:noFill/>
        </p:spPr>
        <p:txBody>
          <a:bodyPr wrap="square" lIns="72000" tIns="72000" rIns="72000" bIns="72000" rtlCol="0">
            <a:noAutofit/>
          </a:bodyPr>
          <a:lstStyle/>
          <a:p>
            <a:pPr algn="ctr"/>
            <a:r>
              <a:rPr lang="en-US" sz="1000" b="1" dirty="0"/>
              <a:t>Nikolina Bunijevac</a:t>
            </a:r>
          </a:p>
          <a:p>
            <a:pPr algn="ctr"/>
            <a:r>
              <a:rPr lang="en-US" sz="1000" dirty="0"/>
              <a:t>EN-CV-CL</a:t>
            </a:r>
          </a:p>
          <a:p>
            <a:pPr algn="ctr"/>
            <a:endParaRPr lang="en-US" sz="1000" dirty="0"/>
          </a:p>
        </p:txBody>
      </p:sp>
      <p:pic>
        <p:nvPicPr>
          <p:cNvPr id="12" name="Picture 11" descr="A blue and white logo&#10;&#10;AI-generated content may be incorrect.">
            <a:extLst>
              <a:ext uri="{FF2B5EF4-FFF2-40B4-BE49-F238E27FC236}">
                <a16:creationId xmlns:a16="http://schemas.microsoft.com/office/drawing/2014/main" id="{CFF8FE27-D7D1-794B-1B7A-70EEC27B41C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804201" y="1233970"/>
            <a:ext cx="356218" cy="355626"/>
          </a:xfrm>
          <a:prstGeom prst="rect">
            <a:avLst/>
          </a:prstGeom>
        </p:spPr>
      </p:pic>
      <p:pic>
        <p:nvPicPr>
          <p:cNvPr id="14" name="LogoFooter">
            <a:extLst>
              <a:ext uri="{FF2B5EF4-FFF2-40B4-BE49-F238E27FC236}">
                <a16:creationId xmlns:a16="http://schemas.microsoft.com/office/drawing/2014/main" id="{F94A2CA3-12D9-6CC9-8700-6DBBBEEC467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804201" y="3629536"/>
            <a:ext cx="507600" cy="192272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995BE6A-BC97-865F-9378-C112B68F118C}"/>
              </a:ext>
            </a:extLst>
          </p:cNvPr>
          <p:cNvSpPr txBox="1">
            <a:spLocks/>
          </p:cNvSpPr>
          <p:nvPr/>
        </p:nvSpPr>
        <p:spPr>
          <a:xfrm>
            <a:off x="11136560" y="6387094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092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D51C5D7-AF00-A27D-5FB4-3FD32824B0B0}"/>
              </a:ext>
            </a:extLst>
          </p:cNvPr>
          <p:cNvSpPr/>
          <p:nvPr/>
        </p:nvSpPr>
        <p:spPr>
          <a:xfrm>
            <a:off x="551136" y="3271730"/>
            <a:ext cx="3600400" cy="2173494"/>
          </a:xfrm>
          <a:prstGeom prst="roundRect">
            <a:avLst/>
          </a:prstGeom>
          <a:solidFill>
            <a:srgbClr val="FFF4E5"/>
          </a:solidFill>
          <a:ln>
            <a:solidFill>
              <a:srgbClr val="FFA6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aphicFrame>
        <p:nvGraphicFramePr>
          <p:cNvPr id="27" name="Content Placeholder 6">
            <a:extLst>
              <a:ext uri="{FF2B5EF4-FFF2-40B4-BE49-F238E27FC236}">
                <a16:creationId xmlns:a16="http://schemas.microsoft.com/office/drawing/2014/main" id="{31C4E5A1-3CCB-A5F6-7484-4C5DA47E4E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16742"/>
              </p:ext>
            </p:extLst>
          </p:nvPr>
        </p:nvGraphicFramePr>
        <p:xfrm>
          <a:off x="695401" y="1556792"/>
          <a:ext cx="1080120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C1EAD401-EF14-9A8E-0EB6-22C27A2AD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fr-CH" dirty="0"/>
              <a:t>Collaboration Goals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4062D0-CC8B-DE39-D447-6E7C0B104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000" dirty="0"/>
              <a:t>A. Andersen | EN-CV-CES | CERN-ABB </a:t>
            </a:r>
            <a:r>
              <a:rPr lang="en-GB" sz="1000" dirty="0" err="1"/>
              <a:t>motorSENSE</a:t>
            </a:r>
            <a:r>
              <a:rPr lang="en-GB" sz="1000" dirty="0"/>
              <a:t> Project</a:t>
            </a:r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DE7BB-2045-58E5-0055-39A21391D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Rectangle 1" descr="Bullseye">
            <a:extLst>
              <a:ext uri="{FF2B5EF4-FFF2-40B4-BE49-F238E27FC236}">
                <a16:creationId xmlns:a16="http://schemas.microsoft.com/office/drawing/2014/main" id="{11D2FA62-46B4-C74B-94AD-BC08562AAF2F}"/>
              </a:ext>
            </a:extLst>
          </p:cNvPr>
          <p:cNvSpPr/>
          <p:nvPr/>
        </p:nvSpPr>
        <p:spPr>
          <a:xfrm>
            <a:off x="1559496" y="1699696"/>
            <a:ext cx="1583681" cy="1585288"/>
          </a:xfrm>
          <a:prstGeom prst="rect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" name="Rectangle 6" descr="Checkmark">
            <a:extLst>
              <a:ext uri="{FF2B5EF4-FFF2-40B4-BE49-F238E27FC236}">
                <a16:creationId xmlns:a16="http://schemas.microsoft.com/office/drawing/2014/main" id="{5316D03C-AB26-CFD2-90D5-69957C33AEC8}"/>
              </a:ext>
            </a:extLst>
          </p:cNvPr>
          <p:cNvSpPr/>
          <p:nvPr/>
        </p:nvSpPr>
        <p:spPr>
          <a:xfrm>
            <a:off x="5525308" y="1835299"/>
            <a:ext cx="1434787" cy="1441272"/>
          </a:xfrm>
          <a:prstGeom prst="rect">
            <a:avLst/>
          </a:prstGeom>
          <a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Rectangle 7" descr="Handshake">
            <a:extLst>
              <a:ext uri="{FF2B5EF4-FFF2-40B4-BE49-F238E27FC236}">
                <a16:creationId xmlns:a16="http://schemas.microsoft.com/office/drawing/2014/main" id="{0F1AEE66-CB26-A13C-96E0-EF464625F0BB}"/>
              </a:ext>
            </a:extLst>
          </p:cNvPr>
          <p:cNvSpPr/>
          <p:nvPr/>
        </p:nvSpPr>
        <p:spPr>
          <a:xfrm>
            <a:off x="9024053" y="1723062"/>
            <a:ext cx="1583681" cy="1728192"/>
          </a:xfrm>
          <a:prstGeom prst="rect">
            <a:avLst/>
          </a:prstGeom>
          <a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307FDBC6-0DBC-1C2A-9EE1-37C21168589E}"/>
              </a:ext>
            </a:extLst>
          </p:cNvPr>
          <p:cNvSpPr txBox="1">
            <a:spLocks/>
          </p:cNvSpPr>
          <p:nvPr/>
        </p:nvSpPr>
        <p:spPr>
          <a:xfrm>
            <a:off x="3430562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28.10.2025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42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3685F-FDE9-A645-29E2-D6FC2553A8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092EF24-5EF2-7D18-324E-1628054508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Approach and Methods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7F6E8C-F311-B02B-0288-FF7CA1B3665F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828675" cy="365125"/>
          </a:xfrm>
        </p:spPr>
        <p:txBody>
          <a:bodyPr/>
          <a:lstStyle/>
          <a:p>
            <a:r>
              <a:rPr lang="fr-FR"/>
              <a:t>28.10.2025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69E488-26BD-6675-758F-BA2E79BAB7B8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83338"/>
            <a:ext cx="6572250" cy="365125"/>
          </a:xfrm>
        </p:spPr>
        <p:txBody>
          <a:bodyPr/>
          <a:lstStyle/>
          <a:p>
            <a:r>
              <a:rPr lang="fr-CH"/>
              <a:t>A. Andersen | EN-CV-CES | CERN-ABB motorSENSE Project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69F526-C3C9-5D4B-36AF-53218B513CB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159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FC077D0-4CF7-0CBB-8F77-AA92021BA5D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369061" y="2000195"/>
            <a:ext cx="3298564" cy="486000"/>
          </a:xfrm>
        </p:spPr>
        <p:txBody>
          <a:bodyPr/>
          <a:lstStyle/>
          <a:p>
            <a:r>
              <a:rPr lang="en-GB" sz="1600" b="1" dirty="0">
                <a:solidFill>
                  <a:schemeClr val="tx1"/>
                </a:solidFill>
              </a:rPr>
              <a:t>How would you control your speed in this situation?</a:t>
            </a: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439DAFF-6D89-A3D6-6F01-6E2D9241E4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z="1000" noProof="0" dirty="0"/>
              <a:t>A. Andersen | EN-CV-CES | CERN-ABB </a:t>
            </a:r>
            <a:r>
              <a:rPr lang="en-US" sz="1000" noProof="0" dirty="0" err="1"/>
              <a:t>motorSENSE</a:t>
            </a:r>
            <a:r>
              <a:rPr lang="en-US" sz="1000" noProof="0" dirty="0"/>
              <a:t> Project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18EBA67D-0948-B75C-BC09-0E3D2BC2BC4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noProof="0"/>
              <a:t>28.10.2025</a:t>
            </a:r>
            <a:endParaRPr lang="en-US" noProof="0"/>
          </a:p>
        </p:txBody>
      </p: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9A08CD92-0CF5-C22D-7CE7-B0FC9C5137FA}"/>
              </a:ext>
            </a:extLst>
          </p:cNvPr>
          <p:cNvCxnSpPr>
            <a:cxnSpLocks/>
            <a:endCxn id="11" idx="3"/>
          </p:cNvCxnSpPr>
          <p:nvPr/>
        </p:nvCxnSpPr>
        <p:spPr bwMode="gray">
          <a:xfrm flipV="1">
            <a:off x="331200" y="5620159"/>
            <a:ext cx="3071500" cy="775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A422B8A5-F97E-1597-C4FF-9087B61198ED}"/>
              </a:ext>
            </a:extLst>
          </p:cNvPr>
          <p:cNvSpPr/>
          <p:nvPr/>
        </p:nvSpPr>
        <p:spPr bwMode="gray">
          <a:xfrm>
            <a:off x="3402700" y="2952260"/>
            <a:ext cx="290142" cy="2667899"/>
          </a:xfrm>
          <a:custGeom>
            <a:avLst/>
            <a:gdLst>
              <a:gd name="connsiteX0" fmla="*/ 0 w 375603"/>
              <a:gd name="connsiteY0" fmla="*/ 85461 h 2753360"/>
              <a:gd name="connsiteX1" fmla="*/ 85461 w 375603"/>
              <a:gd name="connsiteY1" fmla="*/ 0 h 2753360"/>
              <a:gd name="connsiteX2" fmla="*/ 290142 w 375603"/>
              <a:gd name="connsiteY2" fmla="*/ 0 h 2753360"/>
              <a:gd name="connsiteX3" fmla="*/ 375603 w 375603"/>
              <a:gd name="connsiteY3" fmla="*/ 85461 h 2753360"/>
              <a:gd name="connsiteX4" fmla="*/ 375603 w 375603"/>
              <a:gd name="connsiteY4" fmla="*/ 2667899 h 2753360"/>
              <a:gd name="connsiteX5" fmla="*/ 290142 w 375603"/>
              <a:gd name="connsiteY5" fmla="*/ 2753360 h 2753360"/>
              <a:gd name="connsiteX6" fmla="*/ 85461 w 375603"/>
              <a:gd name="connsiteY6" fmla="*/ 2753360 h 2753360"/>
              <a:gd name="connsiteX7" fmla="*/ 0 w 375603"/>
              <a:gd name="connsiteY7" fmla="*/ 2667899 h 2753360"/>
              <a:gd name="connsiteX8" fmla="*/ 0 w 375603"/>
              <a:gd name="connsiteY8" fmla="*/ 85461 h 2753360"/>
              <a:gd name="connsiteX0" fmla="*/ 0 w 375603"/>
              <a:gd name="connsiteY0" fmla="*/ 85461 h 2753360"/>
              <a:gd name="connsiteX1" fmla="*/ 85461 w 375603"/>
              <a:gd name="connsiteY1" fmla="*/ 0 h 2753360"/>
              <a:gd name="connsiteX2" fmla="*/ 290142 w 375603"/>
              <a:gd name="connsiteY2" fmla="*/ 0 h 2753360"/>
              <a:gd name="connsiteX3" fmla="*/ 375603 w 375603"/>
              <a:gd name="connsiteY3" fmla="*/ 85461 h 2753360"/>
              <a:gd name="connsiteX4" fmla="*/ 375603 w 375603"/>
              <a:gd name="connsiteY4" fmla="*/ 2667899 h 2753360"/>
              <a:gd name="connsiteX5" fmla="*/ 290142 w 375603"/>
              <a:gd name="connsiteY5" fmla="*/ 2753360 h 2753360"/>
              <a:gd name="connsiteX6" fmla="*/ 85461 w 375603"/>
              <a:gd name="connsiteY6" fmla="*/ 2753360 h 2753360"/>
              <a:gd name="connsiteX7" fmla="*/ 0 w 375603"/>
              <a:gd name="connsiteY7" fmla="*/ 2667899 h 2753360"/>
              <a:gd name="connsiteX8" fmla="*/ 91440 w 375603"/>
              <a:gd name="connsiteY8" fmla="*/ 176901 h 2753360"/>
              <a:gd name="connsiteX0" fmla="*/ 0 w 375603"/>
              <a:gd name="connsiteY0" fmla="*/ 85461 h 2753360"/>
              <a:gd name="connsiteX1" fmla="*/ 85461 w 375603"/>
              <a:gd name="connsiteY1" fmla="*/ 0 h 2753360"/>
              <a:gd name="connsiteX2" fmla="*/ 290142 w 375603"/>
              <a:gd name="connsiteY2" fmla="*/ 0 h 2753360"/>
              <a:gd name="connsiteX3" fmla="*/ 375603 w 375603"/>
              <a:gd name="connsiteY3" fmla="*/ 85461 h 2753360"/>
              <a:gd name="connsiteX4" fmla="*/ 375603 w 375603"/>
              <a:gd name="connsiteY4" fmla="*/ 2667899 h 2753360"/>
              <a:gd name="connsiteX5" fmla="*/ 290142 w 375603"/>
              <a:gd name="connsiteY5" fmla="*/ 2753360 h 2753360"/>
              <a:gd name="connsiteX6" fmla="*/ 85461 w 375603"/>
              <a:gd name="connsiteY6" fmla="*/ 2753360 h 2753360"/>
              <a:gd name="connsiteX7" fmla="*/ 0 w 375603"/>
              <a:gd name="connsiteY7" fmla="*/ 2667899 h 2753360"/>
              <a:gd name="connsiteX0" fmla="*/ 0 w 375603"/>
              <a:gd name="connsiteY0" fmla="*/ 85461 h 2753360"/>
              <a:gd name="connsiteX1" fmla="*/ 85461 w 375603"/>
              <a:gd name="connsiteY1" fmla="*/ 0 h 2753360"/>
              <a:gd name="connsiteX2" fmla="*/ 290142 w 375603"/>
              <a:gd name="connsiteY2" fmla="*/ 0 h 2753360"/>
              <a:gd name="connsiteX3" fmla="*/ 375603 w 375603"/>
              <a:gd name="connsiteY3" fmla="*/ 85461 h 2753360"/>
              <a:gd name="connsiteX4" fmla="*/ 375603 w 375603"/>
              <a:gd name="connsiteY4" fmla="*/ 2667899 h 2753360"/>
              <a:gd name="connsiteX5" fmla="*/ 290142 w 375603"/>
              <a:gd name="connsiteY5" fmla="*/ 2753360 h 2753360"/>
              <a:gd name="connsiteX6" fmla="*/ 85461 w 375603"/>
              <a:gd name="connsiteY6" fmla="*/ 2753360 h 2753360"/>
              <a:gd name="connsiteX0" fmla="*/ 0 w 290142"/>
              <a:gd name="connsiteY0" fmla="*/ 0 h 2753360"/>
              <a:gd name="connsiteX1" fmla="*/ 204681 w 290142"/>
              <a:gd name="connsiteY1" fmla="*/ 0 h 2753360"/>
              <a:gd name="connsiteX2" fmla="*/ 290142 w 290142"/>
              <a:gd name="connsiteY2" fmla="*/ 85461 h 2753360"/>
              <a:gd name="connsiteX3" fmla="*/ 290142 w 290142"/>
              <a:gd name="connsiteY3" fmla="*/ 2667899 h 2753360"/>
              <a:gd name="connsiteX4" fmla="*/ 204681 w 290142"/>
              <a:gd name="connsiteY4" fmla="*/ 2753360 h 2753360"/>
              <a:gd name="connsiteX5" fmla="*/ 0 w 290142"/>
              <a:gd name="connsiteY5" fmla="*/ 2753360 h 2753360"/>
              <a:gd name="connsiteX0" fmla="*/ 204681 w 290142"/>
              <a:gd name="connsiteY0" fmla="*/ 0 h 2753360"/>
              <a:gd name="connsiteX1" fmla="*/ 290142 w 290142"/>
              <a:gd name="connsiteY1" fmla="*/ 85461 h 2753360"/>
              <a:gd name="connsiteX2" fmla="*/ 290142 w 290142"/>
              <a:gd name="connsiteY2" fmla="*/ 2667899 h 2753360"/>
              <a:gd name="connsiteX3" fmla="*/ 204681 w 290142"/>
              <a:gd name="connsiteY3" fmla="*/ 2753360 h 2753360"/>
              <a:gd name="connsiteX4" fmla="*/ 0 w 290142"/>
              <a:gd name="connsiteY4" fmla="*/ 2753360 h 2753360"/>
              <a:gd name="connsiteX0" fmla="*/ 290142 w 290142"/>
              <a:gd name="connsiteY0" fmla="*/ 0 h 2667899"/>
              <a:gd name="connsiteX1" fmla="*/ 290142 w 290142"/>
              <a:gd name="connsiteY1" fmla="*/ 2582438 h 2667899"/>
              <a:gd name="connsiteX2" fmla="*/ 204681 w 290142"/>
              <a:gd name="connsiteY2" fmla="*/ 2667899 h 2667899"/>
              <a:gd name="connsiteX3" fmla="*/ 0 w 290142"/>
              <a:gd name="connsiteY3" fmla="*/ 2667899 h 2667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42" h="2667899">
                <a:moveTo>
                  <a:pt x="290142" y="0"/>
                </a:moveTo>
                <a:lnTo>
                  <a:pt x="290142" y="2582438"/>
                </a:lnTo>
                <a:cubicBezTo>
                  <a:pt x="290142" y="2629637"/>
                  <a:pt x="251880" y="2667899"/>
                  <a:pt x="204681" y="2667899"/>
                </a:cubicBezTo>
                <a:lnTo>
                  <a:pt x="0" y="2667899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en-US" sz="1400">
              <a:solidFill>
                <a:schemeClr val="tx1"/>
              </a:solidFill>
            </a:endParaRPr>
          </a:p>
        </p:txBody>
      </p:sp>
      <p:pic>
        <p:nvPicPr>
          <p:cNvPr id="12" name="Graphic 101">
            <a:extLst>
              <a:ext uri="{FF2B5EF4-FFF2-40B4-BE49-F238E27FC236}">
                <a16:creationId xmlns:a16="http://schemas.microsoft.com/office/drawing/2014/main" id="{A1697192-5C61-BD8B-BF6C-1B095712F9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6703" y="4347052"/>
            <a:ext cx="1371600" cy="1371600"/>
          </a:xfrm>
          <a:prstGeom prst="rect">
            <a:avLst/>
          </a:prstGeom>
        </p:spPr>
      </p:pic>
      <p:cxnSp>
        <p:nvCxnSpPr>
          <p:cNvPr id="25" name="Łącznik prosty ze strzałką 24">
            <a:extLst>
              <a:ext uri="{FF2B5EF4-FFF2-40B4-BE49-F238E27FC236}">
                <a16:creationId xmlns:a16="http://schemas.microsoft.com/office/drawing/2014/main" id="{21FCC63A-C950-1643-7D33-3EBB944D4AAF}"/>
              </a:ext>
            </a:extLst>
          </p:cNvPr>
          <p:cNvCxnSpPr/>
          <p:nvPr/>
        </p:nvCxnSpPr>
        <p:spPr bwMode="gray">
          <a:xfrm>
            <a:off x="2434601" y="5095211"/>
            <a:ext cx="666580" cy="0"/>
          </a:xfrm>
          <a:prstGeom prst="straightConnector1">
            <a:avLst/>
          </a:prstGeom>
          <a:ln w="12700">
            <a:solidFill>
              <a:schemeClr val="bg2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rostokąt: zaokrąglone rogi 25">
            <a:extLst>
              <a:ext uri="{FF2B5EF4-FFF2-40B4-BE49-F238E27FC236}">
                <a16:creationId xmlns:a16="http://schemas.microsoft.com/office/drawing/2014/main" id="{8137E009-FB5B-A583-1158-267EB9AEBE2C}"/>
              </a:ext>
            </a:extLst>
          </p:cNvPr>
          <p:cNvSpPr/>
          <p:nvPr/>
        </p:nvSpPr>
        <p:spPr bwMode="gray">
          <a:xfrm>
            <a:off x="3692841" y="2104183"/>
            <a:ext cx="412918" cy="1031840"/>
          </a:xfrm>
          <a:custGeom>
            <a:avLst/>
            <a:gdLst>
              <a:gd name="connsiteX0" fmla="*/ 0 w 495503"/>
              <a:gd name="connsiteY0" fmla="*/ 82585 h 1114425"/>
              <a:gd name="connsiteX1" fmla="*/ 82585 w 495503"/>
              <a:gd name="connsiteY1" fmla="*/ 0 h 1114425"/>
              <a:gd name="connsiteX2" fmla="*/ 412918 w 495503"/>
              <a:gd name="connsiteY2" fmla="*/ 0 h 1114425"/>
              <a:gd name="connsiteX3" fmla="*/ 495503 w 495503"/>
              <a:gd name="connsiteY3" fmla="*/ 82585 h 1114425"/>
              <a:gd name="connsiteX4" fmla="*/ 495503 w 495503"/>
              <a:gd name="connsiteY4" fmla="*/ 1031840 h 1114425"/>
              <a:gd name="connsiteX5" fmla="*/ 412918 w 495503"/>
              <a:gd name="connsiteY5" fmla="*/ 1114425 h 1114425"/>
              <a:gd name="connsiteX6" fmla="*/ 82585 w 495503"/>
              <a:gd name="connsiteY6" fmla="*/ 1114425 h 1114425"/>
              <a:gd name="connsiteX7" fmla="*/ 0 w 495503"/>
              <a:gd name="connsiteY7" fmla="*/ 1031840 h 1114425"/>
              <a:gd name="connsiteX8" fmla="*/ 0 w 495503"/>
              <a:gd name="connsiteY8" fmla="*/ 82585 h 1114425"/>
              <a:gd name="connsiteX0" fmla="*/ 495503 w 586943"/>
              <a:gd name="connsiteY0" fmla="*/ 1031840 h 1123280"/>
              <a:gd name="connsiteX1" fmla="*/ 412918 w 586943"/>
              <a:gd name="connsiteY1" fmla="*/ 1114425 h 1123280"/>
              <a:gd name="connsiteX2" fmla="*/ 82585 w 586943"/>
              <a:gd name="connsiteY2" fmla="*/ 1114425 h 1123280"/>
              <a:gd name="connsiteX3" fmla="*/ 0 w 586943"/>
              <a:gd name="connsiteY3" fmla="*/ 1031840 h 1123280"/>
              <a:gd name="connsiteX4" fmla="*/ 0 w 586943"/>
              <a:gd name="connsiteY4" fmla="*/ 82585 h 1123280"/>
              <a:gd name="connsiteX5" fmla="*/ 82585 w 586943"/>
              <a:gd name="connsiteY5" fmla="*/ 0 h 1123280"/>
              <a:gd name="connsiteX6" fmla="*/ 412918 w 586943"/>
              <a:gd name="connsiteY6" fmla="*/ 0 h 1123280"/>
              <a:gd name="connsiteX7" fmla="*/ 495503 w 586943"/>
              <a:gd name="connsiteY7" fmla="*/ 82585 h 1123280"/>
              <a:gd name="connsiteX8" fmla="*/ 586943 w 586943"/>
              <a:gd name="connsiteY8" fmla="*/ 1123280 h 1123280"/>
              <a:gd name="connsiteX0" fmla="*/ 495503 w 495503"/>
              <a:gd name="connsiteY0" fmla="*/ 1031840 h 1114425"/>
              <a:gd name="connsiteX1" fmla="*/ 412918 w 495503"/>
              <a:gd name="connsiteY1" fmla="*/ 1114425 h 1114425"/>
              <a:gd name="connsiteX2" fmla="*/ 82585 w 495503"/>
              <a:gd name="connsiteY2" fmla="*/ 1114425 h 1114425"/>
              <a:gd name="connsiteX3" fmla="*/ 0 w 495503"/>
              <a:gd name="connsiteY3" fmla="*/ 1031840 h 1114425"/>
              <a:gd name="connsiteX4" fmla="*/ 0 w 495503"/>
              <a:gd name="connsiteY4" fmla="*/ 82585 h 1114425"/>
              <a:gd name="connsiteX5" fmla="*/ 82585 w 495503"/>
              <a:gd name="connsiteY5" fmla="*/ 0 h 1114425"/>
              <a:gd name="connsiteX6" fmla="*/ 412918 w 495503"/>
              <a:gd name="connsiteY6" fmla="*/ 0 h 1114425"/>
              <a:gd name="connsiteX7" fmla="*/ 495503 w 495503"/>
              <a:gd name="connsiteY7" fmla="*/ 82585 h 1114425"/>
              <a:gd name="connsiteX0" fmla="*/ 495503 w 495503"/>
              <a:gd name="connsiteY0" fmla="*/ 1031840 h 1114425"/>
              <a:gd name="connsiteX1" fmla="*/ 412918 w 495503"/>
              <a:gd name="connsiteY1" fmla="*/ 1114425 h 1114425"/>
              <a:gd name="connsiteX2" fmla="*/ 82585 w 495503"/>
              <a:gd name="connsiteY2" fmla="*/ 1114425 h 1114425"/>
              <a:gd name="connsiteX3" fmla="*/ 0 w 495503"/>
              <a:gd name="connsiteY3" fmla="*/ 1031840 h 1114425"/>
              <a:gd name="connsiteX4" fmla="*/ 0 w 495503"/>
              <a:gd name="connsiteY4" fmla="*/ 82585 h 1114425"/>
              <a:gd name="connsiteX5" fmla="*/ 82585 w 495503"/>
              <a:gd name="connsiteY5" fmla="*/ 0 h 1114425"/>
              <a:gd name="connsiteX6" fmla="*/ 412918 w 495503"/>
              <a:gd name="connsiteY6" fmla="*/ 0 h 1114425"/>
              <a:gd name="connsiteX0" fmla="*/ 412918 w 412918"/>
              <a:gd name="connsiteY0" fmla="*/ 1114425 h 1114425"/>
              <a:gd name="connsiteX1" fmla="*/ 82585 w 412918"/>
              <a:gd name="connsiteY1" fmla="*/ 1114425 h 1114425"/>
              <a:gd name="connsiteX2" fmla="*/ 0 w 412918"/>
              <a:gd name="connsiteY2" fmla="*/ 1031840 h 1114425"/>
              <a:gd name="connsiteX3" fmla="*/ 0 w 412918"/>
              <a:gd name="connsiteY3" fmla="*/ 82585 h 1114425"/>
              <a:gd name="connsiteX4" fmla="*/ 82585 w 412918"/>
              <a:gd name="connsiteY4" fmla="*/ 0 h 1114425"/>
              <a:gd name="connsiteX5" fmla="*/ 412918 w 412918"/>
              <a:gd name="connsiteY5" fmla="*/ 0 h 1114425"/>
              <a:gd name="connsiteX0" fmla="*/ 82585 w 412918"/>
              <a:gd name="connsiteY0" fmla="*/ 1114425 h 1114425"/>
              <a:gd name="connsiteX1" fmla="*/ 0 w 412918"/>
              <a:gd name="connsiteY1" fmla="*/ 1031840 h 1114425"/>
              <a:gd name="connsiteX2" fmla="*/ 0 w 412918"/>
              <a:gd name="connsiteY2" fmla="*/ 82585 h 1114425"/>
              <a:gd name="connsiteX3" fmla="*/ 82585 w 412918"/>
              <a:gd name="connsiteY3" fmla="*/ 0 h 1114425"/>
              <a:gd name="connsiteX4" fmla="*/ 412918 w 412918"/>
              <a:gd name="connsiteY4" fmla="*/ 0 h 1114425"/>
              <a:gd name="connsiteX0" fmla="*/ 0 w 412918"/>
              <a:gd name="connsiteY0" fmla="*/ 1031840 h 1031840"/>
              <a:gd name="connsiteX1" fmla="*/ 0 w 412918"/>
              <a:gd name="connsiteY1" fmla="*/ 82585 h 1031840"/>
              <a:gd name="connsiteX2" fmla="*/ 82585 w 412918"/>
              <a:gd name="connsiteY2" fmla="*/ 0 h 1031840"/>
              <a:gd name="connsiteX3" fmla="*/ 412918 w 412918"/>
              <a:gd name="connsiteY3" fmla="*/ 0 h 103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918" h="1031840">
                <a:moveTo>
                  <a:pt x="0" y="1031840"/>
                </a:moveTo>
                <a:lnTo>
                  <a:pt x="0" y="82585"/>
                </a:lnTo>
                <a:cubicBezTo>
                  <a:pt x="0" y="36975"/>
                  <a:pt x="36975" y="0"/>
                  <a:pt x="82585" y="0"/>
                </a:cubicBezTo>
                <a:lnTo>
                  <a:pt x="412918" y="0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7" name="Owal 26">
            <a:extLst>
              <a:ext uri="{FF2B5EF4-FFF2-40B4-BE49-F238E27FC236}">
                <a16:creationId xmlns:a16="http://schemas.microsoft.com/office/drawing/2014/main" id="{7926D37E-D61B-566B-AD60-2C90E00FF318}"/>
              </a:ext>
            </a:extLst>
          </p:cNvPr>
          <p:cNvSpPr/>
          <p:nvPr/>
        </p:nvSpPr>
        <p:spPr bwMode="gray">
          <a:xfrm>
            <a:off x="4096233" y="2070845"/>
            <a:ext cx="69682" cy="69682"/>
          </a:xfrm>
          <a:prstGeom prst="ellipse">
            <a:avLst/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8" name="Owal 27">
            <a:extLst>
              <a:ext uri="{FF2B5EF4-FFF2-40B4-BE49-F238E27FC236}">
                <a16:creationId xmlns:a16="http://schemas.microsoft.com/office/drawing/2014/main" id="{C6EFA5FB-3D57-E25A-85B5-529F500CEA66}"/>
              </a:ext>
            </a:extLst>
          </p:cNvPr>
          <p:cNvSpPr/>
          <p:nvPr/>
        </p:nvSpPr>
        <p:spPr bwMode="gray">
          <a:xfrm>
            <a:off x="4369061" y="2865103"/>
            <a:ext cx="290142" cy="290142"/>
          </a:xfrm>
          <a:prstGeom prst="ellipse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US" sz="1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9" name="Owal 28">
            <a:extLst>
              <a:ext uri="{FF2B5EF4-FFF2-40B4-BE49-F238E27FC236}">
                <a16:creationId xmlns:a16="http://schemas.microsoft.com/office/drawing/2014/main" id="{139A7075-4A44-3AD7-C214-AD6B89B8DF1B}"/>
              </a:ext>
            </a:extLst>
          </p:cNvPr>
          <p:cNvSpPr/>
          <p:nvPr/>
        </p:nvSpPr>
        <p:spPr bwMode="gray">
          <a:xfrm>
            <a:off x="4369061" y="3974833"/>
            <a:ext cx="290142" cy="290142"/>
          </a:xfrm>
          <a:prstGeom prst="ellipse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US" sz="1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0" name="Symbol zastępczy zawartości 3">
            <a:extLst>
              <a:ext uri="{FF2B5EF4-FFF2-40B4-BE49-F238E27FC236}">
                <a16:creationId xmlns:a16="http://schemas.microsoft.com/office/drawing/2014/main" id="{24C20A10-C040-EE81-0211-229C9F7AA2A4}"/>
              </a:ext>
            </a:extLst>
          </p:cNvPr>
          <p:cNvSpPr txBox="1">
            <a:spLocks/>
          </p:cNvSpPr>
          <p:nvPr/>
        </p:nvSpPr>
        <p:spPr bwMode="gray">
          <a:xfrm>
            <a:off x="4771873" y="2859731"/>
            <a:ext cx="2895752" cy="486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91" rtl="0" eaLnBrk="1" latinLnBrk="0" hangingPunct="1">
              <a:spcBef>
                <a:spcPts val="600"/>
              </a:spcBef>
              <a:buFont typeface="ABBvoice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4400" indent="-284400" algn="l" defTabSz="914491" rtl="0" eaLnBrk="1" latinLnBrk="0" hangingPunct="1">
              <a:spcBef>
                <a:spcPts val="600"/>
              </a:spcBef>
              <a:buFont typeface="ABBvoice" panose="020D0603020503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8800" indent="-284400" algn="l" defTabSz="914491" rtl="0" eaLnBrk="1" latinLnBrk="0" hangingPunct="1">
              <a:spcBef>
                <a:spcPts val="600"/>
              </a:spcBef>
              <a:buFont typeface="ABBvoice" panose="020D0603020503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8800" indent="-284400" algn="l" defTabSz="914491" rtl="0" eaLnBrk="1" latinLnBrk="0" hangingPunct="1">
              <a:spcBef>
                <a:spcPts val="600"/>
              </a:spcBef>
              <a:buFont typeface="ABBvoice" panose="020D0603020503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68800" indent="-284400" algn="l" defTabSz="914491" rtl="0" eaLnBrk="1" latinLnBrk="0" hangingPunct="1">
              <a:spcBef>
                <a:spcPts val="600"/>
              </a:spcBef>
              <a:buFont typeface="ABBvoice" panose="020D0603020503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0036" indent="-180018" algn="l" defTabSz="914491" rtl="0" eaLnBrk="1" latinLnBrk="0" hangingPunct="1">
              <a:spcBef>
                <a:spcPts val="600"/>
              </a:spcBef>
              <a:buFont typeface="ABBvoice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0036" indent="-180018" algn="l" defTabSz="914491" rtl="0" eaLnBrk="1" latinLnBrk="0" hangingPunct="1">
              <a:spcBef>
                <a:spcPts val="600"/>
              </a:spcBef>
              <a:buFont typeface="ABBvoice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0036" indent="-180018" algn="l" defTabSz="914491" rtl="0" eaLnBrk="1" latinLnBrk="0" hangingPunct="1">
              <a:spcBef>
                <a:spcPts val="600"/>
              </a:spcBef>
              <a:buFont typeface="ABBvoice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36" indent="-180018" algn="l" defTabSz="914491" rtl="0" eaLnBrk="1" latinLnBrk="0" hangingPunct="1">
              <a:spcBef>
                <a:spcPts val="600"/>
              </a:spcBef>
              <a:buFont typeface="ABBvoice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Take your foot off the accelerator and slow down?</a:t>
            </a:r>
          </a:p>
        </p:txBody>
      </p:sp>
      <p:sp>
        <p:nvSpPr>
          <p:cNvPr id="31" name="Symbol zastępczy zawartości 3">
            <a:extLst>
              <a:ext uri="{FF2B5EF4-FFF2-40B4-BE49-F238E27FC236}">
                <a16:creationId xmlns:a16="http://schemas.microsoft.com/office/drawing/2014/main" id="{E18FE91A-1456-FF68-A095-62FD33656BBE}"/>
              </a:ext>
            </a:extLst>
          </p:cNvPr>
          <p:cNvSpPr txBox="1">
            <a:spLocks/>
          </p:cNvSpPr>
          <p:nvPr/>
        </p:nvSpPr>
        <p:spPr bwMode="gray">
          <a:xfrm>
            <a:off x="4771873" y="3991704"/>
            <a:ext cx="2829077" cy="10032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91" rtl="0" eaLnBrk="1" latinLnBrk="0" hangingPunct="1">
              <a:spcBef>
                <a:spcPts val="600"/>
              </a:spcBef>
              <a:buFont typeface="ABBvoice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4400" indent="-284400" algn="l" defTabSz="914491" rtl="0" eaLnBrk="1" latinLnBrk="0" hangingPunct="1">
              <a:spcBef>
                <a:spcPts val="600"/>
              </a:spcBef>
              <a:buFont typeface="ABBvoice" panose="020D0603020503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8800" indent="-284400" algn="l" defTabSz="914491" rtl="0" eaLnBrk="1" latinLnBrk="0" hangingPunct="1">
              <a:spcBef>
                <a:spcPts val="600"/>
              </a:spcBef>
              <a:buFont typeface="ABBvoice" panose="020D0603020503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8800" indent="-284400" algn="l" defTabSz="914491" rtl="0" eaLnBrk="1" latinLnBrk="0" hangingPunct="1">
              <a:spcBef>
                <a:spcPts val="600"/>
              </a:spcBef>
              <a:buFont typeface="ABBvoice" panose="020D0603020503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68800" indent="-284400" algn="l" defTabSz="914491" rtl="0" eaLnBrk="1" latinLnBrk="0" hangingPunct="1">
              <a:spcBef>
                <a:spcPts val="600"/>
              </a:spcBef>
              <a:buFont typeface="ABBvoice" panose="020D0603020503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0036" indent="-180018" algn="l" defTabSz="914491" rtl="0" eaLnBrk="1" latinLnBrk="0" hangingPunct="1">
              <a:spcBef>
                <a:spcPts val="600"/>
              </a:spcBef>
              <a:buFont typeface="ABBvoice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0036" indent="-180018" algn="l" defTabSz="914491" rtl="0" eaLnBrk="1" latinLnBrk="0" hangingPunct="1">
              <a:spcBef>
                <a:spcPts val="600"/>
              </a:spcBef>
              <a:buFont typeface="ABBvoice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0036" indent="-180018" algn="l" defTabSz="914491" rtl="0" eaLnBrk="1" latinLnBrk="0" hangingPunct="1">
              <a:spcBef>
                <a:spcPts val="600"/>
              </a:spcBef>
              <a:buFont typeface="ABBvoice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36" indent="-180018" algn="l" defTabSz="914491" rtl="0" eaLnBrk="1" latinLnBrk="0" hangingPunct="1">
              <a:spcBef>
                <a:spcPts val="600"/>
              </a:spcBef>
              <a:buFont typeface="ABBvoice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Keep your foot hard on the accelerator and control your speed with the brakes?</a:t>
            </a:r>
          </a:p>
        </p:txBody>
      </p:sp>
      <p:sp>
        <p:nvSpPr>
          <p:cNvPr id="37" name="Symbol zastępczy zawartości 3">
            <a:extLst>
              <a:ext uri="{FF2B5EF4-FFF2-40B4-BE49-F238E27FC236}">
                <a16:creationId xmlns:a16="http://schemas.microsoft.com/office/drawing/2014/main" id="{FA6F7CDE-CCF1-3C04-64B1-608D8D355326}"/>
              </a:ext>
            </a:extLst>
          </p:cNvPr>
          <p:cNvSpPr txBox="1">
            <a:spLocks/>
          </p:cNvSpPr>
          <p:nvPr/>
        </p:nvSpPr>
        <p:spPr bwMode="gray">
          <a:xfrm>
            <a:off x="8566252" y="1939292"/>
            <a:ext cx="3222548" cy="1371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91" rtl="0" eaLnBrk="1" latinLnBrk="0" hangingPunct="1">
              <a:spcBef>
                <a:spcPts val="600"/>
              </a:spcBef>
              <a:buFont typeface="ABBvoice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4400" indent="-284400" algn="l" defTabSz="914491" rtl="0" eaLnBrk="1" latinLnBrk="0" hangingPunct="1">
              <a:spcBef>
                <a:spcPts val="600"/>
              </a:spcBef>
              <a:buFont typeface="ABBvoice" panose="020D0603020503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8800" indent="-284400" algn="l" defTabSz="914491" rtl="0" eaLnBrk="1" latinLnBrk="0" hangingPunct="1">
              <a:spcBef>
                <a:spcPts val="600"/>
              </a:spcBef>
              <a:buFont typeface="ABBvoice" panose="020D0603020503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8800" indent="-284400" algn="l" defTabSz="914491" rtl="0" eaLnBrk="1" latinLnBrk="0" hangingPunct="1">
              <a:spcBef>
                <a:spcPts val="600"/>
              </a:spcBef>
              <a:buFont typeface="ABBvoice" panose="020D0603020503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68800" indent="-284400" algn="l" defTabSz="914491" rtl="0" eaLnBrk="1" latinLnBrk="0" hangingPunct="1">
              <a:spcBef>
                <a:spcPts val="600"/>
              </a:spcBef>
              <a:buFont typeface="ABBvoice" panose="020D0603020503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0036" indent="-180018" algn="l" defTabSz="914491" rtl="0" eaLnBrk="1" latinLnBrk="0" hangingPunct="1">
              <a:spcBef>
                <a:spcPts val="600"/>
              </a:spcBef>
              <a:buFont typeface="ABBvoice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0036" indent="-180018" algn="l" defTabSz="914491" rtl="0" eaLnBrk="1" latinLnBrk="0" hangingPunct="1">
              <a:spcBef>
                <a:spcPts val="600"/>
              </a:spcBef>
              <a:buFont typeface="ABBvoice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0036" indent="-180018" algn="l" defTabSz="914491" rtl="0" eaLnBrk="1" latinLnBrk="0" hangingPunct="1">
              <a:spcBef>
                <a:spcPts val="600"/>
              </a:spcBef>
              <a:buFont typeface="ABBvoice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36" indent="-180018" algn="l" defTabSz="914491" rtl="0" eaLnBrk="1" latinLnBrk="0" hangingPunct="1">
              <a:spcBef>
                <a:spcPts val="600"/>
              </a:spcBef>
              <a:buFont typeface="ABBvoice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In cooling systems, controlling flow by throttling valves is like braking while keeping your foot on the accelerator</a:t>
            </a:r>
          </a:p>
        </p:txBody>
      </p:sp>
      <p:sp>
        <p:nvSpPr>
          <p:cNvPr id="40" name="pole tekstowe 39">
            <a:extLst>
              <a:ext uri="{FF2B5EF4-FFF2-40B4-BE49-F238E27FC236}">
                <a16:creationId xmlns:a16="http://schemas.microsoft.com/office/drawing/2014/main" id="{641004D7-8CD5-B7C0-9CE6-53C0F2F346BE}"/>
              </a:ext>
            </a:extLst>
          </p:cNvPr>
          <p:cNvSpPr txBox="1"/>
          <p:nvPr/>
        </p:nvSpPr>
        <p:spPr bwMode="gray">
          <a:xfrm>
            <a:off x="4771873" y="5290126"/>
            <a:ext cx="2661313" cy="10451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spcBef>
                <a:spcPts val="600"/>
              </a:spcBef>
            </a:pPr>
            <a:r>
              <a:rPr lang="en-GB" sz="1600" b="1" dirty="0"/>
              <a:t>What is the best approach? – is it obvious?</a:t>
            </a:r>
          </a:p>
        </p:txBody>
      </p:sp>
      <p:sp>
        <p:nvSpPr>
          <p:cNvPr id="38" name="Prostokąt: zaokrąglone rogi 10">
            <a:extLst>
              <a:ext uri="{FF2B5EF4-FFF2-40B4-BE49-F238E27FC236}">
                <a16:creationId xmlns:a16="http://schemas.microsoft.com/office/drawing/2014/main" id="{C8C9E615-7358-4529-0891-378C9B45EA97}"/>
              </a:ext>
            </a:extLst>
          </p:cNvPr>
          <p:cNvSpPr/>
          <p:nvPr/>
        </p:nvSpPr>
        <p:spPr bwMode="gray">
          <a:xfrm>
            <a:off x="7724302" y="3345731"/>
            <a:ext cx="270066" cy="1203427"/>
          </a:xfrm>
          <a:custGeom>
            <a:avLst/>
            <a:gdLst>
              <a:gd name="connsiteX0" fmla="*/ 0 w 375603"/>
              <a:gd name="connsiteY0" fmla="*/ 85461 h 2753360"/>
              <a:gd name="connsiteX1" fmla="*/ 85461 w 375603"/>
              <a:gd name="connsiteY1" fmla="*/ 0 h 2753360"/>
              <a:gd name="connsiteX2" fmla="*/ 290142 w 375603"/>
              <a:gd name="connsiteY2" fmla="*/ 0 h 2753360"/>
              <a:gd name="connsiteX3" fmla="*/ 375603 w 375603"/>
              <a:gd name="connsiteY3" fmla="*/ 85461 h 2753360"/>
              <a:gd name="connsiteX4" fmla="*/ 375603 w 375603"/>
              <a:gd name="connsiteY4" fmla="*/ 2667899 h 2753360"/>
              <a:gd name="connsiteX5" fmla="*/ 290142 w 375603"/>
              <a:gd name="connsiteY5" fmla="*/ 2753360 h 2753360"/>
              <a:gd name="connsiteX6" fmla="*/ 85461 w 375603"/>
              <a:gd name="connsiteY6" fmla="*/ 2753360 h 2753360"/>
              <a:gd name="connsiteX7" fmla="*/ 0 w 375603"/>
              <a:gd name="connsiteY7" fmla="*/ 2667899 h 2753360"/>
              <a:gd name="connsiteX8" fmla="*/ 0 w 375603"/>
              <a:gd name="connsiteY8" fmla="*/ 85461 h 2753360"/>
              <a:gd name="connsiteX0" fmla="*/ 0 w 375603"/>
              <a:gd name="connsiteY0" fmla="*/ 85461 h 2753360"/>
              <a:gd name="connsiteX1" fmla="*/ 85461 w 375603"/>
              <a:gd name="connsiteY1" fmla="*/ 0 h 2753360"/>
              <a:gd name="connsiteX2" fmla="*/ 290142 w 375603"/>
              <a:gd name="connsiteY2" fmla="*/ 0 h 2753360"/>
              <a:gd name="connsiteX3" fmla="*/ 375603 w 375603"/>
              <a:gd name="connsiteY3" fmla="*/ 85461 h 2753360"/>
              <a:gd name="connsiteX4" fmla="*/ 375603 w 375603"/>
              <a:gd name="connsiteY4" fmla="*/ 2667899 h 2753360"/>
              <a:gd name="connsiteX5" fmla="*/ 290142 w 375603"/>
              <a:gd name="connsiteY5" fmla="*/ 2753360 h 2753360"/>
              <a:gd name="connsiteX6" fmla="*/ 85461 w 375603"/>
              <a:gd name="connsiteY6" fmla="*/ 2753360 h 2753360"/>
              <a:gd name="connsiteX7" fmla="*/ 0 w 375603"/>
              <a:gd name="connsiteY7" fmla="*/ 2667899 h 2753360"/>
              <a:gd name="connsiteX8" fmla="*/ 91440 w 375603"/>
              <a:gd name="connsiteY8" fmla="*/ 176901 h 2753360"/>
              <a:gd name="connsiteX0" fmla="*/ 0 w 375603"/>
              <a:gd name="connsiteY0" fmla="*/ 85461 h 2753360"/>
              <a:gd name="connsiteX1" fmla="*/ 85461 w 375603"/>
              <a:gd name="connsiteY1" fmla="*/ 0 h 2753360"/>
              <a:gd name="connsiteX2" fmla="*/ 290142 w 375603"/>
              <a:gd name="connsiteY2" fmla="*/ 0 h 2753360"/>
              <a:gd name="connsiteX3" fmla="*/ 375603 w 375603"/>
              <a:gd name="connsiteY3" fmla="*/ 85461 h 2753360"/>
              <a:gd name="connsiteX4" fmla="*/ 375603 w 375603"/>
              <a:gd name="connsiteY4" fmla="*/ 2667899 h 2753360"/>
              <a:gd name="connsiteX5" fmla="*/ 290142 w 375603"/>
              <a:gd name="connsiteY5" fmla="*/ 2753360 h 2753360"/>
              <a:gd name="connsiteX6" fmla="*/ 85461 w 375603"/>
              <a:gd name="connsiteY6" fmla="*/ 2753360 h 2753360"/>
              <a:gd name="connsiteX7" fmla="*/ 0 w 375603"/>
              <a:gd name="connsiteY7" fmla="*/ 2667899 h 2753360"/>
              <a:gd name="connsiteX0" fmla="*/ 0 w 375603"/>
              <a:gd name="connsiteY0" fmla="*/ 85461 h 2753360"/>
              <a:gd name="connsiteX1" fmla="*/ 85461 w 375603"/>
              <a:gd name="connsiteY1" fmla="*/ 0 h 2753360"/>
              <a:gd name="connsiteX2" fmla="*/ 290142 w 375603"/>
              <a:gd name="connsiteY2" fmla="*/ 0 h 2753360"/>
              <a:gd name="connsiteX3" fmla="*/ 375603 w 375603"/>
              <a:gd name="connsiteY3" fmla="*/ 85461 h 2753360"/>
              <a:gd name="connsiteX4" fmla="*/ 375603 w 375603"/>
              <a:gd name="connsiteY4" fmla="*/ 2667899 h 2753360"/>
              <a:gd name="connsiteX5" fmla="*/ 290142 w 375603"/>
              <a:gd name="connsiteY5" fmla="*/ 2753360 h 2753360"/>
              <a:gd name="connsiteX6" fmla="*/ 85461 w 375603"/>
              <a:gd name="connsiteY6" fmla="*/ 2753360 h 2753360"/>
              <a:gd name="connsiteX0" fmla="*/ 0 w 290142"/>
              <a:gd name="connsiteY0" fmla="*/ 0 h 2753360"/>
              <a:gd name="connsiteX1" fmla="*/ 204681 w 290142"/>
              <a:gd name="connsiteY1" fmla="*/ 0 h 2753360"/>
              <a:gd name="connsiteX2" fmla="*/ 290142 w 290142"/>
              <a:gd name="connsiteY2" fmla="*/ 85461 h 2753360"/>
              <a:gd name="connsiteX3" fmla="*/ 290142 w 290142"/>
              <a:gd name="connsiteY3" fmla="*/ 2667899 h 2753360"/>
              <a:gd name="connsiteX4" fmla="*/ 204681 w 290142"/>
              <a:gd name="connsiteY4" fmla="*/ 2753360 h 2753360"/>
              <a:gd name="connsiteX5" fmla="*/ 0 w 290142"/>
              <a:gd name="connsiteY5" fmla="*/ 2753360 h 2753360"/>
              <a:gd name="connsiteX0" fmla="*/ 204681 w 290142"/>
              <a:gd name="connsiteY0" fmla="*/ 0 h 2753360"/>
              <a:gd name="connsiteX1" fmla="*/ 290142 w 290142"/>
              <a:gd name="connsiteY1" fmla="*/ 85461 h 2753360"/>
              <a:gd name="connsiteX2" fmla="*/ 290142 w 290142"/>
              <a:gd name="connsiteY2" fmla="*/ 2667899 h 2753360"/>
              <a:gd name="connsiteX3" fmla="*/ 204681 w 290142"/>
              <a:gd name="connsiteY3" fmla="*/ 2753360 h 2753360"/>
              <a:gd name="connsiteX4" fmla="*/ 0 w 290142"/>
              <a:gd name="connsiteY4" fmla="*/ 2753360 h 2753360"/>
              <a:gd name="connsiteX0" fmla="*/ 290142 w 290142"/>
              <a:gd name="connsiteY0" fmla="*/ 0 h 2667899"/>
              <a:gd name="connsiteX1" fmla="*/ 290142 w 290142"/>
              <a:gd name="connsiteY1" fmla="*/ 2582438 h 2667899"/>
              <a:gd name="connsiteX2" fmla="*/ 204681 w 290142"/>
              <a:gd name="connsiteY2" fmla="*/ 2667899 h 2667899"/>
              <a:gd name="connsiteX3" fmla="*/ 0 w 290142"/>
              <a:gd name="connsiteY3" fmla="*/ 2667899 h 2667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42" h="2667899">
                <a:moveTo>
                  <a:pt x="290142" y="0"/>
                </a:moveTo>
                <a:lnTo>
                  <a:pt x="290142" y="2582438"/>
                </a:lnTo>
                <a:cubicBezTo>
                  <a:pt x="290142" y="2629637"/>
                  <a:pt x="251880" y="2667899"/>
                  <a:pt x="204681" y="2667899"/>
                </a:cubicBezTo>
                <a:lnTo>
                  <a:pt x="0" y="2667899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39" name="Prostokąt: zaokrąglone rogi 25">
            <a:extLst>
              <a:ext uri="{FF2B5EF4-FFF2-40B4-BE49-F238E27FC236}">
                <a16:creationId xmlns:a16="http://schemas.microsoft.com/office/drawing/2014/main" id="{4964F4F4-A51A-9461-EC24-028995742D5F}"/>
              </a:ext>
            </a:extLst>
          </p:cNvPr>
          <p:cNvSpPr/>
          <p:nvPr/>
        </p:nvSpPr>
        <p:spPr bwMode="gray">
          <a:xfrm>
            <a:off x="7994368" y="2339955"/>
            <a:ext cx="412918" cy="1031840"/>
          </a:xfrm>
          <a:custGeom>
            <a:avLst/>
            <a:gdLst>
              <a:gd name="connsiteX0" fmla="*/ 0 w 495503"/>
              <a:gd name="connsiteY0" fmla="*/ 82585 h 1114425"/>
              <a:gd name="connsiteX1" fmla="*/ 82585 w 495503"/>
              <a:gd name="connsiteY1" fmla="*/ 0 h 1114425"/>
              <a:gd name="connsiteX2" fmla="*/ 412918 w 495503"/>
              <a:gd name="connsiteY2" fmla="*/ 0 h 1114425"/>
              <a:gd name="connsiteX3" fmla="*/ 495503 w 495503"/>
              <a:gd name="connsiteY3" fmla="*/ 82585 h 1114425"/>
              <a:gd name="connsiteX4" fmla="*/ 495503 w 495503"/>
              <a:gd name="connsiteY4" fmla="*/ 1031840 h 1114425"/>
              <a:gd name="connsiteX5" fmla="*/ 412918 w 495503"/>
              <a:gd name="connsiteY5" fmla="*/ 1114425 h 1114425"/>
              <a:gd name="connsiteX6" fmla="*/ 82585 w 495503"/>
              <a:gd name="connsiteY6" fmla="*/ 1114425 h 1114425"/>
              <a:gd name="connsiteX7" fmla="*/ 0 w 495503"/>
              <a:gd name="connsiteY7" fmla="*/ 1031840 h 1114425"/>
              <a:gd name="connsiteX8" fmla="*/ 0 w 495503"/>
              <a:gd name="connsiteY8" fmla="*/ 82585 h 1114425"/>
              <a:gd name="connsiteX0" fmla="*/ 495503 w 586943"/>
              <a:gd name="connsiteY0" fmla="*/ 1031840 h 1123280"/>
              <a:gd name="connsiteX1" fmla="*/ 412918 w 586943"/>
              <a:gd name="connsiteY1" fmla="*/ 1114425 h 1123280"/>
              <a:gd name="connsiteX2" fmla="*/ 82585 w 586943"/>
              <a:gd name="connsiteY2" fmla="*/ 1114425 h 1123280"/>
              <a:gd name="connsiteX3" fmla="*/ 0 w 586943"/>
              <a:gd name="connsiteY3" fmla="*/ 1031840 h 1123280"/>
              <a:gd name="connsiteX4" fmla="*/ 0 w 586943"/>
              <a:gd name="connsiteY4" fmla="*/ 82585 h 1123280"/>
              <a:gd name="connsiteX5" fmla="*/ 82585 w 586943"/>
              <a:gd name="connsiteY5" fmla="*/ 0 h 1123280"/>
              <a:gd name="connsiteX6" fmla="*/ 412918 w 586943"/>
              <a:gd name="connsiteY6" fmla="*/ 0 h 1123280"/>
              <a:gd name="connsiteX7" fmla="*/ 495503 w 586943"/>
              <a:gd name="connsiteY7" fmla="*/ 82585 h 1123280"/>
              <a:gd name="connsiteX8" fmla="*/ 586943 w 586943"/>
              <a:gd name="connsiteY8" fmla="*/ 1123280 h 1123280"/>
              <a:gd name="connsiteX0" fmla="*/ 495503 w 495503"/>
              <a:gd name="connsiteY0" fmla="*/ 1031840 h 1114425"/>
              <a:gd name="connsiteX1" fmla="*/ 412918 w 495503"/>
              <a:gd name="connsiteY1" fmla="*/ 1114425 h 1114425"/>
              <a:gd name="connsiteX2" fmla="*/ 82585 w 495503"/>
              <a:gd name="connsiteY2" fmla="*/ 1114425 h 1114425"/>
              <a:gd name="connsiteX3" fmla="*/ 0 w 495503"/>
              <a:gd name="connsiteY3" fmla="*/ 1031840 h 1114425"/>
              <a:gd name="connsiteX4" fmla="*/ 0 w 495503"/>
              <a:gd name="connsiteY4" fmla="*/ 82585 h 1114425"/>
              <a:gd name="connsiteX5" fmla="*/ 82585 w 495503"/>
              <a:gd name="connsiteY5" fmla="*/ 0 h 1114425"/>
              <a:gd name="connsiteX6" fmla="*/ 412918 w 495503"/>
              <a:gd name="connsiteY6" fmla="*/ 0 h 1114425"/>
              <a:gd name="connsiteX7" fmla="*/ 495503 w 495503"/>
              <a:gd name="connsiteY7" fmla="*/ 82585 h 1114425"/>
              <a:gd name="connsiteX0" fmla="*/ 495503 w 495503"/>
              <a:gd name="connsiteY0" fmla="*/ 1031840 h 1114425"/>
              <a:gd name="connsiteX1" fmla="*/ 412918 w 495503"/>
              <a:gd name="connsiteY1" fmla="*/ 1114425 h 1114425"/>
              <a:gd name="connsiteX2" fmla="*/ 82585 w 495503"/>
              <a:gd name="connsiteY2" fmla="*/ 1114425 h 1114425"/>
              <a:gd name="connsiteX3" fmla="*/ 0 w 495503"/>
              <a:gd name="connsiteY3" fmla="*/ 1031840 h 1114425"/>
              <a:gd name="connsiteX4" fmla="*/ 0 w 495503"/>
              <a:gd name="connsiteY4" fmla="*/ 82585 h 1114425"/>
              <a:gd name="connsiteX5" fmla="*/ 82585 w 495503"/>
              <a:gd name="connsiteY5" fmla="*/ 0 h 1114425"/>
              <a:gd name="connsiteX6" fmla="*/ 412918 w 495503"/>
              <a:gd name="connsiteY6" fmla="*/ 0 h 1114425"/>
              <a:gd name="connsiteX0" fmla="*/ 412918 w 412918"/>
              <a:gd name="connsiteY0" fmla="*/ 1114425 h 1114425"/>
              <a:gd name="connsiteX1" fmla="*/ 82585 w 412918"/>
              <a:gd name="connsiteY1" fmla="*/ 1114425 h 1114425"/>
              <a:gd name="connsiteX2" fmla="*/ 0 w 412918"/>
              <a:gd name="connsiteY2" fmla="*/ 1031840 h 1114425"/>
              <a:gd name="connsiteX3" fmla="*/ 0 w 412918"/>
              <a:gd name="connsiteY3" fmla="*/ 82585 h 1114425"/>
              <a:gd name="connsiteX4" fmla="*/ 82585 w 412918"/>
              <a:gd name="connsiteY4" fmla="*/ 0 h 1114425"/>
              <a:gd name="connsiteX5" fmla="*/ 412918 w 412918"/>
              <a:gd name="connsiteY5" fmla="*/ 0 h 1114425"/>
              <a:gd name="connsiteX0" fmla="*/ 82585 w 412918"/>
              <a:gd name="connsiteY0" fmla="*/ 1114425 h 1114425"/>
              <a:gd name="connsiteX1" fmla="*/ 0 w 412918"/>
              <a:gd name="connsiteY1" fmla="*/ 1031840 h 1114425"/>
              <a:gd name="connsiteX2" fmla="*/ 0 w 412918"/>
              <a:gd name="connsiteY2" fmla="*/ 82585 h 1114425"/>
              <a:gd name="connsiteX3" fmla="*/ 82585 w 412918"/>
              <a:gd name="connsiteY3" fmla="*/ 0 h 1114425"/>
              <a:gd name="connsiteX4" fmla="*/ 412918 w 412918"/>
              <a:gd name="connsiteY4" fmla="*/ 0 h 1114425"/>
              <a:gd name="connsiteX0" fmla="*/ 0 w 412918"/>
              <a:gd name="connsiteY0" fmla="*/ 1031840 h 1031840"/>
              <a:gd name="connsiteX1" fmla="*/ 0 w 412918"/>
              <a:gd name="connsiteY1" fmla="*/ 82585 h 1031840"/>
              <a:gd name="connsiteX2" fmla="*/ 82585 w 412918"/>
              <a:gd name="connsiteY2" fmla="*/ 0 h 1031840"/>
              <a:gd name="connsiteX3" fmla="*/ 412918 w 412918"/>
              <a:gd name="connsiteY3" fmla="*/ 0 h 103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918" h="1031840">
                <a:moveTo>
                  <a:pt x="0" y="1031840"/>
                </a:moveTo>
                <a:lnTo>
                  <a:pt x="0" y="82585"/>
                </a:lnTo>
                <a:cubicBezTo>
                  <a:pt x="0" y="36975"/>
                  <a:pt x="36975" y="0"/>
                  <a:pt x="82585" y="0"/>
                </a:cubicBezTo>
                <a:lnTo>
                  <a:pt x="412918" y="0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43" name="Owal 26">
            <a:extLst>
              <a:ext uri="{FF2B5EF4-FFF2-40B4-BE49-F238E27FC236}">
                <a16:creationId xmlns:a16="http://schemas.microsoft.com/office/drawing/2014/main" id="{1BC1C0DC-5359-36FF-813F-30DC0D7BB570}"/>
              </a:ext>
            </a:extLst>
          </p:cNvPr>
          <p:cNvSpPr/>
          <p:nvPr/>
        </p:nvSpPr>
        <p:spPr bwMode="gray">
          <a:xfrm>
            <a:off x="8372445" y="2301989"/>
            <a:ext cx="69682" cy="69682"/>
          </a:xfrm>
          <a:prstGeom prst="ellipse">
            <a:avLst/>
          </a:prstGeom>
          <a:solidFill>
            <a:schemeClr val="bg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en-US" sz="140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7465575-DF95-8F92-1050-E32C5160BB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8303" y="4372206"/>
            <a:ext cx="1449385" cy="1098919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170D4D4-C813-83D1-E9C9-23FFBC1AA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noProof="0" dirty="0"/>
              <a:t> </a:t>
            </a:r>
            <a:fld id="{619F89D8-7AE3-494A-97F3-03D680869632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E112C-8A89-9168-33E6-25EB391DAC5E}"/>
              </a:ext>
            </a:extLst>
          </p:cNvPr>
          <p:cNvSpPr txBox="1"/>
          <p:nvPr/>
        </p:nvSpPr>
        <p:spPr>
          <a:xfrm>
            <a:off x="675715" y="5422955"/>
            <a:ext cx="9195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100" dirty="0"/>
              <a:t>Speed control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CE56A03-B329-BA76-0E5A-AFA5D3699B6B}"/>
              </a:ext>
            </a:extLst>
          </p:cNvPr>
          <p:cNvGrpSpPr/>
          <p:nvPr/>
        </p:nvGrpSpPr>
        <p:grpSpPr>
          <a:xfrm>
            <a:off x="10732724" y="2723774"/>
            <a:ext cx="1203427" cy="1288065"/>
            <a:chOff x="10334401" y="3072350"/>
            <a:chExt cx="1203427" cy="1288065"/>
          </a:xfrm>
        </p:grpSpPr>
        <p:pic>
          <p:nvPicPr>
            <p:cNvPr id="33" name="Graphic 2">
              <a:extLst>
                <a:ext uri="{FF2B5EF4-FFF2-40B4-BE49-F238E27FC236}">
                  <a16:creationId xmlns:a16="http://schemas.microsoft.com/office/drawing/2014/main" id="{49F406C4-028C-22E2-212F-1B58FFF1EC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334401" y="3072350"/>
              <a:ext cx="1203427" cy="120342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3D3E6F-48B4-B41D-EE48-B00D4858A002}"/>
                </a:ext>
              </a:extLst>
            </p:cNvPr>
            <p:cNvSpPr txBox="1"/>
            <p:nvPr/>
          </p:nvSpPr>
          <p:spPr>
            <a:xfrm>
              <a:off x="10512670" y="4191138"/>
              <a:ext cx="919502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sz="1100" dirty="0"/>
                <a:t>Flow control</a:t>
              </a:r>
            </a:p>
          </p:txBody>
        </p:sp>
      </p:grpSp>
      <p:sp>
        <p:nvSpPr>
          <p:cNvPr id="16" name="Title 2">
            <a:extLst>
              <a:ext uri="{FF2B5EF4-FFF2-40B4-BE49-F238E27FC236}">
                <a16:creationId xmlns:a16="http://schemas.microsoft.com/office/drawing/2014/main" id="{1CFBF126-3598-3887-3CA4-F2EC5405EB63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It’s all about the right approach to saving energy</a:t>
            </a:r>
            <a:br>
              <a:rPr lang="en-US" dirty="0"/>
            </a:br>
            <a:r>
              <a:rPr lang="en-GB" sz="2400" dirty="0"/>
              <a:t>Choosing the right way to control flow and save energy</a:t>
            </a:r>
            <a:endParaRPr lang="en-US" sz="2400" dirty="0"/>
          </a:p>
          <a:p>
            <a:br>
              <a:rPr lang="en-GB" sz="2800" dirty="0"/>
            </a:br>
            <a:endParaRPr lang="en-US" sz="2800" b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5FFFBD-083C-B6D5-B3A7-2E02C1AA6E04}"/>
              </a:ext>
            </a:extLst>
          </p:cNvPr>
          <p:cNvSpPr txBox="1"/>
          <p:nvPr/>
        </p:nvSpPr>
        <p:spPr>
          <a:xfrm>
            <a:off x="8566436" y="4269823"/>
            <a:ext cx="326817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Variable Speed Drives control flow by adjusting speed — saving energy instead of wasting it through throttling</a:t>
            </a:r>
            <a:endParaRPr lang="fr-CH" sz="16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DE14910-7D8F-D592-FC29-B4982B7E6599}"/>
              </a:ext>
            </a:extLst>
          </p:cNvPr>
          <p:cNvGrpSpPr/>
          <p:nvPr/>
        </p:nvGrpSpPr>
        <p:grpSpPr>
          <a:xfrm>
            <a:off x="10869298" y="5233738"/>
            <a:ext cx="919502" cy="913378"/>
            <a:chOff x="10869298" y="5233738"/>
            <a:chExt cx="919502" cy="91337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E5CF8A9-8FEA-C33D-A5A8-6F97ECE0906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864" t="34341" r="42582" b="33429"/>
            <a:stretch/>
          </p:blipFill>
          <p:spPr bwMode="auto">
            <a:xfrm>
              <a:off x="11125782" y="5233738"/>
              <a:ext cx="390503" cy="716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7FE038D-9F09-868B-0E5D-B6C2C570DFD9}"/>
                </a:ext>
              </a:extLst>
            </p:cNvPr>
            <p:cNvSpPr txBox="1"/>
            <p:nvPr/>
          </p:nvSpPr>
          <p:spPr>
            <a:xfrm>
              <a:off x="10869298" y="5977839"/>
              <a:ext cx="919502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sz="1100" dirty="0"/>
                <a:t>Speed control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7D26014-8ACF-3B67-D3CF-1DE3CB3C3C1F}"/>
              </a:ext>
            </a:extLst>
          </p:cNvPr>
          <p:cNvSpPr txBox="1"/>
          <p:nvPr/>
        </p:nvSpPr>
        <p:spPr>
          <a:xfrm>
            <a:off x="7903647" y="5395607"/>
            <a:ext cx="2829077" cy="81136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/>
            </a:solidFill>
          </a:ln>
        </p:spPr>
        <p:txBody>
          <a:bodyPr wrap="square" lIns="72000" tIns="36000" rIns="36000" bIns="36000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For a 30% flow reduction: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Throttling → only 11% power saving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Variable Speed Drive → 55% power saving</a:t>
            </a:r>
          </a:p>
        </p:txBody>
      </p:sp>
    </p:spTree>
    <p:extLst>
      <p:ext uri="{BB962C8B-B14F-4D97-AF65-F5344CB8AC3E}">
        <p14:creationId xmlns:p14="http://schemas.microsoft.com/office/powerpoint/2010/main" val="417013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7" grpId="0"/>
      <p:bldP spid="40" grpId="0"/>
      <p:bldP spid="38" grpId="0" animBg="1"/>
      <p:bldP spid="39" grpId="0" animBg="1"/>
      <p:bldP spid="43" grpId="0" animBg="1"/>
      <p:bldP spid="3" grpId="0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5360D40-289E-26DC-C5E2-4F0A87149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4273" y="2428907"/>
            <a:ext cx="1655114" cy="110268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967E58B-8A60-8405-E557-E759916A8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Appraisal</a:t>
            </a:r>
            <a:br>
              <a:rPr lang="en-US" dirty="0"/>
            </a:br>
            <a:r>
              <a:rPr lang="en-GB" sz="2400" dirty="0"/>
              <a:t>Finding the balance between efforts and accuracy needed </a:t>
            </a:r>
            <a:br>
              <a:rPr lang="en-GB" sz="2800" dirty="0"/>
            </a:br>
            <a:endParaRPr lang="en-US" sz="2800" b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6904423-CA51-AF7C-DE72-077F10F63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3441" y="1592263"/>
            <a:ext cx="3708401" cy="668337"/>
          </a:xfrm>
          <a:ln>
            <a:noFill/>
          </a:ln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Method A: Least amount of data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D9BC9D1-A1A5-4D8F-078D-E5A8111627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2100" dirty="0">
                <a:solidFill>
                  <a:schemeClr val="tx1"/>
                </a:solidFill>
              </a:rPr>
              <a:t>Method C: Large amount of data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43CD673-338A-8C41-DFFD-6828575A8A08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Method B: Medium amount of data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D8E68-241B-80CD-6C0C-411015507DD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28.10.2025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B4C1-4214-872F-DC2E-E4A246F3718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z="1000" dirty="0"/>
              <a:t>A. Andersen | EN-CV-CES | CERN-ABB </a:t>
            </a:r>
            <a:r>
              <a:rPr lang="en-US" sz="1000" dirty="0" err="1"/>
              <a:t>motorSENSE</a:t>
            </a:r>
            <a:r>
              <a:rPr lang="en-US" sz="1000" dirty="0"/>
              <a:t> Project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E0301-91A3-2828-C6CE-8D562049715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9A157AB-4FE1-8CC0-5AC9-A6FBFA3E2AD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62530" y="4095854"/>
            <a:ext cx="3315396" cy="1325476"/>
          </a:xfrm>
          <a:ln>
            <a:noFill/>
          </a:ln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Basic motor data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Control method (VSD, DOL, …)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1"/>
                </a:solidFill>
              </a:rPr>
              <a:t>Load estimated or measured by ABB Smart Sensor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CD55933-6A62-59EA-0ACB-0D777A45A31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224954" y="2535928"/>
            <a:ext cx="3708401" cy="3780529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Flow data from CERN SCADA system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172B4D9-FEE2-6571-B074-48348DA9127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078004" y="2536244"/>
            <a:ext cx="3708401" cy="3780529"/>
          </a:xfrm>
        </p:spPr>
        <p:txBody>
          <a:bodyPr/>
          <a:lstStyle/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SCADA flow data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Pump curve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endParaRPr lang="en-US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2B13D4D2-46AD-F67B-5539-1D45528C8B79}"/>
              </a:ext>
            </a:extLst>
          </p:cNvPr>
          <p:cNvSpPr/>
          <p:nvPr/>
        </p:nvSpPr>
        <p:spPr>
          <a:xfrm>
            <a:off x="405595" y="5645921"/>
            <a:ext cx="11378418" cy="533099"/>
          </a:xfrm>
          <a:prstGeom prst="rightArrow">
            <a:avLst/>
          </a:prstGeom>
          <a:gradFill flip="none" rotWithShape="1">
            <a:gsLst>
              <a:gs pos="0">
                <a:schemeClr val="tx1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Effort &amp; Accuracy increase →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1312C57-BD1D-3B15-6107-2E17276C7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1939" y="2421404"/>
            <a:ext cx="1685778" cy="135890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3C1B28F-E208-AEC0-9BCC-22D7950A8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5612" y="2416178"/>
            <a:ext cx="1685778" cy="135890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D8C446E-9779-2F97-977A-F3C34C25F7BD}"/>
              </a:ext>
            </a:extLst>
          </p:cNvPr>
          <p:cNvSpPr txBox="1"/>
          <p:nvPr/>
        </p:nvSpPr>
        <p:spPr bwMode="gray">
          <a:xfrm>
            <a:off x="9679333" y="2917605"/>
            <a:ext cx="675954" cy="511395"/>
          </a:xfrm>
          <a:prstGeom prst="rect">
            <a:avLst/>
          </a:prstGeom>
          <a:noFill/>
        </p:spPr>
        <p:txBody>
          <a:bodyPr wrap="square" lIns="72000" tIns="72000" rIns="72000" bIns="72000" rtlCol="0" anchor="ctr">
            <a:noAutofit/>
          </a:bodyPr>
          <a:lstStyle/>
          <a:p>
            <a:pPr algn="ctr"/>
            <a:r>
              <a:rPr lang="en-US" sz="4800" dirty="0"/>
              <a:t>+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BB83CBE-22FD-78E3-BA38-1FB78A686B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3108" y="2311652"/>
            <a:ext cx="1141579" cy="1604966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19AF794-4FED-4F1F-A2F0-4F2947DB4025}"/>
              </a:ext>
            </a:extLst>
          </p:cNvPr>
          <p:cNvCxnSpPr>
            <a:cxnSpLocks/>
          </p:cNvCxnSpPr>
          <p:nvPr/>
        </p:nvCxnSpPr>
        <p:spPr>
          <a:xfrm>
            <a:off x="4040171" y="1592263"/>
            <a:ext cx="0" cy="4004672"/>
          </a:xfrm>
          <a:prstGeom prst="line">
            <a:avLst/>
          </a:prstGeom>
          <a:ln w="28575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775939F-48F2-616F-3F07-CD6848D66B64}"/>
              </a:ext>
            </a:extLst>
          </p:cNvPr>
          <p:cNvCxnSpPr>
            <a:cxnSpLocks/>
          </p:cNvCxnSpPr>
          <p:nvPr/>
        </p:nvCxnSpPr>
        <p:spPr>
          <a:xfrm>
            <a:off x="7857791" y="1592263"/>
            <a:ext cx="0" cy="4004672"/>
          </a:xfrm>
          <a:prstGeom prst="line">
            <a:avLst/>
          </a:prstGeom>
          <a:ln w="28575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picture containing red&#10;&#10;Description automatically generated">
            <a:extLst>
              <a:ext uri="{FF2B5EF4-FFF2-40B4-BE49-F238E27FC236}">
                <a16:creationId xmlns:a16="http://schemas.microsoft.com/office/drawing/2014/main" id="{DC387C5B-5317-0E79-104C-E74199E7DFB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732"/>
          <a:stretch/>
        </p:blipFill>
        <p:spPr>
          <a:xfrm>
            <a:off x="1230572" y="2841225"/>
            <a:ext cx="1355916" cy="1132888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3EA4BB22-D8BC-2051-B7E7-BD690BEE39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8067" b="77941" l="23306" r="71405">
                        <a14:foregroundMark x1="36529" y1="18697" x2="36529" y2="18697"/>
                        <a14:foregroundMark x1="26777" y1="23109" x2="26777" y2="23109"/>
                        <a14:foregroundMark x1="25950" y1="28151" x2="25950" y2="28151"/>
                        <a14:foregroundMark x1="25785" y1="25840" x2="25785" y2="25840"/>
                        <a14:foregroundMark x1="24793" y1="28571" x2="24793" y2="28571"/>
                        <a14:foregroundMark x1="25455" y1="24370" x2="25455" y2="24370"/>
                        <a14:foregroundMark x1="24793" y1="27101" x2="24793" y2="27101"/>
                        <a14:foregroundMark x1="23967" y1="28992" x2="23967" y2="28992"/>
                        <a14:foregroundMark x1="24959" y1="25420" x2="24959" y2="25420"/>
                        <a14:foregroundMark x1="24132" y1="28151" x2="24132" y2="28151"/>
                        <a14:foregroundMark x1="23471" y1="29622" x2="23471" y2="29622"/>
                        <a14:foregroundMark x1="60496" y1="77941" x2="60496" y2="77941"/>
                        <a14:foregroundMark x1="34215" y1="17857" x2="34215" y2="17857"/>
                        <a14:foregroundMark x1="25455" y1="23319" x2="25455" y2="23319"/>
                        <a14:foregroundMark x1="24463" y1="25000" x2="24463" y2="25000"/>
                        <a14:foregroundMark x1="24298" y1="27101" x2="24298" y2="27101"/>
                        <a14:backgroundMark x1="75207" y1="24790" x2="75207" y2="24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662" t="13583" r="22397" b="16381"/>
          <a:stretch/>
        </p:blipFill>
        <p:spPr bwMode="auto">
          <a:xfrm>
            <a:off x="205616" y="2270023"/>
            <a:ext cx="1451686" cy="135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017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11268</TotalTime>
  <Words>1450</Words>
  <Application>Microsoft Office PowerPoint</Application>
  <PresentationFormat>Widescreen</PresentationFormat>
  <Paragraphs>282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ABBvoice</vt:lpstr>
      <vt:lpstr>ABBvoice Light</vt:lpstr>
      <vt:lpstr>Arial</vt:lpstr>
      <vt:lpstr>Calibri</vt:lpstr>
      <vt:lpstr>Times New Roman</vt:lpstr>
      <vt:lpstr>Office Theme</vt:lpstr>
      <vt:lpstr>CERN-ABB motorSENSE Project  Identifying Energy-Saving Potential through Smart Sensors, Digital Twins and Analytics  </vt:lpstr>
      <vt:lpstr>Why Energy Efficiency</vt:lpstr>
      <vt:lpstr>From Global Trends to CERN: The Need for Energy Efficiency</vt:lpstr>
      <vt:lpstr>CERN-ABB  motorSENSE Collaboration</vt:lpstr>
      <vt:lpstr>motorSENSE: a CERN–ABB collaboration born from Big Science Sweden 2020</vt:lpstr>
      <vt:lpstr>Collaboration Goals</vt:lpstr>
      <vt:lpstr>Approach and Methods</vt:lpstr>
      <vt:lpstr>PowerPoint Presentation</vt:lpstr>
      <vt:lpstr>Energy Appraisal Finding the balance between efforts and accuracy needed  </vt:lpstr>
      <vt:lpstr>Energy Savings Calculations Outcome Method A screening</vt:lpstr>
      <vt:lpstr>Going Further… Case for a Pumped Network</vt:lpstr>
      <vt:lpstr>Detailed Study of a Pumped Network SF6 to UW65 network – ABB analysis </vt:lpstr>
      <vt:lpstr>Digital Twin Study of the SF6–UW65 Network CERN Controls Analysis </vt:lpstr>
      <vt:lpstr>Results and Beyond</vt:lpstr>
      <vt:lpstr>PowerPoint Presentation</vt:lpstr>
      <vt:lpstr>Beyond the motorSENSE Collaboration</vt:lpstr>
      <vt:lpstr>PowerPoint Presentation</vt:lpstr>
      <vt:lpstr>ABB Ability Smart Sensor Specifications</vt:lpstr>
      <vt:lpstr>Monitored Parameters &amp; Advantages</vt:lpstr>
      <vt:lpstr>How Variable Speed Drives Cut Pump Energy Use</vt:lpstr>
      <vt:lpstr>Motor Population and Efficiency Baseline Data extracted from ABB motor audit – basis for energy savings calculations  </vt:lpstr>
      <vt:lpstr>CERN Smart Regulation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Louisa Catherall</dc:creator>
  <cp:lastModifiedBy>Anders Andersen</cp:lastModifiedBy>
  <cp:revision>720</cp:revision>
  <cp:lastPrinted>2020-01-30T13:49:18Z</cp:lastPrinted>
  <dcterms:created xsi:type="dcterms:W3CDTF">2022-01-10T16:03:27Z</dcterms:created>
  <dcterms:modified xsi:type="dcterms:W3CDTF">2025-10-28T07:05:59Z</dcterms:modified>
</cp:coreProperties>
</file>