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sldIdLst>
    <p:sldId id="256" r:id="rId2"/>
    <p:sldId id="322" r:id="rId3"/>
    <p:sldId id="365" r:id="rId4"/>
    <p:sldId id="367" r:id="rId5"/>
    <p:sldId id="370" r:id="rId6"/>
    <p:sldId id="371" r:id="rId7"/>
    <p:sldId id="369" r:id="rId8"/>
    <p:sldId id="329" r:id="rId9"/>
    <p:sldId id="326" r:id="rId10"/>
    <p:sldId id="356" r:id="rId11"/>
    <p:sldId id="381" r:id="rId12"/>
    <p:sldId id="333" r:id="rId13"/>
    <p:sldId id="379" r:id="rId14"/>
    <p:sldId id="374" r:id="rId15"/>
    <p:sldId id="347" r:id="rId16"/>
    <p:sldId id="380" r:id="rId17"/>
    <p:sldId id="350" r:id="rId18"/>
    <p:sldId id="376" r:id="rId19"/>
    <p:sldId id="377" r:id="rId20"/>
    <p:sldId id="362" r:id="rId21"/>
    <p:sldId id="363" r:id="rId22"/>
  </p:sldIdLst>
  <p:sldSz cx="12192000" cy="6858000"/>
  <p:notesSz cx="7104063" cy="10234613"/>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3769ECC-8685-43AE-8A6C-323557DCB342}">
          <p14:sldIdLst>
            <p14:sldId id="256"/>
            <p14:sldId id="322"/>
            <p14:sldId id="365"/>
            <p14:sldId id="367"/>
            <p14:sldId id="370"/>
            <p14:sldId id="371"/>
            <p14:sldId id="369"/>
            <p14:sldId id="329"/>
            <p14:sldId id="326"/>
          </p14:sldIdLst>
        </p14:section>
        <p14:section name="Untitled Section" id="{4BC1357C-6597-4D01-B84A-F0BF668A2E81}">
          <p14:sldIdLst>
            <p14:sldId id="356"/>
            <p14:sldId id="381"/>
            <p14:sldId id="333"/>
            <p14:sldId id="379"/>
            <p14:sldId id="374"/>
            <p14:sldId id="347"/>
            <p14:sldId id="380"/>
            <p14:sldId id="350"/>
            <p14:sldId id="376"/>
            <p14:sldId id="377"/>
            <p14:sldId id="362"/>
            <p14:sldId id="36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CED84C"/>
    <a:srgbClr val="24FF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11" autoAdjust="0"/>
    <p:restoredTop sz="78821" autoAdjust="0"/>
  </p:normalViewPr>
  <p:slideViewPr>
    <p:cSldViewPr>
      <p:cViewPr varScale="1">
        <p:scale>
          <a:sx n="99" d="100"/>
          <a:sy n="99" d="100"/>
        </p:scale>
        <p:origin x="428" y="76"/>
      </p:cViewPr>
      <p:guideLst>
        <p:guide orient="horz" pos="2160"/>
        <p:guide pos="2880"/>
      </p:guideLst>
    </p:cSldViewPr>
  </p:slideViewPr>
  <p:outlineViewPr>
    <p:cViewPr>
      <p:scale>
        <a:sx n="33" d="100"/>
        <a:sy n="33" d="100"/>
      </p:scale>
      <p:origin x="0" y="-18024"/>
    </p:cViewPr>
  </p:outlineViewPr>
  <p:notesTextViewPr>
    <p:cViewPr>
      <p:scale>
        <a:sx n="100" d="100"/>
        <a:sy n="100" d="100"/>
      </p:scale>
      <p:origin x="0" y="0"/>
    </p:cViewPr>
  </p:notesTextViewPr>
  <p:sorterViewPr>
    <p:cViewPr>
      <p:scale>
        <a:sx n="150" d="100"/>
        <a:sy n="15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78427" cy="5130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3992" y="1"/>
            <a:ext cx="3078427" cy="513064"/>
          </a:xfrm>
          <a:prstGeom prst="rect">
            <a:avLst/>
          </a:prstGeom>
        </p:spPr>
        <p:txBody>
          <a:bodyPr vert="horz" lIns="91440" tIns="45720" rIns="91440" bIns="45720" rtlCol="0"/>
          <a:lstStyle>
            <a:lvl1pPr algn="r">
              <a:defRPr sz="1200"/>
            </a:lvl1pPr>
          </a:lstStyle>
          <a:p>
            <a:fld id="{3DA2DB0E-328C-4BCC-9739-72A4DC08A75F}" type="datetimeFigureOut">
              <a:rPr lang="en-US" smtClean="0"/>
              <a:t>26-Jun-25</a:t>
            </a:fld>
            <a:endParaRPr lang="en-US"/>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10407" y="4925408"/>
            <a:ext cx="5683250" cy="4029879"/>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551"/>
            <a:ext cx="3078427" cy="5130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3992" y="9721551"/>
            <a:ext cx="3078427" cy="513063"/>
          </a:xfrm>
          <a:prstGeom prst="rect">
            <a:avLst/>
          </a:prstGeom>
        </p:spPr>
        <p:txBody>
          <a:bodyPr vert="horz" lIns="91440" tIns="45720" rIns="91440" bIns="45720" rtlCol="0" anchor="b"/>
          <a:lstStyle>
            <a:lvl1pPr algn="r">
              <a:defRPr sz="1200"/>
            </a:lvl1pPr>
          </a:lstStyle>
          <a:p>
            <a:fld id="{2744DB4E-4CCA-4B6B-A1E1-DB1900A0DB6A}" type="slidenum">
              <a:rPr lang="en-US" smtClean="0"/>
              <a:t>‹#›</a:t>
            </a:fld>
            <a:endParaRPr lang="en-US"/>
          </a:p>
        </p:txBody>
      </p:sp>
    </p:spTree>
    <p:extLst>
      <p:ext uri="{BB962C8B-B14F-4D97-AF65-F5344CB8AC3E}">
        <p14:creationId xmlns:p14="http://schemas.microsoft.com/office/powerpoint/2010/main" val="23544192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Bonjour Carine,</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Suite à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l’analyse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de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l’incident</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EDH 11040809 (relevé des premiers faits HSE EDMS 3300928):</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-la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victime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est</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allongée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sur le dos sous un banc de montage pour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une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opération</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d’alignement</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d’une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masse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froide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écran</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de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faisceau</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(masse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froide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suspendue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au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pont-roulant</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lors</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de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cette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opération</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à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quelques</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cm au dessus du banc de montage);</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-la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victime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utilise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une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pièce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cylindrique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en</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Teflon (~2 kg) sur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laquelle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coulisse un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anneau</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métallique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de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centrage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-la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victime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tient</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cette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pièce au dessus de son visage (~30 cm) pour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cette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opération</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cylindre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lui</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échappe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des mains et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heurte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son visage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entaille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pommette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gauche sur </a:t>
            </a:r>
            <a:r>
              <a:rPr kumimoji="0" lang="en-GB" altLang="en-US" sz="1200" b="1" i="0" u="none"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plusieurs</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cm).</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 </a:t>
            </a:r>
            <a:endParaRPr kumimoji="0" lang="en-GB" altLang="en-US" sz="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sng"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Action </a:t>
            </a:r>
            <a:r>
              <a:rPr kumimoji="0" lang="en-GB" altLang="en-US" sz="1200" b="1" i="0" u="sng" strike="noStrike" cap="none" normalizeH="0" baseline="0" dirty="0" err="1">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immédiate</a:t>
            </a:r>
            <a:r>
              <a:rPr kumimoji="0" lang="en-GB" altLang="en-US" sz="12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ptos" panose="020B0004020202020204" pitchFamily="34" charset="0"/>
              </a:rPr>
              <a:t>:</a:t>
            </a:r>
            <a:endParaRPr kumimoji="0" lang="en-GB" altLang="en-US" sz="4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endParaRPr lang="en-GB" dirty="0"/>
          </a:p>
          <a:p>
            <a:r>
              <a:rPr lang="fr-FR" dirty="0"/>
              <a:t>Relevé HSE des premiers faits: EDMS 3303086 </a:t>
            </a:r>
          </a:p>
          <a:p>
            <a:r>
              <a:rPr lang="fr-FR" dirty="0"/>
              <a:t>Rapport interne d’accident: EDH 11054913</a:t>
            </a:r>
          </a:p>
          <a:p>
            <a:endParaRPr lang="fr-FR" dirty="0"/>
          </a:p>
          <a:p>
            <a:r>
              <a:rPr lang="fr-FR" dirty="0"/>
              <a:t>Relevé des faits (le 27.05.25 sur place)</a:t>
            </a:r>
          </a:p>
          <a:p>
            <a:r>
              <a:rPr lang="fr-FR" dirty="0"/>
              <a:t>Lors du montage d’une station de test (photo 1) de câbles sur un établi:</a:t>
            </a:r>
          </a:p>
          <a:p>
            <a:r>
              <a:rPr lang="fr-FR" dirty="0"/>
              <a:t>-la victime maintient la station de test à la verticale pour éviter un basculement;</a:t>
            </a:r>
          </a:p>
          <a:p>
            <a:r>
              <a:rPr lang="fr-FR" dirty="0"/>
              <a:t>-le témoin fixe la station de test à l’établi à l’aide d’un serre-joint (~5 kg) (photo 2: sur l’établi et photo 3: sous </a:t>
            </a:r>
          </a:p>
          <a:p>
            <a:r>
              <a:rPr lang="fr-FR" dirty="0"/>
              <a:t>l’établi)</a:t>
            </a:r>
          </a:p>
          <a:p>
            <a:r>
              <a:rPr lang="fr-FR" dirty="0"/>
              <a:t>-lors de la phase de serrage, le serre-joint glisse, bascule et heurt la tête de la victime.</a:t>
            </a:r>
          </a:p>
          <a:p>
            <a:r>
              <a:rPr lang="fr-FR" dirty="0"/>
              <a:t>La victime ressent un malaise et s’allonge au sol.</a:t>
            </a:r>
          </a:p>
          <a:p>
            <a:r>
              <a:rPr lang="fr-FR" dirty="0"/>
              <a:t>Le témoin contacte immédiatement le Service Secours et Feu du CERN.</a:t>
            </a:r>
          </a:p>
          <a:p>
            <a:r>
              <a:rPr lang="fr-FR" dirty="0"/>
              <a:t>La victime est transportée à l’hôpital.</a:t>
            </a:r>
          </a:p>
          <a:p>
            <a:endParaRPr lang="fr-FR" dirty="0"/>
          </a:p>
          <a:p>
            <a:r>
              <a:rPr lang="fr-FR" dirty="0"/>
              <a:t>Safety Office TE Rapport établi le 02.06.25 par </a:t>
            </a:r>
            <a:r>
              <a:rPr lang="fr-FR" dirty="0" err="1"/>
              <a:t>D.Létant-Delrieux</a:t>
            </a:r>
            <a:r>
              <a:rPr lang="fr-FR" dirty="0"/>
              <a:t> (DSO TE)</a:t>
            </a:r>
          </a:p>
          <a:p>
            <a:endParaRPr lang="fr-FR" dirty="0"/>
          </a:p>
          <a:p>
            <a:r>
              <a:rPr lang="fr-FR" dirty="0"/>
              <a:t>Choc à la tête durant le montage d’une station de test de câbles </a:t>
            </a:r>
          </a:p>
          <a:p>
            <a:endParaRPr lang="fr-FR" dirty="0"/>
          </a:p>
          <a:p>
            <a:r>
              <a:rPr lang="fr-FR" dirty="0"/>
              <a:t>EDMS 3305986</a:t>
            </a:r>
          </a:p>
          <a:p>
            <a:endParaRPr lang="fr-FR" dirty="0"/>
          </a:p>
          <a:p>
            <a:r>
              <a:rPr lang="fr-FR" dirty="0"/>
              <a:t>Recommandations</a:t>
            </a:r>
          </a:p>
          <a:p>
            <a:r>
              <a:rPr lang="fr-FR" dirty="0"/>
              <a:t>-Modifier le moyen de fixation de la station de test à l’établi, pour éviter l’utilisation de serre-joint</a:t>
            </a:r>
          </a:p>
          <a:p>
            <a:r>
              <a:rPr lang="fr-FR" dirty="0"/>
              <a:t>➢ Le jour de la visite, la station de test a été modifiée et est vissée dans l’établi (photo 4). Cela évite </a:t>
            </a:r>
          </a:p>
          <a:p>
            <a:r>
              <a:rPr lang="fr-FR" dirty="0"/>
              <a:t>l’utilisation de serre-joint et assure la stabilité de la station de tests.</a:t>
            </a:r>
          </a:p>
          <a:p>
            <a:r>
              <a:rPr lang="fr-FR" dirty="0"/>
              <a:t>-Modifier et sécuriser le système de fixation du poids à l’échantillon de câble (photo 5) pour éviter qu’il ne </a:t>
            </a:r>
          </a:p>
          <a:p>
            <a:r>
              <a:rPr lang="fr-FR" dirty="0"/>
              <a:t>bascule/chute sur les pieds de l’opérateur.</a:t>
            </a:r>
          </a:p>
          <a:p>
            <a:r>
              <a:rPr lang="fr-FR" dirty="0"/>
              <a:t>➢ Une nouvelle table élévatrice adaptée et sécurisée est en cours d’achat.</a:t>
            </a:r>
          </a:p>
          <a:p>
            <a:endParaRPr lang="fr-FR" dirty="0"/>
          </a:p>
          <a:p>
            <a:pPr>
              <a:buNone/>
            </a:pPr>
            <a:r>
              <a:rPr lang="en-US"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Dear all,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US"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US"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Please see the details of the safety incident on 21.05.2025 which occurred at around 13h50.</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US"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Location </a:t>
            </a: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Building 288 – Department / Experiment concerned: </a:t>
            </a: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TE</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Activity </a:t>
            </a: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Putting the piece of load on trolley  – Department / Experiment concerned: </a:t>
            </a: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TE</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endPar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endParaRPr>
          </a:p>
          <a:p>
            <a:pPr>
              <a:buNone/>
            </a:pPr>
            <a:endPar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endParaRPr>
          </a:p>
          <a:p>
            <a:pPr>
              <a:buNone/>
            </a:pPr>
            <a:endPar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endParaRP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Pendant des tests électriques sur un aimant dans le banc de test de grande </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longueur, la victime a chuté dans une fosse de plus de 50cm de profondeur. La </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victime s’est tordu le genou gauche.</a:t>
            </a:r>
          </a:p>
          <a:p>
            <a:pPr>
              <a:buNone/>
            </a:pPr>
            <a:endPar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endParaRP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Action immédiate</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La victime s’est rendue par ses propres moyens à l’infirmerie du CERN.</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Le service médical du CERN juge la blessure mineure et ne prévoit pas de soin </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supplémentaire à ce stade.</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La victime est retournée à son poste de travail.</a:t>
            </a:r>
          </a:p>
          <a:p>
            <a:pPr>
              <a:buNone/>
            </a:pPr>
            <a:r>
              <a:rPr lang="fr-FR"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Une déclaration d’incident a été rédigé.</a:t>
            </a: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Event</a:t>
            </a: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 Person was putting a piece of load on the trolley when he accidently hit the corner of trolley because of blocked visibility due to the load. After getting hit , he instantly fell on the ground and knee on his left leg get injured.</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242424"/>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b="1"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Immediate Actions</a:t>
            </a: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 Person felt severe pain in the knee of the left leg and went to ME at 13h55, 21.05.2025.Knee has been badly swollen after the incident.</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pPr>
              <a:buNone/>
            </a:pPr>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HSE called at 14h00, 21.05.2025, by ME and statement of facts made at 14h10, 21.05.2025.</a:t>
            </a:r>
            <a:endParaRPr lang="en-GB" sz="1800" dirty="0">
              <a:effectLst/>
              <a:latin typeface="Aptos" panose="020B0004020202020204" pitchFamily="34" charset="0"/>
              <a:ea typeface="Aptos" panose="020B0004020202020204" pitchFamily="34" charset="0"/>
              <a:cs typeface="Aptos" panose="020B0004020202020204" pitchFamily="34" charset="0"/>
            </a:endParaRPr>
          </a:p>
          <a:p>
            <a:r>
              <a:rPr lang="en-GB" sz="1800" dirty="0">
                <a:solidFill>
                  <a:srgbClr val="000000"/>
                </a:solidFill>
                <a:effectLst/>
                <a:latin typeface="Aptos" panose="020B0004020202020204" pitchFamily="34" charset="0"/>
                <a:ea typeface="Times New Roman" panose="02020603050405020304" pitchFamily="18" charset="0"/>
                <a:cs typeface="Helvetica" panose="020B0604020202020204" pitchFamily="34" charset="0"/>
              </a:rPr>
              <a:t> </a:t>
            </a:r>
            <a:endParaRPr lang="en-GB" sz="1800" dirty="0">
              <a:effectLst/>
              <a:latin typeface="Aptos" panose="020B0004020202020204" pitchFamily="34" charset="0"/>
              <a:ea typeface="Aptos" panose="020B0004020202020204" pitchFamily="34" charset="0"/>
              <a:cs typeface="Aptos" panose="020B0004020202020204" pitchFamily="34" charset="0"/>
            </a:endParaRPr>
          </a:p>
          <a:p>
            <a:endParaRPr lang="fr-FR" dirty="0"/>
          </a:p>
          <a:p>
            <a:endParaRPr lang="en-GB" dirty="0"/>
          </a:p>
        </p:txBody>
      </p:sp>
      <p:sp>
        <p:nvSpPr>
          <p:cNvPr id="4" name="Slide Number Placeholder 3"/>
          <p:cNvSpPr>
            <a:spLocks noGrp="1"/>
          </p:cNvSpPr>
          <p:nvPr>
            <p:ph type="sldNum" sz="quarter" idx="5"/>
          </p:nvPr>
        </p:nvSpPr>
        <p:spPr/>
        <p:txBody>
          <a:bodyPr/>
          <a:lstStyle/>
          <a:p>
            <a:fld id="{2744DB4E-4CCA-4B6B-A1E1-DB1900A0DB6A}" type="slidenum">
              <a:rPr lang="en-US" smtClean="0"/>
              <a:t>3</a:t>
            </a:fld>
            <a:endParaRPr lang="en-US"/>
          </a:p>
        </p:txBody>
      </p:sp>
    </p:spTree>
    <p:extLst>
      <p:ext uri="{BB962C8B-B14F-4D97-AF65-F5344CB8AC3E}">
        <p14:creationId xmlns:p14="http://schemas.microsoft.com/office/powerpoint/2010/main" val="669674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D895F-D96C-52A2-3214-3CE64795FB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84C5B0-DB90-A98E-1B62-BD7F5839D4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341602-A81A-DB58-7FA4-DD1E134AB4BC}"/>
              </a:ext>
            </a:extLst>
          </p:cNvPr>
          <p:cNvSpPr>
            <a:spLocks noGrp="1"/>
          </p:cNvSpPr>
          <p:nvPr>
            <p:ph type="body" idx="1"/>
          </p:nvPr>
        </p:nvSpPr>
        <p:spPr/>
        <p:txBody>
          <a:bodyPr/>
          <a:lstStyle/>
          <a:p>
            <a:r>
              <a:rPr lang="en-US" dirty="0"/>
              <a:t>ISOLDE HRS magnetic diagnostics</a:t>
            </a:r>
          </a:p>
        </p:txBody>
      </p:sp>
      <p:sp>
        <p:nvSpPr>
          <p:cNvPr id="4" name="Slide Number Placeholder 3">
            <a:extLst>
              <a:ext uri="{FF2B5EF4-FFF2-40B4-BE49-F238E27FC236}">
                <a16:creationId xmlns:a16="http://schemas.microsoft.com/office/drawing/2014/main" id="{8F913C62-A0D9-1739-CFEE-DED596F29BB7}"/>
              </a:ext>
            </a:extLst>
          </p:cNvPr>
          <p:cNvSpPr>
            <a:spLocks noGrp="1"/>
          </p:cNvSpPr>
          <p:nvPr>
            <p:ph type="sldNum" sz="quarter" idx="5"/>
          </p:nvPr>
        </p:nvSpPr>
        <p:spPr/>
        <p:txBody>
          <a:bodyPr/>
          <a:lstStyle/>
          <a:p>
            <a:fld id="{2744DB4E-4CCA-4B6B-A1E1-DB1900A0DB6A}" type="slidenum">
              <a:rPr lang="en-US" smtClean="0"/>
              <a:t>18</a:t>
            </a:fld>
            <a:endParaRPr lang="en-US"/>
          </a:p>
        </p:txBody>
      </p:sp>
    </p:spTree>
    <p:extLst>
      <p:ext uri="{BB962C8B-B14F-4D97-AF65-F5344CB8AC3E}">
        <p14:creationId xmlns:p14="http://schemas.microsoft.com/office/powerpoint/2010/main" val="1090803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33B913-6B3C-3333-0852-FC34797CCF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9D87E7-9170-A864-7F7D-39A7D30D76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245194-BFD2-006E-4C31-38B3830725DF}"/>
              </a:ext>
            </a:extLst>
          </p:cNvPr>
          <p:cNvSpPr>
            <a:spLocks noGrp="1"/>
          </p:cNvSpPr>
          <p:nvPr>
            <p:ph type="body" idx="1"/>
          </p:nvPr>
        </p:nvSpPr>
        <p:spPr/>
        <p:txBody>
          <a:bodyPr/>
          <a:lstStyle/>
          <a:p>
            <a:r>
              <a:rPr lang="en-US" dirty="0"/>
              <a:t>Modelling and acquisition/control </a:t>
            </a:r>
            <a:r>
              <a:rPr lang="en-US" dirty="0" err="1"/>
              <a:t>spoftware</a:t>
            </a:r>
            <a:endParaRPr lang="en-US" dirty="0"/>
          </a:p>
        </p:txBody>
      </p:sp>
      <p:sp>
        <p:nvSpPr>
          <p:cNvPr id="4" name="Slide Number Placeholder 3">
            <a:extLst>
              <a:ext uri="{FF2B5EF4-FFF2-40B4-BE49-F238E27FC236}">
                <a16:creationId xmlns:a16="http://schemas.microsoft.com/office/drawing/2014/main" id="{F7427B80-953B-B707-9F5B-0F301DDD3C75}"/>
              </a:ext>
            </a:extLst>
          </p:cNvPr>
          <p:cNvSpPr>
            <a:spLocks noGrp="1"/>
          </p:cNvSpPr>
          <p:nvPr>
            <p:ph type="sldNum" sz="quarter" idx="5"/>
          </p:nvPr>
        </p:nvSpPr>
        <p:spPr/>
        <p:txBody>
          <a:bodyPr/>
          <a:lstStyle/>
          <a:p>
            <a:fld id="{2744DB4E-4CCA-4B6B-A1E1-DB1900A0DB6A}" type="slidenum">
              <a:rPr lang="en-US" smtClean="0"/>
              <a:t>19</a:t>
            </a:fld>
            <a:endParaRPr lang="en-US"/>
          </a:p>
        </p:txBody>
      </p:sp>
    </p:spTree>
    <p:extLst>
      <p:ext uri="{BB962C8B-B14F-4D97-AF65-F5344CB8AC3E}">
        <p14:creationId xmlns:p14="http://schemas.microsoft.com/office/powerpoint/2010/main" val="3515943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New magnet test positions opened at Uppsala/GSI</a:t>
            </a:r>
          </a:p>
        </p:txBody>
      </p:sp>
      <p:sp>
        <p:nvSpPr>
          <p:cNvPr id="4" name="Slide Number Placeholder 3"/>
          <p:cNvSpPr>
            <a:spLocks noGrp="1"/>
          </p:cNvSpPr>
          <p:nvPr>
            <p:ph type="sldNum" sz="quarter" idx="5"/>
          </p:nvPr>
        </p:nvSpPr>
        <p:spPr/>
        <p:txBody>
          <a:bodyPr/>
          <a:lstStyle/>
          <a:p>
            <a:fld id="{2744DB4E-4CCA-4B6B-A1E1-DB1900A0DB6A}" type="slidenum">
              <a:rPr lang="en-US" smtClean="0"/>
              <a:t>8</a:t>
            </a:fld>
            <a:endParaRPr lang="en-US"/>
          </a:p>
        </p:txBody>
      </p:sp>
    </p:spTree>
    <p:extLst>
      <p:ext uri="{BB962C8B-B14F-4D97-AF65-F5344CB8AC3E}">
        <p14:creationId xmlns:p14="http://schemas.microsoft.com/office/powerpoint/2010/main" val="1941909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spcAft>
                <a:spcPts val="800"/>
              </a:spcAft>
              <a:buFont typeface="Symbol" panose="05050102010706020507" pitchFamily="18" charset="2"/>
              <a:buChar char=""/>
            </a:pPr>
            <a:endParaRPr lang="en-GB" dirty="0"/>
          </a:p>
        </p:txBody>
      </p:sp>
      <p:sp>
        <p:nvSpPr>
          <p:cNvPr id="4" name="Slide Number Placeholder 3"/>
          <p:cNvSpPr>
            <a:spLocks noGrp="1"/>
          </p:cNvSpPr>
          <p:nvPr>
            <p:ph type="sldNum" sz="quarter" idx="5"/>
          </p:nvPr>
        </p:nvSpPr>
        <p:spPr/>
        <p:txBody>
          <a:bodyPr/>
          <a:lstStyle/>
          <a:p>
            <a:fld id="{2744DB4E-4CCA-4B6B-A1E1-DB1900A0DB6A}" type="slidenum">
              <a:rPr lang="en-US" smtClean="0"/>
              <a:t>9</a:t>
            </a:fld>
            <a:endParaRPr lang="en-US"/>
          </a:p>
        </p:txBody>
      </p:sp>
    </p:spTree>
    <p:extLst>
      <p:ext uri="{BB962C8B-B14F-4D97-AF65-F5344CB8AC3E}">
        <p14:creationId xmlns:p14="http://schemas.microsoft.com/office/powerpoint/2010/main" val="1402056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effectLst/>
                <a:latin typeface="Aptos" panose="020B0004020202020204" pitchFamily="34" charset="0"/>
                <a:ea typeface="Aptos" panose="020B0004020202020204" pitchFamily="34" charset="0"/>
                <a:cs typeface="Times New Roman" panose="02020603050405020304" pitchFamily="18" charset="0"/>
              </a:rPr>
              <a:t>MRU Test Bench</a:t>
            </a:r>
            <a:r>
              <a:rPr lang="en-US" sz="1200" dirty="0">
                <a:effectLst/>
                <a:latin typeface="Aptos" panose="020B0004020202020204" pitchFamily="34" charset="0"/>
                <a:ea typeface="Aptos" panose="020B0004020202020204" pitchFamily="34" charset="0"/>
                <a:cs typeface="Times New Roman" panose="02020603050405020304" pitchFamily="18" charset="0"/>
              </a:rPr>
              <a:t>: a stand-alone bench for testing the rotation, cabling polarity and signal integrity of standard short (HL) and long (LHC) rotating units has been completed, including documentation. Already used to check the system used for MQXF in SM18 (see issues reported in Week 15), where the MRU has been validated, thus pointing to a fault in other elements of the acquisition chain</a:t>
            </a:r>
            <a:endParaRPr lang="en-US" dirty="0"/>
          </a:p>
          <a:p>
            <a:endParaRPr lang="en-US" dirty="0"/>
          </a:p>
        </p:txBody>
      </p:sp>
      <p:sp>
        <p:nvSpPr>
          <p:cNvPr id="4" name="Slide Number Placeholder 3"/>
          <p:cNvSpPr>
            <a:spLocks noGrp="1"/>
          </p:cNvSpPr>
          <p:nvPr>
            <p:ph type="sldNum" sz="quarter" idx="5"/>
          </p:nvPr>
        </p:nvSpPr>
        <p:spPr/>
        <p:txBody>
          <a:bodyPr/>
          <a:lstStyle/>
          <a:p>
            <a:fld id="{2744DB4E-4CCA-4B6B-A1E1-DB1900A0DB6A}" type="slidenum">
              <a:rPr lang="en-US" smtClean="0"/>
              <a:t>12</a:t>
            </a:fld>
            <a:endParaRPr lang="en-US"/>
          </a:p>
        </p:txBody>
      </p:sp>
    </p:spTree>
    <p:extLst>
      <p:ext uri="{BB962C8B-B14F-4D97-AF65-F5344CB8AC3E}">
        <p14:creationId xmlns:p14="http://schemas.microsoft.com/office/powerpoint/2010/main" val="1166176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00" dirty="0">
                <a:effectLst/>
                <a:latin typeface="Aptos" panose="020B0004020202020204" pitchFamily="34" charset="0"/>
                <a:ea typeface="Aptos" panose="020B0004020202020204" pitchFamily="34" charset="0"/>
                <a:cs typeface="Times New Roman" panose="02020603050405020304" pitchFamily="18" charset="0"/>
              </a:rPr>
              <a:t>MCBRD05 (927): </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warm measurements repeated, confirm very large harmonics at low field level (~1 mT). This distortion was not seen at cold in IHEP, so in combination with the observed hysteresis (as reported last week) could signal the presence of parts that are magnetic around the coils. Data analysis ongoing to verify this hypothesis.</a:t>
            </a:r>
            <a:endParaRPr lang="en-US" dirty="0"/>
          </a:p>
        </p:txBody>
      </p:sp>
      <p:sp>
        <p:nvSpPr>
          <p:cNvPr id="4" name="Slide Number Placeholder 3"/>
          <p:cNvSpPr>
            <a:spLocks noGrp="1"/>
          </p:cNvSpPr>
          <p:nvPr>
            <p:ph type="sldNum" sz="quarter" idx="5"/>
          </p:nvPr>
        </p:nvSpPr>
        <p:spPr/>
        <p:txBody>
          <a:bodyPr/>
          <a:lstStyle/>
          <a:p>
            <a:fld id="{2744DB4E-4CCA-4B6B-A1E1-DB1900A0DB6A}" type="slidenum">
              <a:rPr lang="en-US" smtClean="0"/>
              <a:t>13</a:t>
            </a:fld>
            <a:endParaRPr lang="en-US"/>
          </a:p>
        </p:txBody>
      </p:sp>
    </p:spTree>
    <p:extLst>
      <p:ext uri="{BB962C8B-B14F-4D97-AF65-F5344CB8AC3E}">
        <p14:creationId xmlns:p14="http://schemas.microsoft.com/office/powerpoint/2010/main" val="1653357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A6CAB3-A7BB-DE67-7286-2390EEB5AE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3DA11C-A9B0-439A-F1BD-2A247A84053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B51EB9-DB09-CBE6-EE88-0AA637A83AB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BE509A1-FD04-E02F-BF70-EACD453C770A}"/>
              </a:ext>
            </a:extLst>
          </p:cNvPr>
          <p:cNvSpPr>
            <a:spLocks noGrp="1"/>
          </p:cNvSpPr>
          <p:nvPr>
            <p:ph type="sldNum" sz="quarter" idx="5"/>
          </p:nvPr>
        </p:nvSpPr>
        <p:spPr/>
        <p:txBody>
          <a:bodyPr/>
          <a:lstStyle/>
          <a:p>
            <a:fld id="{2744DB4E-4CCA-4B6B-A1E1-DB1900A0DB6A}" type="slidenum">
              <a:rPr lang="en-US" smtClean="0"/>
              <a:t>14</a:t>
            </a:fld>
            <a:endParaRPr lang="en-US"/>
          </a:p>
        </p:txBody>
      </p:sp>
    </p:spTree>
    <p:extLst>
      <p:ext uri="{BB962C8B-B14F-4D97-AF65-F5344CB8AC3E}">
        <p14:creationId xmlns:p14="http://schemas.microsoft.com/office/powerpoint/2010/main" val="4001562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Advantages: room-temperature calibration, better rotation → harmonic quality, maintainability, operation… </a:t>
            </a:r>
          </a:p>
          <a:p>
            <a:endParaRPr lang="en-GB" dirty="0"/>
          </a:p>
        </p:txBody>
      </p:sp>
      <p:sp>
        <p:nvSpPr>
          <p:cNvPr id="4" name="Slide Number Placeholder 3"/>
          <p:cNvSpPr>
            <a:spLocks noGrp="1"/>
          </p:cNvSpPr>
          <p:nvPr>
            <p:ph type="sldNum" sz="quarter" idx="5"/>
          </p:nvPr>
        </p:nvSpPr>
        <p:spPr/>
        <p:txBody>
          <a:bodyPr/>
          <a:lstStyle/>
          <a:p>
            <a:fld id="{2744DB4E-4CCA-4B6B-A1E1-DB1900A0DB6A}" type="slidenum">
              <a:rPr lang="en-US" smtClean="0"/>
              <a:t>15</a:t>
            </a:fld>
            <a:endParaRPr lang="en-US"/>
          </a:p>
        </p:txBody>
      </p:sp>
    </p:spTree>
    <p:extLst>
      <p:ext uri="{BB962C8B-B14F-4D97-AF65-F5344CB8AC3E}">
        <p14:creationId xmlns:p14="http://schemas.microsoft.com/office/powerpoint/2010/main" val="25833752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422527-B71E-A928-D801-A340273786B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AD9459-3B56-E14B-546D-7A1BC64F6F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C7BF6D-3548-38D7-35EC-6E22A9C03B1A}"/>
              </a:ext>
            </a:extLst>
          </p:cNvPr>
          <p:cNvSpPr>
            <a:spLocks noGrp="1"/>
          </p:cNvSpPr>
          <p:nvPr>
            <p:ph type="body" idx="1"/>
          </p:nvPr>
        </p:nvSpPr>
        <p:spPr/>
        <p:txBody>
          <a:bodyPr/>
          <a:lstStyle/>
          <a:p>
            <a:pPr marL="540385">
              <a:spcBef>
                <a:spcPts val="250"/>
              </a:spcBef>
              <a:spcAft>
                <a:spcPts val="125"/>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540385" marR="0" lvl="0" indent="0" algn="l" defTabSz="914400" rtl="0" eaLnBrk="1" fontAlgn="auto" latinLnBrk="0" hangingPunct="1">
              <a:lnSpc>
                <a:spcPct val="100000"/>
              </a:lnSpc>
              <a:spcBef>
                <a:spcPts val="250"/>
              </a:spcBef>
              <a:spcAft>
                <a:spcPts val="125"/>
              </a:spcAft>
              <a:buClrTx/>
              <a:buSzTx/>
              <a:buFontTx/>
              <a:buNone/>
              <a:tabLst/>
              <a:defRPr/>
            </a:pPr>
            <a:r>
              <a:rPr lang="en-US" sz="2800" b="0" dirty="0"/>
              <a:t>FCC-</a:t>
            </a:r>
            <a:r>
              <a:rPr lang="en-US" sz="2800" b="0" dirty="0" err="1"/>
              <a:t>hh</a:t>
            </a:r>
            <a:r>
              <a:rPr lang="en-US" sz="2800" b="0" dirty="0"/>
              <a:t> energy frontier 2024 baseline: 90.7 km tunnel 85 TeV 14 T Nb</a:t>
            </a:r>
            <a:r>
              <a:rPr lang="en-US" sz="2800" b="0" baseline="-25000" dirty="0"/>
              <a:t>3</a:t>
            </a:r>
            <a:r>
              <a:rPr lang="en-US" sz="2800" b="0" dirty="0"/>
              <a:t>Sn dipoles</a:t>
            </a:r>
          </a:p>
          <a:p>
            <a:pPr marL="540385">
              <a:spcBef>
                <a:spcPts val="250"/>
              </a:spcBef>
              <a:spcAft>
                <a:spcPts val="125"/>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540385">
              <a:spcBef>
                <a:spcPts val="250"/>
              </a:spcBef>
              <a:spcAft>
                <a:spcPts val="125"/>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540385">
              <a:spcBef>
                <a:spcPts val="250"/>
              </a:spcBef>
              <a:spcAft>
                <a:spcPts val="125"/>
              </a:spcAft>
            </a:pP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Staff recruitment</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Work together with beam dynamics experts on the finalization of the magnet design, depending on the optics choice</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Start building prototypes of the magnets presented in the feasibility report to address open questions (for example change of magnetic axis position in collider quadrupole) and develop the conceptual designs towards engineering design. Address the choice of the most cost-effective electrical steel, requirements on shuffling, etc </a:t>
            </a:r>
            <a:r>
              <a:rPr lang="en-GB" sz="1800" dirty="0">
                <a:effectLst/>
                <a:latin typeface="Calibri" panose="020F0502020204030204" pitchFamily="34" charset="0"/>
                <a:ea typeface="MS Mincho" panose="02020609040205080304" pitchFamily="49" charset="-128"/>
                <a:cs typeface="Times New Roman" panose="02020603050405020304" pitchFamily="18" charset="0"/>
              </a:rPr>
              <a:t>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Finalize building prototypes of magnets and start the magnetic measurements and related magnetic characteristic of the iron (permeability)</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Provide magnets to mock-up to arc half-cell mock-up, including shielding</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Finalize the magnetic measurements of the magnet prototypes</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Define an industrialization strategy and manufacturing methods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Study magnetic measurement strategy and propose measuring system atomization to cope with large series qualification.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Deliver the pre-TDR report together with the class 3 cost update</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marL="540385">
              <a:spcBef>
                <a:spcPts val="250"/>
              </a:spcBef>
              <a:spcAft>
                <a:spcPts val="125"/>
              </a:spcAft>
            </a:pPr>
            <a:r>
              <a:rPr lang="en-GB" sz="1800" dirty="0">
                <a:effectLst/>
                <a:latin typeface="Verdana" panose="020B0604030504040204" pitchFamily="34" charset="0"/>
                <a:ea typeface="Calibri" panose="020F0502020204030204" pitchFamily="34" charset="0"/>
                <a:cs typeface="Times New Roman" panose="02020603050405020304" pitchFamily="18" charset="0"/>
              </a:rPr>
              <a:t> </a:t>
            </a:r>
            <a:endParaRPr lang="en-US" sz="1800" dirty="0">
              <a:effectLst/>
              <a:latin typeface="Verdana" panose="020B0604030504040204" pitchFamily="34" charset="0"/>
              <a:ea typeface="Times New Roman" panose="02020603050405020304" pitchFamily="18" charset="0"/>
              <a:cs typeface="Times New Roman" panose="02020603050405020304" pitchFamily="18" charset="0"/>
            </a:endParaRPr>
          </a:p>
          <a:p>
            <a:pPr algn="l"/>
            <a:r>
              <a:rPr lang="en-GB"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I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am</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not sure if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this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is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worth</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mentioning</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here</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since</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this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is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somehow</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part of the engineering design.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Also</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I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think</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that</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the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material</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selection</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only</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impacts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marginally</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on the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cost</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of the magnets.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Maybe</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the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choice</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of the lamination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thickness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can have an influence on the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manpower</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cost</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of the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assembly</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thinner</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laminations </a:t>
            </a:r>
            <a:r>
              <a:rPr lang="fr-CH" sz="1800" dirty="0" err="1">
                <a:effectLst/>
                <a:latin typeface="Calibri" panose="020F0502020204030204" pitchFamily="34" charset="0"/>
                <a:ea typeface="MS Mincho" panose="02020609040205080304" pitchFamily="49" charset="-128"/>
                <a:cs typeface="Times New Roman" panose="02020603050405020304" pitchFamily="18" charset="0"/>
              </a:rPr>
              <a:t>means</a:t>
            </a:r>
            <a:r>
              <a:rPr lang="fr-CH" sz="1800" dirty="0">
                <a:effectLst/>
                <a:latin typeface="Calibri" panose="020F0502020204030204" pitchFamily="34" charset="0"/>
                <a:ea typeface="MS Mincho" panose="02020609040205080304" pitchFamily="49" charset="-128"/>
                <a:cs typeface="Times New Roman" panose="02020603050405020304" pitchFamily="18" charset="0"/>
              </a:rPr>
              <a:t> more to punch and stack)</a:t>
            </a:r>
            <a:endParaRPr lang="en-US" sz="1800" dirty="0">
              <a:effectLst/>
              <a:latin typeface="Calibri" panose="020F0502020204030204" pitchFamily="34" charset="0"/>
              <a:ea typeface="MS Mincho" panose="02020609040205080304" pitchFamily="49" charset="-128"/>
              <a:cs typeface="Times New Roman" panose="02020603050405020304" pitchFamily="18" charset="0"/>
            </a:endParaRPr>
          </a:p>
          <a:p>
            <a:pPr algn="l"/>
            <a:r>
              <a:rPr lang="en-GB" sz="1800" dirty="0">
                <a:effectLst/>
                <a:latin typeface="Calibri" panose="020F0502020204030204" pitchFamily="34" charset="0"/>
                <a:ea typeface="MS Mincho" panose="02020609040205080304" pitchFamily="49" charset="-128"/>
                <a:cs typeface="Times New Roman" panose="02020603050405020304" pitchFamily="18" charset="0"/>
              </a:rPr>
              <a:t> </a:t>
            </a:r>
            <a:r>
              <a:rPr lang="en-US" sz="1800" dirty="0">
                <a:effectLst/>
                <a:latin typeface="Calibri" panose="020F0502020204030204" pitchFamily="34" charset="0"/>
                <a:ea typeface="MS Mincho" panose="02020609040205080304" pitchFamily="49" charset="-128"/>
                <a:cs typeface="Times New Roman" panose="02020603050405020304" pitchFamily="18" charset="0"/>
              </a:rPr>
              <a:t>Attilio: Somewhere this should be covered</a:t>
            </a:r>
          </a:p>
          <a:p>
            <a:endParaRPr lang="en-US" dirty="0"/>
          </a:p>
        </p:txBody>
      </p:sp>
      <p:sp>
        <p:nvSpPr>
          <p:cNvPr id="4" name="Slide Number Placeholder 3">
            <a:extLst>
              <a:ext uri="{FF2B5EF4-FFF2-40B4-BE49-F238E27FC236}">
                <a16:creationId xmlns:a16="http://schemas.microsoft.com/office/drawing/2014/main" id="{454E5EA2-C666-D46C-8BA3-BD0EF05598E3}"/>
              </a:ext>
            </a:extLst>
          </p:cNvPr>
          <p:cNvSpPr>
            <a:spLocks noGrp="1"/>
          </p:cNvSpPr>
          <p:nvPr>
            <p:ph type="sldNum" sz="quarter" idx="5"/>
          </p:nvPr>
        </p:nvSpPr>
        <p:spPr/>
        <p:txBody>
          <a:bodyPr/>
          <a:lstStyle/>
          <a:p>
            <a:fld id="{2744DB4E-4CCA-4B6B-A1E1-DB1900A0DB6A}" type="slidenum">
              <a:rPr lang="en-US" smtClean="0"/>
              <a:t>16</a:t>
            </a:fld>
            <a:endParaRPr lang="en-US"/>
          </a:p>
        </p:txBody>
      </p:sp>
    </p:spTree>
    <p:extLst>
      <p:ext uri="{BB962C8B-B14F-4D97-AF65-F5344CB8AC3E}">
        <p14:creationId xmlns:p14="http://schemas.microsoft.com/office/powerpoint/2010/main" val="27696918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44DB4E-4CCA-4B6B-A1E1-DB1900A0DB6A}" type="slidenum">
              <a:rPr lang="en-US" smtClean="0"/>
              <a:t>17</a:t>
            </a:fld>
            <a:endParaRPr lang="en-US"/>
          </a:p>
        </p:txBody>
      </p:sp>
    </p:spTree>
    <p:extLst>
      <p:ext uri="{BB962C8B-B14F-4D97-AF65-F5344CB8AC3E}">
        <p14:creationId xmlns:p14="http://schemas.microsoft.com/office/powerpoint/2010/main" val="21126396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5" name="Picture 4"/>
          <p:cNvPicPr>
            <a:picLocks noChangeAspect="1"/>
          </p:cNvPicPr>
          <p:nvPr userDrawn="1"/>
        </p:nvPicPr>
        <p:blipFill>
          <a:blip r:embed="rId5" cstate="print">
            <a:extLst>
              <a:ext uri="{28A0092B-C50C-407E-A947-70E740481C1C}">
                <a14:useLocalDpi xmlns:a14="http://schemas.microsoft.com/office/drawing/2010/main"/>
              </a:ext>
            </a:extLst>
          </a:blip>
          <a:stretch/>
        </p:blipFill>
        <p:spPr bwMode="auto">
          <a:xfrm>
            <a:off x="0" y="6315998"/>
            <a:ext cx="12192000" cy="542002"/>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10" name="TextBox 9">
            <a:extLst>
              <a:ext uri="{FF2B5EF4-FFF2-40B4-BE49-F238E27FC236}">
                <a16:creationId xmlns:a16="http://schemas.microsoft.com/office/drawing/2014/main" id="{ACD25DBD-EE9A-6DB3-AA1E-6E026B08FE14}"/>
              </a:ext>
            </a:extLst>
          </p:cNvPr>
          <p:cNvSpPr txBox="1"/>
          <p:nvPr userDrawn="1"/>
        </p:nvSpPr>
        <p:spPr bwMode="auto">
          <a:xfrm>
            <a:off x="4114800" y="6417996"/>
            <a:ext cx="3804248" cy="276999"/>
          </a:xfrm>
          <a:prstGeom prst="rect">
            <a:avLst/>
          </a:prstGeom>
          <a:noFill/>
        </p:spPr>
        <p:txBody>
          <a:bodyPr wrap="none" rtlCol="0">
            <a:spAutoFit/>
          </a:bodyPr>
          <a:lstStyle/>
          <a:p>
            <a:pPr algn="ctr"/>
            <a:r>
              <a:rPr lang="en-US" sz="1200" dirty="0">
                <a:solidFill>
                  <a:schemeClr val="bg1"/>
                </a:solidFill>
              </a:rPr>
              <a:t>marco.buzio@cern.ch | 2</a:t>
            </a:r>
            <a:r>
              <a:rPr lang="en-US" sz="1200" baseline="30000" dirty="0">
                <a:solidFill>
                  <a:schemeClr val="bg1"/>
                </a:solidFill>
              </a:rPr>
              <a:t>nd</a:t>
            </a:r>
            <a:r>
              <a:rPr lang="en-US" sz="1200" dirty="0">
                <a:solidFill>
                  <a:schemeClr val="bg1"/>
                </a:solidFill>
              </a:rPr>
              <a:t> Plenary MMM Section Meeting</a:t>
            </a:r>
          </a:p>
        </p:txBody>
      </p:sp>
      <p:sp>
        <p:nvSpPr>
          <p:cNvPr id="12" name="TextBox 11">
            <a:extLst>
              <a:ext uri="{FF2B5EF4-FFF2-40B4-BE49-F238E27FC236}">
                <a16:creationId xmlns:a16="http://schemas.microsoft.com/office/drawing/2014/main" id="{84D3007F-EA70-6DA2-E445-847982F859F6}"/>
              </a:ext>
            </a:extLst>
          </p:cNvPr>
          <p:cNvSpPr txBox="1"/>
          <p:nvPr userDrawn="1"/>
        </p:nvSpPr>
        <p:spPr bwMode="auto">
          <a:xfrm>
            <a:off x="1371600" y="6443717"/>
            <a:ext cx="877163" cy="276999"/>
          </a:xfrm>
          <a:prstGeom prst="rect">
            <a:avLst/>
          </a:prstGeom>
          <a:noFill/>
        </p:spPr>
        <p:txBody>
          <a:bodyPr wrap="none" rtlCol="0">
            <a:spAutoFit/>
          </a:bodyPr>
          <a:lstStyle/>
          <a:p>
            <a:pPr algn="ctr"/>
            <a:r>
              <a:rPr lang="en-US" sz="1200" dirty="0">
                <a:solidFill>
                  <a:schemeClr val="bg1"/>
                </a:solidFill>
              </a:rPr>
              <a:t>26.06.2025</a:t>
            </a:r>
          </a:p>
        </p:txBody>
      </p:sp>
      <p:sp>
        <p:nvSpPr>
          <p:cNvPr id="13" name="TextBox 12">
            <a:extLst>
              <a:ext uri="{FF2B5EF4-FFF2-40B4-BE49-F238E27FC236}">
                <a16:creationId xmlns:a16="http://schemas.microsoft.com/office/drawing/2014/main" id="{36EB92E3-51A9-13C3-E7E6-47BC13DE21C6}"/>
              </a:ext>
            </a:extLst>
          </p:cNvPr>
          <p:cNvSpPr txBox="1"/>
          <p:nvPr userDrawn="1"/>
        </p:nvSpPr>
        <p:spPr bwMode="auto">
          <a:xfrm>
            <a:off x="11230655" y="6408181"/>
            <a:ext cx="553358" cy="276999"/>
          </a:xfrm>
          <a:prstGeom prst="rect">
            <a:avLst/>
          </a:prstGeom>
          <a:noFill/>
        </p:spPr>
        <p:txBody>
          <a:bodyPr wrap="none" rtlCol="0">
            <a:spAutoFit/>
          </a:bodyPr>
          <a:lstStyle/>
          <a:p>
            <a:pPr algn="ctr"/>
            <a:fld id="{4C2F39C2-A380-43CF-90B9-14E7D8FC7648}" type="slidenum">
              <a:rPr lang="en-US" sz="1200" smtClean="0">
                <a:solidFill>
                  <a:schemeClr val="bg1"/>
                </a:solidFill>
              </a:rPr>
              <a:t>‹#›</a:t>
            </a:fld>
            <a:r>
              <a:rPr lang="en-US" sz="1200" dirty="0">
                <a:solidFill>
                  <a:schemeClr val="bg1"/>
                </a:solidFill>
              </a:rPr>
              <a:t>/31</a:t>
            </a:r>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66" r:id="rId3"/>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10" Type="http://schemas.openxmlformats.org/officeDocument/2006/relationships/image" Target="../media/image27.jpeg"/><Relationship Id="rId4" Type="http://schemas.openxmlformats.org/officeDocument/2006/relationships/image" Target="../media/image21.jpeg"/><Relationship Id="rId9" Type="http://schemas.openxmlformats.org/officeDocument/2006/relationships/image" Target="../media/image26.jp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8.png"/><Relationship Id="rId7" Type="http://schemas.openxmlformats.org/officeDocument/2006/relationships/image" Target="cid:image001.png@01DBB607.A419764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cid:image008.png@01DBB606.DF769070" TargetMode="External"/><Relationship Id="rId4" Type="http://schemas.openxmlformats.org/officeDocument/2006/relationships/image" Target="../media/image29.jpe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8" Type="http://schemas.openxmlformats.org/officeDocument/2006/relationships/image" Target="../media/image38.jpg"/><Relationship Id="rId13" Type="http://schemas.openxmlformats.org/officeDocument/2006/relationships/image" Target="../media/image41.png"/><Relationship Id="rId3" Type="http://schemas.openxmlformats.org/officeDocument/2006/relationships/image" Target="../media/image33.emf"/><Relationship Id="rId7" Type="http://schemas.openxmlformats.org/officeDocument/2006/relationships/image" Target="../media/image37.png"/><Relationship Id="rId12" Type="http://schemas.openxmlformats.org/officeDocument/2006/relationships/image" Target="cid:image011.png@01DBB608.2CF8FB7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6.png"/><Relationship Id="rId11" Type="http://schemas.openxmlformats.org/officeDocument/2006/relationships/image" Target="../media/image40.png"/><Relationship Id="rId5" Type="http://schemas.openxmlformats.org/officeDocument/2006/relationships/image" Target="../media/image35.jpeg"/><Relationship Id="rId10" Type="http://schemas.openxmlformats.org/officeDocument/2006/relationships/image" Target="cid:image010.jpg@01DBB608.2CF8FB70" TargetMode="External"/><Relationship Id="rId4" Type="http://schemas.openxmlformats.org/officeDocument/2006/relationships/image" Target="../media/image34.jpeg"/><Relationship Id="rId9" Type="http://schemas.openxmlformats.org/officeDocument/2006/relationships/image" Target="../media/image39.jpeg"/><Relationship Id="rId1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jpeg"/></Relationships>
</file>

<file path=ppt/slides/_rels/slide1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49.jpeg"/></Relationships>
</file>

<file path=ppt/slides/_rels/slide17.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jpg"/><Relationship Id="rId9" Type="http://schemas.openxmlformats.org/officeDocument/2006/relationships/image" Target="../media/image57.jpg"/></Relationships>
</file>

<file path=ppt/slides/_rels/slide18.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9.png"/><Relationship Id="rId7" Type="http://schemas.microsoft.com/office/2007/relationships/hdphoto" Target="../media/hdphoto1.wdp"/><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1.png"/><Relationship Id="rId5" Type="http://schemas.openxmlformats.org/officeDocument/2006/relationships/image" Target="cid:a1f9dc83-0b5d-43fa-a29a-04962fab8824" TargetMode="External"/><Relationship Id="rId4" Type="http://schemas.openxmlformats.org/officeDocument/2006/relationships/image" Target="../media/image60.png"/></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cid:image001.png@01DBB5FC.A35B7E7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1549585/" TargetMode="External"/><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cid:773C0663-CBC8-4B52-8B53-831B919AFAE6"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lms.cern.ch/ekp/servlet/ekp?TX=FORMAT1&amp;LOTYPE=R&amp;CID=EKP000040042&amp;PX=N&amp;PREVIEWMODE=Y&amp;FORCECLOSE=N" TargetMode="External"/><Relationship Id="rId2" Type="http://schemas.openxmlformats.org/officeDocument/2006/relationships/hyperlink" Target="https://edms.cern.ch/ui/#!master/navigator/document?D:101708573:101708573:subDocs"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hyperlink" Target="https://lms.cern.ch/ekp/servlet/ekp/FramelessCatalogSearch?DECORATEPAGE=Y" TargetMode="Externa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6.emf"/><Relationship Id="rId4" Type="http://schemas.openxmlformats.org/officeDocument/2006/relationships/image" Target="../media/image15.emf"/></Relationships>
</file>

<file path=ppt/slides/_rels/slide9.xml.rels><?xml version="1.0" encoding="UTF-8" standalone="yes"?>
<Relationships xmlns="http://schemas.openxmlformats.org/package/2006/relationships"><Relationship Id="rId3" Type="http://schemas.openxmlformats.org/officeDocument/2006/relationships/hyperlink" Target="https://home.cern/news/opinion/cern/cern-management-structure-2026-2030-part-2"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47625" y="3048001"/>
            <a:ext cx="12115800" cy="1295400"/>
          </a:xfrm>
        </p:spPr>
        <p:txBody>
          <a:bodyPr/>
          <a:lstStyle/>
          <a:p>
            <a:pPr>
              <a:defRPr/>
            </a:pPr>
            <a:r>
              <a:rPr lang="en-US" dirty="0"/>
              <a:t>Magnetic Measurement &amp; Modelling</a:t>
            </a:r>
            <a:br>
              <a:rPr lang="en-US" dirty="0"/>
            </a:br>
            <a:r>
              <a:rPr lang="en-US" sz="3200" b="0" dirty="0"/>
              <a:t>Status and project update</a:t>
            </a:r>
            <a:endParaRPr sz="3200" b="0" dirty="0"/>
          </a:p>
        </p:txBody>
      </p:sp>
      <p:sp>
        <p:nvSpPr>
          <p:cNvPr id="5" name="Subtitle 2"/>
          <p:cNvSpPr>
            <a:spLocks noGrp="1"/>
          </p:cNvSpPr>
          <p:nvPr>
            <p:ph type="subTitle" idx="1"/>
          </p:nvPr>
        </p:nvSpPr>
        <p:spPr bwMode="auto"/>
        <p:txBody>
          <a:bodyPr/>
          <a:lstStyle/>
          <a:p>
            <a:pPr algn="l">
              <a:defRPr/>
            </a:pPr>
            <a:r>
              <a:rPr lang="en-US" sz="1800" dirty="0"/>
              <a:t>Marco Buzio, with the contribution of all the Section</a:t>
            </a:r>
            <a:endParaRPr dirty="0"/>
          </a:p>
          <a:p>
            <a:pPr algn="l">
              <a:defRPr/>
            </a:pPr>
            <a:r>
              <a:rPr lang="en-US" sz="1800" dirty="0"/>
              <a:t>CERN, 26.06.2025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DA42E-5E6F-82D4-8099-1B1352BA734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BC10CDF-85D2-0648-D071-2877E4BB1EEB}"/>
              </a:ext>
            </a:extLst>
          </p:cNvPr>
          <p:cNvSpPr>
            <a:spLocks noGrp="1"/>
          </p:cNvSpPr>
          <p:nvPr>
            <p:ph type="title"/>
          </p:nvPr>
        </p:nvSpPr>
        <p:spPr>
          <a:xfrm>
            <a:off x="351381" y="304800"/>
            <a:ext cx="11376025" cy="457200"/>
          </a:xfrm>
        </p:spPr>
        <p:txBody>
          <a:bodyPr/>
          <a:lstStyle/>
          <a:p>
            <a:r>
              <a:rPr lang="en-US" dirty="0"/>
              <a:t>Budget Codes</a:t>
            </a:r>
          </a:p>
        </p:txBody>
      </p:sp>
      <p:pic>
        <p:nvPicPr>
          <p:cNvPr id="6" name="Picture 5">
            <a:extLst>
              <a:ext uri="{FF2B5EF4-FFF2-40B4-BE49-F238E27FC236}">
                <a16:creationId xmlns:a16="http://schemas.microsoft.com/office/drawing/2014/main" id="{DEF04F73-5AC5-DB4B-BB28-1025A2B836DE}"/>
              </a:ext>
            </a:extLst>
          </p:cNvPr>
          <p:cNvPicPr>
            <a:picLocks noChangeAspect="1"/>
          </p:cNvPicPr>
          <p:nvPr/>
        </p:nvPicPr>
        <p:blipFill>
          <a:blip r:embed="rId2"/>
          <a:stretch>
            <a:fillRect/>
          </a:stretch>
        </p:blipFill>
        <p:spPr>
          <a:xfrm>
            <a:off x="2667000" y="1066800"/>
            <a:ext cx="8229600" cy="5066895"/>
          </a:xfrm>
          <a:prstGeom prst="rect">
            <a:avLst/>
          </a:prstGeom>
        </p:spPr>
      </p:pic>
      <p:sp>
        <p:nvSpPr>
          <p:cNvPr id="2" name="TextBox 1">
            <a:extLst>
              <a:ext uri="{FF2B5EF4-FFF2-40B4-BE49-F238E27FC236}">
                <a16:creationId xmlns:a16="http://schemas.microsoft.com/office/drawing/2014/main" id="{432CB6B1-08F9-63E8-51CE-8BF904084B05}"/>
              </a:ext>
            </a:extLst>
          </p:cNvPr>
          <p:cNvSpPr txBox="1"/>
          <p:nvPr/>
        </p:nvSpPr>
        <p:spPr bwMode="auto">
          <a:xfrm>
            <a:off x="11057481" y="1722361"/>
            <a:ext cx="830677" cy="830997"/>
          </a:xfrm>
          <a:prstGeom prst="rect">
            <a:avLst/>
          </a:prstGeom>
          <a:noFill/>
        </p:spPr>
        <p:txBody>
          <a:bodyPr wrap="none">
            <a:spAutoFit/>
          </a:bodyPr>
          <a:lstStyle/>
          <a:p>
            <a:r>
              <a:rPr lang="en-US" sz="1600" dirty="0">
                <a:solidFill>
                  <a:schemeClr val="tx2"/>
                </a:solidFill>
              </a:rPr>
              <a:t>not for</a:t>
            </a:r>
            <a:br>
              <a:rPr lang="en-US" sz="1600" dirty="0">
                <a:solidFill>
                  <a:schemeClr val="tx2"/>
                </a:solidFill>
              </a:rPr>
            </a:br>
            <a:r>
              <a:rPr lang="en-US" sz="1600" dirty="0">
                <a:solidFill>
                  <a:schemeClr val="tx2"/>
                </a:solidFill>
              </a:rPr>
              <a:t>general</a:t>
            </a:r>
            <a:br>
              <a:rPr lang="en-US" sz="1600" dirty="0">
                <a:solidFill>
                  <a:schemeClr val="tx2"/>
                </a:solidFill>
              </a:rPr>
            </a:br>
            <a:r>
              <a:rPr lang="en-US" sz="1600" dirty="0">
                <a:solidFill>
                  <a:schemeClr val="tx2"/>
                </a:solidFill>
              </a:rPr>
              <a:t>use</a:t>
            </a:r>
          </a:p>
        </p:txBody>
      </p:sp>
      <p:sp>
        <p:nvSpPr>
          <p:cNvPr id="5" name="Rectangle 4">
            <a:extLst>
              <a:ext uri="{FF2B5EF4-FFF2-40B4-BE49-F238E27FC236}">
                <a16:creationId xmlns:a16="http://schemas.microsoft.com/office/drawing/2014/main" id="{D824116E-EDDD-036C-51C2-EA62755D20C1}"/>
              </a:ext>
            </a:extLst>
          </p:cNvPr>
          <p:cNvSpPr/>
          <p:nvPr/>
        </p:nvSpPr>
        <p:spPr>
          <a:xfrm>
            <a:off x="2667000" y="1295400"/>
            <a:ext cx="8229600" cy="228600"/>
          </a:xfrm>
          <a:prstGeom prst="rect">
            <a:avLst/>
          </a:prstGeom>
          <a:solidFill>
            <a:srgbClr val="D9D9D9">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D3E9416-83B0-5BE7-E60B-FB908A147918}"/>
              </a:ext>
            </a:extLst>
          </p:cNvPr>
          <p:cNvSpPr/>
          <p:nvPr/>
        </p:nvSpPr>
        <p:spPr>
          <a:xfrm>
            <a:off x="2667000" y="1752600"/>
            <a:ext cx="8229600" cy="628650"/>
          </a:xfrm>
          <a:prstGeom prst="rect">
            <a:avLst/>
          </a:prstGeom>
          <a:solidFill>
            <a:srgbClr val="D9D9D9">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37A54F7-26F7-978D-3600-C70E6AF61083}"/>
              </a:ext>
            </a:extLst>
          </p:cNvPr>
          <p:cNvSpPr/>
          <p:nvPr/>
        </p:nvSpPr>
        <p:spPr>
          <a:xfrm>
            <a:off x="2667000" y="2625573"/>
            <a:ext cx="8229600" cy="628650"/>
          </a:xfrm>
          <a:prstGeom prst="rect">
            <a:avLst/>
          </a:prstGeom>
          <a:solidFill>
            <a:srgbClr val="D9D9D9">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2F4792D7-FADB-21F4-468F-DCE69DFE3264}"/>
              </a:ext>
            </a:extLst>
          </p:cNvPr>
          <p:cNvCxnSpPr>
            <a:cxnSpLocks/>
          </p:cNvCxnSpPr>
          <p:nvPr/>
        </p:nvCxnSpPr>
        <p:spPr>
          <a:xfrm flipH="1" flipV="1">
            <a:off x="10697619" y="1409700"/>
            <a:ext cx="377969" cy="49435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B0CB8D8-BC6F-4AAA-1F09-0D75228D665B}"/>
              </a:ext>
            </a:extLst>
          </p:cNvPr>
          <p:cNvCxnSpPr>
            <a:cxnSpLocks/>
            <a:stCxn id="2" idx="1"/>
          </p:cNvCxnSpPr>
          <p:nvPr/>
        </p:nvCxnSpPr>
        <p:spPr>
          <a:xfrm flipH="1">
            <a:off x="10735719" y="2137860"/>
            <a:ext cx="321762" cy="1146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357AA2E-CB68-F4DA-9F64-CEF49D114858}"/>
              </a:ext>
            </a:extLst>
          </p:cNvPr>
          <p:cNvCxnSpPr>
            <a:cxnSpLocks/>
          </p:cNvCxnSpPr>
          <p:nvPr/>
        </p:nvCxnSpPr>
        <p:spPr>
          <a:xfrm flipH="1">
            <a:off x="10826750" y="2149323"/>
            <a:ext cx="230731" cy="100647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3D3D25D9-8B47-8B83-6A54-5D4FF234F51A}"/>
              </a:ext>
            </a:extLst>
          </p:cNvPr>
          <p:cNvSpPr txBox="1"/>
          <p:nvPr/>
        </p:nvSpPr>
        <p:spPr bwMode="auto">
          <a:xfrm>
            <a:off x="10896600" y="5807436"/>
            <a:ext cx="1308371" cy="338554"/>
          </a:xfrm>
          <a:prstGeom prst="rect">
            <a:avLst/>
          </a:prstGeom>
          <a:noFill/>
        </p:spPr>
        <p:txBody>
          <a:bodyPr wrap="none">
            <a:spAutoFit/>
          </a:bodyPr>
          <a:lstStyle/>
          <a:p>
            <a:pPr algn="ctr"/>
            <a:r>
              <a:rPr lang="en-US" sz="1600" dirty="0">
                <a:solidFill>
                  <a:schemeClr val="tx2"/>
                </a:solidFill>
              </a:rPr>
              <a:t>discontinued</a:t>
            </a:r>
          </a:p>
        </p:txBody>
      </p:sp>
      <p:cxnSp>
        <p:nvCxnSpPr>
          <p:cNvPr id="21" name="Straight Arrow Connector 20">
            <a:extLst>
              <a:ext uri="{FF2B5EF4-FFF2-40B4-BE49-F238E27FC236}">
                <a16:creationId xmlns:a16="http://schemas.microsoft.com/office/drawing/2014/main" id="{00E212E6-1646-C9CE-7FE7-6758395ABDA0}"/>
              </a:ext>
            </a:extLst>
          </p:cNvPr>
          <p:cNvCxnSpPr>
            <a:cxnSpLocks/>
          </p:cNvCxnSpPr>
          <p:nvPr/>
        </p:nvCxnSpPr>
        <p:spPr>
          <a:xfrm flipH="1">
            <a:off x="10271539" y="5976713"/>
            <a:ext cx="685800" cy="4643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E350AA4-CDA7-43C0-738A-A7A49254DE68}"/>
              </a:ext>
            </a:extLst>
          </p:cNvPr>
          <p:cNvCxnSpPr>
            <a:cxnSpLocks/>
          </p:cNvCxnSpPr>
          <p:nvPr/>
        </p:nvCxnSpPr>
        <p:spPr>
          <a:xfrm>
            <a:off x="2327869" y="1439277"/>
            <a:ext cx="327799" cy="206518"/>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58DAC048-F361-35FF-DC02-322F70AB7269}"/>
              </a:ext>
            </a:extLst>
          </p:cNvPr>
          <p:cNvSpPr txBox="1"/>
          <p:nvPr/>
        </p:nvSpPr>
        <p:spPr bwMode="auto">
          <a:xfrm>
            <a:off x="107870" y="1185446"/>
            <a:ext cx="2353529" cy="338554"/>
          </a:xfrm>
          <a:prstGeom prst="rect">
            <a:avLst/>
          </a:prstGeom>
          <a:noFill/>
        </p:spPr>
        <p:txBody>
          <a:bodyPr wrap="none">
            <a:spAutoFit/>
          </a:bodyPr>
          <a:lstStyle/>
          <a:p>
            <a:pPr algn="ctr"/>
            <a:r>
              <a:rPr lang="en-US" sz="1600" dirty="0">
                <a:solidFill>
                  <a:schemeClr val="tx2"/>
                </a:solidFill>
              </a:rPr>
              <a:t>All HFM-related materials</a:t>
            </a:r>
          </a:p>
        </p:txBody>
      </p:sp>
      <p:sp>
        <p:nvSpPr>
          <p:cNvPr id="30" name="TextBox 29">
            <a:extLst>
              <a:ext uri="{FF2B5EF4-FFF2-40B4-BE49-F238E27FC236}">
                <a16:creationId xmlns:a16="http://schemas.microsoft.com/office/drawing/2014/main" id="{D435297E-3BF5-112A-6D61-1CEB987D6F15}"/>
              </a:ext>
            </a:extLst>
          </p:cNvPr>
          <p:cNvSpPr txBox="1"/>
          <p:nvPr/>
        </p:nvSpPr>
        <p:spPr bwMode="auto">
          <a:xfrm>
            <a:off x="109204" y="3397400"/>
            <a:ext cx="2188295" cy="1077218"/>
          </a:xfrm>
          <a:prstGeom prst="rect">
            <a:avLst/>
          </a:prstGeom>
          <a:solidFill>
            <a:srgbClr val="FFFF00"/>
          </a:solidFill>
        </p:spPr>
        <p:txBody>
          <a:bodyPr wrap="square">
            <a:spAutoFit/>
          </a:bodyPr>
          <a:lstStyle/>
          <a:p>
            <a:pPr algn="ctr"/>
            <a:endParaRPr lang="en-US" sz="1600" dirty="0">
              <a:solidFill>
                <a:schemeClr val="tx2"/>
              </a:solidFill>
            </a:endParaRPr>
          </a:p>
          <a:p>
            <a:pPr algn="ctr"/>
            <a:endParaRPr lang="en-US" sz="1600" dirty="0">
              <a:solidFill>
                <a:schemeClr val="tx2"/>
              </a:solidFill>
            </a:endParaRPr>
          </a:p>
          <a:p>
            <a:pPr algn="ctr"/>
            <a:r>
              <a:rPr lang="en-US" sz="1600" dirty="0">
                <a:solidFill>
                  <a:schemeClr val="tx2"/>
                </a:solidFill>
              </a:rPr>
              <a:t>Only if &lt; 1000 CHF</a:t>
            </a:r>
            <a:br>
              <a:rPr lang="en-US" sz="1600" dirty="0">
                <a:solidFill>
                  <a:schemeClr val="tx2"/>
                </a:solidFill>
              </a:rPr>
            </a:br>
            <a:r>
              <a:rPr lang="en-US" sz="1600" dirty="0">
                <a:solidFill>
                  <a:schemeClr val="tx2"/>
                </a:solidFill>
              </a:rPr>
              <a:t>otherwise please ask</a:t>
            </a:r>
          </a:p>
        </p:txBody>
      </p:sp>
      <p:cxnSp>
        <p:nvCxnSpPr>
          <p:cNvPr id="32" name="Straight Arrow Connector 31">
            <a:extLst>
              <a:ext uri="{FF2B5EF4-FFF2-40B4-BE49-F238E27FC236}">
                <a16:creationId xmlns:a16="http://schemas.microsoft.com/office/drawing/2014/main" id="{EFFE9043-94DD-29C6-32A7-BCA5D989AB6A}"/>
              </a:ext>
            </a:extLst>
          </p:cNvPr>
          <p:cNvCxnSpPr>
            <a:cxnSpLocks/>
          </p:cNvCxnSpPr>
          <p:nvPr/>
        </p:nvCxnSpPr>
        <p:spPr>
          <a:xfrm>
            <a:off x="2279789" y="3155798"/>
            <a:ext cx="327799" cy="206518"/>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100430DD-A7F3-481C-4242-E0D753A7D197}"/>
              </a:ext>
            </a:extLst>
          </p:cNvPr>
          <p:cNvSpPr txBox="1"/>
          <p:nvPr/>
        </p:nvSpPr>
        <p:spPr bwMode="auto">
          <a:xfrm>
            <a:off x="201778" y="2880382"/>
            <a:ext cx="2202847" cy="338554"/>
          </a:xfrm>
          <a:prstGeom prst="rect">
            <a:avLst/>
          </a:prstGeom>
          <a:noFill/>
        </p:spPr>
        <p:txBody>
          <a:bodyPr wrap="none">
            <a:spAutoFit/>
          </a:bodyPr>
          <a:lstStyle/>
          <a:p>
            <a:pPr algn="ctr"/>
            <a:r>
              <a:rPr lang="en-US" sz="1600" dirty="0">
                <a:solidFill>
                  <a:schemeClr val="tx2"/>
                </a:solidFill>
              </a:rPr>
              <a:t>All HL-related materials</a:t>
            </a:r>
          </a:p>
        </p:txBody>
      </p:sp>
      <p:cxnSp>
        <p:nvCxnSpPr>
          <p:cNvPr id="34" name="Straight Arrow Connector 33">
            <a:extLst>
              <a:ext uri="{FF2B5EF4-FFF2-40B4-BE49-F238E27FC236}">
                <a16:creationId xmlns:a16="http://schemas.microsoft.com/office/drawing/2014/main" id="{735A36B5-07BD-3763-3217-160D8A2590ED}"/>
              </a:ext>
            </a:extLst>
          </p:cNvPr>
          <p:cNvCxnSpPr>
            <a:cxnSpLocks/>
            <a:stCxn id="35" idx="3"/>
          </p:cNvCxnSpPr>
          <p:nvPr/>
        </p:nvCxnSpPr>
        <p:spPr>
          <a:xfrm>
            <a:off x="2164809" y="3681283"/>
            <a:ext cx="502191" cy="33049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3B93DE06-99D2-507E-8475-8FDD42413B67}"/>
              </a:ext>
            </a:extLst>
          </p:cNvPr>
          <p:cNvSpPr txBox="1"/>
          <p:nvPr/>
        </p:nvSpPr>
        <p:spPr bwMode="auto">
          <a:xfrm>
            <a:off x="163941" y="3388895"/>
            <a:ext cx="2000868" cy="584775"/>
          </a:xfrm>
          <a:prstGeom prst="rect">
            <a:avLst/>
          </a:prstGeom>
          <a:noFill/>
        </p:spPr>
        <p:txBody>
          <a:bodyPr wrap="none">
            <a:spAutoFit/>
          </a:bodyPr>
          <a:lstStyle/>
          <a:p>
            <a:pPr algn="ctr"/>
            <a:r>
              <a:rPr lang="en-US" sz="1600" dirty="0">
                <a:solidFill>
                  <a:srgbClr val="00B050"/>
                </a:solidFill>
              </a:rPr>
              <a:t>Materials not related </a:t>
            </a:r>
            <a:br>
              <a:rPr lang="en-US" sz="1600" dirty="0">
                <a:solidFill>
                  <a:srgbClr val="00B050"/>
                </a:solidFill>
              </a:rPr>
            </a:br>
            <a:r>
              <a:rPr lang="en-US" sz="1600" dirty="0">
                <a:solidFill>
                  <a:srgbClr val="00B050"/>
                </a:solidFill>
              </a:rPr>
              <a:t>to project BCs</a:t>
            </a:r>
          </a:p>
        </p:txBody>
      </p:sp>
      <p:cxnSp>
        <p:nvCxnSpPr>
          <p:cNvPr id="37" name="Straight Arrow Connector 36">
            <a:extLst>
              <a:ext uri="{FF2B5EF4-FFF2-40B4-BE49-F238E27FC236}">
                <a16:creationId xmlns:a16="http://schemas.microsoft.com/office/drawing/2014/main" id="{E4443D54-43B6-594D-2503-5C0AFF2C39EE}"/>
              </a:ext>
            </a:extLst>
          </p:cNvPr>
          <p:cNvCxnSpPr>
            <a:cxnSpLocks/>
          </p:cNvCxnSpPr>
          <p:nvPr/>
        </p:nvCxnSpPr>
        <p:spPr>
          <a:xfrm flipV="1">
            <a:off x="2327869" y="4276937"/>
            <a:ext cx="296106" cy="38089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DAB2A3F9-20FE-4758-FA95-753C46D677FB}"/>
              </a:ext>
            </a:extLst>
          </p:cNvPr>
          <p:cNvSpPr txBox="1"/>
          <p:nvPr/>
        </p:nvSpPr>
        <p:spPr bwMode="auto">
          <a:xfrm>
            <a:off x="137012" y="4657831"/>
            <a:ext cx="2469249" cy="1569660"/>
          </a:xfrm>
          <a:prstGeom prst="rect">
            <a:avLst/>
          </a:prstGeom>
          <a:noFill/>
        </p:spPr>
        <p:txBody>
          <a:bodyPr wrap="square">
            <a:spAutoFit/>
          </a:bodyPr>
          <a:lstStyle/>
          <a:p>
            <a:pPr algn="ctr"/>
            <a:r>
              <a:rPr lang="fr-FR" sz="1600" dirty="0" err="1">
                <a:solidFill>
                  <a:srgbClr val="0070C0"/>
                </a:solidFill>
              </a:rPr>
              <a:t>PCs</a:t>
            </a:r>
            <a:r>
              <a:rPr lang="fr-FR" sz="1600" dirty="0">
                <a:solidFill>
                  <a:srgbClr val="0070C0"/>
                </a:solidFill>
              </a:rPr>
              <a:t>, office supplies, </a:t>
            </a:r>
            <a:r>
              <a:rPr lang="fr-FR" sz="1600" dirty="0" err="1">
                <a:solidFill>
                  <a:srgbClr val="0070C0"/>
                </a:solidFill>
              </a:rPr>
              <a:t>tools</a:t>
            </a:r>
            <a:r>
              <a:rPr lang="fr-FR" sz="1600" dirty="0">
                <a:solidFill>
                  <a:srgbClr val="0070C0"/>
                </a:solidFill>
              </a:rPr>
              <a:t>, consumables, </a:t>
            </a:r>
            <a:r>
              <a:rPr lang="fr-FR" sz="1600" dirty="0" err="1">
                <a:solidFill>
                  <a:srgbClr val="0070C0"/>
                </a:solidFill>
              </a:rPr>
              <a:t>fasteners</a:t>
            </a:r>
            <a:r>
              <a:rPr lang="fr-FR" sz="1600" dirty="0">
                <a:solidFill>
                  <a:srgbClr val="0070C0"/>
                </a:solidFill>
              </a:rPr>
              <a:t>, </a:t>
            </a:r>
            <a:r>
              <a:rPr lang="fr-FR" sz="1600" dirty="0" err="1">
                <a:solidFill>
                  <a:srgbClr val="0070C0"/>
                </a:solidFill>
              </a:rPr>
              <a:t>electrical</a:t>
            </a:r>
            <a:r>
              <a:rPr lang="fr-FR" sz="1600" dirty="0">
                <a:solidFill>
                  <a:srgbClr val="0070C0"/>
                </a:solidFill>
              </a:rPr>
              <a:t> components, </a:t>
            </a:r>
            <a:r>
              <a:rPr lang="fr-FR" sz="1600" dirty="0" err="1">
                <a:solidFill>
                  <a:srgbClr val="0070C0"/>
                </a:solidFill>
              </a:rPr>
              <a:t>travel</a:t>
            </a:r>
            <a:r>
              <a:rPr lang="fr-FR" sz="1600" dirty="0">
                <a:solidFill>
                  <a:srgbClr val="0070C0"/>
                </a:solidFill>
              </a:rPr>
              <a:t>, training (if not </a:t>
            </a:r>
            <a:r>
              <a:rPr lang="fr-FR" sz="1600" dirty="0" err="1">
                <a:solidFill>
                  <a:srgbClr val="0070C0"/>
                </a:solidFill>
              </a:rPr>
              <a:t>covered</a:t>
            </a:r>
            <a:r>
              <a:rPr lang="fr-FR" sz="1600" dirty="0">
                <a:solidFill>
                  <a:srgbClr val="0070C0"/>
                </a:solidFill>
              </a:rPr>
              <a:t> by TE), buildings, infrastructure</a:t>
            </a:r>
            <a:endParaRPr lang="en-US" sz="1600" dirty="0">
              <a:solidFill>
                <a:srgbClr val="0070C0"/>
              </a:solidFill>
            </a:endParaRPr>
          </a:p>
        </p:txBody>
      </p:sp>
    </p:spTree>
    <p:extLst>
      <p:ext uri="{BB962C8B-B14F-4D97-AF65-F5344CB8AC3E}">
        <p14:creationId xmlns:p14="http://schemas.microsoft.com/office/powerpoint/2010/main" val="1760291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8633C5-C8E9-E378-635D-6AC62F333B32}"/>
            </a:ext>
          </a:extLst>
        </p:cNvPr>
        <p:cNvGrpSpPr/>
        <p:nvPr/>
      </p:nvGrpSpPr>
      <p:grpSpPr>
        <a:xfrm>
          <a:off x="0" y="0"/>
          <a:ext cx="0" cy="0"/>
          <a:chOff x="0" y="0"/>
          <a:chExt cx="0" cy="0"/>
        </a:xfrm>
      </p:grpSpPr>
      <p:sp>
        <p:nvSpPr>
          <p:cNvPr id="4" name="Text Placeholder 2">
            <a:extLst>
              <a:ext uri="{FF2B5EF4-FFF2-40B4-BE49-F238E27FC236}">
                <a16:creationId xmlns:a16="http://schemas.microsoft.com/office/drawing/2014/main" id="{87FC7272-11C9-ECF9-5EE5-29DCB190008A}"/>
              </a:ext>
            </a:extLst>
          </p:cNvPr>
          <p:cNvSpPr txBox="1">
            <a:spLocks/>
          </p:cNvSpPr>
          <p:nvPr/>
        </p:nvSpPr>
        <p:spPr bwMode="auto">
          <a:xfrm>
            <a:off x="152400" y="2590800"/>
            <a:ext cx="11353800" cy="997196"/>
          </a:xfrm>
          <a:prstGeom prst="rect">
            <a:avLst/>
          </a:prstGeom>
        </p:spPr>
        <p:txBody>
          <a:bodyPr vert="horz" wrap="square" lIns="0" tIns="0" rIns="0" bIns="0" rtlCol="0">
            <a:sp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7200" dirty="0">
                <a:solidFill>
                  <a:schemeClr val="accent2"/>
                </a:solidFill>
              </a:rPr>
              <a:t>A few highlights – H1 2025</a:t>
            </a:r>
            <a:endParaRPr lang="en-US" sz="4800" b="0" dirty="0">
              <a:solidFill>
                <a:schemeClr val="accent2"/>
              </a:solidFill>
            </a:endParaRPr>
          </a:p>
        </p:txBody>
      </p:sp>
    </p:spTree>
    <p:extLst>
      <p:ext uri="{BB962C8B-B14F-4D97-AF65-F5344CB8AC3E}">
        <p14:creationId xmlns:p14="http://schemas.microsoft.com/office/powerpoint/2010/main" val="3933463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9772B2-675C-4DC0-E27A-480D090258C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98286C6-22B9-6A7E-37CC-15995570A69B}"/>
              </a:ext>
            </a:extLst>
          </p:cNvPr>
          <p:cNvSpPr>
            <a:spLocks noGrp="1"/>
          </p:cNvSpPr>
          <p:nvPr>
            <p:ph type="title"/>
          </p:nvPr>
        </p:nvSpPr>
        <p:spPr>
          <a:xfrm>
            <a:off x="351381" y="304800"/>
            <a:ext cx="11376025" cy="457200"/>
          </a:xfrm>
        </p:spPr>
        <p:txBody>
          <a:bodyPr/>
          <a:lstStyle/>
          <a:p>
            <a:r>
              <a:rPr lang="en-US" dirty="0"/>
              <a:t>High Luminosity LHC - Instrumentation</a:t>
            </a:r>
          </a:p>
        </p:txBody>
      </p:sp>
      <p:sp>
        <p:nvSpPr>
          <p:cNvPr id="17" name="Content Placeholder 1">
            <a:extLst>
              <a:ext uri="{FF2B5EF4-FFF2-40B4-BE49-F238E27FC236}">
                <a16:creationId xmlns:a16="http://schemas.microsoft.com/office/drawing/2014/main" id="{3A66FB6B-E0D7-59B0-2221-886C0ED9EF15}"/>
              </a:ext>
            </a:extLst>
          </p:cNvPr>
          <p:cNvSpPr>
            <a:spLocks noGrp="1"/>
          </p:cNvSpPr>
          <p:nvPr>
            <p:ph idx="1"/>
          </p:nvPr>
        </p:nvSpPr>
        <p:spPr>
          <a:xfrm>
            <a:off x="282754" y="961626"/>
            <a:ext cx="11528246" cy="747897"/>
          </a:xfrm>
        </p:spPr>
        <p:txBody>
          <a:bodyPr wrap="square">
            <a:spAutoFit/>
          </a:bodyPr>
          <a:lstStyle/>
          <a:p>
            <a:pPr marL="182563" indent="-182563">
              <a:spcBef>
                <a:spcPts val="0"/>
              </a:spcBef>
              <a:spcAft>
                <a:spcPts val="0"/>
              </a:spcAft>
              <a:buFont typeface="Arial" panose="020B0604020202020204" pitchFamily="34" charset="0"/>
              <a:buChar char="•"/>
            </a:pPr>
            <a:r>
              <a:rPr lang="en-US" sz="1800" b="0" dirty="0"/>
              <a:t>considerable effort on rotating coil shafts in parallel with other activities provides important results as required (and appreciated!) by the project management: twin D2 coil shafts ready, spare MQXF and D1/CP shafts well advanced</a:t>
            </a:r>
          </a:p>
          <a:p>
            <a:pPr marL="182563" indent="-182563">
              <a:spcBef>
                <a:spcPts val="0"/>
              </a:spcBef>
              <a:spcAft>
                <a:spcPts val="0"/>
              </a:spcAft>
              <a:buFont typeface="Arial" panose="020B0604020202020204" pitchFamily="34" charset="0"/>
              <a:buChar char="•"/>
            </a:pPr>
            <a:r>
              <a:rPr lang="en-US" sz="1800" b="0" dirty="0"/>
              <a:t>many types of components and instruments, not always only for magnetic measurements  </a:t>
            </a:r>
          </a:p>
        </p:txBody>
      </p:sp>
      <p:pic>
        <p:nvPicPr>
          <p:cNvPr id="2" name="Picture 1" descr="Several parts of a machine&#10;&#10;Description automatically generated">
            <a:extLst>
              <a:ext uri="{FF2B5EF4-FFF2-40B4-BE49-F238E27FC236}">
                <a16:creationId xmlns:a16="http://schemas.microsoft.com/office/drawing/2014/main" id="{7BFB6A39-0941-1E3A-4B50-4138B31DA033}"/>
              </a:ext>
            </a:extLst>
          </p:cNvPr>
          <p:cNvPicPr>
            <a:picLocks noChangeAspect="1"/>
          </p:cNvPicPr>
          <p:nvPr/>
        </p:nvPicPr>
        <p:blipFill>
          <a:blip r:embed="rId3"/>
          <a:stretch>
            <a:fillRect/>
          </a:stretch>
        </p:blipFill>
        <p:spPr>
          <a:xfrm>
            <a:off x="2706159" y="1954623"/>
            <a:ext cx="2738333" cy="1666849"/>
          </a:xfrm>
          <a:prstGeom prst="rect">
            <a:avLst/>
          </a:prstGeom>
        </p:spPr>
      </p:pic>
      <p:pic>
        <p:nvPicPr>
          <p:cNvPr id="6" name="Picture 5" descr="A conveyor belt in a factory&#10;&#10;AI-generated content may be incorrect.">
            <a:extLst>
              <a:ext uri="{FF2B5EF4-FFF2-40B4-BE49-F238E27FC236}">
                <a16:creationId xmlns:a16="http://schemas.microsoft.com/office/drawing/2014/main" id="{B82E7227-4464-DB56-3460-DFC6BBF11BA7}"/>
              </a:ext>
            </a:extLst>
          </p:cNvPr>
          <p:cNvPicPr>
            <a:picLocks noChangeAspect="1"/>
          </p:cNvPicPr>
          <p:nvPr/>
        </p:nvPicPr>
        <p:blipFill>
          <a:blip r:embed="rId4"/>
          <a:srcRect t="20835" r="10426"/>
          <a:stretch>
            <a:fillRect/>
          </a:stretch>
        </p:blipFill>
        <p:spPr>
          <a:xfrm>
            <a:off x="259895" y="2438400"/>
            <a:ext cx="2328752" cy="3655666"/>
          </a:xfrm>
          <a:prstGeom prst="rect">
            <a:avLst/>
          </a:prstGeom>
        </p:spPr>
      </p:pic>
      <p:pic>
        <p:nvPicPr>
          <p:cNvPr id="13" name="Picture 12">
            <a:extLst>
              <a:ext uri="{FF2B5EF4-FFF2-40B4-BE49-F238E27FC236}">
                <a16:creationId xmlns:a16="http://schemas.microsoft.com/office/drawing/2014/main" id="{29BF39C7-9832-B6C4-BE7A-A25E15D86B22}"/>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rot="851100">
            <a:off x="2786476" y="3485521"/>
            <a:ext cx="2471483" cy="1161168"/>
          </a:xfrm>
          <a:prstGeom prst="rect">
            <a:avLst/>
          </a:prstGeom>
        </p:spPr>
      </p:pic>
      <p:pic>
        <p:nvPicPr>
          <p:cNvPr id="15" name="Picture 14" descr="A close-up of a machine&#10;&#10;AI-generated content may be incorrect.">
            <a:extLst>
              <a:ext uri="{FF2B5EF4-FFF2-40B4-BE49-F238E27FC236}">
                <a16:creationId xmlns:a16="http://schemas.microsoft.com/office/drawing/2014/main" id="{2849DB84-C57D-DD48-4100-C2C2526196E6}"/>
              </a:ext>
            </a:extLst>
          </p:cNvPr>
          <p:cNvPicPr>
            <a:picLocks noChangeAspect="1"/>
          </p:cNvPicPr>
          <p:nvPr/>
        </p:nvPicPr>
        <p:blipFill rotWithShape="1">
          <a:blip r:embed="rId6"/>
          <a:srcRect l="21657" t="20637" r="20023" b="5693"/>
          <a:stretch/>
        </p:blipFill>
        <p:spPr bwMode="auto">
          <a:xfrm>
            <a:off x="6200203" y="1975754"/>
            <a:ext cx="866300" cy="17314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19" name="Picture 18" descr="A finger pointing at a graph on a computer screen&#10;&#10;AI-generated content may be incorrect.">
            <a:extLst>
              <a:ext uri="{FF2B5EF4-FFF2-40B4-BE49-F238E27FC236}">
                <a16:creationId xmlns:a16="http://schemas.microsoft.com/office/drawing/2014/main" id="{4AF9C875-08FE-0954-712C-5218FBC7E42C}"/>
              </a:ext>
            </a:extLst>
          </p:cNvPr>
          <p:cNvPicPr>
            <a:picLocks noChangeAspect="1"/>
          </p:cNvPicPr>
          <p:nvPr/>
        </p:nvPicPr>
        <p:blipFill rotWithShape="1">
          <a:blip r:embed="rId7"/>
          <a:srcRect l="8807" t="6197" r="15744"/>
          <a:stretch/>
        </p:blipFill>
        <p:spPr bwMode="auto">
          <a:xfrm>
            <a:off x="7204506" y="1975754"/>
            <a:ext cx="2495300" cy="174689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53640926-AAD7-44D8-BBD7-CCE9431645EC}">
              <a14:shadowObscured xmlns:a14="http://schemas.microsoft.com/office/drawing/2010/main"/>
            </a:ext>
          </a:extLst>
        </p:spPr>
      </p:pic>
      <p:pic>
        <p:nvPicPr>
          <p:cNvPr id="32" name="Picture 31">
            <a:extLst>
              <a:ext uri="{FF2B5EF4-FFF2-40B4-BE49-F238E27FC236}">
                <a16:creationId xmlns:a16="http://schemas.microsoft.com/office/drawing/2014/main" id="{884B0F40-A519-1AD1-B7C4-5EF45AB24515}"/>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7201" t="11608" r="10813" b="9699"/>
          <a:stretch/>
        </p:blipFill>
        <p:spPr bwMode="auto">
          <a:xfrm rot="20399589">
            <a:off x="4047541" y="4577532"/>
            <a:ext cx="2618771" cy="141555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53640926-AAD7-44D8-BBD7-CCE9431645EC}">
              <a14:shadowObscured xmlns:a14="http://schemas.microsoft.com/office/drawing/2010/main"/>
            </a:ext>
          </a:extLst>
        </p:spPr>
      </p:pic>
      <p:pic>
        <p:nvPicPr>
          <p:cNvPr id="5" name="Picture 4" descr="A machine in a factory&#10;&#10;AI-generated content may be incorrect.">
            <a:extLst>
              <a:ext uri="{FF2B5EF4-FFF2-40B4-BE49-F238E27FC236}">
                <a16:creationId xmlns:a16="http://schemas.microsoft.com/office/drawing/2014/main" id="{D3A5D9E0-5943-0C71-B1F9-B4E63A894357}"/>
              </a:ext>
            </a:extLst>
          </p:cNvPr>
          <p:cNvPicPr>
            <a:picLocks noChangeAspect="1"/>
          </p:cNvPicPr>
          <p:nvPr/>
        </p:nvPicPr>
        <p:blipFill>
          <a:blip r:embed="rId9"/>
          <a:stretch>
            <a:fillRect/>
          </a:stretch>
        </p:blipFill>
        <p:spPr>
          <a:xfrm>
            <a:off x="8656332" y="3887152"/>
            <a:ext cx="1707575" cy="2276766"/>
          </a:xfrm>
          <a:prstGeom prst="rect">
            <a:avLst/>
          </a:prstGeom>
        </p:spPr>
      </p:pic>
      <p:pic>
        <p:nvPicPr>
          <p:cNvPr id="8" name="Picture 7" descr="A metal cabinet with black boxes&#10;&#10;AI-generated content may be incorrect.">
            <a:extLst>
              <a:ext uri="{FF2B5EF4-FFF2-40B4-BE49-F238E27FC236}">
                <a16:creationId xmlns:a16="http://schemas.microsoft.com/office/drawing/2014/main" id="{FD126F50-D50A-B14B-5BC6-3AA45E87314C}"/>
              </a:ext>
            </a:extLst>
          </p:cNvPr>
          <p:cNvPicPr>
            <a:picLocks noChangeAspect="1"/>
          </p:cNvPicPr>
          <p:nvPr/>
        </p:nvPicPr>
        <p:blipFill>
          <a:blip r:embed="rId10"/>
          <a:stretch>
            <a:fillRect/>
          </a:stretch>
        </p:blipFill>
        <p:spPr>
          <a:xfrm>
            <a:off x="10496970" y="3887152"/>
            <a:ext cx="1314030" cy="2335036"/>
          </a:xfrm>
          <a:prstGeom prst="rect">
            <a:avLst/>
          </a:prstGeom>
        </p:spPr>
      </p:pic>
      <p:sp>
        <p:nvSpPr>
          <p:cNvPr id="9" name="TextBox 8">
            <a:extLst>
              <a:ext uri="{FF2B5EF4-FFF2-40B4-BE49-F238E27FC236}">
                <a16:creationId xmlns:a16="http://schemas.microsoft.com/office/drawing/2014/main" id="{42BF56E7-70EC-43FA-5F58-86C05F1C6D2B}"/>
              </a:ext>
            </a:extLst>
          </p:cNvPr>
          <p:cNvSpPr txBox="1"/>
          <p:nvPr/>
        </p:nvSpPr>
        <p:spPr bwMode="auto">
          <a:xfrm>
            <a:off x="481438" y="1853625"/>
            <a:ext cx="1896673" cy="523220"/>
          </a:xfrm>
          <a:prstGeom prst="rect">
            <a:avLst/>
          </a:prstGeom>
          <a:noFill/>
        </p:spPr>
        <p:txBody>
          <a:bodyPr wrap="none">
            <a:spAutoFit/>
          </a:bodyPr>
          <a:lstStyle/>
          <a:p>
            <a:pPr algn="ctr"/>
            <a:r>
              <a:rPr lang="en-US" sz="1400" dirty="0">
                <a:solidFill>
                  <a:schemeClr val="tx2"/>
                </a:solidFill>
              </a:rPr>
              <a:t>rotating coil shafts/QA</a:t>
            </a:r>
            <a:br>
              <a:rPr lang="en-US" sz="1400" dirty="0">
                <a:solidFill>
                  <a:schemeClr val="tx2"/>
                </a:solidFill>
              </a:rPr>
            </a:br>
            <a:r>
              <a:rPr lang="en-US" sz="1400" dirty="0">
                <a:solidFill>
                  <a:schemeClr val="tx2"/>
                </a:solidFill>
              </a:rPr>
              <a:t>in operation at SM18</a:t>
            </a:r>
          </a:p>
        </p:txBody>
      </p:sp>
      <p:sp>
        <p:nvSpPr>
          <p:cNvPr id="10" name="TextBox 9">
            <a:extLst>
              <a:ext uri="{FF2B5EF4-FFF2-40B4-BE49-F238E27FC236}">
                <a16:creationId xmlns:a16="http://schemas.microsoft.com/office/drawing/2014/main" id="{63D94045-C4F8-C55A-D813-BC84C692EEB3}"/>
              </a:ext>
            </a:extLst>
          </p:cNvPr>
          <p:cNvSpPr txBox="1"/>
          <p:nvPr/>
        </p:nvSpPr>
        <p:spPr bwMode="auto">
          <a:xfrm>
            <a:off x="9601200" y="1975754"/>
            <a:ext cx="2406428" cy="523220"/>
          </a:xfrm>
          <a:prstGeom prst="rect">
            <a:avLst/>
          </a:prstGeom>
          <a:noFill/>
        </p:spPr>
        <p:txBody>
          <a:bodyPr wrap="none">
            <a:spAutoFit/>
          </a:bodyPr>
          <a:lstStyle/>
          <a:p>
            <a:pPr algn="ctr"/>
            <a:r>
              <a:rPr lang="en-US" sz="1400" dirty="0">
                <a:solidFill>
                  <a:schemeClr val="tx2"/>
                </a:solidFill>
              </a:rPr>
              <a:t>Hall-probe based polarimeter</a:t>
            </a:r>
            <a:br>
              <a:rPr lang="en-US" sz="1400" dirty="0">
                <a:solidFill>
                  <a:schemeClr val="tx2"/>
                </a:solidFill>
              </a:rPr>
            </a:br>
            <a:r>
              <a:rPr lang="en-US" sz="1400" dirty="0">
                <a:solidFill>
                  <a:schemeClr val="tx2"/>
                </a:solidFill>
              </a:rPr>
              <a:t>for warm HL-LHC magnets</a:t>
            </a:r>
          </a:p>
        </p:txBody>
      </p:sp>
      <p:sp>
        <p:nvSpPr>
          <p:cNvPr id="11" name="TextBox 10">
            <a:extLst>
              <a:ext uri="{FF2B5EF4-FFF2-40B4-BE49-F238E27FC236}">
                <a16:creationId xmlns:a16="http://schemas.microsoft.com/office/drawing/2014/main" id="{C15E243B-0EBF-875C-CC3C-469BC93E6E3E}"/>
              </a:ext>
            </a:extLst>
          </p:cNvPr>
          <p:cNvSpPr txBox="1"/>
          <p:nvPr/>
        </p:nvSpPr>
        <p:spPr bwMode="auto">
          <a:xfrm>
            <a:off x="9775544" y="3216408"/>
            <a:ext cx="2156360" cy="523220"/>
          </a:xfrm>
          <a:prstGeom prst="rect">
            <a:avLst/>
          </a:prstGeom>
          <a:noFill/>
        </p:spPr>
        <p:txBody>
          <a:bodyPr wrap="none">
            <a:spAutoFit/>
          </a:bodyPr>
          <a:lstStyle/>
          <a:p>
            <a:pPr algn="r"/>
            <a:r>
              <a:rPr lang="en-US" sz="1400" dirty="0">
                <a:solidFill>
                  <a:schemeClr val="tx2"/>
                </a:solidFill>
              </a:rPr>
              <a:t>Relay matrix-based</a:t>
            </a:r>
            <a:br>
              <a:rPr lang="en-US" sz="1400" dirty="0">
                <a:solidFill>
                  <a:schemeClr val="tx2"/>
                </a:solidFill>
              </a:rPr>
            </a:br>
            <a:r>
              <a:rPr lang="en-US" sz="1400" dirty="0">
                <a:solidFill>
                  <a:schemeClr val="tx2"/>
                </a:solidFill>
              </a:rPr>
              <a:t>automated HV test system</a:t>
            </a:r>
          </a:p>
        </p:txBody>
      </p:sp>
      <p:sp>
        <p:nvSpPr>
          <p:cNvPr id="12" name="TextBox 11">
            <a:extLst>
              <a:ext uri="{FF2B5EF4-FFF2-40B4-BE49-F238E27FC236}">
                <a16:creationId xmlns:a16="http://schemas.microsoft.com/office/drawing/2014/main" id="{570B2E3F-536E-8D4E-0E04-CADD70026B17}"/>
              </a:ext>
            </a:extLst>
          </p:cNvPr>
          <p:cNvSpPr txBox="1"/>
          <p:nvPr/>
        </p:nvSpPr>
        <p:spPr bwMode="auto">
          <a:xfrm>
            <a:off x="6016981" y="5704091"/>
            <a:ext cx="1481496" cy="523220"/>
          </a:xfrm>
          <a:prstGeom prst="rect">
            <a:avLst/>
          </a:prstGeom>
          <a:noFill/>
        </p:spPr>
        <p:txBody>
          <a:bodyPr wrap="none">
            <a:spAutoFit/>
          </a:bodyPr>
          <a:lstStyle/>
          <a:p>
            <a:pPr algn="r"/>
            <a:r>
              <a:rPr lang="en-US" sz="1400" dirty="0">
                <a:solidFill>
                  <a:schemeClr val="tx2"/>
                </a:solidFill>
              </a:rPr>
              <a:t>MRU signal</a:t>
            </a:r>
            <a:br>
              <a:rPr lang="en-US" sz="1400" dirty="0">
                <a:solidFill>
                  <a:schemeClr val="tx2"/>
                </a:solidFill>
              </a:rPr>
            </a:br>
            <a:r>
              <a:rPr lang="en-US" sz="1400" dirty="0">
                <a:solidFill>
                  <a:schemeClr val="tx2"/>
                </a:solidFill>
              </a:rPr>
              <a:t>chain test station</a:t>
            </a:r>
          </a:p>
        </p:txBody>
      </p:sp>
    </p:spTree>
    <p:extLst>
      <p:ext uri="{BB962C8B-B14F-4D97-AF65-F5344CB8AC3E}">
        <p14:creationId xmlns:p14="http://schemas.microsoft.com/office/powerpoint/2010/main" val="12927483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7C85B-AB15-B774-9C4F-5E0D582E6B9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C4A5CAF-E267-3DB9-990B-1A34414CCCC4}"/>
              </a:ext>
            </a:extLst>
          </p:cNvPr>
          <p:cNvSpPr>
            <a:spLocks noGrp="1"/>
          </p:cNvSpPr>
          <p:nvPr>
            <p:ph type="title"/>
          </p:nvPr>
        </p:nvSpPr>
        <p:spPr>
          <a:xfrm>
            <a:off x="351381" y="304800"/>
            <a:ext cx="11376025" cy="457200"/>
          </a:xfrm>
        </p:spPr>
        <p:txBody>
          <a:bodyPr/>
          <a:lstStyle/>
          <a:p>
            <a:r>
              <a:rPr lang="en-US" dirty="0"/>
              <a:t>High Luminosity LHC – Series Test</a:t>
            </a:r>
          </a:p>
        </p:txBody>
      </p:sp>
      <p:sp>
        <p:nvSpPr>
          <p:cNvPr id="17" name="Content Placeholder 1">
            <a:extLst>
              <a:ext uri="{FF2B5EF4-FFF2-40B4-BE49-F238E27FC236}">
                <a16:creationId xmlns:a16="http://schemas.microsoft.com/office/drawing/2014/main" id="{ACA39DA8-CE13-BE33-C6EF-B884BA8C8DFE}"/>
              </a:ext>
            </a:extLst>
          </p:cNvPr>
          <p:cNvSpPr>
            <a:spLocks noGrp="1"/>
          </p:cNvSpPr>
          <p:nvPr>
            <p:ph idx="1"/>
          </p:nvPr>
        </p:nvSpPr>
        <p:spPr>
          <a:xfrm>
            <a:off x="282754" y="961626"/>
            <a:ext cx="11528246" cy="747897"/>
          </a:xfrm>
        </p:spPr>
        <p:txBody>
          <a:bodyPr wrap="square">
            <a:spAutoFit/>
          </a:bodyPr>
          <a:lstStyle/>
          <a:p>
            <a:pPr marL="182563" indent="-182563">
              <a:spcBef>
                <a:spcPts val="0"/>
              </a:spcBef>
              <a:spcAft>
                <a:spcPts val="0"/>
              </a:spcAft>
              <a:buFont typeface="Arial" panose="020B0604020202020204" pitchFamily="34" charset="0"/>
              <a:buChar char="•"/>
            </a:pPr>
            <a:r>
              <a:rPr lang="en-US" sz="1800" b="0" dirty="0"/>
              <a:t>warm and cold test workload ramping up fast, so far keeping up with project schedule. Careful planning of resources to complete the campaign needed</a:t>
            </a:r>
          </a:p>
          <a:p>
            <a:pPr marL="182563" indent="-182563">
              <a:spcBef>
                <a:spcPts val="0"/>
              </a:spcBef>
              <a:spcAft>
                <a:spcPts val="0"/>
              </a:spcAft>
              <a:buFont typeface="Arial" panose="020B0604020202020204" pitchFamily="34" charset="0"/>
              <a:buChar char="•"/>
            </a:pPr>
            <a:r>
              <a:rPr lang="en-US" sz="1800" b="0" dirty="0"/>
              <a:t>no showstoppers, but confirmation of the crucial role of magnetic measurement to catch hidden manufacturing issues</a:t>
            </a:r>
          </a:p>
        </p:txBody>
      </p:sp>
      <p:pic>
        <p:nvPicPr>
          <p:cNvPr id="21" name="Picture 20" descr="A yellow table with wires and a red and blue barrier&#10;&#10;AI-generated content may be incorrect.">
            <a:extLst>
              <a:ext uri="{FF2B5EF4-FFF2-40B4-BE49-F238E27FC236}">
                <a16:creationId xmlns:a16="http://schemas.microsoft.com/office/drawing/2014/main" id="{DF9345F0-CF5E-7ECE-E734-3EB83BF6AEC9}"/>
              </a:ext>
            </a:extLst>
          </p:cNvPr>
          <p:cNvPicPr>
            <a:picLocks noChangeAspect="1"/>
          </p:cNvPicPr>
          <p:nvPr/>
        </p:nvPicPr>
        <p:blipFill>
          <a:blip r:embed="rId3"/>
          <a:stretch>
            <a:fillRect/>
          </a:stretch>
        </p:blipFill>
        <p:spPr>
          <a:xfrm>
            <a:off x="6705600" y="1794834"/>
            <a:ext cx="4906419" cy="2346658"/>
          </a:xfrm>
          <a:prstGeom prst="rect">
            <a:avLst/>
          </a:prstGeom>
          <a:ln>
            <a:solidFill>
              <a:schemeClr val="tx2"/>
            </a:solidFill>
          </a:ln>
        </p:spPr>
      </p:pic>
      <p:pic>
        <p:nvPicPr>
          <p:cNvPr id="5" name="Picture 4" descr="A machine in a room&#10;&#10;AI-generated content may be incorrect.">
            <a:extLst>
              <a:ext uri="{FF2B5EF4-FFF2-40B4-BE49-F238E27FC236}">
                <a16:creationId xmlns:a16="http://schemas.microsoft.com/office/drawing/2014/main" id="{AB6EBEEF-7BD7-340A-0251-9623B7D91DE7}"/>
              </a:ext>
            </a:extLst>
          </p:cNvPr>
          <p:cNvPicPr>
            <a:picLocks noChangeAspect="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351381" y="1828800"/>
            <a:ext cx="1752600" cy="2337475"/>
          </a:xfrm>
          <a:prstGeom prst="rect">
            <a:avLst/>
          </a:prstGeom>
          <a:noFill/>
          <a:ln>
            <a:noFill/>
          </a:ln>
        </p:spPr>
      </p:pic>
      <p:pic>
        <p:nvPicPr>
          <p:cNvPr id="7" name="Picture 6" descr="A screenshot of a graph&#10;&#10;AI-generated content may be incorrect.">
            <a:extLst>
              <a:ext uri="{FF2B5EF4-FFF2-40B4-BE49-F238E27FC236}">
                <a16:creationId xmlns:a16="http://schemas.microsoft.com/office/drawing/2014/main" id="{404AD086-777A-DB57-9F21-41C2646D2CA6}"/>
              </a:ext>
            </a:extLst>
          </p:cNvPr>
          <p:cNvPicPr>
            <a:picLocks noChangeAspect="1"/>
          </p:cNvPicPr>
          <p:nvPr/>
        </p:nvPicPr>
        <p:blipFill>
          <a:blip r:embed="rId6" r:link="rId7" cstate="print">
            <a:extLst>
              <a:ext uri="{28A0092B-C50C-407E-A947-70E740481C1C}">
                <a14:useLocalDpi xmlns:a14="http://schemas.microsoft.com/office/drawing/2010/main" val="0"/>
              </a:ext>
            </a:extLst>
          </a:blip>
          <a:srcRect r="49640"/>
          <a:stretch>
            <a:fillRect/>
          </a:stretch>
        </p:blipFill>
        <p:spPr bwMode="auto">
          <a:xfrm>
            <a:off x="2209800" y="2420553"/>
            <a:ext cx="3414745" cy="1757723"/>
          </a:xfrm>
          <a:prstGeom prst="rect">
            <a:avLst/>
          </a:prstGeom>
          <a:noFill/>
          <a:ln>
            <a:noFill/>
          </a:ln>
        </p:spPr>
      </p:pic>
      <p:pic>
        <p:nvPicPr>
          <p:cNvPr id="6" name="Picture 5">
            <a:extLst>
              <a:ext uri="{FF2B5EF4-FFF2-40B4-BE49-F238E27FC236}">
                <a16:creationId xmlns:a16="http://schemas.microsoft.com/office/drawing/2014/main" id="{D0E812C3-F903-2E94-1935-9E57BF311F5B}"/>
              </a:ext>
            </a:extLst>
          </p:cNvPr>
          <p:cNvPicPr>
            <a:picLocks noChangeAspect="1"/>
          </p:cNvPicPr>
          <p:nvPr/>
        </p:nvPicPr>
        <p:blipFill>
          <a:blip r:embed="rId8"/>
          <a:stretch>
            <a:fillRect/>
          </a:stretch>
        </p:blipFill>
        <p:spPr>
          <a:xfrm>
            <a:off x="312850" y="4322691"/>
            <a:ext cx="5163271" cy="1952898"/>
          </a:xfrm>
          <a:prstGeom prst="rect">
            <a:avLst/>
          </a:prstGeom>
        </p:spPr>
      </p:pic>
      <p:pic>
        <p:nvPicPr>
          <p:cNvPr id="9" name="Picture 8">
            <a:extLst>
              <a:ext uri="{FF2B5EF4-FFF2-40B4-BE49-F238E27FC236}">
                <a16:creationId xmlns:a16="http://schemas.microsoft.com/office/drawing/2014/main" id="{FDACF69B-9901-4203-379B-06274B300DBB}"/>
              </a:ext>
            </a:extLst>
          </p:cNvPr>
          <p:cNvPicPr>
            <a:picLocks noChangeAspect="1"/>
          </p:cNvPicPr>
          <p:nvPr/>
        </p:nvPicPr>
        <p:blipFill>
          <a:blip r:embed="rId9"/>
          <a:stretch>
            <a:fillRect/>
          </a:stretch>
        </p:blipFill>
        <p:spPr>
          <a:xfrm>
            <a:off x="5614940" y="4152022"/>
            <a:ext cx="3710407" cy="2068006"/>
          </a:xfrm>
          <a:prstGeom prst="rect">
            <a:avLst/>
          </a:prstGeom>
        </p:spPr>
      </p:pic>
      <p:sp>
        <p:nvSpPr>
          <p:cNvPr id="14" name="TextBox 13">
            <a:extLst>
              <a:ext uri="{FF2B5EF4-FFF2-40B4-BE49-F238E27FC236}">
                <a16:creationId xmlns:a16="http://schemas.microsoft.com/office/drawing/2014/main" id="{C0A93450-9B06-4057-5E43-55CAD3CB7231}"/>
              </a:ext>
            </a:extLst>
          </p:cNvPr>
          <p:cNvSpPr txBox="1"/>
          <p:nvPr/>
        </p:nvSpPr>
        <p:spPr bwMode="auto">
          <a:xfrm>
            <a:off x="2110384" y="1803428"/>
            <a:ext cx="2799164" cy="523220"/>
          </a:xfrm>
          <a:prstGeom prst="rect">
            <a:avLst/>
          </a:prstGeom>
          <a:noFill/>
        </p:spPr>
        <p:txBody>
          <a:bodyPr wrap="none">
            <a:spAutoFit/>
          </a:bodyPr>
          <a:lstStyle/>
          <a:p>
            <a:r>
              <a:rPr lang="en-US" sz="1400" dirty="0">
                <a:solidFill>
                  <a:schemeClr val="tx2"/>
                </a:solidFill>
              </a:rPr>
              <a:t>warm harmonics reveal </a:t>
            </a:r>
            <a:br>
              <a:rPr lang="en-US" sz="1400" dirty="0">
                <a:solidFill>
                  <a:schemeClr val="tx2"/>
                </a:solidFill>
              </a:rPr>
            </a:br>
            <a:r>
              <a:rPr lang="en-US" sz="1400" dirty="0">
                <a:solidFill>
                  <a:schemeClr val="tx2"/>
                </a:solidFill>
              </a:rPr>
              <a:t>undesirable magnetic components</a:t>
            </a:r>
          </a:p>
        </p:txBody>
      </p:sp>
      <p:sp>
        <p:nvSpPr>
          <p:cNvPr id="15" name="TextBox 14">
            <a:extLst>
              <a:ext uri="{FF2B5EF4-FFF2-40B4-BE49-F238E27FC236}">
                <a16:creationId xmlns:a16="http://schemas.microsoft.com/office/drawing/2014/main" id="{56E6170D-C913-DD41-56DA-85A1753AA64C}"/>
              </a:ext>
            </a:extLst>
          </p:cNvPr>
          <p:cNvSpPr txBox="1"/>
          <p:nvPr/>
        </p:nvSpPr>
        <p:spPr bwMode="auto">
          <a:xfrm>
            <a:off x="9427667" y="5321482"/>
            <a:ext cx="2451483" cy="954107"/>
          </a:xfrm>
          <a:prstGeom prst="rect">
            <a:avLst/>
          </a:prstGeom>
          <a:noFill/>
        </p:spPr>
        <p:txBody>
          <a:bodyPr wrap="square">
            <a:spAutoFit/>
          </a:bodyPr>
          <a:lstStyle/>
          <a:p>
            <a:r>
              <a:rPr lang="en-US" sz="1400" dirty="0">
                <a:solidFill>
                  <a:schemeClr val="tx2"/>
                </a:solidFill>
              </a:rPr>
              <a:t>multiple magnetic axis measurements show unexpected cold mass movements after cold tests</a:t>
            </a:r>
          </a:p>
        </p:txBody>
      </p:sp>
    </p:spTree>
    <p:extLst>
      <p:ext uri="{BB962C8B-B14F-4D97-AF65-F5344CB8AC3E}">
        <p14:creationId xmlns:p14="http://schemas.microsoft.com/office/powerpoint/2010/main" val="3919175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E4B87E-5C7F-5E5D-CEE4-CB6D356F08B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13A0D35-AF6C-CB83-4F1D-1C68087A1F8A}"/>
              </a:ext>
            </a:extLst>
          </p:cNvPr>
          <p:cNvSpPr>
            <a:spLocks noGrp="1"/>
          </p:cNvSpPr>
          <p:nvPr>
            <p:ph type="title"/>
          </p:nvPr>
        </p:nvSpPr>
        <p:spPr>
          <a:xfrm>
            <a:off x="351381" y="304800"/>
            <a:ext cx="11376025" cy="457200"/>
          </a:xfrm>
        </p:spPr>
        <p:txBody>
          <a:bodyPr/>
          <a:lstStyle/>
          <a:p>
            <a:r>
              <a:rPr lang="en-US" dirty="0"/>
              <a:t>Quench Antennas/Cryomagnet Diagnostics</a:t>
            </a:r>
          </a:p>
        </p:txBody>
      </p:sp>
      <p:grpSp>
        <p:nvGrpSpPr>
          <p:cNvPr id="2" name="Group 1">
            <a:extLst>
              <a:ext uri="{FF2B5EF4-FFF2-40B4-BE49-F238E27FC236}">
                <a16:creationId xmlns:a16="http://schemas.microsoft.com/office/drawing/2014/main" id="{28E8AAE8-80ED-38E1-7DA9-4E006F7C9893}"/>
              </a:ext>
            </a:extLst>
          </p:cNvPr>
          <p:cNvGrpSpPr>
            <a:grpSpLocks noChangeAspect="1"/>
          </p:cNvGrpSpPr>
          <p:nvPr/>
        </p:nvGrpSpPr>
        <p:grpSpPr>
          <a:xfrm>
            <a:off x="1687156" y="1891667"/>
            <a:ext cx="1533089" cy="1877932"/>
            <a:chOff x="1184057" y="3448212"/>
            <a:chExt cx="2673667" cy="3275065"/>
          </a:xfrm>
        </p:grpSpPr>
        <p:pic>
          <p:nvPicPr>
            <p:cNvPr id="4" name="Picture 3">
              <a:extLst>
                <a:ext uri="{FF2B5EF4-FFF2-40B4-BE49-F238E27FC236}">
                  <a16:creationId xmlns:a16="http://schemas.microsoft.com/office/drawing/2014/main" id="{5D92D4A1-8128-DB03-4155-FDFF20B7677D}"/>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l="22844" t="12201" r="19553" b="15351"/>
            <a:stretch/>
          </p:blipFill>
          <p:spPr>
            <a:xfrm>
              <a:off x="1184057" y="3448212"/>
              <a:ext cx="2673667" cy="2635453"/>
            </a:xfrm>
            <a:prstGeom prst="rect">
              <a:avLst/>
            </a:prstGeom>
          </p:spPr>
        </p:pic>
        <p:cxnSp>
          <p:nvCxnSpPr>
            <p:cNvPr id="5" name="Straight Arrow Connector 4">
              <a:extLst>
                <a:ext uri="{FF2B5EF4-FFF2-40B4-BE49-F238E27FC236}">
                  <a16:creationId xmlns:a16="http://schemas.microsoft.com/office/drawing/2014/main" id="{A2DCE65B-E03D-6748-C86F-FD449707F1EA}"/>
                </a:ext>
              </a:extLst>
            </p:cNvPr>
            <p:cNvCxnSpPr>
              <a:cxnSpLocks/>
              <a:stCxn id="9" idx="1"/>
            </p:cNvCxnSpPr>
            <p:nvPr/>
          </p:nvCxnSpPr>
          <p:spPr>
            <a:xfrm flipH="1" flipV="1">
              <a:off x="1521942" y="4468458"/>
              <a:ext cx="411450" cy="20937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AE90F991-401D-89DE-954B-A0AE88F68763}"/>
                </a:ext>
              </a:extLst>
            </p:cNvPr>
            <p:cNvCxnSpPr>
              <a:cxnSpLocks/>
            </p:cNvCxnSpPr>
            <p:nvPr/>
          </p:nvCxnSpPr>
          <p:spPr>
            <a:xfrm flipV="1">
              <a:off x="3018003" y="4178231"/>
              <a:ext cx="445747" cy="18687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7D366AED-ABB1-4B88-A58B-66CD9F26873A}"/>
                </a:ext>
              </a:extLst>
            </p:cNvPr>
            <p:cNvCxnSpPr>
              <a:cxnSpLocks/>
            </p:cNvCxnSpPr>
            <p:nvPr/>
          </p:nvCxnSpPr>
          <p:spPr>
            <a:xfrm flipH="1" flipV="1">
              <a:off x="2520890" y="5922775"/>
              <a:ext cx="238682" cy="55128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03561F9F-99C0-FB2B-080C-561678B9CDF6}"/>
                </a:ext>
              </a:extLst>
            </p:cNvPr>
            <p:cNvCxnSpPr>
              <a:cxnSpLocks/>
            </p:cNvCxnSpPr>
            <p:nvPr/>
          </p:nvCxnSpPr>
          <p:spPr>
            <a:xfrm flipV="1">
              <a:off x="1671343" y="5919990"/>
              <a:ext cx="262050" cy="339976"/>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E7838FD-C807-CD02-7BBA-D33F209FD8B5}"/>
                </a:ext>
              </a:extLst>
            </p:cNvPr>
            <p:cNvSpPr txBox="1"/>
            <p:nvPr/>
          </p:nvSpPr>
          <p:spPr>
            <a:xfrm>
              <a:off x="1933392" y="4446180"/>
              <a:ext cx="650349" cy="463312"/>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Tx/>
                <a:buNone/>
                <a:tabLst/>
                <a:defRPr/>
              </a:pPr>
              <a:r>
                <a:rPr kumimoji="0" lang="en-US" sz="1100" b="1" i="0" u="none" strike="noStrike" kern="1200" cap="none" spc="0" normalizeH="0" baseline="0" noProof="0" dirty="0">
                  <a:ln>
                    <a:noFill/>
                  </a:ln>
                  <a:solidFill>
                    <a:srgbClr val="2F2F2F"/>
                  </a:solidFill>
                  <a:effectLst/>
                  <a:uLnTx/>
                  <a:uFillTx/>
                  <a:latin typeface="Arial"/>
                  <a:ea typeface="+mn-ea"/>
                  <a:cs typeface="+mn-cs"/>
                </a:rPr>
                <a:t>B</a:t>
              </a:r>
              <a:r>
                <a:rPr kumimoji="0" lang="en-US" sz="1100" b="1" i="0" u="none" strike="noStrike" kern="1200" cap="none" spc="0" normalizeH="0" baseline="-25000" noProof="0" dirty="0">
                  <a:ln>
                    <a:noFill/>
                  </a:ln>
                  <a:solidFill>
                    <a:srgbClr val="2F2F2F"/>
                  </a:solidFill>
                  <a:effectLst/>
                  <a:uLnTx/>
                  <a:uFillTx/>
                  <a:latin typeface="Arial"/>
                  <a:ea typeface="+mn-ea"/>
                  <a:cs typeface="+mn-cs"/>
                </a:rPr>
                <a:t>3</a:t>
              </a:r>
            </a:p>
          </p:txBody>
        </p:sp>
        <p:sp>
          <p:nvSpPr>
            <p:cNvPr id="10" name="TextBox 9">
              <a:extLst>
                <a:ext uri="{FF2B5EF4-FFF2-40B4-BE49-F238E27FC236}">
                  <a16:creationId xmlns:a16="http://schemas.microsoft.com/office/drawing/2014/main" id="{0D8008CD-B936-D827-2D9E-A0F4A36FA124}"/>
                </a:ext>
              </a:extLst>
            </p:cNvPr>
            <p:cNvSpPr txBox="1"/>
            <p:nvPr/>
          </p:nvSpPr>
          <p:spPr>
            <a:xfrm>
              <a:off x="2565666" y="4228404"/>
              <a:ext cx="650349" cy="463312"/>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Tx/>
                <a:buNone/>
                <a:tabLst/>
                <a:defRPr/>
              </a:pPr>
              <a:r>
                <a:rPr kumimoji="0" lang="en-US" sz="1100" b="1" i="0" u="none" strike="noStrike" kern="1200" cap="none" spc="0" normalizeH="0" baseline="0" noProof="0" dirty="0">
                  <a:ln>
                    <a:noFill/>
                  </a:ln>
                  <a:solidFill>
                    <a:srgbClr val="2F2F2F"/>
                  </a:solidFill>
                  <a:effectLst/>
                  <a:uLnTx/>
                  <a:uFillTx/>
                  <a:latin typeface="Arial"/>
                  <a:ea typeface="+mn-ea"/>
                  <a:cs typeface="+mn-cs"/>
                </a:rPr>
                <a:t>A</a:t>
              </a:r>
              <a:r>
                <a:rPr kumimoji="0" lang="en-US" sz="1100" b="1" i="0" u="none" strike="noStrike" kern="1200" cap="none" spc="0" normalizeH="0" baseline="-25000" noProof="0" dirty="0">
                  <a:ln>
                    <a:noFill/>
                  </a:ln>
                  <a:solidFill>
                    <a:srgbClr val="2F2F2F"/>
                  </a:solidFill>
                  <a:effectLst/>
                  <a:uLnTx/>
                  <a:uFillTx/>
                  <a:latin typeface="Arial"/>
                  <a:ea typeface="+mn-ea"/>
                  <a:cs typeface="+mn-cs"/>
                </a:rPr>
                <a:t>3</a:t>
              </a:r>
            </a:p>
          </p:txBody>
        </p:sp>
        <p:sp>
          <p:nvSpPr>
            <p:cNvPr id="11" name="TextBox 10">
              <a:extLst>
                <a:ext uri="{FF2B5EF4-FFF2-40B4-BE49-F238E27FC236}">
                  <a16:creationId xmlns:a16="http://schemas.microsoft.com/office/drawing/2014/main" id="{5B5BF9A3-48DB-5AB2-B3FD-FACFC5D40401}"/>
                </a:ext>
              </a:extLst>
            </p:cNvPr>
            <p:cNvSpPr txBox="1"/>
            <p:nvPr/>
          </p:nvSpPr>
          <p:spPr>
            <a:xfrm>
              <a:off x="2795707" y="6259966"/>
              <a:ext cx="650349" cy="463311"/>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Tx/>
                <a:buNone/>
                <a:tabLst/>
                <a:defRPr/>
              </a:pPr>
              <a:r>
                <a:rPr kumimoji="0" lang="en-US" sz="1100" b="1" i="0" u="none" strike="noStrike" kern="1200" cap="none" spc="0" normalizeH="0" baseline="0" noProof="0" dirty="0">
                  <a:ln>
                    <a:noFill/>
                  </a:ln>
                  <a:solidFill>
                    <a:srgbClr val="2F2F2F"/>
                  </a:solidFill>
                  <a:effectLst/>
                  <a:uLnTx/>
                  <a:uFillTx/>
                  <a:latin typeface="Arial"/>
                  <a:ea typeface="+mn-ea"/>
                  <a:cs typeface="+mn-cs"/>
                </a:rPr>
                <a:t>B</a:t>
              </a:r>
              <a:r>
                <a:rPr kumimoji="0" lang="en-US" sz="1100" b="1" i="0" u="none" strike="noStrike" kern="1200" cap="none" spc="0" normalizeH="0" baseline="-25000" noProof="0" dirty="0">
                  <a:ln>
                    <a:noFill/>
                  </a:ln>
                  <a:solidFill>
                    <a:srgbClr val="2F2F2F"/>
                  </a:solidFill>
                  <a:effectLst/>
                  <a:uLnTx/>
                  <a:uFillTx/>
                  <a:latin typeface="Arial"/>
                  <a:ea typeface="+mn-ea"/>
                  <a:cs typeface="+mn-cs"/>
                </a:rPr>
                <a:t>4</a:t>
              </a:r>
            </a:p>
          </p:txBody>
        </p:sp>
        <p:sp>
          <p:nvSpPr>
            <p:cNvPr id="12" name="TextBox 11">
              <a:extLst>
                <a:ext uri="{FF2B5EF4-FFF2-40B4-BE49-F238E27FC236}">
                  <a16:creationId xmlns:a16="http://schemas.microsoft.com/office/drawing/2014/main" id="{0BB59EF1-27EA-C7FB-9932-B868050DF8B3}"/>
                </a:ext>
              </a:extLst>
            </p:cNvPr>
            <p:cNvSpPr txBox="1"/>
            <p:nvPr/>
          </p:nvSpPr>
          <p:spPr>
            <a:xfrm>
              <a:off x="1184057" y="6259966"/>
              <a:ext cx="650349" cy="463311"/>
            </a:xfrm>
            <a:prstGeom prst="rect">
              <a:avLst/>
            </a:prstGeom>
            <a:noFill/>
          </p:spPr>
          <p:txBody>
            <a:bodyPr wrap="square">
              <a:spAutoFit/>
            </a:bodyPr>
            <a:lstStyle/>
            <a:p>
              <a:pPr marL="0" marR="0" lvl="0" indent="0" algn="l" defTabSz="914400" rtl="0" eaLnBrk="1" fontAlgn="auto" latinLnBrk="0" hangingPunct="1">
                <a:lnSpc>
                  <a:spcPct val="90000"/>
                </a:lnSpc>
                <a:spcBef>
                  <a:spcPts val="1800"/>
                </a:spcBef>
                <a:spcAft>
                  <a:spcPts val="400"/>
                </a:spcAft>
                <a:buClrTx/>
                <a:buSzTx/>
                <a:buFontTx/>
                <a:buNone/>
                <a:tabLst/>
                <a:defRPr/>
              </a:pPr>
              <a:r>
                <a:rPr kumimoji="0" lang="en-US" sz="1100" b="1" i="0" u="none" strike="noStrike" kern="1200" cap="none" spc="0" normalizeH="0" baseline="0" noProof="0" dirty="0">
                  <a:ln>
                    <a:noFill/>
                  </a:ln>
                  <a:solidFill>
                    <a:srgbClr val="2F2F2F"/>
                  </a:solidFill>
                  <a:effectLst/>
                  <a:uLnTx/>
                  <a:uFillTx/>
                  <a:latin typeface="Arial"/>
                  <a:ea typeface="+mn-ea"/>
                  <a:cs typeface="+mn-cs"/>
                </a:rPr>
                <a:t>A</a:t>
              </a:r>
              <a:r>
                <a:rPr kumimoji="0" lang="en-US" sz="1100" b="1" i="0" u="none" strike="noStrike" kern="1200" cap="none" spc="0" normalizeH="0" baseline="-25000" noProof="0" dirty="0">
                  <a:ln>
                    <a:noFill/>
                  </a:ln>
                  <a:solidFill>
                    <a:srgbClr val="2F2F2F"/>
                  </a:solidFill>
                  <a:effectLst/>
                  <a:uLnTx/>
                  <a:uFillTx/>
                  <a:latin typeface="Arial"/>
                  <a:ea typeface="+mn-ea"/>
                  <a:cs typeface="+mn-cs"/>
                </a:rPr>
                <a:t>4</a:t>
              </a:r>
            </a:p>
          </p:txBody>
        </p:sp>
      </p:grpSp>
      <p:pic>
        <p:nvPicPr>
          <p:cNvPr id="13" name="Picture 12">
            <a:extLst>
              <a:ext uri="{FF2B5EF4-FFF2-40B4-BE49-F238E27FC236}">
                <a16:creationId xmlns:a16="http://schemas.microsoft.com/office/drawing/2014/main" id="{120645E3-C6A2-1726-B5BE-2CD646B223BC}"/>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18166277">
            <a:off x="1391296" y="3921251"/>
            <a:ext cx="2088927" cy="1711031"/>
          </a:xfrm>
          <a:prstGeom prst="rect">
            <a:avLst/>
          </a:prstGeom>
        </p:spPr>
      </p:pic>
      <p:pic>
        <p:nvPicPr>
          <p:cNvPr id="14" name="Picture 2" descr="A brown cylindrical object on a table&#10;&#10;Description automatically generated">
            <a:extLst>
              <a:ext uri="{FF2B5EF4-FFF2-40B4-BE49-F238E27FC236}">
                <a16:creationId xmlns:a16="http://schemas.microsoft.com/office/drawing/2014/main" id="{2EDAF01B-C7D0-4DD6-DF49-2552DFF1FA1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3931" r="24047"/>
          <a:stretch>
            <a:fillRect/>
          </a:stretch>
        </p:blipFill>
        <p:spPr bwMode="auto">
          <a:xfrm>
            <a:off x="306890" y="1828800"/>
            <a:ext cx="1238776" cy="445770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6BE11C8C-52F8-F70E-2628-5EAD449FA267}"/>
              </a:ext>
            </a:extLst>
          </p:cNvPr>
          <p:cNvGrpSpPr/>
          <p:nvPr/>
        </p:nvGrpSpPr>
        <p:grpSpPr>
          <a:xfrm rot="16404511" flipH="1">
            <a:off x="6202806" y="3715387"/>
            <a:ext cx="668436" cy="4361974"/>
            <a:chOff x="13499072" y="-138945"/>
            <a:chExt cx="920092" cy="6558319"/>
          </a:xfrm>
        </p:grpSpPr>
        <p:pic>
          <p:nvPicPr>
            <p:cNvPr id="16" name="Picture 15">
              <a:extLst>
                <a:ext uri="{FF2B5EF4-FFF2-40B4-BE49-F238E27FC236}">
                  <a16:creationId xmlns:a16="http://schemas.microsoft.com/office/drawing/2014/main" id="{C03179FC-7FC5-6A17-4313-C13AEFF260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360014">
              <a:off x="10985874" y="2986085"/>
              <a:ext cx="6496957" cy="369622"/>
            </a:xfrm>
            <a:prstGeom prst="rect">
              <a:avLst/>
            </a:prstGeom>
          </p:spPr>
        </p:pic>
        <p:pic>
          <p:nvPicPr>
            <p:cNvPr id="17" name="Picture 16">
              <a:extLst>
                <a:ext uri="{FF2B5EF4-FFF2-40B4-BE49-F238E27FC236}">
                  <a16:creationId xmlns:a16="http://schemas.microsoft.com/office/drawing/2014/main" id="{24B322F1-49D5-0AA7-D214-7A19D8EA052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379770">
              <a:off x="10410636" y="2949491"/>
              <a:ext cx="6557925" cy="381053"/>
            </a:xfrm>
            <a:prstGeom prst="rect">
              <a:avLst/>
            </a:prstGeom>
          </p:spPr>
        </p:pic>
      </p:grpSp>
      <p:grpSp>
        <p:nvGrpSpPr>
          <p:cNvPr id="32" name="Group 31">
            <a:extLst>
              <a:ext uri="{FF2B5EF4-FFF2-40B4-BE49-F238E27FC236}">
                <a16:creationId xmlns:a16="http://schemas.microsoft.com/office/drawing/2014/main" id="{F517EEE7-AF7B-F8FA-747E-81C8A8D54A4D}"/>
              </a:ext>
            </a:extLst>
          </p:cNvPr>
          <p:cNvGrpSpPr/>
          <p:nvPr/>
        </p:nvGrpSpPr>
        <p:grpSpPr>
          <a:xfrm>
            <a:off x="3910627" y="1947372"/>
            <a:ext cx="4922721" cy="2469893"/>
            <a:chOff x="3956391" y="2194488"/>
            <a:chExt cx="4922721" cy="2469893"/>
          </a:xfrm>
        </p:grpSpPr>
        <p:pic>
          <p:nvPicPr>
            <p:cNvPr id="15" name="Picture 14" descr="A red and green shelf on a table&#10;&#10;AI-generated content may be incorrect.">
              <a:extLst>
                <a:ext uri="{FF2B5EF4-FFF2-40B4-BE49-F238E27FC236}">
                  <a16:creationId xmlns:a16="http://schemas.microsoft.com/office/drawing/2014/main" id="{521B277B-1462-D2B5-444A-7297666EE975}"/>
                </a:ext>
              </a:extLst>
            </p:cNvPr>
            <p:cNvPicPr>
              <a:picLocks noChangeAspect="1"/>
            </p:cNvPicPr>
            <p:nvPr/>
          </p:nvPicPr>
          <p:blipFill>
            <a:blip r:embed="rId8"/>
            <a:stretch>
              <a:fillRect/>
            </a:stretch>
          </p:blipFill>
          <p:spPr>
            <a:xfrm>
              <a:off x="3956391" y="2306658"/>
              <a:ext cx="2992912" cy="2244684"/>
            </a:xfrm>
            <a:prstGeom prst="rect">
              <a:avLst/>
            </a:prstGeom>
          </p:spPr>
        </p:pic>
        <p:pic>
          <p:nvPicPr>
            <p:cNvPr id="18" name="Picture 17" descr="A screenshot of a computer&#10;&#10;AI-generated content may be incorrect.">
              <a:extLst>
                <a:ext uri="{FF2B5EF4-FFF2-40B4-BE49-F238E27FC236}">
                  <a16:creationId xmlns:a16="http://schemas.microsoft.com/office/drawing/2014/main" id="{F6A9F964-A41C-3ABC-FD8B-E1619DB4C9AE}"/>
                </a:ext>
              </a:extLst>
            </p:cNvPr>
            <p:cNvPicPr>
              <a:picLocks noChangeAspect="1"/>
            </p:cNvPicPr>
            <p:nvPr/>
          </p:nvPicPr>
          <p:blipFill>
            <a:blip r:embed="rId9" r:link="rId10" cstate="print">
              <a:extLst>
                <a:ext uri="{28A0092B-C50C-407E-A947-70E740481C1C}">
                  <a14:useLocalDpi xmlns:a14="http://schemas.microsoft.com/office/drawing/2010/main" val="0"/>
                </a:ext>
              </a:extLst>
            </a:blip>
            <a:srcRect/>
            <a:stretch>
              <a:fillRect/>
            </a:stretch>
          </p:blipFill>
          <p:spPr bwMode="auto">
            <a:xfrm rot="16200000">
              <a:off x="6458418" y="2951777"/>
              <a:ext cx="2248535" cy="950595"/>
            </a:xfrm>
            <a:prstGeom prst="rect">
              <a:avLst/>
            </a:prstGeom>
            <a:noFill/>
            <a:ln>
              <a:noFill/>
            </a:ln>
          </p:spPr>
        </p:pic>
        <p:pic>
          <p:nvPicPr>
            <p:cNvPr id="19" name="Picture 18" descr="A green rectangular object with black dots&#10;&#10;AI-generated content may be incorrect.">
              <a:extLst>
                <a:ext uri="{FF2B5EF4-FFF2-40B4-BE49-F238E27FC236}">
                  <a16:creationId xmlns:a16="http://schemas.microsoft.com/office/drawing/2014/main" id="{76360148-4659-05EE-B9C0-D0AD47AC97E8}"/>
                </a:ext>
              </a:extLst>
            </p:cNvPr>
            <p:cNvPicPr>
              <a:picLocks noChangeAspect="1"/>
            </p:cNvPicPr>
            <p:nvPr/>
          </p:nvPicPr>
          <p:blipFill>
            <a:blip r:embed="rId11" r:link="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856071">
              <a:off x="7210017" y="2995287"/>
              <a:ext cx="2469893" cy="868296"/>
            </a:xfrm>
            <a:prstGeom prst="rect">
              <a:avLst/>
            </a:prstGeom>
            <a:noFill/>
            <a:ln>
              <a:noFill/>
            </a:ln>
          </p:spPr>
        </p:pic>
      </p:grpSp>
      <p:pic>
        <p:nvPicPr>
          <p:cNvPr id="23" name="Picture 22">
            <a:extLst>
              <a:ext uri="{FF2B5EF4-FFF2-40B4-BE49-F238E27FC236}">
                <a16:creationId xmlns:a16="http://schemas.microsoft.com/office/drawing/2014/main" id="{ADC91F58-7B1E-19F1-B3D8-2ABB09706DF8}"/>
              </a:ext>
            </a:extLst>
          </p:cNvPr>
          <p:cNvPicPr>
            <a:picLocks noChangeAspect="1"/>
          </p:cNvPicPr>
          <p:nvPr/>
        </p:nvPicPr>
        <p:blipFill>
          <a:blip r:embed="rId13"/>
          <a:stretch>
            <a:fillRect/>
          </a:stretch>
        </p:blipFill>
        <p:spPr>
          <a:xfrm>
            <a:off x="9546933" y="1768016"/>
            <a:ext cx="2374023" cy="2744001"/>
          </a:xfrm>
          <a:prstGeom prst="rect">
            <a:avLst/>
          </a:prstGeom>
        </p:spPr>
      </p:pic>
      <p:pic>
        <p:nvPicPr>
          <p:cNvPr id="25" name="Picture 24">
            <a:extLst>
              <a:ext uri="{FF2B5EF4-FFF2-40B4-BE49-F238E27FC236}">
                <a16:creationId xmlns:a16="http://schemas.microsoft.com/office/drawing/2014/main" id="{42ED4034-0ED8-11C0-148A-9AFC9246A816}"/>
              </a:ext>
            </a:extLst>
          </p:cNvPr>
          <p:cNvPicPr>
            <a:picLocks noChangeAspect="1"/>
          </p:cNvPicPr>
          <p:nvPr/>
        </p:nvPicPr>
        <p:blipFill>
          <a:blip r:embed="rId14"/>
          <a:stretch>
            <a:fillRect/>
          </a:stretch>
        </p:blipFill>
        <p:spPr>
          <a:xfrm>
            <a:off x="9372796" y="3981450"/>
            <a:ext cx="2783711" cy="1873568"/>
          </a:xfrm>
          <a:prstGeom prst="rect">
            <a:avLst/>
          </a:prstGeom>
        </p:spPr>
      </p:pic>
      <p:sp>
        <p:nvSpPr>
          <p:cNvPr id="26" name="Content Placeholder 1">
            <a:extLst>
              <a:ext uri="{FF2B5EF4-FFF2-40B4-BE49-F238E27FC236}">
                <a16:creationId xmlns:a16="http://schemas.microsoft.com/office/drawing/2014/main" id="{F353EB32-7F86-D993-0658-4EC63B16FE8F}"/>
              </a:ext>
            </a:extLst>
          </p:cNvPr>
          <p:cNvSpPr>
            <a:spLocks noGrp="1"/>
          </p:cNvSpPr>
          <p:nvPr>
            <p:ph idx="1"/>
          </p:nvPr>
        </p:nvSpPr>
        <p:spPr>
          <a:xfrm>
            <a:off x="282754" y="961626"/>
            <a:ext cx="11528246" cy="747897"/>
          </a:xfrm>
        </p:spPr>
        <p:txBody>
          <a:bodyPr wrap="square">
            <a:spAutoFit/>
          </a:bodyPr>
          <a:lstStyle/>
          <a:p>
            <a:pPr marL="182563" indent="-182563">
              <a:spcBef>
                <a:spcPts val="0"/>
              </a:spcBef>
              <a:spcAft>
                <a:spcPts val="0"/>
              </a:spcAft>
              <a:buFont typeface="Arial" panose="020B0604020202020204" pitchFamily="34" charset="0"/>
              <a:buChar char="•"/>
            </a:pPr>
            <a:r>
              <a:rPr lang="en-US" sz="1800" b="0" dirty="0"/>
              <a:t>highly innovative quench detection/localization techniques based on magnetic field or mechanical transient</a:t>
            </a:r>
          </a:p>
          <a:p>
            <a:pPr marL="182563" indent="-182563">
              <a:spcBef>
                <a:spcPts val="0"/>
              </a:spcBef>
              <a:spcAft>
                <a:spcPts val="0"/>
              </a:spcAft>
              <a:buFont typeface="Arial" panose="020B0604020202020204" pitchFamily="34" charset="0"/>
              <a:buChar char="•"/>
            </a:pPr>
            <a:r>
              <a:rPr lang="en-US" sz="1800" b="0" dirty="0"/>
              <a:t>common theme: specialized knowledge such as harmonic magnetic field representation, instrumentation and data acquisition techniques translates to magnet protection domain for multiple projects (HL-LHC, HFM etc.)</a:t>
            </a:r>
          </a:p>
        </p:txBody>
      </p:sp>
      <p:sp>
        <p:nvSpPr>
          <p:cNvPr id="20" name="TextBox 19">
            <a:extLst>
              <a:ext uri="{FF2B5EF4-FFF2-40B4-BE49-F238E27FC236}">
                <a16:creationId xmlns:a16="http://schemas.microsoft.com/office/drawing/2014/main" id="{243B7857-73B2-2B5F-F18A-A9B0EC46FC62}"/>
              </a:ext>
            </a:extLst>
          </p:cNvPr>
          <p:cNvSpPr txBox="1"/>
          <p:nvPr/>
        </p:nvSpPr>
        <p:spPr bwMode="auto">
          <a:xfrm>
            <a:off x="1602896" y="5797502"/>
            <a:ext cx="2614818" cy="523220"/>
          </a:xfrm>
          <a:prstGeom prst="rect">
            <a:avLst/>
          </a:prstGeom>
          <a:noFill/>
        </p:spPr>
        <p:txBody>
          <a:bodyPr wrap="none">
            <a:spAutoFit/>
          </a:bodyPr>
          <a:lstStyle/>
          <a:p>
            <a:r>
              <a:rPr lang="en-US" sz="1400" dirty="0">
                <a:solidFill>
                  <a:schemeClr val="tx2"/>
                </a:solidFill>
              </a:rPr>
              <a:t>helical flexi PCB coils for angular</a:t>
            </a:r>
            <a:br>
              <a:rPr lang="en-US" sz="1400" dirty="0">
                <a:solidFill>
                  <a:schemeClr val="tx2"/>
                </a:solidFill>
              </a:rPr>
            </a:br>
            <a:r>
              <a:rPr lang="en-US" sz="1400" dirty="0">
                <a:solidFill>
                  <a:schemeClr val="tx2"/>
                </a:solidFill>
              </a:rPr>
              <a:t>and radial quench localization</a:t>
            </a:r>
          </a:p>
        </p:txBody>
      </p:sp>
      <p:sp>
        <p:nvSpPr>
          <p:cNvPr id="21" name="TextBox 20">
            <a:extLst>
              <a:ext uri="{FF2B5EF4-FFF2-40B4-BE49-F238E27FC236}">
                <a16:creationId xmlns:a16="http://schemas.microsoft.com/office/drawing/2014/main" id="{21A0E21D-A3BE-8448-86B3-C01A59381985}"/>
              </a:ext>
            </a:extLst>
          </p:cNvPr>
          <p:cNvSpPr txBox="1"/>
          <p:nvPr/>
        </p:nvSpPr>
        <p:spPr bwMode="auto">
          <a:xfrm>
            <a:off x="3134559" y="4953739"/>
            <a:ext cx="3768980" cy="307777"/>
          </a:xfrm>
          <a:prstGeom prst="rect">
            <a:avLst/>
          </a:prstGeom>
          <a:noFill/>
        </p:spPr>
        <p:txBody>
          <a:bodyPr wrap="none">
            <a:spAutoFit/>
          </a:bodyPr>
          <a:lstStyle/>
          <a:p>
            <a:r>
              <a:rPr lang="en-US" sz="1400" dirty="0">
                <a:solidFill>
                  <a:schemeClr val="tx2"/>
                </a:solidFill>
              </a:rPr>
              <a:t>graded coils for longitudinal quench localization</a:t>
            </a:r>
          </a:p>
        </p:txBody>
      </p:sp>
      <p:cxnSp>
        <p:nvCxnSpPr>
          <p:cNvPr id="24" name="Straight Arrow Connector 23">
            <a:extLst>
              <a:ext uri="{FF2B5EF4-FFF2-40B4-BE49-F238E27FC236}">
                <a16:creationId xmlns:a16="http://schemas.microsoft.com/office/drawing/2014/main" id="{E6360B14-4A61-E694-0682-73F45AA4408E}"/>
              </a:ext>
            </a:extLst>
          </p:cNvPr>
          <p:cNvCxnSpPr/>
          <p:nvPr/>
        </p:nvCxnSpPr>
        <p:spPr>
          <a:xfrm flipV="1">
            <a:off x="1752600" y="5486400"/>
            <a:ext cx="121012" cy="31110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FE3DFFB6-B189-81CD-A2A1-9E094F41C2D0}"/>
              </a:ext>
            </a:extLst>
          </p:cNvPr>
          <p:cNvCxnSpPr>
            <a:cxnSpLocks/>
          </p:cNvCxnSpPr>
          <p:nvPr/>
        </p:nvCxnSpPr>
        <p:spPr>
          <a:xfrm>
            <a:off x="3778317" y="5269519"/>
            <a:ext cx="496627" cy="405221"/>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A3959CEE-8621-8C4B-D587-3D4E8630013F}"/>
              </a:ext>
            </a:extLst>
          </p:cNvPr>
          <p:cNvSpPr txBox="1"/>
          <p:nvPr/>
        </p:nvSpPr>
        <p:spPr bwMode="auto">
          <a:xfrm>
            <a:off x="5090747" y="4390409"/>
            <a:ext cx="2717411" cy="307777"/>
          </a:xfrm>
          <a:prstGeom prst="rect">
            <a:avLst/>
          </a:prstGeom>
          <a:noFill/>
        </p:spPr>
        <p:txBody>
          <a:bodyPr wrap="none">
            <a:spAutoFit/>
          </a:bodyPr>
          <a:lstStyle/>
          <a:p>
            <a:r>
              <a:rPr lang="en-US" sz="1400" dirty="0">
                <a:solidFill>
                  <a:schemeClr val="tx2"/>
                </a:solidFill>
              </a:rPr>
              <a:t>quench antenna calibration setup</a:t>
            </a:r>
          </a:p>
        </p:txBody>
      </p:sp>
      <p:sp>
        <p:nvSpPr>
          <p:cNvPr id="34" name="TextBox 33">
            <a:extLst>
              <a:ext uri="{FF2B5EF4-FFF2-40B4-BE49-F238E27FC236}">
                <a16:creationId xmlns:a16="http://schemas.microsoft.com/office/drawing/2014/main" id="{AFDB9E52-1E7D-DE05-5802-54932087A7AD}"/>
              </a:ext>
            </a:extLst>
          </p:cNvPr>
          <p:cNvSpPr txBox="1"/>
          <p:nvPr/>
        </p:nvSpPr>
        <p:spPr bwMode="auto">
          <a:xfrm>
            <a:off x="9264631" y="5801344"/>
            <a:ext cx="2938625" cy="523220"/>
          </a:xfrm>
          <a:prstGeom prst="rect">
            <a:avLst/>
          </a:prstGeom>
          <a:noFill/>
        </p:spPr>
        <p:txBody>
          <a:bodyPr wrap="none">
            <a:spAutoFit/>
          </a:bodyPr>
          <a:lstStyle/>
          <a:p>
            <a:pPr algn="ctr"/>
            <a:r>
              <a:rPr lang="en-US" sz="1400" dirty="0">
                <a:solidFill>
                  <a:schemeClr val="tx2"/>
                </a:solidFill>
              </a:rPr>
              <a:t>1.9K electronics/DAQ</a:t>
            </a:r>
            <a:br>
              <a:rPr lang="en-US" sz="1400" dirty="0">
                <a:solidFill>
                  <a:schemeClr val="tx2"/>
                </a:solidFill>
              </a:rPr>
            </a:br>
            <a:r>
              <a:rPr lang="en-US" sz="1400" dirty="0">
                <a:solidFill>
                  <a:schemeClr val="tx2"/>
                </a:solidFill>
              </a:rPr>
              <a:t>with  quench detection microphones</a:t>
            </a:r>
          </a:p>
        </p:txBody>
      </p:sp>
    </p:spTree>
    <p:extLst>
      <p:ext uri="{BB962C8B-B14F-4D97-AF65-F5344CB8AC3E}">
        <p14:creationId xmlns:p14="http://schemas.microsoft.com/office/powerpoint/2010/main" val="37224275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89CAE6-35C1-188C-86AC-9007179D58F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D95DFD7-6EEE-6332-C6C9-6660AECA2E8F}"/>
              </a:ext>
            </a:extLst>
          </p:cNvPr>
          <p:cNvSpPr>
            <a:spLocks noGrp="1"/>
          </p:cNvSpPr>
          <p:nvPr>
            <p:ph type="title"/>
          </p:nvPr>
        </p:nvSpPr>
        <p:spPr>
          <a:xfrm>
            <a:off x="351381" y="304800"/>
            <a:ext cx="11376025" cy="457200"/>
          </a:xfrm>
        </p:spPr>
        <p:txBody>
          <a:bodyPr/>
          <a:lstStyle/>
          <a:p>
            <a:r>
              <a:rPr lang="en-US" dirty="0"/>
              <a:t>Vertical coil system collaborations</a:t>
            </a:r>
          </a:p>
        </p:txBody>
      </p:sp>
      <p:sp>
        <p:nvSpPr>
          <p:cNvPr id="2" name="Text Placeholder 2">
            <a:extLst>
              <a:ext uri="{FF2B5EF4-FFF2-40B4-BE49-F238E27FC236}">
                <a16:creationId xmlns:a16="http://schemas.microsoft.com/office/drawing/2014/main" id="{DEF06420-0EE5-13BF-23CA-A09FF7119D44}"/>
              </a:ext>
            </a:extLst>
          </p:cNvPr>
          <p:cNvSpPr txBox="1">
            <a:spLocks/>
          </p:cNvSpPr>
          <p:nvPr/>
        </p:nvSpPr>
        <p:spPr bwMode="auto">
          <a:xfrm>
            <a:off x="6781800" y="990600"/>
            <a:ext cx="5410200" cy="47244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HFM WP3.14 (PSI)</a:t>
            </a:r>
          </a:p>
          <a:p>
            <a:pPr marL="177800" indent="-177800">
              <a:spcBef>
                <a:spcPts val="0"/>
              </a:spcBef>
              <a:spcAft>
                <a:spcPts val="300"/>
              </a:spcAft>
              <a:buFont typeface="Arial" panose="020B0604020202020204" pitchFamily="34" charset="0"/>
              <a:buChar char="•"/>
              <a:defRPr/>
            </a:pPr>
            <a:r>
              <a:rPr lang="en-US" sz="1600" b="0" dirty="0">
                <a:sym typeface="Symbol" panose="05050102010706020507" pitchFamily="18" charset="2"/>
              </a:rPr>
              <a:t>Subscale stress-managed Common Coil Demonstrator SMCC1</a:t>
            </a:r>
          </a:p>
          <a:p>
            <a:pPr marL="177800" indent="-177800">
              <a:spcBef>
                <a:spcPts val="0"/>
              </a:spcBef>
              <a:spcAft>
                <a:spcPts val="300"/>
              </a:spcAft>
              <a:buFont typeface="Arial" panose="020B0604020202020204" pitchFamily="34" charset="0"/>
              <a:buChar char="•"/>
              <a:defRPr/>
            </a:pPr>
            <a:r>
              <a:rPr lang="en-US" sz="1600" b="0" dirty="0"/>
              <a:t>One </a:t>
            </a:r>
            <a:r>
              <a:rPr lang="en-US" sz="1600" b="0" dirty="0">
                <a:sym typeface="Symbol" panose="05050102010706020507" pitchFamily="18" charset="2"/>
              </a:rPr>
              <a:t>18mm, 0.9 m long 6-segment dipole shaft also completed and deployed in operation</a:t>
            </a:r>
          </a:p>
          <a:p>
            <a:pPr marL="177800" indent="-177800">
              <a:spcBef>
                <a:spcPts val="0"/>
              </a:spcBef>
              <a:spcAft>
                <a:spcPts val="300"/>
              </a:spcAft>
              <a:buFont typeface="Arial" panose="020B0604020202020204" pitchFamily="34" charset="0"/>
              <a:buChar char="•"/>
              <a:defRPr/>
            </a:pPr>
            <a:r>
              <a:rPr lang="en-US" sz="1600" b="0" dirty="0">
                <a:sym typeface="Symbol" panose="05050102010706020507" pitchFamily="18" charset="2"/>
              </a:rPr>
              <a:t>Cold tests ongoing </a:t>
            </a:r>
          </a:p>
          <a:p>
            <a:pPr marL="342900" indent="-342900">
              <a:spcBef>
                <a:spcPts val="0"/>
              </a:spcBef>
              <a:spcAft>
                <a:spcPts val="1200"/>
              </a:spcAft>
              <a:buFont typeface="Arial" panose="020B0604020202020204" pitchFamily="34" charset="0"/>
              <a:buChar char="•"/>
              <a:defRPr/>
            </a:pPr>
            <a:endParaRPr lang="en-US" sz="1800" b="0" dirty="0"/>
          </a:p>
        </p:txBody>
      </p:sp>
      <p:sp>
        <p:nvSpPr>
          <p:cNvPr id="24" name="Text Placeholder 2">
            <a:extLst>
              <a:ext uri="{FF2B5EF4-FFF2-40B4-BE49-F238E27FC236}">
                <a16:creationId xmlns:a16="http://schemas.microsoft.com/office/drawing/2014/main" id="{DDE00BB6-39E4-2CDA-D0F5-36724C29CBEE}"/>
              </a:ext>
            </a:extLst>
          </p:cNvPr>
          <p:cNvSpPr txBox="1">
            <a:spLocks/>
          </p:cNvSpPr>
          <p:nvPr/>
        </p:nvSpPr>
        <p:spPr bwMode="auto">
          <a:xfrm>
            <a:off x="329741" y="990600"/>
            <a:ext cx="5690059" cy="47244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STAARQ (CEA </a:t>
            </a:r>
            <a:r>
              <a:rPr lang="en-US" dirty="0" err="1">
                <a:solidFill>
                  <a:schemeClr val="accent2"/>
                </a:solidFill>
              </a:rPr>
              <a:t>Saclay</a:t>
            </a:r>
            <a:r>
              <a:rPr lang="en-US" dirty="0">
                <a:solidFill>
                  <a:schemeClr val="accent2"/>
                </a:solidFill>
              </a:rPr>
              <a:t>)</a:t>
            </a:r>
          </a:p>
          <a:p>
            <a:pPr marL="180975" indent="-180975">
              <a:spcBef>
                <a:spcPts val="0"/>
              </a:spcBef>
              <a:spcAft>
                <a:spcPts val="300"/>
              </a:spcAft>
              <a:buFont typeface="Arial" panose="020B0604020202020204" pitchFamily="34" charset="0"/>
              <a:buChar char="•"/>
              <a:defRPr/>
            </a:pPr>
            <a:r>
              <a:rPr lang="en-US" sz="1600" b="0" dirty="0">
                <a:sym typeface="Symbol" panose="05050102010706020507" pitchFamily="18" charset="2"/>
              </a:rPr>
              <a:t>Both shafts successfully prepared and delivered in spite of competing priorities and other difficulties</a:t>
            </a:r>
          </a:p>
          <a:p>
            <a:pPr marL="180975" indent="-180975">
              <a:spcBef>
                <a:spcPts val="0"/>
              </a:spcBef>
              <a:spcAft>
                <a:spcPts val="300"/>
              </a:spcAft>
              <a:buFont typeface="Arial" panose="020B0604020202020204" pitchFamily="34" charset="0"/>
              <a:buChar char="•"/>
              <a:defRPr/>
            </a:pPr>
            <a:r>
              <a:rPr lang="en-US" sz="1600" b="0" dirty="0"/>
              <a:t>In the end, positive feedback received from CEA for a properly calibrated, state-of-the-art piece of instrumentation</a:t>
            </a:r>
          </a:p>
        </p:txBody>
      </p:sp>
      <p:sp>
        <p:nvSpPr>
          <p:cNvPr id="7" name="TextBox 6">
            <a:extLst>
              <a:ext uri="{FF2B5EF4-FFF2-40B4-BE49-F238E27FC236}">
                <a16:creationId xmlns:a16="http://schemas.microsoft.com/office/drawing/2014/main" id="{CA1D8793-202F-4ABB-7B79-E55CB91F53C4}"/>
              </a:ext>
            </a:extLst>
          </p:cNvPr>
          <p:cNvSpPr txBox="1"/>
          <p:nvPr/>
        </p:nvSpPr>
        <p:spPr bwMode="auto">
          <a:xfrm>
            <a:off x="320849" y="5952663"/>
            <a:ext cx="1154483" cy="276999"/>
          </a:xfrm>
          <a:prstGeom prst="rect">
            <a:avLst/>
          </a:prstGeom>
          <a:noFill/>
        </p:spPr>
        <p:txBody>
          <a:bodyPr wrap="none">
            <a:spAutoFit/>
          </a:bodyPr>
          <a:lstStyle/>
          <a:p>
            <a:pPr algn="ctr"/>
            <a:r>
              <a:rPr lang="en-US" sz="1200" b="0" dirty="0" err="1">
                <a:solidFill>
                  <a:schemeClr val="bg1"/>
                </a:solidFill>
                <a:sym typeface="Symbol" panose="05050102010706020507" pitchFamily="18" charset="2"/>
              </a:rPr>
              <a:t>Saclay</a:t>
            </a:r>
            <a:r>
              <a:rPr lang="en-US" sz="1200" b="0" dirty="0">
                <a:solidFill>
                  <a:schemeClr val="bg1"/>
                </a:solidFill>
                <a:sym typeface="Symbol" panose="05050102010706020507" pitchFamily="18" charset="2"/>
              </a:rPr>
              <a:t> cryostat</a:t>
            </a:r>
            <a:endParaRPr lang="en-GB" sz="1200" dirty="0">
              <a:solidFill>
                <a:schemeClr val="bg1"/>
              </a:solidFill>
            </a:endParaRPr>
          </a:p>
        </p:txBody>
      </p:sp>
      <p:sp>
        <p:nvSpPr>
          <p:cNvPr id="11" name="TextBox 10">
            <a:extLst>
              <a:ext uri="{FF2B5EF4-FFF2-40B4-BE49-F238E27FC236}">
                <a16:creationId xmlns:a16="http://schemas.microsoft.com/office/drawing/2014/main" id="{64D77557-811D-15D6-75FE-E5AFD4754DB9}"/>
              </a:ext>
            </a:extLst>
          </p:cNvPr>
          <p:cNvSpPr txBox="1"/>
          <p:nvPr/>
        </p:nvSpPr>
        <p:spPr bwMode="auto">
          <a:xfrm>
            <a:off x="6127718" y="5911396"/>
            <a:ext cx="1143262" cy="276999"/>
          </a:xfrm>
          <a:prstGeom prst="rect">
            <a:avLst/>
          </a:prstGeom>
          <a:noFill/>
        </p:spPr>
        <p:txBody>
          <a:bodyPr wrap="none">
            <a:spAutoFit/>
          </a:bodyPr>
          <a:lstStyle/>
          <a:p>
            <a:pPr algn="ctr"/>
            <a:r>
              <a:rPr lang="en-US" sz="1200" b="0" dirty="0">
                <a:solidFill>
                  <a:schemeClr val="bg1"/>
                </a:solidFill>
                <a:sym typeface="Symbol" panose="05050102010706020507" pitchFamily="18" charset="2"/>
              </a:rPr>
              <a:t>SM18 Cluster D</a:t>
            </a:r>
            <a:endParaRPr lang="en-GB" sz="1200" dirty="0">
              <a:solidFill>
                <a:schemeClr val="bg1"/>
              </a:solidFill>
            </a:endParaRPr>
          </a:p>
        </p:txBody>
      </p:sp>
      <p:pic>
        <p:nvPicPr>
          <p:cNvPr id="6" name="Image 10">
            <a:extLst>
              <a:ext uri="{FF2B5EF4-FFF2-40B4-BE49-F238E27FC236}">
                <a16:creationId xmlns:a16="http://schemas.microsoft.com/office/drawing/2014/main" id="{0616229E-F044-0609-7C69-0E0822626E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93944" y="2838134"/>
            <a:ext cx="3904145" cy="2928109"/>
          </a:xfrm>
          <a:prstGeom prst="rect">
            <a:avLst/>
          </a:prstGeom>
        </p:spPr>
      </p:pic>
      <p:pic>
        <p:nvPicPr>
          <p:cNvPr id="2051" name="Picture 3">
            <a:extLst>
              <a:ext uri="{FF2B5EF4-FFF2-40B4-BE49-F238E27FC236}">
                <a16:creationId xmlns:a16="http://schemas.microsoft.com/office/drawing/2014/main" id="{A5BD9E7A-6ABA-BCBA-6645-3AA1494CB2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4915" y="2904531"/>
            <a:ext cx="2549565" cy="3325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machine with wires and wires&#10;&#10;AI-generated content may be incorrect.">
            <a:extLst>
              <a:ext uri="{FF2B5EF4-FFF2-40B4-BE49-F238E27FC236}">
                <a16:creationId xmlns:a16="http://schemas.microsoft.com/office/drawing/2014/main" id="{412458EE-7659-3613-A4BE-3641D8FE26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3176171" y="2838134"/>
            <a:ext cx="3904144" cy="2928109"/>
          </a:xfrm>
          <a:prstGeom prst="rect">
            <a:avLst/>
          </a:prstGeom>
        </p:spPr>
      </p:pic>
      <p:pic>
        <p:nvPicPr>
          <p:cNvPr id="13" name="Picture 12">
            <a:extLst>
              <a:ext uri="{FF2B5EF4-FFF2-40B4-BE49-F238E27FC236}">
                <a16:creationId xmlns:a16="http://schemas.microsoft.com/office/drawing/2014/main" id="{939E9512-6152-5D7F-E587-9242D24E5B94}"/>
              </a:ext>
            </a:extLst>
          </p:cNvPr>
          <p:cNvPicPr>
            <a:picLocks noChangeAspect="1"/>
          </p:cNvPicPr>
          <p:nvPr/>
        </p:nvPicPr>
        <p:blipFill>
          <a:blip r:embed="rId6"/>
          <a:srcRect l="36032" t="15238" r="36942" b="7295"/>
          <a:stretch/>
        </p:blipFill>
        <p:spPr>
          <a:xfrm>
            <a:off x="7550252" y="2900389"/>
            <a:ext cx="877552" cy="3353872"/>
          </a:xfrm>
          <a:prstGeom prst="rect">
            <a:avLst/>
          </a:prstGeom>
        </p:spPr>
      </p:pic>
      <p:pic>
        <p:nvPicPr>
          <p:cNvPr id="16" name="Picture 15">
            <a:extLst>
              <a:ext uri="{FF2B5EF4-FFF2-40B4-BE49-F238E27FC236}">
                <a16:creationId xmlns:a16="http://schemas.microsoft.com/office/drawing/2014/main" id="{8890E575-8602-E736-BB9C-1B36DA7C85A2}"/>
              </a:ext>
            </a:extLst>
          </p:cNvPr>
          <p:cNvPicPr>
            <a:picLocks noChangeAspect="1"/>
          </p:cNvPicPr>
          <p:nvPr/>
        </p:nvPicPr>
        <p:blipFill>
          <a:blip r:embed="rId7"/>
          <a:stretch>
            <a:fillRect/>
          </a:stretch>
        </p:blipFill>
        <p:spPr>
          <a:xfrm>
            <a:off x="10744200" y="5342622"/>
            <a:ext cx="582898" cy="845773"/>
          </a:xfrm>
          <a:prstGeom prst="rect">
            <a:avLst/>
          </a:prstGeom>
        </p:spPr>
      </p:pic>
    </p:spTree>
    <p:extLst>
      <p:ext uri="{BB962C8B-B14F-4D97-AF65-F5344CB8AC3E}">
        <p14:creationId xmlns:p14="http://schemas.microsoft.com/office/powerpoint/2010/main" val="3165697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22ECE-F39E-1DA2-2F7A-6D5F4A6A51F7}"/>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30DAB512-3522-91E9-227E-D68A3495198C}"/>
              </a:ext>
            </a:extLst>
          </p:cNvPr>
          <p:cNvSpPr>
            <a:spLocks noGrp="1"/>
          </p:cNvSpPr>
          <p:nvPr>
            <p:ph type="title"/>
          </p:nvPr>
        </p:nvSpPr>
        <p:spPr>
          <a:xfrm>
            <a:off x="351381" y="304800"/>
            <a:ext cx="11376025" cy="457200"/>
          </a:xfrm>
        </p:spPr>
        <p:txBody>
          <a:bodyPr/>
          <a:lstStyle/>
          <a:p>
            <a:r>
              <a:rPr lang="en-US" dirty="0"/>
              <a:t>B867 – High current test station</a:t>
            </a:r>
          </a:p>
        </p:txBody>
      </p:sp>
      <p:pic>
        <p:nvPicPr>
          <p:cNvPr id="3074" name="Picture 2">
            <a:extLst>
              <a:ext uri="{FF2B5EF4-FFF2-40B4-BE49-F238E27FC236}">
                <a16:creationId xmlns:a16="http://schemas.microsoft.com/office/drawing/2014/main" id="{CAE8100A-14EC-DDF7-9A67-1505ADD006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2086374"/>
            <a:ext cx="2857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a:extLst>
              <a:ext uri="{FF2B5EF4-FFF2-40B4-BE49-F238E27FC236}">
                <a16:creationId xmlns:a16="http://schemas.microsoft.com/office/drawing/2014/main" id="{19E3165D-FCB5-7ACF-6855-A0C3784ADD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4213" y="2071006"/>
            <a:ext cx="28575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 machine with several parts&#10;&#10;AI-generated content may be incorrect.">
            <a:extLst>
              <a:ext uri="{FF2B5EF4-FFF2-40B4-BE49-F238E27FC236}">
                <a16:creationId xmlns:a16="http://schemas.microsoft.com/office/drawing/2014/main" id="{06A69708-C6E5-AA65-9BF1-37CD9B638C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24800" y="2086374"/>
            <a:ext cx="2857500" cy="3810000"/>
          </a:xfrm>
          <a:prstGeom prst="rect">
            <a:avLst/>
          </a:prstGeom>
        </p:spPr>
      </p:pic>
      <p:sp>
        <p:nvSpPr>
          <p:cNvPr id="2" name="Content Placeholder 1">
            <a:extLst>
              <a:ext uri="{FF2B5EF4-FFF2-40B4-BE49-F238E27FC236}">
                <a16:creationId xmlns:a16="http://schemas.microsoft.com/office/drawing/2014/main" id="{E3971078-6F31-5950-DDBC-9CCBE8A8665D}"/>
              </a:ext>
            </a:extLst>
          </p:cNvPr>
          <p:cNvSpPr>
            <a:spLocks noGrp="1"/>
          </p:cNvSpPr>
          <p:nvPr>
            <p:ph idx="1"/>
          </p:nvPr>
        </p:nvSpPr>
        <p:spPr>
          <a:xfrm>
            <a:off x="282754" y="961626"/>
            <a:ext cx="11528246" cy="747897"/>
          </a:xfrm>
        </p:spPr>
        <p:txBody>
          <a:bodyPr wrap="square">
            <a:spAutoFit/>
          </a:bodyPr>
          <a:lstStyle/>
          <a:p>
            <a:pPr marL="182563" indent="-182563">
              <a:spcBef>
                <a:spcPts val="0"/>
              </a:spcBef>
              <a:spcAft>
                <a:spcPts val="0"/>
              </a:spcAft>
              <a:buFont typeface="Arial" panose="020B0604020202020204" pitchFamily="34" charset="0"/>
              <a:buChar char="•"/>
            </a:pPr>
            <a:r>
              <a:rPr lang="en-US" sz="1800" b="0" dirty="0"/>
              <a:t>radical renovation of infrastructure (6kA DC power converter, power distribution and control …) and instrumentation (“new Huron bench”, new long integral fluxmeters, new rotating coil systems) ongoing</a:t>
            </a:r>
          </a:p>
          <a:p>
            <a:pPr marL="182563" indent="-182563">
              <a:spcBef>
                <a:spcPts val="0"/>
              </a:spcBef>
              <a:spcAft>
                <a:spcPts val="0"/>
              </a:spcAft>
              <a:buFont typeface="Arial" panose="020B0604020202020204" pitchFamily="34" charset="0"/>
              <a:buChar char="•"/>
            </a:pPr>
            <a:r>
              <a:rPr lang="en-US" sz="1800" b="0" dirty="0"/>
              <a:t>unique lab set to get a central role during and after LS3</a:t>
            </a:r>
          </a:p>
        </p:txBody>
      </p:sp>
      <p:sp>
        <p:nvSpPr>
          <p:cNvPr id="4" name="TextBox 3">
            <a:extLst>
              <a:ext uri="{FF2B5EF4-FFF2-40B4-BE49-F238E27FC236}">
                <a16:creationId xmlns:a16="http://schemas.microsoft.com/office/drawing/2014/main" id="{EBEC7A0A-5FFB-71C2-91B6-3F0783627BDB}"/>
              </a:ext>
            </a:extLst>
          </p:cNvPr>
          <p:cNvSpPr txBox="1"/>
          <p:nvPr/>
        </p:nvSpPr>
        <p:spPr bwMode="auto">
          <a:xfrm>
            <a:off x="2213593" y="5914380"/>
            <a:ext cx="4107215" cy="307777"/>
          </a:xfrm>
          <a:prstGeom prst="rect">
            <a:avLst/>
          </a:prstGeom>
          <a:noFill/>
        </p:spPr>
        <p:txBody>
          <a:bodyPr wrap="none">
            <a:spAutoFit/>
          </a:bodyPr>
          <a:lstStyle/>
          <a:p>
            <a:r>
              <a:rPr lang="en-US" sz="1400" dirty="0">
                <a:solidFill>
                  <a:schemeClr val="tx2"/>
                </a:solidFill>
              </a:rPr>
              <a:t>piecewise integral SPS MBA/MBB/MQ PCB coil arrays</a:t>
            </a:r>
          </a:p>
        </p:txBody>
      </p:sp>
      <p:sp>
        <p:nvSpPr>
          <p:cNvPr id="6" name="TextBox 5">
            <a:extLst>
              <a:ext uri="{FF2B5EF4-FFF2-40B4-BE49-F238E27FC236}">
                <a16:creationId xmlns:a16="http://schemas.microsoft.com/office/drawing/2014/main" id="{2F65971A-E477-6CCE-6884-E36A22D1310C}"/>
              </a:ext>
            </a:extLst>
          </p:cNvPr>
          <p:cNvSpPr txBox="1"/>
          <p:nvPr/>
        </p:nvSpPr>
        <p:spPr bwMode="auto">
          <a:xfrm>
            <a:off x="7941449" y="5914380"/>
            <a:ext cx="2747868" cy="307777"/>
          </a:xfrm>
          <a:prstGeom prst="rect">
            <a:avLst/>
          </a:prstGeom>
          <a:noFill/>
        </p:spPr>
        <p:txBody>
          <a:bodyPr wrap="none">
            <a:spAutoFit/>
          </a:bodyPr>
          <a:lstStyle/>
          <a:p>
            <a:r>
              <a:rPr lang="en-US" sz="1400" dirty="0">
                <a:solidFill>
                  <a:schemeClr val="tx2"/>
                </a:solidFill>
              </a:rPr>
              <a:t>rotating coil system for PSB quads</a:t>
            </a:r>
          </a:p>
        </p:txBody>
      </p:sp>
    </p:spTree>
    <p:extLst>
      <p:ext uri="{BB962C8B-B14F-4D97-AF65-F5344CB8AC3E}">
        <p14:creationId xmlns:p14="http://schemas.microsoft.com/office/powerpoint/2010/main" val="236497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20F69-8555-65DC-65C8-63D9CD0BBB9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53160A0-D6E3-9C97-1F6F-EABDF2A2FD79}"/>
              </a:ext>
            </a:extLst>
          </p:cNvPr>
          <p:cNvSpPr>
            <a:spLocks noGrp="1"/>
          </p:cNvSpPr>
          <p:nvPr>
            <p:ph type="title"/>
          </p:nvPr>
        </p:nvSpPr>
        <p:spPr>
          <a:xfrm>
            <a:off x="264160" y="228600"/>
            <a:ext cx="11376025" cy="457200"/>
          </a:xfrm>
        </p:spPr>
        <p:txBody>
          <a:bodyPr/>
          <a:lstStyle/>
          <a:p>
            <a:r>
              <a:rPr lang="en-US" dirty="0"/>
              <a:t>Other highlights</a:t>
            </a:r>
          </a:p>
        </p:txBody>
      </p:sp>
      <p:pic>
        <p:nvPicPr>
          <p:cNvPr id="15" name="Picture 14" descr="A person using a machine&#10;&#10;AI-generated content may be incorrect.">
            <a:extLst>
              <a:ext uri="{FF2B5EF4-FFF2-40B4-BE49-F238E27FC236}">
                <a16:creationId xmlns:a16="http://schemas.microsoft.com/office/drawing/2014/main" id="{B7E580F2-4027-8FA7-7024-F9025697BE26}"/>
              </a:ext>
            </a:extLst>
          </p:cNvPr>
          <p:cNvPicPr>
            <a:picLocks noChangeAspect="1"/>
          </p:cNvPicPr>
          <p:nvPr/>
        </p:nvPicPr>
        <p:blipFill>
          <a:blip r:embed="rId3"/>
          <a:stretch>
            <a:fillRect/>
          </a:stretch>
        </p:blipFill>
        <p:spPr>
          <a:xfrm>
            <a:off x="3919793" y="964781"/>
            <a:ext cx="2397125" cy="2678817"/>
          </a:xfrm>
          <a:prstGeom prst="rect">
            <a:avLst/>
          </a:prstGeom>
        </p:spPr>
      </p:pic>
      <p:pic>
        <p:nvPicPr>
          <p:cNvPr id="16" name="Picture 15" descr="A machine with wires and cables&#10;&#10;AI-generated content may be incorrect.">
            <a:extLst>
              <a:ext uri="{FF2B5EF4-FFF2-40B4-BE49-F238E27FC236}">
                <a16:creationId xmlns:a16="http://schemas.microsoft.com/office/drawing/2014/main" id="{D2085608-129D-F2A5-579D-44756F8E4CAA}"/>
              </a:ext>
            </a:extLst>
          </p:cNvPr>
          <p:cNvPicPr>
            <a:picLocks noChangeAspect="1"/>
          </p:cNvPicPr>
          <p:nvPr/>
        </p:nvPicPr>
        <p:blipFill>
          <a:blip r:embed="rId4"/>
          <a:srcRect r="4674"/>
          <a:stretch>
            <a:fillRect/>
          </a:stretch>
        </p:blipFill>
        <p:spPr>
          <a:xfrm>
            <a:off x="324650" y="1433798"/>
            <a:ext cx="3317240" cy="2209800"/>
          </a:xfrm>
          <a:prstGeom prst="rect">
            <a:avLst/>
          </a:prstGeom>
          <a:ln w="6350">
            <a:solidFill>
              <a:schemeClr val="tx1"/>
            </a:solidFill>
          </a:ln>
        </p:spPr>
      </p:pic>
      <p:pic>
        <p:nvPicPr>
          <p:cNvPr id="20" name="Picture 19" descr="A circular object on a table&#10;&#10;AI-generated content may be incorrect.">
            <a:extLst>
              <a:ext uri="{FF2B5EF4-FFF2-40B4-BE49-F238E27FC236}">
                <a16:creationId xmlns:a16="http://schemas.microsoft.com/office/drawing/2014/main" id="{CEB27B75-595F-3FEC-7FA3-1EEF11286530}"/>
              </a:ext>
            </a:extLst>
          </p:cNvPr>
          <p:cNvPicPr>
            <a:picLocks noChangeAspect="1"/>
          </p:cNvPicPr>
          <p:nvPr/>
        </p:nvPicPr>
        <p:blipFill rotWithShape="1">
          <a:blip r:embed="rId5"/>
          <a:srcRect l="7009"/>
          <a:stretch/>
        </p:blipFill>
        <p:spPr bwMode="auto">
          <a:xfrm>
            <a:off x="6477000" y="1224030"/>
            <a:ext cx="3421318" cy="2144197"/>
          </a:xfrm>
          <a:prstGeom prst="rect">
            <a:avLst/>
          </a:prstGeom>
          <a:ln w="9525" cap="flat" cmpd="sng" algn="ctr">
            <a:solidFill>
              <a:srgbClr val="2F2F2F"/>
            </a:solid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21" name="Picture 20">
            <a:extLst>
              <a:ext uri="{FF2B5EF4-FFF2-40B4-BE49-F238E27FC236}">
                <a16:creationId xmlns:a16="http://schemas.microsoft.com/office/drawing/2014/main" id="{F2087C04-3705-25C3-1E08-5FA8F75F7E7F}"/>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055179" y="1224030"/>
            <a:ext cx="1977041" cy="2495997"/>
          </a:xfrm>
          <a:prstGeom prst="rect">
            <a:avLst/>
          </a:prstGeom>
          <a:noFill/>
        </p:spPr>
      </p:pic>
      <p:pic>
        <p:nvPicPr>
          <p:cNvPr id="32" name="Content Placeholder 4" descr="A black and red spools of film&#10;&#10;AI-generated content may be incorrect.">
            <a:extLst>
              <a:ext uri="{FF2B5EF4-FFF2-40B4-BE49-F238E27FC236}">
                <a16:creationId xmlns:a16="http://schemas.microsoft.com/office/drawing/2014/main" id="{18B868D7-534D-2BA3-C405-9987197D4FE9}"/>
              </a:ext>
            </a:extLst>
          </p:cNvPr>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7490132" y="4124971"/>
            <a:ext cx="1608148" cy="2144197"/>
          </a:xfrm>
        </p:spPr>
      </p:pic>
      <p:pic>
        <p:nvPicPr>
          <p:cNvPr id="38" name="Picture 37" descr="A mountain with snow covered mountains&#10;&#10;AI-generated content may be incorrect.">
            <a:extLst>
              <a:ext uri="{FF2B5EF4-FFF2-40B4-BE49-F238E27FC236}">
                <a16:creationId xmlns:a16="http://schemas.microsoft.com/office/drawing/2014/main" id="{D8716879-BAC3-3387-56B0-1B2D247AA776}"/>
              </a:ext>
            </a:extLst>
          </p:cNvPr>
          <p:cNvPicPr>
            <a:picLocks noChangeAspect="1"/>
          </p:cNvPicPr>
          <p:nvPr/>
        </p:nvPicPr>
        <p:blipFill>
          <a:blip r:embed="rId8"/>
          <a:stretch>
            <a:fillRect/>
          </a:stretch>
        </p:blipFill>
        <p:spPr>
          <a:xfrm>
            <a:off x="381000" y="4124972"/>
            <a:ext cx="4101752" cy="2148828"/>
          </a:xfrm>
          <a:prstGeom prst="rect">
            <a:avLst/>
          </a:prstGeom>
        </p:spPr>
      </p:pic>
      <p:pic>
        <p:nvPicPr>
          <p:cNvPr id="40" name="Picture 39" descr="A room with a few computers and wires&#10;&#10;AI-generated content may be incorrect.">
            <a:extLst>
              <a:ext uri="{FF2B5EF4-FFF2-40B4-BE49-F238E27FC236}">
                <a16:creationId xmlns:a16="http://schemas.microsoft.com/office/drawing/2014/main" id="{5EC2ADA4-0606-613B-FE55-AA80FA289E80}"/>
              </a:ext>
            </a:extLst>
          </p:cNvPr>
          <p:cNvPicPr>
            <a:picLocks noChangeAspect="1"/>
          </p:cNvPicPr>
          <p:nvPr/>
        </p:nvPicPr>
        <p:blipFill>
          <a:blip r:embed="rId9"/>
          <a:stretch>
            <a:fillRect/>
          </a:stretch>
        </p:blipFill>
        <p:spPr>
          <a:xfrm>
            <a:off x="4550300" y="4124972"/>
            <a:ext cx="2872284" cy="2148828"/>
          </a:xfrm>
          <a:prstGeom prst="rect">
            <a:avLst/>
          </a:prstGeom>
        </p:spPr>
      </p:pic>
      <p:pic>
        <p:nvPicPr>
          <p:cNvPr id="41" name="Picture 40">
            <a:extLst>
              <a:ext uri="{FF2B5EF4-FFF2-40B4-BE49-F238E27FC236}">
                <a16:creationId xmlns:a16="http://schemas.microsoft.com/office/drawing/2014/main" id="{0729BA5E-AA60-7E05-0015-C5295F43FD5D}"/>
              </a:ext>
            </a:extLst>
          </p:cNvPr>
          <p:cNvPicPr>
            <a:picLocks noChangeAspect="1"/>
          </p:cNvPicPr>
          <p:nvPr/>
        </p:nvPicPr>
        <p:blipFill>
          <a:blip r:embed="rId10"/>
          <a:srcRect l="30927" t="8475" r="8126" b="8475"/>
          <a:stretch/>
        </p:blipFill>
        <p:spPr>
          <a:xfrm>
            <a:off x="9497981" y="4108322"/>
            <a:ext cx="2142204" cy="1867717"/>
          </a:xfrm>
          <a:prstGeom prst="rect">
            <a:avLst/>
          </a:prstGeom>
          <a:ln>
            <a:solidFill>
              <a:srgbClr val="303030"/>
            </a:solidFill>
          </a:ln>
        </p:spPr>
      </p:pic>
      <p:sp>
        <p:nvSpPr>
          <p:cNvPr id="2" name="TextBox 1">
            <a:extLst>
              <a:ext uri="{FF2B5EF4-FFF2-40B4-BE49-F238E27FC236}">
                <a16:creationId xmlns:a16="http://schemas.microsoft.com/office/drawing/2014/main" id="{4527BC45-25E1-FEC5-E0F6-D2410B296D95}"/>
              </a:ext>
            </a:extLst>
          </p:cNvPr>
          <p:cNvSpPr txBox="1"/>
          <p:nvPr/>
        </p:nvSpPr>
        <p:spPr bwMode="auto">
          <a:xfrm>
            <a:off x="181532" y="837223"/>
            <a:ext cx="3837910" cy="523220"/>
          </a:xfrm>
          <a:prstGeom prst="rect">
            <a:avLst/>
          </a:prstGeom>
          <a:noFill/>
        </p:spPr>
        <p:txBody>
          <a:bodyPr wrap="none">
            <a:spAutoFit/>
          </a:bodyPr>
          <a:lstStyle/>
          <a:p>
            <a:r>
              <a:rPr lang="en-US" sz="1400" dirty="0">
                <a:solidFill>
                  <a:schemeClr val="tx2"/>
                </a:solidFill>
              </a:rPr>
              <a:t>standard measurements of refurbished magnets </a:t>
            </a:r>
            <a:br>
              <a:rPr lang="en-US" sz="1400" dirty="0">
                <a:solidFill>
                  <a:schemeClr val="tx2"/>
                </a:solidFill>
              </a:rPr>
            </a:br>
            <a:r>
              <a:rPr lang="en-US" sz="1400" dirty="0">
                <a:solidFill>
                  <a:schemeClr val="tx2"/>
                </a:solidFill>
              </a:rPr>
              <a:t>are always our baseline job …</a:t>
            </a:r>
          </a:p>
        </p:txBody>
      </p:sp>
      <p:sp>
        <p:nvSpPr>
          <p:cNvPr id="4" name="TextBox 3">
            <a:extLst>
              <a:ext uri="{FF2B5EF4-FFF2-40B4-BE49-F238E27FC236}">
                <a16:creationId xmlns:a16="http://schemas.microsoft.com/office/drawing/2014/main" id="{E3F15278-E14D-FBF0-A55D-F72EA1A0936A}"/>
              </a:ext>
            </a:extLst>
          </p:cNvPr>
          <p:cNvSpPr txBox="1"/>
          <p:nvPr/>
        </p:nvSpPr>
        <p:spPr bwMode="auto">
          <a:xfrm>
            <a:off x="6394246" y="3387959"/>
            <a:ext cx="3103735" cy="307777"/>
          </a:xfrm>
          <a:prstGeom prst="rect">
            <a:avLst/>
          </a:prstGeom>
          <a:noFill/>
        </p:spPr>
        <p:txBody>
          <a:bodyPr wrap="none">
            <a:spAutoFit/>
          </a:bodyPr>
          <a:lstStyle/>
          <a:p>
            <a:r>
              <a:rPr lang="en-US" sz="1400" dirty="0">
                <a:solidFill>
                  <a:schemeClr val="tx2"/>
                </a:solidFill>
              </a:rPr>
              <a:t>… with occasional more exotic clients !</a:t>
            </a:r>
          </a:p>
        </p:txBody>
      </p:sp>
      <p:sp>
        <p:nvSpPr>
          <p:cNvPr id="5" name="TextBox 4">
            <a:extLst>
              <a:ext uri="{FF2B5EF4-FFF2-40B4-BE49-F238E27FC236}">
                <a16:creationId xmlns:a16="http://schemas.microsoft.com/office/drawing/2014/main" id="{516DCCE4-15FB-6254-653B-59632A88C938}"/>
              </a:ext>
            </a:extLst>
          </p:cNvPr>
          <p:cNvSpPr txBox="1"/>
          <p:nvPr/>
        </p:nvSpPr>
        <p:spPr bwMode="auto">
          <a:xfrm>
            <a:off x="9497981" y="5995771"/>
            <a:ext cx="2303836" cy="307777"/>
          </a:xfrm>
          <a:prstGeom prst="rect">
            <a:avLst/>
          </a:prstGeom>
          <a:noFill/>
        </p:spPr>
        <p:txBody>
          <a:bodyPr wrap="none">
            <a:spAutoFit/>
          </a:bodyPr>
          <a:lstStyle/>
          <a:p>
            <a:r>
              <a:rPr lang="en-US" sz="1400" dirty="0">
                <a:solidFill>
                  <a:schemeClr val="tx2"/>
                </a:solidFill>
              </a:rPr>
              <a:t>preparations for AD e-cooler</a:t>
            </a:r>
          </a:p>
        </p:txBody>
      </p:sp>
      <p:sp>
        <p:nvSpPr>
          <p:cNvPr id="6" name="TextBox 5">
            <a:extLst>
              <a:ext uri="{FF2B5EF4-FFF2-40B4-BE49-F238E27FC236}">
                <a16:creationId xmlns:a16="http://schemas.microsoft.com/office/drawing/2014/main" id="{66EA4A08-6A96-51D5-82DD-19CDC4966BE8}"/>
              </a:ext>
            </a:extLst>
          </p:cNvPr>
          <p:cNvSpPr txBox="1"/>
          <p:nvPr/>
        </p:nvSpPr>
        <p:spPr bwMode="auto">
          <a:xfrm>
            <a:off x="6430105" y="865954"/>
            <a:ext cx="1572866" cy="307777"/>
          </a:xfrm>
          <a:prstGeom prst="rect">
            <a:avLst/>
          </a:prstGeom>
          <a:noFill/>
        </p:spPr>
        <p:txBody>
          <a:bodyPr wrap="none">
            <a:spAutoFit/>
          </a:bodyPr>
          <a:lstStyle/>
          <a:p>
            <a:r>
              <a:rPr lang="en-US" sz="1400" dirty="0">
                <a:solidFill>
                  <a:schemeClr val="tx2"/>
                </a:solidFill>
              </a:rPr>
              <a:t>tunable PMQ quad</a:t>
            </a:r>
          </a:p>
        </p:txBody>
      </p:sp>
      <p:sp>
        <p:nvSpPr>
          <p:cNvPr id="7" name="TextBox 6">
            <a:extLst>
              <a:ext uri="{FF2B5EF4-FFF2-40B4-BE49-F238E27FC236}">
                <a16:creationId xmlns:a16="http://schemas.microsoft.com/office/drawing/2014/main" id="{83B57FE4-21FD-C654-0F40-5486EB5BE478}"/>
              </a:ext>
            </a:extLst>
          </p:cNvPr>
          <p:cNvSpPr txBox="1"/>
          <p:nvPr/>
        </p:nvSpPr>
        <p:spPr bwMode="auto">
          <a:xfrm>
            <a:off x="8294206" y="855524"/>
            <a:ext cx="1620957" cy="307777"/>
          </a:xfrm>
          <a:prstGeom prst="rect">
            <a:avLst/>
          </a:prstGeom>
          <a:noFill/>
        </p:spPr>
        <p:txBody>
          <a:bodyPr wrap="none">
            <a:spAutoFit/>
          </a:bodyPr>
          <a:lstStyle/>
          <a:p>
            <a:r>
              <a:rPr lang="en-US" sz="1400" dirty="0">
                <a:solidFill>
                  <a:schemeClr val="tx2"/>
                </a:solidFill>
              </a:rPr>
              <a:t>iron-filled concrete</a:t>
            </a:r>
          </a:p>
        </p:txBody>
      </p:sp>
      <p:cxnSp>
        <p:nvCxnSpPr>
          <p:cNvPr id="8" name="Straight Arrow Connector 7">
            <a:extLst>
              <a:ext uri="{FF2B5EF4-FFF2-40B4-BE49-F238E27FC236}">
                <a16:creationId xmlns:a16="http://schemas.microsoft.com/office/drawing/2014/main" id="{4385E0CD-BB43-AA91-F07D-1B99B55FE126}"/>
              </a:ext>
            </a:extLst>
          </p:cNvPr>
          <p:cNvCxnSpPr>
            <a:cxnSpLocks/>
          </p:cNvCxnSpPr>
          <p:nvPr/>
        </p:nvCxnSpPr>
        <p:spPr>
          <a:xfrm flipH="1">
            <a:off x="5715001" y="1163301"/>
            <a:ext cx="761999" cy="66549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F9C5DC1-ACDF-F180-36BD-8173D7D4F189}"/>
              </a:ext>
            </a:extLst>
          </p:cNvPr>
          <p:cNvCxnSpPr>
            <a:cxnSpLocks/>
          </p:cNvCxnSpPr>
          <p:nvPr/>
        </p:nvCxnSpPr>
        <p:spPr>
          <a:xfrm>
            <a:off x="8692740" y="1150339"/>
            <a:ext cx="194923" cy="283459"/>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53ECC56-9CAB-7C9F-A790-E36937E3EFEE}"/>
              </a:ext>
            </a:extLst>
          </p:cNvPr>
          <p:cNvSpPr txBox="1"/>
          <p:nvPr/>
        </p:nvSpPr>
        <p:spPr bwMode="auto">
          <a:xfrm>
            <a:off x="4418092" y="5780328"/>
            <a:ext cx="3105337" cy="523220"/>
          </a:xfrm>
          <a:prstGeom prst="rect">
            <a:avLst/>
          </a:prstGeom>
          <a:noFill/>
        </p:spPr>
        <p:txBody>
          <a:bodyPr wrap="none">
            <a:spAutoFit/>
          </a:bodyPr>
          <a:lstStyle/>
          <a:p>
            <a:pPr algn="ctr"/>
            <a:r>
              <a:rPr lang="en-US" sz="1400" dirty="0">
                <a:solidFill>
                  <a:schemeClr val="bg1"/>
                </a:solidFill>
              </a:rPr>
              <a:t>magnetic background measurements </a:t>
            </a:r>
            <a:br>
              <a:rPr lang="en-US" sz="1400" dirty="0">
                <a:solidFill>
                  <a:schemeClr val="bg1"/>
                </a:solidFill>
              </a:rPr>
            </a:br>
            <a:r>
              <a:rPr lang="en-US" sz="1400" dirty="0">
                <a:solidFill>
                  <a:schemeClr val="bg1"/>
                </a:solidFill>
              </a:rPr>
              <a:t> AION atom interferometry experiment</a:t>
            </a:r>
          </a:p>
        </p:txBody>
      </p:sp>
    </p:spTree>
    <p:extLst>
      <p:ext uri="{BB962C8B-B14F-4D97-AF65-F5344CB8AC3E}">
        <p14:creationId xmlns:p14="http://schemas.microsoft.com/office/powerpoint/2010/main" val="3013615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B85A8-0656-20F5-13B5-A305CCCD44C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4A2E224-AD7B-DC71-34F8-9CD1E2174E82}"/>
              </a:ext>
            </a:extLst>
          </p:cNvPr>
          <p:cNvSpPr>
            <a:spLocks noGrp="1"/>
          </p:cNvSpPr>
          <p:nvPr>
            <p:ph type="title"/>
          </p:nvPr>
        </p:nvSpPr>
        <p:spPr>
          <a:xfrm>
            <a:off x="351381" y="304800"/>
            <a:ext cx="11376025" cy="457200"/>
          </a:xfrm>
        </p:spPr>
        <p:txBody>
          <a:bodyPr/>
          <a:lstStyle/>
          <a:p>
            <a:r>
              <a:rPr lang="en-US" dirty="0"/>
              <a:t>B-trains / real-time field monitoring</a:t>
            </a:r>
          </a:p>
        </p:txBody>
      </p:sp>
      <p:pic>
        <p:nvPicPr>
          <p:cNvPr id="4" name="Picture 3">
            <a:extLst>
              <a:ext uri="{FF2B5EF4-FFF2-40B4-BE49-F238E27FC236}">
                <a16:creationId xmlns:a16="http://schemas.microsoft.com/office/drawing/2014/main" id="{EFC09265-27ED-BC64-CE8D-B28A7B684484}"/>
              </a:ext>
            </a:extLst>
          </p:cNvPr>
          <p:cNvPicPr>
            <a:picLocks noChangeAspect="1"/>
          </p:cNvPicPr>
          <p:nvPr/>
        </p:nvPicPr>
        <p:blipFill>
          <a:blip r:embed="rId3"/>
          <a:stretch>
            <a:fillRect/>
          </a:stretch>
        </p:blipFill>
        <p:spPr>
          <a:xfrm>
            <a:off x="371125" y="1020897"/>
            <a:ext cx="4443800" cy="2667000"/>
          </a:xfrm>
          <a:prstGeom prst="rect">
            <a:avLst/>
          </a:prstGeom>
        </p:spPr>
      </p:pic>
      <p:pic>
        <p:nvPicPr>
          <p:cNvPr id="5" name="Picture 4" descr="A graph of a graph of a graph&#10;&#10;AI-generated content may be incorrect.">
            <a:extLst>
              <a:ext uri="{FF2B5EF4-FFF2-40B4-BE49-F238E27FC236}">
                <a16:creationId xmlns:a16="http://schemas.microsoft.com/office/drawing/2014/main" id="{7318B24B-BE7A-4D62-DC25-44330419AE56}"/>
              </a:ext>
            </a:extLst>
          </p:cNvPr>
          <p:cNvPicPr>
            <a:picLocks noChangeAspect="1"/>
          </p:cNvPicPr>
          <p:nvPr/>
        </p:nvPicPr>
        <p:blipFill>
          <a:blip r:embed="rId4" r:link="rId5" cstate="print">
            <a:extLst>
              <a:ext uri="{28A0092B-C50C-407E-A947-70E740481C1C}">
                <a14:useLocalDpi xmlns:a14="http://schemas.microsoft.com/office/drawing/2010/main" val="0"/>
              </a:ext>
            </a:extLst>
          </a:blip>
          <a:srcRect/>
          <a:stretch>
            <a:fillRect/>
          </a:stretch>
        </p:blipFill>
        <p:spPr bwMode="auto">
          <a:xfrm>
            <a:off x="7481925" y="930593"/>
            <a:ext cx="4572000" cy="3085147"/>
          </a:xfrm>
          <a:prstGeom prst="rect">
            <a:avLst/>
          </a:prstGeom>
          <a:noFill/>
          <a:ln>
            <a:noFill/>
          </a:ln>
        </p:spPr>
      </p:pic>
      <p:pic>
        <p:nvPicPr>
          <p:cNvPr id="6" name="Picture 5" descr="A close-up of a machine&#10;&#10;AI-generated content may be incorrect.">
            <a:extLst>
              <a:ext uri="{FF2B5EF4-FFF2-40B4-BE49-F238E27FC236}">
                <a16:creationId xmlns:a16="http://schemas.microsoft.com/office/drawing/2014/main" id="{DE6ECE03-7AB8-164C-3747-71F356ECD527}"/>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contrast="20000"/>
                    </a14:imgEffect>
                  </a14:imgLayer>
                </a14:imgProps>
              </a:ext>
            </a:extLst>
          </a:blip>
          <a:stretch>
            <a:fillRect/>
          </a:stretch>
        </p:blipFill>
        <p:spPr>
          <a:xfrm>
            <a:off x="2366197" y="4015740"/>
            <a:ext cx="3840410" cy="2162798"/>
          </a:xfrm>
          <a:prstGeom prst="rect">
            <a:avLst/>
          </a:prstGeom>
        </p:spPr>
      </p:pic>
      <p:pic>
        <p:nvPicPr>
          <p:cNvPr id="7" name="Picture 6">
            <a:extLst>
              <a:ext uri="{FF2B5EF4-FFF2-40B4-BE49-F238E27FC236}">
                <a16:creationId xmlns:a16="http://schemas.microsoft.com/office/drawing/2014/main" id="{25B054A3-3558-0001-5547-D56F101078A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661225">
            <a:off x="6567155" y="4488961"/>
            <a:ext cx="2681988" cy="1510312"/>
          </a:xfrm>
          <a:prstGeom prst="rect">
            <a:avLst/>
          </a:prstGeom>
          <a:noFill/>
        </p:spPr>
      </p:pic>
      <p:sp>
        <p:nvSpPr>
          <p:cNvPr id="2" name="TextBox 1">
            <a:extLst>
              <a:ext uri="{FF2B5EF4-FFF2-40B4-BE49-F238E27FC236}">
                <a16:creationId xmlns:a16="http://schemas.microsoft.com/office/drawing/2014/main" id="{8AAECD21-7CFF-ED13-9CD9-BAF2E65F8DC4}"/>
              </a:ext>
            </a:extLst>
          </p:cNvPr>
          <p:cNvSpPr txBox="1"/>
          <p:nvPr/>
        </p:nvSpPr>
        <p:spPr bwMode="auto">
          <a:xfrm>
            <a:off x="4876800" y="1001687"/>
            <a:ext cx="1573564" cy="1169551"/>
          </a:xfrm>
          <a:prstGeom prst="rect">
            <a:avLst/>
          </a:prstGeom>
          <a:noFill/>
        </p:spPr>
        <p:txBody>
          <a:bodyPr wrap="square">
            <a:spAutoFit/>
          </a:bodyPr>
          <a:lstStyle/>
          <a:p>
            <a:r>
              <a:rPr lang="en-US" sz="1400" dirty="0">
                <a:solidFill>
                  <a:schemeClr val="tx2"/>
                </a:solidFill>
              </a:rPr>
              <a:t>critical B-train</a:t>
            </a:r>
            <a:br>
              <a:rPr lang="en-US" sz="1400" dirty="0">
                <a:solidFill>
                  <a:schemeClr val="tx2"/>
                </a:solidFill>
              </a:rPr>
            </a:br>
            <a:r>
              <a:rPr lang="en-US" sz="1400" dirty="0">
                <a:solidFill>
                  <a:schemeClr val="tx2"/>
                </a:solidFill>
              </a:rPr>
              <a:t>software update for Debian Linux</a:t>
            </a:r>
            <a:br>
              <a:rPr lang="en-US" sz="1400" dirty="0">
                <a:solidFill>
                  <a:schemeClr val="tx2"/>
                </a:solidFill>
              </a:rPr>
            </a:br>
            <a:r>
              <a:rPr lang="en-US" sz="1400" dirty="0">
                <a:solidFill>
                  <a:schemeClr val="tx2"/>
                </a:solidFill>
              </a:rPr>
              <a:t>(FESA C++ classes,</a:t>
            </a:r>
            <a:br>
              <a:rPr lang="en-US" sz="1400" dirty="0">
                <a:solidFill>
                  <a:schemeClr val="tx2"/>
                </a:solidFill>
              </a:rPr>
            </a:br>
            <a:r>
              <a:rPr lang="en-US" sz="1400" dirty="0">
                <a:solidFill>
                  <a:schemeClr val="tx2"/>
                </a:solidFill>
              </a:rPr>
              <a:t>device drivers)</a:t>
            </a:r>
          </a:p>
        </p:txBody>
      </p:sp>
      <p:sp>
        <p:nvSpPr>
          <p:cNvPr id="8" name="TextBox 7">
            <a:extLst>
              <a:ext uri="{FF2B5EF4-FFF2-40B4-BE49-F238E27FC236}">
                <a16:creationId xmlns:a16="http://schemas.microsoft.com/office/drawing/2014/main" id="{BD3DBEB5-58C3-F043-5526-FAF89A8AD182}"/>
              </a:ext>
            </a:extLst>
          </p:cNvPr>
          <p:cNvSpPr txBox="1"/>
          <p:nvPr/>
        </p:nvSpPr>
        <p:spPr bwMode="auto">
          <a:xfrm>
            <a:off x="5224424" y="2922731"/>
            <a:ext cx="2257501" cy="738664"/>
          </a:xfrm>
          <a:prstGeom prst="rect">
            <a:avLst/>
          </a:prstGeom>
          <a:noFill/>
        </p:spPr>
        <p:txBody>
          <a:bodyPr wrap="square">
            <a:spAutoFit/>
          </a:bodyPr>
          <a:lstStyle/>
          <a:p>
            <a:pPr algn="r"/>
            <a:r>
              <a:rPr lang="en-US" sz="1400" dirty="0">
                <a:solidFill>
                  <a:schemeClr val="tx2"/>
                </a:solidFill>
              </a:rPr>
              <a:t>medium-term beam instabilities still observed</a:t>
            </a:r>
            <a:br>
              <a:rPr lang="en-US" sz="1400" dirty="0">
                <a:solidFill>
                  <a:schemeClr val="tx2"/>
                </a:solidFill>
              </a:rPr>
            </a:br>
            <a:r>
              <a:rPr lang="en-US" sz="1400" dirty="0">
                <a:solidFill>
                  <a:schemeClr val="tx2"/>
                </a:solidFill>
              </a:rPr>
              <a:t>(temperature effects ?)</a:t>
            </a:r>
          </a:p>
        </p:txBody>
      </p:sp>
      <p:sp>
        <p:nvSpPr>
          <p:cNvPr id="9" name="TextBox 8">
            <a:extLst>
              <a:ext uri="{FF2B5EF4-FFF2-40B4-BE49-F238E27FC236}">
                <a16:creationId xmlns:a16="http://schemas.microsoft.com/office/drawing/2014/main" id="{0D994A6C-4DF6-55BB-01C9-9AD9283A1E89}"/>
              </a:ext>
            </a:extLst>
          </p:cNvPr>
          <p:cNvSpPr txBox="1"/>
          <p:nvPr/>
        </p:nvSpPr>
        <p:spPr bwMode="auto">
          <a:xfrm>
            <a:off x="108696" y="5651240"/>
            <a:ext cx="2257501" cy="523220"/>
          </a:xfrm>
          <a:prstGeom prst="rect">
            <a:avLst/>
          </a:prstGeom>
          <a:noFill/>
        </p:spPr>
        <p:txBody>
          <a:bodyPr wrap="square">
            <a:spAutoFit/>
          </a:bodyPr>
          <a:lstStyle/>
          <a:p>
            <a:pPr algn="r"/>
            <a:r>
              <a:rPr lang="en-US" sz="1400" dirty="0">
                <a:solidFill>
                  <a:schemeClr val="tx2"/>
                </a:solidFill>
              </a:rPr>
              <a:t>ISOLDE HRS as a testbed for next-gen Baby B-trains</a:t>
            </a:r>
          </a:p>
        </p:txBody>
      </p:sp>
    </p:spTree>
    <p:extLst>
      <p:ext uri="{BB962C8B-B14F-4D97-AF65-F5344CB8AC3E}">
        <p14:creationId xmlns:p14="http://schemas.microsoft.com/office/powerpoint/2010/main" val="963429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4A9AE-03B3-22BF-6736-F3D193B7F74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BB1D6BB-783A-733F-FF41-E072AA67BE5A}"/>
              </a:ext>
            </a:extLst>
          </p:cNvPr>
          <p:cNvSpPr>
            <a:spLocks noGrp="1"/>
          </p:cNvSpPr>
          <p:nvPr>
            <p:ph type="title"/>
          </p:nvPr>
        </p:nvSpPr>
        <p:spPr>
          <a:xfrm>
            <a:off x="351381" y="304800"/>
            <a:ext cx="11376025" cy="457200"/>
          </a:xfrm>
        </p:spPr>
        <p:txBody>
          <a:bodyPr/>
          <a:lstStyle/>
          <a:p>
            <a:r>
              <a:rPr lang="en-US" dirty="0"/>
              <a:t>Modelling, Acquisition and Workflow Software </a:t>
            </a:r>
          </a:p>
        </p:txBody>
      </p:sp>
      <p:pic>
        <p:nvPicPr>
          <p:cNvPr id="2" name="Picture 1" descr="A screenshot of a computer&#10;&#10;AI-generated content may be incorrect.">
            <a:extLst>
              <a:ext uri="{FF2B5EF4-FFF2-40B4-BE49-F238E27FC236}">
                <a16:creationId xmlns:a16="http://schemas.microsoft.com/office/drawing/2014/main" id="{47C370A5-7B41-D94F-E943-677E2717E291}"/>
              </a:ext>
            </a:extLst>
          </p:cNvPr>
          <p:cNvPicPr>
            <a:picLocks noChangeAspect="1"/>
          </p:cNvPicPr>
          <p:nvPr/>
        </p:nvPicPr>
        <p:blipFill>
          <a:blip r:embed="rId3" r:link="rId4" cstate="print">
            <a:extLst>
              <a:ext uri="{28A0092B-C50C-407E-A947-70E740481C1C}">
                <a14:useLocalDpi xmlns:a14="http://schemas.microsoft.com/office/drawing/2010/main" val="0"/>
              </a:ext>
            </a:extLst>
          </a:blip>
          <a:srcRect/>
          <a:stretch>
            <a:fillRect/>
          </a:stretch>
        </p:blipFill>
        <p:spPr bwMode="auto">
          <a:xfrm>
            <a:off x="7412990" y="3339365"/>
            <a:ext cx="4740910" cy="2372556"/>
          </a:xfrm>
          <a:prstGeom prst="rect">
            <a:avLst/>
          </a:prstGeom>
          <a:noFill/>
          <a:ln>
            <a:noFill/>
          </a:ln>
        </p:spPr>
      </p:pic>
      <p:sp>
        <p:nvSpPr>
          <p:cNvPr id="5" name="TextBox 4">
            <a:extLst>
              <a:ext uri="{FF2B5EF4-FFF2-40B4-BE49-F238E27FC236}">
                <a16:creationId xmlns:a16="http://schemas.microsoft.com/office/drawing/2014/main" id="{69F4CB60-DCF0-5CA6-5939-22C13984B394}"/>
              </a:ext>
            </a:extLst>
          </p:cNvPr>
          <p:cNvSpPr txBox="1"/>
          <p:nvPr/>
        </p:nvSpPr>
        <p:spPr bwMode="auto">
          <a:xfrm>
            <a:off x="7268845" y="5734781"/>
            <a:ext cx="5029200" cy="523220"/>
          </a:xfrm>
          <a:prstGeom prst="rect">
            <a:avLst/>
          </a:prstGeom>
          <a:noFill/>
        </p:spPr>
        <p:txBody>
          <a:bodyPr wrap="square">
            <a:spAutoFit/>
          </a:bodyPr>
          <a:lstStyle/>
          <a:p>
            <a:pPr algn="ctr"/>
            <a:r>
              <a:rPr lang="en-US" sz="1400" b="1"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SM18 String e-MIP: </a:t>
            </a:r>
            <a:r>
              <a:rPr lang="en-US" sz="14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production version deployed</a:t>
            </a:r>
            <a:br>
              <a:rPr lang="en-US" sz="14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br>
            <a:r>
              <a:rPr lang="en-US" sz="14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and used by the team to follow up activities. </a:t>
            </a:r>
            <a:endParaRPr lang="en-US" sz="1400" dirty="0">
              <a:solidFill>
                <a:schemeClr val="tx2"/>
              </a:solidFill>
            </a:endParaRPr>
          </a:p>
        </p:txBody>
      </p:sp>
      <p:sp>
        <p:nvSpPr>
          <p:cNvPr id="7" name="TextBox 6">
            <a:extLst>
              <a:ext uri="{FF2B5EF4-FFF2-40B4-BE49-F238E27FC236}">
                <a16:creationId xmlns:a16="http://schemas.microsoft.com/office/drawing/2014/main" id="{A2A81C8C-BF2B-6F90-70BE-FACDE264C7E7}"/>
              </a:ext>
            </a:extLst>
          </p:cNvPr>
          <p:cNvSpPr txBox="1"/>
          <p:nvPr/>
        </p:nvSpPr>
        <p:spPr bwMode="auto">
          <a:xfrm>
            <a:off x="2438400" y="1965367"/>
            <a:ext cx="5486400" cy="1237070"/>
          </a:xfrm>
          <a:prstGeom prst="rect">
            <a:avLst/>
          </a:prstGeom>
          <a:noFill/>
        </p:spPr>
        <p:txBody>
          <a:bodyPr wrap="square">
            <a:spAutoFit/>
          </a:bodyPr>
          <a:lstStyle/>
          <a:p>
            <a:pPr lvl="0">
              <a:lnSpc>
                <a:spcPct val="107000"/>
              </a:lnSpc>
              <a:spcAft>
                <a:spcPts val="800"/>
              </a:spcAft>
            </a:pP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New </a:t>
            </a:r>
            <a:r>
              <a:rPr lang="en-US" sz="1400" b="1"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ROXIE</a:t>
            </a: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 release (version 25.1.0.b1)</a:t>
            </a:r>
            <a:b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b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 Eddy Currents simulations on conductive materials</a:t>
            </a:r>
            <a:b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b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 Visualization of B-H curves (</a:t>
            </a:r>
            <a:r>
              <a:rPr lang="en-US" sz="1400" kern="100" dirty="0" err="1">
                <a:solidFill>
                  <a:schemeClr val="tx2"/>
                </a:solidFill>
                <a:effectLst/>
                <a:latin typeface="Aptos" panose="020B0004020202020204" pitchFamily="34" charset="0"/>
                <a:ea typeface="Aptos" panose="020B0004020202020204" pitchFamily="34" charset="0"/>
                <a:cs typeface="Times New Roman" panose="02020603050405020304" pitchFamily="18" charset="0"/>
              </a:rPr>
              <a:t>μr</a:t>
            </a: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-H and B-H) material data</a:t>
            </a:r>
            <a:b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b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 Display Design Variables results for all Optimization Algorithms</a:t>
            </a:r>
            <a:b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b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 Bugfixes and small additions</a:t>
            </a:r>
          </a:p>
        </p:txBody>
      </p:sp>
      <p:pic>
        <p:nvPicPr>
          <p:cNvPr id="9" name="Picture 8">
            <a:extLst>
              <a:ext uri="{FF2B5EF4-FFF2-40B4-BE49-F238E27FC236}">
                <a16:creationId xmlns:a16="http://schemas.microsoft.com/office/drawing/2014/main" id="{876066C0-C028-4F66-FF66-356D65A7C7EE}"/>
              </a:ext>
            </a:extLst>
          </p:cNvPr>
          <p:cNvPicPr>
            <a:picLocks noChangeAspect="1"/>
          </p:cNvPicPr>
          <p:nvPr/>
        </p:nvPicPr>
        <p:blipFill>
          <a:blip r:embed="rId5"/>
          <a:stretch>
            <a:fillRect/>
          </a:stretch>
        </p:blipFill>
        <p:spPr>
          <a:xfrm>
            <a:off x="152400" y="914439"/>
            <a:ext cx="2181529" cy="233395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1" name="Picture 10">
            <a:extLst>
              <a:ext uri="{FF2B5EF4-FFF2-40B4-BE49-F238E27FC236}">
                <a16:creationId xmlns:a16="http://schemas.microsoft.com/office/drawing/2014/main" id="{A202D5A6-4443-E914-C459-CB495A2F90BB}"/>
              </a:ext>
            </a:extLst>
          </p:cNvPr>
          <p:cNvPicPr>
            <a:picLocks noChangeAspect="1"/>
          </p:cNvPicPr>
          <p:nvPr/>
        </p:nvPicPr>
        <p:blipFill>
          <a:blip r:embed="rId6"/>
          <a:stretch>
            <a:fillRect/>
          </a:stretch>
        </p:blipFill>
        <p:spPr>
          <a:xfrm>
            <a:off x="7467600" y="1035855"/>
            <a:ext cx="4102289" cy="2029654"/>
          </a:xfrm>
          <a:prstGeom prst="rect">
            <a:avLst/>
          </a:prstGeom>
        </p:spPr>
      </p:pic>
      <p:pic>
        <p:nvPicPr>
          <p:cNvPr id="13" name="Picture 12">
            <a:extLst>
              <a:ext uri="{FF2B5EF4-FFF2-40B4-BE49-F238E27FC236}">
                <a16:creationId xmlns:a16="http://schemas.microsoft.com/office/drawing/2014/main" id="{5F8F0992-83E8-161A-5CB9-74207F2ABBB3}"/>
              </a:ext>
            </a:extLst>
          </p:cNvPr>
          <p:cNvPicPr>
            <a:picLocks noChangeAspect="1"/>
          </p:cNvPicPr>
          <p:nvPr/>
        </p:nvPicPr>
        <p:blipFill>
          <a:blip r:embed="rId7"/>
          <a:stretch>
            <a:fillRect/>
          </a:stretch>
        </p:blipFill>
        <p:spPr>
          <a:xfrm>
            <a:off x="2956431" y="3711649"/>
            <a:ext cx="3933450" cy="2388295"/>
          </a:xfrm>
          <a:prstGeom prst="rect">
            <a:avLst/>
          </a:prstGeom>
        </p:spPr>
      </p:pic>
      <p:sp>
        <p:nvSpPr>
          <p:cNvPr id="14" name="TextBox 13">
            <a:extLst>
              <a:ext uri="{FF2B5EF4-FFF2-40B4-BE49-F238E27FC236}">
                <a16:creationId xmlns:a16="http://schemas.microsoft.com/office/drawing/2014/main" id="{A403C47D-C445-DB0B-A1BF-33A895A52B59}"/>
              </a:ext>
            </a:extLst>
          </p:cNvPr>
          <p:cNvSpPr txBox="1"/>
          <p:nvPr/>
        </p:nvSpPr>
        <p:spPr bwMode="auto">
          <a:xfrm>
            <a:off x="361626" y="5323898"/>
            <a:ext cx="2514600" cy="776046"/>
          </a:xfrm>
          <a:prstGeom prst="rect">
            <a:avLst/>
          </a:prstGeom>
          <a:noFill/>
        </p:spPr>
        <p:txBody>
          <a:bodyPr wrap="square">
            <a:spAutoFit/>
          </a:bodyPr>
          <a:lstStyle/>
          <a:p>
            <a:pPr lvl="0" algn="r">
              <a:lnSpc>
                <a:spcPct val="107000"/>
              </a:lnSpc>
              <a:spcAft>
                <a:spcPts val="800"/>
              </a:spcAft>
            </a:pPr>
            <a:r>
              <a:rPr lang="en-US" sz="1400" b="1"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RAT – </a:t>
            </a: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SC design software</a:t>
            </a:r>
            <a:br>
              <a:rPr lang="en-US" sz="1400" b="1" kern="100" dirty="0">
                <a:solidFill>
                  <a:schemeClr val="tx2"/>
                </a:solidFill>
                <a:latin typeface="Aptos" panose="020B0004020202020204" pitchFamily="34" charset="0"/>
                <a:ea typeface="Aptos" panose="020B0004020202020204" pitchFamily="34" charset="0"/>
                <a:cs typeface="Times New Roman" panose="02020603050405020304" pitchFamily="18" charset="0"/>
              </a:rPr>
            </a:br>
            <a:r>
              <a:rPr lang="en-US" sz="1400" kern="100" dirty="0">
                <a:solidFill>
                  <a:schemeClr val="tx2"/>
                </a:solidFill>
                <a:latin typeface="Aptos" panose="020B0004020202020204" pitchFamily="34" charset="0"/>
                <a:ea typeface="Aptos" panose="020B0004020202020204" pitchFamily="34" charset="0"/>
                <a:cs typeface="Times New Roman" panose="02020603050405020304" pitchFamily="18" charset="0"/>
              </a:rPr>
              <a:t>1-year license acquired by the group for evaluation</a:t>
            </a:r>
            <a:endPar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endParaRPr>
          </a:p>
        </p:txBody>
      </p:sp>
      <p:sp>
        <p:nvSpPr>
          <p:cNvPr id="4" name="TextBox 3">
            <a:extLst>
              <a:ext uri="{FF2B5EF4-FFF2-40B4-BE49-F238E27FC236}">
                <a16:creationId xmlns:a16="http://schemas.microsoft.com/office/drawing/2014/main" id="{99D6BB21-E04D-703A-A7B5-4B67D8F5E4D0}"/>
              </a:ext>
            </a:extLst>
          </p:cNvPr>
          <p:cNvSpPr txBox="1"/>
          <p:nvPr/>
        </p:nvSpPr>
        <p:spPr bwMode="auto">
          <a:xfrm>
            <a:off x="4861976" y="1035855"/>
            <a:ext cx="2514600" cy="776046"/>
          </a:xfrm>
          <a:prstGeom prst="rect">
            <a:avLst/>
          </a:prstGeom>
          <a:noFill/>
        </p:spPr>
        <p:txBody>
          <a:bodyPr wrap="square">
            <a:spAutoFit/>
          </a:bodyPr>
          <a:lstStyle/>
          <a:p>
            <a:pPr lvl="0" algn="r">
              <a:lnSpc>
                <a:spcPct val="107000"/>
              </a:lnSpc>
              <a:spcAft>
                <a:spcPts val="800"/>
              </a:spcAft>
            </a:pPr>
            <a:r>
              <a:rPr lang="en-US" sz="1400" b="1"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Python script framework </a:t>
            </a:r>
            <a:r>
              <a:rPr lang="en-US" sz="1400" kern="100" dirty="0">
                <a:solidFill>
                  <a:schemeClr val="tx2"/>
                </a:solidFill>
                <a:effectLst/>
                <a:latin typeface="Aptos" panose="020B0004020202020204" pitchFamily="34" charset="0"/>
                <a:ea typeface="Aptos" panose="020B0004020202020204" pitchFamily="34" charset="0"/>
                <a:cs typeface="Times New Roman" panose="02020603050405020304" pitchFamily="18" charset="0"/>
              </a:rPr>
              <a:t>for glueing together magnet design tools and DB</a:t>
            </a:r>
          </a:p>
        </p:txBody>
      </p:sp>
    </p:spTree>
    <p:extLst>
      <p:ext uri="{BB962C8B-B14F-4D97-AF65-F5344CB8AC3E}">
        <p14:creationId xmlns:p14="http://schemas.microsoft.com/office/powerpoint/2010/main" val="117054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30A4ECFC-B950-218F-93CD-CDBACE3D916D}"/>
              </a:ext>
            </a:extLst>
          </p:cNvPr>
          <p:cNvSpPr txBox="1">
            <a:spLocks/>
          </p:cNvSpPr>
          <p:nvPr/>
        </p:nvSpPr>
        <p:spPr bwMode="auto">
          <a:xfrm>
            <a:off x="152400" y="2590800"/>
            <a:ext cx="11353800" cy="997196"/>
          </a:xfrm>
          <a:prstGeom prst="rect">
            <a:avLst/>
          </a:prstGeom>
        </p:spPr>
        <p:txBody>
          <a:bodyPr vert="horz" wrap="square" lIns="0" tIns="0" rIns="0" bIns="0" rtlCol="0">
            <a:sp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7200" dirty="0">
                <a:solidFill>
                  <a:schemeClr val="accent2"/>
                </a:solidFill>
              </a:rPr>
              <a:t>Safety Matters</a:t>
            </a:r>
            <a:endParaRPr lang="en-US" sz="4800" b="0" dirty="0">
              <a:solidFill>
                <a:schemeClr val="accent2"/>
              </a:solidFill>
            </a:endParaRPr>
          </a:p>
        </p:txBody>
      </p:sp>
    </p:spTree>
    <p:extLst>
      <p:ext uri="{BB962C8B-B14F-4D97-AF65-F5344CB8AC3E}">
        <p14:creationId xmlns:p14="http://schemas.microsoft.com/office/powerpoint/2010/main" val="36886018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EE6FF-87F7-0B2E-6F85-D501BD38AA47}"/>
            </a:ext>
          </a:extLst>
        </p:cNvPr>
        <p:cNvGrpSpPr/>
        <p:nvPr/>
      </p:nvGrpSpPr>
      <p:grpSpPr>
        <a:xfrm>
          <a:off x="0" y="0"/>
          <a:ext cx="0" cy="0"/>
          <a:chOff x="0" y="0"/>
          <a:chExt cx="0" cy="0"/>
        </a:xfrm>
      </p:grpSpPr>
      <p:sp>
        <p:nvSpPr>
          <p:cNvPr id="4" name="Text Placeholder 2">
            <a:extLst>
              <a:ext uri="{FF2B5EF4-FFF2-40B4-BE49-F238E27FC236}">
                <a16:creationId xmlns:a16="http://schemas.microsoft.com/office/drawing/2014/main" id="{644CC370-2BDB-E241-A6F4-2DF9D00D6CCB}"/>
              </a:ext>
            </a:extLst>
          </p:cNvPr>
          <p:cNvSpPr txBox="1">
            <a:spLocks/>
          </p:cNvSpPr>
          <p:nvPr/>
        </p:nvSpPr>
        <p:spPr bwMode="auto">
          <a:xfrm>
            <a:off x="228600" y="2420918"/>
            <a:ext cx="11353800" cy="997196"/>
          </a:xfrm>
          <a:prstGeom prst="rect">
            <a:avLst/>
          </a:prstGeom>
        </p:spPr>
        <p:txBody>
          <a:bodyPr vert="horz" wrap="square" lIns="0" tIns="0" rIns="0" bIns="0" rtlCol="0">
            <a:sp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7200" dirty="0">
                <a:solidFill>
                  <a:schemeClr val="accent2"/>
                </a:solidFill>
              </a:rPr>
              <a:t>Conclusions</a:t>
            </a:r>
            <a:endParaRPr lang="en-US" sz="4800" b="0" dirty="0">
              <a:solidFill>
                <a:schemeClr val="accent2"/>
              </a:solidFill>
            </a:endParaRPr>
          </a:p>
        </p:txBody>
      </p:sp>
    </p:spTree>
    <p:extLst>
      <p:ext uri="{BB962C8B-B14F-4D97-AF65-F5344CB8AC3E}">
        <p14:creationId xmlns:p14="http://schemas.microsoft.com/office/powerpoint/2010/main" val="1217242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C488BA-56F6-143E-5F77-07432175C476}"/>
            </a:ext>
          </a:extLst>
        </p:cNvPr>
        <p:cNvGrpSpPr/>
        <p:nvPr/>
      </p:nvGrpSpPr>
      <p:grpSpPr>
        <a:xfrm>
          <a:off x="0" y="0"/>
          <a:ext cx="0" cy="0"/>
          <a:chOff x="0" y="0"/>
          <a:chExt cx="0" cy="0"/>
        </a:xfrm>
      </p:grpSpPr>
      <p:sp>
        <p:nvSpPr>
          <p:cNvPr id="8" name="Rectangle 7">
            <a:extLst>
              <a:ext uri="{FF2B5EF4-FFF2-40B4-BE49-F238E27FC236}">
                <a16:creationId xmlns:a16="http://schemas.microsoft.com/office/drawing/2014/main" id="{F6A0B21E-5C80-1491-EBD9-C55EEBD2BE66}"/>
              </a:ext>
            </a:extLst>
          </p:cNvPr>
          <p:cNvSpPr/>
          <p:nvPr/>
        </p:nvSpPr>
        <p:spPr>
          <a:xfrm>
            <a:off x="304799" y="1447800"/>
            <a:ext cx="5791201" cy="47244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C846C0A6-A0B0-9722-F71B-AD14D151BB58}"/>
              </a:ext>
            </a:extLst>
          </p:cNvPr>
          <p:cNvSpPr>
            <a:spLocks noGrp="1"/>
          </p:cNvSpPr>
          <p:nvPr>
            <p:ph type="title"/>
          </p:nvPr>
        </p:nvSpPr>
        <p:spPr>
          <a:xfrm>
            <a:off x="351381" y="304800"/>
            <a:ext cx="11376025" cy="457200"/>
          </a:xfrm>
        </p:spPr>
        <p:txBody>
          <a:bodyPr/>
          <a:lstStyle/>
          <a:p>
            <a:r>
              <a:rPr lang="en-US" dirty="0"/>
              <a:t>Conclusions</a:t>
            </a:r>
          </a:p>
        </p:txBody>
      </p:sp>
      <p:pic>
        <p:nvPicPr>
          <p:cNvPr id="4098" name="Picture 2">
            <a:extLst>
              <a:ext uri="{FF2B5EF4-FFF2-40B4-BE49-F238E27FC236}">
                <a16:creationId xmlns:a16="http://schemas.microsoft.com/office/drawing/2014/main" id="{EB818263-04CB-2BA0-C83A-2C8BD56597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2006" y="1905000"/>
            <a:ext cx="5105400" cy="377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B579FD19-2F4C-B3E6-201C-EB65EF6A1FBA}"/>
              </a:ext>
            </a:extLst>
          </p:cNvPr>
          <p:cNvSpPr txBox="1"/>
          <p:nvPr/>
        </p:nvSpPr>
        <p:spPr bwMode="auto">
          <a:xfrm>
            <a:off x="304799" y="1524000"/>
            <a:ext cx="5715001" cy="4524315"/>
          </a:xfrm>
          <a:prstGeom prst="rect">
            <a:avLst/>
          </a:prstGeom>
          <a:noFill/>
        </p:spPr>
        <p:txBody>
          <a:bodyPr wrap="square">
            <a:spAutoFit/>
          </a:bodyPr>
          <a:lstStyle/>
          <a:p>
            <a:pPr marL="0" marR="0" algn="ctr">
              <a:buNone/>
            </a:pPr>
            <a:r>
              <a:rPr lang="en-GB" sz="2400" b="1" dirty="0">
                <a:solidFill>
                  <a:schemeClr val="tx2"/>
                </a:solidFill>
                <a:effectLst/>
                <a:latin typeface="Aptos" panose="020B0004020202020204" pitchFamily="34" charset="0"/>
                <a:ea typeface="Aptos" panose="020B0004020202020204" pitchFamily="34" charset="0"/>
                <a:cs typeface="Aptos" panose="020B0004020202020204" pitchFamily="34" charset="0"/>
              </a:rPr>
              <a:t>TE-MSC Group’s BBQ</a:t>
            </a:r>
            <a:br>
              <a:rPr lang="en-GB" sz="2400" b="1" dirty="0">
                <a:solidFill>
                  <a:schemeClr val="tx2"/>
                </a:solidFill>
                <a:effectLst/>
                <a:latin typeface="Aptos" panose="020B0004020202020204" pitchFamily="34" charset="0"/>
                <a:ea typeface="Aptos" panose="020B0004020202020204" pitchFamily="34" charset="0"/>
                <a:cs typeface="Aptos" panose="020B0004020202020204" pitchFamily="34" charset="0"/>
              </a:rPr>
            </a:br>
            <a:r>
              <a:rPr lang="en-GB" sz="2400" dirty="0">
                <a:solidFill>
                  <a:schemeClr val="tx2"/>
                </a:solidFill>
                <a:effectLst/>
                <a:latin typeface="Aptos" panose="020B0004020202020204" pitchFamily="34" charset="0"/>
                <a:ea typeface="Aptos" panose="020B0004020202020204" pitchFamily="34" charset="0"/>
                <a:cs typeface="Aptos" panose="020B0004020202020204" pitchFamily="34" charset="0"/>
              </a:rPr>
              <a:t>8</a:t>
            </a:r>
            <a:r>
              <a:rPr lang="en-GB" sz="2400" baseline="30000" dirty="0">
                <a:solidFill>
                  <a:schemeClr val="tx2"/>
                </a:solidFill>
                <a:effectLst/>
                <a:latin typeface="Aptos" panose="020B0004020202020204" pitchFamily="34" charset="0"/>
                <a:ea typeface="Aptos" panose="020B0004020202020204" pitchFamily="34" charset="0"/>
                <a:cs typeface="Aptos" panose="020B0004020202020204" pitchFamily="34" charset="0"/>
              </a:rPr>
              <a:t>th</a:t>
            </a:r>
            <a:r>
              <a:rPr lang="en-GB" sz="2400" dirty="0">
                <a:solidFill>
                  <a:schemeClr val="tx2"/>
                </a:solidFill>
                <a:effectLst/>
                <a:latin typeface="Aptos" panose="020B0004020202020204" pitchFamily="34" charset="0"/>
                <a:ea typeface="Aptos" panose="020B0004020202020204" pitchFamily="34" charset="0"/>
                <a:cs typeface="Aptos" panose="020B0004020202020204" pitchFamily="34" charset="0"/>
              </a:rPr>
              <a:t> of July at the Prevessin BBQ area (9401/R-000) starting at 11:00.</a:t>
            </a:r>
            <a:endParaRPr lang="en-US" sz="1800"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buNone/>
            </a:pPr>
            <a:r>
              <a:rPr lang="en-GB" sz="1800" dirty="0">
                <a:solidFill>
                  <a:schemeClr val="tx2"/>
                </a:solidFill>
                <a:effectLst/>
                <a:latin typeface="Aptos" panose="020B0004020202020204" pitchFamily="34" charset="0"/>
                <a:ea typeface="Aptos" panose="020B0004020202020204" pitchFamily="34" charset="0"/>
                <a:cs typeface="Aptos" panose="020B0004020202020204" pitchFamily="34" charset="0"/>
              </a:rPr>
              <a:t> </a:t>
            </a:r>
            <a:endParaRPr lang="en-US" sz="1800"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algn="ctr"/>
            <a:r>
              <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rPr>
              <a:t>Register at </a:t>
            </a:r>
            <a:r>
              <a:rPr lang="en-GB" b="1" u="sng" dirty="0"/>
              <a:t>: </a:t>
            </a:r>
            <a:r>
              <a:rPr lang="en-GB" b="1" u="sng" dirty="0">
                <a:hlinkClick r:id="rId3"/>
              </a:rPr>
              <a:t>https://indico.cern.ch/event/1549585/</a:t>
            </a:r>
            <a:br>
              <a:rPr lang="en-GB" sz="1800" b="1" u="sng" dirty="0">
                <a:solidFill>
                  <a:srgbClr val="0070C0"/>
                </a:solidFill>
                <a:effectLst/>
                <a:latin typeface="Aptos" panose="020B0004020202020204" pitchFamily="34" charset="0"/>
                <a:ea typeface="Aptos" panose="020B0004020202020204" pitchFamily="34" charset="0"/>
                <a:cs typeface="Aptos" panose="020B0004020202020204" pitchFamily="34" charset="0"/>
              </a:rPr>
            </a:br>
            <a:r>
              <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rPr>
              <a:t>before 28</a:t>
            </a:r>
            <a:r>
              <a:rPr lang="en-GB" sz="1800" b="1" baseline="30000" dirty="0">
                <a:solidFill>
                  <a:schemeClr val="tx2"/>
                </a:solidFill>
                <a:effectLst/>
                <a:latin typeface="Aptos" panose="020B0004020202020204" pitchFamily="34" charset="0"/>
                <a:ea typeface="Aptos" panose="020B0004020202020204" pitchFamily="34" charset="0"/>
                <a:cs typeface="Aptos" panose="020B0004020202020204" pitchFamily="34" charset="0"/>
              </a:rPr>
              <a:t>th</a:t>
            </a:r>
            <a:r>
              <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rPr>
              <a:t> of June 2024</a:t>
            </a:r>
            <a:endParaRPr lang="en-US" sz="1800"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p:txBody>
      </p:sp>
      <p:pic>
        <p:nvPicPr>
          <p:cNvPr id="7" name="Picture 6" descr="Meat on a grill with vegetables&#10;&#10;AI-generated content may be incorrect.">
            <a:extLst>
              <a:ext uri="{FF2B5EF4-FFF2-40B4-BE49-F238E27FC236}">
                <a16:creationId xmlns:a16="http://schemas.microsoft.com/office/drawing/2014/main" id="{27AF5324-BC8D-8DE2-1F7B-4A7F0B3E01A2}"/>
              </a:ext>
            </a:extLst>
          </p:cNvPr>
          <p:cNvPicPr>
            <a:picLocks noChangeAspect="1"/>
          </p:cNvPicPr>
          <p:nvPr/>
        </p:nvPicPr>
        <p:blipFill>
          <a:blip r:embed="rId4"/>
          <a:stretch>
            <a:fillRect/>
          </a:stretch>
        </p:blipFill>
        <p:spPr>
          <a:xfrm flipH="1">
            <a:off x="1267086" y="2987040"/>
            <a:ext cx="3790426" cy="21296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TextBox 8">
            <a:extLst>
              <a:ext uri="{FF2B5EF4-FFF2-40B4-BE49-F238E27FC236}">
                <a16:creationId xmlns:a16="http://schemas.microsoft.com/office/drawing/2014/main" id="{38E0097E-07D8-8EDA-6A92-4F8E5A305C4D}"/>
              </a:ext>
            </a:extLst>
          </p:cNvPr>
          <p:cNvSpPr txBox="1"/>
          <p:nvPr/>
        </p:nvSpPr>
        <p:spPr bwMode="auto">
          <a:xfrm>
            <a:off x="6400800" y="1306948"/>
            <a:ext cx="5402806" cy="4955203"/>
          </a:xfrm>
          <a:prstGeom prst="rect">
            <a:avLst/>
          </a:prstGeom>
          <a:noFill/>
        </p:spPr>
        <p:txBody>
          <a:bodyPr wrap="square">
            <a:spAutoFit/>
          </a:bodyPr>
          <a:lstStyle/>
          <a:p>
            <a:pPr marL="0" marR="0" algn="ctr">
              <a:buNone/>
            </a:pPr>
            <a:r>
              <a:rPr lang="en-US" sz="2400" b="1" dirty="0">
                <a:solidFill>
                  <a:schemeClr val="tx2"/>
                </a:solidFill>
                <a:effectLst/>
                <a:latin typeface="Aptos" panose="020B0004020202020204" pitchFamily="34" charset="0"/>
                <a:ea typeface="Aptos" panose="020B0004020202020204" pitchFamily="34" charset="0"/>
                <a:cs typeface="Aptos" panose="020B0004020202020204" pitchFamily="34" charset="0"/>
              </a:rPr>
              <a:t>Here and now:</a:t>
            </a:r>
            <a:endParaRPr lang="en-US" sz="1800"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buNone/>
            </a:pPr>
            <a:r>
              <a:rPr lang="en-GB" sz="1800" dirty="0">
                <a:solidFill>
                  <a:schemeClr val="tx2"/>
                </a:solidFill>
                <a:effectLst/>
                <a:latin typeface="Aptos" panose="020B0004020202020204" pitchFamily="34" charset="0"/>
                <a:ea typeface="Aptos" panose="020B0004020202020204" pitchFamily="34" charset="0"/>
                <a:cs typeface="Aptos" panose="020B0004020202020204" pitchFamily="34" charset="0"/>
              </a:rPr>
              <a:t> </a:t>
            </a:r>
            <a:endParaRPr lang="en-US" sz="1800"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endParaRPr lang="en-GB" sz="1800" b="1" dirty="0">
              <a:solidFill>
                <a:schemeClr val="tx2"/>
              </a:solidFill>
              <a:effectLst/>
              <a:latin typeface="Aptos" panose="020B0004020202020204" pitchFamily="34" charset="0"/>
              <a:ea typeface="Aptos" panose="020B0004020202020204" pitchFamily="34" charset="0"/>
              <a:cs typeface="Aptos" panose="020B0004020202020204" pitchFamily="34" charset="0"/>
            </a:endParaRPr>
          </a:p>
          <a:p>
            <a:pPr marL="0" marR="0"/>
            <a:endParaRPr lang="en-GB" b="1" dirty="0">
              <a:solidFill>
                <a:schemeClr val="tx2"/>
              </a:solidFill>
              <a:latin typeface="Aptos" panose="020B0004020202020204" pitchFamily="34" charset="0"/>
              <a:ea typeface="Aptos" panose="020B0004020202020204" pitchFamily="34" charset="0"/>
              <a:cs typeface="Aptos" panose="020B0004020202020204" pitchFamily="34" charset="0"/>
            </a:endParaRPr>
          </a:p>
          <a:p>
            <a:pPr marL="0" marR="0" algn="ctr"/>
            <a:r>
              <a:rPr lang="en-GB" sz="2200" b="1" dirty="0">
                <a:solidFill>
                  <a:schemeClr val="tx2"/>
                </a:solidFill>
                <a:effectLst/>
                <a:latin typeface="Aptos" panose="020B0004020202020204" pitchFamily="34" charset="0"/>
                <a:ea typeface="Aptos" panose="020B0004020202020204" pitchFamily="34" charset="0"/>
                <a:cs typeface="Aptos" panose="020B0004020202020204" pitchFamily="34" charset="0"/>
              </a:rPr>
              <a:t>Thanks, cheers and bon appetit !</a:t>
            </a:r>
          </a:p>
        </p:txBody>
      </p:sp>
    </p:spTree>
    <p:extLst>
      <p:ext uri="{BB962C8B-B14F-4D97-AF65-F5344CB8AC3E}">
        <p14:creationId xmlns:p14="http://schemas.microsoft.com/office/powerpoint/2010/main" val="3784035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1C9A6-8AA8-6CC0-15FC-84190436B14F}"/>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8A3794BD-33FD-E90F-7188-300E8CD0558B}"/>
              </a:ext>
            </a:extLst>
          </p:cNvPr>
          <p:cNvSpPr txBox="1">
            <a:spLocks/>
          </p:cNvSpPr>
          <p:nvPr/>
        </p:nvSpPr>
        <p:spPr bwMode="auto">
          <a:xfrm>
            <a:off x="304800" y="191241"/>
            <a:ext cx="11376025" cy="464607"/>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US" dirty="0"/>
              <a:t>Accidents in MSC H1 2025</a:t>
            </a:r>
          </a:p>
        </p:txBody>
      </p:sp>
      <p:sp>
        <p:nvSpPr>
          <p:cNvPr id="6" name="TextBox 5">
            <a:extLst>
              <a:ext uri="{FF2B5EF4-FFF2-40B4-BE49-F238E27FC236}">
                <a16:creationId xmlns:a16="http://schemas.microsoft.com/office/drawing/2014/main" id="{162C1983-90EA-8F63-5C5C-9835B5E454B9}"/>
              </a:ext>
            </a:extLst>
          </p:cNvPr>
          <p:cNvSpPr txBox="1"/>
          <p:nvPr/>
        </p:nvSpPr>
        <p:spPr bwMode="auto">
          <a:xfrm>
            <a:off x="125412" y="762000"/>
            <a:ext cx="11734800" cy="2693045"/>
          </a:xfrm>
          <a:prstGeom prst="rect">
            <a:avLst/>
          </a:prstGeom>
          <a:noFill/>
        </p:spPr>
        <p:txBody>
          <a:bodyPr wrap="square">
            <a:spAutoFit/>
          </a:bodyPr>
          <a:lstStyle/>
          <a:p>
            <a:pPr>
              <a:spcAft>
                <a:spcPts val="300"/>
              </a:spcAft>
            </a:pPr>
            <a:r>
              <a:rPr lang="en-GB" sz="2200" dirty="0">
                <a:solidFill>
                  <a:schemeClr val="tx2"/>
                </a:solidFill>
              </a:rPr>
              <a:t>A few serious accidents, luckily no long-term health consequences/equipment damage</a:t>
            </a:r>
          </a:p>
          <a:p>
            <a:pPr marL="342900" indent="-342900">
              <a:spcAft>
                <a:spcPts val="300"/>
              </a:spcAft>
              <a:buFont typeface="Arial" panose="020B0604020202020204" pitchFamily="34" charset="0"/>
              <a:buChar char="•"/>
            </a:pPr>
            <a:r>
              <a:rPr lang="en-GB" sz="2200" b="1" dirty="0">
                <a:solidFill>
                  <a:schemeClr val="tx2"/>
                </a:solidFill>
              </a:rPr>
              <a:t>B927</a:t>
            </a:r>
            <a:r>
              <a:rPr lang="en-GB" sz="2200" dirty="0">
                <a:solidFill>
                  <a:schemeClr val="tx2"/>
                </a:solidFill>
              </a:rPr>
              <a:t>: high pressure gas/oil on face, following cutting of curing press refrigeration pipes</a:t>
            </a:r>
          </a:p>
          <a:p>
            <a:pPr marL="342900" indent="-342900">
              <a:spcAft>
                <a:spcPts val="300"/>
              </a:spcAft>
              <a:buFont typeface="Arial" panose="020B0604020202020204" pitchFamily="34" charset="0"/>
              <a:buChar char="•"/>
            </a:pPr>
            <a:r>
              <a:rPr lang="en-GB" sz="2200" b="1" dirty="0">
                <a:solidFill>
                  <a:schemeClr val="tx2"/>
                </a:solidFill>
              </a:rPr>
              <a:t>B927</a:t>
            </a:r>
            <a:r>
              <a:rPr lang="en-GB" sz="2200" dirty="0">
                <a:solidFill>
                  <a:schemeClr val="tx2"/>
                </a:solidFill>
              </a:rPr>
              <a:t>: large clamp hit on head during installation of winding machine</a:t>
            </a:r>
          </a:p>
          <a:p>
            <a:pPr marL="342900" indent="-342900">
              <a:spcAft>
                <a:spcPts val="300"/>
              </a:spcAft>
              <a:buFont typeface="Arial" panose="020B0604020202020204" pitchFamily="34" charset="0"/>
              <a:buChar char="•"/>
            </a:pPr>
            <a:r>
              <a:rPr lang="en-GB" sz="2200" b="1" dirty="0">
                <a:solidFill>
                  <a:schemeClr val="tx2"/>
                </a:solidFill>
              </a:rPr>
              <a:t>SMI2</a:t>
            </a:r>
            <a:r>
              <a:rPr lang="en-GB" sz="2200" dirty="0">
                <a:solidFill>
                  <a:schemeClr val="tx2"/>
                </a:solidFill>
              </a:rPr>
              <a:t>: large </a:t>
            </a:r>
            <a:r>
              <a:rPr lang="en-GB" sz="2200" dirty="0" err="1">
                <a:solidFill>
                  <a:schemeClr val="tx2"/>
                </a:solidFill>
              </a:rPr>
              <a:t>teflon</a:t>
            </a:r>
            <a:r>
              <a:rPr lang="en-GB" sz="2200" dirty="0">
                <a:solidFill>
                  <a:schemeClr val="tx2"/>
                </a:solidFill>
              </a:rPr>
              <a:t> alignment piece fallen on head during magnet </a:t>
            </a:r>
            <a:r>
              <a:rPr lang="en-GB" sz="2200" dirty="0" err="1">
                <a:solidFill>
                  <a:schemeClr val="tx2"/>
                </a:solidFill>
              </a:rPr>
              <a:t>cryostating</a:t>
            </a:r>
            <a:r>
              <a:rPr lang="en-GB" sz="2200" dirty="0">
                <a:solidFill>
                  <a:schemeClr val="tx2"/>
                </a:solidFill>
              </a:rPr>
              <a:t> </a:t>
            </a:r>
          </a:p>
          <a:p>
            <a:pPr marL="342900" indent="-342900">
              <a:spcAft>
                <a:spcPts val="300"/>
              </a:spcAft>
              <a:buFont typeface="Arial" panose="020B0604020202020204" pitchFamily="34" charset="0"/>
              <a:buChar char="•"/>
            </a:pPr>
            <a:r>
              <a:rPr lang="en-GB" sz="2200" b="1" dirty="0">
                <a:solidFill>
                  <a:schemeClr val="tx2"/>
                </a:solidFill>
              </a:rPr>
              <a:t>B288</a:t>
            </a:r>
            <a:r>
              <a:rPr lang="en-GB" sz="2200" dirty="0">
                <a:solidFill>
                  <a:schemeClr val="tx2"/>
                </a:solidFill>
              </a:rPr>
              <a:t>: trolley hit with knee loading large object obstructing view</a:t>
            </a:r>
          </a:p>
          <a:p>
            <a:pPr marL="342900" indent="-342900">
              <a:spcAft>
                <a:spcPts val="300"/>
              </a:spcAft>
              <a:buFont typeface="Arial" panose="020B0604020202020204" pitchFamily="34" charset="0"/>
              <a:buChar char="•"/>
            </a:pPr>
            <a:r>
              <a:rPr lang="en-GB" sz="2200" b="1" dirty="0">
                <a:solidFill>
                  <a:schemeClr val="tx2"/>
                </a:solidFill>
              </a:rPr>
              <a:t>SM18</a:t>
            </a:r>
            <a:r>
              <a:rPr lang="en-GB" sz="2200" dirty="0">
                <a:solidFill>
                  <a:schemeClr val="tx2"/>
                </a:solidFill>
              </a:rPr>
              <a:t>: twisted knee following fall in 0.5 m deep uncovered hole</a:t>
            </a:r>
          </a:p>
          <a:p>
            <a:pPr marL="342900" indent="-342900">
              <a:spcAft>
                <a:spcPts val="300"/>
              </a:spcAft>
              <a:buFont typeface="Arial" panose="020B0604020202020204" pitchFamily="34" charset="0"/>
              <a:buChar char="•"/>
            </a:pPr>
            <a:r>
              <a:rPr lang="en-GB" sz="2200" b="1" dirty="0">
                <a:solidFill>
                  <a:schemeClr val="tx2"/>
                </a:solidFill>
              </a:rPr>
              <a:t>B163</a:t>
            </a:r>
            <a:r>
              <a:rPr lang="en-GB" sz="2200" dirty="0">
                <a:solidFill>
                  <a:schemeClr val="tx2"/>
                </a:solidFill>
              </a:rPr>
              <a:t>: crane activated with previous load still attached to it</a:t>
            </a:r>
          </a:p>
        </p:txBody>
      </p:sp>
      <p:pic>
        <p:nvPicPr>
          <p:cNvPr id="1025" name="&lt;image001.jpg@01DBD3AE.52B1B5F0&gt;" descr="20250522_100957.jpeg">
            <a:extLst>
              <a:ext uri="{FF2B5EF4-FFF2-40B4-BE49-F238E27FC236}">
                <a16:creationId xmlns:a16="http://schemas.microsoft.com/office/drawing/2014/main" id="{2CACE879-EEF8-8B06-88CB-9C1B1967D9B4}"/>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6629400" y="3474113"/>
            <a:ext cx="2088696" cy="278492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172FC3DF-1641-BE7E-64F8-D03320B85631}"/>
              </a:ext>
            </a:extLst>
          </p:cNvPr>
          <p:cNvPicPr>
            <a:picLocks noChangeAspect="1"/>
          </p:cNvPicPr>
          <p:nvPr/>
        </p:nvPicPr>
        <p:blipFill>
          <a:blip r:embed="rId5"/>
          <a:stretch>
            <a:fillRect/>
          </a:stretch>
        </p:blipFill>
        <p:spPr>
          <a:xfrm>
            <a:off x="9292477" y="3474113"/>
            <a:ext cx="2251997" cy="2796058"/>
          </a:xfrm>
          <a:prstGeom prst="rect">
            <a:avLst/>
          </a:prstGeom>
        </p:spPr>
      </p:pic>
      <p:pic>
        <p:nvPicPr>
          <p:cNvPr id="14" name="Picture 13">
            <a:extLst>
              <a:ext uri="{FF2B5EF4-FFF2-40B4-BE49-F238E27FC236}">
                <a16:creationId xmlns:a16="http://schemas.microsoft.com/office/drawing/2014/main" id="{DDE4D9AB-89C3-C8C7-D9F1-E624F3423CDC}"/>
              </a:ext>
            </a:extLst>
          </p:cNvPr>
          <p:cNvPicPr>
            <a:picLocks noChangeAspect="1"/>
          </p:cNvPicPr>
          <p:nvPr/>
        </p:nvPicPr>
        <p:blipFill>
          <a:blip r:embed="rId6"/>
          <a:stretch>
            <a:fillRect/>
          </a:stretch>
        </p:blipFill>
        <p:spPr>
          <a:xfrm>
            <a:off x="3985840" y="3492821"/>
            <a:ext cx="2069178" cy="2766221"/>
          </a:xfrm>
          <a:prstGeom prst="rect">
            <a:avLst/>
          </a:prstGeom>
        </p:spPr>
      </p:pic>
      <p:pic>
        <p:nvPicPr>
          <p:cNvPr id="16" name="Picture 15">
            <a:extLst>
              <a:ext uri="{FF2B5EF4-FFF2-40B4-BE49-F238E27FC236}">
                <a16:creationId xmlns:a16="http://schemas.microsoft.com/office/drawing/2014/main" id="{952D7F04-03AB-FDD9-A6C1-7C0D0D248D00}"/>
              </a:ext>
            </a:extLst>
          </p:cNvPr>
          <p:cNvPicPr>
            <a:picLocks noChangeAspect="1"/>
          </p:cNvPicPr>
          <p:nvPr/>
        </p:nvPicPr>
        <p:blipFill>
          <a:blip r:embed="rId7"/>
          <a:stretch>
            <a:fillRect/>
          </a:stretch>
        </p:blipFill>
        <p:spPr>
          <a:xfrm>
            <a:off x="1143000" y="3492822"/>
            <a:ext cx="2088550" cy="2788064"/>
          </a:xfrm>
          <a:prstGeom prst="rect">
            <a:avLst/>
          </a:prstGeom>
        </p:spPr>
      </p:pic>
      <p:sp>
        <p:nvSpPr>
          <p:cNvPr id="2" name="Freeform: Shape 1">
            <a:extLst>
              <a:ext uri="{FF2B5EF4-FFF2-40B4-BE49-F238E27FC236}">
                <a16:creationId xmlns:a16="http://schemas.microsoft.com/office/drawing/2014/main" id="{49513CF6-BEC3-4FB4-8158-8CA8688A1FF6}"/>
              </a:ext>
            </a:extLst>
          </p:cNvPr>
          <p:cNvSpPr/>
          <p:nvPr/>
        </p:nvSpPr>
        <p:spPr bwMode="auto">
          <a:xfrm rot="16854736">
            <a:off x="8879297" y="1573906"/>
            <a:ext cx="1409739" cy="2049651"/>
          </a:xfrm>
          <a:custGeom>
            <a:avLst/>
            <a:gdLst>
              <a:gd name="connsiteX0" fmla="*/ 0 w 426720"/>
              <a:gd name="connsiteY0" fmla="*/ 0 h 944880"/>
              <a:gd name="connsiteX1" fmla="*/ 426720 w 426720"/>
              <a:gd name="connsiteY1" fmla="*/ 944880 h 944880"/>
              <a:gd name="connsiteX0" fmla="*/ 1312049 w 1321078"/>
              <a:gd name="connsiteY0" fmla="*/ 0 h 129540"/>
              <a:gd name="connsiteX1" fmla="*/ 9029 w 1321078"/>
              <a:gd name="connsiteY1" fmla="*/ 129540 h 129540"/>
              <a:gd name="connsiteX0" fmla="*/ 1319629 w 1328617"/>
              <a:gd name="connsiteY0" fmla="*/ 0 h 487680"/>
              <a:gd name="connsiteX1" fmla="*/ 8989 w 1328617"/>
              <a:gd name="connsiteY1" fmla="*/ 487680 h 487680"/>
              <a:gd name="connsiteX0" fmla="*/ 1310640 w 1344788"/>
              <a:gd name="connsiteY0" fmla="*/ 0 h 621991"/>
              <a:gd name="connsiteX1" fmla="*/ 0 w 1344788"/>
              <a:gd name="connsiteY1" fmla="*/ 487680 h 621991"/>
              <a:gd name="connsiteX0" fmla="*/ 1358076 w 1389352"/>
              <a:gd name="connsiteY0" fmla="*/ 0 h 362486"/>
              <a:gd name="connsiteX1" fmla="*/ 0 w 1389352"/>
              <a:gd name="connsiteY1" fmla="*/ 155688 h 362486"/>
              <a:gd name="connsiteX0" fmla="*/ 1358076 w 1358075"/>
              <a:gd name="connsiteY0" fmla="*/ 0 h 332890"/>
              <a:gd name="connsiteX1" fmla="*/ 0 w 1358075"/>
              <a:gd name="connsiteY1" fmla="*/ 155688 h 332890"/>
              <a:gd name="connsiteX0" fmla="*/ 1358076 w 1358076"/>
              <a:gd name="connsiteY0" fmla="*/ 0 h 380921"/>
              <a:gd name="connsiteX1" fmla="*/ 0 w 1358076"/>
              <a:gd name="connsiteY1" fmla="*/ 155688 h 380921"/>
              <a:gd name="connsiteX0" fmla="*/ 1310309 w 1310309"/>
              <a:gd name="connsiteY0" fmla="*/ 0 h 388171"/>
              <a:gd name="connsiteX1" fmla="*/ 0 w 1310309"/>
              <a:gd name="connsiteY1" fmla="*/ 165358 h 388171"/>
              <a:gd name="connsiteX0" fmla="*/ 1310309 w 1312382"/>
              <a:gd name="connsiteY0" fmla="*/ 0 h 438440"/>
              <a:gd name="connsiteX1" fmla="*/ 0 w 1312382"/>
              <a:gd name="connsiteY1" fmla="*/ 165358 h 438440"/>
              <a:gd name="connsiteX0" fmla="*/ 909585 w 913786"/>
              <a:gd name="connsiteY0" fmla="*/ 0 h 2151287"/>
              <a:gd name="connsiteX1" fmla="*/ 0 w 913786"/>
              <a:gd name="connsiteY1" fmla="*/ 2076755 h 2151287"/>
              <a:gd name="connsiteX0" fmla="*/ 909585 w 936122"/>
              <a:gd name="connsiteY0" fmla="*/ 0 h 2194014"/>
              <a:gd name="connsiteX1" fmla="*/ 0 w 936122"/>
              <a:gd name="connsiteY1" fmla="*/ 2076755 h 2194014"/>
              <a:gd name="connsiteX0" fmla="*/ 909585 w 931767"/>
              <a:gd name="connsiteY0" fmla="*/ 0 h 2076755"/>
              <a:gd name="connsiteX1" fmla="*/ 0 w 931767"/>
              <a:gd name="connsiteY1" fmla="*/ 2076755 h 2076755"/>
            </a:gdLst>
            <a:ahLst/>
            <a:cxnLst>
              <a:cxn ang="0">
                <a:pos x="connsiteX0" y="connsiteY0"/>
              </a:cxn>
              <a:cxn ang="0">
                <a:pos x="connsiteX1" y="connsiteY1"/>
              </a:cxn>
            </a:cxnLst>
            <a:rect l="l" t="t" r="r" b="b"/>
            <a:pathLst>
              <a:path w="931767" h="2076755">
                <a:moveTo>
                  <a:pt x="909585" y="0"/>
                </a:moveTo>
                <a:cubicBezTo>
                  <a:pt x="1050058" y="1391851"/>
                  <a:pt x="496761" y="1916115"/>
                  <a:pt x="0" y="2076755"/>
                </a:cubicBezTo>
              </a:path>
            </a:pathLst>
          </a:cu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vert="horz" wrap="squar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4" name="Freeform: Shape 3">
            <a:extLst>
              <a:ext uri="{FF2B5EF4-FFF2-40B4-BE49-F238E27FC236}">
                <a16:creationId xmlns:a16="http://schemas.microsoft.com/office/drawing/2014/main" id="{0BE12511-F36A-AC32-88B0-C83AE3E05C2A}"/>
              </a:ext>
            </a:extLst>
          </p:cNvPr>
          <p:cNvSpPr/>
          <p:nvPr/>
        </p:nvSpPr>
        <p:spPr bwMode="auto">
          <a:xfrm rot="16854736">
            <a:off x="8270970" y="2530630"/>
            <a:ext cx="1259873" cy="631411"/>
          </a:xfrm>
          <a:custGeom>
            <a:avLst/>
            <a:gdLst>
              <a:gd name="connsiteX0" fmla="*/ 0 w 426720"/>
              <a:gd name="connsiteY0" fmla="*/ 0 h 944880"/>
              <a:gd name="connsiteX1" fmla="*/ 426720 w 426720"/>
              <a:gd name="connsiteY1" fmla="*/ 944880 h 944880"/>
              <a:gd name="connsiteX0" fmla="*/ 1312049 w 1321078"/>
              <a:gd name="connsiteY0" fmla="*/ 0 h 129540"/>
              <a:gd name="connsiteX1" fmla="*/ 9029 w 1321078"/>
              <a:gd name="connsiteY1" fmla="*/ 129540 h 129540"/>
              <a:gd name="connsiteX0" fmla="*/ 1319629 w 1328617"/>
              <a:gd name="connsiteY0" fmla="*/ 0 h 487680"/>
              <a:gd name="connsiteX1" fmla="*/ 8989 w 1328617"/>
              <a:gd name="connsiteY1" fmla="*/ 487680 h 487680"/>
              <a:gd name="connsiteX0" fmla="*/ 1310640 w 1344788"/>
              <a:gd name="connsiteY0" fmla="*/ 0 h 621991"/>
              <a:gd name="connsiteX1" fmla="*/ 0 w 1344788"/>
              <a:gd name="connsiteY1" fmla="*/ 487680 h 621991"/>
              <a:gd name="connsiteX0" fmla="*/ 1358076 w 1389352"/>
              <a:gd name="connsiteY0" fmla="*/ 0 h 362486"/>
              <a:gd name="connsiteX1" fmla="*/ 0 w 1389352"/>
              <a:gd name="connsiteY1" fmla="*/ 155688 h 362486"/>
              <a:gd name="connsiteX0" fmla="*/ 1358076 w 1358075"/>
              <a:gd name="connsiteY0" fmla="*/ 0 h 332890"/>
              <a:gd name="connsiteX1" fmla="*/ 0 w 1358075"/>
              <a:gd name="connsiteY1" fmla="*/ 155688 h 332890"/>
              <a:gd name="connsiteX0" fmla="*/ 1358076 w 1358076"/>
              <a:gd name="connsiteY0" fmla="*/ 0 h 380921"/>
              <a:gd name="connsiteX1" fmla="*/ 0 w 1358076"/>
              <a:gd name="connsiteY1" fmla="*/ 155688 h 380921"/>
              <a:gd name="connsiteX0" fmla="*/ 1310309 w 1310309"/>
              <a:gd name="connsiteY0" fmla="*/ 0 h 388171"/>
              <a:gd name="connsiteX1" fmla="*/ 0 w 1310309"/>
              <a:gd name="connsiteY1" fmla="*/ 165358 h 388171"/>
              <a:gd name="connsiteX0" fmla="*/ 1310309 w 1312382"/>
              <a:gd name="connsiteY0" fmla="*/ 0 h 438440"/>
              <a:gd name="connsiteX1" fmla="*/ 0 w 1312382"/>
              <a:gd name="connsiteY1" fmla="*/ 165358 h 438440"/>
              <a:gd name="connsiteX0" fmla="*/ 909585 w 913786"/>
              <a:gd name="connsiteY0" fmla="*/ 0 h 2151287"/>
              <a:gd name="connsiteX1" fmla="*/ 0 w 913786"/>
              <a:gd name="connsiteY1" fmla="*/ 2076755 h 2151287"/>
              <a:gd name="connsiteX0" fmla="*/ 909585 w 936122"/>
              <a:gd name="connsiteY0" fmla="*/ 0 h 2194014"/>
              <a:gd name="connsiteX1" fmla="*/ 0 w 936122"/>
              <a:gd name="connsiteY1" fmla="*/ 2076755 h 2194014"/>
              <a:gd name="connsiteX0" fmla="*/ 909585 w 931767"/>
              <a:gd name="connsiteY0" fmla="*/ 0 h 2076755"/>
              <a:gd name="connsiteX1" fmla="*/ 0 w 931767"/>
              <a:gd name="connsiteY1" fmla="*/ 2076755 h 2076755"/>
              <a:gd name="connsiteX0" fmla="*/ 909585 w 909585"/>
              <a:gd name="connsiteY0" fmla="*/ 279 h 2077034"/>
              <a:gd name="connsiteX1" fmla="*/ 0 w 909585"/>
              <a:gd name="connsiteY1" fmla="*/ 2077034 h 2077034"/>
              <a:gd name="connsiteX0" fmla="*/ 733927 w 733927"/>
              <a:gd name="connsiteY0" fmla="*/ 65020 h 83819"/>
              <a:gd name="connsiteX1" fmla="*/ 0 w 733927"/>
              <a:gd name="connsiteY1" fmla="*/ 83819 h 83819"/>
              <a:gd name="connsiteX0" fmla="*/ 733927 w 733927"/>
              <a:gd name="connsiteY0" fmla="*/ 2096 h 100658"/>
              <a:gd name="connsiteX1" fmla="*/ 0 w 733927"/>
              <a:gd name="connsiteY1" fmla="*/ 20895 h 100658"/>
              <a:gd name="connsiteX0" fmla="*/ 733927 w 733927"/>
              <a:gd name="connsiteY0" fmla="*/ 0 h 145277"/>
              <a:gd name="connsiteX1" fmla="*/ 0 w 733927"/>
              <a:gd name="connsiteY1" fmla="*/ 18799 h 145277"/>
              <a:gd name="connsiteX0" fmla="*/ 733927 w 733927"/>
              <a:gd name="connsiteY0" fmla="*/ 0 h 129131"/>
              <a:gd name="connsiteX1" fmla="*/ 0 w 733927"/>
              <a:gd name="connsiteY1" fmla="*/ 18799 h 129131"/>
              <a:gd name="connsiteX0" fmla="*/ 733927 w 733927"/>
              <a:gd name="connsiteY0" fmla="*/ 0 h 107463"/>
              <a:gd name="connsiteX1" fmla="*/ 0 w 733927"/>
              <a:gd name="connsiteY1" fmla="*/ 18799 h 107463"/>
              <a:gd name="connsiteX0" fmla="*/ 733927 w 733927"/>
              <a:gd name="connsiteY0" fmla="*/ 0 h 102290"/>
              <a:gd name="connsiteX1" fmla="*/ 0 w 733927"/>
              <a:gd name="connsiteY1" fmla="*/ 18799 h 102290"/>
              <a:gd name="connsiteX0" fmla="*/ 811741 w 811741"/>
              <a:gd name="connsiteY0" fmla="*/ 394300 h 422821"/>
              <a:gd name="connsiteX1" fmla="*/ 0 w 811741"/>
              <a:gd name="connsiteY1" fmla="*/ 0 h 422821"/>
              <a:gd name="connsiteX0" fmla="*/ 832713 w 832713"/>
              <a:gd name="connsiteY0" fmla="*/ 602185 h 622757"/>
              <a:gd name="connsiteX1" fmla="*/ 0 w 832713"/>
              <a:gd name="connsiteY1" fmla="*/ 0 h 622757"/>
              <a:gd name="connsiteX0" fmla="*/ 832713 w 832713"/>
              <a:gd name="connsiteY0" fmla="*/ 602185 h 630439"/>
              <a:gd name="connsiteX1" fmla="*/ 0 w 832713"/>
              <a:gd name="connsiteY1" fmla="*/ 0 h 630439"/>
              <a:gd name="connsiteX0" fmla="*/ 832713 w 832713"/>
              <a:gd name="connsiteY0" fmla="*/ 602185 h 639760"/>
              <a:gd name="connsiteX1" fmla="*/ 0 w 832713"/>
              <a:gd name="connsiteY1" fmla="*/ 0 h 639760"/>
            </a:gdLst>
            <a:ahLst/>
            <a:cxnLst>
              <a:cxn ang="0">
                <a:pos x="connsiteX0" y="connsiteY0"/>
              </a:cxn>
              <a:cxn ang="0">
                <a:pos x="connsiteX1" y="connsiteY1"/>
              </a:cxn>
            </a:cxnLst>
            <a:rect l="l" t="t" r="r" b="b"/>
            <a:pathLst>
              <a:path w="832713" h="639760">
                <a:moveTo>
                  <a:pt x="832713" y="602185"/>
                </a:moveTo>
                <a:cubicBezTo>
                  <a:pt x="540448" y="773999"/>
                  <a:pt x="215694" y="318877"/>
                  <a:pt x="0" y="0"/>
                </a:cubicBezTo>
              </a:path>
            </a:pathLst>
          </a:cu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vert="horz" wrap="squar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7" name="Freeform: Shape 6">
            <a:extLst>
              <a:ext uri="{FF2B5EF4-FFF2-40B4-BE49-F238E27FC236}">
                <a16:creationId xmlns:a16="http://schemas.microsoft.com/office/drawing/2014/main" id="{4EF9AFB7-4BBA-4E8F-757E-85EBA4E6F0DB}"/>
              </a:ext>
            </a:extLst>
          </p:cNvPr>
          <p:cNvSpPr/>
          <p:nvPr/>
        </p:nvSpPr>
        <p:spPr bwMode="auto">
          <a:xfrm rot="16854736">
            <a:off x="6534407" y="2374356"/>
            <a:ext cx="877528" cy="1699643"/>
          </a:xfrm>
          <a:custGeom>
            <a:avLst/>
            <a:gdLst>
              <a:gd name="connsiteX0" fmla="*/ 0 w 426720"/>
              <a:gd name="connsiteY0" fmla="*/ 0 h 944880"/>
              <a:gd name="connsiteX1" fmla="*/ 426720 w 426720"/>
              <a:gd name="connsiteY1" fmla="*/ 944880 h 944880"/>
              <a:gd name="connsiteX0" fmla="*/ 1312049 w 1321078"/>
              <a:gd name="connsiteY0" fmla="*/ 0 h 129540"/>
              <a:gd name="connsiteX1" fmla="*/ 9029 w 1321078"/>
              <a:gd name="connsiteY1" fmla="*/ 129540 h 129540"/>
              <a:gd name="connsiteX0" fmla="*/ 1319629 w 1328617"/>
              <a:gd name="connsiteY0" fmla="*/ 0 h 487680"/>
              <a:gd name="connsiteX1" fmla="*/ 8989 w 1328617"/>
              <a:gd name="connsiteY1" fmla="*/ 487680 h 487680"/>
              <a:gd name="connsiteX0" fmla="*/ 1310640 w 1344788"/>
              <a:gd name="connsiteY0" fmla="*/ 0 h 621991"/>
              <a:gd name="connsiteX1" fmla="*/ 0 w 1344788"/>
              <a:gd name="connsiteY1" fmla="*/ 487680 h 621991"/>
              <a:gd name="connsiteX0" fmla="*/ 1358076 w 1389352"/>
              <a:gd name="connsiteY0" fmla="*/ 0 h 362486"/>
              <a:gd name="connsiteX1" fmla="*/ 0 w 1389352"/>
              <a:gd name="connsiteY1" fmla="*/ 155688 h 362486"/>
              <a:gd name="connsiteX0" fmla="*/ 1358076 w 1358075"/>
              <a:gd name="connsiteY0" fmla="*/ 0 h 332890"/>
              <a:gd name="connsiteX1" fmla="*/ 0 w 1358075"/>
              <a:gd name="connsiteY1" fmla="*/ 155688 h 332890"/>
              <a:gd name="connsiteX0" fmla="*/ 1358076 w 1358076"/>
              <a:gd name="connsiteY0" fmla="*/ 0 h 380921"/>
              <a:gd name="connsiteX1" fmla="*/ 0 w 1358076"/>
              <a:gd name="connsiteY1" fmla="*/ 155688 h 380921"/>
              <a:gd name="connsiteX0" fmla="*/ 1310309 w 1310309"/>
              <a:gd name="connsiteY0" fmla="*/ 0 h 388171"/>
              <a:gd name="connsiteX1" fmla="*/ 0 w 1310309"/>
              <a:gd name="connsiteY1" fmla="*/ 165358 h 388171"/>
              <a:gd name="connsiteX0" fmla="*/ 1310309 w 1312382"/>
              <a:gd name="connsiteY0" fmla="*/ 0 h 438440"/>
              <a:gd name="connsiteX1" fmla="*/ 0 w 1312382"/>
              <a:gd name="connsiteY1" fmla="*/ 165358 h 438440"/>
              <a:gd name="connsiteX0" fmla="*/ 909585 w 913786"/>
              <a:gd name="connsiteY0" fmla="*/ 0 h 2151287"/>
              <a:gd name="connsiteX1" fmla="*/ 0 w 913786"/>
              <a:gd name="connsiteY1" fmla="*/ 2076755 h 2151287"/>
              <a:gd name="connsiteX0" fmla="*/ 909585 w 936122"/>
              <a:gd name="connsiteY0" fmla="*/ 0 h 2194014"/>
              <a:gd name="connsiteX1" fmla="*/ 0 w 936122"/>
              <a:gd name="connsiteY1" fmla="*/ 2076755 h 2194014"/>
              <a:gd name="connsiteX0" fmla="*/ 909585 w 931767"/>
              <a:gd name="connsiteY0" fmla="*/ 0 h 2076755"/>
              <a:gd name="connsiteX1" fmla="*/ 0 w 931767"/>
              <a:gd name="connsiteY1" fmla="*/ 2076755 h 2076755"/>
              <a:gd name="connsiteX0" fmla="*/ 909585 w 909585"/>
              <a:gd name="connsiteY0" fmla="*/ 279 h 2077034"/>
              <a:gd name="connsiteX1" fmla="*/ 0 w 909585"/>
              <a:gd name="connsiteY1" fmla="*/ 2077034 h 2077034"/>
              <a:gd name="connsiteX0" fmla="*/ 733927 w 733927"/>
              <a:gd name="connsiteY0" fmla="*/ 65020 h 83819"/>
              <a:gd name="connsiteX1" fmla="*/ 0 w 733927"/>
              <a:gd name="connsiteY1" fmla="*/ 83819 h 83819"/>
              <a:gd name="connsiteX0" fmla="*/ 733927 w 733927"/>
              <a:gd name="connsiteY0" fmla="*/ 2096 h 100658"/>
              <a:gd name="connsiteX1" fmla="*/ 0 w 733927"/>
              <a:gd name="connsiteY1" fmla="*/ 20895 h 100658"/>
              <a:gd name="connsiteX0" fmla="*/ 733927 w 733927"/>
              <a:gd name="connsiteY0" fmla="*/ 0 h 145277"/>
              <a:gd name="connsiteX1" fmla="*/ 0 w 733927"/>
              <a:gd name="connsiteY1" fmla="*/ 18799 h 145277"/>
              <a:gd name="connsiteX0" fmla="*/ 733927 w 733927"/>
              <a:gd name="connsiteY0" fmla="*/ 0 h 129131"/>
              <a:gd name="connsiteX1" fmla="*/ 0 w 733927"/>
              <a:gd name="connsiteY1" fmla="*/ 18799 h 129131"/>
              <a:gd name="connsiteX0" fmla="*/ 733927 w 733927"/>
              <a:gd name="connsiteY0" fmla="*/ 0 h 107463"/>
              <a:gd name="connsiteX1" fmla="*/ 0 w 733927"/>
              <a:gd name="connsiteY1" fmla="*/ 18799 h 107463"/>
              <a:gd name="connsiteX0" fmla="*/ 733927 w 733927"/>
              <a:gd name="connsiteY0" fmla="*/ 0 h 102290"/>
              <a:gd name="connsiteX1" fmla="*/ 0 w 733927"/>
              <a:gd name="connsiteY1" fmla="*/ 18799 h 102290"/>
              <a:gd name="connsiteX0" fmla="*/ 811741 w 811741"/>
              <a:gd name="connsiteY0" fmla="*/ 394300 h 422821"/>
              <a:gd name="connsiteX1" fmla="*/ 0 w 811741"/>
              <a:gd name="connsiteY1" fmla="*/ 0 h 422821"/>
              <a:gd name="connsiteX0" fmla="*/ 832713 w 832713"/>
              <a:gd name="connsiteY0" fmla="*/ 602185 h 622757"/>
              <a:gd name="connsiteX1" fmla="*/ 0 w 832713"/>
              <a:gd name="connsiteY1" fmla="*/ 0 h 622757"/>
              <a:gd name="connsiteX0" fmla="*/ 832713 w 832713"/>
              <a:gd name="connsiteY0" fmla="*/ 602185 h 630439"/>
              <a:gd name="connsiteX1" fmla="*/ 0 w 832713"/>
              <a:gd name="connsiteY1" fmla="*/ 0 h 630439"/>
              <a:gd name="connsiteX0" fmla="*/ 832713 w 832713"/>
              <a:gd name="connsiteY0" fmla="*/ 602185 h 639760"/>
              <a:gd name="connsiteX1" fmla="*/ 0 w 832713"/>
              <a:gd name="connsiteY1" fmla="*/ 0 h 639760"/>
              <a:gd name="connsiteX0" fmla="*/ 645446 w 645446"/>
              <a:gd name="connsiteY0" fmla="*/ 1704161 h 1717356"/>
              <a:gd name="connsiteX1" fmla="*/ 0 w 645446"/>
              <a:gd name="connsiteY1" fmla="*/ 0 h 1717356"/>
              <a:gd name="connsiteX0" fmla="*/ 645446 w 645446"/>
              <a:gd name="connsiteY0" fmla="*/ 1704161 h 1748800"/>
              <a:gd name="connsiteX1" fmla="*/ 0 w 645446"/>
              <a:gd name="connsiteY1" fmla="*/ 0 h 1748800"/>
              <a:gd name="connsiteX0" fmla="*/ 604589 w 604589"/>
              <a:gd name="connsiteY0" fmla="*/ 1708309 h 1752854"/>
              <a:gd name="connsiteX1" fmla="*/ 0 w 604589"/>
              <a:gd name="connsiteY1" fmla="*/ 0 h 1752854"/>
              <a:gd name="connsiteX0" fmla="*/ 604589 w 604589"/>
              <a:gd name="connsiteY0" fmla="*/ 1708309 h 1764119"/>
              <a:gd name="connsiteX1" fmla="*/ 0 w 604589"/>
              <a:gd name="connsiteY1" fmla="*/ 0 h 1764119"/>
              <a:gd name="connsiteX0" fmla="*/ 604589 w 604589"/>
              <a:gd name="connsiteY0" fmla="*/ 1708309 h 1712625"/>
              <a:gd name="connsiteX1" fmla="*/ 0 w 604589"/>
              <a:gd name="connsiteY1" fmla="*/ 0 h 1712625"/>
              <a:gd name="connsiteX0" fmla="*/ 532364 w 532364"/>
              <a:gd name="connsiteY0" fmla="*/ 1734827 h 1739044"/>
              <a:gd name="connsiteX1" fmla="*/ 0 w 532364"/>
              <a:gd name="connsiteY1" fmla="*/ 0 h 1739044"/>
              <a:gd name="connsiteX0" fmla="*/ 532364 w 532364"/>
              <a:gd name="connsiteY0" fmla="*/ 1734827 h 1805667"/>
              <a:gd name="connsiteX1" fmla="*/ 0 w 532364"/>
              <a:gd name="connsiteY1" fmla="*/ 0 h 1805667"/>
              <a:gd name="connsiteX0" fmla="*/ 494127 w 494127"/>
              <a:gd name="connsiteY0" fmla="*/ 1748866 h 1819139"/>
              <a:gd name="connsiteX1" fmla="*/ 0 w 494127"/>
              <a:gd name="connsiteY1" fmla="*/ 0 h 1819139"/>
              <a:gd name="connsiteX0" fmla="*/ 494127 w 494127"/>
              <a:gd name="connsiteY0" fmla="*/ 1748866 h 1822605"/>
              <a:gd name="connsiteX1" fmla="*/ 0 w 494127"/>
              <a:gd name="connsiteY1" fmla="*/ 0 h 1822605"/>
            </a:gdLst>
            <a:ahLst/>
            <a:cxnLst>
              <a:cxn ang="0">
                <a:pos x="connsiteX0" y="connsiteY0"/>
              </a:cxn>
              <a:cxn ang="0">
                <a:pos x="connsiteX1" y="connsiteY1"/>
              </a:cxn>
            </a:cxnLst>
            <a:rect l="l" t="t" r="r" b="b"/>
            <a:pathLst>
              <a:path w="494127" h="1822605">
                <a:moveTo>
                  <a:pt x="494127" y="1748866"/>
                </a:moveTo>
                <a:cubicBezTo>
                  <a:pt x="253647" y="2149749"/>
                  <a:pt x="142944" y="823609"/>
                  <a:pt x="0" y="0"/>
                </a:cubicBezTo>
              </a:path>
            </a:pathLst>
          </a:cu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vert="horz" wrap="squar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
        <p:nvSpPr>
          <p:cNvPr id="8" name="Freeform: Shape 7">
            <a:extLst>
              <a:ext uri="{FF2B5EF4-FFF2-40B4-BE49-F238E27FC236}">
                <a16:creationId xmlns:a16="http://schemas.microsoft.com/office/drawing/2014/main" id="{35A2EE36-723B-8EB8-9718-D69E06D862A5}"/>
              </a:ext>
            </a:extLst>
          </p:cNvPr>
          <p:cNvSpPr/>
          <p:nvPr/>
        </p:nvSpPr>
        <p:spPr bwMode="auto">
          <a:xfrm rot="16854736" flipV="1">
            <a:off x="624097" y="3450917"/>
            <a:ext cx="603387" cy="585982"/>
          </a:xfrm>
          <a:custGeom>
            <a:avLst/>
            <a:gdLst>
              <a:gd name="connsiteX0" fmla="*/ 0 w 426720"/>
              <a:gd name="connsiteY0" fmla="*/ 0 h 944880"/>
              <a:gd name="connsiteX1" fmla="*/ 426720 w 426720"/>
              <a:gd name="connsiteY1" fmla="*/ 944880 h 944880"/>
              <a:gd name="connsiteX0" fmla="*/ 1312049 w 1321078"/>
              <a:gd name="connsiteY0" fmla="*/ 0 h 129540"/>
              <a:gd name="connsiteX1" fmla="*/ 9029 w 1321078"/>
              <a:gd name="connsiteY1" fmla="*/ 129540 h 129540"/>
              <a:gd name="connsiteX0" fmla="*/ 1319629 w 1328617"/>
              <a:gd name="connsiteY0" fmla="*/ 0 h 487680"/>
              <a:gd name="connsiteX1" fmla="*/ 8989 w 1328617"/>
              <a:gd name="connsiteY1" fmla="*/ 487680 h 487680"/>
              <a:gd name="connsiteX0" fmla="*/ 1310640 w 1344788"/>
              <a:gd name="connsiteY0" fmla="*/ 0 h 621991"/>
              <a:gd name="connsiteX1" fmla="*/ 0 w 1344788"/>
              <a:gd name="connsiteY1" fmla="*/ 487680 h 621991"/>
              <a:gd name="connsiteX0" fmla="*/ 1358076 w 1389352"/>
              <a:gd name="connsiteY0" fmla="*/ 0 h 362486"/>
              <a:gd name="connsiteX1" fmla="*/ 0 w 1389352"/>
              <a:gd name="connsiteY1" fmla="*/ 155688 h 362486"/>
              <a:gd name="connsiteX0" fmla="*/ 1358076 w 1358075"/>
              <a:gd name="connsiteY0" fmla="*/ 0 h 332890"/>
              <a:gd name="connsiteX1" fmla="*/ 0 w 1358075"/>
              <a:gd name="connsiteY1" fmla="*/ 155688 h 332890"/>
              <a:gd name="connsiteX0" fmla="*/ 1358076 w 1358076"/>
              <a:gd name="connsiteY0" fmla="*/ 0 h 380921"/>
              <a:gd name="connsiteX1" fmla="*/ 0 w 1358076"/>
              <a:gd name="connsiteY1" fmla="*/ 155688 h 380921"/>
              <a:gd name="connsiteX0" fmla="*/ 1310309 w 1310309"/>
              <a:gd name="connsiteY0" fmla="*/ 0 h 388171"/>
              <a:gd name="connsiteX1" fmla="*/ 0 w 1310309"/>
              <a:gd name="connsiteY1" fmla="*/ 165358 h 388171"/>
              <a:gd name="connsiteX0" fmla="*/ 1310309 w 1312382"/>
              <a:gd name="connsiteY0" fmla="*/ 0 h 438440"/>
              <a:gd name="connsiteX1" fmla="*/ 0 w 1312382"/>
              <a:gd name="connsiteY1" fmla="*/ 165358 h 438440"/>
              <a:gd name="connsiteX0" fmla="*/ 909585 w 913786"/>
              <a:gd name="connsiteY0" fmla="*/ 0 h 2151287"/>
              <a:gd name="connsiteX1" fmla="*/ 0 w 913786"/>
              <a:gd name="connsiteY1" fmla="*/ 2076755 h 2151287"/>
              <a:gd name="connsiteX0" fmla="*/ 909585 w 936122"/>
              <a:gd name="connsiteY0" fmla="*/ 0 h 2194014"/>
              <a:gd name="connsiteX1" fmla="*/ 0 w 936122"/>
              <a:gd name="connsiteY1" fmla="*/ 2076755 h 2194014"/>
              <a:gd name="connsiteX0" fmla="*/ 909585 w 931767"/>
              <a:gd name="connsiteY0" fmla="*/ 0 h 2076755"/>
              <a:gd name="connsiteX1" fmla="*/ 0 w 931767"/>
              <a:gd name="connsiteY1" fmla="*/ 2076755 h 2076755"/>
              <a:gd name="connsiteX0" fmla="*/ 909585 w 909585"/>
              <a:gd name="connsiteY0" fmla="*/ 279 h 2077034"/>
              <a:gd name="connsiteX1" fmla="*/ 0 w 909585"/>
              <a:gd name="connsiteY1" fmla="*/ 2077034 h 2077034"/>
              <a:gd name="connsiteX0" fmla="*/ 733927 w 733927"/>
              <a:gd name="connsiteY0" fmla="*/ 65020 h 83819"/>
              <a:gd name="connsiteX1" fmla="*/ 0 w 733927"/>
              <a:gd name="connsiteY1" fmla="*/ 83819 h 83819"/>
              <a:gd name="connsiteX0" fmla="*/ 733927 w 733927"/>
              <a:gd name="connsiteY0" fmla="*/ 2096 h 100658"/>
              <a:gd name="connsiteX1" fmla="*/ 0 w 733927"/>
              <a:gd name="connsiteY1" fmla="*/ 20895 h 100658"/>
              <a:gd name="connsiteX0" fmla="*/ 733927 w 733927"/>
              <a:gd name="connsiteY0" fmla="*/ 0 h 145277"/>
              <a:gd name="connsiteX1" fmla="*/ 0 w 733927"/>
              <a:gd name="connsiteY1" fmla="*/ 18799 h 145277"/>
              <a:gd name="connsiteX0" fmla="*/ 733927 w 733927"/>
              <a:gd name="connsiteY0" fmla="*/ 0 h 129131"/>
              <a:gd name="connsiteX1" fmla="*/ 0 w 733927"/>
              <a:gd name="connsiteY1" fmla="*/ 18799 h 129131"/>
              <a:gd name="connsiteX0" fmla="*/ 733927 w 733927"/>
              <a:gd name="connsiteY0" fmla="*/ 0 h 107463"/>
              <a:gd name="connsiteX1" fmla="*/ 0 w 733927"/>
              <a:gd name="connsiteY1" fmla="*/ 18799 h 107463"/>
              <a:gd name="connsiteX0" fmla="*/ 733927 w 733927"/>
              <a:gd name="connsiteY0" fmla="*/ 0 h 102290"/>
              <a:gd name="connsiteX1" fmla="*/ 0 w 733927"/>
              <a:gd name="connsiteY1" fmla="*/ 18799 h 102290"/>
              <a:gd name="connsiteX0" fmla="*/ 811741 w 811741"/>
              <a:gd name="connsiteY0" fmla="*/ 394300 h 422821"/>
              <a:gd name="connsiteX1" fmla="*/ 0 w 811741"/>
              <a:gd name="connsiteY1" fmla="*/ 0 h 422821"/>
              <a:gd name="connsiteX0" fmla="*/ 832713 w 832713"/>
              <a:gd name="connsiteY0" fmla="*/ 602185 h 622757"/>
              <a:gd name="connsiteX1" fmla="*/ 0 w 832713"/>
              <a:gd name="connsiteY1" fmla="*/ 0 h 622757"/>
              <a:gd name="connsiteX0" fmla="*/ 832713 w 832713"/>
              <a:gd name="connsiteY0" fmla="*/ 602185 h 630439"/>
              <a:gd name="connsiteX1" fmla="*/ 0 w 832713"/>
              <a:gd name="connsiteY1" fmla="*/ 0 h 630439"/>
              <a:gd name="connsiteX0" fmla="*/ 832713 w 832713"/>
              <a:gd name="connsiteY0" fmla="*/ 602185 h 639760"/>
              <a:gd name="connsiteX1" fmla="*/ 0 w 832713"/>
              <a:gd name="connsiteY1" fmla="*/ 0 h 639760"/>
              <a:gd name="connsiteX0" fmla="*/ 645446 w 645446"/>
              <a:gd name="connsiteY0" fmla="*/ 1704161 h 1717356"/>
              <a:gd name="connsiteX1" fmla="*/ 0 w 645446"/>
              <a:gd name="connsiteY1" fmla="*/ 0 h 1717356"/>
              <a:gd name="connsiteX0" fmla="*/ 645446 w 645446"/>
              <a:gd name="connsiteY0" fmla="*/ 1704161 h 1748800"/>
              <a:gd name="connsiteX1" fmla="*/ 0 w 645446"/>
              <a:gd name="connsiteY1" fmla="*/ 0 h 1748800"/>
              <a:gd name="connsiteX0" fmla="*/ 604589 w 604589"/>
              <a:gd name="connsiteY0" fmla="*/ 1708309 h 1752854"/>
              <a:gd name="connsiteX1" fmla="*/ 0 w 604589"/>
              <a:gd name="connsiteY1" fmla="*/ 0 h 1752854"/>
              <a:gd name="connsiteX0" fmla="*/ 604589 w 604589"/>
              <a:gd name="connsiteY0" fmla="*/ 1708309 h 1764119"/>
              <a:gd name="connsiteX1" fmla="*/ 0 w 604589"/>
              <a:gd name="connsiteY1" fmla="*/ 0 h 1764119"/>
              <a:gd name="connsiteX0" fmla="*/ 604589 w 604589"/>
              <a:gd name="connsiteY0" fmla="*/ 1708309 h 1712625"/>
              <a:gd name="connsiteX1" fmla="*/ 0 w 604589"/>
              <a:gd name="connsiteY1" fmla="*/ 0 h 1712625"/>
              <a:gd name="connsiteX0" fmla="*/ 604589 w 604589"/>
              <a:gd name="connsiteY0" fmla="*/ 1708309 h 1708309"/>
              <a:gd name="connsiteX1" fmla="*/ 0 w 604589"/>
              <a:gd name="connsiteY1" fmla="*/ 0 h 1708309"/>
              <a:gd name="connsiteX0" fmla="*/ 339761 w 339761"/>
              <a:gd name="connsiteY0" fmla="*/ 471215 h 486962"/>
              <a:gd name="connsiteX1" fmla="*/ 0 w 339761"/>
              <a:gd name="connsiteY1" fmla="*/ 0 h 486962"/>
              <a:gd name="connsiteX0" fmla="*/ 339761 w 339761"/>
              <a:gd name="connsiteY0" fmla="*/ 471215 h 471215"/>
              <a:gd name="connsiteX1" fmla="*/ 0 w 339761"/>
              <a:gd name="connsiteY1" fmla="*/ 0 h 471215"/>
            </a:gdLst>
            <a:ahLst/>
            <a:cxnLst>
              <a:cxn ang="0">
                <a:pos x="connsiteX0" y="connsiteY0"/>
              </a:cxn>
              <a:cxn ang="0">
                <a:pos x="connsiteX1" y="connsiteY1"/>
              </a:cxn>
            </a:cxnLst>
            <a:rect l="l" t="t" r="r" b="b"/>
            <a:pathLst>
              <a:path w="339761" h="471215">
                <a:moveTo>
                  <a:pt x="339761" y="471215"/>
                </a:moveTo>
                <a:cubicBezTo>
                  <a:pt x="162498" y="397341"/>
                  <a:pt x="64174" y="178476"/>
                  <a:pt x="0" y="0"/>
                </a:cubicBezTo>
              </a:path>
            </a:pathLst>
          </a:custGeom>
          <a:ln>
            <a:solidFill>
              <a:schemeClr val="tx1"/>
            </a:solidFill>
            <a:tailEnd type="stealth" w="lg" len="lg"/>
          </a:ln>
        </p:spPr>
        <p:style>
          <a:lnRef idx="1">
            <a:schemeClr val="accent1"/>
          </a:lnRef>
          <a:fillRef idx="0">
            <a:schemeClr val="accent1"/>
          </a:fillRef>
          <a:effectRef idx="0">
            <a:schemeClr val="accent1"/>
          </a:effectRef>
          <a:fontRef idx="minor">
            <a:schemeClr val="tx1"/>
          </a:fontRef>
        </p:style>
        <p:txBody>
          <a:bodyPr vert="horz" wrap="squar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568476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63D03-B0AE-2CE4-7AB8-CC1430D8E4CE}"/>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7C510173-085E-B2E9-91A0-DA13897D94C5}"/>
              </a:ext>
            </a:extLst>
          </p:cNvPr>
          <p:cNvSpPr txBox="1">
            <a:spLocks/>
          </p:cNvSpPr>
          <p:nvPr/>
        </p:nvSpPr>
        <p:spPr bwMode="auto">
          <a:xfrm>
            <a:off x="304800" y="191241"/>
            <a:ext cx="11376025" cy="464607"/>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US" dirty="0"/>
              <a:t>Safety actions</a:t>
            </a:r>
            <a:br>
              <a:rPr lang="en-US" dirty="0"/>
            </a:br>
            <a:endParaRPr lang="en-US" dirty="0"/>
          </a:p>
        </p:txBody>
      </p:sp>
      <p:sp>
        <p:nvSpPr>
          <p:cNvPr id="6" name="TextBox 5">
            <a:extLst>
              <a:ext uri="{FF2B5EF4-FFF2-40B4-BE49-F238E27FC236}">
                <a16:creationId xmlns:a16="http://schemas.microsoft.com/office/drawing/2014/main" id="{70B9E15B-F87D-34AE-22D4-D6F30C24B064}"/>
              </a:ext>
            </a:extLst>
          </p:cNvPr>
          <p:cNvSpPr txBox="1"/>
          <p:nvPr/>
        </p:nvSpPr>
        <p:spPr bwMode="auto">
          <a:xfrm>
            <a:off x="152400" y="916016"/>
            <a:ext cx="12039600" cy="3108543"/>
          </a:xfrm>
          <a:prstGeom prst="rect">
            <a:avLst/>
          </a:prstGeom>
          <a:noFill/>
        </p:spPr>
        <p:txBody>
          <a:bodyPr wrap="square">
            <a:spAutoFit/>
          </a:bodyPr>
          <a:lstStyle/>
          <a:p>
            <a:pPr marL="342900" indent="-342900">
              <a:spcAft>
                <a:spcPts val="600"/>
              </a:spcAft>
              <a:buFont typeface="Arial" panose="020B0604020202020204" pitchFamily="34" charset="0"/>
              <a:buChar char="•"/>
            </a:pPr>
            <a:r>
              <a:rPr lang="en-GB" sz="2400" dirty="0">
                <a:solidFill>
                  <a:schemeClr val="tx2"/>
                </a:solidFill>
              </a:rPr>
              <a:t>Pressure vessels &gt; 0.5 </a:t>
            </a:r>
            <a:r>
              <a:rPr lang="en-GB" sz="2400" dirty="0" err="1">
                <a:solidFill>
                  <a:schemeClr val="tx2"/>
                </a:solidFill>
              </a:rPr>
              <a:t>barg</a:t>
            </a:r>
            <a:r>
              <a:rPr lang="en-GB" sz="2400" dirty="0">
                <a:solidFill>
                  <a:schemeClr val="tx2"/>
                </a:solidFill>
              </a:rPr>
              <a:t> must be inventoried in EAM database (according to GSI-M-2)</a:t>
            </a:r>
          </a:p>
          <a:p>
            <a:pPr marL="342900" indent="-342900">
              <a:spcAft>
                <a:spcPts val="600"/>
              </a:spcAft>
              <a:buFont typeface="Arial" panose="020B0604020202020204" pitchFamily="34" charset="0"/>
              <a:buChar char="•"/>
            </a:pPr>
            <a:r>
              <a:rPr lang="en-GB" sz="2400" dirty="0">
                <a:solidFill>
                  <a:schemeClr val="tx2"/>
                </a:solidFill>
              </a:rPr>
              <a:t>Locations with cryogenic hazards (even temporary) need authorisation = </a:t>
            </a:r>
            <a:br>
              <a:rPr lang="en-GB" sz="2400" dirty="0">
                <a:solidFill>
                  <a:schemeClr val="tx2"/>
                </a:solidFill>
              </a:rPr>
            </a:br>
            <a:r>
              <a:rPr lang="en-GB" sz="2400" dirty="0">
                <a:solidFill>
                  <a:schemeClr val="tx2"/>
                </a:solidFill>
              </a:rPr>
              <a:t>documentation + risk assessment + implementation of risk mitigation measures </a:t>
            </a:r>
          </a:p>
          <a:p>
            <a:pPr marL="342900" marR="0" lvl="0" indent="-342900" algn="l"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2400" b="0" i="0" u="none" strike="noStrike" kern="0" cap="none" spc="0" normalizeH="0" baseline="0" noProof="0" dirty="0">
                <a:ln>
                  <a:noFill/>
                </a:ln>
                <a:solidFill>
                  <a:srgbClr val="2F2F2F"/>
                </a:solidFill>
                <a:effectLst/>
                <a:uLnTx/>
                <a:uFillTx/>
                <a:latin typeface="Source Sans Pro"/>
                <a:cs typeface="Arial"/>
              </a:rPr>
              <a:t>Proposal of Fire safety measures for Li-Ion battery charging EDMS </a:t>
            </a:r>
            <a:r>
              <a:rPr kumimoji="0" lang="en-GB" sz="2400" b="0" i="0" u="none" strike="noStrike" kern="0" cap="none" spc="0" normalizeH="0" baseline="0" noProof="0" dirty="0">
                <a:ln>
                  <a:noFill/>
                </a:ln>
                <a:solidFill>
                  <a:srgbClr val="2F2F2F"/>
                </a:solidFill>
                <a:effectLst/>
                <a:uLnTx/>
                <a:uFillTx/>
                <a:latin typeface="Source Sans Pro"/>
                <a:cs typeface="Arial"/>
                <a:hlinkClick r:id="rId2"/>
              </a:rPr>
              <a:t>3234281</a:t>
            </a:r>
            <a:r>
              <a:rPr kumimoji="0" lang="en-GB" sz="2400" b="0" i="0" u="none" strike="noStrike" kern="0" cap="none" spc="0" normalizeH="0" baseline="0" noProof="0" dirty="0">
                <a:ln>
                  <a:noFill/>
                </a:ln>
                <a:solidFill>
                  <a:srgbClr val="2F2F2F"/>
                </a:solidFill>
                <a:effectLst/>
                <a:uLnTx/>
                <a:uFillTx/>
                <a:latin typeface="Source Sans Pro"/>
                <a:cs typeface="Arial"/>
              </a:rPr>
              <a:t> (→TSO, DTSOs)</a:t>
            </a:r>
          </a:p>
          <a:p>
            <a:pPr marL="346075" lvl="0">
              <a:spcAft>
                <a:spcPts val="600"/>
              </a:spcAft>
              <a:defRPr/>
            </a:pPr>
            <a:r>
              <a:rPr kumimoji="0" lang="en-GB" sz="1400" b="0" i="0" u="none" strike="noStrike" kern="0" cap="none" spc="0" normalizeH="0" baseline="0" noProof="0" dirty="0">
                <a:ln>
                  <a:noFill/>
                </a:ln>
                <a:solidFill>
                  <a:srgbClr val="2F2F2F"/>
                </a:solidFill>
                <a:effectLst/>
                <a:uLnTx/>
                <a:uFillTx/>
                <a:latin typeface="Source Sans Pro"/>
                <a:cs typeface="Arial"/>
                <a:sym typeface="Symbol" panose="05050102010706020507" pitchFamily="18" charset="2"/>
              </a:rPr>
              <a:t></a:t>
            </a:r>
            <a:r>
              <a:rPr kumimoji="0" lang="en-GB" sz="1400" b="0" i="0" u="none" strike="noStrike" kern="0" cap="none" spc="0" normalizeH="0" baseline="0" noProof="0" dirty="0">
                <a:ln>
                  <a:noFill/>
                </a:ln>
                <a:solidFill>
                  <a:srgbClr val="2F2F2F"/>
                </a:solidFill>
                <a:effectLst/>
                <a:uLnTx/>
                <a:uFillTx/>
                <a:latin typeface="Source Sans Pro"/>
                <a:cs typeface="Arial"/>
              </a:rPr>
              <a:t> multiple laptops close together (0.1 kWh), power tools (0.5 kWh), multiple bicycles (1 kWh), UPS (1~200 kWh), forklifts (100 kWh)</a:t>
            </a:r>
            <a:br>
              <a:rPr kumimoji="0" lang="en-GB" sz="1400" b="0" i="0" u="none" strike="noStrike" kern="0" cap="none" spc="0" normalizeH="0" baseline="0" noProof="0" dirty="0">
                <a:ln>
                  <a:noFill/>
                </a:ln>
                <a:solidFill>
                  <a:srgbClr val="2F2F2F"/>
                </a:solidFill>
                <a:effectLst/>
                <a:uLnTx/>
                <a:uFillTx/>
                <a:latin typeface="Source Sans Pro"/>
                <a:cs typeface="Arial"/>
              </a:rPr>
            </a:br>
            <a:r>
              <a:rPr kumimoji="0" lang="en-GB" sz="1400" b="0" i="0" u="none" strike="noStrike" kern="0" cap="none" spc="0" normalizeH="0" baseline="0" noProof="0" dirty="0">
                <a:ln>
                  <a:noFill/>
                </a:ln>
                <a:solidFill>
                  <a:srgbClr val="2F2F2F"/>
                </a:solidFill>
                <a:effectLst/>
                <a:uLnTx/>
                <a:uFillTx/>
                <a:latin typeface="Source Sans Pro"/>
                <a:cs typeface="Arial"/>
                <a:sym typeface="Symbol" panose="05050102010706020507" pitchFamily="18" charset="2"/>
              </a:rPr>
              <a:t> obligation of awareness safety course (upcoming)</a:t>
            </a:r>
            <a:br>
              <a:rPr kumimoji="0" lang="en-GB" sz="1400" b="0" i="0" u="none" strike="noStrike" kern="0" cap="none" spc="0" normalizeH="0" baseline="0" noProof="0" dirty="0">
                <a:ln>
                  <a:noFill/>
                </a:ln>
                <a:solidFill>
                  <a:srgbClr val="2F2F2F"/>
                </a:solidFill>
                <a:effectLst/>
                <a:uLnTx/>
                <a:uFillTx/>
                <a:latin typeface="Source Sans Pro"/>
                <a:cs typeface="Arial"/>
                <a:sym typeface="Symbol" panose="05050102010706020507" pitchFamily="18" charset="2"/>
              </a:rPr>
            </a:br>
            <a:r>
              <a:rPr kumimoji="0" lang="en-GB" sz="1400" b="0" i="0" u="none" strike="noStrike" kern="0" cap="none" spc="0" normalizeH="0" baseline="0" noProof="0" dirty="0">
                <a:ln>
                  <a:noFill/>
                </a:ln>
                <a:solidFill>
                  <a:srgbClr val="2F2F2F"/>
                </a:solidFill>
                <a:effectLst/>
                <a:uLnTx/>
                <a:uFillTx/>
                <a:latin typeface="Source Sans Pro"/>
                <a:cs typeface="Arial"/>
                <a:sym typeface="Symbol" panose="05050102010706020507" pitchFamily="18" charset="2"/>
              </a:rPr>
              <a:t> obligation of CERES registration if &gt; </a:t>
            </a:r>
            <a:r>
              <a:rPr lang="en-GB" sz="1400" dirty="0">
                <a:solidFill>
                  <a:srgbClr val="2F2F2F"/>
                </a:solidFill>
                <a:sym typeface="Symbol" panose="05050102010706020507" pitchFamily="18" charset="2"/>
              </a:rPr>
              <a:t>1 kWh, written declaration if &gt; 5 kWh</a:t>
            </a:r>
            <a:br>
              <a:rPr lang="en-GB" sz="1400" dirty="0">
                <a:solidFill>
                  <a:srgbClr val="2F2F2F"/>
                </a:solidFill>
                <a:sym typeface="Symbol" panose="05050102010706020507" pitchFamily="18" charset="2"/>
              </a:rPr>
            </a:br>
            <a:r>
              <a:rPr lang="en-GB" sz="1400" dirty="0">
                <a:solidFill>
                  <a:srgbClr val="2F2F2F"/>
                </a:solidFill>
                <a:sym typeface="Symbol" panose="05050102010706020507" pitchFamily="18" charset="2"/>
              </a:rPr>
              <a:t> consider: location (e.g. on </a:t>
            </a:r>
            <a:r>
              <a:rPr lang="en-GB" sz="1400" u="sng" dirty="0">
                <a:solidFill>
                  <a:srgbClr val="2F2F2F"/>
                </a:solidFill>
                <a:sym typeface="Symbol" panose="05050102010706020507" pitchFamily="18" charset="2"/>
              </a:rPr>
              <a:t>escape route</a:t>
            </a:r>
            <a:r>
              <a:rPr lang="en-GB" sz="1400" dirty="0">
                <a:solidFill>
                  <a:srgbClr val="2F2F2F"/>
                </a:solidFill>
                <a:sym typeface="Symbol" panose="05050102010706020507" pitchFamily="18" charset="2"/>
              </a:rPr>
              <a:t>); combination </a:t>
            </a:r>
            <a:r>
              <a:rPr kumimoji="0" lang="en-GB" sz="1400" b="0" i="0" u="none" strike="noStrike" kern="0" cap="none" spc="0" normalizeH="0" baseline="0" noProof="0" dirty="0">
                <a:ln>
                  <a:noFill/>
                </a:ln>
                <a:solidFill>
                  <a:srgbClr val="2F2F2F"/>
                </a:solidFill>
                <a:effectLst/>
                <a:uLnTx/>
                <a:uFillTx/>
                <a:latin typeface="Source Sans Pro"/>
                <a:cs typeface="Arial"/>
                <a:sym typeface="Symbol" panose="05050102010706020507" pitchFamily="18" charset="2"/>
              </a:rPr>
              <a:t>with other nearby risks; supervision; ventilation; firefighting devices ….</a:t>
            </a:r>
            <a:endParaRPr lang="en-GB" sz="2400" dirty="0">
              <a:solidFill>
                <a:schemeClr val="tx2"/>
              </a:solidFill>
            </a:endParaRPr>
          </a:p>
          <a:p>
            <a:pPr marL="342900" indent="-342900">
              <a:spcAft>
                <a:spcPts val="600"/>
              </a:spcAft>
              <a:buFont typeface="Arial" panose="020B0604020202020204" pitchFamily="34" charset="0"/>
              <a:buChar char="•"/>
            </a:pPr>
            <a:r>
              <a:rPr lang="en-GB" sz="2400" dirty="0">
                <a:solidFill>
                  <a:srgbClr val="000000"/>
                </a:solidFill>
                <a:latin typeface="Aptos" panose="020B0004020202020204" pitchFamily="34" charset="0"/>
                <a:ea typeface="Times New Roman" panose="02020603050405020304" pitchFamily="18" charset="0"/>
                <a:cs typeface="Aptos" panose="020B0004020202020204" pitchFamily="34" charset="0"/>
              </a:rPr>
              <a:t>"</a:t>
            </a:r>
            <a:r>
              <a:rPr lang="en-GB" sz="2400" i="1" u="sng" dirty="0">
                <a:solidFill>
                  <a:srgbClr val="000000"/>
                </a:solidFill>
                <a:latin typeface="Aptos" panose="020B0004020202020204" pitchFamily="34" charset="0"/>
                <a:ea typeface="Times New Roman" panose="02020603050405020304" pitchFamily="18" charset="0"/>
                <a:cs typeface="Aptos" panose="020B0004020202020204" pitchFamily="34" charset="0"/>
                <a:hlinkClick r:id="rId3" tooltip="https://lms.cern.ch/ekp/servlet/ekp?TX=FORMAT1&amp;LOTYPE=R&amp;CID=EKP000040042&amp;PX=N&amp;PREVIEWMODE=Y&amp;FORCECLOSE=N"/>
              </a:rPr>
              <a:t>Manual handling - Gestures and postures</a:t>
            </a:r>
            <a:r>
              <a:rPr lang="en-GB" sz="2400" i="1" dirty="0">
                <a:solidFill>
                  <a:srgbClr val="000000"/>
                </a:solidFill>
                <a:latin typeface="Aptos" panose="020B0004020202020204" pitchFamily="34" charset="0"/>
                <a:ea typeface="Times New Roman" panose="02020603050405020304" pitchFamily="18" charset="0"/>
                <a:cs typeface="Aptos" panose="020B0004020202020204" pitchFamily="34" charset="0"/>
              </a:rPr>
              <a:t>"</a:t>
            </a:r>
            <a:r>
              <a:rPr lang="en-GB" sz="2400" dirty="0">
                <a:solidFill>
                  <a:srgbClr val="000000"/>
                </a:solidFill>
                <a:latin typeface="Aptos" panose="020B0004020202020204" pitchFamily="34" charset="0"/>
                <a:ea typeface="Times New Roman" panose="02020603050405020304" pitchFamily="18" charset="0"/>
                <a:cs typeface="Aptos" panose="020B0004020202020204" pitchFamily="34" charset="0"/>
              </a:rPr>
              <a:t> now available on the Learning Hub</a:t>
            </a:r>
            <a:endParaRPr lang="en-GB" sz="2400" dirty="0">
              <a:solidFill>
                <a:schemeClr val="tx2"/>
              </a:solidFill>
            </a:endParaRPr>
          </a:p>
        </p:txBody>
      </p:sp>
      <p:pic>
        <p:nvPicPr>
          <p:cNvPr id="4" name="Picture 3" descr="A person carrying a box&#10;&#10;AI-generated content may be incorrect.">
            <a:extLst>
              <a:ext uri="{FF2B5EF4-FFF2-40B4-BE49-F238E27FC236}">
                <a16:creationId xmlns:a16="http://schemas.microsoft.com/office/drawing/2014/main" id="{FF0A11EB-46E2-CAAD-4F79-04B414BE6E5B}"/>
              </a:ext>
            </a:extLst>
          </p:cNvPr>
          <p:cNvPicPr>
            <a:picLocks noChangeAspect="1"/>
          </p:cNvPicPr>
          <p:nvPr/>
        </p:nvPicPr>
        <p:blipFill>
          <a:blip r:embed="rId4"/>
          <a:stretch>
            <a:fillRect/>
          </a:stretch>
        </p:blipFill>
        <p:spPr>
          <a:xfrm>
            <a:off x="8001000" y="4330514"/>
            <a:ext cx="3585873" cy="1923752"/>
          </a:xfrm>
          <a:prstGeom prst="rect">
            <a:avLst/>
          </a:prstGeom>
        </p:spPr>
      </p:pic>
      <p:pic>
        <p:nvPicPr>
          <p:cNvPr id="3" name="Picture 2" descr="A group of bicycles in a room&#10;&#10;AI-generated content may be incorrect.">
            <a:extLst>
              <a:ext uri="{FF2B5EF4-FFF2-40B4-BE49-F238E27FC236}">
                <a16:creationId xmlns:a16="http://schemas.microsoft.com/office/drawing/2014/main" id="{0210FEF4-C914-7376-DFB2-71184D7A8B88}"/>
              </a:ext>
            </a:extLst>
          </p:cNvPr>
          <p:cNvPicPr>
            <a:picLocks noChangeAspect="1"/>
          </p:cNvPicPr>
          <p:nvPr/>
        </p:nvPicPr>
        <p:blipFill>
          <a:blip r:embed="rId5"/>
          <a:stretch>
            <a:fillRect/>
          </a:stretch>
        </p:blipFill>
        <p:spPr>
          <a:xfrm>
            <a:off x="956815" y="4495800"/>
            <a:ext cx="2829059" cy="1593181"/>
          </a:xfrm>
          <a:prstGeom prst="rect">
            <a:avLst/>
          </a:prstGeom>
        </p:spPr>
      </p:pic>
      <p:pic>
        <p:nvPicPr>
          <p:cNvPr id="8" name="Picture 7" descr="A table with a yellow sign on it&#10;&#10;AI-generated content may be incorrect.">
            <a:extLst>
              <a:ext uri="{FF2B5EF4-FFF2-40B4-BE49-F238E27FC236}">
                <a16:creationId xmlns:a16="http://schemas.microsoft.com/office/drawing/2014/main" id="{B2FFCB6D-9F37-AF66-E281-169E0AED1C9B}"/>
              </a:ext>
            </a:extLst>
          </p:cNvPr>
          <p:cNvPicPr>
            <a:picLocks noChangeAspect="1"/>
          </p:cNvPicPr>
          <p:nvPr/>
        </p:nvPicPr>
        <p:blipFill>
          <a:blip r:embed="rId6"/>
          <a:srcRect t="-5882" b="27058"/>
          <a:stretch>
            <a:fillRect/>
          </a:stretch>
        </p:blipFill>
        <p:spPr>
          <a:xfrm>
            <a:off x="5181600" y="3906905"/>
            <a:ext cx="1728474" cy="2284925"/>
          </a:xfrm>
          <a:prstGeom prst="rect">
            <a:avLst/>
          </a:prstGeom>
        </p:spPr>
      </p:pic>
    </p:spTree>
    <p:extLst>
      <p:ext uri="{BB962C8B-B14F-4D97-AF65-F5344CB8AC3E}">
        <p14:creationId xmlns:p14="http://schemas.microsoft.com/office/powerpoint/2010/main" val="332611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B89DA-7352-B310-CC3B-DB9F0756E365}"/>
            </a:ext>
          </a:extLst>
        </p:cNvPr>
        <p:cNvGrpSpPr/>
        <p:nvPr/>
      </p:nvGrpSpPr>
      <p:grpSpPr>
        <a:xfrm>
          <a:off x="0" y="0"/>
          <a:ext cx="0" cy="0"/>
          <a:chOff x="0" y="0"/>
          <a:chExt cx="0" cy="0"/>
        </a:xfrm>
      </p:grpSpPr>
      <p:pic>
        <p:nvPicPr>
          <p:cNvPr id="10" name="Picture 9">
            <a:extLst>
              <a:ext uri="{FF2B5EF4-FFF2-40B4-BE49-F238E27FC236}">
                <a16:creationId xmlns:a16="http://schemas.microsoft.com/office/drawing/2014/main" id="{92DEC14F-D926-D382-F8AC-10F8372B1F73}"/>
              </a:ext>
            </a:extLst>
          </p:cNvPr>
          <p:cNvPicPr>
            <a:picLocks noChangeAspect="1"/>
          </p:cNvPicPr>
          <p:nvPr/>
        </p:nvPicPr>
        <p:blipFill>
          <a:blip r:embed="rId2"/>
          <a:stretch>
            <a:fillRect/>
          </a:stretch>
        </p:blipFill>
        <p:spPr>
          <a:xfrm>
            <a:off x="8204458" y="2488365"/>
            <a:ext cx="2734085" cy="3578847"/>
          </a:xfrm>
          <a:prstGeom prst="rect">
            <a:avLst/>
          </a:prstGeom>
        </p:spPr>
      </p:pic>
      <p:sp>
        <p:nvSpPr>
          <p:cNvPr id="5" name="Title 2">
            <a:extLst>
              <a:ext uri="{FF2B5EF4-FFF2-40B4-BE49-F238E27FC236}">
                <a16:creationId xmlns:a16="http://schemas.microsoft.com/office/drawing/2014/main" id="{3CA14AC4-3742-D4C5-AE1C-A50829AF6F0F}"/>
              </a:ext>
            </a:extLst>
          </p:cNvPr>
          <p:cNvSpPr txBox="1">
            <a:spLocks/>
          </p:cNvSpPr>
          <p:nvPr/>
        </p:nvSpPr>
        <p:spPr bwMode="auto">
          <a:xfrm>
            <a:off x="304800" y="191241"/>
            <a:ext cx="11376025" cy="464607"/>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US" dirty="0"/>
              <a:t>Are we concerned ?</a:t>
            </a:r>
            <a:br>
              <a:rPr lang="en-US" dirty="0"/>
            </a:br>
            <a:endParaRPr lang="en-US" dirty="0"/>
          </a:p>
        </p:txBody>
      </p:sp>
      <p:pic>
        <p:nvPicPr>
          <p:cNvPr id="3" name="Picture 2">
            <a:extLst>
              <a:ext uri="{FF2B5EF4-FFF2-40B4-BE49-F238E27FC236}">
                <a16:creationId xmlns:a16="http://schemas.microsoft.com/office/drawing/2014/main" id="{584CD219-54DC-FD43-CBFE-6B0ECA16D4A1}"/>
              </a:ext>
            </a:extLst>
          </p:cNvPr>
          <p:cNvPicPr>
            <a:picLocks noChangeAspect="1"/>
          </p:cNvPicPr>
          <p:nvPr/>
        </p:nvPicPr>
        <p:blipFill>
          <a:blip r:embed="rId3"/>
          <a:stretch>
            <a:fillRect/>
          </a:stretch>
        </p:blipFill>
        <p:spPr>
          <a:xfrm>
            <a:off x="990600" y="1828800"/>
            <a:ext cx="3200400" cy="4359964"/>
          </a:xfrm>
          <a:prstGeom prst="rect">
            <a:avLst/>
          </a:prstGeom>
        </p:spPr>
      </p:pic>
      <p:sp>
        <p:nvSpPr>
          <p:cNvPr id="2" name="Text Placeholder 2">
            <a:extLst>
              <a:ext uri="{FF2B5EF4-FFF2-40B4-BE49-F238E27FC236}">
                <a16:creationId xmlns:a16="http://schemas.microsoft.com/office/drawing/2014/main" id="{13507E90-3EEA-C9BA-D9DD-C9C1C85CB8BC}"/>
              </a:ext>
            </a:extLst>
          </p:cNvPr>
          <p:cNvSpPr txBox="1">
            <a:spLocks/>
          </p:cNvSpPr>
          <p:nvPr/>
        </p:nvSpPr>
        <p:spPr bwMode="auto">
          <a:xfrm>
            <a:off x="990600" y="1143000"/>
            <a:ext cx="4047716" cy="487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2400" dirty="0">
                <a:solidFill>
                  <a:schemeClr val="accent2"/>
                </a:solidFill>
              </a:rPr>
              <a:t>Travail en hauteur</a:t>
            </a:r>
          </a:p>
        </p:txBody>
      </p:sp>
      <p:sp>
        <p:nvSpPr>
          <p:cNvPr id="6" name="Text Placeholder 2">
            <a:extLst>
              <a:ext uri="{FF2B5EF4-FFF2-40B4-BE49-F238E27FC236}">
                <a16:creationId xmlns:a16="http://schemas.microsoft.com/office/drawing/2014/main" id="{BEFB7307-6CE5-5625-D2B0-EBF68002D3E5}"/>
              </a:ext>
            </a:extLst>
          </p:cNvPr>
          <p:cNvSpPr txBox="1">
            <a:spLocks/>
          </p:cNvSpPr>
          <p:nvPr/>
        </p:nvSpPr>
        <p:spPr bwMode="auto">
          <a:xfrm>
            <a:off x="7391400" y="1066800"/>
            <a:ext cx="4495800" cy="487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2400" dirty="0">
                <a:solidFill>
                  <a:schemeClr val="accent2"/>
                </a:solidFill>
              </a:rPr>
              <a:t>Travail en </a:t>
            </a:r>
            <a:r>
              <a:rPr lang="en-US" sz="2400" dirty="0" err="1">
                <a:solidFill>
                  <a:schemeClr val="accent2"/>
                </a:solidFill>
              </a:rPr>
              <a:t>espace</a:t>
            </a:r>
            <a:r>
              <a:rPr lang="en-US" sz="2400" dirty="0">
                <a:solidFill>
                  <a:schemeClr val="accent2"/>
                </a:solidFill>
              </a:rPr>
              <a:t> confine</a:t>
            </a:r>
          </a:p>
          <a:p>
            <a:pPr marL="342900" indent="-342900">
              <a:spcBef>
                <a:spcPts val="0"/>
              </a:spcBef>
              <a:spcAft>
                <a:spcPts val="600"/>
              </a:spcAft>
              <a:buFont typeface="Arial" panose="020B0604020202020204" pitchFamily="34" charset="0"/>
              <a:buChar char="•"/>
              <a:defRPr/>
            </a:pPr>
            <a:r>
              <a:rPr lang="en-US" sz="2000" b="0" dirty="0"/>
              <a:t>Safety training necessary</a:t>
            </a:r>
          </a:p>
          <a:p>
            <a:pPr marL="342900" indent="-342900">
              <a:spcBef>
                <a:spcPts val="0"/>
              </a:spcBef>
              <a:spcAft>
                <a:spcPts val="600"/>
              </a:spcAft>
              <a:buFont typeface="Arial" panose="020B0604020202020204" pitchFamily="34" charset="0"/>
              <a:buChar char="•"/>
              <a:defRPr/>
            </a:pPr>
            <a:r>
              <a:rPr lang="en-US" sz="2000" b="0" dirty="0"/>
              <a:t>Written procedure including risk assessment + mitigation measures</a:t>
            </a:r>
          </a:p>
        </p:txBody>
      </p:sp>
      <p:pic>
        <p:nvPicPr>
          <p:cNvPr id="8" name="Picture 7" descr="A close-up of a sign&#10;&#10;AI-generated content may be incorrect.">
            <a:extLst>
              <a:ext uri="{FF2B5EF4-FFF2-40B4-BE49-F238E27FC236}">
                <a16:creationId xmlns:a16="http://schemas.microsoft.com/office/drawing/2014/main" id="{786B55C7-4C57-0F7F-50D5-425D91279DDA}"/>
              </a:ext>
            </a:extLst>
          </p:cNvPr>
          <p:cNvPicPr>
            <a:picLocks noChangeAspect="1"/>
          </p:cNvPicPr>
          <p:nvPr/>
        </p:nvPicPr>
        <p:blipFill>
          <a:blip r:embed="rId4"/>
          <a:stretch>
            <a:fillRect/>
          </a:stretch>
        </p:blipFill>
        <p:spPr>
          <a:xfrm>
            <a:off x="6529771" y="4362629"/>
            <a:ext cx="1428571" cy="1428571"/>
          </a:xfrm>
          <a:prstGeom prst="rect">
            <a:avLst/>
          </a:prstGeom>
        </p:spPr>
      </p:pic>
      <p:sp>
        <p:nvSpPr>
          <p:cNvPr id="9" name="TextBox 8">
            <a:extLst>
              <a:ext uri="{FF2B5EF4-FFF2-40B4-BE49-F238E27FC236}">
                <a16:creationId xmlns:a16="http://schemas.microsoft.com/office/drawing/2014/main" id="{C3045521-AF80-53CA-BDDD-844B77AE436F}"/>
              </a:ext>
            </a:extLst>
          </p:cNvPr>
          <p:cNvSpPr txBox="1"/>
          <p:nvPr/>
        </p:nvSpPr>
        <p:spPr bwMode="auto">
          <a:xfrm>
            <a:off x="6439400" y="5752189"/>
            <a:ext cx="1609315" cy="315023"/>
          </a:xfrm>
          <a:prstGeom prst="rect">
            <a:avLst/>
          </a:prstGeom>
          <a:noFill/>
        </p:spPr>
        <p:txBody>
          <a:bodyPr wrap="square">
            <a:spAutoFit/>
          </a:bodyPr>
          <a:lstStyle/>
          <a:p>
            <a:pPr lvl="0">
              <a:lnSpc>
                <a:spcPct val="107000"/>
              </a:lnSpc>
              <a:spcAft>
                <a:spcPts val="800"/>
              </a:spcAft>
            </a:pPr>
            <a:r>
              <a:rPr lang="en-US" sz="1400" kern="100" dirty="0">
                <a:effectLst/>
                <a:latin typeface="Aptos" panose="020B0004020202020204" pitchFamily="34" charset="0"/>
                <a:ea typeface="Aptos" panose="020B0004020202020204" pitchFamily="34" charset="0"/>
                <a:cs typeface="Times New Roman" panose="02020603050405020304" pitchFamily="18" charset="0"/>
                <a:hlinkClick r:id="rId5"/>
              </a:rPr>
              <a:t>Course STCOS01I</a:t>
            </a:r>
            <a:endParaRPr lang="en-US" sz="1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74235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097FC9-F3EB-B3A4-7ED8-07575D5F0B1C}"/>
            </a:ext>
          </a:extLst>
        </p:cNvPr>
        <p:cNvGrpSpPr/>
        <p:nvPr/>
      </p:nvGrpSpPr>
      <p:grpSpPr>
        <a:xfrm>
          <a:off x="0" y="0"/>
          <a:ext cx="0" cy="0"/>
          <a:chOff x="0" y="0"/>
          <a:chExt cx="0" cy="0"/>
        </a:xfrm>
      </p:grpSpPr>
      <p:sp>
        <p:nvSpPr>
          <p:cNvPr id="5" name="Title 2">
            <a:extLst>
              <a:ext uri="{FF2B5EF4-FFF2-40B4-BE49-F238E27FC236}">
                <a16:creationId xmlns:a16="http://schemas.microsoft.com/office/drawing/2014/main" id="{DEE73E81-D14F-06FF-67E8-CCCA0200A99A}"/>
              </a:ext>
            </a:extLst>
          </p:cNvPr>
          <p:cNvSpPr txBox="1">
            <a:spLocks/>
          </p:cNvSpPr>
          <p:nvPr/>
        </p:nvSpPr>
        <p:spPr bwMode="auto">
          <a:xfrm>
            <a:off x="304800" y="191241"/>
            <a:ext cx="11376025" cy="464607"/>
          </a:xfrm>
          <a:prstGeom prst="rect">
            <a:avLst/>
          </a:prstGeom>
        </p:spPr>
        <p:txBody>
          <a:bodyPr vert="horz" lIns="0" tIns="0" rIns="0" bIns="0" rtlCol="0" anchor="t"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US" dirty="0"/>
              <a:t>Safety actions</a:t>
            </a:r>
            <a:br>
              <a:rPr lang="en-US" dirty="0"/>
            </a:br>
            <a:endParaRPr lang="en-US" dirty="0"/>
          </a:p>
        </p:txBody>
      </p:sp>
      <p:pic>
        <p:nvPicPr>
          <p:cNvPr id="4" name="Picture 3">
            <a:extLst>
              <a:ext uri="{FF2B5EF4-FFF2-40B4-BE49-F238E27FC236}">
                <a16:creationId xmlns:a16="http://schemas.microsoft.com/office/drawing/2014/main" id="{FB4AEE93-2526-D95B-7575-9764831C30F9}"/>
              </a:ext>
            </a:extLst>
          </p:cNvPr>
          <p:cNvPicPr>
            <a:picLocks noChangeAspect="1"/>
          </p:cNvPicPr>
          <p:nvPr/>
        </p:nvPicPr>
        <p:blipFill>
          <a:blip r:embed="rId2"/>
          <a:stretch>
            <a:fillRect/>
          </a:stretch>
        </p:blipFill>
        <p:spPr>
          <a:xfrm>
            <a:off x="1228045" y="880707"/>
            <a:ext cx="9735909" cy="5096586"/>
          </a:xfrm>
          <a:prstGeom prst="rect">
            <a:avLst/>
          </a:prstGeom>
        </p:spPr>
      </p:pic>
    </p:spTree>
    <p:extLst>
      <p:ext uri="{BB962C8B-B14F-4D97-AF65-F5344CB8AC3E}">
        <p14:creationId xmlns:p14="http://schemas.microsoft.com/office/powerpoint/2010/main" val="4279624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6E03B1-5D62-B820-B6AA-2EE1D17D4FE8}"/>
            </a:ext>
          </a:extLst>
        </p:cNvPr>
        <p:cNvGrpSpPr/>
        <p:nvPr/>
      </p:nvGrpSpPr>
      <p:grpSpPr>
        <a:xfrm>
          <a:off x="0" y="0"/>
          <a:ext cx="0" cy="0"/>
          <a:chOff x="0" y="0"/>
          <a:chExt cx="0" cy="0"/>
        </a:xfrm>
      </p:grpSpPr>
      <p:sp>
        <p:nvSpPr>
          <p:cNvPr id="4" name="Text Placeholder 2">
            <a:extLst>
              <a:ext uri="{FF2B5EF4-FFF2-40B4-BE49-F238E27FC236}">
                <a16:creationId xmlns:a16="http://schemas.microsoft.com/office/drawing/2014/main" id="{4496176F-2C89-78AB-4D81-652219F3B68E}"/>
              </a:ext>
            </a:extLst>
          </p:cNvPr>
          <p:cNvSpPr txBox="1">
            <a:spLocks/>
          </p:cNvSpPr>
          <p:nvPr/>
        </p:nvSpPr>
        <p:spPr bwMode="auto">
          <a:xfrm>
            <a:off x="228600" y="2420918"/>
            <a:ext cx="11353800" cy="997196"/>
          </a:xfrm>
          <a:prstGeom prst="rect">
            <a:avLst/>
          </a:prstGeom>
        </p:spPr>
        <p:txBody>
          <a:bodyPr vert="horz" wrap="square" lIns="0" tIns="0" rIns="0" bIns="0" rtlCol="0">
            <a:sp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7200" dirty="0">
                <a:solidFill>
                  <a:schemeClr val="accent2"/>
                </a:solidFill>
              </a:rPr>
              <a:t>General communications</a:t>
            </a:r>
            <a:endParaRPr lang="en-US" sz="4800" b="0" dirty="0">
              <a:solidFill>
                <a:schemeClr val="accent2"/>
              </a:solidFill>
            </a:endParaRPr>
          </a:p>
        </p:txBody>
      </p:sp>
    </p:spTree>
    <p:extLst>
      <p:ext uri="{BB962C8B-B14F-4D97-AF65-F5344CB8AC3E}">
        <p14:creationId xmlns:p14="http://schemas.microsoft.com/office/powerpoint/2010/main" val="3015074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6BEC9-504D-F4C6-8A72-6666799D96D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F782224-39E5-09A1-976D-A5F30E8198E7}"/>
              </a:ext>
            </a:extLst>
          </p:cNvPr>
          <p:cNvSpPr>
            <a:spLocks noGrp="1"/>
          </p:cNvSpPr>
          <p:nvPr>
            <p:ph type="title"/>
          </p:nvPr>
        </p:nvSpPr>
        <p:spPr>
          <a:xfrm>
            <a:off x="351381" y="304800"/>
            <a:ext cx="11376025" cy="457200"/>
          </a:xfrm>
        </p:spPr>
        <p:txBody>
          <a:bodyPr/>
          <a:lstStyle/>
          <a:p>
            <a:r>
              <a:rPr lang="en-US" dirty="0"/>
              <a:t>Personnel (07/2025)</a:t>
            </a:r>
          </a:p>
        </p:txBody>
      </p:sp>
      <p:sp>
        <p:nvSpPr>
          <p:cNvPr id="4" name="Text Placeholder 2">
            <a:extLst>
              <a:ext uri="{FF2B5EF4-FFF2-40B4-BE49-F238E27FC236}">
                <a16:creationId xmlns:a16="http://schemas.microsoft.com/office/drawing/2014/main" id="{C2C79984-5B98-2A42-1D8B-461B0E638992}"/>
              </a:ext>
            </a:extLst>
          </p:cNvPr>
          <p:cNvSpPr txBox="1">
            <a:spLocks/>
          </p:cNvSpPr>
          <p:nvPr/>
        </p:nvSpPr>
        <p:spPr bwMode="auto">
          <a:xfrm>
            <a:off x="351381" y="838200"/>
            <a:ext cx="2960914" cy="106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Industrial Support (3)</a:t>
            </a:r>
          </a:p>
          <a:p>
            <a:pPr marL="174625" indent="-174625">
              <a:spcBef>
                <a:spcPts val="0"/>
              </a:spcBef>
              <a:spcAft>
                <a:spcPts val="0"/>
              </a:spcAft>
              <a:buFont typeface="Arial" panose="020B0604020202020204" pitchFamily="34" charset="0"/>
              <a:buChar char="•"/>
              <a:defRPr/>
            </a:pPr>
            <a:r>
              <a:rPr lang="en-US" sz="1600" b="0" dirty="0"/>
              <a:t>Dominique DREVARD</a:t>
            </a:r>
          </a:p>
          <a:p>
            <a:pPr marL="174625" indent="-174625">
              <a:spcBef>
                <a:spcPts val="0"/>
              </a:spcBef>
              <a:spcAft>
                <a:spcPts val="0"/>
              </a:spcAft>
              <a:buFont typeface="Arial" panose="020B0604020202020204" pitchFamily="34" charset="0"/>
              <a:buChar char="•"/>
              <a:defRPr/>
            </a:pPr>
            <a:r>
              <a:rPr lang="en-US" sz="1600" b="0" dirty="0"/>
              <a:t>Thierry SAINT-GEORGE</a:t>
            </a:r>
          </a:p>
          <a:p>
            <a:pPr marL="174625" indent="-174625">
              <a:spcBef>
                <a:spcPts val="0"/>
              </a:spcBef>
              <a:spcAft>
                <a:spcPts val="0"/>
              </a:spcAft>
              <a:buFont typeface="Arial" panose="020B0604020202020204" pitchFamily="34" charset="0"/>
              <a:buChar char="•"/>
              <a:defRPr/>
            </a:pPr>
            <a:r>
              <a:rPr lang="en-US" sz="1600" b="0" dirty="0">
                <a:solidFill>
                  <a:srgbClr val="FF0000"/>
                </a:solidFill>
              </a:rPr>
              <a:t>Francois RAKOTOARISON</a:t>
            </a:r>
            <a:br>
              <a:rPr lang="en-US" sz="1600" b="0" dirty="0">
                <a:solidFill>
                  <a:srgbClr val="FF0000"/>
                </a:solidFill>
              </a:rPr>
            </a:br>
            <a:r>
              <a:rPr lang="en-US" sz="1600" b="0" dirty="0">
                <a:solidFill>
                  <a:srgbClr val="FF0000"/>
                </a:solidFill>
              </a:rPr>
              <a:t>(07.25)</a:t>
            </a:r>
            <a:br>
              <a:rPr lang="en-US" sz="1600" b="0" dirty="0">
                <a:solidFill>
                  <a:srgbClr val="FF0000"/>
                </a:solidFill>
              </a:rPr>
            </a:br>
            <a:endParaRPr lang="en-US" sz="1600" b="0" dirty="0">
              <a:solidFill>
                <a:srgbClr val="FF0000"/>
              </a:solidFill>
            </a:endParaRPr>
          </a:p>
        </p:txBody>
      </p:sp>
      <p:sp>
        <p:nvSpPr>
          <p:cNvPr id="7" name="Text Placeholder 2">
            <a:extLst>
              <a:ext uri="{FF2B5EF4-FFF2-40B4-BE49-F238E27FC236}">
                <a16:creationId xmlns:a16="http://schemas.microsoft.com/office/drawing/2014/main" id="{F4EFA0B4-79BD-68F8-7AB9-991E2C84DDE8}"/>
              </a:ext>
            </a:extLst>
          </p:cNvPr>
          <p:cNvSpPr txBox="1">
            <a:spLocks/>
          </p:cNvSpPr>
          <p:nvPr/>
        </p:nvSpPr>
        <p:spPr bwMode="auto">
          <a:xfrm>
            <a:off x="5943600" y="838200"/>
            <a:ext cx="3481501" cy="106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Graduates/Fellows (4)</a:t>
            </a:r>
          </a:p>
          <a:p>
            <a:pPr marL="174625" indent="-174625">
              <a:spcBef>
                <a:spcPts val="0"/>
              </a:spcBef>
              <a:spcAft>
                <a:spcPts val="0"/>
              </a:spcAft>
              <a:buFont typeface="Arial" panose="020B0604020202020204" pitchFamily="34" charset="0"/>
              <a:buChar char="•"/>
              <a:defRPr/>
            </a:pPr>
            <a:r>
              <a:rPr lang="en-US" sz="1600" b="0" dirty="0"/>
              <a:t>Konstantinos DIAMANTIS</a:t>
            </a:r>
          </a:p>
          <a:p>
            <a:pPr marL="174625" indent="-174625">
              <a:spcBef>
                <a:spcPts val="0"/>
              </a:spcBef>
              <a:spcAft>
                <a:spcPts val="0"/>
              </a:spcAft>
              <a:buFont typeface="Arial" panose="020B0604020202020204" pitchFamily="34" charset="0"/>
              <a:buChar char="•"/>
              <a:defRPr/>
            </a:pPr>
            <a:r>
              <a:rPr lang="en-US" sz="1600" b="0" dirty="0">
                <a:solidFill>
                  <a:srgbClr val="FF0000"/>
                </a:solidFill>
              </a:rPr>
              <a:t>Giorgiana DIMA</a:t>
            </a:r>
          </a:p>
          <a:p>
            <a:pPr marL="174625" indent="-174625">
              <a:spcBef>
                <a:spcPts val="0"/>
              </a:spcBef>
              <a:spcAft>
                <a:spcPts val="0"/>
              </a:spcAft>
              <a:buFont typeface="Arial" panose="020B0604020202020204" pitchFamily="34" charset="0"/>
              <a:buChar char="•"/>
              <a:defRPr/>
            </a:pPr>
            <a:r>
              <a:rPr lang="en-US" sz="1600" b="0" dirty="0"/>
              <a:t>Abhishek GANESH</a:t>
            </a:r>
          </a:p>
          <a:p>
            <a:pPr marL="174625" indent="-174625">
              <a:spcBef>
                <a:spcPts val="0"/>
              </a:spcBef>
              <a:spcAft>
                <a:spcPts val="0"/>
              </a:spcAft>
              <a:buFont typeface="Arial" panose="020B0604020202020204" pitchFamily="34" charset="0"/>
              <a:buChar char="•"/>
              <a:defRPr/>
            </a:pPr>
            <a:r>
              <a:rPr lang="en-US" sz="1600" b="0" dirty="0">
                <a:solidFill>
                  <a:srgbClr val="FF0000"/>
                </a:solidFill>
              </a:rPr>
              <a:t>Nicolas VALLIS</a:t>
            </a:r>
          </a:p>
          <a:p>
            <a:pPr marL="174625" indent="-174625">
              <a:spcBef>
                <a:spcPts val="0"/>
              </a:spcBef>
              <a:spcAft>
                <a:spcPts val="0"/>
              </a:spcAft>
              <a:buFont typeface="Arial" panose="020B0604020202020204" pitchFamily="34" charset="0"/>
              <a:buChar char="•"/>
              <a:defRPr/>
            </a:pPr>
            <a:r>
              <a:rPr lang="en-US" sz="1600" b="0" i="1" dirty="0"/>
              <a:t>CAD/design Eng. (H2 25)</a:t>
            </a:r>
          </a:p>
          <a:p>
            <a:pPr>
              <a:spcBef>
                <a:spcPts val="0"/>
              </a:spcBef>
              <a:spcAft>
                <a:spcPts val="0"/>
              </a:spcAft>
              <a:defRPr/>
            </a:pPr>
            <a:br>
              <a:rPr lang="en-US" sz="1800" b="0" i="1" dirty="0"/>
            </a:br>
            <a:br>
              <a:rPr lang="en-US" sz="1800" b="0" dirty="0"/>
            </a:br>
            <a:endParaRPr lang="en-US" sz="1800" b="0" dirty="0"/>
          </a:p>
        </p:txBody>
      </p:sp>
      <p:sp>
        <p:nvSpPr>
          <p:cNvPr id="8" name="Text Placeholder 2">
            <a:extLst>
              <a:ext uri="{FF2B5EF4-FFF2-40B4-BE49-F238E27FC236}">
                <a16:creationId xmlns:a16="http://schemas.microsoft.com/office/drawing/2014/main" id="{A4C77025-5984-18E3-F991-C57FDFD1C285}"/>
              </a:ext>
            </a:extLst>
          </p:cNvPr>
          <p:cNvSpPr txBox="1">
            <a:spLocks/>
          </p:cNvSpPr>
          <p:nvPr/>
        </p:nvSpPr>
        <p:spPr bwMode="auto">
          <a:xfrm>
            <a:off x="3101465" y="838200"/>
            <a:ext cx="2960914" cy="106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Trainees/Students (5) </a:t>
            </a:r>
          </a:p>
          <a:p>
            <a:pPr marL="174625" indent="-174625">
              <a:spcBef>
                <a:spcPts val="0"/>
              </a:spcBef>
              <a:spcAft>
                <a:spcPts val="0"/>
              </a:spcAft>
              <a:buFont typeface="Arial" panose="020B0604020202020204" pitchFamily="34" charset="0"/>
              <a:buChar char="•"/>
              <a:defRPr/>
            </a:pPr>
            <a:r>
              <a:rPr lang="en-US" sz="1600" b="0" dirty="0"/>
              <a:t>Alberto BELLELLI</a:t>
            </a:r>
          </a:p>
          <a:p>
            <a:pPr marL="174625" indent="-174625">
              <a:spcBef>
                <a:spcPts val="0"/>
              </a:spcBef>
              <a:spcAft>
                <a:spcPts val="0"/>
              </a:spcAft>
              <a:buFont typeface="Arial" panose="020B0604020202020204" pitchFamily="34" charset="0"/>
              <a:buChar char="•"/>
              <a:defRPr/>
            </a:pPr>
            <a:r>
              <a:rPr lang="en-US" sz="1600" b="0" dirty="0">
                <a:solidFill>
                  <a:srgbClr val="FF0000"/>
                </a:solidFill>
              </a:rPr>
              <a:t>Miguel GONZALES </a:t>
            </a:r>
            <a:endParaRPr lang="en-US" sz="1600" b="0" i="1" dirty="0">
              <a:solidFill>
                <a:srgbClr val="FF0000"/>
              </a:solidFill>
            </a:endParaRPr>
          </a:p>
          <a:p>
            <a:pPr marL="174625" indent="-174625">
              <a:spcBef>
                <a:spcPts val="0"/>
              </a:spcBef>
              <a:spcAft>
                <a:spcPts val="0"/>
              </a:spcAft>
              <a:buFont typeface="Arial" panose="020B0604020202020204" pitchFamily="34" charset="0"/>
              <a:buChar char="•"/>
              <a:defRPr/>
            </a:pPr>
            <a:r>
              <a:rPr lang="en-US" sz="1600" b="0" dirty="0"/>
              <a:t>Martin PRAZNOVSKY</a:t>
            </a:r>
          </a:p>
          <a:p>
            <a:pPr marL="174625" indent="-174625">
              <a:spcBef>
                <a:spcPts val="0"/>
              </a:spcBef>
              <a:spcAft>
                <a:spcPts val="0"/>
              </a:spcAft>
              <a:buFont typeface="Arial" panose="020B0604020202020204" pitchFamily="34" charset="0"/>
              <a:buChar char="•"/>
              <a:defRPr/>
            </a:pPr>
            <a:r>
              <a:rPr lang="en-US" sz="1600" b="0" dirty="0"/>
              <a:t>Maurus TAUPADEL</a:t>
            </a:r>
          </a:p>
          <a:p>
            <a:pPr marL="174625" indent="-174625">
              <a:spcBef>
                <a:spcPts val="0"/>
              </a:spcBef>
              <a:spcAft>
                <a:spcPts val="0"/>
              </a:spcAft>
              <a:buFont typeface="Arial" panose="020B0604020202020204" pitchFamily="34" charset="0"/>
              <a:buChar char="•"/>
              <a:defRPr/>
            </a:pPr>
            <a:r>
              <a:rPr lang="en-US" sz="1600" b="0" dirty="0"/>
              <a:t>Christoforos TSIOLAKIS</a:t>
            </a:r>
          </a:p>
          <a:p>
            <a:pPr marL="174625" indent="-174625">
              <a:spcBef>
                <a:spcPts val="0"/>
              </a:spcBef>
              <a:spcAft>
                <a:spcPts val="0"/>
              </a:spcAft>
              <a:buFont typeface="Arial" panose="020B0604020202020204" pitchFamily="34" charset="0"/>
              <a:buChar char="•"/>
              <a:defRPr/>
            </a:pPr>
            <a:r>
              <a:rPr lang="en-US" sz="1600" b="0" i="1" dirty="0"/>
              <a:t>Nevena Veselinović (09.25)</a:t>
            </a:r>
            <a:br>
              <a:rPr lang="en-US" sz="1600" b="0" dirty="0"/>
            </a:br>
            <a:endParaRPr lang="en-US" sz="1600" b="0" dirty="0"/>
          </a:p>
        </p:txBody>
      </p:sp>
      <p:sp>
        <p:nvSpPr>
          <p:cNvPr id="12" name="Text Placeholder 2">
            <a:extLst>
              <a:ext uri="{FF2B5EF4-FFF2-40B4-BE49-F238E27FC236}">
                <a16:creationId xmlns:a16="http://schemas.microsoft.com/office/drawing/2014/main" id="{0046A207-959B-226E-CEDA-616591FB1FCD}"/>
              </a:ext>
            </a:extLst>
          </p:cNvPr>
          <p:cNvSpPr txBox="1">
            <a:spLocks/>
          </p:cNvSpPr>
          <p:nvPr/>
        </p:nvSpPr>
        <p:spPr bwMode="auto">
          <a:xfrm>
            <a:off x="9067800" y="838200"/>
            <a:ext cx="3397306" cy="106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Staff  (12)</a:t>
            </a:r>
          </a:p>
          <a:p>
            <a:pPr marL="174625" indent="-174625">
              <a:spcBef>
                <a:spcPts val="0"/>
              </a:spcBef>
              <a:spcAft>
                <a:spcPts val="0"/>
              </a:spcAft>
              <a:buFont typeface="Arial" panose="020B0604020202020204" pitchFamily="34" charset="0"/>
              <a:buChar char="•"/>
              <a:defRPr/>
            </a:pPr>
            <a:r>
              <a:rPr lang="en-US" sz="1600" b="0" dirty="0"/>
              <a:t>Ricardo BELTRON MERCADILLO </a:t>
            </a:r>
          </a:p>
          <a:p>
            <a:pPr marL="174625" indent="-174625">
              <a:spcBef>
                <a:spcPts val="0"/>
              </a:spcBef>
              <a:spcAft>
                <a:spcPts val="0"/>
              </a:spcAft>
              <a:buFont typeface="Arial" panose="020B0604020202020204" pitchFamily="34" charset="0"/>
              <a:buChar char="•"/>
              <a:defRPr/>
            </a:pPr>
            <a:r>
              <a:rPr lang="en-US" sz="1600" b="0" dirty="0"/>
              <a:t>Matthias BONORA-TAM </a:t>
            </a:r>
          </a:p>
          <a:p>
            <a:pPr marL="174625" indent="-174625">
              <a:spcBef>
                <a:spcPts val="0"/>
              </a:spcBef>
              <a:spcAft>
                <a:spcPts val="0"/>
              </a:spcAft>
              <a:buFont typeface="Arial" panose="020B0604020202020204" pitchFamily="34" charset="0"/>
              <a:buChar char="•"/>
              <a:defRPr/>
            </a:pPr>
            <a:r>
              <a:rPr lang="en-US" sz="1600" b="0" dirty="0"/>
              <a:t>Marco BUZIO </a:t>
            </a:r>
          </a:p>
          <a:p>
            <a:pPr marL="174625" indent="-174625">
              <a:spcBef>
                <a:spcPts val="0"/>
              </a:spcBef>
              <a:spcAft>
                <a:spcPts val="0"/>
              </a:spcAft>
              <a:buFont typeface="Arial" panose="020B0604020202020204" pitchFamily="34" charset="0"/>
              <a:buChar char="•"/>
              <a:defRPr/>
            </a:pPr>
            <a:r>
              <a:rPr lang="en-US" sz="1600" b="0" dirty="0"/>
              <a:t>Regis CHRITIN</a:t>
            </a:r>
          </a:p>
          <a:p>
            <a:pPr marL="174625" indent="-174625">
              <a:spcBef>
                <a:spcPts val="0"/>
              </a:spcBef>
              <a:spcAft>
                <a:spcPts val="0"/>
              </a:spcAft>
              <a:buFont typeface="Arial" panose="020B0604020202020204" pitchFamily="34" charset="0"/>
              <a:buChar char="•"/>
              <a:defRPr/>
            </a:pPr>
            <a:r>
              <a:rPr lang="en-US" sz="1600" b="0" dirty="0"/>
              <a:t>Guy DEFERNE</a:t>
            </a:r>
          </a:p>
          <a:p>
            <a:pPr marL="174625" indent="-174625">
              <a:spcBef>
                <a:spcPts val="0"/>
              </a:spcBef>
              <a:spcAft>
                <a:spcPts val="0"/>
              </a:spcAft>
              <a:buFont typeface="Arial" panose="020B0604020202020204" pitchFamily="34" charset="0"/>
              <a:buChar char="•"/>
              <a:defRPr/>
            </a:pPr>
            <a:r>
              <a:rPr lang="en-US" sz="1600" b="0" dirty="0"/>
              <a:t>Olaf DUNKEL</a:t>
            </a:r>
          </a:p>
          <a:p>
            <a:pPr marL="174625" indent="-174625">
              <a:spcBef>
                <a:spcPts val="0"/>
              </a:spcBef>
              <a:spcAft>
                <a:spcPts val="0"/>
              </a:spcAft>
              <a:buFont typeface="Arial" panose="020B0604020202020204" pitchFamily="34" charset="0"/>
              <a:buChar char="•"/>
              <a:defRPr/>
            </a:pPr>
            <a:r>
              <a:rPr lang="en-US" sz="1600" b="0" dirty="0"/>
              <a:t>Lucio FISCARELLI</a:t>
            </a:r>
          </a:p>
          <a:p>
            <a:pPr marL="174625" indent="-174625">
              <a:spcBef>
                <a:spcPts val="0"/>
              </a:spcBef>
              <a:spcAft>
                <a:spcPts val="0"/>
              </a:spcAft>
              <a:buFont typeface="Arial" panose="020B0604020202020204" pitchFamily="34" charset="0"/>
              <a:buChar char="•"/>
              <a:defRPr/>
            </a:pPr>
            <a:r>
              <a:rPr lang="en-US" sz="1600" b="0" dirty="0"/>
              <a:t>David GILOTEAUX</a:t>
            </a:r>
          </a:p>
          <a:p>
            <a:pPr marL="174625" indent="-174625">
              <a:spcBef>
                <a:spcPts val="0"/>
              </a:spcBef>
              <a:spcAft>
                <a:spcPts val="0"/>
              </a:spcAft>
              <a:buFont typeface="Arial" panose="020B0604020202020204" pitchFamily="34" charset="0"/>
              <a:buChar char="•"/>
              <a:defRPr/>
            </a:pPr>
            <a:r>
              <a:rPr lang="en-US" sz="1600" b="0" dirty="0"/>
              <a:t>Unai MARTINEZ HERNANDEZ</a:t>
            </a:r>
          </a:p>
          <a:p>
            <a:pPr marL="174625" indent="-174625">
              <a:spcBef>
                <a:spcPts val="0"/>
              </a:spcBef>
              <a:spcAft>
                <a:spcPts val="0"/>
              </a:spcAft>
              <a:buFont typeface="Arial" panose="020B0604020202020204" pitchFamily="34" charset="0"/>
              <a:buChar char="•"/>
              <a:defRPr/>
            </a:pPr>
            <a:r>
              <a:rPr lang="en-US" sz="1600" b="0" dirty="0"/>
              <a:t>Mariano PENTELLA </a:t>
            </a:r>
            <a:r>
              <a:rPr lang="en-US" sz="1600" b="0" i="1" dirty="0"/>
              <a:t>(07.25)</a:t>
            </a:r>
          </a:p>
          <a:p>
            <a:pPr marL="174625" indent="-174625">
              <a:spcBef>
                <a:spcPts val="0"/>
              </a:spcBef>
              <a:spcAft>
                <a:spcPts val="0"/>
              </a:spcAft>
              <a:buFont typeface="Arial" panose="020B0604020202020204" pitchFamily="34" charset="0"/>
              <a:buChar char="•"/>
              <a:defRPr/>
            </a:pPr>
            <a:r>
              <a:rPr lang="en-US" sz="1600" b="0" dirty="0"/>
              <a:t>Carlo PETRONE</a:t>
            </a:r>
          </a:p>
          <a:p>
            <a:pPr marL="174625" indent="-174625">
              <a:spcBef>
                <a:spcPts val="0"/>
              </a:spcBef>
              <a:spcAft>
                <a:spcPts val="0"/>
              </a:spcAft>
              <a:buFont typeface="Arial" panose="020B0604020202020204" pitchFamily="34" charset="0"/>
              <a:buChar char="•"/>
              <a:defRPr/>
            </a:pPr>
            <a:r>
              <a:rPr lang="en-US" sz="1600" b="0" dirty="0"/>
              <a:t>Stephan RUSSENSCHUCK</a:t>
            </a:r>
          </a:p>
          <a:p>
            <a:pPr>
              <a:spcBef>
                <a:spcPts val="0"/>
              </a:spcBef>
              <a:spcAft>
                <a:spcPts val="0"/>
              </a:spcAft>
              <a:defRPr/>
            </a:pPr>
            <a:br>
              <a:rPr lang="en-US" sz="1800" b="0" dirty="0"/>
            </a:br>
            <a:endParaRPr lang="en-US" sz="1800" b="0" dirty="0"/>
          </a:p>
        </p:txBody>
      </p:sp>
      <p:pic>
        <p:nvPicPr>
          <p:cNvPr id="6" name="Picture 5">
            <a:extLst>
              <a:ext uri="{FF2B5EF4-FFF2-40B4-BE49-F238E27FC236}">
                <a16:creationId xmlns:a16="http://schemas.microsoft.com/office/drawing/2014/main" id="{5F9483E3-713D-6F6A-FC6D-07C45BD8CA05}"/>
              </a:ext>
            </a:extLst>
          </p:cNvPr>
          <p:cNvPicPr>
            <a:picLocks noChangeAspect="1"/>
          </p:cNvPicPr>
          <p:nvPr/>
        </p:nvPicPr>
        <p:blipFill>
          <a:blip r:embed="rId3"/>
          <a:stretch>
            <a:fillRect/>
          </a:stretch>
        </p:blipFill>
        <p:spPr>
          <a:xfrm>
            <a:off x="8205442" y="4146804"/>
            <a:ext cx="3521964" cy="1872996"/>
          </a:xfrm>
          <a:prstGeom prst="rect">
            <a:avLst/>
          </a:prstGeom>
        </p:spPr>
      </p:pic>
      <p:pic>
        <p:nvPicPr>
          <p:cNvPr id="9" name="Picture 8">
            <a:extLst>
              <a:ext uri="{FF2B5EF4-FFF2-40B4-BE49-F238E27FC236}">
                <a16:creationId xmlns:a16="http://schemas.microsoft.com/office/drawing/2014/main" id="{70CCF287-D921-42F3-8D24-E8328E2501F7}"/>
              </a:ext>
            </a:extLst>
          </p:cNvPr>
          <p:cNvPicPr>
            <a:picLocks noChangeAspect="1"/>
          </p:cNvPicPr>
          <p:nvPr/>
        </p:nvPicPr>
        <p:blipFill>
          <a:blip r:embed="rId4"/>
          <a:stretch>
            <a:fillRect/>
          </a:stretch>
        </p:blipFill>
        <p:spPr>
          <a:xfrm>
            <a:off x="3836414" y="3581400"/>
            <a:ext cx="4076172" cy="2438400"/>
          </a:xfrm>
          <a:prstGeom prst="rect">
            <a:avLst/>
          </a:prstGeom>
        </p:spPr>
      </p:pic>
      <p:pic>
        <p:nvPicPr>
          <p:cNvPr id="10" name="Picture 9">
            <a:extLst>
              <a:ext uri="{FF2B5EF4-FFF2-40B4-BE49-F238E27FC236}">
                <a16:creationId xmlns:a16="http://schemas.microsoft.com/office/drawing/2014/main" id="{D64B1FEB-26A3-92B3-64C6-DBB7381EA822}"/>
              </a:ext>
            </a:extLst>
          </p:cNvPr>
          <p:cNvPicPr>
            <a:picLocks noChangeAspect="1"/>
          </p:cNvPicPr>
          <p:nvPr/>
        </p:nvPicPr>
        <p:blipFill>
          <a:blip r:embed="rId5"/>
          <a:stretch>
            <a:fillRect/>
          </a:stretch>
        </p:blipFill>
        <p:spPr>
          <a:xfrm>
            <a:off x="270391" y="3421380"/>
            <a:ext cx="3011424" cy="2744724"/>
          </a:xfrm>
          <a:prstGeom prst="rect">
            <a:avLst/>
          </a:prstGeom>
        </p:spPr>
      </p:pic>
      <p:sp>
        <p:nvSpPr>
          <p:cNvPr id="13" name="Text Placeholder 2">
            <a:extLst>
              <a:ext uri="{FF2B5EF4-FFF2-40B4-BE49-F238E27FC236}">
                <a16:creationId xmlns:a16="http://schemas.microsoft.com/office/drawing/2014/main" id="{D361B921-CC89-795E-C764-0A9F1B50371E}"/>
              </a:ext>
            </a:extLst>
          </p:cNvPr>
          <p:cNvSpPr txBox="1">
            <a:spLocks/>
          </p:cNvSpPr>
          <p:nvPr/>
        </p:nvSpPr>
        <p:spPr bwMode="auto">
          <a:xfrm>
            <a:off x="351381" y="2438400"/>
            <a:ext cx="2960914" cy="8382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2"/>
                </a:solidFill>
              </a:rPr>
              <a:t>Visiting scientists</a:t>
            </a:r>
          </a:p>
          <a:p>
            <a:pPr marL="174625" indent="-174625">
              <a:spcBef>
                <a:spcPts val="0"/>
              </a:spcBef>
              <a:spcAft>
                <a:spcPts val="0"/>
              </a:spcAft>
              <a:buFont typeface="Arial" panose="020B0604020202020204" pitchFamily="34" charset="0"/>
              <a:buChar char="•"/>
              <a:defRPr/>
            </a:pPr>
            <a:r>
              <a:rPr lang="en-US" sz="1600" b="0" i="1" dirty="0"/>
              <a:t>Uppsala: magnet test </a:t>
            </a:r>
            <a:r>
              <a:rPr lang="en-US" sz="1600" b="0" i="1" dirty="0" err="1"/>
              <a:t>eng.</a:t>
            </a:r>
            <a:r>
              <a:rPr lang="en-US" sz="1600" b="0" i="1" dirty="0"/>
              <a:t> (TBD)</a:t>
            </a:r>
          </a:p>
          <a:p>
            <a:pPr marL="174625" indent="-174625">
              <a:spcBef>
                <a:spcPts val="0"/>
              </a:spcBef>
              <a:spcAft>
                <a:spcPts val="0"/>
              </a:spcAft>
              <a:buFont typeface="Arial" panose="020B0604020202020204" pitchFamily="34" charset="0"/>
              <a:buChar char="•"/>
              <a:defRPr/>
            </a:pPr>
            <a:r>
              <a:rPr lang="en-US" sz="1600" b="0" i="1" dirty="0"/>
              <a:t>GSI: SSW developer (Q4 25)</a:t>
            </a:r>
          </a:p>
        </p:txBody>
      </p:sp>
    </p:spTree>
    <p:extLst>
      <p:ext uri="{BB962C8B-B14F-4D97-AF65-F5344CB8AC3E}">
        <p14:creationId xmlns:p14="http://schemas.microsoft.com/office/powerpoint/2010/main" val="2239798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AF70D-0335-18C6-EB96-1FC884941AE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64BDF9A-ED93-890A-8903-9545E2513AC8}"/>
              </a:ext>
            </a:extLst>
          </p:cNvPr>
          <p:cNvSpPr>
            <a:spLocks noGrp="1"/>
          </p:cNvSpPr>
          <p:nvPr>
            <p:ph type="title"/>
          </p:nvPr>
        </p:nvSpPr>
        <p:spPr>
          <a:xfrm>
            <a:off x="351381" y="304800"/>
            <a:ext cx="11376025" cy="457200"/>
          </a:xfrm>
        </p:spPr>
        <p:txBody>
          <a:bodyPr/>
          <a:lstStyle/>
          <a:p>
            <a:r>
              <a:rPr lang="en-US" dirty="0"/>
              <a:t>Official Communications </a:t>
            </a:r>
          </a:p>
        </p:txBody>
      </p:sp>
      <p:sp>
        <p:nvSpPr>
          <p:cNvPr id="2" name="Text Placeholder 2">
            <a:extLst>
              <a:ext uri="{FF2B5EF4-FFF2-40B4-BE49-F238E27FC236}">
                <a16:creationId xmlns:a16="http://schemas.microsoft.com/office/drawing/2014/main" id="{C95E8EBC-B6EA-CB72-8EE6-33AF352F07DF}"/>
              </a:ext>
            </a:extLst>
          </p:cNvPr>
          <p:cNvSpPr txBox="1">
            <a:spLocks/>
          </p:cNvSpPr>
          <p:nvPr/>
        </p:nvSpPr>
        <p:spPr bwMode="auto">
          <a:xfrm>
            <a:off x="351381" y="1066800"/>
            <a:ext cx="4047716" cy="487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2200" dirty="0">
                <a:solidFill>
                  <a:schemeClr val="accent2"/>
                </a:solidFill>
              </a:rPr>
              <a:t>CERN Management 2026-2030</a:t>
            </a:r>
          </a:p>
          <a:p>
            <a:pPr marL="174625" indent="-174625">
              <a:spcBef>
                <a:spcPts val="0"/>
              </a:spcBef>
              <a:spcAft>
                <a:spcPts val="0"/>
              </a:spcAft>
              <a:buFont typeface="Arial" panose="020B0604020202020204" pitchFamily="34" charset="0"/>
              <a:buChar char="•"/>
              <a:defRPr/>
            </a:pPr>
            <a:endParaRPr lang="en-US" sz="1600" b="0" dirty="0"/>
          </a:p>
          <a:p>
            <a:pPr marL="174625" indent="-174625">
              <a:spcBef>
                <a:spcPts val="0"/>
              </a:spcBef>
              <a:spcAft>
                <a:spcPts val="600"/>
              </a:spcAft>
              <a:buFont typeface="Arial" panose="020B0604020202020204" pitchFamily="34" charset="0"/>
              <a:buChar char="•"/>
              <a:defRPr/>
            </a:pPr>
            <a:r>
              <a:rPr lang="en-US" sz="1800" b="0" dirty="0"/>
              <a:t>See last </a:t>
            </a:r>
            <a:r>
              <a:rPr lang="en-US" sz="1800" b="0" dirty="0" err="1"/>
              <a:t>weeks</a:t>
            </a:r>
            <a:r>
              <a:rPr lang="en-US" sz="1800" b="0" dirty="0"/>
              <a:t> </a:t>
            </a:r>
            <a:r>
              <a:rPr lang="en-US" sz="1800" b="0" dirty="0">
                <a:hlinkClick r:id="rId3"/>
              </a:rPr>
              <a:t>BULLETIN</a:t>
            </a:r>
            <a:endParaRPr lang="en-US" sz="1800" b="0" dirty="0"/>
          </a:p>
          <a:p>
            <a:pPr marL="174625" indent="-174625">
              <a:spcBef>
                <a:spcPts val="0"/>
              </a:spcBef>
              <a:spcAft>
                <a:spcPts val="600"/>
              </a:spcAft>
              <a:buFont typeface="Arial" panose="020B0604020202020204" pitchFamily="34" charset="0"/>
              <a:buChar char="•"/>
              <a:defRPr/>
            </a:pPr>
            <a:r>
              <a:rPr lang="en-US" sz="1800" b="0" dirty="0"/>
              <a:t>No change to ATS department structure</a:t>
            </a:r>
          </a:p>
          <a:p>
            <a:pPr marL="174625" indent="-174625">
              <a:spcBef>
                <a:spcPts val="0"/>
              </a:spcBef>
              <a:spcAft>
                <a:spcPts val="600"/>
              </a:spcAft>
              <a:buFont typeface="Arial" panose="020B0604020202020204" pitchFamily="34" charset="0"/>
              <a:buChar char="•"/>
              <a:defRPr/>
            </a:pPr>
            <a:r>
              <a:rPr lang="en-US" sz="1800" b="0" dirty="0"/>
              <a:t>Department Heads to be nominated in September by Council. </a:t>
            </a:r>
          </a:p>
          <a:p>
            <a:pPr marL="174625" indent="-174625">
              <a:spcBef>
                <a:spcPts val="0"/>
              </a:spcBef>
              <a:spcAft>
                <a:spcPts val="600"/>
              </a:spcAft>
              <a:buFont typeface="Arial" panose="020B0604020202020204" pitchFamily="34" charset="0"/>
              <a:buChar char="•"/>
              <a:defRPr/>
            </a:pPr>
            <a:r>
              <a:rPr lang="en-US" sz="1800" b="0" dirty="0"/>
              <a:t>Applications are welcome. </a:t>
            </a:r>
          </a:p>
          <a:p>
            <a:pPr marL="174625" indent="-174625">
              <a:spcBef>
                <a:spcPts val="0"/>
              </a:spcBef>
              <a:spcAft>
                <a:spcPts val="600"/>
              </a:spcAft>
              <a:buFont typeface="Arial" panose="020B0604020202020204" pitchFamily="34" charset="0"/>
              <a:buChar char="•"/>
              <a:defRPr/>
            </a:pPr>
            <a:r>
              <a:rPr lang="en-US" sz="1800" b="0" dirty="0"/>
              <a:t>Group Leaders to be nominated or confirmed afterwards</a:t>
            </a:r>
          </a:p>
          <a:p>
            <a:pPr marL="174625" indent="-174625">
              <a:spcBef>
                <a:spcPts val="0"/>
              </a:spcBef>
              <a:spcAft>
                <a:spcPts val="600"/>
              </a:spcAft>
              <a:buFont typeface="Arial" panose="020B0604020202020204" pitchFamily="34" charset="0"/>
              <a:buChar char="•"/>
              <a:defRPr/>
            </a:pPr>
            <a:endParaRPr lang="en-US" sz="1800" b="0" dirty="0"/>
          </a:p>
          <a:p>
            <a:pPr marL="174625" indent="-174625">
              <a:spcBef>
                <a:spcPts val="0"/>
              </a:spcBef>
              <a:spcAft>
                <a:spcPts val="600"/>
              </a:spcAft>
              <a:buFont typeface="Arial" panose="020B0604020202020204" pitchFamily="34" charset="0"/>
              <a:buChar char="•"/>
              <a:defRPr/>
            </a:pPr>
            <a:endParaRPr lang="en-US" sz="1800" b="0" dirty="0"/>
          </a:p>
          <a:p>
            <a:pPr marL="174625" indent="-174625">
              <a:spcBef>
                <a:spcPts val="0"/>
              </a:spcBef>
              <a:spcAft>
                <a:spcPts val="600"/>
              </a:spcAft>
              <a:buFont typeface="Arial" panose="020B0604020202020204" pitchFamily="34" charset="0"/>
              <a:buChar char="•"/>
              <a:defRPr/>
            </a:pPr>
            <a:r>
              <a:rPr lang="en-US" sz="1800" b="0" dirty="0"/>
              <a:t>… for us: no big change expected ! </a:t>
            </a:r>
          </a:p>
        </p:txBody>
      </p:sp>
      <p:pic>
        <p:nvPicPr>
          <p:cNvPr id="6" name="Picture 5" descr="A person wearing glasses and a suit&#10;&#10;AI-generated content may be incorrect.">
            <a:extLst>
              <a:ext uri="{FF2B5EF4-FFF2-40B4-BE49-F238E27FC236}">
                <a16:creationId xmlns:a16="http://schemas.microsoft.com/office/drawing/2014/main" id="{5A96FC0E-24F0-0B13-6C64-81582C265A20}"/>
              </a:ext>
            </a:extLst>
          </p:cNvPr>
          <p:cNvPicPr>
            <a:picLocks noChangeAspect="1"/>
          </p:cNvPicPr>
          <p:nvPr/>
        </p:nvPicPr>
        <p:blipFill>
          <a:blip r:embed="rId4"/>
          <a:stretch>
            <a:fillRect/>
          </a:stretch>
        </p:blipFill>
        <p:spPr>
          <a:xfrm>
            <a:off x="4622004" y="1595559"/>
            <a:ext cx="1052513" cy="1148196"/>
          </a:xfrm>
          <a:prstGeom prst="rect">
            <a:avLst/>
          </a:prstGeom>
        </p:spPr>
      </p:pic>
      <p:pic>
        <p:nvPicPr>
          <p:cNvPr id="8" name="Picture 7" descr="A person in a suit and tie&#10;&#10;AI-generated content may be incorrect.">
            <a:extLst>
              <a:ext uri="{FF2B5EF4-FFF2-40B4-BE49-F238E27FC236}">
                <a16:creationId xmlns:a16="http://schemas.microsoft.com/office/drawing/2014/main" id="{B7D8071F-E81F-9DFC-89D9-CCD3B71B080C}"/>
              </a:ext>
            </a:extLst>
          </p:cNvPr>
          <p:cNvPicPr>
            <a:picLocks noChangeAspect="1"/>
          </p:cNvPicPr>
          <p:nvPr/>
        </p:nvPicPr>
        <p:blipFill>
          <a:blip r:embed="rId5"/>
          <a:stretch>
            <a:fillRect/>
          </a:stretch>
        </p:blipFill>
        <p:spPr>
          <a:xfrm>
            <a:off x="4625700" y="3427067"/>
            <a:ext cx="1052513" cy="990600"/>
          </a:xfrm>
          <a:prstGeom prst="rect">
            <a:avLst/>
          </a:prstGeom>
        </p:spPr>
      </p:pic>
      <p:sp>
        <p:nvSpPr>
          <p:cNvPr id="9" name="TextBox 8">
            <a:extLst>
              <a:ext uri="{FF2B5EF4-FFF2-40B4-BE49-F238E27FC236}">
                <a16:creationId xmlns:a16="http://schemas.microsoft.com/office/drawing/2014/main" id="{6B0CD885-B330-98C7-C945-0BE6263C2C17}"/>
              </a:ext>
            </a:extLst>
          </p:cNvPr>
          <p:cNvSpPr txBox="1"/>
          <p:nvPr/>
        </p:nvSpPr>
        <p:spPr bwMode="auto">
          <a:xfrm>
            <a:off x="4649189" y="2758483"/>
            <a:ext cx="1059906" cy="461665"/>
          </a:xfrm>
          <a:prstGeom prst="rect">
            <a:avLst/>
          </a:prstGeom>
          <a:noFill/>
        </p:spPr>
        <p:txBody>
          <a:bodyPr wrap="none">
            <a:spAutoFit/>
          </a:bodyPr>
          <a:lstStyle/>
          <a:p>
            <a:pPr algn="ctr"/>
            <a:r>
              <a:rPr lang="en-US" sz="1200" dirty="0">
                <a:solidFill>
                  <a:schemeClr val="tx2"/>
                </a:solidFill>
              </a:rPr>
              <a:t>M. Thompson</a:t>
            </a:r>
            <a:br>
              <a:rPr lang="en-US" sz="1200" dirty="0">
                <a:solidFill>
                  <a:schemeClr val="tx2"/>
                </a:solidFill>
              </a:rPr>
            </a:br>
            <a:r>
              <a:rPr lang="en-US" sz="1200" dirty="0">
                <a:solidFill>
                  <a:schemeClr val="tx2"/>
                </a:solidFill>
              </a:rPr>
              <a:t>DG</a:t>
            </a:r>
          </a:p>
        </p:txBody>
      </p:sp>
      <p:sp>
        <p:nvSpPr>
          <p:cNvPr id="10" name="TextBox 9">
            <a:extLst>
              <a:ext uri="{FF2B5EF4-FFF2-40B4-BE49-F238E27FC236}">
                <a16:creationId xmlns:a16="http://schemas.microsoft.com/office/drawing/2014/main" id="{95C72B6C-65DF-A6E6-1F7C-8EAB7CCEF1E6}"/>
              </a:ext>
            </a:extLst>
          </p:cNvPr>
          <p:cNvSpPr txBox="1"/>
          <p:nvPr/>
        </p:nvSpPr>
        <p:spPr bwMode="auto">
          <a:xfrm>
            <a:off x="4714489" y="4417667"/>
            <a:ext cx="867545" cy="461665"/>
          </a:xfrm>
          <a:prstGeom prst="rect">
            <a:avLst/>
          </a:prstGeom>
          <a:noFill/>
        </p:spPr>
        <p:txBody>
          <a:bodyPr wrap="none">
            <a:spAutoFit/>
          </a:bodyPr>
          <a:lstStyle/>
          <a:p>
            <a:pPr algn="ctr"/>
            <a:r>
              <a:rPr lang="en-US" sz="1200" dirty="0">
                <a:solidFill>
                  <a:schemeClr val="tx2"/>
                </a:solidFill>
              </a:rPr>
              <a:t>O. Brüning</a:t>
            </a:r>
            <a:br>
              <a:rPr lang="en-US" sz="1200" dirty="0">
                <a:solidFill>
                  <a:schemeClr val="tx2"/>
                </a:solidFill>
              </a:rPr>
            </a:br>
            <a:r>
              <a:rPr lang="en-US" sz="1200" dirty="0">
                <a:solidFill>
                  <a:schemeClr val="tx2"/>
                </a:solidFill>
              </a:rPr>
              <a:t>ATS</a:t>
            </a:r>
          </a:p>
        </p:txBody>
      </p:sp>
      <p:sp>
        <p:nvSpPr>
          <p:cNvPr id="11" name="TextBox 10">
            <a:extLst>
              <a:ext uri="{FF2B5EF4-FFF2-40B4-BE49-F238E27FC236}">
                <a16:creationId xmlns:a16="http://schemas.microsoft.com/office/drawing/2014/main" id="{AFF47F30-5BD4-5EEB-B3CE-2468AA86C3F0}"/>
              </a:ext>
            </a:extLst>
          </p:cNvPr>
          <p:cNvSpPr txBox="1"/>
          <p:nvPr/>
        </p:nvSpPr>
        <p:spPr bwMode="auto">
          <a:xfrm>
            <a:off x="4306613" y="5280960"/>
            <a:ext cx="1636987" cy="276999"/>
          </a:xfrm>
          <a:prstGeom prst="rect">
            <a:avLst/>
          </a:prstGeom>
          <a:noFill/>
        </p:spPr>
        <p:txBody>
          <a:bodyPr wrap="none">
            <a:spAutoFit/>
          </a:bodyPr>
          <a:lstStyle/>
          <a:p>
            <a:pPr algn="ctr"/>
            <a:r>
              <a:rPr lang="en-US" sz="1200" dirty="0">
                <a:solidFill>
                  <a:schemeClr val="tx2"/>
                </a:solidFill>
              </a:rPr>
              <a:t>TE ?    BE ?    EN ?     SY ?</a:t>
            </a:r>
          </a:p>
        </p:txBody>
      </p:sp>
      <p:cxnSp>
        <p:nvCxnSpPr>
          <p:cNvPr id="13" name="Straight Arrow Connector 12">
            <a:extLst>
              <a:ext uri="{FF2B5EF4-FFF2-40B4-BE49-F238E27FC236}">
                <a16:creationId xmlns:a16="http://schemas.microsoft.com/office/drawing/2014/main" id="{FBF5BFDA-38F1-CE98-FFAB-D2FA048F6A68}"/>
              </a:ext>
            </a:extLst>
          </p:cNvPr>
          <p:cNvCxnSpPr>
            <a:cxnSpLocks/>
          </p:cNvCxnSpPr>
          <p:nvPr/>
        </p:nvCxnSpPr>
        <p:spPr>
          <a:xfrm>
            <a:off x="5179142" y="3147156"/>
            <a:ext cx="0" cy="22860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E48ADF4B-6F9E-56B4-2E44-92B97BDA0BFE}"/>
              </a:ext>
            </a:extLst>
          </p:cNvPr>
          <p:cNvGrpSpPr/>
          <p:nvPr/>
        </p:nvGrpSpPr>
        <p:grpSpPr>
          <a:xfrm>
            <a:off x="4652885" y="4879332"/>
            <a:ext cx="1025328" cy="429073"/>
            <a:chOff x="4652885" y="4879332"/>
            <a:chExt cx="1025328" cy="429073"/>
          </a:xfrm>
        </p:grpSpPr>
        <p:cxnSp>
          <p:nvCxnSpPr>
            <p:cNvPr id="15" name="Straight Arrow Connector 14">
              <a:extLst>
                <a:ext uri="{FF2B5EF4-FFF2-40B4-BE49-F238E27FC236}">
                  <a16:creationId xmlns:a16="http://schemas.microsoft.com/office/drawing/2014/main" id="{96EF0595-C30F-3058-4442-A35A9C1790CE}"/>
                </a:ext>
              </a:extLst>
            </p:cNvPr>
            <p:cNvCxnSpPr>
              <a:cxnSpLocks/>
              <a:stCxn id="10" idx="2"/>
            </p:cNvCxnSpPr>
            <p:nvPr/>
          </p:nvCxnSpPr>
          <p:spPr>
            <a:xfrm flipH="1">
              <a:off x="4652885" y="4879332"/>
              <a:ext cx="495377" cy="40483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12FCCC5-A19E-4F13-C030-F86B04C1A77F}"/>
                </a:ext>
              </a:extLst>
            </p:cNvPr>
            <p:cNvCxnSpPr>
              <a:cxnSpLocks/>
              <a:stCxn id="10" idx="2"/>
            </p:cNvCxnSpPr>
            <p:nvPr/>
          </p:nvCxnSpPr>
          <p:spPr>
            <a:xfrm flipH="1">
              <a:off x="4992413" y="4879332"/>
              <a:ext cx="155849" cy="401628"/>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DA04462-4752-D0CA-22E6-040EC2155265}"/>
                </a:ext>
              </a:extLst>
            </p:cNvPr>
            <p:cNvCxnSpPr>
              <a:cxnSpLocks/>
              <a:stCxn id="10" idx="2"/>
            </p:cNvCxnSpPr>
            <p:nvPr/>
          </p:nvCxnSpPr>
          <p:spPr>
            <a:xfrm>
              <a:off x="5148262" y="4879332"/>
              <a:ext cx="183679" cy="42907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E60128C2-8FA8-234E-45F0-731AFBB39699}"/>
                </a:ext>
              </a:extLst>
            </p:cNvPr>
            <p:cNvCxnSpPr>
              <a:cxnSpLocks/>
              <a:stCxn id="10" idx="2"/>
            </p:cNvCxnSpPr>
            <p:nvPr/>
          </p:nvCxnSpPr>
          <p:spPr>
            <a:xfrm>
              <a:off x="5148262" y="4879332"/>
              <a:ext cx="529951" cy="42907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 29">
            <a:extLst>
              <a:ext uri="{FF2B5EF4-FFF2-40B4-BE49-F238E27FC236}">
                <a16:creationId xmlns:a16="http://schemas.microsoft.com/office/drawing/2014/main" id="{478C86E2-856B-CF07-F42F-7591F0872A13}"/>
              </a:ext>
            </a:extLst>
          </p:cNvPr>
          <p:cNvGrpSpPr/>
          <p:nvPr/>
        </p:nvGrpSpPr>
        <p:grpSpPr>
          <a:xfrm>
            <a:off x="4003797" y="5542816"/>
            <a:ext cx="1025328" cy="430081"/>
            <a:chOff x="4652885" y="4807773"/>
            <a:chExt cx="1025328" cy="430081"/>
          </a:xfrm>
        </p:grpSpPr>
        <p:cxnSp>
          <p:nvCxnSpPr>
            <p:cNvPr id="31" name="Straight Arrow Connector 30">
              <a:extLst>
                <a:ext uri="{FF2B5EF4-FFF2-40B4-BE49-F238E27FC236}">
                  <a16:creationId xmlns:a16="http://schemas.microsoft.com/office/drawing/2014/main" id="{823B23D6-DAE9-64E2-6C8D-FF86A40834CD}"/>
                </a:ext>
              </a:extLst>
            </p:cNvPr>
            <p:cNvCxnSpPr>
              <a:cxnSpLocks/>
            </p:cNvCxnSpPr>
            <p:nvPr/>
          </p:nvCxnSpPr>
          <p:spPr>
            <a:xfrm flipH="1">
              <a:off x="4652885" y="4807773"/>
              <a:ext cx="495377" cy="40483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F859C894-BF4B-B993-1F1C-E112F234C6CE}"/>
                </a:ext>
              </a:extLst>
            </p:cNvPr>
            <p:cNvCxnSpPr>
              <a:cxnSpLocks/>
            </p:cNvCxnSpPr>
            <p:nvPr/>
          </p:nvCxnSpPr>
          <p:spPr>
            <a:xfrm flipH="1">
              <a:off x="4992413" y="4807773"/>
              <a:ext cx="155849" cy="401628"/>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9D08A62-5E3B-CE5C-3EEE-925F5DDAB304}"/>
                </a:ext>
              </a:extLst>
            </p:cNvPr>
            <p:cNvCxnSpPr>
              <a:cxnSpLocks/>
            </p:cNvCxnSpPr>
            <p:nvPr/>
          </p:nvCxnSpPr>
          <p:spPr>
            <a:xfrm>
              <a:off x="5148262" y="4807773"/>
              <a:ext cx="183679" cy="42907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49C2D47-F560-85A6-7969-47D21A51B187}"/>
                </a:ext>
              </a:extLst>
            </p:cNvPr>
            <p:cNvCxnSpPr>
              <a:cxnSpLocks/>
            </p:cNvCxnSpPr>
            <p:nvPr/>
          </p:nvCxnSpPr>
          <p:spPr>
            <a:xfrm>
              <a:off x="5148262" y="4807773"/>
              <a:ext cx="529951" cy="42907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128F7E1-E2E3-BC87-F35B-F7D348ECDDB8}"/>
                </a:ext>
              </a:extLst>
            </p:cNvPr>
            <p:cNvCxnSpPr>
              <a:cxnSpLocks/>
            </p:cNvCxnSpPr>
            <p:nvPr/>
          </p:nvCxnSpPr>
          <p:spPr>
            <a:xfrm flipH="1">
              <a:off x="5159616" y="4853200"/>
              <a:ext cx="11107" cy="38465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5A4E4E4F-80DD-2A11-94B9-8C59E85BDAA9}"/>
              </a:ext>
            </a:extLst>
          </p:cNvPr>
          <p:cNvSpPr txBox="1"/>
          <p:nvPr/>
        </p:nvSpPr>
        <p:spPr bwMode="auto">
          <a:xfrm>
            <a:off x="4303245" y="6047601"/>
            <a:ext cx="381836" cy="276999"/>
          </a:xfrm>
          <a:prstGeom prst="rect">
            <a:avLst/>
          </a:prstGeom>
          <a:noFill/>
        </p:spPr>
        <p:txBody>
          <a:bodyPr wrap="none">
            <a:spAutoFit/>
          </a:bodyPr>
          <a:lstStyle/>
          <a:p>
            <a:pPr algn="ctr"/>
            <a:r>
              <a:rPr lang="en-US" sz="1200" dirty="0">
                <a:solidFill>
                  <a:schemeClr val="tx2"/>
                </a:solidFill>
              </a:rPr>
              <a:t>???</a:t>
            </a:r>
          </a:p>
        </p:txBody>
      </p:sp>
      <p:sp>
        <p:nvSpPr>
          <p:cNvPr id="40" name="Text Placeholder 2">
            <a:extLst>
              <a:ext uri="{FF2B5EF4-FFF2-40B4-BE49-F238E27FC236}">
                <a16:creationId xmlns:a16="http://schemas.microsoft.com/office/drawing/2014/main" id="{E7B00EF3-15E4-E81D-DF59-AECDD7C2D980}"/>
              </a:ext>
            </a:extLst>
          </p:cNvPr>
          <p:cNvSpPr txBox="1">
            <a:spLocks/>
          </p:cNvSpPr>
          <p:nvPr/>
        </p:nvSpPr>
        <p:spPr bwMode="auto">
          <a:xfrm>
            <a:off x="6513789" y="1066800"/>
            <a:ext cx="5678209" cy="4876800"/>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en-US" sz="2200" dirty="0">
                <a:solidFill>
                  <a:schemeClr val="accent2"/>
                </a:solidFill>
              </a:rPr>
              <a:t>Telework Guidelines </a:t>
            </a:r>
          </a:p>
          <a:p>
            <a:pPr marL="174625" indent="-174625">
              <a:spcBef>
                <a:spcPts val="0"/>
              </a:spcBef>
              <a:spcAft>
                <a:spcPts val="0"/>
              </a:spcAft>
              <a:buFont typeface="Arial" panose="020B0604020202020204" pitchFamily="34" charset="0"/>
              <a:buChar char="•"/>
              <a:defRPr/>
            </a:pPr>
            <a:endParaRPr lang="en-US" sz="1600" b="0" dirty="0"/>
          </a:p>
          <a:p>
            <a:pPr marL="174625" indent="-174625">
              <a:spcBef>
                <a:spcPts val="0"/>
              </a:spcBef>
              <a:spcAft>
                <a:spcPts val="600"/>
              </a:spcAft>
              <a:buFont typeface="Arial" panose="020B0604020202020204" pitchFamily="34" charset="0"/>
              <a:buChar char="•"/>
              <a:defRPr/>
            </a:pPr>
            <a:r>
              <a:rPr lang="en-US" sz="1800" b="0" dirty="0">
                <a:solidFill>
                  <a:schemeClr val="accent5">
                    <a:lumMod val="60000"/>
                    <a:lumOff val="40000"/>
                  </a:schemeClr>
                </a:solidFill>
              </a:rPr>
              <a:t>flexibility</a:t>
            </a:r>
            <a:r>
              <a:rPr lang="en-US" sz="1800" b="0" dirty="0"/>
              <a:t> offered by CERN to MPE (Staff + Graduates)</a:t>
            </a:r>
          </a:p>
          <a:p>
            <a:pPr marL="174625" indent="-174625">
              <a:spcBef>
                <a:spcPts val="0"/>
              </a:spcBef>
              <a:spcAft>
                <a:spcPts val="600"/>
              </a:spcAft>
              <a:buFont typeface="Arial" panose="020B0604020202020204" pitchFamily="34" charset="0"/>
              <a:buChar char="•"/>
              <a:defRPr/>
            </a:pPr>
            <a:r>
              <a:rPr lang="en-US" sz="1800" b="0" dirty="0"/>
              <a:t>telework </a:t>
            </a:r>
            <a:r>
              <a:rPr lang="en-US" sz="1800" dirty="0"/>
              <a:t>must be compatible with job description</a:t>
            </a:r>
          </a:p>
          <a:p>
            <a:pPr marL="174625" indent="-174625">
              <a:spcBef>
                <a:spcPts val="0"/>
              </a:spcBef>
              <a:spcAft>
                <a:spcPts val="600"/>
              </a:spcAft>
              <a:buFont typeface="Arial" panose="020B0604020202020204" pitchFamily="34" charset="0"/>
              <a:buChar char="•"/>
              <a:defRPr/>
            </a:pPr>
            <a:r>
              <a:rPr lang="en-US" sz="1800" b="0" dirty="0"/>
              <a:t>40% averaged over 1 week = </a:t>
            </a:r>
            <a:br>
              <a:rPr lang="en-US" sz="1800" b="0" dirty="0"/>
            </a:br>
            <a:r>
              <a:rPr lang="en-US" sz="1800" b="0" dirty="0">
                <a:solidFill>
                  <a:srgbClr val="FF0000"/>
                </a:solidFill>
              </a:rPr>
              <a:t>2 days telework +  3 days at CERN</a:t>
            </a:r>
          </a:p>
          <a:p>
            <a:pPr marL="174625" indent="-174625">
              <a:spcBef>
                <a:spcPts val="0"/>
              </a:spcBef>
              <a:spcAft>
                <a:spcPts val="600"/>
              </a:spcAft>
              <a:buFont typeface="Arial" panose="020B0604020202020204" pitchFamily="34" charset="0"/>
              <a:buChar char="•"/>
              <a:defRPr/>
            </a:pPr>
            <a:r>
              <a:rPr lang="en-US" sz="1800" b="0" dirty="0"/>
              <a:t>supervisor → written tasks</a:t>
            </a:r>
            <a:br>
              <a:rPr lang="en-US" sz="1800" b="0" dirty="0"/>
            </a:br>
            <a:r>
              <a:rPr lang="en-US" sz="1800" b="0" dirty="0"/>
              <a:t>teleworker → written report</a:t>
            </a:r>
          </a:p>
          <a:p>
            <a:pPr marL="174625" indent="-174625">
              <a:spcBef>
                <a:spcPts val="0"/>
              </a:spcBef>
              <a:spcAft>
                <a:spcPts val="600"/>
              </a:spcAft>
              <a:buFont typeface="Arial" panose="020B0604020202020204" pitchFamily="34" charset="0"/>
              <a:buChar char="•"/>
              <a:defRPr/>
            </a:pPr>
            <a:r>
              <a:rPr lang="en-US" sz="1800" b="0" dirty="0"/>
              <a:t>telework outside local area:</a:t>
            </a:r>
            <a:br>
              <a:rPr lang="en-US" sz="1800" b="0" dirty="0"/>
            </a:br>
            <a:r>
              <a:rPr lang="en-US" sz="1800" b="0" dirty="0"/>
              <a:t>only under direct supervisor’s </a:t>
            </a:r>
            <a:r>
              <a:rPr lang="en-US" sz="1800" b="0" u="sng" dirty="0"/>
              <a:t>responsibility</a:t>
            </a:r>
            <a:br>
              <a:rPr lang="en-US" sz="1800" b="0" dirty="0"/>
            </a:br>
            <a:r>
              <a:rPr lang="en-US" sz="1800" b="0" dirty="0"/>
              <a:t>(accidents may be considered professional)</a:t>
            </a:r>
          </a:p>
          <a:p>
            <a:pPr marL="174625" indent="-174625">
              <a:spcBef>
                <a:spcPts val="0"/>
              </a:spcBef>
              <a:spcAft>
                <a:spcPts val="600"/>
              </a:spcAft>
              <a:buFont typeface="Arial" panose="020B0604020202020204" pitchFamily="34" charset="0"/>
              <a:buChar char="•"/>
              <a:defRPr/>
            </a:pPr>
            <a:r>
              <a:rPr lang="en-US" sz="1800" b="0" dirty="0"/>
              <a:t>combinations </a:t>
            </a:r>
            <a:r>
              <a:rPr lang="en-US" sz="1800" dirty="0"/>
              <a:t>not recommended</a:t>
            </a:r>
            <a:r>
              <a:rPr lang="en-US" sz="1800" b="0" dirty="0"/>
              <a:t>: </a:t>
            </a:r>
            <a:br>
              <a:rPr lang="en-US" sz="1800" b="0" dirty="0"/>
            </a:br>
            <a:r>
              <a:rPr lang="en-US" sz="1800" b="0" dirty="0"/>
              <a:t>annual leave + telework</a:t>
            </a:r>
            <a:br>
              <a:rPr lang="en-US" sz="1800" b="0" dirty="0"/>
            </a:br>
            <a:r>
              <a:rPr lang="en-US" sz="1800" b="0" dirty="0"/>
              <a:t>sick leave +telework &gt; 2 days</a:t>
            </a:r>
          </a:p>
          <a:p>
            <a:pPr marL="174625" indent="-174625">
              <a:spcBef>
                <a:spcPts val="0"/>
              </a:spcBef>
              <a:spcAft>
                <a:spcPts val="600"/>
              </a:spcAft>
              <a:buFont typeface="Arial" panose="020B0604020202020204" pitchFamily="34" charset="0"/>
              <a:buChar char="•"/>
              <a:defRPr/>
            </a:pPr>
            <a:r>
              <a:rPr lang="en-US" sz="1800" b="0" dirty="0"/>
              <a:t>generally accepted:</a:t>
            </a:r>
            <a:br>
              <a:rPr lang="en-US" sz="1800" b="0" dirty="0"/>
            </a:br>
            <a:r>
              <a:rPr lang="en-US" sz="1800" b="0" dirty="0"/>
              <a:t>- occasional short-term flextime</a:t>
            </a:r>
            <a:br>
              <a:rPr lang="en-US" sz="1800" b="0" dirty="0"/>
            </a:br>
            <a:r>
              <a:rPr lang="en-US" sz="1800" b="0" dirty="0"/>
              <a:t>- exceptional personal needs (any duration/location,</a:t>
            </a:r>
            <a:br>
              <a:rPr lang="en-US" sz="1800" b="0" dirty="0"/>
            </a:br>
            <a:r>
              <a:rPr lang="en-US" sz="1800" b="0" dirty="0"/>
              <a:t>requires GL accord, possibly with HR/DH advice)</a:t>
            </a:r>
          </a:p>
          <a:p>
            <a:pPr marL="174625" indent="-174625">
              <a:spcBef>
                <a:spcPts val="0"/>
              </a:spcBef>
              <a:spcAft>
                <a:spcPts val="600"/>
              </a:spcAft>
              <a:buFont typeface="Arial" panose="020B0604020202020204" pitchFamily="34" charset="0"/>
              <a:buChar char="•"/>
              <a:defRPr/>
            </a:pPr>
            <a:endParaRPr lang="en-US" sz="1800" b="0" dirty="0"/>
          </a:p>
        </p:txBody>
      </p:sp>
    </p:spTree>
    <p:extLst>
      <p:ext uri="{BB962C8B-B14F-4D97-AF65-F5344CB8AC3E}">
        <p14:creationId xmlns:p14="http://schemas.microsoft.com/office/powerpoint/2010/main" val="758840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0" grpId="0"/>
    </p:bldLst>
  </p:timing>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CERN Corporate 16x9_OnlyOffice_PPT_Source Sans Pro" id="{F11624F6-6BAA-4543-85D8-8333456F0987}" vid="{318475FB-D47A-2449-BCDD-6ADD6CDE85C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16x9_OnlyOffice_PPT_Source Sans Pro</Template>
  <TotalTime>8382</TotalTime>
  <Words>2355</Words>
  <Application>Microsoft Office PowerPoint</Application>
  <DocSecurity>0</DocSecurity>
  <PresentationFormat>Widescreen</PresentationFormat>
  <Paragraphs>281</Paragraphs>
  <Slides>21</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Aptos</vt:lpstr>
      <vt:lpstr>Arial</vt:lpstr>
      <vt:lpstr>Calibri</vt:lpstr>
      <vt:lpstr>Source Sans Pro</vt:lpstr>
      <vt:lpstr>Symbol</vt:lpstr>
      <vt:lpstr>Times New Roman</vt:lpstr>
      <vt:lpstr>Verdana</vt:lpstr>
      <vt:lpstr>Office Theme</vt:lpstr>
      <vt:lpstr>Magnetic Measurement &amp; Modelling Status and project update</vt:lpstr>
      <vt:lpstr>PowerPoint Presentation</vt:lpstr>
      <vt:lpstr>PowerPoint Presentation</vt:lpstr>
      <vt:lpstr>PowerPoint Presentation</vt:lpstr>
      <vt:lpstr>PowerPoint Presentation</vt:lpstr>
      <vt:lpstr>PowerPoint Presentation</vt:lpstr>
      <vt:lpstr>PowerPoint Presentation</vt:lpstr>
      <vt:lpstr>Personnel (07/2025)</vt:lpstr>
      <vt:lpstr>Official Communications </vt:lpstr>
      <vt:lpstr>Budget Codes</vt:lpstr>
      <vt:lpstr>PowerPoint Presentation</vt:lpstr>
      <vt:lpstr>High Luminosity LHC - Instrumentation</vt:lpstr>
      <vt:lpstr>High Luminosity LHC – Series Test</vt:lpstr>
      <vt:lpstr>Quench Antennas/Cryomagnet Diagnostics</vt:lpstr>
      <vt:lpstr>Vertical coil system collaborations</vt:lpstr>
      <vt:lpstr>B867 – High current test station</vt:lpstr>
      <vt:lpstr>Other highlights</vt:lpstr>
      <vt:lpstr>B-trains / real-time field monitoring</vt:lpstr>
      <vt:lpstr>Modelling, Acquisition and Workflow Software </vt:lpstr>
      <vt:lpstr>PowerPoint Presentation</vt:lpstr>
      <vt:lpstr>Conclusions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Source Sans Pro 50pt  up to three lines</dc:title>
  <dc:subject/>
  <dc:creator>Marco Buzio</dc:creator>
  <cp:keywords/>
  <dc:description/>
  <cp:lastModifiedBy>Marco Buzio</cp:lastModifiedBy>
  <cp:revision>414</cp:revision>
  <cp:lastPrinted>2023-05-22T19:37:24Z</cp:lastPrinted>
  <dcterms:created xsi:type="dcterms:W3CDTF">2023-04-20T13:09:00Z</dcterms:created>
  <dcterms:modified xsi:type="dcterms:W3CDTF">2025-06-26T08:30:18Z</dcterms:modified>
  <cp:category/>
  <dc:identifier/>
  <cp:contentStatus/>
  <dc:language/>
  <cp:version/>
</cp:coreProperties>
</file>