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68" r:id="rId5"/>
    <p:sldId id="275" r:id="rId6"/>
    <p:sldId id="276" r:id="rId7"/>
    <p:sldId id="277" r:id="rId8"/>
    <p:sldId id="278" r:id="rId9"/>
    <p:sldId id="279" r:id="rId10"/>
    <p:sldId id="284" r:id="rId11"/>
    <p:sldId id="280" r:id="rId12"/>
    <p:sldId id="283" r:id="rId13"/>
    <p:sldId id="285" r:id="rId14"/>
    <p:sldId id="286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60"/>
    <p:restoredTop sz="94655"/>
  </p:normalViewPr>
  <p:slideViewPr>
    <p:cSldViewPr snapToGrid="0">
      <p:cViewPr varScale="1">
        <p:scale>
          <a:sx n="148" d="100"/>
          <a:sy n="148" d="100"/>
        </p:scale>
        <p:origin x="200" y="2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6b268d3ac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6b268d3ac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36b268d3ac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36b268d3ac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s://iopscience.iop.org/article/10.1088/1748-0221/13/02/P0200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3D-projection detector prototypes for DAMSA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Haohui Che (WashU)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/>
              <a:t>Guang</a:t>
            </a:r>
            <a:r>
              <a:rPr lang="en" dirty="0"/>
              <a:t> Yang (BNL Mentor)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BD02F-1252-E353-370F-4C74783D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 resolve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4AC430-2C59-4FE0-498A-5694D2045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682" y="1862254"/>
            <a:ext cx="4434617" cy="30256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7A637E-4BAF-BA19-9FBD-271847802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22" y="1118381"/>
            <a:ext cx="4260303" cy="2906737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EA6905F9-3B6A-E9DB-E1D4-24E8030F8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456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CE900-4FBD-C7F5-F826-1D8F2C148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Dual View Hits Resolution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34BD44-58C9-9661-9FBC-8B559D433A12}"/>
              </a:ext>
            </a:extLst>
          </p:cNvPr>
          <p:cNvSpPr txBox="1"/>
          <p:nvPr/>
        </p:nvSpPr>
        <p:spPr>
          <a:xfrm>
            <a:off x="560994" y="1105827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Hit0</a:t>
            </a:r>
          </a:p>
          <a:p>
            <a:r>
              <a:rPr lang="en-US" dirty="0"/>
              <a:t>(FV)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FFED0E-B610-FE0C-5FD4-52FC0788BCDC}"/>
              </a:ext>
            </a:extLst>
          </p:cNvPr>
          <p:cNvSpPr txBox="1"/>
          <p:nvPr/>
        </p:nvSpPr>
        <p:spPr>
          <a:xfrm>
            <a:off x="1291462" y="1105827"/>
            <a:ext cx="116947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Hit1</a:t>
            </a:r>
          </a:p>
          <a:p>
            <a:r>
              <a:rPr lang="en-US" dirty="0"/>
              <a:t>(PV XY-XZ)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50FEFE-028C-93CA-C9EE-92F7DF4423AF}"/>
              </a:ext>
            </a:extLst>
          </p:cNvPr>
          <p:cNvSpPr txBox="1"/>
          <p:nvPr/>
        </p:nvSpPr>
        <p:spPr>
          <a:xfrm>
            <a:off x="2617284" y="1119827"/>
            <a:ext cx="116947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Hit2</a:t>
            </a:r>
          </a:p>
          <a:p>
            <a:r>
              <a:rPr lang="en-US" dirty="0"/>
              <a:t>(PV XY-ZY)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EF6A84-F074-C0C7-A425-B6EE4FD7D0E0}"/>
              </a:ext>
            </a:extLst>
          </p:cNvPr>
          <p:cNvSpPr txBox="1"/>
          <p:nvPr/>
        </p:nvSpPr>
        <p:spPr>
          <a:xfrm>
            <a:off x="775140" y="1573211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12970C-DA55-F1FE-A647-B5B3C24D742D}"/>
              </a:ext>
            </a:extLst>
          </p:cNvPr>
          <p:cNvSpPr txBox="1"/>
          <p:nvPr/>
        </p:nvSpPr>
        <p:spPr>
          <a:xfrm>
            <a:off x="1432694" y="1573209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8EB08C-D7EC-5DC1-756C-4EEEC167C852}"/>
              </a:ext>
            </a:extLst>
          </p:cNvPr>
          <p:cNvSpPr txBox="1"/>
          <p:nvPr/>
        </p:nvSpPr>
        <p:spPr>
          <a:xfrm>
            <a:off x="2781729" y="1573209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CABBEA-7C8E-908E-DFCB-0C1C0CE0B0A4}"/>
              </a:ext>
            </a:extLst>
          </p:cNvPr>
          <p:cNvSpPr/>
          <p:nvPr/>
        </p:nvSpPr>
        <p:spPr>
          <a:xfrm>
            <a:off x="409902" y="1017725"/>
            <a:ext cx="5286047" cy="1063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95C94-2DF7-08FF-243F-AD6FB08A6E64}"/>
              </a:ext>
            </a:extLst>
          </p:cNvPr>
          <p:cNvSpPr txBox="1"/>
          <p:nvPr/>
        </p:nvSpPr>
        <p:spPr>
          <a:xfrm>
            <a:off x="3943106" y="1119827"/>
            <a:ext cx="116947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Hit2</a:t>
            </a:r>
          </a:p>
          <a:p>
            <a:r>
              <a:rPr lang="en-US" dirty="0"/>
              <a:t>(PV ZY-XZ)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9220AD-37F6-F20F-53B7-B8F537EA4AC3}"/>
              </a:ext>
            </a:extLst>
          </p:cNvPr>
          <p:cNvSpPr txBox="1"/>
          <p:nvPr/>
        </p:nvSpPr>
        <p:spPr>
          <a:xfrm>
            <a:off x="4196405" y="1590425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D9DFED-81ED-6296-01C9-105F094BDF2E}"/>
              </a:ext>
            </a:extLst>
          </p:cNvPr>
          <p:cNvSpPr txBox="1"/>
          <p:nvPr/>
        </p:nvSpPr>
        <p:spPr>
          <a:xfrm>
            <a:off x="409902" y="2310140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Hit0</a:t>
            </a:r>
          </a:p>
          <a:p>
            <a:r>
              <a:rPr lang="en-US" dirty="0"/>
              <a:t>(FV)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9263F4-1A09-E5C5-D348-614DCA4594FD}"/>
              </a:ext>
            </a:extLst>
          </p:cNvPr>
          <p:cNvCxnSpPr>
            <a:cxnSpLocks/>
          </p:cNvCxnSpPr>
          <p:nvPr/>
        </p:nvCxnSpPr>
        <p:spPr>
          <a:xfrm>
            <a:off x="980857" y="2571750"/>
            <a:ext cx="1133693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518FC82-6905-09AE-3096-FFB4E5B1D874}"/>
              </a:ext>
            </a:extLst>
          </p:cNvPr>
          <p:cNvSpPr txBox="1"/>
          <p:nvPr/>
        </p:nvSpPr>
        <p:spPr>
          <a:xfrm>
            <a:off x="1015961" y="2202418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XY View Overlap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530E52-45E7-ADE9-F0CC-E0CC91C54664}"/>
              </a:ext>
            </a:extLst>
          </p:cNvPr>
          <p:cNvSpPr txBox="1"/>
          <p:nvPr/>
        </p:nvSpPr>
        <p:spPr>
          <a:xfrm>
            <a:off x="2111633" y="2310140"/>
            <a:ext cx="15935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Group XY Overlapped Hits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23212D-2CDE-31D5-1E7E-479782F22149}"/>
              </a:ext>
            </a:extLst>
          </p:cNvPr>
          <p:cNvSpPr txBox="1"/>
          <p:nvPr/>
        </p:nvSpPr>
        <p:spPr>
          <a:xfrm>
            <a:off x="6690000" y="1017725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Hit1</a:t>
            </a:r>
          </a:p>
          <a:p>
            <a:r>
              <a:rPr lang="en-US" dirty="0"/>
              <a:t>(PV)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459A724-3A01-8EC3-CC54-A717301798A2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977062" y="1540945"/>
            <a:ext cx="0" cy="54009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DE1B400-01B5-014F-D7C7-A4C1C2930269}"/>
              </a:ext>
            </a:extLst>
          </p:cNvPr>
          <p:cNvSpPr txBox="1"/>
          <p:nvPr/>
        </p:nvSpPr>
        <p:spPr>
          <a:xfrm>
            <a:off x="6937230" y="1599024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Identify Missing View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A2B65F-3DF3-4EE8-2538-4EF0D7058DE8}"/>
              </a:ext>
            </a:extLst>
          </p:cNvPr>
          <p:cNvSpPr txBox="1"/>
          <p:nvPr/>
        </p:nvSpPr>
        <p:spPr>
          <a:xfrm>
            <a:off x="6545148" y="2087650"/>
            <a:ext cx="112859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Hits-Missing view match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C7A6A22-E8E1-3CC4-41F0-680C6EFE2681}"/>
              </a:ext>
            </a:extLst>
          </p:cNvPr>
          <p:cNvCxnSpPr>
            <a:cxnSpLocks/>
          </p:cNvCxnSpPr>
          <p:nvPr/>
        </p:nvCxnSpPr>
        <p:spPr>
          <a:xfrm>
            <a:off x="980857" y="2826314"/>
            <a:ext cx="809843" cy="49775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D70F45-2A25-6458-480C-52B3C89974A8}"/>
              </a:ext>
            </a:extLst>
          </p:cNvPr>
          <p:cNvSpPr txBox="1"/>
          <p:nvPr/>
        </p:nvSpPr>
        <p:spPr>
          <a:xfrm>
            <a:off x="1052094" y="2616184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XZ View Overlap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79DA2D-631B-89A7-5BE0-778C673ED17C}"/>
              </a:ext>
            </a:extLst>
          </p:cNvPr>
          <p:cNvSpPr txBox="1"/>
          <p:nvPr/>
        </p:nvSpPr>
        <p:spPr>
          <a:xfrm>
            <a:off x="1820488" y="3062460"/>
            <a:ext cx="15935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Group XZ Overlapped Hits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F6FDBAA-1A36-5598-FD1D-043EE443FF26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696964" y="2833360"/>
            <a:ext cx="0" cy="74527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8A20CF-FD3F-A0D5-1342-7D9A09EBDED6}"/>
              </a:ext>
            </a:extLst>
          </p:cNvPr>
          <p:cNvSpPr txBox="1"/>
          <p:nvPr/>
        </p:nvSpPr>
        <p:spPr>
          <a:xfrm>
            <a:off x="655980" y="3138477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ZY View Overlap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CCB5D3-960F-1F97-7226-8CB6D9633514}"/>
              </a:ext>
            </a:extLst>
          </p:cNvPr>
          <p:cNvSpPr txBox="1"/>
          <p:nvPr/>
        </p:nvSpPr>
        <p:spPr>
          <a:xfrm>
            <a:off x="51259" y="3585680"/>
            <a:ext cx="15935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Group ZY Overlapped Hits</a:t>
            </a: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790C018E-3492-7245-04B4-A0436D1D30F6}"/>
              </a:ext>
            </a:extLst>
          </p:cNvPr>
          <p:cNvSpPr/>
          <p:nvPr/>
        </p:nvSpPr>
        <p:spPr>
          <a:xfrm rot="10800000">
            <a:off x="5905996" y="714374"/>
            <a:ext cx="1020648" cy="1742607"/>
          </a:xfrm>
          <a:prstGeom prst="arc">
            <a:avLst>
              <a:gd name="adj1" fmla="val 15656067"/>
              <a:gd name="adj2" fmla="val 74501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hevron 40">
            <a:extLst>
              <a:ext uri="{FF2B5EF4-FFF2-40B4-BE49-F238E27FC236}">
                <a16:creationId xmlns:a16="http://schemas.microsoft.com/office/drawing/2014/main" id="{A49433BA-3FD8-730D-789E-CA0AF231C044}"/>
              </a:ext>
            </a:extLst>
          </p:cNvPr>
          <p:cNvSpPr/>
          <p:nvPr/>
        </p:nvSpPr>
        <p:spPr>
          <a:xfrm rot="16200000">
            <a:off x="5874525" y="1513862"/>
            <a:ext cx="67191" cy="81087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Chevron 41">
            <a:extLst>
              <a:ext uri="{FF2B5EF4-FFF2-40B4-BE49-F238E27FC236}">
                <a16:creationId xmlns:a16="http://schemas.microsoft.com/office/drawing/2014/main" id="{98978E9D-EB09-11B0-E1B1-F50228FC4D31}"/>
              </a:ext>
            </a:extLst>
          </p:cNvPr>
          <p:cNvSpPr/>
          <p:nvPr/>
        </p:nvSpPr>
        <p:spPr>
          <a:xfrm rot="4523784">
            <a:off x="6758097" y="953531"/>
            <a:ext cx="67191" cy="81087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F1B2727-238A-26D5-29B2-DEB67D8F0CAA}"/>
              </a:ext>
            </a:extLst>
          </p:cNvPr>
          <p:cNvCxnSpPr>
            <a:cxnSpLocks/>
          </p:cNvCxnSpPr>
          <p:nvPr/>
        </p:nvCxnSpPr>
        <p:spPr>
          <a:xfrm>
            <a:off x="3702310" y="2571750"/>
            <a:ext cx="1007238" cy="6342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ED46AE2-FAF3-DAD3-30BC-D9F6E7CC0311}"/>
              </a:ext>
            </a:extLst>
          </p:cNvPr>
          <p:cNvSpPr txBox="1"/>
          <p:nvPr/>
        </p:nvSpPr>
        <p:spPr>
          <a:xfrm>
            <a:off x="3549656" y="2987122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Loop through PV hits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FCD3CBB-F8FC-6784-BE81-7FFCF662C368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4748715" y="3324070"/>
            <a:ext cx="128231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13F842F-7CF2-F41D-844C-0DB526483EDB}"/>
              </a:ext>
            </a:extLst>
          </p:cNvPr>
          <p:cNvSpPr txBox="1"/>
          <p:nvPr/>
        </p:nvSpPr>
        <p:spPr>
          <a:xfrm>
            <a:off x="4686796" y="2951711"/>
            <a:ext cx="1385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if missing view = overlapped view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1F1C745-E89C-A1D5-85A2-C1EE59D6CC9D}"/>
              </a:ext>
            </a:extLst>
          </p:cNvPr>
          <p:cNvSpPr txBox="1"/>
          <p:nvPr/>
        </p:nvSpPr>
        <p:spPr>
          <a:xfrm>
            <a:off x="6031029" y="2954738"/>
            <a:ext cx="195653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Resolve missing view timing as Overlapped FV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EDA198A-A4FA-A299-3459-1D3716D377CC}"/>
              </a:ext>
            </a:extLst>
          </p:cNvPr>
          <p:cNvCxnSpPr>
            <a:cxnSpLocks/>
          </p:cNvCxnSpPr>
          <p:nvPr/>
        </p:nvCxnSpPr>
        <p:spPr>
          <a:xfrm>
            <a:off x="3414080" y="3324070"/>
            <a:ext cx="128663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66AEABE-544D-4985-B830-1001E69D3819}"/>
              </a:ext>
            </a:extLst>
          </p:cNvPr>
          <p:cNvCxnSpPr>
            <a:cxnSpLocks/>
          </p:cNvCxnSpPr>
          <p:nvPr/>
        </p:nvCxnSpPr>
        <p:spPr>
          <a:xfrm flipV="1">
            <a:off x="1644851" y="3474529"/>
            <a:ext cx="3055863" cy="40427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F2D0C97-8248-20AB-8E8C-C08812BE9C4B}"/>
              </a:ext>
            </a:extLst>
          </p:cNvPr>
          <p:cNvSpPr txBox="1"/>
          <p:nvPr/>
        </p:nvSpPr>
        <p:spPr>
          <a:xfrm>
            <a:off x="3943106" y="2435204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Loop through PV hits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CCE2D6B-7E00-A30C-131E-C27BBA89F993}"/>
              </a:ext>
            </a:extLst>
          </p:cNvPr>
          <p:cNvSpPr txBox="1"/>
          <p:nvPr/>
        </p:nvSpPr>
        <p:spPr>
          <a:xfrm>
            <a:off x="2989084" y="3676667"/>
            <a:ext cx="106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Loop through PV hits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A077FBA-A2EC-9340-06D6-98761DB39FEB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7009294" y="3693402"/>
            <a:ext cx="0" cy="49775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35F8033-EBEE-6789-9665-5701FD26923D}"/>
              </a:ext>
            </a:extLst>
          </p:cNvPr>
          <p:cNvSpPr txBox="1"/>
          <p:nvPr/>
        </p:nvSpPr>
        <p:spPr>
          <a:xfrm>
            <a:off x="6977061" y="3861333"/>
            <a:ext cx="138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Charge interpolation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F4628F0-BAE7-78DF-7213-46B484BFB29B}"/>
              </a:ext>
            </a:extLst>
          </p:cNvPr>
          <p:cNvSpPr txBox="1"/>
          <p:nvPr/>
        </p:nvSpPr>
        <p:spPr>
          <a:xfrm>
            <a:off x="6316314" y="4191159"/>
            <a:ext cx="138596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h3D_All </a:t>
            </a:r>
            <a:r>
              <a:rPr lang="en-US" dirty="0" err="1"/>
              <a:t>TTree</a:t>
            </a:r>
            <a:endParaRPr lang="en-US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DD08A7A-F16F-9326-49FF-F66D9B42BC27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4572000" y="4345047"/>
            <a:ext cx="1744314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A4C782B-8EFE-321E-727A-C38AD026CDB1}"/>
              </a:ext>
            </a:extLst>
          </p:cNvPr>
          <p:cNvSpPr txBox="1"/>
          <p:nvPr/>
        </p:nvSpPr>
        <p:spPr>
          <a:xfrm>
            <a:off x="4745547" y="3872906"/>
            <a:ext cx="13859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Calculate max time difference between views for PV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D2DC13C-B9CD-336D-C472-AB7D740FC4D7}"/>
              </a:ext>
            </a:extLst>
          </p:cNvPr>
          <p:cNvCxnSpPr>
            <a:cxnSpLocks/>
          </p:cNvCxnSpPr>
          <p:nvPr/>
        </p:nvCxnSpPr>
        <p:spPr>
          <a:xfrm flipH="1" flipV="1">
            <a:off x="2827686" y="4338890"/>
            <a:ext cx="1744314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DD7AFA9-EDC2-239F-BFDE-2E57E7BE3B0F}"/>
              </a:ext>
            </a:extLst>
          </p:cNvPr>
          <p:cNvSpPr txBox="1"/>
          <p:nvPr/>
        </p:nvSpPr>
        <p:spPr>
          <a:xfrm>
            <a:off x="3141883" y="4380737"/>
            <a:ext cx="1256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Assign Confidence level with dT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F141F1-23EA-5225-FBA5-B1FB2C25BFEF}"/>
              </a:ext>
            </a:extLst>
          </p:cNvPr>
          <p:cNvSpPr txBox="1"/>
          <p:nvPr/>
        </p:nvSpPr>
        <p:spPr>
          <a:xfrm>
            <a:off x="1224024" y="4182379"/>
            <a:ext cx="16144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h3D_Alpha </a:t>
            </a:r>
            <a:r>
              <a:rPr lang="en-US" dirty="0" err="1"/>
              <a:t>TTree</a:t>
            </a:r>
            <a:endParaRPr lang="en-US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5207042-E6D6-1546-5257-11CB7E256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9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BD02F-1252-E353-370F-4C74783D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Post resolve results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F2EE11-D335-0E27-3805-8C2969720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36765"/>
            <a:ext cx="4260302" cy="29067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A72E51-841E-FFB2-50A9-246C50B73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70" y="1118383"/>
            <a:ext cx="3769325" cy="2571750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C3C66FE-C869-ABC7-ABA0-52D8A0F16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155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8B9A-5792-D81C-D77E-CF196917B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59773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Theta Phi distribution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02EC24-0683-5CC4-E8DA-C8A43DC2C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370"/>
            <a:ext cx="4674424" cy="3359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4AAFE8-D7C8-D3B2-A25A-A215F2D18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150" y="1784492"/>
            <a:ext cx="4674424" cy="33590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CFF402-C383-409B-36FB-82CF7AA06FBE}"/>
              </a:ext>
            </a:extLst>
          </p:cNvPr>
          <p:cNvSpPr txBox="1"/>
          <p:nvPr/>
        </p:nvSpPr>
        <p:spPr>
          <a:xfrm>
            <a:off x="5523838" y="693370"/>
            <a:ext cx="2717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Match Expectations! </a:t>
            </a:r>
          </a:p>
          <a:p>
            <a:r>
              <a:rPr lang="en-US" dirty="0"/>
              <a:t>Theta drops off near 0 (Straight down) because of solid angle effects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EF5C5B-BAB8-7DED-A06F-1F1DF32FD21A}"/>
              </a:ext>
            </a:extLst>
          </p:cNvPr>
          <p:cNvSpPr txBox="1"/>
          <p:nvPr/>
        </p:nvSpPr>
        <p:spPr>
          <a:xfrm>
            <a:off x="978551" y="4108921"/>
            <a:ext cx="2717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 error bar to account for multi-tracks and split/bent/decay events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B773525-3799-B6A4-28C6-ADC26FEC5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286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00D53-2CCB-0307-4FEE-EB32D6A610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70605-DA9E-51A4-7536-C0794A2483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Haohui Che</a:t>
            </a:r>
          </a:p>
        </p:txBody>
      </p:sp>
    </p:spTree>
    <p:extLst>
      <p:ext uri="{BB962C8B-B14F-4D97-AF65-F5344CB8AC3E}">
        <p14:creationId xmlns:p14="http://schemas.microsoft.com/office/powerpoint/2010/main" val="390204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268275" y="701100"/>
            <a:ext cx="8520600" cy="16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3D array of optically isolated scintillator cubes 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800"/>
              <a:buChar char="-"/>
            </a:pPr>
            <a:r>
              <a:rPr lang="en" dirty="0">
                <a:solidFill>
                  <a:srgbClr val="0000FF"/>
                </a:solidFill>
              </a:rPr>
              <a:t>Cube size and material can vary. For this talk I will focus on 1cm plastic cube.</a:t>
            </a:r>
            <a:endParaRPr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3D readout with 3 WLS fibers passing through each cube and connected to MPPCs (multi-pixel photon counters)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925" y="2284000"/>
            <a:ext cx="1826399" cy="18792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447725" y="4175275"/>
            <a:ext cx="3633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2018 JINST 13 P02006 NIM A936 (2019) 136-138</a:t>
            </a:r>
            <a:endParaRPr sz="1200" u="sng">
              <a:solidFill>
                <a:schemeClr val="dk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725" y="2284000"/>
            <a:ext cx="3565537" cy="16848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70050" y="204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b="1" i="1" dirty="0"/>
              <a:t>3D-projection scintillator detector (3DSD)</a:t>
            </a:r>
            <a:endParaRPr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66" name="Google Shape;66;p14"/>
          <p:cNvSpPr txBox="1"/>
          <p:nvPr/>
        </p:nvSpPr>
        <p:spPr>
          <a:xfrm>
            <a:off x="5828750" y="2059250"/>
            <a:ext cx="3144900" cy="24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 i="1">
                <a:solidFill>
                  <a:srgbClr val="FF0000"/>
                </a:solidFill>
              </a:rPr>
              <a:t>Fully active!</a:t>
            </a:r>
            <a:endParaRPr sz="1900" b="1" i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 i="1">
                <a:solidFill>
                  <a:schemeClr val="dk1"/>
                </a:solidFill>
              </a:rPr>
              <a:t>Single fiber 0.9 ns timing resolution:</a:t>
            </a:r>
            <a:r>
              <a:rPr lang="en" sz="1900" b="1" i="1">
                <a:solidFill>
                  <a:srgbClr val="FF0000"/>
                </a:solidFill>
              </a:rPr>
              <a:t> Fast timing!</a:t>
            </a:r>
            <a:endParaRPr sz="1900" b="1" i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i="1">
                <a:solidFill>
                  <a:schemeClr val="dk1"/>
                </a:solidFill>
              </a:rPr>
              <a:t>1-cm-scale size: </a:t>
            </a:r>
            <a:endParaRPr sz="1900" b="1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 i="1">
                <a:solidFill>
                  <a:srgbClr val="FF0000"/>
                </a:solidFill>
              </a:rPr>
              <a:t>Fine granularity!</a:t>
            </a:r>
            <a:endParaRPr sz="1900" b="1" i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 i="1">
                <a:solidFill>
                  <a:schemeClr val="dk1"/>
                </a:solidFill>
              </a:rPr>
              <a:t>&gt;50 PE/MeV each readout: </a:t>
            </a:r>
            <a:r>
              <a:rPr lang="en" sz="1900" b="1" i="1">
                <a:solidFill>
                  <a:srgbClr val="FF0000"/>
                </a:solidFill>
              </a:rPr>
              <a:t>High light yield!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5716050" y="2059250"/>
            <a:ext cx="3174600" cy="2252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01E7A3AF-C2C6-654F-FB35-A665B59FC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6684"/>
            <a:ext cx="1705958" cy="4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228075" y="153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b="1" i="1"/>
              <a:t>In neutrino experiments - serving as target + tracker + calorimeter</a:t>
            </a:r>
            <a:endParaRPr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0025" y="2929574"/>
            <a:ext cx="2433715" cy="17971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/>
          <p:nvPr/>
        </p:nvSpPr>
        <p:spPr>
          <a:xfrm>
            <a:off x="4045225" y="1552000"/>
            <a:ext cx="484200" cy="16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sldNum" idx="12"/>
          </p:nvPr>
        </p:nvSpPr>
        <p:spPr>
          <a:xfrm>
            <a:off x="8548658" y="47394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300" y="1295285"/>
            <a:ext cx="3366600" cy="1484116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/>
          <p:nvPr/>
        </p:nvSpPr>
        <p:spPr>
          <a:xfrm>
            <a:off x="7382925" y="3787325"/>
            <a:ext cx="1683300" cy="133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1125325" y="1959975"/>
            <a:ext cx="1107900" cy="4002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5902875" y="4438050"/>
            <a:ext cx="2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6225" y="1085175"/>
            <a:ext cx="3565537" cy="168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" name="Google Shape;82;p15"/>
          <p:cNvCxnSpPr>
            <a:endCxn id="81" idx="1"/>
          </p:cNvCxnSpPr>
          <p:nvPr/>
        </p:nvCxnSpPr>
        <p:spPr>
          <a:xfrm rot="10800000" flipH="1">
            <a:off x="2267825" y="1927575"/>
            <a:ext cx="2258400" cy="19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3" name="Google Shape;8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5075" y="2615675"/>
            <a:ext cx="2701325" cy="22493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15"/>
          <p:cNvCxnSpPr/>
          <p:nvPr/>
        </p:nvCxnSpPr>
        <p:spPr>
          <a:xfrm rot="10800000" flipH="1">
            <a:off x="2432650" y="2683800"/>
            <a:ext cx="2074200" cy="94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5" name="Google Shape;85;p15"/>
          <p:cNvSpPr/>
          <p:nvPr/>
        </p:nvSpPr>
        <p:spPr>
          <a:xfrm>
            <a:off x="1765350" y="3415675"/>
            <a:ext cx="638100" cy="696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5"/>
          <p:cNvSpPr txBox="1"/>
          <p:nvPr/>
        </p:nvSpPr>
        <p:spPr>
          <a:xfrm>
            <a:off x="6410225" y="2852725"/>
            <a:ext cx="2701200" cy="15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b="1" i="1">
                <a:solidFill>
                  <a:srgbClr val="FF0000"/>
                </a:solidFill>
              </a:rPr>
              <a:t>Not only tagging, this detector can measure the neutron kinematics!</a:t>
            </a:r>
            <a:endParaRPr sz="2000" b="1" i="1">
              <a:solidFill>
                <a:srgbClr val="FF0000"/>
              </a:solidFill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228075" y="999475"/>
            <a:ext cx="43332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SuperFGD</a:t>
            </a:r>
            <a:r>
              <a:rPr lang="en"/>
              <a:t> in T2K near detector </a:t>
            </a:r>
            <a:r>
              <a:rPr lang="en" b="1" i="1">
                <a:solidFill>
                  <a:srgbClr val="FF0000"/>
                </a:solidFill>
              </a:rPr>
              <a:t>(being built)</a:t>
            </a:r>
            <a:endParaRPr b="1" i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3DST</a:t>
            </a:r>
            <a:r>
              <a:rPr lang="en"/>
              <a:t> in DUNE near detector </a:t>
            </a:r>
            <a:r>
              <a:rPr lang="en">
                <a:solidFill>
                  <a:srgbClr val="FF0000"/>
                </a:solidFill>
              </a:rPr>
              <a:t>(</a:t>
            </a:r>
            <a:r>
              <a:rPr lang="en" b="1" i="1">
                <a:solidFill>
                  <a:srgbClr val="FF0000"/>
                </a:solidFill>
              </a:rPr>
              <a:t>proposed)</a:t>
            </a:r>
            <a:r>
              <a:rPr lang="en"/>
              <a:t>     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2D8D-87F2-6EA1-FD26-1A882E225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Data </a:t>
            </a:r>
            <a:r>
              <a:rPr lang="en-US" sz="1300" i="1" dirty="0"/>
              <a:t>(Cosmic muon)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3265F1-2730-F157-4F45-4F038649A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17725"/>
            <a:ext cx="7772400" cy="3657600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9B3E2E9-654F-837F-4964-7D818A4FB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113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7612E-9A3A-F452-02A6-C13955D33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Trigger and Spill system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FA05A3-BACD-C89B-045F-83F274C66392}"/>
              </a:ext>
            </a:extLst>
          </p:cNvPr>
          <p:cNvCxnSpPr/>
          <p:nvPr/>
        </p:nvCxnSpPr>
        <p:spPr>
          <a:xfrm>
            <a:off x="93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D7239D-E454-CD81-C1E6-82D39639CE65}"/>
              </a:ext>
            </a:extLst>
          </p:cNvPr>
          <p:cNvCxnSpPr>
            <a:cxnSpLocks/>
          </p:cNvCxnSpPr>
          <p:nvPr/>
        </p:nvCxnSpPr>
        <p:spPr>
          <a:xfrm>
            <a:off x="165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A2EACE-C3B2-BA83-9F8E-906B03C44A8B}"/>
              </a:ext>
            </a:extLst>
          </p:cNvPr>
          <p:cNvCxnSpPr>
            <a:cxnSpLocks/>
          </p:cNvCxnSpPr>
          <p:nvPr/>
        </p:nvCxnSpPr>
        <p:spPr>
          <a:xfrm>
            <a:off x="940679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0E58F44-33AF-8F74-7B36-B2EF9D8CD7C6}"/>
              </a:ext>
            </a:extLst>
          </p:cNvPr>
          <p:cNvCxnSpPr/>
          <p:nvPr/>
        </p:nvCxnSpPr>
        <p:spPr>
          <a:xfrm>
            <a:off x="165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94F064-54BC-DA55-42DF-5FF5C8911F5F}"/>
              </a:ext>
            </a:extLst>
          </p:cNvPr>
          <p:cNvCxnSpPr>
            <a:cxnSpLocks/>
          </p:cNvCxnSpPr>
          <p:nvPr/>
        </p:nvCxnSpPr>
        <p:spPr>
          <a:xfrm>
            <a:off x="237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F04BF0-91B3-BD8F-FAD0-CEFB756CAB01}"/>
              </a:ext>
            </a:extLst>
          </p:cNvPr>
          <p:cNvCxnSpPr/>
          <p:nvPr/>
        </p:nvCxnSpPr>
        <p:spPr>
          <a:xfrm>
            <a:off x="237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BCF063E-D326-BE12-5F9E-1E80426A5B14}"/>
              </a:ext>
            </a:extLst>
          </p:cNvPr>
          <p:cNvCxnSpPr>
            <a:cxnSpLocks/>
          </p:cNvCxnSpPr>
          <p:nvPr/>
        </p:nvCxnSpPr>
        <p:spPr>
          <a:xfrm>
            <a:off x="309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753A7EB-0042-ED4C-40C4-70C6B56A2231}"/>
              </a:ext>
            </a:extLst>
          </p:cNvPr>
          <p:cNvCxnSpPr/>
          <p:nvPr/>
        </p:nvCxnSpPr>
        <p:spPr>
          <a:xfrm>
            <a:off x="309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1A784E-30C3-50CE-CC94-34733E5915E9}"/>
              </a:ext>
            </a:extLst>
          </p:cNvPr>
          <p:cNvCxnSpPr>
            <a:cxnSpLocks/>
          </p:cNvCxnSpPr>
          <p:nvPr/>
        </p:nvCxnSpPr>
        <p:spPr>
          <a:xfrm>
            <a:off x="381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EE0F6A0-2546-ECF9-E551-E38B0567DA9E}"/>
              </a:ext>
            </a:extLst>
          </p:cNvPr>
          <p:cNvCxnSpPr/>
          <p:nvPr/>
        </p:nvCxnSpPr>
        <p:spPr>
          <a:xfrm>
            <a:off x="381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F30369E-56A7-7178-7D34-5688DE9C8B02}"/>
              </a:ext>
            </a:extLst>
          </p:cNvPr>
          <p:cNvCxnSpPr>
            <a:cxnSpLocks/>
          </p:cNvCxnSpPr>
          <p:nvPr/>
        </p:nvCxnSpPr>
        <p:spPr>
          <a:xfrm>
            <a:off x="453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4B7DB75-5076-63E4-A18D-505432A28ACB}"/>
              </a:ext>
            </a:extLst>
          </p:cNvPr>
          <p:cNvSpPr txBox="1"/>
          <p:nvPr/>
        </p:nvSpPr>
        <p:spPr>
          <a:xfrm>
            <a:off x="163513" y="1638684"/>
            <a:ext cx="880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</a:t>
            </a:r>
            <a:r>
              <a:rPr lang="en-US" sz="1200" baseline="-25000" dirty="0" err="1"/>
              <a:t>lobal</a:t>
            </a:r>
            <a:r>
              <a:rPr lang="en-US" sz="1200" dirty="0" err="1"/>
              <a:t>Tag</a:t>
            </a:r>
            <a:endParaRPr lang="en-US" sz="1200" dirty="0"/>
          </a:p>
          <a:p>
            <a:r>
              <a:rPr lang="en-US" sz="1200" dirty="0"/>
              <a:t>(int, 10𝜇s)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EE28FC-338D-4C6B-B31B-6BD899758E43}"/>
              </a:ext>
            </a:extLst>
          </p:cNvPr>
          <p:cNvSpPr txBox="1"/>
          <p:nvPr/>
        </p:nvSpPr>
        <p:spPr>
          <a:xfrm>
            <a:off x="818940" y="152121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F99EC7-DCF4-F934-C526-87E599792DB0}"/>
              </a:ext>
            </a:extLst>
          </p:cNvPr>
          <p:cNvSpPr txBox="1"/>
          <p:nvPr/>
        </p:nvSpPr>
        <p:spPr>
          <a:xfrm>
            <a:off x="1529594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23632C-21D4-40BC-1CAA-0AA46CD560CB}"/>
              </a:ext>
            </a:extLst>
          </p:cNvPr>
          <p:cNvSpPr txBox="1"/>
          <p:nvPr/>
        </p:nvSpPr>
        <p:spPr>
          <a:xfrm>
            <a:off x="2969593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B483BB-0729-5D06-BEBE-DE6B49935310}"/>
              </a:ext>
            </a:extLst>
          </p:cNvPr>
          <p:cNvSpPr txBox="1"/>
          <p:nvPr/>
        </p:nvSpPr>
        <p:spPr>
          <a:xfrm>
            <a:off x="2258939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6620DC-F240-F0C6-4EF3-CA46797B1E6A}"/>
              </a:ext>
            </a:extLst>
          </p:cNvPr>
          <p:cNvSpPr txBox="1"/>
          <p:nvPr/>
        </p:nvSpPr>
        <p:spPr>
          <a:xfrm>
            <a:off x="3689593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D364F4-AE93-5930-F7B1-3E0AF9D132A0}"/>
              </a:ext>
            </a:extLst>
          </p:cNvPr>
          <p:cNvSpPr txBox="1"/>
          <p:nvPr/>
        </p:nvSpPr>
        <p:spPr>
          <a:xfrm>
            <a:off x="4409593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5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7CDFB7-5A45-15AA-8394-AA6350325841}"/>
              </a:ext>
            </a:extLst>
          </p:cNvPr>
          <p:cNvCxnSpPr>
            <a:cxnSpLocks/>
          </p:cNvCxnSpPr>
          <p:nvPr/>
        </p:nvCxnSpPr>
        <p:spPr>
          <a:xfrm>
            <a:off x="453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03CC9A7-D688-6981-3E28-EAA39E250E8D}"/>
              </a:ext>
            </a:extLst>
          </p:cNvPr>
          <p:cNvCxnSpPr>
            <a:cxnSpLocks/>
          </p:cNvCxnSpPr>
          <p:nvPr/>
        </p:nvCxnSpPr>
        <p:spPr>
          <a:xfrm>
            <a:off x="525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7D4F2F9-A70A-19C2-92E6-B58CA4E7CF16}"/>
              </a:ext>
            </a:extLst>
          </p:cNvPr>
          <p:cNvCxnSpPr>
            <a:cxnSpLocks/>
          </p:cNvCxnSpPr>
          <p:nvPr/>
        </p:nvCxnSpPr>
        <p:spPr>
          <a:xfrm>
            <a:off x="5251333" y="1853654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D0E49AA-395B-0709-CB79-7FD61D4410E8}"/>
              </a:ext>
            </a:extLst>
          </p:cNvPr>
          <p:cNvCxnSpPr>
            <a:cxnSpLocks/>
          </p:cNvCxnSpPr>
          <p:nvPr/>
        </p:nvCxnSpPr>
        <p:spPr>
          <a:xfrm>
            <a:off x="597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CDF3A4-023D-89BF-ED20-6171F6C67394}"/>
              </a:ext>
            </a:extLst>
          </p:cNvPr>
          <p:cNvCxnSpPr>
            <a:cxnSpLocks/>
          </p:cNvCxnSpPr>
          <p:nvPr/>
        </p:nvCxnSpPr>
        <p:spPr>
          <a:xfrm>
            <a:off x="5971333" y="1708067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7E7E2A8-B158-07B1-AA22-63600E829589}"/>
              </a:ext>
            </a:extLst>
          </p:cNvPr>
          <p:cNvSpPr txBox="1"/>
          <p:nvPr/>
        </p:nvSpPr>
        <p:spPr>
          <a:xfrm>
            <a:off x="5129593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CD63AE7-21E7-2E7C-5C68-328328CBD29E}"/>
              </a:ext>
            </a:extLst>
          </p:cNvPr>
          <p:cNvSpPr txBox="1"/>
          <p:nvPr/>
        </p:nvSpPr>
        <p:spPr>
          <a:xfrm>
            <a:off x="5840247" y="1521195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7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D3DA56C-1361-0670-98D0-C55D399E9373}"/>
              </a:ext>
            </a:extLst>
          </p:cNvPr>
          <p:cNvCxnSpPr/>
          <p:nvPr/>
        </p:nvCxnSpPr>
        <p:spPr>
          <a:xfrm>
            <a:off x="944758" y="3087508"/>
            <a:ext cx="7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6B55BF8-3670-E6F6-7EAB-B402CC46BDE3}"/>
              </a:ext>
            </a:extLst>
          </p:cNvPr>
          <p:cNvCxnSpPr>
            <a:cxnSpLocks/>
          </p:cNvCxnSpPr>
          <p:nvPr/>
        </p:nvCxnSpPr>
        <p:spPr>
          <a:xfrm>
            <a:off x="948284" y="2852761"/>
            <a:ext cx="0" cy="4694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86AEE1F-82AE-519D-9F63-D6EE81F4F84A}"/>
              </a:ext>
            </a:extLst>
          </p:cNvPr>
          <p:cNvCxnSpPr>
            <a:cxnSpLocks/>
          </p:cNvCxnSpPr>
          <p:nvPr/>
        </p:nvCxnSpPr>
        <p:spPr>
          <a:xfrm>
            <a:off x="1664758" y="3087508"/>
            <a:ext cx="856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00B1614-589C-4B4C-ED00-FAD213AB43AB}"/>
              </a:ext>
            </a:extLst>
          </p:cNvPr>
          <p:cNvCxnSpPr>
            <a:cxnSpLocks/>
          </p:cNvCxnSpPr>
          <p:nvPr/>
        </p:nvCxnSpPr>
        <p:spPr>
          <a:xfrm>
            <a:off x="2509227" y="3618000"/>
            <a:ext cx="2162537" cy="133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BA9C48-E5EC-BB37-5830-280631F24AA7}"/>
              </a:ext>
            </a:extLst>
          </p:cNvPr>
          <p:cNvCxnSpPr>
            <a:cxnSpLocks/>
          </p:cNvCxnSpPr>
          <p:nvPr/>
        </p:nvCxnSpPr>
        <p:spPr>
          <a:xfrm>
            <a:off x="2509227" y="3087508"/>
            <a:ext cx="0" cy="5438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56C24F9-C0E8-DD53-E683-EBE728BF635C}"/>
              </a:ext>
            </a:extLst>
          </p:cNvPr>
          <p:cNvCxnSpPr>
            <a:cxnSpLocks/>
          </p:cNvCxnSpPr>
          <p:nvPr/>
        </p:nvCxnSpPr>
        <p:spPr>
          <a:xfrm>
            <a:off x="4663025" y="3087508"/>
            <a:ext cx="5705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77AC789-3D7C-86E4-ACDC-246B1CBE663F}"/>
              </a:ext>
            </a:extLst>
          </p:cNvPr>
          <p:cNvCxnSpPr>
            <a:cxnSpLocks/>
          </p:cNvCxnSpPr>
          <p:nvPr/>
        </p:nvCxnSpPr>
        <p:spPr>
          <a:xfrm>
            <a:off x="4663025" y="3075016"/>
            <a:ext cx="0" cy="568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0F94DC2-98E9-FA33-2062-5340DC6C93C2}"/>
              </a:ext>
            </a:extLst>
          </p:cNvPr>
          <p:cNvCxnSpPr>
            <a:cxnSpLocks/>
          </p:cNvCxnSpPr>
          <p:nvPr/>
        </p:nvCxnSpPr>
        <p:spPr>
          <a:xfrm>
            <a:off x="5233604" y="3087508"/>
            <a:ext cx="15440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BBE6066-7D69-C94C-BC76-D75BEBD6F963}"/>
              </a:ext>
            </a:extLst>
          </p:cNvPr>
          <p:cNvCxnSpPr>
            <a:cxnSpLocks/>
          </p:cNvCxnSpPr>
          <p:nvPr/>
        </p:nvCxnSpPr>
        <p:spPr>
          <a:xfrm>
            <a:off x="5953604" y="2941921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0C2105-F5AB-0C9B-6DE1-5122F0B27BA1}"/>
              </a:ext>
            </a:extLst>
          </p:cNvPr>
          <p:cNvCxnSpPr>
            <a:cxnSpLocks/>
          </p:cNvCxnSpPr>
          <p:nvPr/>
        </p:nvCxnSpPr>
        <p:spPr>
          <a:xfrm>
            <a:off x="5953604" y="2941921"/>
            <a:ext cx="0" cy="18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2FF33927-54E0-D071-2080-FA110D707DF5}"/>
              </a:ext>
            </a:extLst>
          </p:cNvPr>
          <p:cNvSpPr txBox="1"/>
          <p:nvPr/>
        </p:nvSpPr>
        <p:spPr>
          <a:xfrm>
            <a:off x="686113" y="2972092"/>
            <a:ext cx="26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0</a:t>
            </a:r>
          </a:p>
        </p:txBody>
      </p:sp>
      <p:sp>
        <p:nvSpPr>
          <p:cNvPr id="76" name="Lightning Bolt 75">
            <a:extLst>
              <a:ext uri="{FF2B5EF4-FFF2-40B4-BE49-F238E27FC236}">
                <a16:creationId xmlns:a16="http://schemas.microsoft.com/office/drawing/2014/main" id="{4C47F873-37BC-71D9-B30E-A6B55D151737}"/>
              </a:ext>
            </a:extLst>
          </p:cNvPr>
          <p:cNvSpPr/>
          <p:nvPr/>
        </p:nvSpPr>
        <p:spPr>
          <a:xfrm flipH="1">
            <a:off x="4214853" y="3403831"/>
            <a:ext cx="135990" cy="220831"/>
          </a:xfrm>
          <a:prstGeom prst="lightningBol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6CAE41A-0BFB-9DD4-B32C-FE7455B72DD0}"/>
              </a:ext>
            </a:extLst>
          </p:cNvPr>
          <p:cNvCxnSpPr>
            <a:cxnSpLocks/>
          </p:cNvCxnSpPr>
          <p:nvPr/>
        </p:nvCxnSpPr>
        <p:spPr>
          <a:xfrm>
            <a:off x="2371333" y="1017725"/>
            <a:ext cx="0" cy="3589901"/>
          </a:xfrm>
          <a:prstGeom prst="line">
            <a:avLst/>
          </a:prstGeom>
          <a:ln w="19050">
            <a:solidFill>
              <a:schemeClr val="accent4">
                <a:lumMod val="75000"/>
                <a:alpha val="7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2380211-5A35-8444-0B58-735079486909}"/>
              </a:ext>
            </a:extLst>
          </p:cNvPr>
          <p:cNvCxnSpPr>
            <a:cxnSpLocks/>
          </p:cNvCxnSpPr>
          <p:nvPr/>
        </p:nvCxnSpPr>
        <p:spPr>
          <a:xfrm>
            <a:off x="3817959" y="1017724"/>
            <a:ext cx="0" cy="3589901"/>
          </a:xfrm>
          <a:prstGeom prst="line">
            <a:avLst/>
          </a:prstGeom>
          <a:ln w="19050">
            <a:solidFill>
              <a:schemeClr val="accent4">
                <a:lumMod val="75000"/>
                <a:alpha val="7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B4EBA86-F531-E7B3-BA9B-AC17EE5B7C66}"/>
              </a:ext>
            </a:extLst>
          </p:cNvPr>
          <p:cNvCxnSpPr>
            <a:cxnSpLocks/>
          </p:cNvCxnSpPr>
          <p:nvPr/>
        </p:nvCxnSpPr>
        <p:spPr>
          <a:xfrm>
            <a:off x="2371333" y="3322255"/>
            <a:ext cx="137894" cy="0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2F4D76F-C7A4-8641-44E1-4E26FA3D94BD}"/>
              </a:ext>
            </a:extLst>
          </p:cNvPr>
          <p:cNvCxnSpPr>
            <a:cxnSpLocks/>
          </p:cNvCxnSpPr>
          <p:nvPr/>
        </p:nvCxnSpPr>
        <p:spPr>
          <a:xfrm>
            <a:off x="3811333" y="3470402"/>
            <a:ext cx="403520" cy="0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633280C5-F508-919F-0337-B4A9FA505F48}"/>
              </a:ext>
            </a:extLst>
          </p:cNvPr>
          <p:cNvCxnSpPr>
            <a:cxnSpLocks/>
          </p:cNvCxnSpPr>
          <p:nvPr/>
        </p:nvCxnSpPr>
        <p:spPr>
          <a:xfrm>
            <a:off x="2371333" y="4390245"/>
            <a:ext cx="1446626" cy="0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75B8C5A9-5BB6-8917-864E-A2B510FD65B6}"/>
              </a:ext>
            </a:extLst>
          </p:cNvPr>
          <p:cNvSpPr txBox="1"/>
          <p:nvPr/>
        </p:nvSpPr>
        <p:spPr>
          <a:xfrm>
            <a:off x="1550521" y="3202924"/>
            <a:ext cx="856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spillTimeGTag</a:t>
            </a:r>
            <a:endParaRPr lang="en-US" sz="800" dirty="0"/>
          </a:p>
          <a:p>
            <a:r>
              <a:rPr lang="en-US" sz="800" dirty="0"/>
              <a:t>(int, 10ns)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6EDBB2A-536B-260D-228C-0C7781C560D7}"/>
              </a:ext>
            </a:extLst>
          </p:cNvPr>
          <p:cNvSpPr txBox="1"/>
          <p:nvPr/>
        </p:nvSpPr>
        <p:spPr>
          <a:xfrm>
            <a:off x="2669786" y="4359921"/>
            <a:ext cx="856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GTrigTime</a:t>
            </a:r>
            <a:endParaRPr lang="en-US" sz="800" dirty="0"/>
          </a:p>
          <a:p>
            <a:r>
              <a:rPr lang="en-US" sz="800" dirty="0"/>
              <a:t>(int, 10𝜇s)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02CE97A-4063-F319-A687-54DD637F354D}"/>
              </a:ext>
            </a:extLst>
          </p:cNvPr>
          <p:cNvSpPr txBox="1"/>
          <p:nvPr/>
        </p:nvSpPr>
        <p:spPr>
          <a:xfrm>
            <a:off x="3731969" y="3087508"/>
            <a:ext cx="856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leadTime</a:t>
            </a:r>
            <a:endParaRPr lang="en-US" sz="800" dirty="0"/>
          </a:p>
          <a:p>
            <a:r>
              <a:rPr lang="en-US" sz="800" dirty="0"/>
              <a:t>(int, 2.5𝜇s)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17D1F632-E2C3-FFC1-EFD4-2C9423D3A215}"/>
              </a:ext>
            </a:extLst>
          </p:cNvPr>
          <p:cNvCxnSpPr>
            <a:cxnSpLocks/>
          </p:cNvCxnSpPr>
          <p:nvPr/>
        </p:nvCxnSpPr>
        <p:spPr>
          <a:xfrm>
            <a:off x="2509227" y="3078861"/>
            <a:ext cx="0" cy="913830"/>
          </a:xfrm>
          <a:prstGeom prst="line">
            <a:avLst/>
          </a:prstGeom>
          <a:ln w="19050">
            <a:solidFill>
              <a:schemeClr val="accent4">
                <a:lumMod val="75000"/>
                <a:alpha val="7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B07BE2B-3C88-1CF3-F800-2991AF36367A}"/>
              </a:ext>
            </a:extLst>
          </p:cNvPr>
          <p:cNvCxnSpPr>
            <a:cxnSpLocks/>
          </p:cNvCxnSpPr>
          <p:nvPr/>
        </p:nvCxnSpPr>
        <p:spPr>
          <a:xfrm flipH="1">
            <a:off x="4209695" y="3078861"/>
            <a:ext cx="9527" cy="870770"/>
          </a:xfrm>
          <a:prstGeom prst="line">
            <a:avLst/>
          </a:prstGeom>
          <a:ln w="19050">
            <a:solidFill>
              <a:schemeClr val="accent4">
                <a:lumMod val="75000"/>
                <a:alpha val="7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9C9F325C-0232-2C2A-2AB2-8672EC9EC30B}"/>
              </a:ext>
            </a:extLst>
          </p:cNvPr>
          <p:cNvCxnSpPr>
            <a:cxnSpLocks/>
          </p:cNvCxnSpPr>
          <p:nvPr/>
        </p:nvCxnSpPr>
        <p:spPr>
          <a:xfrm>
            <a:off x="2510200" y="3793188"/>
            <a:ext cx="1709022" cy="0"/>
          </a:xfrm>
          <a:prstGeom prst="straightConnector1">
            <a:avLst/>
          </a:prstGeom>
          <a:ln w="15875">
            <a:solidFill>
              <a:srgbClr val="00B050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51219567-7362-B91C-825C-BFA8C7435718}"/>
              </a:ext>
            </a:extLst>
          </p:cNvPr>
          <p:cNvSpPr txBox="1"/>
          <p:nvPr/>
        </p:nvSpPr>
        <p:spPr>
          <a:xfrm>
            <a:off x="2945982" y="3753163"/>
            <a:ext cx="938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hitTimefromSpill</a:t>
            </a:r>
            <a:endParaRPr lang="en-US" sz="800" dirty="0"/>
          </a:p>
          <a:p>
            <a:r>
              <a:rPr lang="en-US" sz="800" dirty="0"/>
              <a:t>(int, 2.5ns)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3D736BA2-3FFE-FC9F-0CA5-36341DA53D7F}"/>
                  </a:ext>
                </a:extLst>
              </p:cNvPr>
              <p:cNvSpPr txBox="1"/>
              <p:nvPr/>
            </p:nvSpPr>
            <p:spPr>
              <a:xfrm>
                <a:off x="4744952" y="824051"/>
                <a:ext cx="41040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h𝑖𝑡𝑇𝑖𝑚𝑒𝑓𝑟𝑜𝑚𝑆𝑝𝑖𝑙𝑙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4000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𝐺𝑇𝑟𝑖𝑔𝑇𝑖𝑚𝑒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𝑠𝑝𝑖𝑙𝑙𝑇𝑖𝑚𝑒𝐺𝑇𝑎𝑔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𝑙𝑒𝑎𝑑𝑇𝑖𝑚𝑒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3D736BA2-3FFE-FC9F-0CA5-36341DA5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952" y="824051"/>
                <a:ext cx="4104009" cy="430887"/>
              </a:xfrm>
              <a:prstGeom prst="rect">
                <a:avLst/>
              </a:prstGeom>
              <a:blipFill>
                <a:blip r:embed="rId2"/>
                <a:stretch>
                  <a:fillRect l="-2160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Box 106">
            <a:extLst>
              <a:ext uri="{FF2B5EF4-FFF2-40B4-BE49-F238E27FC236}">
                <a16:creationId xmlns:a16="http://schemas.microsoft.com/office/drawing/2014/main" id="{0A70CD8A-5E7E-CCE2-13C2-29756243FEAA}"/>
              </a:ext>
            </a:extLst>
          </p:cNvPr>
          <p:cNvSpPr txBox="1"/>
          <p:nvPr/>
        </p:nvSpPr>
        <p:spPr>
          <a:xfrm>
            <a:off x="5529429" y="3901154"/>
            <a:ext cx="2323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Spill = External Trigger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FB03C8A-8A8B-04B3-9066-C132D808A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99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D936-39D2-C7F1-E0B9-A51205BCE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Analysis flow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4CD248-F10D-F42B-CA4A-9151E24E723C}"/>
              </a:ext>
            </a:extLst>
          </p:cNvPr>
          <p:cNvSpPr txBox="1"/>
          <p:nvPr/>
        </p:nvSpPr>
        <p:spPr>
          <a:xfrm>
            <a:off x="311700" y="1766994"/>
            <a:ext cx="876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feb</a:t>
            </a:r>
            <a:r>
              <a:rPr lang="en-US" dirty="0"/>
              <a:t>#.</a:t>
            </a:r>
            <a:r>
              <a:rPr lang="en-US" dirty="0" err="1"/>
              <a:t>daq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4B237FA-5003-4A45-4011-D2C24F7263BC}"/>
              </a:ext>
            </a:extLst>
          </p:cNvPr>
          <p:cNvCxnSpPr>
            <a:cxnSpLocks/>
          </p:cNvCxnSpPr>
          <p:nvPr/>
        </p:nvCxnSpPr>
        <p:spPr>
          <a:xfrm>
            <a:off x="1188000" y="1922371"/>
            <a:ext cx="73152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274DCF-378C-299E-70E4-A3AEF1E641F9}"/>
              </a:ext>
            </a:extLst>
          </p:cNvPr>
          <p:cNvSpPr txBox="1"/>
          <p:nvPr/>
        </p:nvSpPr>
        <p:spPr>
          <a:xfrm>
            <a:off x="1134660" y="1652324"/>
            <a:ext cx="876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/>
              <a:t>TDMunpack</a:t>
            </a:r>
            <a:endParaRPr lang="en-US" sz="9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4BCE1-EE6D-93B0-B671-5A262697D4E2}"/>
              </a:ext>
            </a:extLst>
          </p:cNvPr>
          <p:cNvSpPr txBox="1"/>
          <p:nvPr/>
        </p:nvSpPr>
        <p:spPr>
          <a:xfrm>
            <a:off x="1919520" y="1762350"/>
            <a:ext cx="9677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slot1.daq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738F2-F5BF-1AC9-15AB-1FEB9FBF48DF}"/>
              </a:ext>
            </a:extLst>
          </p:cNvPr>
          <p:cNvSpPr txBox="1"/>
          <p:nvPr/>
        </p:nvSpPr>
        <p:spPr>
          <a:xfrm>
            <a:off x="1919520" y="2109342"/>
            <a:ext cx="9677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slot2.daq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9117ED-49EF-B974-CB61-9EC138822C2F}"/>
              </a:ext>
            </a:extLst>
          </p:cNvPr>
          <p:cNvSpPr txBox="1"/>
          <p:nvPr/>
        </p:nvSpPr>
        <p:spPr>
          <a:xfrm>
            <a:off x="1919520" y="1415358"/>
            <a:ext cx="9677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slot0.daq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85E472-0014-C044-046B-04C6BD37CA4A}"/>
              </a:ext>
            </a:extLst>
          </p:cNvPr>
          <p:cNvSpPr txBox="1"/>
          <p:nvPr/>
        </p:nvSpPr>
        <p:spPr>
          <a:xfrm>
            <a:off x="1965240" y="2340918"/>
            <a:ext cx="87630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b="1" dirty="0"/>
              <a:t>…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5D573F-8142-FE93-D2B4-AAB7F92FA98A}"/>
              </a:ext>
            </a:extLst>
          </p:cNvPr>
          <p:cNvCxnSpPr>
            <a:cxnSpLocks/>
          </p:cNvCxnSpPr>
          <p:nvPr/>
        </p:nvCxnSpPr>
        <p:spPr>
          <a:xfrm>
            <a:off x="3070140" y="1919215"/>
            <a:ext cx="73152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BC73BE-5F34-00C2-0235-19A6BB9E1E71}"/>
              </a:ext>
            </a:extLst>
          </p:cNvPr>
          <p:cNvCxnSpPr>
            <a:stCxn id="11" idx="3"/>
          </p:cNvCxnSpPr>
          <p:nvPr/>
        </p:nvCxnSpPr>
        <p:spPr>
          <a:xfrm>
            <a:off x="2887260" y="1569247"/>
            <a:ext cx="190500" cy="34699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F758394-F044-E347-762A-8884F083FDAA}"/>
              </a:ext>
            </a:extLst>
          </p:cNvPr>
          <p:cNvCxnSpPr>
            <a:cxnSpLocks/>
          </p:cNvCxnSpPr>
          <p:nvPr/>
        </p:nvCxnSpPr>
        <p:spPr>
          <a:xfrm flipV="1">
            <a:off x="2887260" y="1916238"/>
            <a:ext cx="190500" cy="3539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361F0A-16E4-D4F2-AFF7-999C147BAB49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887260" y="1916239"/>
            <a:ext cx="182880" cy="297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06DDF2B-5AEA-4FFC-A0A4-43C8F7DF10E4}"/>
              </a:ext>
            </a:extLst>
          </p:cNvPr>
          <p:cNvSpPr txBox="1"/>
          <p:nvPr/>
        </p:nvSpPr>
        <p:spPr>
          <a:xfrm>
            <a:off x="3124652" y="1655660"/>
            <a:ext cx="638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unpack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7D52CE-2C61-C914-FFE2-AE550F0D5680}"/>
              </a:ext>
            </a:extLst>
          </p:cNvPr>
          <p:cNvSpPr txBox="1"/>
          <p:nvPr/>
        </p:nvSpPr>
        <p:spPr>
          <a:xfrm>
            <a:off x="3801660" y="1762349"/>
            <a:ext cx="82706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raw.root</a:t>
            </a: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7B0251F-DB53-C618-9485-F59AEBD44F8F}"/>
              </a:ext>
            </a:extLst>
          </p:cNvPr>
          <p:cNvCxnSpPr>
            <a:cxnSpLocks/>
          </p:cNvCxnSpPr>
          <p:nvPr/>
        </p:nvCxnSpPr>
        <p:spPr>
          <a:xfrm>
            <a:off x="4628723" y="1923534"/>
            <a:ext cx="84406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5D17382-03AF-E4E0-7CE6-E3865449D1EC}"/>
              </a:ext>
            </a:extLst>
          </p:cNvPr>
          <p:cNvSpPr txBox="1"/>
          <p:nvPr/>
        </p:nvSpPr>
        <p:spPr>
          <a:xfrm>
            <a:off x="4628724" y="1662651"/>
            <a:ext cx="827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Calibration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7406AE-E9D4-69BC-4208-1BAD7FCD2CE8}"/>
              </a:ext>
            </a:extLst>
          </p:cNvPr>
          <p:cNvSpPr txBox="1"/>
          <p:nvPr/>
        </p:nvSpPr>
        <p:spPr>
          <a:xfrm>
            <a:off x="5472785" y="1762349"/>
            <a:ext cx="9418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calib.root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1EC0F01-60A7-03F4-E884-E1AAD4538483}"/>
              </a:ext>
            </a:extLst>
          </p:cNvPr>
          <p:cNvCxnSpPr>
            <a:cxnSpLocks/>
          </p:cNvCxnSpPr>
          <p:nvPr/>
        </p:nvCxnSpPr>
        <p:spPr>
          <a:xfrm>
            <a:off x="6414627" y="1923534"/>
            <a:ext cx="149188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8C1EF32-61FF-E3E2-07F5-D6E0592B0843}"/>
              </a:ext>
            </a:extLst>
          </p:cNvPr>
          <p:cNvSpPr txBox="1"/>
          <p:nvPr/>
        </p:nvSpPr>
        <p:spPr>
          <a:xfrm>
            <a:off x="6431623" y="1662651"/>
            <a:ext cx="1474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EventStructure_12free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66513D-3542-6C48-180C-12A9984D1D92}"/>
              </a:ext>
            </a:extLst>
          </p:cNvPr>
          <p:cNvSpPr txBox="1"/>
          <p:nvPr/>
        </p:nvSpPr>
        <p:spPr>
          <a:xfrm>
            <a:off x="7906513" y="1762055"/>
            <a:ext cx="112104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events.root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1E43B6A-A446-E618-3A1C-9355E6313F4D}"/>
              </a:ext>
            </a:extLst>
          </p:cNvPr>
          <p:cNvCxnSpPr>
            <a:cxnSpLocks/>
          </p:cNvCxnSpPr>
          <p:nvPr/>
        </p:nvCxnSpPr>
        <p:spPr>
          <a:xfrm flipH="1">
            <a:off x="7256834" y="2069832"/>
            <a:ext cx="1197359" cy="62473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E12CB90-3B1F-28EC-691F-4C94B325F9AC}"/>
              </a:ext>
            </a:extLst>
          </p:cNvPr>
          <p:cNvSpPr txBox="1"/>
          <p:nvPr/>
        </p:nvSpPr>
        <p:spPr>
          <a:xfrm>
            <a:off x="7729589" y="2377609"/>
            <a:ext cx="1474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/>
              <a:t>EventDisplayLite</a:t>
            </a:r>
            <a:endParaRPr lang="en-US" sz="9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8CA875-BBCE-63CC-A7EA-26F2727223F0}"/>
              </a:ext>
            </a:extLst>
          </p:cNvPr>
          <p:cNvSpPr txBox="1"/>
          <p:nvPr/>
        </p:nvSpPr>
        <p:spPr>
          <a:xfrm>
            <a:off x="5544766" y="2368481"/>
            <a:ext cx="171206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event_display.root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17F83D1-8762-EE51-2C4A-7782BB6F575E}"/>
              </a:ext>
            </a:extLst>
          </p:cNvPr>
          <p:cNvSpPr txBox="1"/>
          <p:nvPr/>
        </p:nvSpPr>
        <p:spPr>
          <a:xfrm>
            <a:off x="4931454" y="2694562"/>
            <a:ext cx="2325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Event_PNG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event#.</a:t>
            </a:r>
            <a:r>
              <a:rPr lang="en-US" dirty="0" err="1"/>
              <a:t>png</a:t>
            </a:r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A94D4FB-4411-3CF9-A51E-9BCB4F8AF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579" y="40227"/>
            <a:ext cx="2247164" cy="1633948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43068A-6203-0B16-C573-01AE583CA98C}"/>
              </a:ext>
            </a:extLst>
          </p:cNvPr>
          <p:cNvCxnSpPr>
            <a:cxnSpLocks/>
          </p:cNvCxnSpPr>
          <p:nvPr/>
        </p:nvCxnSpPr>
        <p:spPr>
          <a:xfrm flipH="1">
            <a:off x="3314295" y="2000026"/>
            <a:ext cx="4592217" cy="6762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EBD30E0-3BF0-75FF-784E-9505E8684C5B}"/>
              </a:ext>
            </a:extLst>
          </p:cNvPr>
          <p:cNvCxnSpPr>
            <a:cxnSpLocks/>
            <a:stCxn id="38" idx="1"/>
          </p:cNvCxnSpPr>
          <p:nvPr/>
        </p:nvCxnSpPr>
        <p:spPr>
          <a:xfrm flipH="1">
            <a:off x="3314295" y="2848451"/>
            <a:ext cx="1617159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F1F4776-5569-4753-9557-BCC64077F750}"/>
              </a:ext>
            </a:extLst>
          </p:cNvPr>
          <p:cNvSpPr txBox="1"/>
          <p:nvPr/>
        </p:nvSpPr>
        <p:spPr>
          <a:xfrm>
            <a:off x="1776571" y="2517755"/>
            <a:ext cx="1396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3D_EventTrajectory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134240C-279A-FB62-7669-3BD89F162F3A}"/>
              </a:ext>
            </a:extLst>
          </p:cNvPr>
          <p:cNvCxnSpPr>
            <a:cxnSpLocks/>
          </p:cNvCxnSpPr>
          <p:nvPr/>
        </p:nvCxnSpPr>
        <p:spPr>
          <a:xfrm flipH="1">
            <a:off x="1659194" y="2754000"/>
            <a:ext cx="160866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6E71B8F-5176-517F-6B31-64497683ADB8}"/>
              </a:ext>
            </a:extLst>
          </p:cNvPr>
          <p:cNvSpPr txBox="1"/>
          <p:nvPr/>
        </p:nvSpPr>
        <p:spPr>
          <a:xfrm>
            <a:off x="3498685" y="2613511"/>
            <a:ext cx="10223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3D_AllEvents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66DFA4E-8D97-AAFD-E09E-412BD1C52733}"/>
              </a:ext>
            </a:extLst>
          </p:cNvPr>
          <p:cNvSpPr txBox="1"/>
          <p:nvPr/>
        </p:nvSpPr>
        <p:spPr>
          <a:xfrm>
            <a:off x="285287" y="2595969"/>
            <a:ext cx="139683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GroupRes.root</a:t>
            </a:r>
            <a:endParaRPr lang="en-US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6DF4942D-6C00-2C15-1F4C-5A1580466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79" y="3304602"/>
            <a:ext cx="5730964" cy="163332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516EF72-1AF9-23DD-8A00-2F0501AAA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531" y="3048333"/>
            <a:ext cx="2858237" cy="2083932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BFF8BE97-FD4A-3CE1-760D-3FA58A80E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214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DC681-8594-7D63-A8FE-849D028D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Event Selection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BA5C2E-354B-FC30-A9A6-1CBEDF02BB4A}"/>
              </a:ext>
            </a:extLst>
          </p:cNvPr>
          <p:cNvSpPr txBox="1"/>
          <p:nvPr/>
        </p:nvSpPr>
        <p:spPr>
          <a:xfrm>
            <a:off x="311700" y="1556787"/>
            <a:ext cx="12648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List of 2D hits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625AABF-9AE9-F4DE-49B6-5AC1CB7B3ADC}"/>
              </a:ext>
            </a:extLst>
          </p:cNvPr>
          <p:cNvCxnSpPr>
            <a:cxnSpLocks/>
          </p:cNvCxnSpPr>
          <p:nvPr/>
        </p:nvCxnSpPr>
        <p:spPr>
          <a:xfrm flipV="1">
            <a:off x="2615784" y="1727462"/>
            <a:ext cx="1039232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91BC39-5440-32C2-6D05-149334ECE25D}"/>
              </a:ext>
            </a:extLst>
          </p:cNvPr>
          <p:cNvSpPr txBox="1"/>
          <p:nvPr/>
        </p:nvSpPr>
        <p:spPr>
          <a:xfrm>
            <a:off x="2697250" y="1496630"/>
            <a:ext cx="876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Filter &gt;20PE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31E01F-F1F2-58EC-8937-25415DE23682}"/>
              </a:ext>
            </a:extLst>
          </p:cNvPr>
          <p:cNvSpPr txBox="1"/>
          <p:nvPr/>
        </p:nvSpPr>
        <p:spPr>
          <a:xfrm>
            <a:off x="3655016" y="1465852"/>
            <a:ext cx="191543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List of 2D hits &gt;20PE (Seeds)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8BF567-083B-4AD6-2EDF-F0A0F41227BB}"/>
              </a:ext>
            </a:extLst>
          </p:cNvPr>
          <p:cNvCxnSpPr>
            <a:cxnSpLocks/>
          </p:cNvCxnSpPr>
          <p:nvPr/>
        </p:nvCxnSpPr>
        <p:spPr>
          <a:xfrm flipV="1">
            <a:off x="1576552" y="1727462"/>
            <a:ext cx="1039232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0E16F0-0807-D34F-D894-9475E995BF9E}"/>
              </a:ext>
            </a:extLst>
          </p:cNvPr>
          <p:cNvSpPr txBox="1"/>
          <p:nvPr/>
        </p:nvSpPr>
        <p:spPr>
          <a:xfrm>
            <a:off x="1658018" y="1496630"/>
            <a:ext cx="876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Sort by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F39F15-DF9B-6CE8-BE6D-DF83129A63CE}"/>
              </a:ext>
            </a:extLst>
          </p:cNvPr>
          <p:cNvSpPr txBox="1"/>
          <p:nvPr/>
        </p:nvSpPr>
        <p:spPr>
          <a:xfrm>
            <a:off x="939366" y="1032254"/>
            <a:ext cx="70763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Spill 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A1F727-B0E3-1D95-8864-DAB5174B9C1D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293182" y="1340031"/>
            <a:ext cx="0" cy="22312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AA8836-C7B0-715C-9687-4CB7C7C85762}"/>
              </a:ext>
            </a:extLst>
          </p:cNvPr>
          <p:cNvCxnSpPr>
            <a:cxnSpLocks/>
          </p:cNvCxnSpPr>
          <p:nvPr/>
        </p:nvCxnSpPr>
        <p:spPr>
          <a:xfrm>
            <a:off x="5570452" y="1727463"/>
            <a:ext cx="124989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A8605D1-CB9F-C864-42AE-45298350649B}"/>
              </a:ext>
            </a:extLst>
          </p:cNvPr>
          <p:cNvSpPr txBox="1"/>
          <p:nvPr/>
        </p:nvSpPr>
        <p:spPr>
          <a:xfrm>
            <a:off x="5651918" y="1496630"/>
            <a:ext cx="10933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Select first seed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EC656A-AC4D-0146-D0D9-37E26B5523F4}"/>
              </a:ext>
            </a:extLst>
          </p:cNvPr>
          <p:cNvCxnSpPr>
            <a:cxnSpLocks/>
          </p:cNvCxnSpPr>
          <p:nvPr/>
        </p:nvCxnSpPr>
        <p:spPr>
          <a:xfrm>
            <a:off x="6820348" y="1727463"/>
            <a:ext cx="173657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AE5E12C-325C-800C-D7EB-4E00493093B2}"/>
              </a:ext>
            </a:extLst>
          </p:cNvPr>
          <p:cNvSpPr txBox="1"/>
          <p:nvPr/>
        </p:nvSpPr>
        <p:spPr>
          <a:xfrm>
            <a:off x="6820348" y="1496630"/>
            <a:ext cx="1736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10ticks b/a for seeds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A283F2-C32F-2735-EB1F-6E1535145479}"/>
              </a:ext>
            </a:extLst>
          </p:cNvPr>
          <p:cNvSpPr txBox="1"/>
          <p:nvPr/>
        </p:nvSpPr>
        <p:spPr>
          <a:xfrm>
            <a:off x="8556925" y="1556786"/>
            <a:ext cx="51034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Y/N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E310041D-0323-72D1-465C-2A6CC83AD2FD}"/>
              </a:ext>
            </a:extLst>
          </p:cNvPr>
          <p:cNvSpPr/>
          <p:nvPr/>
        </p:nvSpPr>
        <p:spPr>
          <a:xfrm>
            <a:off x="6609684" y="1147917"/>
            <a:ext cx="2110403" cy="759606"/>
          </a:xfrm>
          <a:prstGeom prst="arc">
            <a:avLst>
              <a:gd name="adj1" fmla="val 10104437"/>
              <a:gd name="adj2" fmla="val 11136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hevron 29">
            <a:extLst>
              <a:ext uri="{FF2B5EF4-FFF2-40B4-BE49-F238E27FC236}">
                <a16:creationId xmlns:a16="http://schemas.microsoft.com/office/drawing/2014/main" id="{184CEB98-EE99-F8B0-AFA3-8FFA7D0048BF}"/>
              </a:ext>
            </a:extLst>
          </p:cNvPr>
          <p:cNvSpPr/>
          <p:nvPr/>
        </p:nvSpPr>
        <p:spPr>
          <a:xfrm flipH="1">
            <a:off x="7627163" y="1120960"/>
            <a:ext cx="61473" cy="53913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4C4E1D-A334-3C53-8B93-2BAC8AFE82B7}"/>
              </a:ext>
            </a:extLst>
          </p:cNvPr>
          <p:cNvSpPr txBox="1"/>
          <p:nvPr/>
        </p:nvSpPr>
        <p:spPr>
          <a:xfrm>
            <a:off x="7153067" y="941007"/>
            <a:ext cx="10933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Group the seed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A26123D-6196-3300-68E5-DB61F8A21D00}"/>
              </a:ext>
            </a:extLst>
          </p:cNvPr>
          <p:cNvCxnSpPr>
            <a:cxnSpLocks/>
          </p:cNvCxnSpPr>
          <p:nvPr/>
        </p:nvCxnSpPr>
        <p:spPr>
          <a:xfrm flipH="1">
            <a:off x="8698889" y="1864563"/>
            <a:ext cx="224786" cy="50220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991A3D0-D9B8-8BCA-C39B-2772D78A2F7C}"/>
              </a:ext>
            </a:extLst>
          </p:cNvPr>
          <p:cNvSpPr txBox="1"/>
          <p:nvPr/>
        </p:nvSpPr>
        <p:spPr>
          <a:xfrm>
            <a:off x="7639646" y="2002697"/>
            <a:ext cx="117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for hits in seed group range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7B669B3-DB1F-920D-4DA2-A0D4EF4EB317}"/>
              </a:ext>
            </a:extLst>
          </p:cNvPr>
          <p:cNvCxnSpPr>
            <a:cxnSpLocks/>
          </p:cNvCxnSpPr>
          <p:nvPr/>
        </p:nvCxnSpPr>
        <p:spPr>
          <a:xfrm flipH="1">
            <a:off x="7627163" y="2363073"/>
            <a:ext cx="107172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AB4F5F6-0FF7-A4A8-DB86-24C3422B904F}"/>
              </a:ext>
            </a:extLst>
          </p:cNvPr>
          <p:cNvSpPr txBox="1"/>
          <p:nvPr/>
        </p:nvSpPr>
        <p:spPr>
          <a:xfrm>
            <a:off x="7736681" y="2337011"/>
            <a:ext cx="1001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Add seeds and hits to event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2978F2-9155-CB26-7215-74AAA252008B}"/>
              </a:ext>
            </a:extLst>
          </p:cNvPr>
          <p:cNvSpPr txBox="1"/>
          <p:nvPr/>
        </p:nvSpPr>
        <p:spPr>
          <a:xfrm>
            <a:off x="5753902" y="1712400"/>
            <a:ext cx="8762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Make Event0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750A79-44CA-48AD-EA98-A8DF55191E12}"/>
              </a:ext>
            </a:extLst>
          </p:cNvPr>
          <p:cNvSpPr txBox="1"/>
          <p:nvPr/>
        </p:nvSpPr>
        <p:spPr>
          <a:xfrm>
            <a:off x="6038385" y="2209185"/>
            <a:ext cx="79154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 0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FC79A16-504C-FF4C-DE8E-2E04783D678D}"/>
              </a:ext>
            </a:extLst>
          </p:cNvPr>
          <p:cNvCxnSpPr>
            <a:cxnSpLocks/>
            <a:endCxn id="43" idx="3"/>
          </p:cNvCxnSpPr>
          <p:nvPr/>
        </p:nvCxnSpPr>
        <p:spPr>
          <a:xfrm flipH="1">
            <a:off x="6829933" y="2363073"/>
            <a:ext cx="797230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DB25EA7-FB51-EB2B-1913-CB18E33A3F85}"/>
              </a:ext>
            </a:extLst>
          </p:cNvPr>
          <p:cNvSpPr txBox="1"/>
          <p:nvPr/>
        </p:nvSpPr>
        <p:spPr>
          <a:xfrm>
            <a:off x="6855910" y="2017573"/>
            <a:ext cx="86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Mark all hits as used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5A4318E-CC4D-577E-551A-3BCA75484B67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127251" y="1242682"/>
            <a:ext cx="816875" cy="3141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645597B-F12B-CEBB-1B6F-13CA149ED498}"/>
              </a:ext>
            </a:extLst>
          </p:cNvPr>
          <p:cNvCxnSpPr>
            <a:cxnSpLocks/>
          </p:cNvCxnSpPr>
          <p:nvPr/>
        </p:nvCxnSpPr>
        <p:spPr>
          <a:xfrm>
            <a:off x="902040" y="2525917"/>
            <a:ext cx="0" cy="54128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6231003-981A-5EF3-F50F-224F9B8D9CC3}"/>
              </a:ext>
            </a:extLst>
          </p:cNvPr>
          <p:cNvCxnSpPr>
            <a:cxnSpLocks/>
            <a:stCxn id="43" idx="1"/>
            <a:endCxn id="73" idx="3"/>
          </p:cNvCxnSpPr>
          <p:nvPr/>
        </p:nvCxnSpPr>
        <p:spPr>
          <a:xfrm flipH="1">
            <a:off x="2697250" y="2363074"/>
            <a:ext cx="3341135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BFA6CA2-9EE6-3A7E-195E-5B73959F63A4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6434159" y="1756691"/>
            <a:ext cx="392573" cy="45249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58BD3A8-EA40-02A3-CB3B-5F43A21763DC}"/>
              </a:ext>
            </a:extLst>
          </p:cNvPr>
          <p:cNvSpPr txBox="1"/>
          <p:nvPr/>
        </p:nvSpPr>
        <p:spPr>
          <a:xfrm>
            <a:off x="5586850" y="1873688"/>
            <a:ext cx="10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Select first seed (unused)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DEE768-A54F-7FE6-E2B0-6F1BAF96CA61}"/>
              </a:ext>
            </a:extLst>
          </p:cNvPr>
          <p:cNvSpPr txBox="1"/>
          <p:nvPr/>
        </p:nvSpPr>
        <p:spPr>
          <a:xfrm>
            <a:off x="6745266" y="1737733"/>
            <a:ext cx="69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Make Event+1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2A722EE-9336-208D-0039-45E1856B936F}"/>
              </a:ext>
            </a:extLst>
          </p:cNvPr>
          <p:cNvCxnSpPr>
            <a:cxnSpLocks/>
          </p:cNvCxnSpPr>
          <p:nvPr/>
        </p:nvCxnSpPr>
        <p:spPr>
          <a:xfrm flipH="1">
            <a:off x="1165412" y="2386905"/>
            <a:ext cx="75733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41C14C9-BDAB-FBC6-FAD7-ADA734662322}"/>
              </a:ext>
            </a:extLst>
          </p:cNvPr>
          <p:cNvCxnSpPr>
            <a:cxnSpLocks/>
          </p:cNvCxnSpPr>
          <p:nvPr/>
        </p:nvCxnSpPr>
        <p:spPr>
          <a:xfrm flipV="1">
            <a:off x="134126" y="1231557"/>
            <a:ext cx="0" cy="78827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E85D622-E31E-31B0-C45C-3C997DE21A0F}"/>
              </a:ext>
            </a:extLst>
          </p:cNvPr>
          <p:cNvSpPr txBox="1"/>
          <p:nvPr/>
        </p:nvSpPr>
        <p:spPr>
          <a:xfrm>
            <a:off x="1922749" y="2209185"/>
            <a:ext cx="77450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Spill +1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9C8C6D3-D5D4-AD8C-1A2F-B0444F4B67C1}"/>
              </a:ext>
            </a:extLst>
          </p:cNvPr>
          <p:cNvSpPr txBox="1"/>
          <p:nvPr/>
        </p:nvSpPr>
        <p:spPr>
          <a:xfrm>
            <a:off x="1188942" y="1879093"/>
            <a:ext cx="876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smaller than Spill size-1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4E07A80-EDC4-42F0-37D9-01B9C8BBDE41}"/>
              </a:ext>
            </a:extLst>
          </p:cNvPr>
          <p:cNvSpPr txBox="1"/>
          <p:nvPr/>
        </p:nvSpPr>
        <p:spPr>
          <a:xfrm>
            <a:off x="646867" y="2218140"/>
            <a:ext cx="51034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Y/N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628BEBE7-2001-6CB3-858B-C9F5FCFE8867}"/>
              </a:ext>
            </a:extLst>
          </p:cNvPr>
          <p:cNvCxnSpPr>
            <a:cxnSpLocks/>
            <a:stCxn id="92" idx="1"/>
          </p:cNvCxnSpPr>
          <p:nvPr/>
        </p:nvCxnSpPr>
        <p:spPr>
          <a:xfrm flipH="1" flipV="1">
            <a:off x="146610" y="2019831"/>
            <a:ext cx="500257" cy="35219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D75DAE8B-C825-F09D-8283-EF97BBB567F7}"/>
              </a:ext>
            </a:extLst>
          </p:cNvPr>
          <p:cNvSpPr txBox="1"/>
          <p:nvPr/>
        </p:nvSpPr>
        <p:spPr>
          <a:xfrm>
            <a:off x="341517" y="3067200"/>
            <a:ext cx="112104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events.root</a:t>
            </a:r>
            <a:endParaRPr lang="en-US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65031F4-056C-6659-C81F-EA225045B488}"/>
              </a:ext>
            </a:extLst>
          </p:cNvPr>
          <p:cNvSpPr txBox="1"/>
          <p:nvPr/>
        </p:nvSpPr>
        <p:spPr>
          <a:xfrm>
            <a:off x="535688" y="3343833"/>
            <a:ext cx="7749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Events 0-n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9C11A83-D96E-919D-192E-40AFFBAC5396}"/>
              </a:ext>
            </a:extLst>
          </p:cNvPr>
          <p:cNvSpPr txBox="1"/>
          <p:nvPr/>
        </p:nvSpPr>
        <p:spPr>
          <a:xfrm>
            <a:off x="1826687" y="3063251"/>
            <a:ext cx="87056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 0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2431786B-EF2B-91C7-1B04-E6A1F29807B6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>
          <a:xfrm flipV="1">
            <a:off x="1462562" y="3217140"/>
            <a:ext cx="364125" cy="394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572E9E1-38EF-373C-2AB7-C097171CBDFD}"/>
              </a:ext>
            </a:extLst>
          </p:cNvPr>
          <p:cNvCxnSpPr>
            <a:cxnSpLocks/>
          </p:cNvCxnSpPr>
          <p:nvPr/>
        </p:nvCxnSpPr>
        <p:spPr>
          <a:xfrm flipV="1">
            <a:off x="2697250" y="3213573"/>
            <a:ext cx="1039232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F0C9399C-B427-FB90-AF60-7764EA37164A}"/>
              </a:ext>
            </a:extLst>
          </p:cNvPr>
          <p:cNvCxnSpPr>
            <a:cxnSpLocks/>
            <a:stCxn id="115" idx="3"/>
          </p:cNvCxnSpPr>
          <p:nvPr/>
        </p:nvCxnSpPr>
        <p:spPr>
          <a:xfrm>
            <a:off x="5320937" y="3217140"/>
            <a:ext cx="128754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2E035F45-0AFF-31AF-9E93-1C1DAA055381}"/>
              </a:ext>
            </a:extLst>
          </p:cNvPr>
          <p:cNvSpPr txBox="1"/>
          <p:nvPr/>
        </p:nvSpPr>
        <p:spPr>
          <a:xfrm>
            <a:off x="2778716" y="2976969"/>
            <a:ext cx="876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Filter &gt;15PE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A219270-0048-7027-1664-228AFE2CFF9D}"/>
              </a:ext>
            </a:extLst>
          </p:cNvPr>
          <p:cNvSpPr txBox="1"/>
          <p:nvPr/>
        </p:nvSpPr>
        <p:spPr>
          <a:xfrm>
            <a:off x="3736482" y="3063251"/>
            <a:ext cx="158445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List of hits &gt;15PE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C88C48E-C98C-F189-885B-3632E1E8248E}"/>
              </a:ext>
            </a:extLst>
          </p:cNvPr>
          <p:cNvSpPr txBox="1"/>
          <p:nvPr/>
        </p:nvSpPr>
        <p:spPr>
          <a:xfrm>
            <a:off x="5380988" y="2959451"/>
            <a:ext cx="12277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Check if size &gt; 17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9975C961-AC6E-E7A7-58D2-54981D86AC8D}"/>
              </a:ext>
            </a:extLst>
          </p:cNvPr>
          <p:cNvSpPr txBox="1"/>
          <p:nvPr/>
        </p:nvSpPr>
        <p:spPr>
          <a:xfrm>
            <a:off x="6609181" y="3069097"/>
            <a:ext cx="51034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Y/N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28DEDB7-1EC5-4364-41AA-2977577B10AE}"/>
              </a:ext>
            </a:extLst>
          </p:cNvPr>
          <p:cNvCxnSpPr>
            <a:cxnSpLocks/>
            <a:stCxn id="119" idx="3"/>
          </p:cNvCxnSpPr>
          <p:nvPr/>
        </p:nvCxnSpPr>
        <p:spPr>
          <a:xfrm>
            <a:off x="7119527" y="3222986"/>
            <a:ext cx="520119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9F7111F7-ADBC-3C9E-74DE-8FE73B01186B}"/>
              </a:ext>
            </a:extLst>
          </p:cNvPr>
          <p:cNvSpPr txBox="1"/>
          <p:nvPr/>
        </p:nvSpPr>
        <p:spPr>
          <a:xfrm>
            <a:off x="7639646" y="2947687"/>
            <a:ext cx="10592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 Discarded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356EA2B-94FB-4C7F-DA1C-767F6D1557E1}"/>
              </a:ext>
            </a:extLst>
          </p:cNvPr>
          <p:cNvCxnSpPr>
            <a:cxnSpLocks/>
            <a:stCxn id="119" idx="2"/>
          </p:cNvCxnSpPr>
          <p:nvPr/>
        </p:nvCxnSpPr>
        <p:spPr>
          <a:xfrm>
            <a:off x="6864354" y="3376874"/>
            <a:ext cx="0" cy="37531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D0B30FF-399A-AB7B-D35F-B7FB22FFE3ED}"/>
              </a:ext>
            </a:extLst>
          </p:cNvPr>
          <p:cNvSpPr txBox="1"/>
          <p:nvPr/>
        </p:nvSpPr>
        <p:spPr>
          <a:xfrm>
            <a:off x="6142918" y="3764754"/>
            <a:ext cx="14428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Plot Three View Histogram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9D2C54F-0509-0D45-DE6E-5D062F488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04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29F07-C4A9-C3C5-5292-F45E6935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Voxel reconstruction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0F661B-6B9D-2AC2-2EF9-8F416450C87B}"/>
              </a:ext>
            </a:extLst>
          </p:cNvPr>
          <p:cNvSpPr txBox="1"/>
          <p:nvPr/>
        </p:nvSpPr>
        <p:spPr>
          <a:xfrm>
            <a:off x="560994" y="1105827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Hit0</a:t>
            </a:r>
          </a:p>
          <a:p>
            <a:r>
              <a:rPr lang="en-US" dirty="0"/>
              <a:t>(XY)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5E6341-CEFA-6AC6-B5FE-082FEB5AB2E2}"/>
              </a:ext>
            </a:extLst>
          </p:cNvPr>
          <p:cNvSpPr txBox="1"/>
          <p:nvPr/>
        </p:nvSpPr>
        <p:spPr>
          <a:xfrm>
            <a:off x="1291463" y="1105827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Hit1</a:t>
            </a:r>
          </a:p>
          <a:p>
            <a:r>
              <a:rPr lang="en-US" dirty="0"/>
              <a:t>(XZ)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3BEC21-0F8D-CFB4-0999-7BBEFB31DD48}"/>
              </a:ext>
            </a:extLst>
          </p:cNvPr>
          <p:cNvSpPr txBox="1"/>
          <p:nvPr/>
        </p:nvSpPr>
        <p:spPr>
          <a:xfrm>
            <a:off x="2021932" y="1105827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Hit2</a:t>
            </a:r>
          </a:p>
          <a:p>
            <a:r>
              <a:rPr lang="en-US" dirty="0"/>
              <a:t>(ZY)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6C9069-690B-E52F-ABC0-F9A0BD13D445}"/>
              </a:ext>
            </a:extLst>
          </p:cNvPr>
          <p:cNvSpPr txBox="1"/>
          <p:nvPr/>
        </p:nvSpPr>
        <p:spPr>
          <a:xfrm>
            <a:off x="775140" y="1573211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C2538F-D742-1D12-F2CC-4A3EEECA5936}"/>
              </a:ext>
            </a:extLst>
          </p:cNvPr>
          <p:cNvSpPr txBox="1"/>
          <p:nvPr/>
        </p:nvSpPr>
        <p:spPr>
          <a:xfrm>
            <a:off x="1432694" y="1573209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AB4ED8-8A75-8EBE-0AD7-434EC1D28DCF}"/>
              </a:ext>
            </a:extLst>
          </p:cNvPr>
          <p:cNvSpPr txBox="1"/>
          <p:nvPr/>
        </p:nvSpPr>
        <p:spPr>
          <a:xfrm>
            <a:off x="2197321" y="1573210"/>
            <a:ext cx="145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  <a:p>
            <a:r>
              <a:rPr lang="en-US" sz="9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04B456-8533-1B81-83D7-2D551900486E}"/>
              </a:ext>
            </a:extLst>
          </p:cNvPr>
          <p:cNvSpPr txBox="1"/>
          <p:nvPr/>
        </p:nvSpPr>
        <p:spPr>
          <a:xfrm>
            <a:off x="409903" y="2392130"/>
            <a:ext cx="5741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Hit0</a:t>
            </a:r>
          </a:p>
          <a:p>
            <a:r>
              <a:rPr lang="en-US" dirty="0"/>
              <a:t>(XY)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309163-B3D0-5A00-27B1-1E9EBA40ACAE}"/>
              </a:ext>
            </a:extLst>
          </p:cNvPr>
          <p:cNvSpPr/>
          <p:nvPr/>
        </p:nvSpPr>
        <p:spPr>
          <a:xfrm>
            <a:off x="409903" y="1017725"/>
            <a:ext cx="2333297" cy="1063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422F115-214E-8089-22BA-6D92386C7A27}"/>
              </a:ext>
            </a:extLst>
          </p:cNvPr>
          <p:cNvCxnSpPr>
            <a:cxnSpLocks/>
          </p:cNvCxnSpPr>
          <p:nvPr/>
        </p:nvCxnSpPr>
        <p:spPr>
          <a:xfrm>
            <a:off x="985993" y="2653741"/>
            <a:ext cx="68669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F514DB7-6F79-53A9-F7D6-270E18F684E6}"/>
              </a:ext>
            </a:extLst>
          </p:cNvPr>
          <p:cNvSpPr txBox="1"/>
          <p:nvPr/>
        </p:nvSpPr>
        <p:spPr>
          <a:xfrm>
            <a:off x="1076008" y="2409468"/>
            <a:ext cx="508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Get X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7F6AF13-8FFB-F0B3-E2DC-48F4F3113EB0}"/>
              </a:ext>
            </a:extLst>
          </p:cNvPr>
          <p:cNvCxnSpPr>
            <a:cxnSpLocks/>
          </p:cNvCxnSpPr>
          <p:nvPr/>
        </p:nvCxnSpPr>
        <p:spPr>
          <a:xfrm>
            <a:off x="1678587" y="2653740"/>
            <a:ext cx="150322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5570DC6-A91B-8558-C17E-F21FBBDC59B9}"/>
              </a:ext>
            </a:extLst>
          </p:cNvPr>
          <p:cNvSpPr txBox="1"/>
          <p:nvPr/>
        </p:nvSpPr>
        <p:spPr>
          <a:xfrm>
            <a:off x="1735108" y="2276142"/>
            <a:ext cx="13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Iterative matching between XZ hits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3286019-4B0D-4D3E-1814-9C5FC7655B55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696965" y="2915350"/>
            <a:ext cx="0" cy="60316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5C0010A-E5EA-E474-C9F6-E0B36DA82E53}"/>
              </a:ext>
            </a:extLst>
          </p:cNvPr>
          <p:cNvSpPr txBox="1"/>
          <p:nvPr/>
        </p:nvSpPr>
        <p:spPr>
          <a:xfrm>
            <a:off x="666966" y="3062461"/>
            <a:ext cx="508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Get 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2574AB-EB2A-3E39-A02E-AC57D082E21E}"/>
              </a:ext>
            </a:extLst>
          </p:cNvPr>
          <p:cNvCxnSpPr>
            <a:cxnSpLocks/>
          </p:cNvCxnSpPr>
          <p:nvPr/>
        </p:nvCxnSpPr>
        <p:spPr>
          <a:xfrm>
            <a:off x="718619" y="3496316"/>
            <a:ext cx="150322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321A00E-B702-0C35-9FED-73AF0E9B7C9C}"/>
              </a:ext>
            </a:extLst>
          </p:cNvPr>
          <p:cNvSpPr txBox="1"/>
          <p:nvPr/>
        </p:nvSpPr>
        <p:spPr>
          <a:xfrm>
            <a:off x="737601" y="3511076"/>
            <a:ext cx="13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Iterative matching between XZ hits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53AE4A-C1A0-3E7C-CAF8-BF851FE0D12B}"/>
              </a:ext>
            </a:extLst>
          </p:cNvPr>
          <p:cNvSpPr txBox="1"/>
          <p:nvPr/>
        </p:nvSpPr>
        <p:spPr>
          <a:xfrm>
            <a:off x="3194376" y="2392130"/>
            <a:ext cx="150322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Potential </a:t>
            </a:r>
            <a:r>
              <a:rPr lang="en-US" dirty="0" err="1"/>
              <a:t>Coinc</a:t>
            </a:r>
            <a:r>
              <a:rPr lang="en-US" dirty="0"/>
              <a:t>. Hits (XZ)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492DB5-1238-FD21-ED0B-F0359279BAA7}"/>
              </a:ext>
            </a:extLst>
          </p:cNvPr>
          <p:cNvSpPr txBox="1"/>
          <p:nvPr/>
        </p:nvSpPr>
        <p:spPr>
          <a:xfrm>
            <a:off x="2221847" y="3234706"/>
            <a:ext cx="150322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Potential </a:t>
            </a:r>
            <a:r>
              <a:rPr lang="en-US" dirty="0" err="1"/>
              <a:t>Coinc</a:t>
            </a:r>
            <a:r>
              <a:rPr lang="en-US" dirty="0"/>
              <a:t>. Hits (ZY)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C502FEC-FDC2-DA92-A795-35DADAAE6F6E}"/>
              </a:ext>
            </a:extLst>
          </p:cNvPr>
          <p:cNvCxnSpPr>
            <a:cxnSpLocks/>
          </p:cNvCxnSpPr>
          <p:nvPr/>
        </p:nvCxnSpPr>
        <p:spPr>
          <a:xfrm>
            <a:off x="4459548" y="2920733"/>
            <a:ext cx="0" cy="57951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9573316-F2E1-B052-AE72-9DFBBE1C18C9}"/>
              </a:ext>
            </a:extLst>
          </p:cNvPr>
          <p:cNvSpPr txBox="1"/>
          <p:nvPr/>
        </p:nvSpPr>
        <p:spPr>
          <a:xfrm>
            <a:off x="4474417" y="3088632"/>
            <a:ext cx="508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Get Z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67A6EFC-1A86-CFB5-7CB8-280A37A3B515}"/>
              </a:ext>
            </a:extLst>
          </p:cNvPr>
          <p:cNvCxnSpPr>
            <a:cxnSpLocks/>
          </p:cNvCxnSpPr>
          <p:nvPr/>
        </p:nvCxnSpPr>
        <p:spPr>
          <a:xfrm>
            <a:off x="4482000" y="3494866"/>
            <a:ext cx="150322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A968D58-A48C-4E02-D098-7E1EA1FD7757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3725069" y="3494866"/>
            <a:ext cx="719611" cy="145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00A294C-6C8E-B11D-FDD6-BE733B0720CC}"/>
              </a:ext>
            </a:extLst>
          </p:cNvPr>
          <p:cNvSpPr txBox="1"/>
          <p:nvPr/>
        </p:nvSpPr>
        <p:spPr>
          <a:xfrm>
            <a:off x="3849530" y="3464910"/>
            <a:ext cx="508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Get Z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7D77E8-79B9-635B-4D90-E3D4C8987AA1}"/>
              </a:ext>
            </a:extLst>
          </p:cNvPr>
          <p:cNvSpPr txBox="1"/>
          <p:nvPr/>
        </p:nvSpPr>
        <p:spPr>
          <a:xfrm>
            <a:off x="4596812" y="3492746"/>
            <a:ext cx="13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Iterative matching </a:t>
            </a:r>
          </a:p>
          <a:p>
            <a:r>
              <a:rPr lang="en-US" sz="900" b="1" dirty="0"/>
              <a:t>(XZ to ZY)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2555DD-9C64-CF50-F744-2121E854ECEC}"/>
              </a:ext>
            </a:extLst>
          </p:cNvPr>
          <p:cNvSpPr txBox="1"/>
          <p:nvPr/>
        </p:nvSpPr>
        <p:spPr>
          <a:xfrm>
            <a:off x="5992482" y="3346360"/>
            <a:ext cx="51034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Y/N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C95905-F110-62EC-188B-EABA989D2B1D}"/>
              </a:ext>
            </a:extLst>
          </p:cNvPr>
          <p:cNvCxnSpPr>
            <a:cxnSpLocks/>
          </p:cNvCxnSpPr>
          <p:nvPr/>
        </p:nvCxnSpPr>
        <p:spPr>
          <a:xfrm>
            <a:off x="6121080" y="3654137"/>
            <a:ext cx="0" cy="44207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73EC934-8A98-60D8-4FE2-851417423DDA}"/>
              </a:ext>
            </a:extLst>
          </p:cNvPr>
          <p:cNvSpPr txBox="1"/>
          <p:nvPr/>
        </p:nvSpPr>
        <p:spPr>
          <a:xfrm>
            <a:off x="5369469" y="4105376"/>
            <a:ext cx="15032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Full view hits list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09C724-69F8-8967-A2E8-1B3B781A9C12}"/>
              </a:ext>
            </a:extLst>
          </p:cNvPr>
          <p:cNvSpPr txBox="1"/>
          <p:nvPr/>
        </p:nvSpPr>
        <p:spPr>
          <a:xfrm>
            <a:off x="4982426" y="3782019"/>
            <a:ext cx="1236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Store Full view hit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EDA0903-13DA-6CC2-DCA1-CBD4BB95E015}"/>
              </a:ext>
            </a:extLst>
          </p:cNvPr>
          <p:cNvCxnSpPr>
            <a:cxnSpLocks/>
          </p:cNvCxnSpPr>
          <p:nvPr/>
        </p:nvCxnSpPr>
        <p:spPr>
          <a:xfrm flipV="1">
            <a:off x="6502828" y="3495600"/>
            <a:ext cx="113947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6C93E3E-D674-1C62-5262-5370FBF23268}"/>
              </a:ext>
            </a:extLst>
          </p:cNvPr>
          <p:cNvSpPr txBox="1"/>
          <p:nvPr/>
        </p:nvSpPr>
        <p:spPr>
          <a:xfrm>
            <a:off x="6622353" y="3492746"/>
            <a:ext cx="895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Hits released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232F49A-0096-9620-E972-03D2C7259BD1}"/>
              </a:ext>
            </a:extLst>
          </p:cNvPr>
          <p:cNvSpPr txBox="1"/>
          <p:nvPr/>
        </p:nvSpPr>
        <p:spPr>
          <a:xfrm>
            <a:off x="7637686" y="3338857"/>
            <a:ext cx="14661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Unused hits list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F692B1-CBAC-0AEC-7F5D-5A1F840403D5}"/>
              </a:ext>
            </a:extLst>
          </p:cNvPr>
          <p:cNvSpPr txBox="1"/>
          <p:nvPr/>
        </p:nvSpPr>
        <p:spPr>
          <a:xfrm>
            <a:off x="6101809" y="3783389"/>
            <a:ext cx="1236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Hits marked used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7431F8D-617F-9330-C160-025C50408F73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164530" y="2653740"/>
            <a:ext cx="689719" cy="160552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5745F50-89C0-12C1-8C22-5DCD630B64BA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1865587" y="4259264"/>
            <a:ext cx="3503882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7C54DE3-4C2F-D7DC-4EB2-6BE394ADCB6B}"/>
              </a:ext>
            </a:extLst>
          </p:cNvPr>
          <p:cNvSpPr txBox="1"/>
          <p:nvPr/>
        </p:nvSpPr>
        <p:spPr>
          <a:xfrm>
            <a:off x="854249" y="3997654"/>
            <a:ext cx="101649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Next </a:t>
            </a:r>
            <a:r>
              <a:rPr lang="en-US" dirty="0" err="1"/>
              <a:t>HitA</a:t>
            </a:r>
            <a:r>
              <a:rPr lang="en-US" dirty="0"/>
              <a:t> (XY)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B8C7CCC-CF63-FFE4-DB5A-EF23698F6C7F}"/>
              </a:ext>
            </a:extLst>
          </p:cNvPr>
          <p:cNvCxnSpPr>
            <a:cxnSpLocks/>
          </p:cNvCxnSpPr>
          <p:nvPr/>
        </p:nvCxnSpPr>
        <p:spPr>
          <a:xfrm flipV="1">
            <a:off x="162916" y="2276142"/>
            <a:ext cx="0" cy="4289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B82E57A-F8E2-73CD-0D10-4192088B6556}"/>
              </a:ext>
            </a:extLst>
          </p:cNvPr>
          <p:cNvCxnSpPr>
            <a:cxnSpLocks/>
          </p:cNvCxnSpPr>
          <p:nvPr/>
        </p:nvCxnSpPr>
        <p:spPr>
          <a:xfrm>
            <a:off x="162916" y="2302337"/>
            <a:ext cx="1012059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73AEC3A-092C-10CC-2D01-ACDC8A3E84F0}"/>
              </a:ext>
            </a:extLst>
          </p:cNvPr>
          <p:cNvCxnSpPr>
            <a:cxnSpLocks/>
          </p:cNvCxnSpPr>
          <p:nvPr/>
        </p:nvCxnSpPr>
        <p:spPr>
          <a:xfrm>
            <a:off x="1130132" y="2302337"/>
            <a:ext cx="4986" cy="35140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A564135-D15C-808A-B2B6-742F49E15342}"/>
              </a:ext>
            </a:extLst>
          </p:cNvPr>
          <p:cNvSpPr txBox="1"/>
          <p:nvPr/>
        </p:nvSpPr>
        <p:spPr>
          <a:xfrm>
            <a:off x="8208069" y="4375309"/>
            <a:ext cx="895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Some additional nuance not included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F9F9C74-270D-85A6-B418-E3F61BBF1DAF}"/>
              </a:ext>
            </a:extLst>
          </p:cNvPr>
          <p:cNvCxnSpPr>
            <a:cxnSpLocks/>
          </p:cNvCxnSpPr>
          <p:nvPr/>
        </p:nvCxnSpPr>
        <p:spPr>
          <a:xfrm flipH="1">
            <a:off x="3617528" y="4259264"/>
            <a:ext cx="3082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9C8EE90-D86F-C6A0-B10F-6064423FEF7E}"/>
              </a:ext>
            </a:extLst>
          </p:cNvPr>
          <p:cNvSpPr txBox="1"/>
          <p:nvPr/>
        </p:nvSpPr>
        <p:spPr>
          <a:xfrm>
            <a:off x="3590609" y="4256928"/>
            <a:ext cx="110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All XY Hits checked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68D6DE2-85D1-D4DD-83B2-3F2819EF8FA6}"/>
              </a:ext>
            </a:extLst>
          </p:cNvPr>
          <p:cNvSpPr txBox="1"/>
          <p:nvPr/>
        </p:nvSpPr>
        <p:spPr>
          <a:xfrm>
            <a:off x="2554052" y="4633427"/>
            <a:ext cx="21269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Dual view hits matching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F9A0DC4-0515-2CB4-56DD-98AC922F4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8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2445D-B752-F958-0414-814EE1E6E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Dual view hits matching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73E438-C4B4-0C7A-EC00-4E4F492772A3}"/>
              </a:ext>
            </a:extLst>
          </p:cNvPr>
          <p:cNvSpPr txBox="1"/>
          <p:nvPr/>
        </p:nvSpPr>
        <p:spPr>
          <a:xfrm>
            <a:off x="499165" y="1294752"/>
            <a:ext cx="83017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Unused</a:t>
            </a:r>
          </a:p>
          <a:p>
            <a:r>
              <a:rPr lang="en-US" dirty="0" err="1"/>
              <a:t>HitA</a:t>
            </a:r>
            <a:endParaRPr lang="en-US" dirty="0"/>
          </a:p>
          <a:p>
            <a:r>
              <a:rPr lang="en-US" dirty="0"/>
              <a:t>(XY)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2680FEB-E488-B38E-82A3-220F6FC88270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329338" y="1664084"/>
            <a:ext cx="67753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A4862C2-681A-3DA0-F94A-71A0D7EDAC36}"/>
              </a:ext>
            </a:extLst>
          </p:cNvPr>
          <p:cNvSpPr txBox="1"/>
          <p:nvPr/>
        </p:nvSpPr>
        <p:spPr>
          <a:xfrm>
            <a:off x="1420379" y="1448419"/>
            <a:ext cx="508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Get X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E4373DE-0BF9-40BC-41F8-C5DB8CF23A1D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1967306" y="1664084"/>
            <a:ext cx="153774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2429673-ACF9-8EF8-74B2-3F11B1B707A0}"/>
              </a:ext>
            </a:extLst>
          </p:cNvPr>
          <p:cNvSpPr txBox="1"/>
          <p:nvPr/>
        </p:nvSpPr>
        <p:spPr>
          <a:xfrm>
            <a:off x="2097909" y="1294752"/>
            <a:ext cx="13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Iterative matching between XZ hits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F950F6-DE59-DA31-260D-EA23A3946286}"/>
              </a:ext>
            </a:extLst>
          </p:cNvPr>
          <p:cNvSpPr txBox="1"/>
          <p:nvPr/>
        </p:nvSpPr>
        <p:spPr>
          <a:xfrm>
            <a:off x="3505054" y="1402474"/>
            <a:ext cx="150322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Matched Hits (XZ)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007F9C0-C6C8-A048-B3D6-49D308B31EE3}"/>
              </a:ext>
            </a:extLst>
          </p:cNvPr>
          <p:cNvCxnSpPr>
            <a:cxnSpLocks/>
          </p:cNvCxnSpPr>
          <p:nvPr/>
        </p:nvCxnSpPr>
        <p:spPr>
          <a:xfrm>
            <a:off x="5008276" y="1664084"/>
            <a:ext cx="67753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F05A342-D9A1-6A05-7ABD-6FF53ABF9BA1}"/>
              </a:ext>
            </a:extLst>
          </p:cNvPr>
          <p:cNvSpPr txBox="1"/>
          <p:nvPr/>
        </p:nvSpPr>
        <p:spPr>
          <a:xfrm>
            <a:off x="5003240" y="1309919"/>
            <a:ext cx="72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Mark hits as used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D8D10B2-A6EE-DE88-30E9-9FB4F0C61A96}"/>
              </a:ext>
            </a:extLst>
          </p:cNvPr>
          <p:cNvSpPr txBox="1"/>
          <p:nvPr/>
        </p:nvSpPr>
        <p:spPr>
          <a:xfrm>
            <a:off x="5680770" y="1402474"/>
            <a:ext cx="11581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View Hits list (XY-XZ)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9BD5CCA-04F5-3CBD-4B13-7D28434BCE3E}"/>
              </a:ext>
            </a:extLst>
          </p:cNvPr>
          <p:cNvCxnSpPr>
            <a:cxnSpLocks/>
          </p:cNvCxnSpPr>
          <p:nvPr/>
        </p:nvCxnSpPr>
        <p:spPr>
          <a:xfrm>
            <a:off x="3221955" y="1664084"/>
            <a:ext cx="0" cy="87264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AC2842B-4F26-2BD0-109E-44FB4B585DD0}"/>
              </a:ext>
            </a:extLst>
          </p:cNvPr>
          <p:cNvSpPr txBox="1"/>
          <p:nvPr/>
        </p:nvSpPr>
        <p:spPr>
          <a:xfrm>
            <a:off x="3202759" y="1854186"/>
            <a:ext cx="8137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Non- Matching XZ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2B4E5F-4F8E-C6B2-F14D-3ABD17505E6C}"/>
              </a:ext>
            </a:extLst>
          </p:cNvPr>
          <p:cNvCxnSpPr>
            <a:cxnSpLocks/>
          </p:cNvCxnSpPr>
          <p:nvPr/>
        </p:nvCxnSpPr>
        <p:spPr>
          <a:xfrm>
            <a:off x="3221955" y="2520764"/>
            <a:ext cx="645195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9352331-C2D6-B793-806B-220D435B1F97}"/>
              </a:ext>
            </a:extLst>
          </p:cNvPr>
          <p:cNvSpPr txBox="1"/>
          <p:nvPr/>
        </p:nvSpPr>
        <p:spPr>
          <a:xfrm>
            <a:off x="3180521" y="2476993"/>
            <a:ext cx="72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Hits Released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3E3C5E-B477-99D6-7072-D8DAD64C7A76}"/>
              </a:ext>
            </a:extLst>
          </p:cNvPr>
          <p:cNvSpPr txBox="1"/>
          <p:nvPr/>
        </p:nvSpPr>
        <p:spPr>
          <a:xfrm>
            <a:off x="3867150" y="2258936"/>
            <a:ext cx="113608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Unused Hits list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4131058-444E-5541-17AA-138023781EB2}"/>
              </a:ext>
            </a:extLst>
          </p:cNvPr>
          <p:cNvSpPr txBox="1"/>
          <p:nvPr/>
        </p:nvSpPr>
        <p:spPr>
          <a:xfrm>
            <a:off x="7153275" y="1402474"/>
            <a:ext cx="101649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Next </a:t>
            </a:r>
            <a:r>
              <a:rPr lang="en-US" dirty="0" err="1"/>
              <a:t>HitA</a:t>
            </a:r>
            <a:r>
              <a:rPr lang="en-US" dirty="0"/>
              <a:t> (XY)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42521BF-2F7F-4E52-9006-B44114760170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6838950" y="1664084"/>
            <a:ext cx="314325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E90F11E-4FD5-42E7-177C-5198358D2EAA}"/>
              </a:ext>
            </a:extLst>
          </p:cNvPr>
          <p:cNvCxnSpPr>
            <a:cxnSpLocks/>
          </p:cNvCxnSpPr>
          <p:nvPr/>
        </p:nvCxnSpPr>
        <p:spPr>
          <a:xfrm>
            <a:off x="6959744" y="1664084"/>
            <a:ext cx="0" cy="9076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8549573-3EEC-B5E1-DF99-DA7D98D7B3A5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4924626" y="1093653"/>
            <a:ext cx="2736894" cy="30882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684800C-1551-FC95-4E7C-961737876120}"/>
              </a:ext>
            </a:extLst>
          </p:cNvPr>
          <p:cNvCxnSpPr>
            <a:cxnSpLocks/>
          </p:cNvCxnSpPr>
          <p:nvPr/>
        </p:nvCxnSpPr>
        <p:spPr>
          <a:xfrm flipH="1">
            <a:off x="1420379" y="1097608"/>
            <a:ext cx="358001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966B846-8E5D-C0FC-955F-E5884B824A08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1420379" y="1131972"/>
            <a:ext cx="0" cy="43186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AF874EC5-D958-BE93-4AE9-B72BD7B4D0AE}"/>
              </a:ext>
            </a:extLst>
          </p:cNvPr>
          <p:cNvSpPr txBox="1"/>
          <p:nvPr/>
        </p:nvSpPr>
        <p:spPr>
          <a:xfrm>
            <a:off x="6954706" y="2010194"/>
            <a:ext cx="110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All XY Hits checked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160358-452C-9B2F-4457-E993B1A038CE}"/>
              </a:ext>
            </a:extLst>
          </p:cNvPr>
          <p:cNvSpPr txBox="1"/>
          <p:nvPr/>
        </p:nvSpPr>
        <p:spPr>
          <a:xfrm>
            <a:off x="6375616" y="2571750"/>
            <a:ext cx="115818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View Hits Matching (XY-ZY)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6988C08-E203-7BC7-13CF-5C87794A4014}"/>
              </a:ext>
            </a:extLst>
          </p:cNvPr>
          <p:cNvCxnSpPr>
            <a:cxnSpLocks/>
          </p:cNvCxnSpPr>
          <p:nvPr/>
        </p:nvCxnSpPr>
        <p:spPr>
          <a:xfrm>
            <a:off x="6942150" y="3310414"/>
            <a:ext cx="0" cy="9076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B2123E99-0158-6301-FF6C-F1DDF889ED6C}"/>
              </a:ext>
            </a:extLst>
          </p:cNvPr>
          <p:cNvSpPr txBox="1"/>
          <p:nvPr/>
        </p:nvSpPr>
        <p:spPr>
          <a:xfrm>
            <a:off x="6954706" y="3502638"/>
            <a:ext cx="110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All XY Hits checked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7D9754D-8A85-DAEB-A8FB-D31870B597D8}"/>
              </a:ext>
            </a:extLst>
          </p:cNvPr>
          <p:cNvSpPr txBox="1"/>
          <p:nvPr/>
        </p:nvSpPr>
        <p:spPr>
          <a:xfrm>
            <a:off x="6375616" y="4218079"/>
            <a:ext cx="115818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View Hits Matching (ZY-XZ)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8CA5FB2-B7B2-475B-58CD-CE1620362AB3}"/>
              </a:ext>
            </a:extLst>
          </p:cNvPr>
          <p:cNvCxnSpPr>
            <a:cxnSpLocks/>
            <a:stCxn id="85" idx="1"/>
          </p:cNvCxnSpPr>
          <p:nvPr/>
        </p:nvCxnSpPr>
        <p:spPr>
          <a:xfrm flipH="1">
            <a:off x="5572125" y="2941082"/>
            <a:ext cx="80349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8B8880A-D129-A0C3-9A13-C012C8C7A40C}"/>
              </a:ext>
            </a:extLst>
          </p:cNvPr>
          <p:cNvSpPr txBox="1"/>
          <p:nvPr/>
        </p:nvSpPr>
        <p:spPr>
          <a:xfrm>
            <a:off x="5680770" y="2564192"/>
            <a:ext cx="72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Mark hits as used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6CCEA03-65F0-DF7C-DEA9-7BC1869D528B}"/>
              </a:ext>
            </a:extLst>
          </p:cNvPr>
          <p:cNvSpPr txBox="1"/>
          <p:nvPr/>
        </p:nvSpPr>
        <p:spPr>
          <a:xfrm>
            <a:off x="4421305" y="2846325"/>
            <a:ext cx="11581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View Hits list (XY-ZY)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C27DE687-719F-D13B-7ACA-D07DCF198909}"/>
              </a:ext>
            </a:extLst>
          </p:cNvPr>
          <p:cNvCxnSpPr>
            <a:cxnSpLocks/>
          </p:cNvCxnSpPr>
          <p:nvPr/>
        </p:nvCxnSpPr>
        <p:spPr>
          <a:xfrm flipH="1">
            <a:off x="5572125" y="4592407"/>
            <a:ext cx="80349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8D22963-98B0-3B82-58A7-CC0B921151D4}"/>
              </a:ext>
            </a:extLst>
          </p:cNvPr>
          <p:cNvSpPr txBox="1"/>
          <p:nvPr/>
        </p:nvSpPr>
        <p:spPr>
          <a:xfrm>
            <a:off x="5680770" y="4215517"/>
            <a:ext cx="72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Mark hits as used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92CC5F3-CC3E-EDCF-25B0-3F84D7059D98}"/>
              </a:ext>
            </a:extLst>
          </p:cNvPr>
          <p:cNvSpPr txBox="1"/>
          <p:nvPr/>
        </p:nvSpPr>
        <p:spPr>
          <a:xfrm>
            <a:off x="4421305" y="4320601"/>
            <a:ext cx="11581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View Hits list (ZY-XZ)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C0188F42-9FFA-BBF3-286F-EE183ECD6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86683"/>
            <a:ext cx="1370678" cy="3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5531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743</Words>
  <Application>Microsoft Macintosh PowerPoint</Application>
  <PresentationFormat>On-screen Show (16:9)</PresentationFormat>
  <Paragraphs>210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Cambria Math</vt:lpstr>
      <vt:lpstr>Simple Light</vt:lpstr>
      <vt:lpstr>3D-projection detector prototypes for DAMSA</vt:lpstr>
      <vt:lpstr>3D-projection scintillator detector (3DSD)  </vt:lpstr>
      <vt:lpstr>In neutrino experiments - serving as target + tracker + calorimeter </vt:lpstr>
      <vt:lpstr>Data (Cosmic muon)</vt:lpstr>
      <vt:lpstr>Trigger and Spill system</vt:lpstr>
      <vt:lpstr>Analysis flow</vt:lpstr>
      <vt:lpstr>Event Selection</vt:lpstr>
      <vt:lpstr>Voxel reconstruction</vt:lpstr>
      <vt:lpstr>Dual view hits matching</vt:lpstr>
      <vt:lpstr>Pre resolve results</vt:lpstr>
      <vt:lpstr>Dual View Hits Resolution</vt:lpstr>
      <vt:lpstr>Post resolve results</vt:lpstr>
      <vt:lpstr>Theta Phi distribution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3D-projection detector prototypes for DAMSA</dc:title>
  <cp:lastModifiedBy>Haohui Che</cp:lastModifiedBy>
  <cp:revision>11</cp:revision>
  <dcterms:modified xsi:type="dcterms:W3CDTF">2025-07-09T13:45:58Z</dcterms:modified>
</cp:coreProperties>
</file>