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notesMasterIdLst>
    <p:notesMasterId r:id="rId15"/>
  </p:notesMasterIdLst>
  <p:sldIdLst>
    <p:sldId id="386" r:id="rId2"/>
    <p:sldId id="388" r:id="rId3"/>
    <p:sldId id="1917" r:id="rId4"/>
    <p:sldId id="267" r:id="rId5"/>
    <p:sldId id="389" r:id="rId6"/>
    <p:sldId id="390" r:id="rId7"/>
    <p:sldId id="391" r:id="rId8"/>
    <p:sldId id="1838" r:id="rId9"/>
    <p:sldId id="392" r:id="rId10"/>
    <p:sldId id="1916" r:id="rId11"/>
    <p:sldId id="1909" r:id="rId12"/>
    <p:sldId id="1908" r:id="rId13"/>
    <p:sldId id="1911" r:id="rId14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C0305"/>
    <a:srgbClr val="00FF00"/>
    <a:srgbClr val="0102FC"/>
    <a:srgbClr val="9DC3E6"/>
    <a:srgbClr val="0070C0"/>
    <a:srgbClr val="00AEF0"/>
    <a:srgbClr val="FF0000"/>
    <a:srgbClr val="C90000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17" autoAdjust="0"/>
    <p:restoredTop sz="94660"/>
  </p:normalViewPr>
  <p:slideViewPr>
    <p:cSldViewPr snapToGrid="0">
      <p:cViewPr varScale="1">
        <p:scale>
          <a:sx n="74" d="100"/>
          <a:sy n="74" d="100"/>
        </p:scale>
        <p:origin x="28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0F1FD-E423-41A8-880A-60D6D8DD4CAD}" type="datetimeFigureOut">
              <a:rPr lang="en-GB" smtClean="0"/>
              <a:t>04/07/2025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A14DB-6C93-4130-B720-B286DFEB4A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7932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559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grpSp>
        <p:nvGrpSpPr>
          <p:cNvPr id="9" name="Grouper 8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041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er 10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944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er 6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735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grpSp>
        <p:nvGrpSpPr>
          <p:cNvPr id="6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219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5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06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5306FE62-330A-477E-9E71-626471BEA3C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928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hyperlink" Target="https://doi.org/10.1109/TASC.2022.3157574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GB" dirty="0"/>
              <a:t>Performance and reliability evaluation of Nb</a:t>
            </a:r>
            <a:r>
              <a:rPr lang="en-GB" baseline="-25000" dirty="0"/>
              <a:t>3</a:t>
            </a:r>
            <a:r>
              <a:rPr lang="en-GB" dirty="0"/>
              <a:t>Sn MQXFB quadrupoles for the </a:t>
            </a:r>
            <a:br>
              <a:rPr lang="en-GB" dirty="0"/>
            </a:br>
            <a:r>
              <a:rPr lang="en-GB" dirty="0"/>
              <a:t>HL-LHC at midpoint production</a:t>
            </a:r>
            <a:endParaRPr lang="en-GB" sz="3200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828799" y="4677139"/>
            <a:ext cx="8925060" cy="1114061"/>
          </a:xfrm>
        </p:spPr>
        <p:txBody>
          <a:bodyPr>
            <a:normAutofit fontScale="55000" lnSpcReduction="20000"/>
          </a:bodyPr>
          <a:lstStyle/>
          <a:p>
            <a:r>
              <a:rPr lang="en-US" sz="4800" u="sng" dirty="0"/>
              <a:t>F.J. Mangiarotti</a:t>
            </a:r>
            <a:r>
              <a:rPr lang="en-US" sz="4800" dirty="0"/>
              <a:t>, G. Willering, D. Duarte Ramos, L. Fiscarelli, S. Izquierdo Bermudez, S. Juberg, A. Milanese, G. Ninet, </a:t>
            </a:r>
            <a:br>
              <a:rPr lang="en-US" sz="4800" dirty="0"/>
            </a:br>
            <a:r>
              <a:rPr lang="en-US" sz="4800" dirty="0"/>
              <a:t>G. Pichon, H. Prin, P. Rogacki, E. Todesco</a:t>
            </a:r>
            <a:endParaRPr lang="en-US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 2025.07.05 -- 29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International Conference on Magnet Technology -- Sat-Mo-Or6-01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1</a:t>
            </a:fld>
            <a:endParaRPr lang="en-GB"/>
          </a:p>
        </p:txBody>
      </p:sp>
      <p:pic>
        <p:nvPicPr>
          <p:cNvPr id="3" name="Picture 2" descr="MT 29">
            <a:extLst>
              <a:ext uri="{FF2B5EF4-FFF2-40B4-BE49-F238E27FC236}">
                <a16:creationId xmlns:a16="http://schemas.microsoft.com/office/drawing/2014/main" id="{267E98B1-E5CB-6257-3C3B-0C29E74BBA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32" r="35395"/>
          <a:stretch/>
        </p:blipFill>
        <p:spPr bwMode="auto">
          <a:xfrm>
            <a:off x="9758938" y="95250"/>
            <a:ext cx="2303462" cy="213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0213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5E6E2-4374-B4FD-6FBF-9A595DB7ED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Endurance testing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CF3411D5-D4C5-15CE-A0A4-A0CE2C40302E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52958867"/>
                  </p:ext>
                </p:extLst>
              </p:nvPr>
            </p:nvGraphicFramePr>
            <p:xfrm>
              <a:off x="815974" y="1219200"/>
              <a:ext cx="10560000" cy="5059680"/>
            </p:xfrm>
            <a:graphic>
              <a:graphicData uri="http://schemas.openxmlformats.org/drawingml/2006/table">
                <a:tbl>
                  <a:tblPr firstRow="1" lastRow="1" bandRow="1">
                    <a:tableStyleId>{5C22544A-7EE6-4342-B048-85BDC9FD1C3A}</a:tableStyleId>
                  </a:tblPr>
                  <a:tblGrid>
                    <a:gridCol w="2112000">
                      <a:extLst>
                        <a:ext uri="{9D8B030D-6E8A-4147-A177-3AD203B41FA5}">
                          <a16:colId xmlns:a16="http://schemas.microsoft.com/office/drawing/2014/main" val="2751868613"/>
                        </a:ext>
                      </a:extLst>
                    </a:gridCol>
                    <a:gridCol w="2112000">
                      <a:extLst>
                        <a:ext uri="{9D8B030D-6E8A-4147-A177-3AD203B41FA5}">
                          <a16:colId xmlns:a16="http://schemas.microsoft.com/office/drawing/2014/main" val="2389568797"/>
                        </a:ext>
                      </a:extLst>
                    </a:gridCol>
                    <a:gridCol w="2112000">
                      <a:extLst>
                        <a:ext uri="{9D8B030D-6E8A-4147-A177-3AD203B41FA5}">
                          <a16:colId xmlns:a16="http://schemas.microsoft.com/office/drawing/2014/main" val="1000991462"/>
                        </a:ext>
                      </a:extLst>
                    </a:gridCol>
                    <a:gridCol w="2112000">
                      <a:extLst>
                        <a:ext uri="{9D8B030D-6E8A-4147-A177-3AD203B41FA5}">
                          <a16:colId xmlns:a16="http://schemas.microsoft.com/office/drawing/2014/main" val="187653302"/>
                        </a:ext>
                      </a:extLst>
                    </a:gridCol>
                    <a:gridCol w="2112000">
                      <a:extLst>
                        <a:ext uri="{9D8B030D-6E8A-4147-A177-3AD203B41FA5}">
                          <a16:colId xmlns:a16="http://schemas.microsoft.com/office/drawing/2014/main" val="4040674789"/>
                        </a:ext>
                      </a:extLst>
                    </a:gridCol>
                  </a:tblGrid>
                  <a:tr h="63119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Magnet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# Thermal cycles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Time [h] at </a:t>
                          </a:r>
                          <a:br>
                            <a:rPr lang="en-US" sz="2000" dirty="0"/>
                          </a:b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𝑰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≥</m:t>
                                </m:r>
                                <m:sSub>
                                  <m:sSub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𝒏𝒐𝒎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20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# Ramps to </a:t>
                          </a:r>
                          <a:br>
                            <a:rPr lang="en-US" sz="2000" dirty="0"/>
                          </a:b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𝑰</m:t>
                                </m:r>
                                <m:r>
                                  <a:rPr lang="en-US" sz="2000" b="1" i="1" smtClean="0">
                                    <a:latin typeface="Cambria Math" panose="02040503050406030204" pitchFamily="18" charset="0"/>
                                  </a:rPr>
                                  <m:t>≥</m:t>
                                </m:r>
                                <m:sSub>
                                  <m:sSubPr>
                                    <m:ctrlP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2000" b="1" i="1" smtClean="0">
                                        <a:latin typeface="Cambria Math" panose="02040503050406030204" pitchFamily="18" charset="0"/>
                                      </a:rPr>
                                      <m:t>𝒏𝒐𝒎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2000" baseline="-25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# Quenches at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𝑰</m:t>
                              </m:r>
                              <m:r>
                                <a:rPr lang="en-US" sz="2000" b="1" i="1" smtClean="0">
                                  <a:latin typeface="Cambria Math" panose="02040503050406030204" pitchFamily="18" charset="0"/>
                                </a:rPr>
                                <m:t>≥</m:t>
                              </m:r>
                              <m:sSub>
                                <m:sSubPr>
                                  <m:ctrlP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en-US" sz="2000" b="1" i="1" smtClean="0">
                                      <a:latin typeface="Cambria Math" panose="02040503050406030204" pitchFamily="18" charset="0"/>
                                    </a:rPr>
                                    <m:t>𝒏𝒐𝒎</m:t>
                                  </m:r>
                                </m:sub>
                              </m:sSub>
                            </m:oMath>
                          </a14:m>
                          <a:endParaRPr lang="en-GB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4654350"/>
                      </a:ext>
                    </a:extLst>
                  </a:tr>
                  <a:tr h="35066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BP1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362490808"/>
                      </a:ext>
                    </a:extLst>
                  </a:tr>
                  <a:tr h="35066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BP2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7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738968322"/>
                      </a:ext>
                    </a:extLst>
                  </a:tr>
                  <a:tr h="35066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BP3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70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800112818"/>
                      </a:ext>
                    </a:extLst>
                  </a:tr>
                  <a:tr h="35066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MT4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206456621"/>
                      </a:ext>
                    </a:extLst>
                  </a:tr>
                  <a:tr h="35066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B02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508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36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4731035"/>
                      </a:ext>
                    </a:extLst>
                  </a:tr>
                  <a:tr h="35066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B03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19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393989611"/>
                      </a:ext>
                    </a:extLst>
                  </a:tr>
                  <a:tr h="35066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B04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7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047542577"/>
                      </a:ext>
                    </a:extLst>
                  </a:tr>
                  <a:tr h="35066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B05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148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700436270"/>
                      </a:ext>
                    </a:extLst>
                  </a:tr>
                  <a:tr h="35066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B06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141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6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507369"/>
                      </a:ext>
                    </a:extLst>
                  </a:tr>
                  <a:tr h="35066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B07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86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380635456"/>
                      </a:ext>
                    </a:extLst>
                  </a:tr>
                  <a:tr h="35066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Total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kern="1200" dirty="0">
                              <a:solidFill>
                                <a:schemeClr val="bg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29</a:t>
                          </a:r>
                          <a:endParaRPr lang="en-GB" sz="2000" kern="1200" dirty="0">
                            <a:solidFill>
                              <a:schemeClr val="bg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kern="1200" dirty="0">
                              <a:solidFill>
                                <a:schemeClr val="bg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624</a:t>
                          </a:r>
                          <a:endParaRPr lang="en-GB" sz="2000" kern="1200" dirty="0">
                            <a:solidFill>
                              <a:schemeClr val="bg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kern="1200" dirty="0">
                              <a:solidFill>
                                <a:schemeClr val="bg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893</a:t>
                          </a:r>
                          <a:endParaRPr lang="en-GB" sz="2000" kern="1200" dirty="0">
                            <a:solidFill>
                              <a:schemeClr val="bg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kern="1200" dirty="0">
                              <a:solidFill>
                                <a:schemeClr val="bg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101</a:t>
                          </a:r>
                          <a:endParaRPr lang="en-GB" sz="2000" kern="1200" dirty="0">
                            <a:solidFill>
                              <a:schemeClr val="bg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59602779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Content Placeholder 4">
                <a:extLst>
                  <a:ext uri="{FF2B5EF4-FFF2-40B4-BE49-F238E27FC236}">
                    <a16:creationId xmlns:a16="http://schemas.microsoft.com/office/drawing/2014/main" id="{CF3411D5-D4C5-15CE-A0A4-A0CE2C40302E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52958867"/>
                  </p:ext>
                </p:extLst>
              </p:nvPr>
            </p:nvGraphicFramePr>
            <p:xfrm>
              <a:off x="815974" y="1219200"/>
              <a:ext cx="10560000" cy="5059680"/>
            </p:xfrm>
            <a:graphic>
              <a:graphicData uri="http://schemas.openxmlformats.org/drawingml/2006/table">
                <a:tbl>
                  <a:tblPr firstRow="1" lastRow="1" bandRow="1">
                    <a:tableStyleId>{5C22544A-7EE6-4342-B048-85BDC9FD1C3A}</a:tableStyleId>
                  </a:tblPr>
                  <a:tblGrid>
                    <a:gridCol w="2112000">
                      <a:extLst>
                        <a:ext uri="{9D8B030D-6E8A-4147-A177-3AD203B41FA5}">
                          <a16:colId xmlns:a16="http://schemas.microsoft.com/office/drawing/2014/main" val="2751868613"/>
                        </a:ext>
                      </a:extLst>
                    </a:gridCol>
                    <a:gridCol w="2112000">
                      <a:extLst>
                        <a:ext uri="{9D8B030D-6E8A-4147-A177-3AD203B41FA5}">
                          <a16:colId xmlns:a16="http://schemas.microsoft.com/office/drawing/2014/main" val="2389568797"/>
                        </a:ext>
                      </a:extLst>
                    </a:gridCol>
                    <a:gridCol w="2112000">
                      <a:extLst>
                        <a:ext uri="{9D8B030D-6E8A-4147-A177-3AD203B41FA5}">
                          <a16:colId xmlns:a16="http://schemas.microsoft.com/office/drawing/2014/main" val="1000991462"/>
                        </a:ext>
                      </a:extLst>
                    </a:gridCol>
                    <a:gridCol w="2112000">
                      <a:extLst>
                        <a:ext uri="{9D8B030D-6E8A-4147-A177-3AD203B41FA5}">
                          <a16:colId xmlns:a16="http://schemas.microsoft.com/office/drawing/2014/main" val="187653302"/>
                        </a:ext>
                      </a:extLst>
                    </a:gridCol>
                    <a:gridCol w="2112000">
                      <a:extLst>
                        <a:ext uri="{9D8B030D-6E8A-4147-A177-3AD203B41FA5}">
                          <a16:colId xmlns:a16="http://schemas.microsoft.com/office/drawing/2014/main" val="4040674789"/>
                        </a:ext>
                      </a:extLst>
                    </a:gridCol>
                  </a:tblGrid>
                  <a:tr h="7010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Magnet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# Thermal cycles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00867" t="-3478" r="-201734" b="-6382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00000" t="-3478" r="-101153" b="-63826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00000" t="-3478" r="-1153" b="-6382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4654350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BP1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0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362490808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BP2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7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738968322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BP3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70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800112818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MT4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206456621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B02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508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36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4731035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B03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127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19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393989611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B04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44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7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047542577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B05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148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8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700436270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B06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141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54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6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1507369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B07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86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39</a:t>
                          </a: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GB" sz="2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3</a:t>
                          </a: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2380635456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Total</a:t>
                          </a:r>
                          <a:endParaRPr lang="en-GB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kern="1200" dirty="0">
                              <a:solidFill>
                                <a:schemeClr val="bg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29</a:t>
                          </a:r>
                          <a:endParaRPr lang="en-GB" sz="2000" kern="1200" dirty="0">
                            <a:solidFill>
                              <a:schemeClr val="bg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kern="1200" dirty="0">
                              <a:solidFill>
                                <a:schemeClr val="bg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624</a:t>
                          </a:r>
                          <a:endParaRPr lang="en-GB" sz="2000" kern="1200" dirty="0">
                            <a:solidFill>
                              <a:schemeClr val="bg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kern="1200" dirty="0">
                              <a:solidFill>
                                <a:schemeClr val="bg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893</a:t>
                          </a:r>
                          <a:endParaRPr lang="en-GB" sz="2000" kern="1200" dirty="0">
                            <a:solidFill>
                              <a:schemeClr val="bg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ctr"/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2000" kern="1200" dirty="0">
                              <a:solidFill>
                                <a:schemeClr val="bg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101</a:t>
                          </a:r>
                          <a:endParaRPr lang="en-GB" sz="2000" kern="1200" dirty="0">
                            <a:solidFill>
                              <a:schemeClr val="bg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marL="0" marR="0" marT="0" marB="0" anchor="ctr"/>
                    </a:tc>
                    <a:extLst>
                      <a:ext uri="{0D108BD9-81ED-4DB2-BD59-A6C34878D82A}">
                        <a16:rowId xmlns:a16="http://schemas.microsoft.com/office/drawing/2014/main" val="359602779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2EC769-3246-2F50-7A6E-99F2E79FB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10</a:t>
            </a:fld>
            <a:endParaRPr lang="en-GB"/>
          </a:p>
        </p:txBody>
      </p:sp>
      <p:sp>
        <p:nvSpPr>
          <p:cNvPr id="6" name="Content Placeholder 7">
            <a:extLst>
              <a:ext uri="{FF2B5EF4-FFF2-40B4-BE49-F238E27FC236}">
                <a16:creationId xmlns:a16="http://schemas.microsoft.com/office/drawing/2014/main" id="{45378349-3388-91FC-1175-0AA1AF6780D9}"/>
              </a:ext>
            </a:extLst>
          </p:cNvPr>
          <p:cNvSpPr txBox="1">
            <a:spLocks/>
          </p:cNvSpPr>
          <p:nvPr/>
        </p:nvSpPr>
        <p:spPr>
          <a:xfrm>
            <a:off x="1837427" y="2728910"/>
            <a:ext cx="5710686" cy="205875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0" tIns="0" rIns="0" bIns="0" rtlCol="0">
            <a:normAutofit fontScale="85000" lnSpcReduction="10000"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800" dirty="0"/>
              <a:t>No change of behavior in any case after thermal cycle, cyclic loading or quenches</a:t>
            </a:r>
          </a:p>
          <a:p>
            <a:pPr algn="l">
              <a:lnSpc>
                <a:spcPct val="120000"/>
              </a:lnSpc>
            </a:pPr>
            <a:r>
              <a:rPr lang="en-US" sz="2800" dirty="0"/>
              <a:t>No quench during flat-top operation in any case</a:t>
            </a:r>
          </a:p>
        </p:txBody>
      </p:sp>
    </p:spTree>
    <p:extLst>
      <p:ext uri="{BB962C8B-B14F-4D97-AF65-F5344CB8AC3E}">
        <p14:creationId xmlns:p14="http://schemas.microsoft.com/office/powerpoint/2010/main" val="378998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A3CDD-4A6E-C203-F1BA-03270A314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V-I measurements at 4.5 K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0ED1484-9AF0-7FA0-0D13-D02C90C0C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09631BC-7CFB-D191-3D2B-2412BEC1007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786" b="5170"/>
          <a:stretch/>
        </p:blipFill>
        <p:spPr>
          <a:xfrm>
            <a:off x="455917" y="929484"/>
            <a:ext cx="6641712" cy="4414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Content Placeholder 7">
            <a:extLst>
              <a:ext uri="{FF2B5EF4-FFF2-40B4-BE49-F238E27FC236}">
                <a16:creationId xmlns:a16="http://schemas.microsoft.com/office/drawing/2014/main" id="{901FEC7D-2584-951D-75B3-EC7FFBC4F56A}"/>
              </a:ext>
            </a:extLst>
          </p:cNvPr>
          <p:cNvSpPr txBox="1">
            <a:spLocks/>
          </p:cNvSpPr>
          <p:nvPr/>
        </p:nvSpPr>
        <p:spPr>
          <a:xfrm>
            <a:off x="8040412" y="929484"/>
            <a:ext cx="3984973" cy="5426868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457189" indent="-457189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800" dirty="0"/>
              <a:t>A stair-step current cycle is done on the magnet, while measuring the coils’ voltage</a:t>
            </a:r>
          </a:p>
          <a:p>
            <a:pPr algn="l"/>
            <a:r>
              <a:rPr lang="en-US" sz="2800" dirty="0"/>
              <a:t>The average voltage and error is calculated at each current plateau</a:t>
            </a:r>
          </a:p>
          <a:p>
            <a:pPr algn="l"/>
            <a:r>
              <a:rPr lang="en-US" sz="2800" dirty="0"/>
              <a:t>All combinations of pairs of coils are compared to remove the common-mode noise</a:t>
            </a:r>
          </a:p>
          <a:p>
            <a:pPr algn="l"/>
            <a:r>
              <a:rPr lang="en-US" sz="2800" dirty="0"/>
              <a:t>In BP2, a SC-normal transition is visible</a:t>
            </a:r>
          </a:p>
          <a:p>
            <a:pPr algn="l"/>
            <a:r>
              <a:rPr lang="en-US" sz="2800" dirty="0"/>
              <a:t>From BP3 onwards, the V-I plot is always “flat”</a:t>
            </a:r>
          </a:p>
        </p:txBody>
      </p:sp>
      <p:pic>
        <p:nvPicPr>
          <p:cNvPr id="11" name="Picture 10" descr="A screenshot of a graph&#10;&#10;AI-generated content may be incorrect.">
            <a:extLst>
              <a:ext uri="{FF2B5EF4-FFF2-40B4-BE49-F238E27FC236}">
                <a16:creationId xmlns:a16="http://schemas.microsoft.com/office/drawing/2014/main" id="{28AA60B1-00E0-9FBB-B303-A81D9329FE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45"/>
          <a:stretch/>
        </p:blipFill>
        <p:spPr>
          <a:xfrm>
            <a:off x="1111770" y="1514431"/>
            <a:ext cx="6284677" cy="4518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80E1D8C-4371-5241-358E-D04E27B20D10}"/>
              </a:ext>
            </a:extLst>
          </p:cNvPr>
          <p:cNvSpPr txBox="1"/>
          <p:nvPr/>
        </p:nvSpPr>
        <p:spPr>
          <a:xfrm>
            <a:off x="6652003" y="1648096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BP2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9D1E68-1E90-DD51-60A7-1199BF3DF8A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10"/>
          <a:stretch/>
        </p:blipFill>
        <p:spPr>
          <a:xfrm>
            <a:off x="1724246" y="2017428"/>
            <a:ext cx="6316167" cy="4518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9B055A0-4615-0962-5FBF-550FA4ECC160}"/>
              </a:ext>
            </a:extLst>
          </p:cNvPr>
          <p:cNvSpPr txBox="1"/>
          <p:nvPr/>
        </p:nvSpPr>
        <p:spPr>
          <a:xfrm>
            <a:off x="7291199" y="216523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B06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209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52973-80D3-818A-D058-5E9AF5FEB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quality assurance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62F14F-73A0-DC18-FBB9-F2034C898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dirty="0"/>
              <a:t>Low voltage mainly as reference for future tests</a:t>
            </a:r>
          </a:p>
          <a:p>
            <a:pPr lvl="1" algn="l"/>
            <a:r>
              <a:rPr lang="en-US" dirty="0"/>
              <a:t>E.g. continuity, v-taps resistance, impedance vs frequency, </a:t>
            </a:r>
            <a:r>
              <a:rPr lang="en-US" dirty="0" err="1"/>
              <a:t>etc</a:t>
            </a:r>
            <a:endParaRPr lang="en-US" dirty="0"/>
          </a:p>
          <a:p>
            <a:pPr algn="l"/>
            <a:r>
              <a:rPr lang="en-US" dirty="0"/>
              <a:t>High voltage (Hi-Pot) for qualification</a:t>
            </a:r>
          </a:p>
          <a:p>
            <a:pPr lvl="1" algn="l"/>
            <a:r>
              <a:rPr lang="en-GB" dirty="0"/>
              <a:t>Useful for detection non-conformities:</a:t>
            </a:r>
          </a:p>
          <a:p>
            <a:pPr lvl="2" algn="l"/>
            <a:r>
              <a:rPr lang="en-GB" dirty="0"/>
              <a:t>BP2: short main circuit to ground: busbar insulation problem (repaired)</a:t>
            </a:r>
          </a:p>
          <a:p>
            <a:pPr lvl="2" algn="l"/>
            <a:r>
              <a:rPr lang="en-GB" dirty="0"/>
              <a:t>BP3: short main circuit to one QH strip: defective QH PCB (regraded)</a:t>
            </a:r>
          </a:p>
          <a:p>
            <a:pPr lvl="2" algn="l"/>
            <a:r>
              <a:rPr lang="en-GB" dirty="0"/>
              <a:t>B03: short main circuit to ground: CLIQ feedthrough insulation weakness (repaired)</a:t>
            </a:r>
          </a:p>
          <a:p>
            <a:pPr lvl="2" algn="l"/>
            <a:r>
              <a:rPr lang="en-GB" dirty="0"/>
              <a:t>B04—B07: no non-conformities detected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EC09B-5F82-B49E-1134-3970C545A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957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FFEBBC-4C2A-4634-987E-9B3B80E243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36D2F83-A697-C4CF-5FF2-493B39944E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5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E148D49-29AA-403B-BDA8-FE555B2E884B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AC3F14-7888-147A-6433-D5E7660EC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AF6A24-6C6F-0DD8-980C-ADA97BA502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We have already tested 50 % of the MQXFB in the final configuration for HL-LHC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(in addition to prototypes and disassembled magnets)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>
                <a:solidFill>
                  <a:schemeClr val="tx1"/>
                </a:solidFill>
              </a:rPr>
              <a:t>So far, all Q2 </a:t>
            </a:r>
            <a:r>
              <a:rPr lang="en-US" dirty="0" err="1">
                <a:solidFill>
                  <a:schemeClr val="tx1"/>
                </a:solidFill>
              </a:rPr>
              <a:t>cryoassemblies</a:t>
            </a:r>
            <a:r>
              <a:rPr lang="en-US" dirty="0">
                <a:solidFill>
                  <a:schemeClr val="tx1"/>
                </a:solidFill>
              </a:rPr>
              <a:t> for HL-LHC passed the acceptance criteria</a:t>
            </a:r>
          </a:p>
          <a:p>
            <a:pPr lvl="1" algn="l"/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>
                <a:solidFill>
                  <a:schemeClr val="tx1"/>
                </a:solidFill>
              </a:rPr>
              <a:t>Extensive testing and data analysis gives good confidence in the long-term reliability of the magnets, beyond the acceptance criteria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283F44-261A-2920-C420-CB390FBF5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676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CF6AE-DC49-45C0-B729-4725D0DFF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MQXFB quadrupoles for HL-LHC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940300-1DBE-043D-9855-046C920F7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2</a:t>
            </a:fld>
            <a:endParaRPr lang="en-GB"/>
          </a:p>
        </p:txBody>
      </p:sp>
      <p:pic>
        <p:nvPicPr>
          <p:cNvPr id="12" name="Picture 11" descr="A graph of a number of boxes&#10;&#10;AI-generated content may be incorrect.">
            <a:extLst>
              <a:ext uri="{FF2B5EF4-FFF2-40B4-BE49-F238E27FC236}">
                <a16:creationId xmlns:a16="http://schemas.microsoft.com/office/drawing/2014/main" id="{D4D6E425-7208-575C-4481-6BA913EC11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47549"/>
            <a:ext cx="6178684" cy="1843687"/>
          </a:xfrm>
          <a:prstGeom prst="rect">
            <a:avLst/>
          </a:prstGeom>
        </p:spPr>
      </p:pic>
      <p:pic>
        <p:nvPicPr>
          <p:cNvPr id="14" name="Picture 13" descr="A diagram of a circular object with text&#10;&#10;AI-generated content may be incorrect.">
            <a:extLst>
              <a:ext uri="{FF2B5EF4-FFF2-40B4-BE49-F238E27FC236}">
                <a16:creationId xmlns:a16="http://schemas.microsoft.com/office/drawing/2014/main" id="{41F1A2A2-5008-5673-D6ED-228664F1018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622" y="1247982"/>
            <a:ext cx="4347011" cy="2899567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3EE9010-122E-DEBF-B145-7476480C3150}"/>
              </a:ext>
            </a:extLst>
          </p:cNvPr>
          <p:cNvCxnSpPr>
            <a:cxnSpLocks/>
          </p:cNvCxnSpPr>
          <p:nvPr/>
        </p:nvCxnSpPr>
        <p:spPr>
          <a:xfrm flipH="1">
            <a:off x="1946787" y="4147549"/>
            <a:ext cx="167148" cy="8079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75A4B4E-954C-6888-2205-3309399769D5}"/>
              </a:ext>
            </a:extLst>
          </p:cNvPr>
          <p:cNvCxnSpPr>
            <a:cxnSpLocks/>
          </p:cNvCxnSpPr>
          <p:nvPr/>
        </p:nvCxnSpPr>
        <p:spPr>
          <a:xfrm>
            <a:off x="2635275" y="4127052"/>
            <a:ext cx="165380" cy="82840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">
            <a:extLst>
              <a:ext uri="{FF2B5EF4-FFF2-40B4-BE49-F238E27FC236}">
                <a16:creationId xmlns:a16="http://schemas.microsoft.com/office/drawing/2014/main" id="{F96809A1-BEBE-45D8-29F4-81BE63B362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25"/>
          <a:stretch/>
        </p:blipFill>
        <p:spPr bwMode="auto">
          <a:xfrm>
            <a:off x="6345084" y="3247461"/>
            <a:ext cx="5846916" cy="3288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Arc 23">
            <a:extLst>
              <a:ext uri="{FF2B5EF4-FFF2-40B4-BE49-F238E27FC236}">
                <a16:creationId xmlns:a16="http://schemas.microsoft.com/office/drawing/2014/main" id="{7777D00E-DC35-0391-30DF-FFE30CFBE684}"/>
              </a:ext>
            </a:extLst>
          </p:cNvPr>
          <p:cNvSpPr/>
          <p:nvPr/>
        </p:nvSpPr>
        <p:spPr>
          <a:xfrm>
            <a:off x="2930013" y="3903406"/>
            <a:ext cx="7315200" cy="2320413"/>
          </a:xfrm>
          <a:prstGeom prst="arc">
            <a:avLst>
              <a:gd name="adj1" fmla="val 121815"/>
              <a:gd name="adj2" fmla="val 10642656"/>
            </a:avLst>
          </a:prstGeom>
          <a:ln>
            <a:headEnd type="triangle" w="lg" len="lg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D81FB3-46DF-1C3E-557C-0A82E85E7944}"/>
              </a:ext>
            </a:extLst>
          </p:cNvPr>
          <p:cNvSpPr txBox="1"/>
          <p:nvPr/>
        </p:nvSpPr>
        <p:spPr>
          <a:xfrm>
            <a:off x="5362754" y="1247982"/>
            <a:ext cx="58400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MQXFB: inner triplet quadrupoles in the Q2 for HL-LHC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superconductor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11.3 T peak field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150 mm aperture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2104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89B412-816B-7E73-4143-B632DC0A05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3FA0F954-FBDF-5ABE-C030-BE00A22A04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8966" y="900000"/>
            <a:ext cx="11120602" cy="44842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801A32D-536C-6E9D-5C0B-E13A334ED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timeline of MQXFB magnets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66B9D4-0D4C-DDB3-E779-B4945A96C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3</a:t>
            </a:fld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592A579-9D0C-72E0-0757-B3989CB4A575}"/>
              </a:ext>
            </a:extLst>
          </p:cNvPr>
          <p:cNvCxnSpPr/>
          <p:nvPr/>
        </p:nvCxnSpPr>
        <p:spPr>
          <a:xfrm>
            <a:off x="8669548" y="1393166"/>
            <a:ext cx="0" cy="40199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MT 29">
            <a:extLst>
              <a:ext uri="{FF2B5EF4-FFF2-40B4-BE49-F238E27FC236}">
                <a16:creationId xmlns:a16="http://schemas.microsoft.com/office/drawing/2014/main" id="{7EDEA3ED-A1E1-75C1-F0BB-BC95166E5A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32" r="35395"/>
          <a:stretch/>
        </p:blipFill>
        <p:spPr bwMode="auto">
          <a:xfrm>
            <a:off x="8174760" y="5518424"/>
            <a:ext cx="989575" cy="91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95844AC-E290-CB75-A030-695DEDCF4A02}"/>
              </a:ext>
            </a:extLst>
          </p:cNvPr>
          <p:cNvSpPr txBox="1"/>
          <p:nvPr/>
        </p:nvSpPr>
        <p:spPr>
          <a:xfrm>
            <a:off x="2689799" y="6144099"/>
            <a:ext cx="48058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Test results from BP1 and BP2 presented in MT27:</a:t>
            </a:r>
          </a:p>
          <a:p>
            <a:r>
              <a:rPr lang="en-GB" sz="1600" dirty="0">
                <a:hlinkClick r:id="rId4"/>
              </a:rPr>
              <a:t>https://doi.org/10.1109/TASC.2022.3157574</a:t>
            </a:r>
            <a:r>
              <a:rPr lang="en-GB" sz="1600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251A4F-C124-0477-0619-F014794619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4516" y="1495314"/>
            <a:ext cx="2740850" cy="172665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B6F2E85-8324-F8C8-7C7E-C4F92B11D149}"/>
              </a:ext>
            </a:extLst>
          </p:cNvPr>
          <p:cNvSpPr txBox="1"/>
          <p:nvPr/>
        </p:nvSpPr>
        <p:spPr>
          <a:xfrm rot="16200000">
            <a:off x="-801375" y="4001930"/>
            <a:ext cx="2479020" cy="27699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Series magnets for HL-LHC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8250404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>
            <a:extLst>
              <a:ext uri="{FF2B5EF4-FFF2-40B4-BE49-F238E27FC236}">
                <a16:creationId xmlns:a16="http://schemas.microsoft.com/office/drawing/2014/main" id="{A894C270-90BB-21FF-A5DC-D4348F4C80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38" t="18940" r="16042" b="22314"/>
          <a:stretch/>
        </p:blipFill>
        <p:spPr bwMode="auto">
          <a:xfrm>
            <a:off x="8405851" y="3745193"/>
            <a:ext cx="3724631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D1454AC3-24FB-FD9F-2D21-A99AD0BBE7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07" t="24747" r="38333" b="24444"/>
          <a:stretch/>
        </p:blipFill>
        <p:spPr bwMode="auto">
          <a:xfrm>
            <a:off x="6327829" y="3744034"/>
            <a:ext cx="2040746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3B650388-5EDB-BF32-BB02-E92C856C17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49" t="28661" r="26757" b="39733"/>
          <a:stretch/>
        </p:blipFill>
        <p:spPr bwMode="auto">
          <a:xfrm>
            <a:off x="152541" y="900000"/>
            <a:ext cx="3684329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734CFC0-1450-E89E-3AE7-9BD908B5656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13509"/>
          <a:stretch/>
        </p:blipFill>
        <p:spPr>
          <a:xfrm>
            <a:off x="8168337" y="929161"/>
            <a:ext cx="3871122" cy="2520000"/>
          </a:xfrm>
          <a:prstGeom prst="rect">
            <a:avLst/>
          </a:prstGeom>
        </p:spPr>
      </p:pic>
      <p:pic>
        <p:nvPicPr>
          <p:cNvPr id="21" name="Picture 20" descr="A large metal tube in a factory&#10;&#10;AI-generated content may be incorrect.">
            <a:extLst>
              <a:ext uri="{FF2B5EF4-FFF2-40B4-BE49-F238E27FC236}">
                <a16:creationId xmlns:a16="http://schemas.microsoft.com/office/drawing/2014/main" id="{A0C1D605-C515-F99B-58DF-A5B8443B17A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45" r="2519"/>
          <a:stretch/>
        </p:blipFill>
        <p:spPr bwMode="auto">
          <a:xfrm>
            <a:off x="4148453" y="3744034"/>
            <a:ext cx="2097958" cy="252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B3EB243-A8B0-01F0-89DD-9D5ACF3B2E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9" b="16884"/>
          <a:stretch/>
        </p:blipFill>
        <p:spPr bwMode="auto">
          <a:xfrm>
            <a:off x="182723" y="3738048"/>
            <a:ext cx="3893416" cy="25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E277CD3-456D-C561-2514-99F9690AD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status of MQXFB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577B79-1C54-F6EA-C5E7-628373854725}"/>
              </a:ext>
            </a:extLst>
          </p:cNvPr>
          <p:cNvSpPr txBox="1"/>
          <p:nvPr/>
        </p:nvSpPr>
        <p:spPr>
          <a:xfrm>
            <a:off x="261970" y="2941911"/>
            <a:ext cx="316908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/>
              <a:t>MQXFBP2 &amp; BP3 installed in the string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C6BDB4-B652-D0B1-D26B-E6BA7794D2DD}"/>
              </a:ext>
            </a:extLst>
          </p:cNvPr>
          <p:cNvSpPr txBox="1"/>
          <p:nvPr/>
        </p:nvSpPr>
        <p:spPr>
          <a:xfrm>
            <a:off x="1357291" y="5943694"/>
            <a:ext cx="224933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MQXFB07: test just finished </a:t>
            </a:r>
            <a:r>
              <a:rPr lang="en-GB" sz="1200" b="1" i="0" dirty="0">
                <a:solidFill>
                  <a:srgbClr val="00B050"/>
                </a:solidFill>
                <a:effectLst/>
                <a:latin typeface="Google Sans"/>
              </a:rPr>
              <a:t>✓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8CA909F-A8EB-D209-F384-FEE3F33050EF}"/>
              </a:ext>
            </a:extLst>
          </p:cNvPr>
          <p:cNvSpPr txBox="1"/>
          <p:nvPr/>
        </p:nvSpPr>
        <p:spPr>
          <a:xfrm>
            <a:off x="9465493" y="5932065"/>
            <a:ext cx="219162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MQXFB10: magnet assembly</a:t>
            </a:r>
            <a:endParaRPr lang="en-GB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9E3C3F-C161-F8A2-E8F7-1C340D26E5E9}"/>
              </a:ext>
            </a:extLst>
          </p:cNvPr>
          <p:cNvSpPr txBox="1"/>
          <p:nvPr/>
        </p:nvSpPr>
        <p:spPr>
          <a:xfrm>
            <a:off x="4354510" y="5966113"/>
            <a:ext cx="173156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MQXFB08: cryostating</a:t>
            </a:r>
            <a:endParaRPr lang="en-GB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5F64A0-19E7-56D0-A218-69B9254801C5}"/>
              </a:ext>
            </a:extLst>
          </p:cNvPr>
          <p:cNvSpPr txBox="1"/>
          <p:nvPr/>
        </p:nvSpPr>
        <p:spPr>
          <a:xfrm>
            <a:off x="6523308" y="5956831"/>
            <a:ext cx="168026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MQXFB09: cold mass</a:t>
            </a:r>
            <a:endParaRPr lang="en-GB" sz="1200" dirty="0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30B289B4-1090-DE20-5296-838DF94270C3}"/>
              </a:ext>
            </a:extLst>
          </p:cNvPr>
          <p:cNvSpPr txBox="1">
            <a:spLocks/>
          </p:cNvSpPr>
          <p:nvPr/>
        </p:nvSpPr>
        <p:spPr>
          <a:xfrm>
            <a:off x="816000" y="-125106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9EA71DE-0CE6-E9BA-0C0A-0CAA577C4AA5}"/>
              </a:ext>
            </a:extLst>
          </p:cNvPr>
          <p:cNvSpPr txBox="1"/>
          <p:nvPr/>
        </p:nvSpPr>
        <p:spPr>
          <a:xfrm>
            <a:off x="9139433" y="1032348"/>
            <a:ext cx="248016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MQXFB03: phase II cryostating </a:t>
            </a:r>
            <a:r>
              <a:rPr lang="en-GB" sz="1200" b="1" i="0" dirty="0">
                <a:solidFill>
                  <a:srgbClr val="00B050"/>
                </a:solidFill>
                <a:effectLst/>
                <a:latin typeface="Google Sans"/>
              </a:rPr>
              <a:t>✓</a:t>
            </a:r>
            <a:endParaRPr lang="en-GB" sz="1200" b="1" dirty="0">
              <a:solidFill>
                <a:srgbClr val="00B050"/>
              </a:solidFill>
            </a:endParaRPr>
          </a:p>
          <a:p>
            <a:r>
              <a:rPr lang="en-US" sz="1200" dirty="0"/>
              <a:t>MQXFB04: phase II cryostating </a:t>
            </a:r>
            <a:r>
              <a:rPr lang="en-GB" sz="1200" b="1" i="0" dirty="0">
                <a:solidFill>
                  <a:srgbClr val="00B050"/>
                </a:solidFill>
                <a:effectLst/>
                <a:latin typeface="Google Sans"/>
              </a:rPr>
              <a:t>✓</a:t>
            </a:r>
          </a:p>
          <a:p>
            <a:r>
              <a:rPr lang="en-US" sz="1200" dirty="0"/>
              <a:t>MQXFB06: phase II cryostating </a:t>
            </a:r>
            <a:r>
              <a:rPr lang="en-GB" sz="1200" b="1" i="0" dirty="0">
                <a:solidFill>
                  <a:srgbClr val="00B050"/>
                </a:solidFill>
                <a:effectLst/>
                <a:latin typeface="Google Sans"/>
              </a:rPr>
              <a:t>✓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63D4E6-AC4A-D252-DF43-1155E9E26BFF}"/>
              </a:ext>
            </a:extLst>
          </p:cNvPr>
          <p:cNvSpPr txBox="1"/>
          <p:nvPr/>
        </p:nvSpPr>
        <p:spPr>
          <a:xfrm>
            <a:off x="6246411" y="6469028"/>
            <a:ext cx="3167662" cy="27699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2 more magnets (spares) to build (B11-B12)</a:t>
            </a:r>
            <a:endParaRPr lang="en-GB" sz="1200" dirty="0"/>
          </a:p>
        </p:txBody>
      </p:sp>
      <p:pic>
        <p:nvPicPr>
          <p:cNvPr id="6" name="Picture 5" descr="A large red machine in a factory&#10;&#10;AI-generated content may be incorrect.">
            <a:extLst>
              <a:ext uri="{FF2B5EF4-FFF2-40B4-BE49-F238E27FC236}">
                <a16:creationId xmlns:a16="http://schemas.microsoft.com/office/drawing/2014/main" id="{4A77CAEC-5C6D-6B0A-FC94-E29E5A77A114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t="12100" b="6933"/>
          <a:stretch/>
        </p:blipFill>
        <p:spPr>
          <a:xfrm>
            <a:off x="3936555" y="915080"/>
            <a:ext cx="4149855" cy="25200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5D96933-BD1E-2827-E150-5EEAC49E6626}"/>
              </a:ext>
            </a:extLst>
          </p:cNvPr>
          <p:cNvSpPr txBox="1"/>
          <p:nvPr/>
        </p:nvSpPr>
        <p:spPr>
          <a:xfrm>
            <a:off x="4053230" y="1062861"/>
            <a:ext cx="252344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MQXFB05: phase III cryostating </a:t>
            </a:r>
            <a:r>
              <a:rPr lang="en-GB" sz="1200" b="1" i="0" dirty="0">
                <a:solidFill>
                  <a:srgbClr val="00B050"/>
                </a:solidFill>
                <a:effectLst/>
                <a:latin typeface="Google Sans"/>
              </a:rPr>
              <a:t>✓</a:t>
            </a:r>
            <a:endParaRPr lang="en-GB" sz="1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9006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4E73E3-1D19-C231-9C77-4C6ECED34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 of the qualification test plan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C7A21-626B-E025-43E0-ACA3117332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/>
            <a:r>
              <a:rPr lang="en-US" dirty="0"/>
              <a:t>Performance qualification</a:t>
            </a:r>
          </a:p>
          <a:p>
            <a:pPr lvl="1" algn="l"/>
            <a:r>
              <a:rPr lang="en-US" dirty="0"/>
              <a:t>Training to nominal current + 300 A</a:t>
            </a:r>
          </a:p>
          <a:p>
            <a:pPr lvl="1" algn="l"/>
            <a:r>
              <a:rPr lang="en-US" dirty="0"/>
              <a:t>Ramp rate studies at 1.9 and 4.5 K</a:t>
            </a:r>
          </a:p>
          <a:p>
            <a:pPr lvl="1" algn="l"/>
            <a:r>
              <a:rPr lang="en-US" dirty="0"/>
              <a:t>V-I measurements at 4.5 K</a:t>
            </a:r>
          </a:p>
          <a:p>
            <a:pPr lvl="4" algn="l"/>
            <a:endParaRPr lang="en-US" dirty="0"/>
          </a:p>
          <a:p>
            <a:pPr algn="l"/>
            <a:r>
              <a:rPr lang="en-US" dirty="0"/>
              <a:t>Endurance verification</a:t>
            </a:r>
          </a:p>
          <a:p>
            <a:pPr lvl="1" algn="l"/>
            <a:r>
              <a:rPr lang="en-US" dirty="0"/>
              <a:t>Quench at nominal current</a:t>
            </a:r>
          </a:p>
          <a:p>
            <a:pPr lvl="1" algn="l"/>
            <a:r>
              <a:rPr lang="en-US" dirty="0"/>
              <a:t>Current cycling</a:t>
            </a:r>
          </a:p>
          <a:p>
            <a:pPr lvl="1" algn="l"/>
            <a:r>
              <a:rPr lang="en-US" dirty="0"/>
              <a:t>Long duration flat-top operation</a:t>
            </a:r>
          </a:p>
          <a:p>
            <a:pPr lvl="1" algn="l"/>
            <a:r>
              <a:rPr lang="en-US" dirty="0"/>
              <a:t>Thermal cycling</a:t>
            </a:r>
          </a:p>
          <a:p>
            <a:pPr lvl="4" algn="l"/>
            <a:endParaRPr lang="en-US" dirty="0"/>
          </a:p>
          <a:p>
            <a:pPr algn="l"/>
            <a:r>
              <a:rPr lang="en-US" dirty="0"/>
              <a:t>Geometric and magnetic measurements</a:t>
            </a:r>
          </a:p>
          <a:p>
            <a:pPr lvl="1" algn="l"/>
            <a:r>
              <a:rPr lang="en-US" dirty="0"/>
              <a:t>Field quality, field strength</a:t>
            </a:r>
          </a:p>
          <a:p>
            <a:pPr lvl="1" algn="l"/>
            <a:r>
              <a:rPr lang="en-US" dirty="0"/>
              <a:t>Field angle and magnetic center</a:t>
            </a:r>
          </a:p>
          <a:p>
            <a:pPr lvl="4" algn="l"/>
            <a:endParaRPr lang="en-US" dirty="0"/>
          </a:p>
          <a:p>
            <a:pPr algn="l"/>
            <a:r>
              <a:rPr lang="en-GB" dirty="0"/>
              <a:t>Electrical quality assurance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5FAD54-F254-C0A6-1B9B-C7822C556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5</a:t>
            </a:fld>
            <a:endParaRPr lang="en-GB"/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C038C315-F7E4-959D-62AA-B286B20C4281}"/>
              </a:ext>
            </a:extLst>
          </p:cNvPr>
          <p:cNvSpPr/>
          <p:nvPr/>
        </p:nvSpPr>
        <p:spPr>
          <a:xfrm>
            <a:off x="6863255" y="1093076"/>
            <a:ext cx="599090" cy="3195403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C564D3BB-031C-81DD-7BE7-D517FD30EBF4}"/>
              </a:ext>
            </a:extLst>
          </p:cNvPr>
          <p:cNvSpPr/>
          <p:nvPr/>
        </p:nvSpPr>
        <p:spPr>
          <a:xfrm>
            <a:off x="6863255" y="4340773"/>
            <a:ext cx="599090" cy="1073267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FD6F69C7-AEB1-5CFA-B76E-D67B66F53449}"/>
              </a:ext>
            </a:extLst>
          </p:cNvPr>
          <p:cNvSpPr/>
          <p:nvPr/>
        </p:nvSpPr>
        <p:spPr>
          <a:xfrm>
            <a:off x="6863255" y="5491656"/>
            <a:ext cx="599090" cy="499241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F0124A2-AF63-254F-2463-DF645AF5420F}"/>
              </a:ext>
            </a:extLst>
          </p:cNvPr>
          <p:cNvSpPr txBox="1"/>
          <p:nvPr/>
        </p:nvSpPr>
        <p:spPr>
          <a:xfrm>
            <a:off x="7462345" y="2532258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Main topic of this presentation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E22A26-520B-FF8E-2D5D-4A879FB96491}"/>
              </a:ext>
            </a:extLst>
          </p:cNvPr>
          <p:cNvSpPr txBox="1"/>
          <p:nvPr/>
        </p:nvSpPr>
        <p:spPr>
          <a:xfrm>
            <a:off x="7462345" y="4731548"/>
            <a:ext cx="4314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Will be discussed in a future contribution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DBAE2B-E15C-B9AB-E8BB-DBF74C25A69F}"/>
              </a:ext>
            </a:extLst>
          </p:cNvPr>
          <p:cNvSpPr txBox="1"/>
          <p:nvPr/>
        </p:nvSpPr>
        <p:spPr>
          <a:xfrm>
            <a:off x="7462344" y="5543949"/>
            <a:ext cx="3326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Will be briefly mentioned today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9647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A0448BD3-B220-A8EA-F897-A34808402C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8122"/>
          <a:stretch/>
        </p:blipFill>
        <p:spPr>
          <a:xfrm>
            <a:off x="2130725" y="746407"/>
            <a:ext cx="8699514" cy="5331521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290CCF-4786-A8E7-D58A-CD117EE2F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test campaign (first cool down)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87D375-AC3A-0AC5-4E92-42304CE84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25B1FD9-7F3F-55EC-031B-DF57C8ABF5B1}"/>
              </a:ext>
            </a:extLst>
          </p:cNvPr>
          <p:cNvSpPr txBox="1"/>
          <p:nvPr/>
        </p:nvSpPr>
        <p:spPr>
          <a:xfrm>
            <a:off x="1660717" y="68324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82C90A-C7A9-B9E7-D655-63B064EB9B25}"/>
              </a:ext>
            </a:extLst>
          </p:cNvPr>
          <p:cNvSpPr txBox="1"/>
          <p:nvPr/>
        </p:nvSpPr>
        <p:spPr>
          <a:xfrm>
            <a:off x="1660717" y="115886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EE1B06-6B9C-8471-3C3B-DDB2B240105C}"/>
              </a:ext>
            </a:extLst>
          </p:cNvPr>
          <p:cNvSpPr txBox="1"/>
          <p:nvPr/>
        </p:nvSpPr>
        <p:spPr>
          <a:xfrm>
            <a:off x="1788958" y="1555826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557C40-423D-E20E-1CB3-A2468EF54483}"/>
              </a:ext>
            </a:extLst>
          </p:cNvPr>
          <p:cNvSpPr txBox="1"/>
          <p:nvPr/>
        </p:nvSpPr>
        <p:spPr>
          <a:xfrm>
            <a:off x="1788958" y="203144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967CBFA-F4F8-3066-B64A-6EBA3FD617A0}"/>
              </a:ext>
            </a:extLst>
          </p:cNvPr>
          <p:cNvSpPr txBox="1"/>
          <p:nvPr/>
        </p:nvSpPr>
        <p:spPr>
          <a:xfrm>
            <a:off x="1917198" y="233715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4B6671-1BE5-32AF-1785-5556C1F54EA8}"/>
              </a:ext>
            </a:extLst>
          </p:cNvPr>
          <p:cNvSpPr txBox="1"/>
          <p:nvPr/>
        </p:nvSpPr>
        <p:spPr>
          <a:xfrm>
            <a:off x="1917198" y="281277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C91129-5B8F-952A-F768-F51DC8929262}"/>
              </a:ext>
            </a:extLst>
          </p:cNvPr>
          <p:cNvSpPr txBox="1"/>
          <p:nvPr/>
        </p:nvSpPr>
        <p:spPr>
          <a:xfrm>
            <a:off x="1596597" y="3060603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17.5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261611-0368-DDBD-3CA1-0345BAFBD293}"/>
              </a:ext>
            </a:extLst>
          </p:cNvPr>
          <p:cNvSpPr txBox="1"/>
          <p:nvPr/>
        </p:nvSpPr>
        <p:spPr>
          <a:xfrm>
            <a:off x="1917198" y="423888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52BF20-7A9B-2833-3BE5-C0BFFCC8E37C}"/>
              </a:ext>
            </a:extLst>
          </p:cNvPr>
          <p:cNvSpPr txBox="1"/>
          <p:nvPr/>
        </p:nvSpPr>
        <p:spPr>
          <a:xfrm>
            <a:off x="1532477" y="448671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2000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83951CD-74D1-4A76-D0D7-2F21A77BD703}"/>
              </a:ext>
            </a:extLst>
          </p:cNvPr>
          <p:cNvSpPr txBox="1"/>
          <p:nvPr/>
        </p:nvSpPr>
        <p:spPr>
          <a:xfrm>
            <a:off x="1917198" y="561816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2277CA3-D56F-AC71-B85F-66639FC7AFEC}"/>
              </a:ext>
            </a:extLst>
          </p:cNvPr>
          <p:cNvSpPr txBox="1"/>
          <p:nvPr/>
        </p:nvSpPr>
        <p:spPr>
          <a:xfrm rot="16200000">
            <a:off x="361053" y="1573338"/>
            <a:ext cx="1826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Temperature [K]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F945C05-0B3F-F13C-5898-0FDFF4574C22}"/>
              </a:ext>
            </a:extLst>
          </p:cNvPr>
          <p:cNvSpPr txBox="1"/>
          <p:nvPr/>
        </p:nvSpPr>
        <p:spPr>
          <a:xfrm rot="16200000">
            <a:off x="423820" y="5005765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Current</a:t>
            </a:r>
          </a:p>
          <a:p>
            <a:pPr algn="r"/>
            <a:r>
              <a:rPr lang="en-US" dirty="0"/>
              <a:t>corrector [A]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F342DE5-82B1-51AA-08E1-5E6B8FB7E4CA}"/>
              </a:ext>
            </a:extLst>
          </p:cNvPr>
          <p:cNvSpPr txBox="1"/>
          <p:nvPr/>
        </p:nvSpPr>
        <p:spPr>
          <a:xfrm rot="16200000">
            <a:off x="405632" y="3460885"/>
            <a:ext cx="1467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Current </a:t>
            </a:r>
          </a:p>
          <a:p>
            <a:pPr algn="r"/>
            <a:r>
              <a:rPr lang="en-US" dirty="0"/>
              <a:t>MQXFB [kA]</a:t>
            </a:r>
            <a:endParaRPr lang="en-GB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765A36E1-21E6-C1CC-720C-E8A61F51A42D}"/>
              </a:ext>
            </a:extLst>
          </p:cNvPr>
          <p:cNvCxnSpPr/>
          <p:nvPr/>
        </p:nvCxnSpPr>
        <p:spPr>
          <a:xfrm>
            <a:off x="3027872" y="4917057"/>
            <a:ext cx="171765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B47EE137-1604-9C2E-856B-01478FB203DF}"/>
              </a:ext>
            </a:extLst>
          </p:cNvPr>
          <p:cNvSpPr txBox="1"/>
          <p:nvPr/>
        </p:nvSpPr>
        <p:spPr>
          <a:xfrm>
            <a:off x="3391496" y="4608220"/>
            <a:ext cx="1078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 week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8758B4E-F5BC-510E-4DED-2CCB27A1E673}"/>
              </a:ext>
            </a:extLst>
          </p:cNvPr>
          <p:cNvSpPr/>
          <p:nvPr/>
        </p:nvSpPr>
        <p:spPr>
          <a:xfrm>
            <a:off x="2253916" y="867915"/>
            <a:ext cx="1307431" cy="5848435"/>
          </a:xfrm>
          <a:prstGeom prst="rect">
            <a:avLst/>
          </a:prstGeom>
          <a:solidFill>
            <a:schemeClr val="accent3">
              <a:alpha val="20000"/>
            </a:schemeClr>
          </a:solidFill>
          <a:ln>
            <a:solidFill>
              <a:schemeClr val="accent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>
                <a:solidFill>
                  <a:schemeClr val="tx1"/>
                </a:solidFill>
              </a:rPr>
              <a:t>Cool down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5ADC137-CD07-1AA3-7D05-5DF70F2FD8FB}"/>
              </a:ext>
            </a:extLst>
          </p:cNvPr>
          <p:cNvSpPr/>
          <p:nvPr/>
        </p:nvSpPr>
        <p:spPr>
          <a:xfrm>
            <a:off x="3561348" y="867915"/>
            <a:ext cx="697832" cy="5848435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>
                <a:solidFill>
                  <a:schemeClr val="tx1"/>
                </a:solidFill>
              </a:rPr>
              <a:t>Electrical tests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DC5DEB0-A60C-9360-9D0F-EF17FB8134FD}"/>
              </a:ext>
            </a:extLst>
          </p:cNvPr>
          <p:cNvSpPr/>
          <p:nvPr/>
        </p:nvSpPr>
        <p:spPr>
          <a:xfrm>
            <a:off x="4748793" y="867915"/>
            <a:ext cx="641354" cy="5848435"/>
          </a:xfrm>
          <a:prstGeom prst="rect">
            <a:avLst/>
          </a:prstGeom>
          <a:solidFill>
            <a:schemeClr val="accent3">
              <a:alpha val="20000"/>
            </a:schemeClr>
          </a:solidFill>
          <a:ln>
            <a:solidFill>
              <a:schemeClr val="accent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dirty="0">
                <a:solidFill>
                  <a:schemeClr val="tx1"/>
                </a:solidFill>
              </a:rPr>
              <a:t>Protection </a:t>
            </a:r>
          </a:p>
          <a:p>
            <a:r>
              <a:rPr lang="en-US" dirty="0">
                <a:solidFill>
                  <a:schemeClr val="tx1"/>
                </a:solidFill>
              </a:rPr>
              <a:t>verification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4016888-E999-1186-5931-47D5DA542986}"/>
              </a:ext>
            </a:extLst>
          </p:cNvPr>
          <p:cNvSpPr/>
          <p:nvPr/>
        </p:nvSpPr>
        <p:spPr>
          <a:xfrm>
            <a:off x="5390147" y="867915"/>
            <a:ext cx="641354" cy="5848435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dirty="0">
                <a:solidFill>
                  <a:schemeClr val="tx1"/>
                </a:solidFill>
              </a:rPr>
              <a:t>Training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627C1D6-A456-D468-7C72-4AC270A70760}"/>
              </a:ext>
            </a:extLst>
          </p:cNvPr>
          <p:cNvSpPr/>
          <p:nvPr/>
        </p:nvSpPr>
        <p:spPr>
          <a:xfrm>
            <a:off x="6510157" y="867915"/>
            <a:ext cx="387948" cy="5848435"/>
          </a:xfrm>
          <a:prstGeom prst="rect">
            <a:avLst/>
          </a:prstGeom>
          <a:solidFill>
            <a:schemeClr val="accent3">
              <a:alpha val="20000"/>
            </a:schemeClr>
          </a:solidFill>
          <a:ln>
            <a:solidFill>
              <a:schemeClr val="accent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>
                <a:solidFill>
                  <a:schemeClr val="tx1"/>
                </a:solidFill>
              </a:rPr>
              <a:t>Training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3242A31-F8F7-A2A1-4258-44FDBE809F6D}"/>
              </a:ext>
            </a:extLst>
          </p:cNvPr>
          <p:cNvSpPr/>
          <p:nvPr/>
        </p:nvSpPr>
        <p:spPr>
          <a:xfrm>
            <a:off x="6898105" y="867915"/>
            <a:ext cx="387948" cy="5848435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dirty="0">
                <a:solidFill>
                  <a:schemeClr val="tx1"/>
                </a:solidFill>
              </a:rPr>
              <a:t>4.5 K powering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B7A0506-AC47-FBD7-7F5E-52DB6BFC3258}"/>
              </a:ext>
            </a:extLst>
          </p:cNvPr>
          <p:cNvSpPr/>
          <p:nvPr/>
        </p:nvSpPr>
        <p:spPr>
          <a:xfrm>
            <a:off x="7286053" y="867915"/>
            <a:ext cx="387948" cy="5848435"/>
          </a:xfrm>
          <a:prstGeom prst="rect">
            <a:avLst/>
          </a:prstGeom>
          <a:solidFill>
            <a:schemeClr val="accent3">
              <a:alpha val="20000"/>
            </a:schemeClr>
          </a:solidFill>
          <a:ln>
            <a:solidFill>
              <a:schemeClr val="accent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>
                <a:solidFill>
                  <a:schemeClr val="tx1"/>
                </a:solidFill>
              </a:rPr>
              <a:t>Corrector training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42D9F44-73DD-0215-9DC8-35C849A2C971}"/>
              </a:ext>
            </a:extLst>
          </p:cNvPr>
          <p:cNvSpPr/>
          <p:nvPr/>
        </p:nvSpPr>
        <p:spPr>
          <a:xfrm>
            <a:off x="7677266" y="867915"/>
            <a:ext cx="736817" cy="5848435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>
                <a:solidFill>
                  <a:schemeClr val="tx1"/>
                </a:solidFill>
              </a:rPr>
              <a:t>Endurance tests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3E88714-2B2A-7B66-DDC3-7F966E18CAC6}"/>
              </a:ext>
            </a:extLst>
          </p:cNvPr>
          <p:cNvSpPr/>
          <p:nvPr/>
        </p:nvSpPr>
        <p:spPr>
          <a:xfrm>
            <a:off x="8414082" y="867915"/>
            <a:ext cx="882318" cy="5848435"/>
          </a:xfrm>
          <a:prstGeom prst="rect">
            <a:avLst/>
          </a:prstGeom>
          <a:solidFill>
            <a:schemeClr val="accent3">
              <a:alpha val="20000"/>
            </a:schemeClr>
          </a:solidFill>
          <a:ln>
            <a:solidFill>
              <a:schemeClr val="accent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dirty="0">
                <a:solidFill>
                  <a:schemeClr val="tx1"/>
                </a:solidFill>
              </a:rPr>
              <a:t>Magnetic </a:t>
            </a:r>
          </a:p>
          <a:p>
            <a:r>
              <a:rPr lang="en-US" dirty="0">
                <a:solidFill>
                  <a:schemeClr val="tx1"/>
                </a:solidFill>
              </a:rPr>
              <a:t>measurements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B37A3A1-FF00-33FD-E5E9-97AECE73994A}"/>
              </a:ext>
            </a:extLst>
          </p:cNvPr>
          <p:cNvSpPr/>
          <p:nvPr/>
        </p:nvSpPr>
        <p:spPr>
          <a:xfrm>
            <a:off x="9296400" y="867915"/>
            <a:ext cx="1467854" cy="5848435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solidFill>
              <a:schemeClr val="bg2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dirty="0">
                <a:solidFill>
                  <a:schemeClr val="tx1"/>
                </a:solidFill>
              </a:rPr>
              <a:t>Electrical tests</a:t>
            </a:r>
          </a:p>
          <a:p>
            <a:r>
              <a:rPr lang="en-US" dirty="0">
                <a:solidFill>
                  <a:schemeClr val="tx1"/>
                </a:solidFill>
              </a:rPr>
              <a:t>&amp; Warm up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B541E85-58B1-4F5E-C370-84BD2B8EF1A2}"/>
              </a:ext>
            </a:extLst>
          </p:cNvPr>
          <p:cNvSpPr/>
          <p:nvPr/>
        </p:nvSpPr>
        <p:spPr>
          <a:xfrm>
            <a:off x="6036586" y="867914"/>
            <a:ext cx="470306" cy="5848435"/>
          </a:xfrm>
          <a:prstGeom prst="rect">
            <a:avLst/>
          </a:prstGeom>
          <a:solidFill>
            <a:schemeClr val="bg1">
              <a:lumMod val="75000"/>
              <a:alpha val="2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Weekend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843A5C-212E-1674-5A70-ACACEF7E3325}"/>
              </a:ext>
            </a:extLst>
          </p:cNvPr>
          <p:cNvSpPr/>
          <p:nvPr/>
        </p:nvSpPr>
        <p:spPr>
          <a:xfrm>
            <a:off x="4270137" y="867913"/>
            <a:ext cx="475391" cy="5848435"/>
          </a:xfrm>
          <a:prstGeom prst="rect">
            <a:avLst/>
          </a:prstGeom>
          <a:solidFill>
            <a:schemeClr val="bg1">
              <a:lumMod val="75000"/>
              <a:alpha val="2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dirty="0">
                <a:solidFill>
                  <a:schemeClr val="tx1"/>
                </a:solidFill>
              </a:rPr>
              <a:t>Weekend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918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graph&#10;&#10;AI-generated content may be incorrect.">
            <a:extLst>
              <a:ext uri="{FF2B5EF4-FFF2-40B4-BE49-F238E27FC236}">
                <a16:creationId xmlns:a16="http://schemas.microsoft.com/office/drawing/2014/main" id="{963F6AA1-2DF6-667A-E12E-A0F45C95B92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6433"/>
            <a:ext cx="12192000" cy="22903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8B15F69-E093-DE2F-A42D-B21791DEF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of all MQXFB so far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1ACDCB-E3E1-FEA2-EEC1-A711ACFE7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7</a:t>
            </a:fld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AA37287E-4D50-A3EC-4AC0-DE7A0BD56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942" y="4045018"/>
            <a:ext cx="11051458" cy="2374951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dirty="0"/>
              <a:t>Prototypes showed a very clear limitation at 1.9 and 4.5 K, at the inner layer pole turn near the mechanical center of the magnet. This limitation was partially solved for the pre-series magnet (B02), and no longer affected series magnets since B03</a:t>
            </a:r>
          </a:p>
          <a:p>
            <a:pPr algn="l"/>
            <a:r>
              <a:rPr lang="en-US" dirty="0"/>
              <a:t>In all series magnets, once training is finished, there is no retraining to nominal current.</a:t>
            </a:r>
          </a:p>
          <a:p>
            <a:pPr algn="l"/>
            <a:r>
              <a:rPr lang="en-US" dirty="0"/>
              <a:t>Behavior before and after thermal cycle, or even cold mass change, is always the same.</a:t>
            </a:r>
          </a:p>
          <a:p>
            <a:pPr algn="l"/>
            <a:r>
              <a:rPr lang="en-US" dirty="0"/>
              <a:t>From B03 onwards some quenches near target current at 4.5 K were observed. These are due to low training margin at 1.9 K, and the signature does not repeat.</a:t>
            </a:r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AA21389C-D74D-D9AB-7A67-EE87CFA56618}"/>
              </a:ext>
            </a:extLst>
          </p:cNvPr>
          <p:cNvSpPr/>
          <p:nvPr/>
        </p:nvSpPr>
        <p:spPr>
          <a:xfrm rot="16200000">
            <a:off x="3253216" y="160935"/>
            <a:ext cx="367461" cy="6151999"/>
          </a:xfrm>
          <a:prstGeom prst="leftBrace">
            <a:avLst>
              <a:gd name="adj1" fmla="val 38141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eft Brace 11">
            <a:extLst>
              <a:ext uri="{FF2B5EF4-FFF2-40B4-BE49-F238E27FC236}">
                <a16:creationId xmlns:a16="http://schemas.microsoft.com/office/drawing/2014/main" id="{113D4477-5322-ABB3-9B6F-FC1B4C3C9CC7}"/>
              </a:ext>
            </a:extLst>
          </p:cNvPr>
          <p:cNvSpPr/>
          <p:nvPr/>
        </p:nvSpPr>
        <p:spPr>
          <a:xfrm rot="16200000">
            <a:off x="9103943" y="462207"/>
            <a:ext cx="367461" cy="5549454"/>
          </a:xfrm>
          <a:prstGeom prst="leftBrace">
            <a:avLst>
              <a:gd name="adj1" fmla="val 38141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1A12D9-988C-E204-2933-C5499DA944C3}"/>
              </a:ext>
            </a:extLst>
          </p:cNvPr>
          <p:cNvSpPr txBox="1"/>
          <p:nvPr/>
        </p:nvSpPr>
        <p:spPr>
          <a:xfrm>
            <a:off x="2216099" y="3416352"/>
            <a:ext cx="24416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Prototypes, pre-series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32C1D2-2FB5-F5E2-B341-CB65CD603D27}"/>
              </a:ext>
            </a:extLst>
          </p:cNvPr>
          <p:cNvSpPr txBox="1"/>
          <p:nvPr/>
        </p:nvSpPr>
        <p:spPr>
          <a:xfrm>
            <a:off x="8393838" y="3429000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Series magnets</a:t>
            </a:r>
            <a:endParaRPr lang="en-GB" dirty="0"/>
          </a:p>
        </p:txBody>
      </p:sp>
      <p:pic>
        <p:nvPicPr>
          <p:cNvPr id="9" name="Picture 8" descr="A graph of a number of different colored dots&#10;&#10;AI-generated content may be incorrect.">
            <a:extLst>
              <a:ext uri="{FF2B5EF4-FFF2-40B4-BE49-F238E27FC236}">
                <a16:creationId xmlns:a16="http://schemas.microsoft.com/office/drawing/2014/main" id="{8A88C6F7-8930-7B35-957E-56EBD9E777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99" y="964403"/>
            <a:ext cx="11553603" cy="4177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4D95850-1F79-C81A-69FF-3D503BB62C91}"/>
              </a:ext>
            </a:extLst>
          </p:cNvPr>
          <p:cNvSpPr txBox="1"/>
          <p:nvPr/>
        </p:nvSpPr>
        <p:spPr>
          <a:xfrm>
            <a:off x="9241508" y="4772671"/>
            <a:ext cx="244169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Prototypes, pre-series</a:t>
            </a:r>
            <a:endParaRPr lang="en-GB" dirty="0"/>
          </a:p>
        </p:txBody>
      </p:sp>
      <p:pic>
        <p:nvPicPr>
          <p:cNvPr id="15" name="Picture 14" descr="A graph of a number of numbers&#10;&#10;AI-generated content may be incorrect.">
            <a:extLst>
              <a:ext uri="{FF2B5EF4-FFF2-40B4-BE49-F238E27FC236}">
                <a16:creationId xmlns:a16="http://schemas.microsoft.com/office/drawing/2014/main" id="{D94630B8-5A82-413C-121A-6A70F06700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22" y="1146685"/>
            <a:ext cx="11512631" cy="4162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405F32F-4CE9-F8F0-6A3E-74A311217356}"/>
              </a:ext>
            </a:extLst>
          </p:cNvPr>
          <p:cNvSpPr txBox="1"/>
          <p:nvPr/>
        </p:nvSpPr>
        <p:spPr>
          <a:xfrm>
            <a:off x="10043384" y="4940138"/>
            <a:ext cx="178766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Series magnets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354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6" grpId="0" animBg="1"/>
      <p:bldP spid="1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D7232E-AE82-D095-1938-E386B7A35A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70D3E45-4120-8765-2AC1-5917BB25C1A4}"/>
              </a:ext>
            </a:extLst>
          </p:cNvPr>
          <p:cNvSpPr/>
          <p:nvPr/>
        </p:nvSpPr>
        <p:spPr>
          <a:xfrm>
            <a:off x="115410" y="1113795"/>
            <a:ext cx="11961177" cy="55411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E6D294-8927-1640-FA3E-5F68A17ADF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6731544" cy="720000"/>
          </a:xfrm>
        </p:spPr>
        <p:txBody>
          <a:bodyPr/>
          <a:lstStyle/>
          <a:p>
            <a:r>
              <a:rPr lang="en-US" dirty="0"/>
              <a:t>Longitudinal quench location</a:t>
            </a:r>
          </a:p>
        </p:txBody>
      </p:sp>
      <p:grpSp>
        <p:nvGrpSpPr>
          <p:cNvPr id="3094" name="Group 3093">
            <a:extLst>
              <a:ext uri="{FF2B5EF4-FFF2-40B4-BE49-F238E27FC236}">
                <a16:creationId xmlns:a16="http://schemas.microsoft.com/office/drawing/2014/main" id="{F527E529-F687-27B4-07DE-04BE5838B3B7}"/>
              </a:ext>
            </a:extLst>
          </p:cNvPr>
          <p:cNvGrpSpPr/>
          <p:nvPr/>
        </p:nvGrpSpPr>
        <p:grpSpPr>
          <a:xfrm>
            <a:off x="6316589" y="1113795"/>
            <a:ext cx="5760000" cy="1258344"/>
            <a:chOff x="6316589" y="1113795"/>
            <a:chExt cx="5760000" cy="1258344"/>
          </a:xfrm>
        </p:grpSpPr>
        <p:pic>
          <p:nvPicPr>
            <p:cNvPr id="15" name="Picture 14" descr="A picture containing text, device, screenshot, caliper&#10;&#10;Description automatically generated">
              <a:extLst>
                <a:ext uri="{FF2B5EF4-FFF2-40B4-BE49-F238E27FC236}">
                  <a16:creationId xmlns:a16="http://schemas.microsoft.com/office/drawing/2014/main" id="{901800DF-AD4A-C93D-1E12-218E6C7EE7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48" t="4098" r="9608" b="31714"/>
            <a:stretch/>
          </p:blipFill>
          <p:spPr>
            <a:xfrm>
              <a:off x="6316589" y="1113795"/>
              <a:ext cx="5760000" cy="1219259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605744B-5B22-7AC2-4DB0-E7FD9E7303CE}"/>
                </a:ext>
              </a:extLst>
            </p:cNvPr>
            <p:cNvSpPr txBox="1"/>
            <p:nvPr/>
          </p:nvSpPr>
          <p:spPr>
            <a:xfrm>
              <a:off x="8981128" y="2002807"/>
              <a:ext cx="595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B03</a:t>
              </a:r>
              <a:endParaRPr lang="en-GB" dirty="0"/>
            </a:p>
          </p:txBody>
        </p:sp>
      </p:grpSp>
      <p:sp>
        <p:nvSpPr>
          <p:cNvPr id="34" name="Explosion: 14 Points 33">
            <a:extLst>
              <a:ext uri="{FF2B5EF4-FFF2-40B4-BE49-F238E27FC236}">
                <a16:creationId xmlns:a16="http://schemas.microsoft.com/office/drawing/2014/main" id="{55A37B57-FD14-4266-ED19-51DEA2021F23}"/>
              </a:ext>
            </a:extLst>
          </p:cNvPr>
          <p:cNvSpPr/>
          <p:nvPr/>
        </p:nvSpPr>
        <p:spPr>
          <a:xfrm>
            <a:off x="8861436" y="522251"/>
            <a:ext cx="360000" cy="360000"/>
          </a:xfrm>
          <a:prstGeom prst="irregularSeal2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ABC0021-D788-0D5E-AB2E-828B468056F4}"/>
              </a:ext>
            </a:extLst>
          </p:cNvPr>
          <p:cNvSpPr txBox="1"/>
          <p:nvPr/>
        </p:nvSpPr>
        <p:spPr>
          <a:xfrm>
            <a:off x="9230820" y="44466"/>
            <a:ext cx="1896059" cy="1287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Training</a:t>
            </a:r>
          </a:p>
          <a:p>
            <a:pPr>
              <a:lnSpc>
                <a:spcPct val="150000"/>
              </a:lnSpc>
            </a:pPr>
            <a:r>
              <a:rPr lang="en-US" dirty="0"/>
              <a:t>Limit 1.9 K</a:t>
            </a:r>
          </a:p>
          <a:p>
            <a:pPr>
              <a:lnSpc>
                <a:spcPct val="150000"/>
              </a:lnSpc>
            </a:pPr>
            <a:r>
              <a:rPr lang="en-US" dirty="0"/>
              <a:t>Limit 4.5 K</a:t>
            </a:r>
            <a:endParaRPr lang="en-GB" dirty="0"/>
          </a:p>
        </p:txBody>
      </p:sp>
      <p:sp>
        <p:nvSpPr>
          <p:cNvPr id="33" name="Explosion: 8 Points 32">
            <a:extLst>
              <a:ext uri="{FF2B5EF4-FFF2-40B4-BE49-F238E27FC236}">
                <a16:creationId xmlns:a16="http://schemas.microsoft.com/office/drawing/2014/main" id="{8BA25EB7-8EBA-1631-4C2B-D30AD254B67A}"/>
              </a:ext>
            </a:extLst>
          </p:cNvPr>
          <p:cNvSpPr/>
          <p:nvPr/>
        </p:nvSpPr>
        <p:spPr>
          <a:xfrm>
            <a:off x="8870700" y="909674"/>
            <a:ext cx="360000" cy="360000"/>
          </a:xfrm>
          <a:prstGeom prst="irregularSeal1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78" name="Star: 7 Points 3077">
            <a:extLst>
              <a:ext uri="{FF2B5EF4-FFF2-40B4-BE49-F238E27FC236}">
                <a16:creationId xmlns:a16="http://schemas.microsoft.com/office/drawing/2014/main" id="{BF431BED-5637-2361-A776-D6F2F52F0605}"/>
              </a:ext>
            </a:extLst>
          </p:cNvPr>
          <p:cNvSpPr/>
          <p:nvPr/>
        </p:nvSpPr>
        <p:spPr>
          <a:xfrm>
            <a:off x="8865593" y="134828"/>
            <a:ext cx="360000" cy="360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#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3095" name="Group 3094">
            <a:extLst>
              <a:ext uri="{FF2B5EF4-FFF2-40B4-BE49-F238E27FC236}">
                <a16:creationId xmlns:a16="http://schemas.microsoft.com/office/drawing/2014/main" id="{B382B112-9BFE-C264-1D53-675BF5446DBB}"/>
              </a:ext>
            </a:extLst>
          </p:cNvPr>
          <p:cNvGrpSpPr/>
          <p:nvPr/>
        </p:nvGrpSpPr>
        <p:grpSpPr>
          <a:xfrm>
            <a:off x="6316589" y="2544011"/>
            <a:ext cx="5760000" cy="862812"/>
            <a:chOff x="6316589" y="2544011"/>
            <a:chExt cx="5760000" cy="862812"/>
          </a:xfrm>
        </p:grpSpPr>
        <p:pic>
          <p:nvPicPr>
            <p:cNvPr id="53" name="Picture 52" descr="A picture containing text, device, screenshot, caliper&#10;&#10;Description automatically generated">
              <a:extLst>
                <a:ext uri="{FF2B5EF4-FFF2-40B4-BE49-F238E27FC236}">
                  <a16:creationId xmlns:a16="http://schemas.microsoft.com/office/drawing/2014/main" id="{807B70E4-3C12-151E-F4F1-12B99CDE30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48" t="27725" r="9608" b="31714"/>
            <a:stretch/>
          </p:blipFill>
          <p:spPr>
            <a:xfrm>
              <a:off x="6316589" y="2544011"/>
              <a:ext cx="5760000" cy="770467"/>
            </a:xfrm>
            <a:prstGeom prst="rect">
              <a:avLst/>
            </a:prstGeom>
          </p:spPr>
        </p:pic>
        <p:sp>
          <p:nvSpPr>
            <p:cNvPr id="3090" name="TextBox 3089">
              <a:extLst>
                <a:ext uri="{FF2B5EF4-FFF2-40B4-BE49-F238E27FC236}">
                  <a16:creationId xmlns:a16="http://schemas.microsoft.com/office/drawing/2014/main" id="{ED06754B-E07B-1786-2103-E7AA3324BB52}"/>
                </a:ext>
              </a:extLst>
            </p:cNvPr>
            <p:cNvSpPr txBox="1"/>
            <p:nvPr/>
          </p:nvSpPr>
          <p:spPr>
            <a:xfrm>
              <a:off x="8981128" y="3037491"/>
              <a:ext cx="595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B04</a:t>
              </a:r>
              <a:endParaRPr lang="en-GB" dirty="0"/>
            </a:p>
          </p:txBody>
        </p:sp>
      </p:grpSp>
      <p:grpSp>
        <p:nvGrpSpPr>
          <p:cNvPr id="3096" name="Group 3095">
            <a:extLst>
              <a:ext uri="{FF2B5EF4-FFF2-40B4-BE49-F238E27FC236}">
                <a16:creationId xmlns:a16="http://schemas.microsoft.com/office/drawing/2014/main" id="{B5E7C524-17E6-7906-1CDE-8754E3368947}"/>
              </a:ext>
            </a:extLst>
          </p:cNvPr>
          <p:cNvGrpSpPr/>
          <p:nvPr/>
        </p:nvGrpSpPr>
        <p:grpSpPr>
          <a:xfrm>
            <a:off x="6316589" y="3621636"/>
            <a:ext cx="5760000" cy="876254"/>
            <a:chOff x="6316589" y="3621636"/>
            <a:chExt cx="5760000" cy="876254"/>
          </a:xfrm>
        </p:grpSpPr>
        <p:pic>
          <p:nvPicPr>
            <p:cNvPr id="3079" name="Picture 3078" descr="A picture containing text, device, screenshot, caliper&#10;&#10;Description automatically generated">
              <a:extLst>
                <a:ext uri="{FF2B5EF4-FFF2-40B4-BE49-F238E27FC236}">
                  <a16:creationId xmlns:a16="http://schemas.microsoft.com/office/drawing/2014/main" id="{C7A22A00-46CF-84FD-67AC-87EA24D5C4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48" t="27725" r="9608" b="31714"/>
            <a:stretch/>
          </p:blipFill>
          <p:spPr>
            <a:xfrm>
              <a:off x="6316589" y="3621636"/>
              <a:ext cx="5760000" cy="770467"/>
            </a:xfrm>
            <a:prstGeom prst="rect">
              <a:avLst/>
            </a:prstGeom>
          </p:spPr>
        </p:pic>
        <p:sp>
          <p:nvSpPr>
            <p:cNvPr id="3091" name="TextBox 3090">
              <a:extLst>
                <a:ext uri="{FF2B5EF4-FFF2-40B4-BE49-F238E27FC236}">
                  <a16:creationId xmlns:a16="http://schemas.microsoft.com/office/drawing/2014/main" id="{B0252432-4CE3-262D-0D2F-B69DACC34426}"/>
                </a:ext>
              </a:extLst>
            </p:cNvPr>
            <p:cNvSpPr txBox="1"/>
            <p:nvPr/>
          </p:nvSpPr>
          <p:spPr>
            <a:xfrm>
              <a:off x="8981128" y="4128558"/>
              <a:ext cx="595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B05</a:t>
              </a:r>
              <a:endParaRPr lang="en-GB" dirty="0"/>
            </a:p>
          </p:txBody>
        </p:sp>
      </p:grpSp>
      <p:grpSp>
        <p:nvGrpSpPr>
          <p:cNvPr id="3097" name="Group 3096">
            <a:extLst>
              <a:ext uri="{FF2B5EF4-FFF2-40B4-BE49-F238E27FC236}">
                <a16:creationId xmlns:a16="http://schemas.microsoft.com/office/drawing/2014/main" id="{40402878-FA14-05F5-1F8D-C777C5B02492}"/>
              </a:ext>
            </a:extLst>
          </p:cNvPr>
          <p:cNvGrpSpPr/>
          <p:nvPr/>
        </p:nvGrpSpPr>
        <p:grpSpPr>
          <a:xfrm>
            <a:off x="6316589" y="4714453"/>
            <a:ext cx="5760000" cy="863930"/>
            <a:chOff x="6316589" y="4714453"/>
            <a:chExt cx="5760000" cy="863930"/>
          </a:xfrm>
        </p:grpSpPr>
        <p:pic>
          <p:nvPicPr>
            <p:cNvPr id="3083" name="Picture 3082" descr="A picture containing text, device, screenshot, caliper&#10;&#10;Description automatically generated">
              <a:extLst>
                <a:ext uri="{FF2B5EF4-FFF2-40B4-BE49-F238E27FC236}">
                  <a16:creationId xmlns:a16="http://schemas.microsoft.com/office/drawing/2014/main" id="{8ED44557-3462-EF45-51C5-627275CF9C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48" t="27725" r="9608" b="31714"/>
            <a:stretch/>
          </p:blipFill>
          <p:spPr>
            <a:xfrm>
              <a:off x="6316589" y="4714453"/>
              <a:ext cx="5760000" cy="770467"/>
            </a:xfrm>
            <a:prstGeom prst="rect">
              <a:avLst/>
            </a:prstGeom>
          </p:spPr>
        </p:pic>
        <p:sp>
          <p:nvSpPr>
            <p:cNvPr id="3092" name="TextBox 3091">
              <a:extLst>
                <a:ext uri="{FF2B5EF4-FFF2-40B4-BE49-F238E27FC236}">
                  <a16:creationId xmlns:a16="http://schemas.microsoft.com/office/drawing/2014/main" id="{0834473B-E9C6-BCE0-44A3-0449565A6D20}"/>
                </a:ext>
              </a:extLst>
            </p:cNvPr>
            <p:cNvSpPr txBox="1"/>
            <p:nvPr/>
          </p:nvSpPr>
          <p:spPr>
            <a:xfrm>
              <a:off x="8981128" y="5209051"/>
              <a:ext cx="595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B06</a:t>
              </a:r>
              <a:endParaRPr lang="en-GB" dirty="0"/>
            </a:p>
          </p:txBody>
        </p:sp>
      </p:grpSp>
      <p:grpSp>
        <p:nvGrpSpPr>
          <p:cNvPr id="3098" name="Group 3097">
            <a:extLst>
              <a:ext uri="{FF2B5EF4-FFF2-40B4-BE49-F238E27FC236}">
                <a16:creationId xmlns:a16="http://schemas.microsoft.com/office/drawing/2014/main" id="{4DA3E4BD-227B-82A7-ED93-ABC8FA586F50}"/>
              </a:ext>
            </a:extLst>
          </p:cNvPr>
          <p:cNvGrpSpPr/>
          <p:nvPr/>
        </p:nvGrpSpPr>
        <p:grpSpPr>
          <a:xfrm>
            <a:off x="6316589" y="5789279"/>
            <a:ext cx="5760000" cy="865658"/>
            <a:chOff x="6316589" y="5789279"/>
            <a:chExt cx="5760000" cy="865658"/>
          </a:xfrm>
        </p:grpSpPr>
        <p:pic>
          <p:nvPicPr>
            <p:cNvPr id="3087" name="Picture 3086" descr="A picture containing text, device, screenshot, caliper&#10;&#10;Description automatically generated">
              <a:extLst>
                <a:ext uri="{FF2B5EF4-FFF2-40B4-BE49-F238E27FC236}">
                  <a16:creationId xmlns:a16="http://schemas.microsoft.com/office/drawing/2014/main" id="{E33FC6E7-583D-3BCA-136F-7C67A397E4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48" t="27725" r="9608" b="31714"/>
            <a:stretch/>
          </p:blipFill>
          <p:spPr>
            <a:xfrm>
              <a:off x="6316589" y="5789279"/>
              <a:ext cx="5760000" cy="770467"/>
            </a:xfrm>
            <a:prstGeom prst="rect">
              <a:avLst/>
            </a:prstGeom>
          </p:spPr>
        </p:pic>
        <p:sp>
          <p:nvSpPr>
            <p:cNvPr id="3093" name="TextBox 3092">
              <a:extLst>
                <a:ext uri="{FF2B5EF4-FFF2-40B4-BE49-F238E27FC236}">
                  <a16:creationId xmlns:a16="http://schemas.microsoft.com/office/drawing/2014/main" id="{FEF8E274-372E-EF99-00BD-447D1168A0EC}"/>
                </a:ext>
              </a:extLst>
            </p:cNvPr>
            <p:cNvSpPr txBox="1"/>
            <p:nvPr/>
          </p:nvSpPr>
          <p:spPr>
            <a:xfrm>
              <a:off x="8981128" y="6285605"/>
              <a:ext cx="595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B07</a:t>
              </a:r>
              <a:endParaRPr lang="en-GB" dirty="0"/>
            </a:p>
          </p:txBody>
        </p:sp>
      </p:grpSp>
      <p:grpSp>
        <p:nvGrpSpPr>
          <p:cNvPr id="3099" name="Group 3098">
            <a:extLst>
              <a:ext uri="{FF2B5EF4-FFF2-40B4-BE49-F238E27FC236}">
                <a16:creationId xmlns:a16="http://schemas.microsoft.com/office/drawing/2014/main" id="{D4A200F2-DFE1-AB21-F23C-EEF687289231}"/>
              </a:ext>
            </a:extLst>
          </p:cNvPr>
          <p:cNvGrpSpPr/>
          <p:nvPr/>
        </p:nvGrpSpPr>
        <p:grpSpPr>
          <a:xfrm>
            <a:off x="115412" y="1113795"/>
            <a:ext cx="5760000" cy="1258344"/>
            <a:chOff x="6316589" y="1113795"/>
            <a:chExt cx="5760000" cy="1258344"/>
          </a:xfrm>
        </p:grpSpPr>
        <p:pic>
          <p:nvPicPr>
            <p:cNvPr id="3100" name="Picture 3099" descr="A picture containing text, device, screenshot, caliper&#10;&#10;Description automatically generated">
              <a:extLst>
                <a:ext uri="{FF2B5EF4-FFF2-40B4-BE49-F238E27FC236}">
                  <a16:creationId xmlns:a16="http://schemas.microsoft.com/office/drawing/2014/main" id="{AA8F34A4-FC90-335B-451F-AB81926DD2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48" t="4098" r="9608" b="31714"/>
            <a:stretch/>
          </p:blipFill>
          <p:spPr>
            <a:xfrm>
              <a:off x="6316589" y="1113795"/>
              <a:ext cx="5760000" cy="1219259"/>
            </a:xfrm>
            <a:prstGeom prst="rect">
              <a:avLst/>
            </a:prstGeom>
          </p:spPr>
        </p:pic>
        <p:sp>
          <p:nvSpPr>
            <p:cNvPr id="3101" name="Rectangle 3100">
              <a:extLst>
                <a:ext uri="{FF2B5EF4-FFF2-40B4-BE49-F238E27FC236}">
                  <a16:creationId xmlns:a16="http://schemas.microsoft.com/office/drawing/2014/main" id="{0620D927-C508-4C51-0FFC-E4C4486167FE}"/>
                </a:ext>
              </a:extLst>
            </p:cNvPr>
            <p:cNvSpPr/>
            <p:nvPr/>
          </p:nvSpPr>
          <p:spPr>
            <a:xfrm>
              <a:off x="6802364" y="1879270"/>
              <a:ext cx="4976813" cy="476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102" name="Picture 3101">
              <a:extLst>
                <a:ext uri="{FF2B5EF4-FFF2-40B4-BE49-F238E27FC236}">
                  <a16:creationId xmlns:a16="http://schemas.microsoft.com/office/drawing/2014/main" id="{A0467899-5649-2DF3-3493-FC24F903313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61" t="44379" r="32904" b="44383"/>
            <a:stretch/>
          </p:blipFill>
          <p:spPr>
            <a:xfrm flipH="1">
              <a:off x="6873178" y="1869745"/>
              <a:ext cx="4786688" cy="252413"/>
            </a:xfrm>
            <a:prstGeom prst="rect">
              <a:avLst/>
            </a:prstGeom>
          </p:spPr>
        </p:pic>
        <p:sp>
          <p:nvSpPr>
            <p:cNvPr id="3103" name="TextBox 3102">
              <a:extLst>
                <a:ext uri="{FF2B5EF4-FFF2-40B4-BE49-F238E27FC236}">
                  <a16:creationId xmlns:a16="http://schemas.microsoft.com/office/drawing/2014/main" id="{B7250F7C-2B04-509C-B0C0-15AF76B9E91D}"/>
                </a:ext>
              </a:extLst>
            </p:cNvPr>
            <p:cNvSpPr txBox="1"/>
            <p:nvPr/>
          </p:nvSpPr>
          <p:spPr>
            <a:xfrm>
              <a:off x="8968304" y="2002807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BP1</a:t>
              </a:r>
              <a:endParaRPr lang="en-GB" dirty="0"/>
            </a:p>
          </p:txBody>
        </p:sp>
      </p:grpSp>
      <p:grpSp>
        <p:nvGrpSpPr>
          <p:cNvPr id="3104" name="Group 3103">
            <a:extLst>
              <a:ext uri="{FF2B5EF4-FFF2-40B4-BE49-F238E27FC236}">
                <a16:creationId xmlns:a16="http://schemas.microsoft.com/office/drawing/2014/main" id="{1C812A94-146C-B70F-31FF-1BDF730AC60C}"/>
              </a:ext>
            </a:extLst>
          </p:cNvPr>
          <p:cNvGrpSpPr/>
          <p:nvPr/>
        </p:nvGrpSpPr>
        <p:grpSpPr>
          <a:xfrm>
            <a:off x="115412" y="2544011"/>
            <a:ext cx="5760000" cy="862812"/>
            <a:chOff x="6316589" y="2544011"/>
            <a:chExt cx="5760000" cy="862812"/>
          </a:xfrm>
        </p:grpSpPr>
        <p:pic>
          <p:nvPicPr>
            <p:cNvPr id="3105" name="Picture 3104" descr="A picture containing text, device, screenshot, caliper&#10;&#10;Description automatically generated">
              <a:extLst>
                <a:ext uri="{FF2B5EF4-FFF2-40B4-BE49-F238E27FC236}">
                  <a16:creationId xmlns:a16="http://schemas.microsoft.com/office/drawing/2014/main" id="{38FD282B-18BB-2554-769A-6046FED898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48" t="27725" r="9608" b="31714"/>
            <a:stretch/>
          </p:blipFill>
          <p:spPr>
            <a:xfrm>
              <a:off x="6316589" y="2544011"/>
              <a:ext cx="5760000" cy="770467"/>
            </a:xfrm>
            <a:prstGeom prst="rect">
              <a:avLst/>
            </a:prstGeom>
          </p:spPr>
        </p:pic>
        <p:sp>
          <p:nvSpPr>
            <p:cNvPr id="3106" name="Rectangle 3105">
              <a:extLst>
                <a:ext uri="{FF2B5EF4-FFF2-40B4-BE49-F238E27FC236}">
                  <a16:creationId xmlns:a16="http://schemas.microsoft.com/office/drawing/2014/main" id="{7E48E03E-9D32-4D8B-C437-F76265C995DA}"/>
                </a:ext>
              </a:extLst>
            </p:cNvPr>
            <p:cNvSpPr/>
            <p:nvPr/>
          </p:nvSpPr>
          <p:spPr>
            <a:xfrm>
              <a:off x="6802364" y="2860694"/>
              <a:ext cx="4976813" cy="476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107" name="Picture 3106">
              <a:extLst>
                <a:ext uri="{FF2B5EF4-FFF2-40B4-BE49-F238E27FC236}">
                  <a16:creationId xmlns:a16="http://schemas.microsoft.com/office/drawing/2014/main" id="{2670CE78-186E-F81A-FF0C-3D55410B1D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61" t="44379" r="32904" b="44383"/>
            <a:stretch/>
          </p:blipFill>
          <p:spPr>
            <a:xfrm flipH="1">
              <a:off x="6873178" y="2851169"/>
              <a:ext cx="4786688" cy="252413"/>
            </a:xfrm>
            <a:prstGeom prst="rect">
              <a:avLst/>
            </a:prstGeom>
          </p:spPr>
        </p:pic>
        <p:sp>
          <p:nvSpPr>
            <p:cNvPr id="3108" name="TextBox 3107">
              <a:extLst>
                <a:ext uri="{FF2B5EF4-FFF2-40B4-BE49-F238E27FC236}">
                  <a16:creationId xmlns:a16="http://schemas.microsoft.com/office/drawing/2014/main" id="{E4617F58-759F-16FB-642B-6D8E8C47CD8C}"/>
                </a:ext>
              </a:extLst>
            </p:cNvPr>
            <p:cNvSpPr txBox="1"/>
            <p:nvPr/>
          </p:nvSpPr>
          <p:spPr>
            <a:xfrm>
              <a:off x="8968304" y="3037491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BP2</a:t>
              </a:r>
              <a:endParaRPr lang="en-GB" dirty="0"/>
            </a:p>
          </p:txBody>
        </p:sp>
      </p:grpSp>
      <p:grpSp>
        <p:nvGrpSpPr>
          <p:cNvPr id="3109" name="Group 3108">
            <a:extLst>
              <a:ext uri="{FF2B5EF4-FFF2-40B4-BE49-F238E27FC236}">
                <a16:creationId xmlns:a16="http://schemas.microsoft.com/office/drawing/2014/main" id="{FD8E5BA6-5554-B7DE-0A8E-84AA9DF9B302}"/>
              </a:ext>
            </a:extLst>
          </p:cNvPr>
          <p:cNvGrpSpPr/>
          <p:nvPr/>
        </p:nvGrpSpPr>
        <p:grpSpPr>
          <a:xfrm>
            <a:off x="115412" y="3621636"/>
            <a:ext cx="5760000" cy="876254"/>
            <a:chOff x="6316589" y="3621636"/>
            <a:chExt cx="5760000" cy="876254"/>
          </a:xfrm>
        </p:grpSpPr>
        <p:pic>
          <p:nvPicPr>
            <p:cNvPr id="3110" name="Picture 3109" descr="A picture containing text, device, screenshot, caliper&#10;&#10;Description automatically generated">
              <a:extLst>
                <a:ext uri="{FF2B5EF4-FFF2-40B4-BE49-F238E27FC236}">
                  <a16:creationId xmlns:a16="http://schemas.microsoft.com/office/drawing/2014/main" id="{899E0E36-946B-6B43-41DA-BB9AC203D1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48" t="27725" r="9608" b="31714"/>
            <a:stretch/>
          </p:blipFill>
          <p:spPr>
            <a:xfrm>
              <a:off x="6316589" y="3621636"/>
              <a:ext cx="5760000" cy="770467"/>
            </a:xfrm>
            <a:prstGeom prst="rect">
              <a:avLst/>
            </a:prstGeom>
          </p:spPr>
        </p:pic>
        <p:sp>
          <p:nvSpPr>
            <p:cNvPr id="3113" name="TextBox 3112">
              <a:extLst>
                <a:ext uri="{FF2B5EF4-FFF2-40B4-BE49-F238E27FC236}">
                  <a16:creationId xmlns:a16="http://schemas.microsoft.com/office/drawing/2014/main" id="{21312492-17D9-933B-3C3A-F14D85AFDD01}"/>
                </a:ext>
              </a:extLst>
            </p:cNvPr>
            <p:cNvSpPr txBox="1"/>
            <p:nvPr/>
          </p:nvSpPr>
          <p:spPr>
            <a:xfrm>
              <a:off x="8968304" y="4128558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BP3</a:t>
              </a:r>
              <a:endParaRPr lang="en-GB" dirty="0"/>
            </a:p>
          </p:txBody>
        </p:sp>
      </p:grpSp>
      <p:grpSp>
        <p:nvGrpSpPr>
          <p:cNvPr id="3114" name="Group 3113">
            <a:extLst>
              <a:ext uri="{FF2B5EF4-FFF2-40B4-BE49-F238E27FC236}">
                <a16:creationId xmlns:a16="http://schemas.microsoft.com/office/drawing/2014/main" id="{CF7DFEAB-F704-DB08-71E0-6BCB21A29724}"/>
              </a:ext>
            </a:extLst>
          </p:cNvPr>
          <p:cNvGrpSpPr/>
          <p:nvPr/>
        </p:nvGrpSpPr>
        <p:grpSpPr>
          <a:xfrm>
            <a:off x="115412" y="4714453"/>
            <a:ext cx="5760000" cy="863930"/>
            <a:chOff x="6316589" y="4714453"/>
            <a:chExt cx="5760000" cy="863930"/>
          </a:xfrm>
        </p:grpSpPr>
        <p:pic>
          <p:nvPicPr>
            <p:cNvPr id="3115" name="Picture 3114" descr="A picture containing text, device, screenshot, caliper&#10;&#10;Description automatically generated">
              <a:extLst>
                <a:ext uri="{FF2B5EF4-FFF2-40B4-BE49-F238E27FC236}">
                  <a16:creationId xmlns:a16="http://schemas.microsoft.com/office/drawing/2014/main" id="{34DBEAF2-2FE9-20C1-C5EE-9B71E960E3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48" t="27725" r="9608" b="31714"/>
            <a:stretch/>
          </p:blipFill>
          <p:spPr>
            <a:xfrm>
              <a:off x="6316589" y="4714453"/>
              <a:ext cx="5760000" cy="770467"/>
            </a:xfrm>
            <a:prstGeom prst="rect">
              <a:avLst/>
            </a:prstGeom>
          </p:spPr>
        </p:pic>
        <p:sp>
          <p:nvSpPr>
            <p:cNvPr id="3118" name="TextBox 3117">
              <a:extLst>
                <a:ext uri="{FF2B5EF4-FFF2-40B4-BE49-F238E27FC236}">
                  <a16:creationId xmlns:a16="http://schemas.microsoft.com/office/drawing/2014/main" id="{F5AF7DCF-6BC0-26B8-5AAC-C5E46677789D}"/>
                </a:ext>
              </a:extLst>
            </p:cNvPr>
            <p:cNvSpPr txBox="1"/>
            <p:nvPr/>
          </p:nvSpPr>
          <p:spPr>
            <a:xfrm>
              <a:off x="8955480" y="5209051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MT4</a:t>
              </a:r>
              <a:endParaRPr lang="en-GB" dirty="0"/>
            </a:p>
          </p:txBody>
        </p:sp>
      </p:grpSp>
      <p:grpSp>
        <p:nvGrpSpPr>
          <p:cNvPr id="3119" name="Group 3118">
            <a:extLst>
              <a:ext uri="{FF2B5EF4-FFF2-40B4-BE49-F238E27FC236}">
                <a16:creationId xmlns:a16="http://schemas.microsoft.com/office/drawing/2014/main" id="{06D2356C-8144-AAFA-F54A-68FE378453BF}"/>
              </a:ext>
            </a:extLst>
          </p:cNvPr>
          <p:cNvGrpSpPr/>
          <p:nvPr/>
        </p:nvGrpSpPr>
        <p:grpSpPr>
          <a:xfrm>
            <a:off x="115412" y="5789279"/>
            <a:ext cx="5760000" cy="865658"/>
            <a:chOff x="6316589" y="5789279"/>
            <a:chExt cx="5760000" cy="865658"/>
          </a:xfrm>
        </p:grpSpPr>
        <p:pic>
          <p:nvPicPr>
            <p:cNvPr id="3120" name="Picture 3119" descr="A picture containing text, device, screenshot, caliper&#10;&#10;Description automatically generated">
              <a:extLst>
                <a:ext uri="{FF2B5EF4-FFF2-40B4-BE49-F238E27FC236}">
                  <a16:creationId xmlns:a16="http://schemas.microsoft.com/office/drawing/2014/main" id="{5BF71580-8C6A-A240-910C-DA7C10D736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48" t="27725" r="9608" b="31714"/>
            <a:stretch/>
          </p:blipFill>
          <p:spPr>
            <a:xfrm>
              <a:off x="6316589" y="5789279"/>
              <a:ext cx="5760000" cy="770467"/>
            </a:xfrm>
            <a:prstGeom prst="rect">
              <a:avLst/>
            </a:prstGeom>
          </p:spPr>
        </p:pic>
        <p:sp>
          <p:nvSpPr>
            <p:cNvPr id="3123" name="TextBox 3122">
              <a:extLst>
                <a:ext uri="{FF2B5EF4-FFF2-40B4-BE49-F238E27FC236}">
                  <a16:creationId xmlns:a16="http://schemas.microsoft.com/office/drawing/2014/main" id="{C8FAAD4B-72CC-612E-7977-33A8472F30C5}"/>
                </a:ext>
              </a:extLst>
            </p:cNvPr>
            <p:cNvSpPr txBox="1"/>
            <p:nvPr/>
          </p:nvSpPr>
          <p:spPr>
            <a:xfrm>
              <a:off x="8981128" y="6285605"/>
              <a:ext cx="595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B02</a:t>
              </a:r>
              <a:endParaRPr lang="en-GB" dirty="0"/>
            </a:p>
          </p:txBody>
        </p:sp>
      </p:grpSp>
      <p:sp>
        <p:nvSpPr>
          <p:cNvPr id="3126" name="Explosion: 8 Points 3125">
            <a:extLst>
              <a:ext uri="{FF2B5EF4-FFF2-40B4-BE49-F238E27FC236}">
                <a16:creationId xmlns:a16="http://schemas.microsoft.com/office/drawing/2014/main" id="{04C33944-FA86-AB3E-4755-AAD47495F9B3}"/>
              </a:ext>
            </a:extLst>
          </p:cNvPr>
          <p:cNvSpPr/>
          <p:nvPr/>
        </p:nvSpPr>
        <p:spPr>
          <a:xfrm>
            <a:off x="2724149" y="1863151"/>
            <a:ext cx="252000" cy="252000"/>
          </a:xfrm>
          <a:prstGeom prst="irregularSeal1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27" name="Explosion: 14 Points 3126">
            <a:extLst>
              <a:ext uri="{FF2B5EF4-FFF2-40B4-BE49-F238E27FC236}">
                <a16:creationId xmlns:a16="http://schemas.microsoft.com/office/drawing/2014/main" id="{76AFFA57-26D4-9FE0-C44A-B98047FCF334}"/>
              </a:ext>
            </a:extLst>
          </p:cNvPr>
          <p:cNvSpPr/>
          <p:nvPr/>
        </p:nvSpPr>
        <p:spPr>
          <a:xfrm>
            <a:off x="2705721" y="1723819"/>
            <a:ext cx="252000" cy="252000"/>
          </a:xfrm>
          <a:prstGeom prst="irregularSeal2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28" name="Explosion: 8 Points 3127">
            <a:extLst>
              <a:ext uri="{FF2B5EF4-FFF2-40B4-BE49-F238E27FC236}">
                <a16:creationId xmlns:a16="http://schemas.microsoft.com/office/drawing/2014/main" id="{E227F77F-DE47-8CC7-B5EF-7194238A8388}"/>
              </a:ext>
            </a:extLst>
          </p:cNvPr>
          <p:cNvSpPr/>
          <p:nvPr/>
        </p:nvSpPr>
        <p:spPr>
          <a:xfrm>
            <a:off x="2478023" y="2824396"/>
            <a:ext cx="252000" cy="252000"/>
          </a:xfrm>
          <a:prstGeom prst="irregularSeal1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29" name="Explosion: 14 Points 3128">
            <a:extLst>
              <a:ext uri="{FF2B5EF4-FFF2-40B4-BE49-F238E27FC236}">
                <a16:creationId xmlns:a16="http://schemas.microsoft.com/office/drawing/2014/main" id="{5BFFDE96-9BD9-60E9-E030-934C2FA3ECA6}"/>
              </a:ext>
            </a:extLst>
          </p:cNvPr>
          <p:cNvSpPr/>
          <p:nvPr/>
        </p:nvSpPr>
        <p:spPr>
          <a:xfrm>
            <a:off x="2459595" y="2685064"/>
            <a:ext cx="252000" cy="252000"/>
          </a:xfrm>
          <a:prstGeom prst="irregularSeal2">
            <a:avLst/>
          </a:prstGeom>
          <a:solidFill>
            <a:schemeClr val="bg2">
              <a:lumMod val="40000"/>
              <a:lumOff val="60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30" name="Star: 7 Points 3129">
            <a:extLst>
              <a:ext uri="{FF2B5EF4-FFF2-40B4-BE49-F238E27FC236}">
                <a16:creationId xmlns:a16="http://schemas.microsoft.com/office/drawing/2014/main" id="{772D0540-B598-294D-E3D7-A537FB94647A}"/>
              </a:ext>
            </a:extLst>
          </p:cNvPr>
          <p:cNvSpPr/>
          <p:nvPr/>
        </p:nvSpPr>
        <p:spPr>
          <a:xfrm>
            <a:off x="2873582" y="2741790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31" name="Explosion: 8 Points 3130">
            <a:extLst>
              <a:ext uri="{FF2B5EF4-FFF2-40B4-BE49-F238E27FC236}">
                <a16:creationId xmlns:a16="http://schemas.microsoft.com/office/drawing/2014/main" id="{8F2C8C2E-FC00-4368-9509-F401FD280805}"/>
              </a:ext>
            </a:extLst>
          </p:cNvPr>
          <p:cNvSpPr/>
          <p:nvPr/>
        </p:nvSpPr>
        <p:spPr>
          <a:xfrm>
            <a:off x="2696239" y="3813112"/>
            <a:ext cx="252000" cy="252000"/>
          </a:xfrm>
          <a:prstGeom prst="irregularSeal1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32" name="Star: 7 Points 3131">
            <a:extLst>
              <a:ext uri="{FF2B5EF4-FFF2-40B4-BE49-F238E27FC236}">
                <a16:creationId xmlns:a16="http://schemas.microsoft.com/office/drawing/2014/main" id="{A0431FC0-DB33-BB20-945B-36B45C9D4BD7}"/>
              </a:ext>
            </a:extLst>
          </p:cNvPr>
          <p:cNvSpPr/>
          <p:nvPr/>
        </p:nvSpPr>
        <p:spPr>
          <a:xfrm>
            <a:off x="1463739" y="3813112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33" name="Star: 7 Points 3132">
            <a:extLst>
              <a:ext uri="{FF2B5EF4-FFF2-40B4-BE49-F238E27FC236}">
                <a16:creationId xmlns:a16="http://schemas.microsoft.com/office/drawing/2014/main" id="{A9F7118A-0E89-35F9-9829-9C67AF3176F8}"/>
              </a:ext>
            </a:extLst>
          </p:cNvPr>
          <p:cNvSpPr/>
          <p:nvPr/>
        </p:nvSpPr>
        <p:spPr>
          <a:xfrm>
            <a:off x="1884177" y="4895611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34" name="Star: 7 Points 3133">
            <a:extLst>
              <a:ext uri="{FF2B5EF4-FFF2-40B4-BE49-F238E27FC236}">
                <a16:creationId xmlns:a16="http://schemas.microsoft.com/office/drawing/2014/main" id="{7D4C44AE-8471-E6C2-2D93-D7AF1375F70C}"/>
              </a:ext>
            </a:extLst>
          </p:cNvPr>
          <p:cNvSpPr/>
          <p:nvPr/>
        </p:nvSpPr>
        <p:spPr>
          <a:xfrm>
            <a:off x="4384781" y="4923541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2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35" name="Star: 7 Points 3134">
            <a:extLst>
              <a:ext uri="{FF2B5EF4-FFF2-40B4-BE49-F238E27FC236}">
                <a16:creationId xmlns:a16="http://schemas.microsoft.com/office/drawing/2014/main" id="{B8F2106E-AEAD-F2CA-93C5-2628D332C0C8}"/>
              </a:ext>
            </a:extLst>
          </p:cNvPr>
          <p:cNvSpPr/>
          <p:nvPr/>
        </p:nvSpPr>
        <p:spPr>
          <a:xfrm>
            <a:off x="2749755" y="4866815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36" name="Star: 7 Points 3135">
            <a:extLst>
              <a:ext uri="{FF2B5EF4-FFF2-40B4-BE49-F238E27FC236}">
                <a16:creationId xmlns:a16="http://schemas.microsoft.com/office/drawing/2014/main" id="{6E0A8093-FD09-B616-F224-1B28BE8A9F47}"/>
              </a:ext>
            </a:extLst>
          </p:cNvPr>
          <p:cNvSpPr/>
          <p:nvPr/>
        </p:nvSpPr>
        <p:spPr>
          <a:xfrm>
            <a:off x="3111433" y="4907742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4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37" name="Star: 7 Points 3136">
            <a:extLst>
              <a:ext uri="{FF2B5EF4-FFF2-40B4-BE49-F238E27FC236}">
                <a16:creationId xmlns:a16="http://schemas.microsoft.com/office/drawing/2014/main" id="{2F0F0397-EE0A-8766-AFD3-43D79F564F96}"/>
              </a:ext>
            </a:extLst>
          </p:cNvPr>
          <p:cNvSpPr/>
          <p:nvPr/>
        </p:nvSpPr>
        <p:spPr>
          <a:xfrm>
            <a:off x="3578008" y="4913428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2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38" name="Explosion: 8 Points 3137">
            <a:extLst>
              <a:ext uri="{FF2B5EF4-FFF2-40B4-BE49-F238E27FC236}">
                <a16:creationId xmlns:a16="http://schemas.microsoft.com/office/drawing/2014/main" id="{E50F927E-90F5-F8B0-92E0-E0B4E8CB8A0F}"/>
              </a:ext>
            </a:extLst>
          </p:cNvPr>
          <p:cNvSpPr/>
          <p:nvPr/>
        </p:nvSpPr>
        <p:spPr>
          <a:xfrm>
            <a:off x="2741993" y="5045469"/>
            <a:ext cx="252000" cy="252000"/>
          </a:xfrm>
          <a:prstGeom prst="irregularSeal1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40" name="Explosion: 8 Points 3139">
            <a:extLst>
              <a:ext uri="{FF2B5EF4-FFF2-40B4-BE49-F238E27FC236}">
                <a16:creationId xmlns:a16="http://schemas.microsoft.com/office/drawing/2014/main" id="{130C044C-66D9-4989-65F7-30447F74595E}"/>
              </a:ext>
            </a:extLst>
          </p:cNvPr>
          <p:cNvSpPr/>
          <p:nvPr/>
        </p:nvSpPr>
        <p:spPr>
          <a:xfrm>
            <a:off x="2783441" y="5992548"/>
            <a:ext cx="252000" cy="252000"/>
          </a:xfrm>
          <a:prstGeom prst="irregularSeal1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41" name="Star: 7 Points 3140">
            <a:extLst>
              <a:ext uri="{FF2B5EF4-FFF2-40B4-BE49-F238E27FC236}">
                <a16:creationId xmlns:a16="http://schemas.microsoft.com/office/drawing/2014/main" id="{1B097985-3F84-C4FA-41D2-CC2A7C17A41B}"/>
              </a:ext>
            </a:extLst>
          </p:cNvPr>
          <p:cNvSpPr/>
          <p:nvPr/>
        </p:nvSpPr>
        <p:spPr>
          <a:xfrm>
            <a:off x="2339768" y="5986215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42" name="Star: 7 Points 3141">
            <a:extLst>
              <a:ext uri="{FF2B5EF4-FFF2-40B4-BE49-F238E27FC236}">
                <a16:creationId xmlns:a16="http://schemas.microsoft.com/office/drawing/2014/main" id="{C6F07679-3C8C-FBE2-27D6-84C0822B31B8}"/>
              </a:ext>
            </a:extLst>
          </p:cNvPr>
          <p:cNvSpPr/>
          <p:nvPr/>
        </p:nvSpPr>
        <p:spPr>
          <a:xfrm>
            <a:off x="3987353" y="5986215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43" name="Star: 7 Points 3142">
            <a:extLst>
              <a:ext uri="{FF2B5EF4-FFF2-40B4-BE49-F238E27FC236}">
                <a16:creationId xmlns:a16="http://schemas.microsoft.com/office/drawing/2014/main" id="{37D5E4F3-47B8-77C1-B515-617235A10FD0}"/>
              </a:ext>
            </a:extLst>
          </p:cNvPr>
          <p:cNvSpPr/>
          <p:nvPr/>
        </p:nvSpPr>
        <p:spPr>
          <a:xfrm>
            <a:off x="7366973" y="1750258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44" name="Star: 7 Points 3143">
            <a:extLst>
              <a:ext uri="{FF2B5EF4-FFF2-40B4-BE49-F238E27FC236}">
                <a16:creationId xmlns:a16="http://schemas.microsoft.com/office/drawing/2014/main" id="{B74D78B0-1FA1-95EE-1CBF-44F0D3E1A959}"/>
              </a:ext>
            </a:extLst>
          </p:cNvPr>
          <p:cNvSpPr/>
          <p:nvPr/>
        </p:nvSpPr>
        <p:spPr>
          <a:xfrm>
            <a:off x="6985049" y="1750258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4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45" name="Star: 7 Points 3144">
            <a:extLst>
              <a:ext uri="{FF2B5EF4-FFF2-40B4-BE49-F238E27FC236}">
                <a16:creationId xmlns:a16="http://schemas.microsoft.com/office/drawing/2014/main" id="{6C0D1AA6-AEAA-032C-3B7C-87828E5B6601}"/>
              </a:ext>
            </a:extLst>
          </p:cNvPr>
          <p:cNvSpPr/>
          <p:nvPr/>
        </p:nvSpPr>
        <p:spPr>
          <a:xfrm>
            <a:off x="11384400" y="1750258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3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46" name="Star: 7 Points 3145">
            <a:extLst>
              <a:ext uri="{FF2B5EF4-FFF2-40B4-BE49-F238E27FC236}">
                <a16:creationId xmlns:a16="http://schemas.microsoft.com/office/drawing/2014/main" id="{57883BF0-9053-3461-2760-945197017820}"/>
              </a:ext>
            </a:extLst>
          </p:cNvPr>
          <p:cNvSpPr/>
          <p:nvPr/>
        </p:nvSpPr>
        <p:spPr>
          <a:xfrm>
            <a:off x="10046588" y="1753270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47" name="Star: 7 Points 3146">
            <a:extLst>
              <a:ext uri="{FF2B5EF4-FFF2-40B4-BE49-F238E27FC236}">
                <a16:creationId xmlns:a16="http://schemas.microsoft.com/office/drawing/2014/main" id="{72A5D1D3-88B0-1819-DC7A-5EDEE3D71800}"/>
              </a:ext>
            </a:extLst>
          </p:cNvPr>
          <p:cNvSpPr/>
          <p:nvPr/>
        </p:nvSpPr>
        <p:spPr>
          <a:xfrm>
            <a:off x="7321386" y="2731682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48" name="Star: 7 Points 3147">
            <a:extLst>
              <a:ext uri="{FF2B5EF4-FFF2-40B4-BE49-F238E27FC236}">
                <a16:creationId xmlns:a16="http://schemas.microsoft.com/office/drawing/2014/main" id="{32876F6F-F2F0-1FF7-C859-EECDB2DCF7C3}"/>
              </a:ext>
            </a:extLst>
          </p:cNvPr>
          <p:cNvSpPr/>
          <p:nvPr/>
        </p:nvSpPr>
        <p:spPr>
          <a:xfrm>
            <a:off x="6939462" y="2731682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49" name="Star: 7 Points 3148">
            <a:extLst>
              <a:ext uri="{FF2B5EF4-FFF2-40B4-BE49-F238E27FC236}">
                <a16:creationId xmlns:a16="http://schemas.microsoft.com/office/drawing/2014/main" id="{9E484927-79F3-7FBC-F508-F48334EB79F6}"/>
              </a:ext>
            </a:extLst>
          </p:cNvPr>
          <p:cNvSpPr/>
          <p:nvPr/>
        </p:nvSpPr>
        <p:spPr>
          <a:xfrm>
            <a:off x="11338813" y="2731682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5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51" name="Star: 7 Points 3150">
            <a:extLst>
              <a:ext uri="{FF2B5EF4-FFF2-40B4-BE49-F238E27FC236}">
                <a16:creationId xmlns:a16="http://schemas.microsoft.com/office/drawing/2014/main" id="{1C392A6C-E3AD-7958-7D90-A156E59BF573}"/>
              </a:ext>
            </a:extLst>
          </p:cNvPr>
          <p:cNvSpPr/>
          <p:nvPr/>
        </p:nvSpPr>
        <p:spPr>
          <a:xfrm>
            <a:off x="7334724" y="4923541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2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52" name="Star: 7 Points 3151">
            <a:extLst>
              <a:ext uri="{FF2B5EF4-FFF2-40B4-BE49-F238E27FC236}">
                <a16:creationId xmlns:a16="http://schemas.microsoft.com/office/drawing/2014/main" id="{9549A0A6-8DD5-2101-64A3-5117E129962E}"/>
              </a:ext>
            </a:extLst>
          </p:cNvPr>
          <p:cNvSpPr/>
          <p:nvPr/>
        </p:nvSpPr>
        <p:spPr>
          <a:xfrm>
            <a:off x="6952800" y="4923541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3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53" name="Star: 7 Points 3152">
            <a:extLst>
              <a:ext uri="{FF2B5EF4-FFF2-40B4-BE49-F238E27FC236}">
                <a16:creationId xmlns:a16="http://schemas.microsoft.com/office/drawing/2014/main" id="{039615D9-EBD3-6730-85A3-C2510CFEDAF1}"/>
              </a:ext>
            </a:extLst>
          </p:cNvPr>
          <p:cNvSpPr/>
          <p:nvPr/>
        </p:nvSpPr>
        <p:spPr>
          <a:xfrm>
            <a:off x="11352151" y="4923541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54" name="Star: 7 Points 3153">
            <a:extLst>
              <a:ext uri="{FF2B5EF4-FFF2-40B4-BE49-F238E27FC236}">
                <a16:creationId xmlns:a16="http://schemas.microsoft.com/office/drawing/2014/main" id="{2213548D-C2A6-9B7F-E91F-A3AB35FB1278}"/>
              </a:ext>
            </a:extLst>
          </p:cNvPr>
          <p:cNvSpPr/>
          <p:nvPr/>
        </p:nvSpPr>
        <p:spPr>
          <a:xfrm>
            <a:off x="9376723" y="4921876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56" name="Star: 7 Points 3155">
            <a:extLst>
              <a:ext uri="{FF2B5EF4-FFF2-40B4-BE49-F238E27FC236}">
                <a16:creationId xmlns:a16="http://schemas.microsoft.com/office/drawing/2014/main" id="{BC07EB60-023E-C3C2-FA75-DF35DF3654E8}"/>
              </a:ext>
            </a:extLst>
          </p:cNvPr>
          <p:cNvSpPr/>
          <p:nvPr/>
        </p:nvSpPr>
        <p:spPr>
          <a:xfrm>
            <a:off x="7321386" y="5979518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2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57" name="Star: 7 Points 3156">
            <a:extLst>
              <a:ext uri="{FF2B5EF4-FFF2-40B4-BE49-F238E27FC236}">
                <a16:creationId xmlns:a16="http://schemas.microsoft.com/office/drawing/2014/main" id="{2FEFD4D2-7A2D-99A5-B640-B30060421EDC}"/>
              </a:ext>
            </a:extLst>
          </p:cNvPr>
          <p:cNvSpPr/>
          <p:nvPr/>
        </p:nvSpPr>
        <p:spPr>
          <a:xfrm>
            <a:off x="6939462" y="5979518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58" name="Star: 7 Points 3157">
            <a:extLst>
              <a:ext uri="{FF2B5EF4-FFF2-40B4-BE49-F238E27FC236}">
                <a16:creationId xmlns:a16="http://schemas.microsoft.com/office/drawing/2014/main" id="{765C2E16-5792-17B1-8451-B76FF6607608}"/>
              </a:ext>
            </a:extLst>
          </p:cNvPr>
          <p:cNvSpPr/>
          <p:nvPr/>
        </p:nvSpPr>
        <p:spPr>
          <a:xfrm>
            <a:off x="11338813" y="5979518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59" name="Star: 7 Points 3158">
            <a:extLst>
              <a:ext uri="{FF2B5EF4-FFF2-40B4-BE49-F238E27FC236}">
                <a16:creationId xmlns:a16="http://schemas.microsoft.com/office/drawing/2014/main" id="{7C8DD220-08C0-553A-BA60-6252B561CCA0}"/>
              </a:ext>
            </a:extLst>
          </p:cNvPr>
          <p:cNvSpPr/>
          <p:nvPr/>
        </p:nvSpPr>
        <p:spPr>
          <a:xfrm>
            <a:off x="8978820" y="5979518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60" name="Star: 7 Points 3159">
            <a:extLst>
              <a:ext uri="{FF2B5EF4-FFF2-40B4-BE49-F238E27FC236}">
                <a16:creationId xmlns:a16="http://schemas.microsoft.com/office/drawing/2014/main" id="{DDB26A3F-9A6F-9639-CE28-C2221102EF1F}"/>
              </a:ext>
            </a:extLst>
          </p:cNvPr>
          <p:cNvSpPr/>
          <p:nvPr/>
        </p:nvSpPr>
        <p:spPr>
          <a:xfrm>
            <a:off x="7702864" y="5989553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61" name="Star: 7 Points 3160">
            <a:extLst>
              <a:ext uri="{FF2B5EF4-FFF2-40B4-BE49-F238E27FC236}">
                <a16:creationId xmlns:a16="http://schemas.microsoft.com/office/drawing/2014/main" id="{A6DA2ADF-2F68-2669-22BD-F5F1F6DD6502}"/>
              </a:ext>
            </a:extLst>
          </p:cNvPr>
          <p:cNvSpPr/>
          <p:nvPr/>
        </p:nvSpPr>
        <p:spPr>
          <a:xfrm>
            <a:off x="7295544" y="3823865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2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62" name="Star: 7 Points 3161">
            <a:extLst>
              <a:ext uri="{FF2B5EF4-FFF2-40B4-BE49-F238E27FC236}">
                <a16:creationId xmlns:a16="http://schemas.microsoft.com/office/drawing/2014/main" id="{BCC9F830-2B32-B0EC-A2A6-27DD0255D653}"/>
              </a:ext>
            </a:extLst>
          </p:cNvPr>
          <p:cNvSpPr/>
          <p:nvPr/>
        </p:nvSpPr>
        <p:spPr>
          <a:xfrm>
            <a:off x="6913620" y="3823865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63" name="Star: 7 Points 3162">
            <a:extLst>
              <a:ext uri="{FF2B5EF4-FFF2-40B4-BE49-F238E27FC236}">
                <a16:creationId xmlns:a16="http://schemas.microsoft.com/office/drawing/2014/main" id="{69400304-4A89-39D5-6A9D-57AB923F1F29}"/>
              </a:ext>
            </a:extLst>
          </p:cNvPr>
          <p:cNvSpPr/>
          <p:nvPr/>
        </p:nvSpPr>
        <p:spPr>
          <a:xfrm>
            <a:off x="11312971" y="3823865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64" name="Star: 7 Points 3163">
            <a:extLst>
              <a:ext uri="{FF2B5EF4-FFF2-40B4-BE49-F238E27FC236}">
                <a16:creationId xmlns:a16="http://schemas.microsoft.com/office/drawing/2014/main" id="{2BAC8081-2989-4137-5A24-B66504CD83DF}"/>
              </a:ext>
            </a:extLst>
          </p:cNvPr>
          <p:cNvSpPr/>
          <p:nvPr/>
        </p:nvSpPr>
        <p:spPr>
          <a:xfrm>
            <a:off x="8952978" y="3823865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65" name="Star: 7 Points 3164">
            <a:extLst>
              <a:ext uri="{FF2B5EF4-FFF2-40B4-BE49-F238E27FC236}">
                <a16:creationId xmlns:a16="http://schemas.microsoft.com/office/drawing/2014/main" id="{3EA20EF7-221F-719B-0E8F-019E671B48EE}"/>
              </a:ext>
            </a:extLst>
          </p:cNvPr>
          <p:cNvSpPr/>
          <p:nvPr/>
        </p:nvSpPr>
        <p:spPr>
          <a:xfrm>
            <a:off x="7731405" y="3823865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66" name="Star: 7 Points 3165">
            <a:extLst>
              <a:ext uri="{FF2B5EF4-FFF2-40B4-BE49-F238E27FC236}">
                <a16:creationId xmlns:a16="http://schemas.microsoft.com/office/drawing/2014/main" id="{316F5485-9D01-4393-264D-A5990AF9B6DE}"/>
              </a:ext>
            </a:extLst>
          </p:cNvPr>
          <p:cNvSpPr/>
          <p:nvPr/>
        </p:nvSpPr>
        <p:spPr>
          <a:xfrm>
            <a:off x="8127581" y="3823865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2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67" name="Star: 7 Points 3166">
            <a:extLst>
              <a:ext uri="{FF2B5EF4-FFF2-40B4-BE49-F238E27FC236}">
                <a16:creationId xmlns:a16="http://schemas.microsoft.com/office/drawing/2014/main" id="{6BECE65D-6281-6ADB-F050-8FE470732892}"/>
              </a:ext>
            </a:extLst>
          </p:cNvPr>
          <p:cNvSpPr/>
          <p:nvPr/>
        </p:nvSpPr>
        <p:spPr>
          <a:xfrm>
            <a:off x="9345752" y="3823865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3168" name="Star: 7 Points 3167">
            <a:extLst>
              <a:ext uri="{FF2B5EF4-FFF2-40B4-BE49-F238E27FC236}">
                <a16:creationId xmlns:a16="http://schemas.microsoft.com/office/drawing/2014/main" id="{0C947AB5-71B6-7122-6574-30455F4808A7}"/>
              </a:ext>
            </a:extLst>
          </p:cNvPr>
          <p:cNvSpPr/>
          <p:nvPr/>
        </p:nvSpPr>
        <p:spPr>
          <a:xfrm>
            <a:off x="8509059" y="3823865"/>
            <a:ext cx="252000" cy="252000"/>
          </a:xfrm>
          <a:prstGeom prst="star7">
            <a:avLst>
              <a:gd name="adj" fmla="val 23357"/>
              <a:gd name="hf" fmla="val 102572"/>
              <a:gd name="vf" fmla="val 105210"/>
            </a:avLst>
          </a:prstGeom>
          <a:solidFill>
            <a:srgbClr val="FFFF00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100" dirty="0">
                <a:solidFill>
                  <a:sysClr val="windowText" lastClr="000000"/>
                </a:solidFill>
              </a:rPr>
              <a:t>1</a:t>
            </a:r>
            <a:endParaRPr lang="en-GB" sz="1100" dirty="0">
              <a:solidFill>
                <a:sysClr val="windowText" lastClr="00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B0C42D-15FB-A7A7-5195-08F9242CFD5A}"/>
              </a:ext>
            </a:extLst>
          </p:cNvPr>
          <p:cNvSpPr txBox="1"/>
          <p:nvPr/>
        </p:nvSpPr>
        <p:spPr>
          <a:xfrm>
            <a:off x="3133477" y="1663132"/>
            <a:ext cx="3752783" cy="258532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b="1" dirty="0"/>
              <a:t>Prototypes and pre-series (left):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Short training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Performance limitation near the mechanical </a:t>
            </a:r>
            <a:r>
              <a:rPr lang="en-GB" dirty="0" err="1"/>
              <a:t>center</a:t>
            </a:r>
            <a:endParaRPr lang="en-GB" dirty="0"/>
          </a:p>
          <a:p>
            <a:endParaRPr lang="en-GB" dirty="0"/>
          </a:p>
          <a:p>
            <a:r>
              <a:rPr lang="en-GB" b="1" dirty="0"/>
              <a:t>Series magnets (right):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Longer training, mainly on the heads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 performance limitation</a:t>
            </a:r>
          </a:p>
        </p:txBody>
      </p:sp>
    </p:spTree>
    <p:extLst>
      <p:ext uri="{BB962C8B-B14F-4D97-AF65-F5344CB8AC3E}">
        <p14:creationId xmlns:p14="http://schemas.microsoft.com/office/powerpoint/2010/main" val="1797842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F5638D7F-1E94-47A4-AF1E-AC2214E8FFC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898290" y="1219201"/>
                <a:ext cx="3477709" cy="4906963"/>
              </a:xfrm>
            </p:spPr>
            <p:txBody>
              <a:bodyPr>
                <a:normAutofit fontScale="77500" lnSpcReduction="20000"/>
              </a:bodyPr>
              <a:lstStyle/>
              <a:p>
                <a:pPr algn="l"/>
                <a:r>
                  <a:rPr lang="en-US" dirty="0"/>
                  <a:t>Prototype and pre-series magnets quench below nominal current at higher ramp rates </a:t>
                </a:r>
                <a:br>
                  <a:rPr lang="en-US" dirty="0"/>
                </a:b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GB" dirty="0"/>
                  <a:t>50 A/s)</a:t>
                </a:r>
              </a:p>
              <a:p>
                <a:pPr algn="l"/>
                <a:endParaRPr lang="en-GB" dirty="0"/>
              </a:p>
              <a:p>
                <a:pPr algn="l"/>
                <a:r>
                  <a:rPr lang="en-GB" dirty="0"/>
                  <a:t>All series magnets systematically reach nominal current at 4.5 K at 100 A/s</a:t>
                </a:r>
              </a:p>
            </p:txBody>
          </p:sp>
        </mc:Choice>
        <mc:Fallback xmlns="">
          <p:sp>
            <p:nvSpPr>
              <p:cNvPr id="6" name="Content Placeholder 5">
                <a:extLst>
                  <a:ext uri="{FF2B5EF4-FFF2-40B4-BE49-F238E27FC236}">
                    <a16:creationId xmlns:a16="http://schemas.microsoft.com/office/drawing/2014/main" id="{F5638D7F-1E94-47A4-AF1E-AC2214E8FFC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98290" y="1219201"/>
                <a:ext cx="3477709" cy="4906963"/>
              </a:xfrm>
              <a:blipFill>
                <a:blip r:embed="rId2"/>
                <a:stretch>
                  <a:fillRect l="-5965" t="-3975" r="-8947" b="-17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10C2CFEF-F612-0BD3-F65B-FE8095687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Ramp rate dependency at 4.5 K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76DABF-D2C5-54EB-D3E4-E519122A0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06FE62-330A-477E-9E71-626471BEA3C5}" type="slidenum">
              <a:rPr lang="en-GB" smtClean="0"/>
              <a:t>9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B59B6D-C861-C735-948D-28FB02B42A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082" y="1219201"/>
            <a:ext cx="7273208" cy="4475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980436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" id="{C5D86E36-CFFE-4149-B856-9D3B5E66FBD6}" vid="{196B2FA9-7DA3-41C3-9C1B-BF9B535E51B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</Template>
  <TotalTime>29114</TotalTime>
  <Words>912</Words>
  <Application>Microsoft Office PowerPoint</Application>
  <PresentationFormat>Widescreen</PresentationFormat>
  <Paragraphs>241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Cambria Math</vt:lpstr>
      <vt:lpstr>Google Sans</vt:lpstr>
      <vt:lpstr>Wingdings</vt:lpstr>
      <vt:lpstr>HiLumi</vt:lpstr>
      <vt:lpstr>Performance and reliability evaluation of Nb3Sn MQXFB quadrupoles for the  HL-LHC at midpoint production</vt:lpstr>
      <vt:lpstr>MQXFB quadrupoles for HL-LHC</vt:lpstr>
      <vt:lpstr>Test timeline of MQXFB magnets</vt:lpstr>
      <vt:lpstr>Production status of MQXFB</vt:lpstr>
      <vt:lpstr>Features of the qualification test plan</vt:lpstr>
      <vt:lpstr>Example test campaign (first cool down)</vt:lpstr>
      <vt:lpstr>Training of all MQXFB so far</vt:lpstr>
      <vt:lpstr>Longitudinal quench location</vt:lpstr>
      <vt:lpstr>Ramp rate dependency at 4.5 K</vt:lpstr>
      <vt:lpstr>Endurance testing</vt:lpstr>
      <vt:lpstr>V-I measurements at 4.5 K</vt:lpstr>
      <vt:lpstr>Electrical quality assurance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 Julio Mangiarotti</dc:creator>
  <cp:lastModifiedBy>Franco Julio Mangiarotti</cp:lastModifiedBy>
  <cp:revision>543</cp:revision>
  <dcterms:created xsi:type="dcterms:W3CDTF">2019-07-10T13:41:59Z</dcterms:created>
  <dcterms:modified xsi:type="dcterms:W3CDTF">2025-07-04T18:24:59Z</dcterms:modified>
</cp:coreProperties>
</file>