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51206400" cy="323992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1233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21" autoAdjust="0"/>
    <p:restoredTop sz="94660"/>
  </p:normalViewPr>
  <p:slideViewPr>
    <p:cSldViewPr snapToGrid="0">
      <p:cViewPr>
        <p:scale>
          <a:sx n="20" d="100"/>
          <a:sy n="20" d="100"/>
        </p:scale>
        <p:origin x="268"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5302386"/>
            <a:ext cx="38404800" cy="11279752"/>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7017128"/>
            <a:ext cx="38404800" cy="7822326"/>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2FC73C-8470-4D1D-8EF1-CB2A43A45BF6}" type="datetimeFigureOut">
              <a:rPr lang="en-GB" smtClean="0"/>
              <a:t>27/06/2025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3250548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2FC73C-8470-4D1D-8EF1-CB2A43A45BF6}" type="datetimeFigureOut">
              <a:rPr lang="en-GB" smtClean="0"/>
              <a:t>27/06/2025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242091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724962"/>
            <a:ext cx="11041380"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724962"/>
            <a:ext cx="32484060"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2FC73C-8470-4D1D-8EF1-CB2A43A45BF6}" type="datetimeFigureOut">
              <a:rPr lang="en-GB" smtClean="0"/>
              <a:t>27/06/2025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2732868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2FC73C-8470-4D1D-8EF1-CB2A43A45BF6}" type="datetimeFigureOut">
              <a:rPr lang="en-GB" smtClean="0"/>
              <a:t>27/06/2025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643946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8077327"/>
            <a:ext cx="44165520" cy="13477201"/>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21682028"/>
            <a:ext cx="44165520" cy="7087342"/>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2FC73C-8470-4D1D-8EF1-CB2A43A45BF6}" type="datetimeFigureOut">
              <a:rPr lang="en-GB" smtClean="0"/>
              <a:t>27/06/2025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468166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8624810"/>
            <a:ext cx="21762720"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8624810"/>
            <a:ext cx="21762720"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2FC73C-8470-4D1D-8EF1-CB2A43A45BF6}" type="datetimeFigureOut">
              <a:rPr lang="en-GB" smtClean="0"/>
              <a:t>27/06/2025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2266312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724964"/>
            <a:ext cx="44165520"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7942328"/>
            <a:ext cx="21662705" cy="3892412"/>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4" name="Content Placeholder 3"/>
          <p:cNvSpPr>
            <a:spLocks noGrp="1"/>
          </p:cNvSpPr>
          <p:nvPr>
            <p:ph sz="half" idx="2"/>
          </p:nvPr>
        </p:nvSpPr>
        <p:spPr>
          <a:xfrm>
            <a:off x="3527112" y="11834740"/>
            <a:ext cx="21662705"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7942328"/>
            <a:ext cx="21769390" cy="3892412"/>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6" name="Content Placeholder 5"/>
          <p:cNvSpPr>
            <a:spLocks noGrp="1"/>
          </p:cNvSpPr>
          <p:nvPr>
            <p:ph sz="quarter" idx="4"/>
          </p:nvPr>
        </p:nvSpPr>
        <p:spPr>
          <a:xfrm>
            <a:off x="25923240" y="11834740"/>
            <a:ext cx="21769390"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2FC73C-8470-4D1D-8EF1-CB2A43A45BF6}" type="datetimeFigureOut">
              <a:rPr lang="en-GB" smtClean="0"/>
              <a:t>27/06/2025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1160441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2FC73C-8470-4D1D-8EF1-CB2A43A45BF6}" type="datetimeFigureOut">
              <a:rPr lang="en-GB" smtClean="0"/>
              <a:t>27/06/2025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230077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2FC73C-8470-4D1D-8EF1-CB2A43A45BF6}" type="datetimeFigureOut">
              <a:rPr lang="en-GB" smtClean="0"/>
              <a:t>27/06/2025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2575371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59952"/>
            <a:ext cx="16515395" cy="7559834"/>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664900"/>
            <a:ext cx="25923240" cy="23024494"/>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9719786"/>
            <a:ext cx="16515395" cy="18007107"/>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8B2FC73C-8470-4D1D-8EF1-CB2A43A45BF6}" type="datetimeFigureOut">
              <a:rPr lang="en-GB" smtClean="0"/>
              <a:t>27/06/2025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421835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59952"/>
            <a:ext cx="16515395" cy="7559834"/>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664900"/>
            <a:ext cx="25923240" cy="23024494"/>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9719786"/>
            <a:ext cx="16515395" cy="18007107"/>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8B2FC73C-8470-4D1D-8EF1-CB2A43A45BF6}" type="datetimeFigureOut">
              <a:rPr lang="en-GB" smtClean="0"/>
              <a:t>27/06/2025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DEB5E2-B6E1-43D2-BBC5-56DB51222AA8}" type="slidenum">
              <a:rPr lang="en-GB" smtClean="0"/>
              <a:t>‹#›</a:t>
            </a:fld>
            <a:endParaRPr lang="en-GB"/>
          </a:p>
        </p:txBody>
      </p:sp>
    </p:spTree>
    <p:extLst>
      <p:ext uri="{BB962C8B-B14F-4D97-AF65-F5344CB8AC3E}">
        <p14:creationId xmlns:p14="http://schemas.microsoft.com/office/powerpoint/2010/main" val="363852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5000">
              <a:schemeClr val="bg1"/>
            </a:gs>
            <a:gs pos="60000">
              <a:schemeClr val="bg1">
                <a:lumMod val="95000"/>
              </a:schemeClr>
            </a:gs>
            <a:gs pos="80000">
              <a:schemeClr val="bg1">
                <a:lumMod val="90000"/>
                <a:alpha val="95000"/>
              </a:schemeClr>
            </a:gs>
            <a:gs pos="100000">
              <a:schemeClr val="bg1">
                <a:lumMod val="85000"/>
                <a:alpha val="95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724964"/>
            <a:ext cx="44165520"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8624810"/>
            <a:ext cx="44165520"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30029342"/>
            <a:ext cx="11521440" cy="1724962"/>
          </a:xfrm>
          <a:prstGeom prst="rect">
            <a:avLst/>
          </a:prstGeom>
        </p:spPr>
        <p:txBody>
          <a:bodyPr vert="horz" lIns="91440" tIns="45720" rIns="91440" bIns="45720" rtlCol="0" anchor="ctr"/>
          <a:lstStyle>
            <a:lvl1pPr algn="l">
              <a:defRPr sz="5040">
                <a:solidFill>
                  <a:schemeClr val="tx1">
                    <a:tint val="75000"/>
                  </a:schemeClr>
                </a:solidFill>
              </a:defRPr>
            </a:lvl1pPr>
          </a:lstStyle>
          <a:p>
            <a:fld id="{8B2FC73C-8470-4D1D-8EF1-CB2A43A45BF6}" type="datetimeFigureOut">
              <a:rPr lang="en-GB" smtClean="0"/>
              <a:t>27/06/2025</a:t>
            </a:fld>
            <a:endParaRPr lang="en-GB"/>
          </a:p>
        </p:txBody>
      </p:sp>
      <p:sp>
        <p:nvSpPr>
          <p:cNvPr id="5" name="Footer Placeholder 4"/>
          <p:cNvSpPr>
            <a:spLocks noGrp="1"/>
          </p:cNvSpPr>
          <p:nvPr>
            <p:ph type="ftr" sz="quarter" idx="3"/>
          </p:nvPr>
        </p:nvSpPr>
        <p:spPr>
          <a:xfrm>
            <a:off x="16962120" y="30029342"/>
            <a:ext cx="17282160" cy="1724962"/>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6164520" y="30029342"/>
            <a:ext cx="11521440" cy="1724962"/>
          </a:xfrm>
          <a:prstGeom prst="rect">
            <a:avLst/>
          </a:prstGeom>
        </p:spPr>
        <p:txBody>
          <a:bodyPr vert="horz" lIns="91440" tIns="45720" rIns="91440" bIns="45720" rtlCol="0" anchor="ctr"/>
          <a:lstStyle>
            <a:lvl1pPr algn="r">
              <a:defRPr sz="5040">
                <a:solidFill>
                  <a:schemeClr val="tx1">
                    <a:tint val="75000"/>
                  </a:schemeClr>
                </a:solidFill>
              </a:defRPr>
            </a:lvl1pPr>
          </a:lstStyle>
          <a:p>
            <a:fld id="{10DEB5E2-B6E1-43D2-BBC5-56DB51222AA8}" type="slidenum">
              <a:rPr lang="en-GB" smtClean="0"/>
              <a:t>‹#›</a:t>
            </a:fld>
            <a:endParaRPr lang="en-GB"/>
          </a:p>
        </p:txBody>
      </p:sp>
    </p:spTree>
    <p:extLst>
      <p:ext uri="{BB962C8B-B14F-4D97-AF65-F5344CB8AC3E}">
        <p14:creationId xmlns:p14="http://schemas.microsoft.com/office/powerpoint/2010/main" val="2159082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emf"/><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65983-EDD9-9E20-DF64-0DB39D6652C7}"/>
            </a:ext>
          </a:extLst>
        </p:cNvPr>
        <p:cNvGrpSpPr/>
        <p:nvPr/>
      </p:nvGrpSpPr>
      <p:grpSpPr>
        <a:xfrm>
          <a:off x="0" y="0"/>
          <a:ext cx="0" cy="0"/>
          <a:chOff x="0" y="0"/>
          <a:chExt cx="0" cy="0"/>
        </a:xfrm>
      </p:grpSpPr>
      <p:sp>
        <p:nvSpPr>
          <p:cNvPr id="353" name="Rectangle 352">
            <a:extLst>
              <a:ext uri="{FF2B5EF4-FFF2-40B4-BE49-F238E27FC236}">
                <a16:creationId xmlns:a16="http://schemas.microsoft.com/office/drawing/2014/main" id="{15E51B19-27B3-73C8-2A34-C5EDC9441361}"/>
              </a:ext>
            </a:extLst>
          </p:cNvPr>
          <p:cNvSpPr/>
          <p:nvPr/>
        </p:nvSpPr>
        <p:spPr>
          <a:xfrm>
            <a:off x="7660044" y="5852519"/>
            <a:ext cx="43200000" cy="25689600"/>
          </a:xfrm>
          <a:prstGeom prst="rect">
            <a:avLst/>
          </a:prstGeom>
          <a:blipFill dpi="0" rotWithShape="1">
            <a:blip r:embed="rId2">
              <a:alphaModFix amt="10000"/>
              <a:duotone>
                <a:schemeClr val="accent2">
                  <a:shade val="45000"/>
                  <a:satMod val="135000"/>
                </a:schemeClr>
                <a:prstClr val="white"/>
              </a:duotone>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dirty="0"/>
              <a:t>The </a:t>
            </a:r>
            <a:r>
              <a:rPr lang="en-GB" sz="1800" b="1" dirty="0"/>
              <a:t>external dimension of the coil pack </a:t>
            </a:r>
            <a:r>
              <a:rPr lang="en-GB" sz="1800" dirty="0"/>
              <a:t>is measured with </a:t>
            </a:r>
            <a:r>
              <a:rPr lang="en-GB" sz="1800" b="1" dirty="0"/>
              <a:t>LVDTs</a:t>
            </a:r>
            <a:r>
              <a:rPr lang="en-GB" sz="1800" dirty="0"/>
              <a:t>.</a:t>
            </a:r>
          </a:p>
          <a:p>
            <a:r>
              <a:rPr lang="en-GB" sz="1800" dirty="0"/>
              <a:t> An average offset of </a:t>
            </a:r>
            <a:r>
              <a:rPr lang="en-GB" sz="1800" b="1" dirty="0"/>
              <a:t>100 </a:t>
            </a:r>
            <a:r>
              <a:rPr lang="en-GB" sz="1800" b="1" dirty="0" err="1"/>
              <a:t>μm</a:t>
            </a:r>
            <a:r>
              <a:rPr lang="en-GB" sz="1800" b="1" dirty="0"/>
              <a:t> </a:t>
            </a:r>
            <a:r>
              <a:rPr lang="en-GB" sz="1800" dirty="0"/>
              <a:t>is observed between the measured coil pack average dimension and the expected value based on coil CMM measurements and the shimming plan</a:t>
            </a:r>
          </a:p>
          <a:p>
            <a:r>
              <a:rPr lang="en-GB" sz="1800" dirty="0"/>
              <a:t>The two independent measurements present very good agreement, confirming the reliability and repeatability of the fabrication</a:t>
            </a:r>
          </a:p>
        </p:txBody>
      </p:sp>
      <p:sp>
        <p:nvSpPr>
          <p:cNvPr id="226" name="Rectangle 225">
            <a:extLst>
              <a:ext uri="{FF2B5EF4-FFF2-40B4-BE49-F238E27FC236}">
                <a16:creationId xmlns:a16="http://schemas.microsoft.com/office/drawing/2014/main" id="{04A36973-DD97-EABF-280D-F7FCB28535DC}"/>
              </a:ext>
            </a:extLst>
          </p:cNvPr>
          <p:cNvSpPr/>
          <p:nvPr/>
        </p:nvSpPr>
        <p:spPr>
          <a:xfrm>
            <a:off x="866564" y="8266630"/>
            <a:ext cx="12993624" cy="954791"/>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I –</a:t>
            </a:r>
            <a:r>
              <a:rPr lang="en-US" sz="5400" b="1" cap="small" dirty="0">
                <a:solidFill>
                  <a:schemeClr val="bg1"/>
                </a:solidFill>
                <a:latin typeface="Book Antiqua" panose="02040602050305030304" pitchFamily="18" charset="0"/>
              </a:rPr>
              <a:t> mqxfb magnet assembly</a:t>
            </a:r>
          </a:p>
        </p:txBody>
      </p:sp>
      <p:sp>
        <p:nvSpPr>
          <p:cNvPr id="6" name="89 Rectángulo redondeado">
            <a:extLst>
              <a:ext uri="{FF2B5EF4-FFF2-40B4-BE49-F238E27FC236}">
                <a16:creationId xmlns:a16="http://schemas.microsoft.com/office/drawing/2014/main" id="{3D8BE5B4-BE38-7FC3-E0B4-65AD1F3B930E}"/>
              </a:ext>
            </a:extLst>
          </p:cNvPr>
          <p:cNvSpPr/>
          <p:nvPr/>
        </p:nvSpPr>
        <p:spPr bwMode="auto">
          <a:xfrm>
            <a:off x="540000" y="542761"/>
            <a:ext cx="50126400" cy="4154807"/>
          </a:xfrm>
          <a:prstGeom prst="roundRect">
            <a:avLst>
              <a:gd name="adj" fmla="val 0"/>
            </a:avLst>
          </a:prstGeom>
          <a:gradFill flip="none" rotWithShape="1">
            <a:gsLst>
              <a:gs pos="11500">
                <a:srgbClr val="123367"/>
              </a:gs>
              <a:gs pos="0">
                <a:schemeClr val="accent5">
                  <a:lumMod val="70000"/>
                </a:schemeClr>
              </a:gs>
              <a:gs pos="23000">
                <a:schemeClr val="accent5">
                  <a:lumMod val="89000"/>
                </a:schemeClr>
              </a:gs>
              <a:gs pos="69000">
                <a:schemeClr val="accent5">
                  <a:lumMod val="75000"/>
                </a:schemeClr>
              </a:gs>
              <a:gs pos="97000">
                <a:schemeClr val="accent5">
                  <a:lumMod val="70000"/>
                </a:schemeClr>
              </a:gs>
            </a:gsLst>
            <a:path path="circle">
              <a:fillToRect r="100000" b="100000"/>
            </a:path>
            <a:tileRect l="-100000" t="-100000"/>
          </a:gradFill>
          <a:ln w="444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3600450" eaLnBrk="1" fontAlgn="base" latinLnBrk="0" hangingPunct="1">
              <a:lnSpc>
                <a:spcPct val="100000"/>
              </a:lnSpc>
              <a:spcBef>
                <a:spcPct val="0"/>
              </a:spcBef>
              <a:spcAft>
                <a:spcPct val="0"/>
              </a:spcAft>
              <a:buClrTx/>
              <a:buSzTx/>
              <a:buFontTx/>
              <a:buNone/>
              <a:tabLst/>
              <a:defRPr/>
            </a:pPr>
            <a:endParaRPr kumimoji="0" lang="es-ES" sz="2400" b="0" i="0" u="none" strike="noStrike" kern="0" cap="none" spc="0" normalizeH="0" baseline="0" noProof="0" dirty="0">
              <a:ln>
                <a:noFill/>
              </a:ln>
              <a:solidFill>
                <a:srgbClr val="1BADCF"/>
              </a:solidFill>
              <a:effectLst/>
              <a:uLnTx/>
              <a:uFillTx/>
              <a:latin typeface="Times New Roman" panose="02020603050405020304" pitchFamily="18" charset="0"/>
              <a:ea typeface="ＭＳ Ｐゴシック" pitchFamily="34" charset="-128"/>
              <a:cs typeface="Times New Roman" panose="02020603050405020304" pitchFamily="18" charset="0"/>
            </a:endParaRPr>
          </a:p>
        </p:txBody>
      </p:sp>
      <p:sp>
        <p:nvSpPr>
          <p:cNvPr id="4" name="Rectangle 3">
            <a:extLst>
              <a:ext uri="{FF2B5EF4-FFF2-40B4-BE49-F238E27FC236}">
                <a16:creationId xmlns:a16="http://schemas.microsoft.com/office/drawing/2014/main" id="{833EC6BC-711D-1540-5637-35ADF966048D}"/>
              </a:ext>
            </a:extLst>
          </p:cNvPr>
          <p:cNvSpPr/>
          <p:nvPr/>
        </p:nvSpPr>
        <p:spPr>
          <a:xfrm>
            <a:off x="359999" y="359644"/>
            <a:ext cx="50486400" cy="31680000"/>
          </a:xfrm>
          <a:prstGeom prst="rect">
            <a:avLst/>
          </a:prstGeom>
          <a:noFill/>
          <a:ln w="88900"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88A4322-09CD-8D0C-89E1-D2830E6C6671}"/>
              </a:ext>
            </a:extLst>
          </p:cNvPr>
          <p:cNvSpPr/>
          <p:nvPr/>
        </p:nvSpPr>
        <p:spPr>
          <a:xfrm>
            <a:off x="540000" y="4886891"/>
            <a:ext cx="50126400" cy="3338497"/>
          </a:xfrm>
          <a:prstGeom prst="rect">
            <a:avLst/>
          </a:prstGeom>
          <a:solidFill>
            <a:schemeClr val="accent5">
              <a:alpha val="1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66F60542-F81B-1BDC-AB9C-40415E4F73A1}"/>
              </a:ext>
            </a:extLst>
          </p:cNvPr>
          <p:cNvSpPr/>
          <p:nvPr/>
        </p:nvSpPr>
        <p:spPr>
          <a:xfrm>
            <a:off x="839548" y="20799027"/>
            <a:ext cx="12985346" cy="99888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B81EDC7-BD16-A77F-566C-487D3B475F7C}"/>
              </a:ext>
            </a:extLst>
          </p:cNvPr>
          <p:cNvSpPr/>
          <p:nvPr/>
        </p:nvSpPr>
        <p:spPr>
          <a:xfrm>
            <a:off x="14148204" y="19499689"/>
            <a:ext cx="21959472" cy="112876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tangle 42">
            <a:extLst>
              <a:ext uri="{FF2B5EF4-FFF2-40B4-BE49-F238E27FC236}">
                <a16:creationId xmlns:a16="http://schemas.microsoft.com/office/drawing/2014/main" id="{F1017113-22A2-73C1-8E17-35B852A4901A}"/>
              </a:ext>
            </a:extLst>
          </p:cNvPr>
          <p:cNvSpPr/>
          <p:nvPr/>
        </p:nvSpPr>
        <p:spPr>
          <a:xfrm>
            <a:off x="36452546" y="9636813"/>
            <a:ext cx="14173622" cy="112876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89 Rectángulo redondeado">
            <a:extLst>
              <a:ext uri="{FF2B5EF4-FFF2-40B4-BE49-F238E27FC236}">
                <a16:creationId xmlns:a16="http://schemas.microsoft.com/office/drawing/2014/main" id="{1660E044-01A6-D732-8E00-9775B2EBB031}"/>
              </a:ext>
            </a:extLst>
          </p:cNvPr>
          <p:cNvSpPr/>
          <p:nvPr/>
        </p:nvSpPr>
        <p:spPr bwMode="auto">
          <a:xfrm>
            <a:off x="819769" y="30992586"/>
            <a:ext cx="50126400" cy="194400"/>
          </a:xfrm>
          <a:prstGeom prst="roundRect">
            <a:avLst>
              <a:gd name="adj" fmla="val 0"/>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r="100000" b="100000"/>
            </a:path>
            <a:tileRect l="-100000" t="-100000"/>
          </a:gradFill>
          <a:ln w="444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kumimoji="0" lang="es-ES" sz="3000" b="0" i="0" u="none" strike="noStrike" kern="0" cap="none" spc="0" normalizeH="0" baseline="0" noProof="0" dirty="0">
              <a:ln>
                <a:noFill/>
              </a:ln>
              <a:solidFill>
                <a:schemeClr val="bg1"/>
              </a:solidFill>
              <a:effectLst/>
              <a:uLnTx/>
              <a:uFillTx/>
              <a:latin typeface="Times New Roman" panose="02020603050405020304" pitchFamily="18" charset="0"/>
              <a:ea typeface="ＭＳ Ｐゴシック" pitchFamily="34" charset="-128"/>
              <a:cs typeface="Times New Roman" panose="02020603050405020304" pitchFamily="18" charset="0"/>
            </a:endParaRPr>
          </a:p>
        </p:txBody>
      </p:sp>
      <p:sp>
        <p:nvSpPr>
          <p:cNvPr id="137" name="TextBox 136">
            <a:extLst>
              <a:ext uri="{FF2B5EF4-FFF2-40B4-BE49-F238E27FC236}">
                <a16:creationId xmlns:a16="http://schemas.microsoft.com/office/drawing/2014/main" id="{FB8BCC54-41DA-DEAA-484A-666B58EABC7D}"/>
              </a:ext>
            </a:extLst>
          </p:cNvPr>
          <p:cNvSpPr txBox="1"/>
          <p:nvPr/>
        </p:nvSpPr>
        <p:spPr>
          <a:xfrm>
            <a:off x="900000" y="4823330"/>
            <a:ext cx="49406400" cy="3402058"/>
          </a:xfrm>
          <a:prstGeom prst="rect">
            <a:avLst/>
          </a:prstGeom>
          <a:noFill/>
        </p:spPr>
        <p:txBody>
          <a:bodyPr wrap="square" rtlCol="0">
            <a:normAutofit/>
          </a:bodyPr>
          <a:lstStyle/>
          <a:p>
            <a:pPr algn="just"/>
            <a:r>
              <a:rPr lang="en-GB" sz="3600" i="1" dirty="0">
                <a:latin typeface="Times New Roman" panose="02020603050405020304" pitchFamily="18" charset="0"/>
                <a:cs typeface="Times New Roman" panose="02020603050405020304" pitchFamily="18" charset="0"/>
              </a:rPr>
              <a:t>The High-Luminosity LHC (HL-LHC) project aims to upgrade the existing LHC machine to increase its integrated luminosity by a factor of ten. A key aspect of this upgrade is the inner triplet (or low-β) quadrupole magnets, the MQXF, which utilise Nb3Sn superconducting magnet technology and reach a conductor peak field of 11.3 T. The MQXFB version, manufactured at CERN, has a magnetic length of 7.2 m, making it the longest Nb3Sn accelerator magnet ever realised. A total of ten MQXFB series magnets are needed for HL-LHC (eight to be installed, and two spares). The mechanical structure is based on an aluminium shell, pre-tensioned at room temperature with a system of water-pressurised bladders and keys, which ensure the pre-stress of the coil-pack. The coil pre-load increases after cool-down to 1.9 K thanks to the larger thermal contraction of the aluminium shrinking cylinder compared to the rest of the magnet components. Since this structural design is used for the first time in an accelerator magnet, the accumulated experience of assembling 80% of the magnets provides valuable insights for the potential application of Nb3Sn technology in future colliders. This paper analyses the main measurements for the mechanical assembly of the MQXFB series magnets and assesses the reproducibility of the production.</a:t>
            </a:r>
          </a:p>
        </p:txBody>
      </p:sp>
      <p:pic>
        <p:nvPicPr>
          <p:cNvPr id="8" name="Image 4" descr="logooutline.eps">
            <a:extLst>
              <a:ext uri="{FF2B5EF4-FFF2-40B4-BE49-F238E27FC236}">
                <a16:creationId xmlns:a16="http://schemas.microsoft.com/office/drawing/2014/main" id="{6879FEC6-8B98-DFC5-842F-4DD975E86B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95937" y="782909"/>
            <a:ext cx="2644026" cy="2617455"/>
          </a:xfrm>
          <a:prstGeom prst="rect">
            <a:avLst/>
          </a:prstGeom>
        </p:spPr>
      </p:pic>
      <p:sp>
        <p:nvSpPr>
          <p:cNvPr id="12" name="TextBox 11">
            <a:extLst>
              <a:ext uri="{FF2B5EF4-FFF2-40B4-BE49-F238E27FC236}">
                <a16:creationId xmlns:a16="http://schemas.microsoft.com/office/drawing/2014/main" id="{47B21C83-DE59-1392-9307-BAAA6FD89B15}"/>
              </a:ext>
            </a:extLst>
          </p:cNvPr>
          <p:cNvSpPr txBox="1"/>
          <p:nvPr/>
        </p:nvSpPr>
        <p:spPr>
          <a:xfrm>
            <a:off x="63293" y="3617524"/>
            <a:ext cx="11616613" cy="923330"/>
          </a:xfrm>
          <a:prstGeom prst="rect">
            <a:avLst/>
          </a:prstGeom>
          <a:noFill/>
        </p:spPr>
        <p:txBody>
          <a:bodyPr wrap="square" rtlCol="0">
            <a:spAutoFit/>
          </a:bodyPr>
          <a:lstStyle/>
          <a:p>
            <a:pPr algn="ctr"/>
            <a:r>
              <a:rPr lang="en-GB" sz="5400" b="1" i="1" dirty="0">
                <a:solidFill>
                  <a:schemeClr val="bg1"/>
                </a:solidFill>
                <a:latin typeface="Times New Roman" panose="02020603050405020304" pitchFamily="18" charset="0"/>
                <a:cs typeface="Times New Roman" panose="02020603050405020304" pitchFamily="18" charset="0"/>
              </a:rPr>
              <a:t>Presentation ID: Wed-Af-Po.03-01</a:t>
            </a:r>
            <a:endParaRPr lang="en-GB" sz="5400" b="1" dirty="0">
              <a:solidFill>
                <a:schemeClr val="bg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B2CF8E29-F05A-9A46-B3FA-EF19920D5E42}"/>
              </a:ext>
            </a:extLst>
          </p:cNvPr>
          <p:cNvSpPr txBox="1"/>
          <p:nvPr/>
        </p:nvSpPr>
        <p:spPr>
          <a:xfrm>
            <a:off x="13637670" y="2443240"/>
            <a:ext cx="23931059" cy="707886"/>
          </a:xfrm>
          <a:prstGeom prst="rect">
            <a:avLst/>
          </a:prstGeom>
          <a:noFill/>
        </p:spPr>
        <p:txBody>
          <a:bodyPr wrap="square" rtlCol="0">
            <a:spAutoFit/>
          </a:bodyPr>
          <a:lstStyle/>
          <a:p>
            <a:pPr algn="ctr"/>
            <a:r>
              <a:rPr lang="en-GB" sz="4000" i="1" dirty="0">
                <a:solidFill>
                  <a:schemeClr val="bg1"/>
                </a:solidFill>
                <a:latin typeface="Times New Roman" panose="02020603050405020304" pitchFamily="18" charset="0"/>
                <a:cs typeface="Times New Roman" panose="02020603050405020304" pitchFamily="18" charset="0"/>
              </a:rPr>
              <a:t>P. M. Quassolo</a:t>
            </a:r>
            <a:r>
              <a:rPr lang="en-GB" sz="4000" i="1" baseline="30000" dirty="0">
                <a:solidFill>
                  <a:schemeClr val="bg1"/>
                </a:solidFill>
                <a:latin typeface="Times New Roman" panose="02020603050405020304" pitchFamily="18" charset="0"/>
                <a:cs typeface="Times New Roman" panose="02020603050405020304" pitchFamily="18" charset="0"/>
              </a:rPr>
              <a:t>1</a:t>
            </a:r>
            <a:r>
              <a:rPr lang="en-GB" sz="4000" i="1" dirty="0">
                <a:solidFill>
                  <a:schemeClr val="bg1"/>
                </a:solidFill>
                <a:latin typeface="Times New Roman" panose="02020603050405020304" pitchFamily="18" charset="0"/>
                <a:cs typeface="Times New Roman" panose="02020603050405020304" pitchFamily="18" charset="0"/>
              </a:rPr>
              <a:t>, P. Ferracin</a:t>
            </a:r>
            <a:r>
              <a:rPr lang="en-GB" sz="4000" i="1" baseline="30000" dirty="0">
                <a:solidFill>
                  <a:schemeClr val="bg1"/>
                </a:solidFill>
                <a:latin typeface="Times New Roman" panose="02020603050405020304" pitchFamily="18" charset="0"/>
                <a:cs typeface="Times New Roman" panose="02020603050405020304" pitchFamily="18" charset="0"/>
              </a:rPr>
              <a:t>2 </a:t>
            </a:r>
            <a:r>
              <a:rPr lang="en-GB" sz="4000" i="1" dirty="0">
                <a:solidFill>
                  <a:schemeClr val="bg1"/>
                </a:solidFill>
                <a:latin typeface="Times New Roman" panose="02020603050405020304" pitchFamily="18" charset="0"/>
                <a:cs typeface="Times New Roman" panose="02020603050405020304" pitchFamily="18" charset="0"/>
              </a:rPr>
              <a:t>, J. Ferradas Troitino</a:t>
            </a:r>
            <a:r>
              <a:rPr lang="en-GB" sz="4000" i="1" baseline="30000" dirty="0">
                <a:solidFill>
                  <a:schemeClr val="bg1"/>
                </a:solidFill>
                <a:latin typeface="Times New Roman" panose="02020603050405020304" pitchFamily="18" charset="0"/>
                <a:cs typeface="Times New Roman" panose="02020603050405020304" pitchFamily="18" charset="0"/>
              </a:rPr>
              <a:t>1,</a:t>
            </a:r>
            <a:r>
              <a:rPr lang="en-GB" sz="4000" i="1" dirty="0">
                <a:solidFill>
                  <a:schemeClr val="bg1"/>
                </a:solidFill>
                <a:latin typeface="Times New Roman" panose="02020603050405020304" pitchFamily="18" charset="0"/>
                <a:cs typeface="Times New Roman" panose="02020603050405020304" pitchFamily="18" charset="0"/>
              </a:rPr>
              <a:t> S. Izquierdo Bermudez</a:t>
            </a:r>
            <a:r>
              <a:rPr lang="en-GB" sz="4000" i="1" baseline="30000" dirty="0">
                <a:solidFill>
                  <a:schemeClr val="bg1"/>
                </a:solidFill>
                <a:latin typeface="Times New Roman" panose="02020603050405020304" pitchFamily="18" charset="0"/>
                <a:cs typeface="Times New Roman" panose="02020603050405020304" pitchFamily="18" charset="0"/>
              </a:rPr>
              <a:t>1</a:t>
            </a:r>
            <a:r>
              <a:rPr lang="en-GB" sz="4000" i="1" dirty="0">
                <a:solidFill>
                  <a:schemeClr val="bg1"/>
                </a:solidFill>
                <a:latin typeface="Times New Roman" panose="02020603050405020304" pitchFamily="18" charset="0"/>
                <a:cs typeface="Times New Roman" panose="02020603050405020304" pitchFamily="18" charset="0"/>
              </a:rPr>
              <a:t> , N. Lusa</a:t>
            </a:r>
            <a:r>
              <a:rPr lang="en-GB" sz="4000" i="1" baseline="30000" dirty="0">
                <a:solidFill>
                  <a:schemeClr val="bg1"/>
                </a:solidFill>
                <a:latin typeface="Times New Roman" panose="02020603050405020304" pitchFamily="18" charset="0"/>
                <a:cs typeface="Times New Roman" panose="02020603050405020304" pitchFamily="18" charset="0"/>
              </a:rPr>
              <a:t>1</a:t>
            </a:r>
            <a:r>
              <a:rPr lang="en-GB" sz="4000" i="1" dirty="0">
                <a:solidFill>
                  <a:schemeClr val="bg1"/>
                </a:solidFill>
                <a:latin typeface="Times New Roman" panose="02020603050405020304" pitchFamily="18" charset="0"/>
                <a:cs typeface="Times New Roman" panose="02020603050405020304" pitchFamily="18" charset="0"/>
              </a:rPr>
              <a:t>,, S. Mugnier</a:t>
            </a:r>
            <a:r>
              <a:rPr lang="en-GB" sz="4000" i="1" baseline="30000" dirty="0">
                <a:solidFill>
                  <a:schemeClr val="bg1"/>
                </a:solidFill>
                <a:latin typeface="Times New Roman" panose="02020603050405020304" pitchFamily="18" charset="0"/>
                <a:cs typeface="Times New Roman" panose="02020603050405020304" pitchFamily="18" charset="0"/>
              </a:rPr>
              <a:t>1 </a:t>
            </a:r>
            <a:r>
              <a:rPr lang="en-GB" sz="4000" i="1" dirty="0">
                <a:solidFill>
                  <a:schemeClr val="bg1"/>
                </a:solidFill>
                <a:latin typeface="Times New Roman" panose="02020603050405020304" pitchFamily="18" charset="0"/>
                <a:cs typeface="Times New Roman" panose="02020603050405020304" pitchFamily="18" charset="0"/>
              </a:rPr>
              <a:t>and S. Triquet</a:t>
            </a:r>
            <a:r>
              <a:rPr lang="en-GB" sz="4000" i="1" baseline="30000" dirty="0">
                <a:solidFill>
                  <a:schemeClr val="bg1"/>
                </a:solidFill>
                <a:latin typeface="Times New Roman" panose="02020603050405020304" pitchFamily="18" charset="0"/>
                <a:cs typeface="Times New Roman" panose="02020603050405020304" pitchFamily="18" charset="0"/>
              </a:rPr>
              <a:t>1</a:t>
            </a:r>
            <a:endParaRPr lang="en-GB" sz="4000" i="1"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98CC1F6-952C-4D86-F7FF-F20EA60DB7B6}"/>
              </a:ext>
            </a:extLst>
          </p:cNvPr>
          <p:cNvSpPr txBox="1"/>
          <p:nvPr/>
        </p:nvSpPr>
        <p:spPr>
          <a:xfrm>
            <a:off x="2208061" y="660581"/>
            <a:ext cx="46125933" cy="1446550"/>
          </a:xfrm>
          <a:prstGeom prst="rect">
            <a:avLst/>
          </a:prstGeom>
          <a:noFill/>
        </p:spPr>
        <p:txBody>
          <a:bodyPr wrap="square" rtlCol="0">
            <a:spAutoFit/>
          </a:bodyPr>
          <a:lstStyle/>
          <a:p>
            <a:pPr algn="ctr"/>
            <a:r>
              <a:rPr lang="en-GB" sz="8800" dirty="0">
                <a:solidFill>
                  <a:schemeClr val="bg1"/>
                </a:solidFill>
                <a:latin typeface="Times New Roman" panose="02020603050405020304" pitchFamily="18" charset="0"/>
                <a:cs typeface="Times New Roman" panose="02020603050405020304" pitchFamily="18" charset="0"/>
              </a:rPr>
              <a:t>Assembly of the Nb</a:t>
            </a:r>
            <a:r>
              <a:rPr lang="en-GB" sz="8800" baseline="-25000" dirty="0">
                <a:solidFill>
                  <a:schemeClr val="bg1"/>
                </a:solidFill>
                <a:latin typeface="Times New Roman" panose="02020603050405020304" pitchFamily="18" charset="0"/>
                <a:cs typeface="Times New Roman" panose="02020603050405020304" pitchFamily="18" charset="0"/>
              </a:rPr>
              <a:t>3</a:t>
            </a:r>
            <a:r>
              <a:rPr lang="en-GB" sz="8800" dirty="0">
                <a:solidFill>
                  <a:schemeClr val="bg1"/>
                </a:solidFill>
                <a:latin typeface="Times New Roman" panose="02020603050405020304" pitchFamily="18" charset="0"/>
                <a:cs typeface="Times New Roman" panose="02020603050405020304" pitchFamily="18" charset="0"/>
              </a:rPr>
              <a:t>Sn MQXFB Quadrupole for HL-LHC</a:t>
            </a:r>
          </a:p>
        </p:txBody>
      </p:sp>
      <p:sp>
        <p:nvSpPr>
          <p:cNvPr id="126" name="TextBox 125">
            <a:extLst>
              <a:ext uri="{FF2B5EF4-FFF2-40B4-BE49-F238E27FC236}">
                <a16:creationId xmlns:a16="http://schemas.microsoft.com/office/drawing/2014/main" id="{E78335E0-DC05-01C7-A3DB-91C469E36F46}"/>
              </a:ext>
            </a:extLst>
          </p:cNvPr>
          <p:cNvSpPr txBox="1"/>
          <p:nvPr/>
        </p:nvSpPr>
        <p:spPr>
          <a:xfrm>
            <a:off x="11203199" y="3262082"/>
            <a:ext cx="28800000" cy="1323439"/>
          </a:xfrm>
          <a:prstGeom prst="rect">
            <a:avLst/>
          </a:prstGeom>
          <a:noFill/>
        </p:spPr>
        <p:txBody>
          <a:bodyPr wrap="square" rtlCol="0">
            <a:spAutoFit/>
          </a:bodyPr>
          <a:lstStyle/>
          <a:p>
            <a:pPr algn="ctr"/>
            <a:r>
              <a:rPr lang="en-GB" sz="4000" baseline="30000" dirty="0">
                <a:solidFill>
                  <a:schemeClr val="bg1"/>
                </a:solidFill>
                <a:latin typeface="Times New Roman" panose="02020603050405020304" pitchFamily="18" charset="0"/>
                <a:cs typeface="Times New Roman" panose="02020603050405020304" pitchFamily="18" charset="0"/>
              </a:rPr>
              <a:t>1</a:t>
            </a:r>
            <a:r>
              <a:rPr lang="en-GB" sz="4000" dirty="0">
                <a:solidFill>
                  <a:schemeClr val="bg1"/>
                </a:solidFill>
                <a:latin typeface="Times New Roman" panose="02020603050405020304" pitchFamily="18" charset="0"/>
                <a:cs typeface="Times New Roman" panose="02020603050405020304" pitchFamily="18" charset="0"/>
              </a:rPr>
              <a:t> CERN, European Organisation for Nuclear Research, Switzerland </a:t>
            </a:r>
          </a:p>
          <a:p>
            <a:pPr algn="ctr"/>
            <a:r>
              <a:rPr lang="en-GB" sz="4000" baseline="30000" dirty="0">
                <a:solidFill>
                  <a:schemeClr val="bg1"/>
                </a:solidFill>
                <a:latin typeface="Times New Roman" panose="02020603050405020304" pitchFamily="18" charset="0"/>
                <a:cs typeface="Times New Roman" panose="02020603050405020304" pitchFamily="18" charset="0"/>
              </a:rPr>
              <a:t>2</a:t>
            </a:r>
            <a:r>
              <a:rPr lang="en-GB" sz="4000" dirty="0">
                <a:solidFill>
                  <a:schemeClr val="bg1"/>
                </a:solidFill>
                <a:latin typeface="Times New Roman" panose="02020603050405020304" pitchFamily="18" charset="0"/>
                <a:cs typeface="Times New Roman" panose="02020603050405020304" pitchFamily="18" charset="0"/>
              </a:rPr>
              <a:t> Lawrence Berkeley National Laboratory, USA</a:t>
            </a:r>
          </a:p>
        </p:txBody>
      </p:sp>
      <p:sp>
        <p:nvSpPr>
          <p:cNvPr id="330" name="Rectangle 329">
            <a:extLst>
              <a:ext uri="{FF2B5EF4-FFF2-40B4-BE49-F238E27FC236}">
                <a16:creationId xmlns:a16="http://schemas.microsoft.com/office/drawing/2014/main" id="{C03379DE-3619-A060-C760-65055F0644BF}"/>
              </a:ext>
            </a:extLst>
          </p:cNvPr>
          <p:cNvSpPr/>
          <p:nvPr/>
        </p:nvSpPr>
        <p:spPr>
          <a:xfrm>
            <a:off x="36395692" y="22130435"/>
            <a:ext cx="14328477" cy="86654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1A64C6F2-AE29-AF8E-D253-0C6FBCAD8D82}"/>
              </a:ext>
            </a:extLst>
          </p:cNvPr>
          <p:cNvGrpSpPr/>
          <p:nvPr/>
        </p:nvGrpSpPr>
        <p:grpSpPr>
          <a:xfrm>
            <a:off x="1003563" y="767451"/>
            <a:ext cx="3692711" cy="1675789"/>
            <a:chOff x="13736144" y="5385298"/>
            <a:chExt cx="4267266" cy="1728000"/>
          </a:xfrm>
        </p:grpSpPr>
        <p:sp>
          <p:nvSpPr>
            <p:cNvPr id="3" name="Rectangle 2">
              <a:extLst>
                <a:ext uri="{FF2B5EF4-FFF2-40B4-BE49-F238E27FC236}">
                  <a16:creationId xmlns:a16="http://schemas.microsoft.com/office/drawing/2014/main" id="{EAA843F5-AC31-F26B-CDE0-00F2345329AB}"/>
                </a:ext>
              </a:extLst>
            </p:cNvPr>
            <p:cNvSpPr>
              <a:spLocks noChangeAspect="1"/>
            </p:cNvSpPr>
            <p:nvPr/>
          </p:nvSpPr>
          <p:spPr>
            <a:xfrm>
              <a:off x="13736144" y="5385298"/>
              <a:ext cx="4267266" cy="1728000"/>
            </a:xfrm>
            <a:prstGeom prst="rect">
              <a:avLst/>
            </a:prstGeom>
            <a:solidFill>
              <a:schemeClr val="bg1"/>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8" name="Image 11" descr="HLU-logoN-title.png">
              <a:extLst>
                <a:ext uri="{FF2B5EF4-FFF2-40B4-BE49-F238E27FC236}">
                  <a16:creationId xmlns:a16="http://schemas.microsoft.com/office/drawing/2014/main" id="{CC68A57E-1429-520B-B51E-9984B64853BD}"/>
                </a:ext>
              </a:extLst>
            </p:cNvPr>
            <p:cNvPicPr>
              <a:picLocks noChangeAspect="1"/>
            </p:cNvPicPr>
            <p:nvPr/>
          </p:nvPicPr>
          <p:blipFill>
            <a:blip r:embed="rId4"/>
            <a:stretch>
              <a:fillRect/>
            </a:stretch>
          </p:blipFill>
          <p:spPr>
            <a:xfrm>
              <a:off x="13979929" y="5498965"/>
              <a:ext cx="3785364" cy="1534388"/>
            </a:xfrm>
            <a:prstGeom prst="rect">
              <a:avLst/>
            </a:prstGeom>
          </p:spPr>
        </p:pic>
      </p:grpSp>
      <p:pic>
        <p:nvPicPr>
          <p:cNvPr id="11" name="Picture 10">
            <a:extLst>
              <a:ext uri="{FF2B5EF4-FFF2-40B4-BE49-F238E27FC236}">
                <a16:creationId xmlns:a16="http://schemas.microsoft.com/office/drawing/2014/main" id="{C28C45D3-85E0-ACFA-F275-E0036F48998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69788" y="11794412"/>
            <a:ext cx="12467882" cy="7717566"/>
          </a:xfrm>
          <a:prstGeom prst="rect">
            <a:avLst/>
          </a:prstGeom>
        </p:spPr>
      </p:pic>
      <p:pic>
        <p:nvPicPr>
          <p:cNvPr id="18" name="Picture 17" descr="A graph of different types of lines&#10;&#10;AI-generated content may be incorrect.">
            <a:extLst>
              <a:ext uri="{FF2B5EF4-FFF2-40B4-BE49-F238E27FC236}">
                <a16:creationId xmlns:a16="http://schemas.microsoft.com/office/drawing/2014/main" id="{4E80A7A2-26B3-F5EE-89D4-AB5146BAA59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366753" y="12068631"/>
            <a:ext cx="10962421" cy="5913340"/>
          </a:xfrm>
          <a:prstGeom prst="rect">
            <a:avLst/>
          </a:prstGeom>
        </p:spPr>
      </p:pic>
      <p:pic>
        <p:nvPicPr>
          <p:cNvPr id="20" name="Picture 19" descr="A graph of numbers and a number of numbers&#10;&#10;AI-generated content may be incorrect.">
            <a:extLst>
              <a:ext uri="{FF2B5EF4-FFF2-40B4-BE49-F238E27FC236}">
                <a16:creationId xmlns:a16="http://schemas.microsoft.com/office/drawing/2014/main" id="{454D4E87-51B6-1383-288E-0EBFC00C4C3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01160" y="23585805"/>
            <a:ext cx="12277606" cy="6519906"/>
          </a:xfrm>
          <a:prstGeom prst="rect">
            <a:avLst/>
          </a:prstGeom>
        </p:spPr>
      </p:pic>
      <p:pic>
        <p:nvPicPr>
          <p:cNvPr id="22" name="Picture 21" descr="A graph of numbers and symbols&#10;&#10;AI-generated content may be incorrect.">
            <a:extLst>
              <a:ext uri="{FF2B5EF4-FFF2-40B4-BE49-F238E27FC236}">
                <a16:creationId xmlns:a16="http://schemas.microsoft.com/office/drawing/2014/main" id="{71C7C9C2-BD38-4DE4-E113-179B6703155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848868" y="12004162"/>
            <a:ext cx="10258809" cy="6042277"/>
          </a:xfrm>
          <a:prstGeom prst="rect">
            <a:avLst/>
          </a:prstGeom>
        </p:spPr>
      </p:pic>
      <p:pic>
        <p:nvPicPr>
          <p:cNvPr id="26" name="Picture 25" descr="A graph of different colored objects&#10;&#10;AI-generated content may be incorrect.">
            <a:extLst>
              <a:ext uri="{FF2B5EF4-FFF2-40B4-BE49-F238E27FC236}">
                <a16:creationId xmlns:a16="http://schemas.microsoft.com/office/drawing/2014/main" id="{CD2473C2-9F30-E6E0-4571-88B276487EF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237312" y="20616224"/>
            <a:ext cx="10567831" cy="5212495"/>
          </a:xfrm>
          <a:prstGeom prst="rect">
            <a:avLst/>
          </a:prstGeom>
        </p:spPr>
      </p:pic>
      <p:pic>
        <p:nvPicPr>
          <p:cNvPr id="29" name="Picture 28" descr="A graph of a graph with colored dots and lines&#10;&#10;AI-generated content may be incorrect.">
            <a:extLst>
              <a:ext uri="{FF2B5EF4-FFF2-40B4-BE49-F238E27FC236}">
                <a16:creationId xmlns:a16="http://schemas.microsoft.com/office/drawing/2014/main" id="{C734E2ED-EA58-D8FF-8D62-EA4EF35874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283340" y="25212124"/>
            <a:ext cx="8818836" cy="5738681"/>
          </a:xfrm>
          <a:prstGeom prst="rect">
            <a:avLst/>
          </a:prstGeom>
        </p:spPr>
      </p:pic>
      <p:pic>
        <p:nvPicPr>
          <p:cNvPr id="31" name="Picture 30" descr="A graph with numbers and letters&#10;&#10;AI-generated content may be incorrect.">
            <a:extLst>
              <a:ext uri="{FF2B5EF4-FFF2-40B4-BE49-F238E27FC236}">
                <a16:creationId xmlns:a16="http://schemas.microsoft.com/office/drawing/2014/main" id="{28DEBF74-83CF-B381-6F26-EE30FD4F587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437536" y="14719150"/>
            <a:ext cx="10123312" cy="6188912"/>
          </a:xfrm>
          <a:prstGeom prst="rect">
            <a:avLst/>
          </a:prstGeom>
        </p:spPr>
      </p:pic>
      <p:sp>
        <p:nvSpPr>
          <p:cNvPr id="34" name="TextBox 33">
            <a:extLst>
              <a:ext uri="{FF2B5EF4-FFF2-40B4-BE49-F238E27FC236}">
                <a16:creationId xmlns:a16="http://schemas.microsoft.com/office/drawing/2014/main" id="{65792A39-2680-50EA-2DB6-5CD6E9DF9744}"/>
              </a:ext>
            </a:extLst>
          </p:cNvPr>
          <p:cNvSpPr txBox="1"/>
          <p:nvPr/>
        </p:nvSpPr>
        <p:spPr>
          <a:xfrm>
            <a:off x="987873" y="20368267"/>
            <a:ext cx="6336000" cy="914400"/>
          </a:xfrm>
          <a:prstGeom prst="rect">
            <a:avLst/>
          </a:prstGeom>
          <a:noFill/>
        </p:spPr>
        <p:txBody>
          <a:bodyPr wrap="none" rtlCol="0">
            <a:noAutofit/>
          </a:bodyPr>
          <a:lstStyle/>
          <a:p>
            <a:pPr algn="just"/>
            <a:r>
              <a:rPr lang="en-US" sz="5400" b="1" cap="small" dirty="0">
                <a:solidFill>
                  <a:schemeClr val="bg1"/>
                </a:solidFill>
                <a:latin typeface="Book Antiqua" panose="02040602050305030304" pitchFamily="18" charset="0"/>
                <a:cs typeface="Times New Roman" panose="02020603050405020304" pitchFamily="18" charset="0"/>
              </a:rPr>
              <a:t>I –</a:t>
            </a:r>
            <a:r>
              <a:rPr lang="en-US" sz="5400" b="1" cap="small" dirty="0">
                <a:solidFill>
                  <a:schemeClr val="bg1"/>
                </a:solidFill>
                <a:latin typeface="Book Antiqua" panose="02040602050305030304" pitchFamily="18" charset="0"/>
              </a:rPr>
              <a:t> Yoke – shell &amp; coil - pack</a:t>
            </a:r>
          </a:p>
          <a:p>
            <a:pPr algn="just"/>
            <a:endParaRPr lang="en-GB" sz="5400" b="1" cap="small" dirty="0">
              <a:solidFill>
                <a:schemeClr val="bg1"/>
              </a:solidFill>
              <a:latin typeface="Book Antiqua" panose="02040602050305030304" pitchFamily="18" charset="0"/>
              <a:cs typeface="Times New Roman" panose="02020603050405020304" pitchFamily="18" charset="0"/>
            </a:endParaRPr>
          </a:p>
        </p:txBody>
      </p:sp>
      <p:sp>
        <p:nvSpPr>
          <p:cNvPr id="37" name="Rectangle 36">
            <a:extLst>
              <a:ext uri="{FF2B5EF4-FFF2-40B4-BE49-F238E27FC236}">
                <a16:creationId xmlns:a16="http://schemas.microsoft.com/office/drawing/2014/main" id="{A078AEC9-2BDD-A628-76F2-CE513B0DB388}"/>
              </a:ext>
            </a:extLst>
          </p:cNvPr>
          <p:cNvSpPr/>
          <p:nvPr/>
        </p:nvSpPr>
        <p:spPr>
          <a:xfrm>
            <a:off x="866564" y="9434191"/>
            <a:ext cx="12993624" cy="100777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45651746-011F-C830-74AC-460D68FA82E4}"/>
              </a:ext>
            </a:extLst>
          </p:cNvPr>
          <p:cNvSpPr txBox="1"/>
          <p:nvPr/>
        </p:nvSpPr>
        <p:spPr>
          <a:xfrm>
            <a:off x="14279156" y="19627938"/>
            <a:ext cx="23574597" cy="923330"/>
          </a:xfrm>
          <a:prstGeom prst="rect">
            <a:avLst/>
          </a:prstGeom>
          <a:noFill/>
        </p:spPr>
        <p:txBody>
          <a:bodyPr wrap="square" rtlCol="0">
            <a:spAutoFit/>
          </a:bodyPr>
          <a:lstStyle/>
          <a:p>
            <a:r>
              <a:rPr lang="en-GB" sz="3600" b="1" noProof="0" dirty="0">
                <a:latin typeface="Times New Roman" panose="02020603050405020304" pitchFamily="18" charset="0"/>
                <a:cs typeface="Times New Roman" panose="02020603050405020304" pitchFamily="18" charset="0"/>
              </a:rPr>
              <a:t>Azimuthal loading is monitored via the transfer function (TF) </a:t>
            </a:r>
            <a:r>
              <a:rPr lang="en-GB" sz="3600" noProof="0" dirty="0">
                <a:latin typeface="Times New Roman" panose="02020603050405020304" pitchFamily="18" charset="0"/>
                <a:cs typeface="Times New Roman" panose="02020603050405020304" pitchFamily="18" charset="0"/>
              </a:rPr>
              <a:t>that shows the pole stress vs the shell stress. </a:t>
            </a:r>
          </a:p>
          <a:p>
            <a:endParaRPr lang="en-GB" dirty="0"/>
          </a:p>
        </p:txBody>
      </p:sp>
      <p:sp>
        <p:nvSpPr>
          <p:cNvPr id="14" name="TextBox 13">
            <a:extLst>
              <a:ext uri="{FF2B5EF4-FFF2-40B4-BE49-F238E27FC236}">
                <a16:creationId xmlns:a16="http://schemas.microsoft.com/office/drawing/2014/main" id="{DC210D67-99BB-964C-8CB4-A291F118880C}"/>
              </a:ext>
            </a:extLst>
          </p:cNvPr>
          <p:cNvSpPr txBox="1"/>
          <p:nvPr/>
        </p:nvSpPr>
        <p:spPr>
          <a:xfrm>
            <a:off x="36799770" y="9710116"/>
            <a:ext cx="13924400" cy="5078313"/>
          </a:xfrm>
          <a:prstGeom prst="rect">
            <a:avLst/>
          </a:prstGeom>
          <a:noFill/>
        </p:spPr>
        <p:txBody>
          <a:bodyPr wrap="square">
            <a:spAutoFit/>
          </a:bodyPr>
          <a:lstStyle/>
          <a:p>
            <a:r>
              <a:rPr lang="en-GB" sz="3600" b="1" dirty="0">
                <a:latin typeface="Times New Roman" panose="02020603050405020304" pitchFamily="18" charset="0"/>
                <a:cs typeface="Times New Roman" panose="02020603050405020304" pitchFamily="18" charset="0"/>
              </a:rPr>
              <a:t>Axial loading </a:t>
            </a:r>
            <a:r>
              <a:rPr lang="en-GB" sz="3600" dirty="0">
                <a:latin typeface="Times New Roman" panose="02020603050405020304" pitchFamily="18" charset="0"/>
                <a:cs typeface="Times New Roman" panose="02020603050405020304" pitchFamily="18" charset="0"/>
              </a:rPr>
              <a:t>is achieved by applying a controlled tensile force to the support rods using a hydraulic piston system. It is monitored using strain gauges on the rods. The </a:t>
            </a:r>
            <a:r>
              <a:rPr lang="en-GB" sz="3600" b="1" dirty="0">
                <a:latin typeface="Times New Roman" panose="02020603050405020304" pitchFamily="18" charset="0"/>
                <a:cs typeface="Times New Roman" panose="02020603050405020304" pitchFamily="18" charset="0"/>
              </a:rPr>
              <a:t>strain target </a:t>
            </a:r>
            <a:r>
              <a:rPr lang="en-GB" sz="3600" dirty="0">
                <a:latin typeface="Times New Roman" panose="02020603050405020304" pitchFamily="18" charset="0"/>
                <a:cs typeface="Times New Roman" panose="02020603050405020304" pitchFamily="18" charset="0"/>
              </a:rPr>
              <a:t>for the rods: 650 ± 50 µstrain after loading.</a:t>
            </a:r>
          </a:p>
          <a:p>
            <a:endParaRPr lang="en-GB" sz="3600" dirty="0">
              <a:latin typeface="Times New Roman" panose="02020603050405020304" pitchFamily="18" charset="0"/>
              <a:cs typeface="Times New Roman" panose="02020603050405020304" pitchFamily="18" charset="0"/>
            </a:endParaRPr>
          </a:p>
          <a:p>
            <a:endParaRPr lang="en-GB" sz="3600" dirty="0">
              <a:latin typeface="Times New Roman" panose="02020603050405020304" pitchFamily="18" charset="0"/>
              <a:cs typeface="Times New Roman" panose="02020603050405020304" pitchFamily="18" charset="0"/>
            </a:endParaRPr>
          </a:p>
          <a:p>
            <a:pPr marL="0" indent="0">
              <a:buNone/>
            </a:pPr>
            <a:r>
              <a:rPr lang="en-US" sz="3600" dirty="0">
                <a:latin typeface="Times New Roman" panose="02020603050405020304" pitchFamily="18" charset="0"/>
                <a:cs typeface="Times New Roman" panose="02020603050405020304" pitchFamily="18" charset="0"/>
              </a:rPr>
              <a:t>The</a:t>
            </a:r>
            <a:r>
              <a:rPr lang="en-GB" sz="3600" dirty="0">
                <a:latin typeface="Times New Roman" panose="02020603050405020304" pitchFamily="18" charset="0"/>
                <a:cs typeface="Times New Roman" panose="02020603050405020304" pitchFamily="18" charset="0"/>
              </a:rPr>
              <a:t> </a:t>
            </a:r>
            <a:r>
              <a:rPr lang="en-GB" sz="3600" b="1" dirty="0">
                <a:latin typeface="Times New Roman" panose="02020603050405020304" pitchFamily="18" charset="0"/>
                <a:cs typeface="Times New Roman" panose="02020603050405020304" pitchFamily="18" charset="0"/>
              </a:rPr>
              <a:t>equivalent targets</a:t>
            </a:r>
            <a:r>
              <a:rPr lang="en-GB" sz="3600" dirty="0">
                <a:latin typeface="Times New Roman" panose="02020603050405020304" pitchFamily="18" charset="0"/>
                <a:cs typeface="Times New Roman" panose="02020603050405020304" pitchFamily="18" charset="0"/>
              </a:rPr>
              <a:t> for pressure and are:</a:t>
            </a:r>
          </a:p>
          <a:p>
            <a:pPr>
              <a:buFont typeface="+mj-lt"/>
              <a:buAutoNum type="arabicPeriod"/>
            </a:pPr>
            <a:r>
              <a:rPr lang="en-GB" sz="3600" u="sng" dirty="0">
                <a:latin typeface="Times New Roman" panose="02020603050405020304" pitchFamily="18" charset="0"/>
                <a:cs typeface="Times New Roman" panose="02020603050405020304" pitchFamily="18" charset="0"/>
              </a:rPr>
              <a:t>Pressure target</a:t>
            </a:r>
            <a:r>
              <a:rPr lang="en-GB" sz="3600" dirty="0">
                <a:latin typeface="Times New Roman" panose="02020603050405020304" pitchFamily="18" charset="0"/>
                <a:cs typeface="Times New Roman" panose="02020603050405020304" pitchFamily="18" charset="0"/>
              </a:rPr>
              <a:t>:  300 ± 25 bar </a:t>
            </a:r>
          </a:p>
          <a:p>
            <a:pPr>
              <a:buFont typeface="+mj-lt"/>
              <a:buAutoNum type="arabicPeriod"/>
            </a:pPr>
            <a:r>
              <a:rPr lang="en-GB" sz="3600" u="sng" dirty="0">
                <a:latin typeface="Times New Roman" panose="02020603050405020304" pitchFamily="18" charset="0"/>
                <a:cs typeface="Times New Roman" panose="02020603050405020304" pitchFamily="18" charset="0"/>
              </a:rPr>
              <a:t>Displacement target</a:t>
            </a:r>
            <a:r>
              <a:rPr lang="en-GB" sz="3600" dirty="0">
                <a:latin typeface="Times New Roman" panose="02020603050405020304" pitchFamily="18" charset="0"/>
                <a:cs typeface="Times New Roman" panose="02020603050405020304" pitchFamily="18" charset="0"/>
              </a:rPr>
              <a:t>: -5.33 ± 0.4 mm</a:t>
            </a:r>
          </a:p>
        </p:txBody>
      </p:sp>
      <p:pic>
        <p:nvPicPr>
          <p:cNvPr id="15" name="Picture 14">
            <a:extLst>
              <a:ext uri="{FF2B5EF4-FFF2-40B4-BE49-F238E27FC236}">
                <a16:creationId xmlns:a16="http://schemas.microsoft.com/office/drawing/2014/main" id="{9EB3AE6F-A88B-6321-31EE-764E1DA1344C}"/>
              </a:ext>
            </a:extLst>
          </p:cNvPr>
          <p:cNvPicPr>
            <a:picLocks noChangeAspect="1"/>
          </p:cNvPicPr>
          <p:nvPr/>
        </p:nvPicPr>
        <p:blipFill>
          <a:blip r:embed="rId12"/>
          <a:stretch>
            <a:fillRect/>
          </a:stretch>
        </p:blipFill>
        <p:spPr>
          <a:xfrm>
            <a:off x="39293336" y="11540395"/>
            <a:ext cx="7868769" cy="1537804"/>
          </a:xfrm>
          <a:prstGeom prst="rect">
            <a:avLst/>
          </a:prstGeom>
        </p:spPr>
      </p:pic>
      <p:sp>
        <p:nvSpPr>
          <p:cNvPr id="19" name="TextBox 18">
            <a:extLst>
              <a:ext uri="{FF2B5EF4-FFF2-40B4-BE49-F238E27FC236}">
                <a16:creationId xmlns:a16="http://schemas.microsoft.com/office/drawing/2014/main" id="{115E5983-758D-FC66-FC0D-23D3EE21A041}"/>
              </a:ext>
            </a:extLst>
          </p:cNvPr>
          <p:cNvSpPr txBox="1"/>
          <p:nvPr/>
        </p:nvSpPr>
        <p:spPr>
          <a:xfrm>
            <a:off x="1494293" y="9632594"/>
            <a:ext cx="11776423" cy="646331"/>
          </a:xfrm>
          <a:prstGeom prst="rect">
            <a:avLst/>
          </a:prstGeom>
          <a:noFill/>
        </p:spPr>
        <p:txBody>
          <a:bodyPr wrap="square">
            <a:spAutoFit/>
          </a:bodyPr>
          <a:lstStyle/>
          <a:p>
            <a:pPr algn="ctr"/>
            <a:r>
              <a:rPr lang="en-GB" sz="3600" b="1" dirty="0">
                <a:latin typeface="Times New Roman" panose="02020603050405020304" pitchFamily="18" charset="0"/>
                <a:cs typeface="Times New Roman" panose="02020603050405020304" pitchFamily="18" charset="0"/>
              </a:rPr>
              <a:t>Low-</a:t>
            </a:r>
            <a:r>
              <a:rPr lang="el-GR" sz="3600" b="1" dirty="0">
                <a:latin typeface="Times New Roman" panose="02020603050405020304" pitchFamily="18" charset="0"/>
                <a:cs typeface="Times New Roman" panose="02020603050405020304" pitchFamily="18" charset="0"/>
              </a:rPr>
              <a:t>β</a:t>
            </a:r>
            <a:r>
              <a:rPr lang="en-US" sz="3600" b="1" dirty="0">
                <a:latin typeface="Times New Roman" panose="02020603050405020304" pitchFamily="18" charset="0"/>
                <a:cs typeface="Times New Roman" panose="02020603050405020304" pitchFamily="18" charset="0"/>
              </a:rPr>
              <a:t> quadrupole magnet for the HL-LHC upgrade </a:t>
            </a:r>
          </a:p>
        </p:txBody>
      </p:sp>
      <p:sp>
        <p:nvSpPr>
          <p:cNvPr id="21" name="TextBox 20">
            <a:extLst>
              <a:ext uri="{FF2B5EF4-FFF2-40B4-BE49-F238E27FC236}">
                <a16:creationId xmlns:a16="http://schemas.microsoft.com/office/drawing/2014/main" id="{BB14B9D7-FD17-C16C-3062-1BCE7052E963}"/>
              </a:ext>
            </a:extLst>
          </p:cNvPr>
          <p:cNvSpPr txBox="1"/>
          <p:nvPr/>
        </p:nvSpPr>
        <p:spPr>
          <a:xfrm>
            <a:off x="2132836" y="10186773"/>
            <a:ext cx="3003562" cy="1200329"/>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Yoke shell sub-assembly </a:t>
            </a:r>
          </a:p>
        </p:txBody>
      </p:sp>
      <p:sp>
        <p:nvSpPr>
          <p:cNvPr id="23" name="TextBox 22">
            <a:extLst>
              <a:ext uri="{FF2B5EF4-FFF2-40B4-BE49-F238E27FC236}">
                <a16:creationId xmlns:a16="http://schemas.microsoft.com/office/drawing/2014/main" id="{28DA1451-02B2-06EB-B0DF-57CD48715170}"/>
              </a:ext>
            </a:extLst>
          </p:cNvPr>
          <p:cNvSpPr txBox="1"/>
          <p:nvPr/>
        </p:nvSpPr>
        <p:spPr>
          <a:xfrm>
            <a:off x="5906113" y="10321921"/>
            <a:ext cx="2749778" cy="1200329"/>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Coil pack sub-assembly</a:t>
            </a:r>
          </a:p>
        </p:txBody>
      </p:sp>
      <p:sp>
        <p:nvSpPr>
          <p:cNvPr id="24" name="TextBox 23">
            <a:extLst>
              <a:ext uri="{FF2B5EF4-FFF2-40B4-BE49-F238E27FC236}">
                <a16:creationId xmlns:a16="http://schemas.microsoft.com/office/drawing/2014/main" id="{DF508B63-CF5D-3E97-3EE1-C10F5DE46064}"/>
              </a:ext>
            </a:extLst>
          </p:cNvPr>
          <p:cNvSpPr txBox="1"/>
          <p:nvPr/>
        </p:nvSpPr>
        <p:spPr>
          <a:xfrm>
            <a:off x="9425606" y="10247676"/>
            <a:ext cx="4731288" cy="1384995"/>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Magnet loading</a:t>
            </a:r>
          </a:p>
          <a:p>
            <a:pPr marL="1028700" lvl="1" indent="-5715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Azimuthal loading </a:t>
            </a:r>
          </a:p>
          <a:p>
            <a:pPr marL="1028700" lvl="1" indent="-5715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Axial loading  </a:t>
            </a:r>
          </a:p>
        </p:txBody>
      </p:sp>
      <p:sp>
        <p:nvSpPr>
          <p:cNvPr id="32" name="Rectangle 31">
            <a:extLst>
              <a:ext uri="{FF2B5EF4-FFF2-40B4-BE49-F238E27FC236}">
                <a16:creationId xmlns:a16="http://schemas.microsoft.com/office/drawing/2014/main" id="{41823DF1-790B-A41C-5B26-0016AB6C667A}"/>
              </a:ext>
            </a:extLst>
          </p:cNvPr>
          <p:cNvSpPr/>
          <p:nvPr/>
        </p:nvSpPr>
        <p:spPr>
          <a:xfrm>
            <a:off x="839547" y="19741523"/>
            <a:ext cx="13020641" cy="923330"/>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II –</a:t>
            </a:r>
            <a:r>
              <a:rPr lang="en-US" sz="5400" b="1" cap="small" dirty="0">
                <a:solidFill>
                  <a:schemeClr val="bg1"/>
                </a:solidFill>
                <a:latin typeface="Book Antiqua" panose="02040602050305030304" pitchFamily="18" charset="0"/>
              </a:rPr>
              <a:t> Yoke shell sub-assembly </a:t>
            </a:r>
          </a:p>
        </p:txBody>
      </p:sp>
      <p:sp>
        <p:nvSpPr>
          <p:cNvPr id="36" name="TextBox 35">
            <a:extLst>
              <a:ext uri="{FF2B5EF4-FFF2-40B4-BE49-F238E27FC236}">
                <a16:creationId xmlns:a16="http://schemas.microsoft.com/office/drawing/2014/main" id="{FAF42B71-789B-57AF-D8FD-02C7420AFDE8}"/>
              </a:ext>
            </a:extLst>
          </p:cNvPr>
          <p:cNvSpPr txBox="1"/>
          <p:nvPr/>
        </p:nvSpPr>
        <p:spPr>
          <a:xfrm>
            <a:off x="1338749" y="21143307"/>
            <a:ext cx="11884505" cy="2308324"/>
          </a:xfrm>
          <a:prstGeom prst="rect">
            <a:avLst/>
          </a:prstGeom>
          <a:noFill/>
        </p:spPr>
        <p:txBody>
          <a:bodyPr wrap="square" rtlCol="0">
            <a:spAutoFit/>
          </a:bodyPr>
          <a:lstStyle/>
          <a:p>
            <a:r>
              <a:rPr lang="en-GB" sz="3600" dirty="0">
                <a:latin typeface="Times New Roman" panose="02020603050405020304" pitchFamily="18" charset="0"/>
                <a:cs typeface="Times New Roman" panose="02020603050405020304" pitchFamily="18" charset="0"/>
              </a:rPr>
              <a:t>The </a:t>
            </a:r>
            <a:r>
              <a:rPr lang="en-GB" sz="3600" b="1" dirty="0">
                <a:latin typeface="Times New Roman" panose="02020603050405020304" pitchFamily="18" charset="0"/>
                <a:cs typeface="Times New Roman" panose="02020603050405020304" pitchFamily="18" charset="0"/>
              </a:rPr>
              <a:t>cavity</a:t>
            </a:r>
            <a:r>
              <a:rPr lang="en-GB" sz="3600" dirty="0">
                <a:latin typeface="Times New Roman" panose="02020603050405020304" pitchFamily="18" charset="0"/>
                <a:cs typeface="Times New Roman" panose="02020603050405020304" pitchFamily="18" charset="0"/>
              </a:rPr>
              <a:t> </a:t>
            </a:r>
            <a:r>
              <a:rPr lang="en-GB" sz="3600" b="1" dirty="0">
                <a:latin typeface="Times New Roman" panose="02020603050405020304" pitchFamily="18" charset="0"/>
                <a:cs typeface="Times New Roman" panose="02020603050405020304" pitchFamily="18" charset="0"/>
              </a:rPr>
              <a:t>dimensions</a:t>
            </a:r>
            <a:r>
              <a:rPr lang="en-GB" sz="3600" dirty="0">
                <a:latin typeface="Times New Roman" panose="02020603050405020304" pitchFamily="18" charset="0"/>
                <a:cs typeface="Times New Roman" panose="02020603050405020304" pitchFamily="18" charset="0"/>
              </a:rPr>
              <a:t> are measured with </a:t>
            </a:r>
            <a:r>
              <a:rPr lang="en-GB" sz="3600" b="1" dirty="0">
                <a:latin typeface="Times New Roman" panose="02020603050405020304" pitchFamily="18" charset="0"/>
                <a:cs typeface="Times New Roman" panose="02020603050405020304" pitchFamily="18" charset="0"/>
              </a:rPr>
              <a:t>LVDTs</a:t>
            </a:r>
            <a:r>
              <a:rPr lang="en-GB" sz="3600" dirty="0">
                <a:latin typeface="Times New Roman" panose="02020603050405020304" pitchFamily="18" charset="0"/>
                <a:cs typeface="Times New Roman" panose="02020603050405020304" pitchFamily="18" charset="0"/>
              </a:rPr>
              <a:t>, along the length for a total of 76 measurements. </a:t>
            </a:r>
          </a:p>
          <a:p>
            <a:pPr marL="571500" indent="-571500">
              <a:buFont typeface="Arial" panose="020B0604020202020204" pitchFamily="34" charset="0"/>
              <a:buChar char="•"/>
            </a:pPr>
            <a:r>
              <a:rPr lang="en-GB" sz="3600" dirty="0">
                <a:latin typeface="Times New Roman" panose="02020603050405020304" pitchFamily="18" charset="0"/>
                <a:cs typeface="Times New Roman" panose="02020603050405020304" pitchFamily="18" charset="0"/>
              </a:rPr>
              <a:t> The difference between vertical and horizontal is less than </a:t>
            </a:r>
            <a:r>
              <a:rPr lang="en-GB" sz="3600" b="1" dirty="0">
                <a:latin typeface="Times New Roman" panose="02020603050405020304" pitchFamily="18" charset="0"/>
                <a:cs typeface="Times New Roman" panose="02020603050405020304" pitchFamily="18" charset="0"/>
              </a:rPr>
              <a:t>100μm</a:t>
            </a:r>
          </a:p>
        </p:txBody>
      </p:sp>
      <p:sp>
        <p:nvSpPr>
          <p:cNvPr id="38" name="Rectangle 37">
            <a:extLst>
              <a:ext uri="{FF2B5EF4-FFF2-40B4-BE49-F238E27FC236}">
                <a16:creationId xmlns:a16="http://schemas.microsoft.com/office/drawing/2014/main" id="{B2B6B04B-3B0C-4B81-1D0E-312EE46BAC5E}"/>
              </a:ext>
            </a:extLst>
          </p:cNvPr>
          <p:cNvSpPr/>
          <p:nvPr/>
        </p:nvSpPr>
        <p:spPr>
          <a:xfrm>
            <a:off x="14156893" y="8248101"/>
            <a:ext cx="21950783" cy="923330"/>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III –</a:t>
            </a:r>
            <a:r>
              <a:rPr lang="en-US" sz="5400" b="1" cap="small" dirty="0">
                <a:solidFill>
                  <a:schemeClr val="bg1"/>
                </a:solidFill>
                <a:latin typeface="Book Antiqua" panose="02040602050305030304" pitchFamily="18" charset="0"/>
              </a:rPr>
              <a:t> Coil pack sub-assembly</a:t>
            </a:r>
          </a:p>
        </p:txBody>
      </p:sp>
      <p:sp>
        <p:nvSpPr>
          <p:cNvPr id="40" name="Rectangle 39">
            <a:extLst>
              <a:ext uri="{FF2B5EF4-FFF2-40B4-BE49-F238E27FC236}">
                <a16:creationId xmlns:a16="http://schemas.microsoft.com/office/drawing/2014/main" id="{DE53B6FD-49C9-C6AA-04A6-31581CDEF6ED}"/>
              </a:ext>
            </a:extLst>
          </p:cNvPr>
          <p:cNvSpPr/>
          <p:nvPr/>
        </p:nvSpPr>
        <p:spPr>
          <a:xfrm>
            <a:off x="14195376" y="9466747"/>
            <a:ext cx="21912301" cy="87300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58600E10-111A-D4A1-F742-0B163DD09172}"/>
              </a:ext>
            </a:extLst>
          </p:cNvPr>
          <p:cNvSpPr/>
          <p:nvPr/>
        </p:nvSpPr>
        <p:spPr>
          <a:xfrm>
            <a:off x="14263888" y="18386566"/>
            <a:ext cx="21959473" cy="923330"/>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VI –</a:t>
            </a:r>
            <a:r>
              <a:rPr lang="en-US" sz="5400" b="1" cap="small" dirty="0">
                <a:solidFill>
                  <a:schemeClr val="bg1"/>
                </a:solidFill>
                <a:latin typeface="Book Antiqua" panose="02040602050305030304" pitchFamily="18" charset="0"/>
              </a:rPr>
              <a:t> Azimuthal loading </a:t>
            </a:r>
          </a:p>
        </p:txBody>
      </p:sp>
      <p:sp>
        <p:nvSpPr>
          <p:cNvPr id="42" name="Oval 41">
            <a:extLst>
              <a:ext uri="{FF2B5EF4-FFF2-40B4-BE49-F238E27FC236}">
                <a16:creationId xmlns:a16="http://schemas.microsoft.com/office/drawing/2014/main" id="{032923AF-AB8F-5DFC-009E-22FC8342FAF3}"/>
              </a:ext>
            </a:extLst>
          </p:cNvPr>
          <p:cNvSpPr/>
          <p:nvPr/>
        </p:nvSpPr>
        <p:spPr>
          <a:xfrm>
            <a:off x="41366077" y="16667961"/>
            <a:ext cx="2000967" cy="590689"/>
          </a:xfrm>
          <a:prstGeom prst="ellipse">
            <a:avLst/>
          </a:prstGeom>
          <a:solidFill>
            <a:srgbClr val="ED7D31">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DA12C700-14C3-3D3F-96DD-13217765925C}"/>
              </a:ext>
            </a:extLst>
          </p:cNvPr>
          <p:cNvSpPr/>
          <p:nvPr/>
        </p:nvSpPr>
        <p:spPr>
          <a:xfrm>
            <a:off x="36520067" y="8179333"/>
            <a:ext cx="14173623" cy="954791"/>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VI –</a:t>
            </a:r>
            <a:r>
              <a:rPr lang="en-US" sz="5400" b="1" cap="small" dirty="0">
                <a:solidFill>
                  <a:schemeClr val="bg1"/>
                </a:solidFill>
                <a:latin typeface="Book Antiqua" panose="02040602050305030304" pitchFamily="18" charset="0"/>
              </a:rPr>
              <a:t> axial loading </a:t>
            </a:r>
          </a:p>
        </p:txBody>
      </p:sp>
      <p:sp>
        <p:nvSpPr>
          <p:cNvPr id="45" name="Rectangle 44">
            <a:extLst>
              <a:ext uri="{FF2B5EF4-FFF2-40B4-BE49-F238E27FC236}">
                <a16:creationId xmlns:a16="http://schemas.microsoft.com/office/drawing/2014/main" id="{1EB05F90-329D-9341-F31C-61FAF9923420}"/>
              </a:ext>
            </a:extLst>
          </p:cNvPr>
          <p:cNvSpPr/>
          <p:nvPr/>
        </p:nvSpPr>
        <p:spPr>
          <a:xfrm>
            <a:off x="36404382" y="21165324"/>
            <a:ext cx="14289308" cy="923330"/>
          </a:xfrm>
          <a:prstGeom prst="rect">
            <a:avLst/>
          </a:prstGeom>
          <a:solidFill>
            <a:srgbClr val="0055A0">
              <a:alpha val="80000"/>
            </a:srgbClr>
          </a:solidFill>
        </p:spPr>
        <p:txBody>
          <a:bodyPr wrap="square" rtlCol="0">
            <a:spAutoFit/>
          </a:bodyPr>
          <a:lstStyle/>
          <a:p>
            <a:pPr algn="ctr"/>
            <a:r>
              <a:rPr lang="en-US" sz="5400" b="1" cap="small" dirty="0">
                <a:solidFill>
                  <a:schemeClr val="bg1"/>
                </a:solidFill>
                <a:latin typeface="Book Antiqua" panose="02040602050305030304" pitchFamily="18" charset="0"/>
                <a:cs typeface="Times New Roman" panose="02020603050405020304" pitchFamily="18" charset="0"/>
              </a:rPr>
              <a:t>V –</a:t>
            </a:r>
            <a:r>
              <a:rPr lang="en-US" sz="5400" b="1" cap="small" dirty="0">
                <a:solidFill>
                  <a:schemeClr val="bg1"/>
                </a:solidFill>
                <a:latin typeface="Book Antiqua" panose="02040602050305030304" pitchFamily="18" charset="0"/>
              </a:rPr>
              <a:t> conclusions</a:t>
            </a:r>
          </a:p>
        </p:txBody>
      </p:sp>
      <p:sp>
        <p:nvSpPr>
          <p:cNvPr id="47" name="TextBox 46">
            <a:extLst>
              <a:ext uri="{FF2B5EF4-FFF2-40B4-BE49-F238E27FC236}">
                <a16:creationId xmlns:a16="http://schemas.microsoft.com/office/drawing/2014/main" id="{820E495C-36CF-E3B8-1EB4-F17CAF22A073}"/>
              </a:ext>
            </a:extLst>
          </p:cNvPr>
          <p:cNvSpPr txBox="1"/>
          <p:nvPr/>
        </p:nvSpPr>
        <p:spPr>
          <a:xfrm>
            <a:off x="14431635" y="9696495"/>
            <a:ext cx="10725141" cy="2308324"/>
          </a:xfrm>
          <a:prstGeom prst="rect">
            <a:avLst/>
          </a:prstGeom>
          <a:noFill/>
        </p:spPr>
        <p:txBody>
          <a:bodyPr wrap="square">
            <a:spAutoFit/>
          </a:bodyPr>
          <a:lstStyle/>
          <a:p>
            <a:r>
              <a:rPr lang="en-GB" sz="3600" dirty="0">
                <a:latin typeface="Times New Roman" panose="02020603050405020304" pitchFamily="18" charset="0"/>
                <a:cs typeface="Times New Roman" panose="02020603050405020304" pitchFamily="18" charset="0"/>
              </a:rPr>
              <a:t>Before the coil pack assembly, the </a:t>
            </a:r>
            <a:r>
              <a:rPr lang="en-GB" sz="3600" b="1" dirty="0">
                <a:latin typeface="Times New Roman" panose="02020603050405020304" pitchFamily="18" charset="0"/>
                <a:cs typeface="Times New Roman" panose="02020603050405020304" pitchFamily="18" charset="0"/>
              </a:rPr>
              <a:t>coils are measured </a:t>
            </a:r>
            <a:r>
              <a:rPr lang="en-GB" sz="3600" dirty="0">
                <a:latin typeface="Times New Roman" panose="02020603050405020304" pitchFamily="18" charset="0"/>
                <a:cs typeface="Times New Roman" panose="02020603050405020304" pitchFamily="18" charset="0"/>
              </a:rPr>
              <a:t>using a FARO</a:t>
            </a:r>
            <a:r>
              <a:rPr lang="en-GB" sz="3600" baseline="30000" dirty="0">
                <a:latin typeface="Times New Roman" panose="02020603050405020304" pitchFamily="18" charset="0"/>
                <a:cs typeface="Times New Roman" panose="02020603050405020304" pitchFamily="18" charset="0"/>
              </a:rPr>
              <a:t>®</a:t>
            </a:r>
            <a:r>
              <a:rPr lang="en-GB" sz="3600" dirty="0">
                <a:latin typeface="Times New Roman" panose="02020603050405020304" pitchFamily="18" charset="0"/>
                <a:cs typeface="Times New Roman" panose="02020603050405020304" pitchFamily="18" charset="0"/>
              </a:rPr>
              <a:t> arm portable CMM</a:t>
            </a:r>
          </a:p>
          <a:p>
            <a:pPr marL="571500" indent="-571500">
              <a:buFont typeface="Arial" panose="020B0604020202020204" pitchFamily="34" charset="0"/>
              <a:buChar char="•"/>
            </a:pPr>
            <a:r>
              <a:rPr lang="en-GB" sz="3600" dirty="0">
                <a:latin typeface="Times New Roman" panose="02020603050405020304" pitchFamily="18" charset="0"/>
                <a:cs typeface="Times New Roman" panose="02020603050405020304" pitchFamily="18" charset="0"/>
              </a:rPr>
              <a:t>Series production coils are </a:t>
            </a:r>
            <a:r>
              <a:rPr lang="en-GB" sz="3600" b="1" dirty="0">
                <a:latin typeface="Times New Roman" panose="02020603050405020304" pitchFamily="18" charset="0"/>
                <a:cs typeface="Times New Roman" panose="02020603050405020304" pitchFamily="18" charset="0"/>
              </a:rPr>
              <a:t>200 </a:t>
            </a:r>
            <a:r>
              <a:rPr lang="en-GB" sz="3600" b="1" dirty="0" err="1">
                <a:latin typeface="Times New Roman" panose="02020603050405020304" pitchFamily="18" charset="0"/>
                <a:cs typeface="Times New Roman" panose="02020603050405020304" pitchFamily="18" charset="0"/>
              </a:rPr>
              <a:t>μm</a:t>
            </a:r>
            <a:r>
              <a:rPr lang="en-GB" sz="3600" b="1" dirty="0">
                <a:latin typeface="Times New Roman" panose="02020603050405020304" pitchFamily="18" charset="0"/>
                <a:cs typeface="Times New Roman" panose="02020603050405020304" pitchFamily="18" charset="0"/>
              </a:rPr>
              <a:t> smaller </a:t>
            </a:r>
            <a:r>
              <a:rPr lang="en-GB" sz="3600" dirty="0">
                <a:latin typeface="Times New Roman" panose="02020603050405020304" pitchFamily="18" charset="0"/>
                <a:cs typeface="Times New Roman" panose="02020603050405020304" pitchFamily="18" charset="0"/>
              </a:rPr>
              <a:t>than </a:t>
            </a:r>
            <a:r>
              <a:rPr lang="en-GB" sz="3600" b="1" dirty="0">
                <a:latin typeface="Times New Roman" panose="02020603050405020304" pitchFamily="18" charset="0"/>
                <a:cs typeface="Times New Roman" panose="02020603050405020304" pitchFamily="18" charset="0"/>
              </a:rPr>
              <a:t>nominal</a:t>
            </a:r>
            <a:r>
              <a:rPr lang="en-GB" sz="3600" dirty="0">
                <a:latin typeface="Times New Roman" panose="02020603050405020304" pitchFamily="18" charset="0"/>
                <a:cs typeface="Times New Roman" panose="02020603050405020304" pitchFamily="18" charset="0"/>
              </a:rPr>
              <a:t> in the azimuthal direction</a:t>
            </a:r>
          </a:p>
        </p:txBody>
      </p:sp>
      <p:sp>
        <p:nvSpPr>
          <p:cNvPr id="49" name="TextBox 48">
            <a:extLst>
              <a:ext uri="{FF2B5EF4-FFF2-40B4-BE49-F238E27FC236}">
                <a16:creationId xmlns:a16="http://schemas.microsoft.com/office/drawing/2014/main" id="{7778C238-990C-C248-EE26-1223CB2C2BCD}"/>
              </a:ext>
            </a:extLst>
          </p:cNvPr>
          <p:cNvSpPr txBox="1"/>
          <p:nvPr/>
        </p:nvSpPr>
        <p:spPr>
          <a:xfrm>
            <a:off x="25725165" y="9608641"/>
            <a:ext cx="10382512" cy="2308324"/>
          </a:xfrm>
          <a:prstGeom prst="rect">
            <a:avLst/>
          </a:prstGeom>
          <a:noFill/>
        </p:spPr>
        <p:txBody>
          <a:bodyPr wrap="square">
            <a:spAutoFit/>
          </a:bodyPr>
          <a:lstStyle/>
          <a:p>
            <a:r>
              <a:rPr lang="en-GB" sz="3600" dirty="0">
                <a:latin typeface="Times New Roman" panose="02020603050405020304" pitchFamily="18" charset="0"/>
                <a:cs typeface="Times New Roman" panose="02020603050405020304" pitchFamily="18" charset="0"/>
              </a:rPr>
              <a:t>The </a:t>
            </a:r>
            <a:r>
              <a:rPr lang="en-GB" sz="3600" b="1" dirty="0">
                <a:latin typeface="Times New Roman" panose="02020603050405020304" pitchFamily="18" charset="0"/>
                <a:cs typeface="Times New Roman" panose="02020603050405020304" pitchFamily="18" charset="0"/>
              </a:rPr>
              <a:t>external dimension </a:t>
            </a:r>
            <a:r>
              <a:rPr lang="en-GB" sz="3600" dirty="0">
                <a:latin typeface="Times New Roman" panose="02020603050405020304" pitchFamily="18" charset="0"/>
                <a:cs typeface="Times New Roman" panose="02020603050405020304" pitchFamily="18" charset="0"/>
              </a:rPr>
              <a:t>of the </a:t>
            </a:r>
            <a:r>
              <a:rPr lang="en-GB" sz="3600" b="1" dirty="0">
                <a:latin typeface="Times New Roman" panose="02020603050405020304" pitchFamily="18" charset="0"/>
                <a:cs typeface="Times New Roman" panose="02020603050405020304" pitchFamily="18" charset="0"/>
              </a:rPr>
              <a:t>coil pack </a:t>
            </a:r>
            <a:r>
              <a:rPr lang="en-GB" sz="3600" dirty="0">
                <a:latin typeface="Times New Roman" panose="02020603050405020304" pitchFamily="18" charset="0"/>
                <a:cs typeface="Times New Roman" panose="02020603050405020304" pitchFamily="18" charset="0"/>
              </a:rPr>
              <a:t>is measured with </a:t>
            </a:r>
            <a:r>
              <a:rPr lang="en-GB" sz="3600" b="1" dirty="0">
                <a:latin typeface="Times New Roman" panose="02020603050405020304" pitchFamily="18" charset="0"/>
                <a:cs typeface="Times New Roman" panose="02020603050405020304" pitchFamily="18" charset="0"/>
              </a:rPr>
              <a:t>LVDTs</a:t>
            </a:r>
            <a:r>
              <a:rPr lang="en-GB" sz="3600"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GB" sz="3600" dirty="0">
                <a:latin typeface="Times New Roman" panose="02020603050405020304" pitchFamily="18" charset="0"/>
                <a:cs typeface="Times New Roman" panose="02020603050405020304" pitchFamily="18" charset="0"/>
              </a:rPr>
              <a:t>The two independent measurements present very good agreement</a:t>
            </a:r>
          </a:p>
        </p:txBody>
      </p:sp>
      <p:sp>
        <p:nvSpPr>
          <p:cNvPr id="51" name="TextBox 50">
            <a:extLst>
              <a:ext uri="{FF2B5EF4-FFF2-40B4-BE49-F238E27FC236}">
                <a16:creationId xmlns:a16="http://schemas.microsoft.com/office/drawing/2014/main" id="{F0A7541B-159A-E4C1-6BB2-300E2AA7F09F}"/>
              </a:ext>
            </a:extLst>
          </p:cNvPr>
          <p:cNvSpPr txBox="1"/>
          <p:nvPr/>
        </p:nvSpPr>
        <p:spPr>
          <a:xfrm>
            <a:off x="26433127" y="26446642"/>
            <a:ext cx="8216102" cy="4247317"/>
          </a:xfrm>
          <a:prstGeom prst="rect">
            <a:avLst/>
          </a:prstGeom>
          <a:noFill/>
        </p:spPr>
        <p:txBody>
          <a:bodyPr wrap="square" rtlCol="0">
            <a:spAutoFit/>
          </a:bodyPr>
          <a:lstStyle/>
          <a:p>
            <a:r>
              <a:rPr lang="en-GB" sz="3600" dirty="0">
                <a:latin typeface="Times New Roman" panose="02020603050405020304" pitchFamily="18" charset="0"/>
                <a:cs typeface="Times New Roman" panose="02020603050405020304" pitchFamily="18" charset="0"/>
              </a:rPr>
              <a:t>Coil/shell stress can be derived from geometrical measurements and the FE model. </a:t>
            </a:r>
          </a:p>
          <a:p>
            <a:endParaRPr lang="en-GB" sz="3600" dirty="0">
              <a:latin typeface="Times New Roman" panose="02020603050405020304" pitchFamily="18" charset="0"/>
              <a:cs typeface="Times New Roman" panose="02020603050405020304" pitchFamily="18" charset="0"/>
            </a:endParaRPr>
          </a:p>
          <a:p>
            <a:r>
              <a:rPr lang="en-GB" sz="3600" dirty="0">
                <a:latin typeface="Times New Roman" panose="02020603050405020304" pitchFamily="18" charset="0"/>
                <a:cs typeface="Times New Roman" panose="02020603050405020304" pitchFamily="18" charset="0"/>
              </a:rPr>
              <a:t>The </a:t>
            </a:r>
            <a:r>
              <a:rPr lang="en-GB" sz="3600" b="1" dirty="0">
                <a:latin typeface="Times New Roman" panose="02020603050405020304" pitchFamily="18" charset="0"/>
                <a:cs typeface="Times New Roman" panose="02020603050405020304" pitchFamily="18" charset="0"/>
              </a:rPr>
              <a:t>derived coil stress</a:t>
            </a:r>
            <a:r>
              <a:rPr lang="en-GB" sz="3600" b="1" dirty="0"/>
              <a:t> </a:t>
            </a:r>
            <a:r>
              <a:rPr lang="en-GB" sz="3600" dirty="0"/>
              <a:t>(</a:t>
            </a:r>
            <a:r>
              <a:rPr lang="en-GB" sz="3600" i="1" dirty="0"/>
              <a:t>∆</a:t>
            </a:r>
            <a:r>
              <a:rPr lang="en-GB" sz="3600" i="1" dirty="0" err="1"/>
              <a:t>σ</a:t>
            </a:r>
            <a:r>
              <a:rPr lang="en-GB" sz="3600" i="1" baseline="-25000" dirty="0" err="1"/>
              <a:t>θ,coil</a:t>
            </a:r>
            <a:r>
              <a:rPr lang="en-GB" sz="3600" i="1" baseline="-25000" dirty="0"/>
              <a:t>, DERIVED</a:t>
            </a:r>
            <a:r>
              <a:rPr lang="en-GB" sz="3600" dirty="0"/>
              <a:t>)</a:t>
            </a:r>
            <a:r>
              <a:rPr lang="en-GB" sz="3600" dirty="0">
                <a:latin typeface="Times New Roman" panose="02020603050405020304" pitchFamily="18" charset="0"/>
                <a:cs typeface="Times New Roman" panose="02020603050405020304" pitchFamily="18" charset="0"/>
              </a:rPr>
              <a:t> is </a:t>
            </a:r>
            <a:r>
              <a:rPr lang="en-GB" sz="3600" b="1" dirty="0">
                <a:latin typeface="Times New Roman" panose="02020603050405020304" pitchFamily="18" charset="0"/>
                <a:cs typeface="Times New Roman" panose="02020603050405020304" pitchFamily="18" charset="0"/>
              </a:rPr>
              <a:t>within 10 MPa </a:t>
            </a:r>
            <a:r>
              <a:rPr lang="en-GB" sz="3600" dirty="0">
                <a:latin typeface="Times New Roman" panose="02020603050405020304" pitchFamily="18" charset="0"/>
                <a:cs typeface="Times New Roman" panose="02020603050405020304" pitchFamily="18" charset="0"/>
              </a:rPr>
              <a:t>of the </a:t>
            </a:r>
            <a:r>
              <a:rPr lang="en-GB" sz="3600" b="1" dirty="0">
                <a:latin typeface="Times New Roman" panose="02020603050405020304" pitchFamily="18" charset="0"/>
                <a:cs typeface="Times New Roman" panose="02020603050405020304" pitchFamily="18" charset="0"/>
              </a:rPr>
              <a:t>measured</a:t>
            </a:r>
            <a:r>
              <a:rPr lang="en-GB" sz="3600" dirty="0">
                <a:latin typeface="Times New Roman" panose="02020603050405020304" pitchFamily="18" charset="0"/>
                <a:cs typeface="Times New Roman" panose="02020603050405020304" pitchFamily="18" charset="0"/>
              </a:rPr>
              <a:t> value with mechanical instrumentation </a:t>
            </a:r>
            <a:r>
              <a:rPr lang="en-GB" sz="3600" dirty="0"/>
              <a:t>(∆</a:t>
            </a:r>
            <a:r>
              <a:rPr lang="en-GB" sz="3600" dirty="0" err="1"/>
              <a:t>σ</a:t>
            </a:r>
            <a:r>
              <a:rPr lang="en-GB" sz="3600" baseline="-25000" dirty="0" err="1"/>
              <a:t>θ,coil</a:t>
            </a:r>
            <a:r>
              <a:rPr lang="en-GB" sz="3600" dirty="0"/>
              <a:t>).</a:t>
            </a:r>
            <a:endParaRPr lang="en-GB" sz="3600" dirty="0">
              <a:latin typeface="Times New Roman" panose="02020603050405020304" pitchFamily="18" charset="0"/>
              <a:cs typeface="Times New Roman" panose="02020603050405020304" pitchFamily="18" charset="0"/>
            </a:endParaRPr>
          </a:p>
          <a:p>
            <a:endParaRPr lang="en-GB" dirty="0"/>
          </a:p>
        </p:txBody>
      </p: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FB447CD7-E5B5-71E9-A751-1F53C6363006}"/>
                  </a:ext>
                </a:extLst>
              </p:cNvPr>
              <p:cNvSpPr txBox="1"/>
              <p:nvPr/>
            </p:nvSpPr>
            <p:spPr>
              <a:xfrm>
                <a:off x="14397355" y="20250157"/>
                <a:ext cx="11514529" cy="6976141"/>
              </a:xfrm>
              <a:prstGeom prst="rect">
                <a:avLst/>
              </a:prstGeom>
              <a:noFill/>
            </p:spPr>
            <p:txBody>
              <a:bodyPr wrap="square" rtlCol="0">
                <a:spAutoFit/>
              </a:bodyPr>
              <a:lstStyle/>
              <a:p>
                <a:r>
                  <a:rPr lang="en-GB" sz="3600" dirty="0">
                    <a:latin typeface="Times New Roman" panose="02020603050405020304" pitchFamily="18" charset="0"/>
                    <a:cs typeface="Times New Roman" panose="02020603050405020304" pitchFamily="18" charset="0"/>
                  </a:rPr>
                  <a:t>Geometrical parameters used to assess the azimuthal preload</a:t>
                </a:r>
                <a:r>
                  <a:rPr lang="en-US" sz="3600" dirty="0">
                    <a:latin typeface="Times New Roman" panose="02020603050405020304" pitchFamily="18" charset="0"/>
                    <a:cs typeface="Times New Roman" panose="02020603050405020304" pitchFamily="18" charset="0"/>
                  </a:rPr>
                  <a:t>:</a:t>
                </a:r>
                <a:endParaRPr lang="en-GB" sz="360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3600" b="1" u="sng" dirty="0">
                    <a:latin typeface="Times New Roman" panose="02020603050405020304" pitchFamily="18" charset="0"/>
                    <a:cs typeface="Times New Roman" panose="02020603050405020304" pitchFamily="18" charset="0"/>
                  </a:rPr>
                  <a:t>Increase in the aluminium shell developed length during loading</a:t>
                </a:r>
              </a:p>
              <a:p>
                <a:pPr>
                  <a:lnSpc>
                    <a:spcPct val="200000"/>
                  </a:lnSpc>
                </a:pPr>
                <a14:m>
                  <m:oMathPara xmlns:m="http://schemas.openxmlformats.org/officeDocument/2006/math">
                    <m:oMathParaPr>
                      <m:jc m:val="centerGroup"/>
                    </m:oMathParaPr>
                    <m:oMath xmlns:m="http://schemas.openxmlformats.org/officeDocument/2006/math">
                      <m:sSub>
                        <m:sSubPr>
                          <m:ctrlPr>
                            <a:rPr lang="en-US" sz="3200" b="1" i="1" noProof="0" smtClean="0">
                              <a:latin typeface="Cambria Math" panose="02040503050406030204" pitchFamily="18" charset="0"/>
                              <a:cs typeface="Arial" pitchFamily="34" charset="0"/>
                            </a:rPr>
                          </m:ctrlPr>
                        </m:sSubPr>
                        <m:e>
                          <m:r>
                            <a:rPr lang="en-US" sz="3200" b="1" i="0" noProof="0" smtClean="0">
                              <a:latin typeface="Cambria Math" panose="02040503050406030204" pitchFamily="18" charset="0"/>
                              <a:cs typeface="Arial" pitchFamily="34" charset="0"/>
                            </a:rPr>
                            <m:t>𝚫</m:t>
                          </m:r>
                        </m:e>
                        <m:sub>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𝒍</m:t>
                              </m:r>
                            </m:e>
                            <m:sub>
                              <m:r>
                                <a:rPr lang="en-US" sz="3200" b="1" i="1" noProof="0" smtClean="0">
                                  <a:latin typeface="Cambria Math" panose="02040503050406030204" pitchFamily="18" charset="0"/>
                                  <a:cs typeface="Arial" pitchFamily="34" charset="0"/>
                                </a:rPr>
                                <m:t>𝒔𝒉𝒆𝒍𝒍</m:t>
                              </m:r>
                            </m:sub>
                          </m:sSub>
                        </m:sub>
                      </m:sSub>
                      <m:r>
                        <a:rPr lang="en-US" sz="3200" b="1" i="1" noProof="0" smtClean="0">
                          <a:latin typeface="Cambria Math" panose="02040503050406030204" pitchFamily="18" charset="0"/>
                          <a:cs typeface="Arial" pitchFamily="34" charset="0"/>
                        </a:rPr>
                        <m:t>=</m:t>
                      </m:r>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𝒍</m:t>
                          </m:r>
                        </m:e>
                        <m:sub>
                          <m:r>
                            <a:rPr lang="en-US" sz="3200" b="1" i="1" noProof="0" smtClean="0">
                              <a:latin typeface="Cambria Math" panose="02040503050406030204" pitchFamily="18" charset="0"/>
                              <a:cs typeface="Arial" pitchFamily="34" charset="0"/>
                            </a:rPr>
                            <m:t>𝒔𝒉𝒆𝒍</m:t>
                          </m:r>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𝒍</m:t>
                              </m:r>
                            </m:e>
                            <m:sub>
                              <m:r>
                                <a:rPr lang="en-US" sz="3200" b="1" i="1" noProof="0" smtClean="0">
                                  <a:latin typeface="Cambria Math" panose="02040503050406030204" pitchFamily="18" charset="0"/>
                                  <a:cs typeface="Arial" pitchFamily="34" charset="0"/>
                                </a:rPr>
                                <m:t>𝒂𝒇𝒕𝒆𝒓</m:t>
                              </m:r>
                              <m:r>
                                <a:rPr lang="en-US" sz="3200" b="1" i="1" noProof="0" smtClean="0">
                                  <a:latin typeface="Cambria Math" panose="02040503050406030204" pitchFamily="18" charset="0"/>
                                  <a:cs typeface="Arial" pitchFamily="34" charset="0"/>
                                </a:rPr>
                                <m:t> </m:t>
                              </m:r>
                              <m:r>
                                <a:rPr lang="en-US" sz="3200" b="1" i="1" noProof="0" smtClean="0">
                                  <a:latin typeface="Cambria Math" panose="02040503050406030204" pitchFamily="18" charset="0"/>
                                  <a:cs typeface="Arial" pitchFamily="34" charset="0"/>
                                </a:rPr>
                                <m:t>𝒍𝒐𝒂𝒅𝒊𝒏𝒈</m:t>
                              </m:r>
                            </m:sub>
                          </m:sSub>
                        </m:sub>
                      </m:sSub>
                      <m:r>
                        <a:rPr lang="en-US" sz="3200" b="1" i="1" noProof="0" smtClean="0">
                          <a:latin typeface="Cambria Math" panose="02040503050406030204" pitchFamily="18" charset="0"/>
                          <a:cs typeface="Arial" pitchFamily="34" charset="0"/>
                        </a:rPr>
                        <m:t>−</m:t>
                      </m:r>
                      <m:sSub>
                        <m:sSubPr>
                          <m:ctrlPr>
                            <a:rPr lang="en-US" sz="3200" b="1" i="1" noProof="0" smtClean="0">
                              <a:latin typeface="Cambria Math" panose="02040503050406030204" pitchFamily="18" charset="0"/>
                              <a:cs typeface="Arial" pitchFamily="34" charset="0"/>
                            </a:rPr>
                          </m:ctrlPr>
                        </m:sSubPr>
                        <m:e>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𝒍</m:t>
                              </m:r>
                            </m:e>
                            <m:sub>
                              <m:r>
                                <a:rPr lang="en-US" sz="3200" b="1" i="1" noProof="0" smtClean="0">
                                  <a:latin typeface="Cambria Math" panose="02040503050406030204" pitchFamily="18" charset="0"/>
                                  <a:cs typeface="Arial" pitchFamily="34" charset="0"/>
                                </a:rPr>
                                <m:t>𝒔𝒉𝒆𝒍𝒍</m:t>
                              </m:r>
                            </m:sub>
                          </m:sSub>
                        </m:e>
                        <m:sub>
                          <m:r>
                            <a:rPr lang="en-US" sz="3200" b="1" i="1" noProof="0" smtClean="0">
                              <a:latin typeface="Cambria Math" panose="02040503050406030204" pitchFamily="18" charset="0"/>
                              <a:cs typeface="Arial" pitchFamily="34" charset="0"/>
                            </a:rPr>
                            <m:t>𝒃𝒆𝒇𝒐𝒓𝒆</m:t>
                          </m:r>
                          <m:r>
                            <a:rPr lang="en-US" sz="3200" b="1" i="1" noProof="0" smtClean="0">
                              <a:latin typeface="Cambria Math" panose="02040503050406030204" pitchFamily="18" charset="0"/>
                              <a:cs typeface="Arial" pitchFamily="34" charset="0"/>
                            </a:rPr>
                            <m:t> </m:t>
                          </m:r>
                          <m:r>
                            <a:rPr lang="en-US" sz="3200" b="1" i="1" noProof="0" smtClean="0">
                              <a:latin typeface="Cambria Math" panose="02040503050406030204" pitchFamily="18" charset="0"/>
                              <a:cs typeface="Arial" pitchFamily="34" charset="0"/>
                            </a:rPr>
                            <m:t>𝒍𝒐𝒂𝒅𝒊𝒏𝒈</m:t>
                          </m:r>
                        </m:sub>
                      </m:sSub>
                    </m:oMath>
                  </m:oMathPara>
                </a14:m>
                <a:endParaRPr lang="en-GB" sz="3600" noProof="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3600" b="1" u="sng" noProof="0" dirty="0">
                    <a:latin typeface="Times New Roman" panose="02020603050405020304" pitchFamily="18" charset="0"/>
                    <a:cs typeface="Times New Roman" panose="02020603050405020304" pitchFamily="18" charset="0"/>
                  </a:rPr>
                  <a:t>Variation of the radial dimension of the coil </a:t>
                </a:r>
              </a:p>
              <a:p>
                <a:pPr>
                  <a:lnSpc>
                    <a:spcPct val="200000"/>
                  </a:lnSpc>
                </a:pPr>
                <a:r>
                  <a:rPr lang="en-GB" sz="3600" noProof="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3200" b="1" i="1" noProof="0" smtClean="0">
                            <a:latin typeface="Cambria Math" panose="02040503050406030204" pitchFamily="18" charset="0"/>
                            <a:cs typeface="Arial" pitchFamily="34" charset="0"/>
                          </a:rPr>
                        </m:ctrlPr>
                      </m:sSubPr>
                      <m:e>
                        <m:r>
                          <a:rPr lang="en-US" sz="3200" b="1" i="0" noProof="0" smtClean="0">
                            <a:latin typeface="Cambria Math" panose="02040503050406030204" pitchFamily="18" charset="0"/>
                            <a:cs typeface="Arial" pitchFamily="34" charset="0"/>
                          </a:rPr>
                          <m:t>𝚫</m:t>
                        </m:r>
                      </m:e>
                      <m:sub>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𝒓</m:t>
                            </m:r>
                          </m:e>
                          <m:sub>
                            <m:r>
                              <a:rPr lang="en-US" sz="3200" b="1" i="1" noProof="0" smtClean="0">
                                <a:latin typeface="Cambria Math" panose="02040503050406030204" pitchFamily="18" charset="0"/>
                                <a:cs typeface="Arial" pitchFamily="34" charset="0"/>
                              </a:rPr>
                              <m:t>𝒄𝒐𝒊𝒍</m:t>
                            </m:r>
                          </m:sub>
                        </m:sSub>
                      </m:sub>
                    </m:sSub>
                    <m:r>
                      <a:rPr lang="en-US" sz="3200" b="1" i="1" noProof="0" smtClean="0">
                        <a:latin typeface="Cambria Math" panose="02040503050406030204" pitchFamily="18" charset="0"/>
                        <a:cs typeface="Arial" pitchFamily="34" charset="0"/>
                      </a:rPr>
                      <m:t>=</m:t>
                    </m:r>
                    <m:d>
                      <m:dPr>
                        <m:ctrlPr>
                          <a:rPr lang="en-US" sz="3200" b="1" i="1" noProof="0" smtClean="0">
                            <a:latin typeface="Cambria Math" panose="02040503050406030204" pitchFamily="18" charset="0"/>
                            <a:cs typeface="Arial" pitchFamily="34" charset="0"/>
                          </a:rPr>
                        </m:ctrlPr>
                      </m:dPr>
                      <m:e>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𝒓</m:t>
                            </m:r>
                          </m:e>
                          <m:sub>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𝒊</m:t>
                                </m:r>
                              </m:e>
                              <m:sub>
                                <m:r>
                                  <a:rPr lang="en-US" sz="3200" b="1" i="1" noProof="0" smtClean="0">
                                    <a:latin typeface="Cambria Math" panose="02040503050406030204" pitchFamily="18" charset="0"/>
                                    <a:cs typeface="Arial" pitchFamily="34" charset="0"/>
                                  </a:rPr>
                                  <m:t>𝒄𝒐𝒍𝒍𝒂𝒓</m:t>
                                </m:r>
                              </m:sub>
                            </m:sSub>
                          </m:sub>
                        </m:sSub>
                        <m:r>
                          <a:rPr lang="en-US" sz="3200" b="1" i="1" noProof="0" smtClean="0">
                            <a:latin typeface="Cambria Math" panose="02040503050406030204" pitchFamily="18" charset="0"/>
                            <a:cs typeface="Arial" pitchFamily="34" charset="0"/>
                          </a:rPr>
                          <m:t>−</m:t>
                        </m:r>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𝒓</m:t>
                            </m:r>
                          </m:e>
                          <m:sub>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𝒐</m:t>
                                </m:r>
                              </m:e>
                              <m:sub>
                                <m:r>
                                  <a:rPr lang="en-US" sz="3200" b="1" i="1" noProof="0" smtClean="0">
                                    <a:latin typeface="Cambria Math" panose="02040503050406030204" pitchFamily="18" charset="0"/>
                                    <a:cs typeface="Arial" pitchFamily="34" charset="0"/>
                                  </a:rPr>
                                  <m:t>𝒊𝒏𝒔𝒖𝒍𝒂𝒕𝒆𝒅</m:t>
                                </m:r>
                                <m:r>
                                  <a:rPr lang="en-US" sz="3200" b="1" i="1" noProof="0" smtClean="0">
                                    <a:latin typeface="Cambria Math" panose="02040503050406030204" pitchFamily="18" charset="0"/>
                                    <a:cs typeface="Arial" pitchFamily="34" charset="0"/>
                                  </a:rPr>
                                  <m:t> </m:t>
                                </m:r>
                                <m:r>
                                  <a:rPr lang="en-US" sz="3200" b="1" i="1" noProof="0" smtClean="0">
                                    <a:latin typeface="Cambria Math" panose="02040503050406030204" pitchFamily="18" charset="0"/>
                                    <a:cs typeface="Arial" pitchFamily="34" charset="0"/>
                                  </a:rPr>
                                  <m:t>𝒄𝒐𝒊𝒍</m:t>
                                </m:r>
                              </m:sub>
                            </m:sSub>
                          </m:sub>
                        </m:sSub>
                      </m:e>
                    </m:d>
                    <m:r>
                      <a:rPr lang="en-US" sz="3200" b="1" i="1" noProof="0" smtClean="0">
                        <a:latin typeface="Cambria Math" panose="02040503050406030204" pitchFamily="18" charset="0"/>
                        <a:cs typeface="Arial" pitchFamily="34" charset="0"/>
                      </a:rPr>
                      <m:t>+</m:t>
                    </m:r>
                    <m:r>
                      <a:rPr lang="en-US" sz="3200" b="1" i="1" noProof="0" smtClean="0">
                        <a:latin typeface="Cambria Math" panose="02040503050406030204" pitchFamily="18" charset="0"/>
                        <a:cs typeface="Arial" pitchFamily="34" charset="0"/>
                      </a:rPr>
                      <m:t>𝒊𝒏𝒕𝒆𝒓</m:t>
                    </m:r>
                    <m:sSub>
                      <m:sSubPr>
                        <m:ctrlPr>
                          <a:rPr lang="en-US" sz="3200" b="1" i="1" noProof="0" smtClean="0">
                            <a:latin typeface="Cambria Math" panose="02040503050406030204" pitchFamily="18" charset="0"/>
                            <a:cs typeface="Arial" pitchFamily="34" charset="0"/>
                          </a:rPr>
                        </m:ctrlPr>
                      </m:sSubPr>
                      <m:e>
                        <m:r>
                          <a:rPr lang="en-US" sz="3200" b="1" i="1" noProof="0" smtClean="0">
                            <a:latin typeface="Cambria Math" panose="02040503050406030204" pitchFamily="18" charset="0"/>
                            <a:cs typeface="Arial" pitchFamily="34" charset="0"/>
                          </a:rPr>
                          <m:t>𝒇</m:t>
                        </m:r>
                      </m:e>
                      <m:sub>
                        <m:r>
                          <a:rPr lang="en-US" sz="3200" b="1" i="1" noProof="0" smtClean="0">
                            <a:latin typeface="Cambria Math" panose="02040503050406030204" pitchFamily="18" charset="0"/>
                            <a:cs typeface="Arial" pitchFamily="34" charset="0"/>
                          </a:rPr>
                          <m:t>𝒍𝒐𝒂𝒅𝒊𝒏𝒈</m:t>
                        </m:r>
                      </m:sub>
                    </m:sSub>
                    <m:r>
                      <a:rPr lang="en-US" sz="3200" b="1" i="1" noProof="0" smtClean="0">
                        <a:latin typeface="Cambria Math" panose="02040503050406030204" pitchFamily="18" charset="0"/>
                        <a:cs typeface="Arial" pitchFamily="34" charset="0"/>
                      </a:rPr>
                      <m:t>+</m:t>
                    </m:r>
                    <m:r>
                      <a:rPr lang="en-US" sz="3200" b="1" i="1" noProof="0" smtClean="0">
                        <a:latin typeface="Cambria Math" panose="02040503050406030204" pitchFamily="18" charset="0"/>
                        <a:cs typeface="Arial" pitchFamily="34" charset="0"/>
                      </a:rPr>
                      <m:t>𝒄</m:t>
                    </m:r>
                  </m:oMath>
                </a14:m>
                <a:endParaRPr lang="en-US" sz="3200" b="1" noProof="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r>
                  <a:rPr lang="en-GB" sz="2800" b="1" i="1" dirty="0">
                    <a:latin typeface="Times New Roman" panose="02020603050405020304" pitchFamily="18" charset="0"/>
                    <a:cs typeface="Times New Roman" panose="02020603050405020304" pitchFamily="18" charset="0"/>
                  </a:rPr>
                  <a:t>c</a:t>
                </a:r>
                <a:r>
                  <a:rPr lang="en-GB" sz="2800" i="1" dirty="0">
                    <a:latin typeface="Times New Roman" panose="02020603050405020304" pitchFamily="18" charset="0"/>
                    <a:cs typeface="Times New Roman" panose="02020603050405020304" pitchFamily="18" charset="0"/>
                  </a:rPr>
                  <a:t> is a calibration constant </a:t>
                </a:r>
                <a14:m>
                  <m:oMath xmlns:m="http://schemas.openxmlformats.org/officeDocument/2006/math">
                    <m:r>
                      <a:rPr lang="en-US" sz="2800" b="0" i="1" smtClean="0">
                        <a:latin typeface="Cambria Math" panose="02040503050406030204" pitchFamily="18" charset="0"/>
                        <a:cs typeface="Arial" pitchFamily="34" charset="0"/>
                      </a:rPr>
                      <m:t>(</m:t>
                    </m:r>
                    <m:r>
                      <a:rPr lang="en-US" sz="2800" b="1" i="1" smtClean="0">
                        <a:latin typeface="Cambria Math" panose="02040503050406030204" pitchFamily="18" charset="0"/>
                        <a:cs typeface="Arial" pitchFamily="34" charset="0"/>
                      </a:rPr>
                      <m:t>𝒄</m:t>
                    </m:r>
                    <m:r>
                      <a:rPr lang="en-US" sz="2800" b="0" i="1" smtClean="0">
                        <a:latin typeface="Cambria Math" panose="02040503050406030204" pitchFamily="18" charset="0"/>
                        <a:cs typeface="Arial" pitchFamily="34" charset="0"/>
                      </a:rPr>
                      <m:t>=0.156</m:t>
                    </m:r>
                  </m:oMath>
                </a14:m>
                <a:r>
                  <a:rPr lang="en-GB" sz="2800" i="1" dirty="0">
                    <a:latin typeface="Times New Roman" panose="02020603050405020304" pitchFamily="18" charset="0"/>
                    <a:cs typeface="Times New Roman" panose="02020603050405020304" pitchFamily="18" charset="0"/>
                  </a:rPr>
                  <a:t>)</a:t>
                </a:r>
              </a:p>
              <a:p>
                <a:endParaRPr lang="en-GB" sz="3600" dirty="0">
                  <a:latin typeface="Times New Roman" panose="02020603050405020304" pitchFamily="18" charset="0"/>
                  <a:cs typeface="Times New Roman" panose="02020603050405020304" pitchFamily="18" charset="0"/>
                </a:endParaRPr>
              </a:p>
              <a:p>
                <a:endParaRPr lang="en-GB" sz="3600" dirty="0">
                  <a:latin typeface="Times New Roman" panose="02020603050405020304" pitchFamily="18" charset="0"/>
                  <a:cs typeface="Times New Roman" panose="02020603050405020304" pitchFamily="18" charset="0"/>
                </a:endParaRPr>
              </a:p>
              <a:p>
                <a:endParaRPr lang="en-GB" dirty="0"/>
              </a:p>
            </p:txBody>
          </p:sp>
        </mc:Choice>
        <mc:Fallback>
          <p:sp>
            <p:nvSpPr>
              <p:cNvPr id="50" name="TextBox 49">
                <a:extLst>
                  <a:ext uri="{FF2B5EF4-FFF2-40B4-BE49-F238E27FC236}">
                    <a16:creationId xmlns:a16="http://schemas.microsoft.com/office/drawing/2014/main" id="{FB447CD7-E5B5-71E9-A751-1F53C6363006}"/>
                  </a:ext>
                </a:extLst>
              </p:cNvPr>
              <p:cNvSpPr txBox="1">
                <a:spLocks noRot="1" noChangeAspect="1" noMove="1" noResize="1" noEditPoints="1" noAdjustHandles="1" noChangeArrowheads="1" noChangeShapeType="1" noTextEdit="1"/>
              </p:cNvSpPr>
              <p:nvPr/>
            </p:nvSpPr>
            <p:spPr>
              <a:xfrm>
                <a:off x="14397355" y="20250157"/>
                <a:ext cx="11514529" cy="6976141"/>
              </a:xfrm>
              <a:prstGeom prst="rect">
                <a:avLst/>
              </a:prstGeom>
              <a:blipFill>
                <a:blip r:embed="rId13"/>
                <a:stretch>
                  <a:fillRect l="-1641" t="-1486" r="-847"/>
                </a:stretch>
              </a:blipFill>
            </p:spPr>
            <p:txBody>
              <a:bodyPr/>
              <a:lstStyle/>
              <a:p>
                <a:r>
                  <a:rPr lang="en-GB">
                    <a:noFill/>
                  </a:rPr>
                  <a:t> </a:t>
                </a:r>
              </a:p>
            </p:txBody>
          </p:sp>
        </mc:Fallback>
      </mc:AlternateContent>
      <p:sp>
        <p:nvSpPr>
          <p:cNvPr id="52" name="TextBox 51">
            <a:extLst>
              <a:ext uri="{FF2B5EF4-FFF2-40B4-BE49-F238E27FC236}">
                <a16:creationId xmlns:a16="http://schemas.microsoft.com/office/drawing/2014/main" id="{DFAAE14C-DCF7-88CC-A1F6-1B18E45E727B}"/>
              </a:ext>
            </a:extLst>
          </p:cNvPr>
          <p:cNvSpPr txBox="1"/>
          <p:nvPr/>
        </p:nvSpPr>
        <p:spPr>
          <a:xfrm>
            <a:off x="36565983" y="22293364"/>
            <a:ext cx="14127707" cy="3970318"/>
          </a:xfrm>
          <a:prstGeom prst="rect">
            <a:avLst/>
          </a:prstGeom>
          <a:noFill/>
        </p:spPr>
        <p:txBody>
          <a:bodyPr wrap="square">
            <a:spAutoFit/>
          </a:bodyPr>
          <a:lstStyle/>
          <a:p>
            <a:pPr marL="571500" indent="-571500">
              <a:buFont typeface="Arial" panose="020B0604020202020204" pitchFamily="34" charset="0"/>
              <a:buChar char="•"/>
            </a:pPr>
            <a:r>
              <a:rPr lang="en-GB" sz="3600" b="1" dirty="0">
                <a:latin typeface="Times New Roman" panose="02020603050405020304" pitchFamily="18" charset="0"/>
                <a:cs typeface="Times New Roman" panose="02020603050405020304" pitchFamily="18" charset="0"/>
              </a:rPr>
              <a:t>MQXFB</a:t>
            </a:r>
            <a:r>
              <a:rPr lang="en-GB" sz="3600" dirty="0">
                <a:latin typeface="Times New Roman" panose="02020603050405020304" pitchFamily="18" charset="0"/>
                <a:cs typeface="Times New Roman" panose="02020603050405020304" pitchFamily="18" charset="0"/>
              </a:rPr>
              <a:t> magnet series production exhibits high </a:t>
            </a:r>
            <a:r>
              <a:rPr lang="en-GB" sz="3600" b="1" dirty="0">
                <a:latin typeface="Times New Roman" panose="02020603050405020304" pitchFamily="18" charset="0"/>
                <a:cs typeface="Times New Roman" panose="02020603050405020304" pitchFamily="18" charset="0"/>
              </a:rPr>
              <a:t>reproducibility</a:t>
            </a:r>
            <a:r>
              <a:rPr lang="en-GB" sz="3600" dirty="0">
                <a:latin typeface="Times New Roman" panose="02020603050405020304" pitchFamily="18" charset="0"/>
                <a:cs typeface="Times New Roman" panose="02020603050405020304" pitchFamily="18" charset="0"/>
              </a:rPr>
              <a:t> and </a:t>
            </a:r>
            <a:r>
              <a:rPr lang="en-GB" sz="3600" b="1" dirty="0">
                <a:latin typeface="Times New Roman" panose="02020603050405020304" pitchFamily="18" charset="0"/>
                <a:cs typeface="Times New Roman" panose="02020603050405020304" pitchFamily="18" charset="0"/>
              </a:rPr>
              <a:t>precision</a:t>
            </a:r>
            <a:r>
              <a:rPr lang="en-GB" sz="3600" dirty="0">
                <a:latin typeface="Times New Roman" panose="02020603050405020304" pitchFamily="18" charset="0"/>
                <a:cs typeface="Times New Roman" panose="02020603050405020304" pitchFamily="18" charset="0"/>
              </a:rPr>
              <a:t>.</a:t>
            </a:r>
          </a:p>
          <a:p>
            <a:pPr marL="571500" indent="-571500">
              <a:buFont typeface="Arial" panose="020B0604020202020204" pitchFamily="34" charset="0"/>
              <a:buChar char="•"/>
            </a:pPr>
            <a:r>
              <a:rPr lang="en-GB" sz="3600" b="1" dirty="0">
                <a:latin typeface="Times New Roman" panose="02020603050405020304" pitchFamily="18" charset="0"/>
                <a:cs typeface="Times New Roman" panose="02020603050405020304" pitchFamily="18" charset="0"/>
              </a:rPr>
              <a:t>Azimuthal coil pre-stress </a:t>
            </a:r>
            <a:r>
              <a:rPr lang="en-GB" sz="3600" dirty="0">
                <a:latin typeface="Times New Roman" panose="02020603050405020304" pitchFamily="18" charset="0"/>
                <a:cs typeface="Times New Roman" panose="02020603050405020304" pitchFamily="18" charset="0"/>
              </a:rPr>
              <a:t>is controlled within a </a:t>
            </a:r>
            <a:r>
              <a:rPr lang="en-GB" sz="3600" b="1" dirty="0">
                <a:latin typeface="Times New Roman" panose="02020603050405020304" pitchFamily="18" charset="0"/>
                <a:cs typeface="Times New Roman" panose="02020603050405020304" pitchFamily="18" charset="0"/>
              </a:rPr>
              <a:t>10 MPa </a:t>
            </a:r>
            <a:r>
              <a:rPr lang="en-GB" sz="3600" dirty="0">
                <a:latin typeface="Times New Roman" panose="02020603050405020304" pitchFamily="18" charset="0"/>
                <a:cs typeface="Times New Roman" panose="02020603050405020304" pitchFamily="18" charset="0"/>
              </a:rPr>
              <a:t>margin of the target pre-load condition.</a:t>
            </a:r>
          </a:p>
          <a:p>
            <a:pPr marL="571500" indent="-571500">
              <a:buFont typeface="Arial" panose="020B0604020202020204" pitchFamily="34" charset="0"/>
              <a:buChar char="•"/>
            </a:pPr>
            <a:r>
              <a:rPr lang="en-GB" sz="3600" dirty="0">
                <a:latin typeface="Times New Roman" panose="02020603050405020304" pitchFamily="18" charset="0"/>
                <a:cs typeface="Times New Roman" panose="02020603050405020304" pitchFamily="18" charset="0"/>
              </a:rPr>
              <a:t>With </a:t>
            </a:r>
            <a:r>
              <a:rPr lang="en-GB" sz="3600" b="1" dirty="0">
                <a:latin typeface="Times New Roman" panose="02020603050405020304" pitchFamily="18" charset="0"/>
                <a:cs typeface="Times New Roman" panose="02020603050405020304" pitchFamily="18" charset="0"/>
              </a:rPr>
              <a:t>80% of the MQXFB magnets assembled</a:t>
            </a:r>
            <a:r>
              <a:rPr lang="en-GB" sz="3600" dirty="0">
                <a:latin typeface="Times New Roman" panose="02020603050405020304" pitchFamily="18" charset="0"/>
                <a:cs typeface="Times New Roman" panose="02020603050405020304" pitchFamily="18" charset="0"/>
              </a:rPr>
              <a:t>, results confirm that </a:t>
            </a:r>
            <a:r>
              <a:rPr lang="en-GB" sz="3600" b="1" dirty="0">
                <a:latin typeface="Times New Roman" panose="02020603050405020304" pitchFamily="18" charset="0"/>
                <a:cs typeface="Times New Roman" panose="02020603050405020304" pitchFamily="18" charset="0"/>
              </a:rPr>
              <a:t>simple geometrical measurements</a:t>
            </a:r>
            <a:r>
              <a:rPr lang="en-GB" sz="3600" dirty="0">
                <a:latin typeface="Times New Roman" panose="02020603050405020304" pitchFamily="18" charset="0"/>
                <a:cs typeface="Times New Roman" panose="02020603050405020304" pitchFamily="18" charset="0"/>
              </a:rPr>
              <a:t> can </a:t>
            </a:r>
            <a:r>
              <a:rPr lang="en-GB" sz="3600" b="1" dirty="0">
                <a:latin typeface="Times New Roman" panose="02020603050405020304" pitchFamily="18" charset="0"/>
                <a:cs typeface="Times New Roman" panose="02020603050405020304" pitchFamily="18" charset="0"/>
              </a:rPr>
              <a:t>effectively ensure azimuthal and axial pre-load </a:t>
            </a:r>
            <a:r>
              <a:rPr lang="en-GB" sz="3600" dirty="0">
                <a:latin typeface="Times New Roman" panose="02020603050405020304" pitchFamily="18" charset="0"/>
                <a:cs typeface="Times New Roman" panose="02020603050405020304" pitchFamily="18" charset="0"/>
              </a:rPr>
              <a:t>specifications are met throughout the production</a:t>
            </a:r>
          </a:p>
        </p:txBody>
      </p:sp>
      <p:pic>
        <p:nvPicPr>
          <p:cNvPr id="53" name="Picture 52">
            <a:extLst>
              <a:ext uri="{FF2B5EF4-FFF2-40B4-BE49-F238E27FC236}">
                <a16:creationId xmlns:a16="http://schemas.microsoft.com/office/drawing/2014/main" id="{8B43EC8C-B79B-2FF2-D156-00261E93CA83}"/>
              </a:ext>
            </a:extLst>
          </p:cNvPr>
          <p:cNvPicPr>
            <a:picLocks noChangeAspect="1"/>
          </p:cNvPicPr>
          <p:nvPr/>
        </p:nvPicPr>
        <p:blipFill>
          <a:blip r:embed="rId14"/>
          <a:stretch>
            <a:fillRect/>
          </a:stretch>
        </p:blipFill>
        <p:spPr>
          <a:xfrm>
            <a:off x="44653004" y="667898"/>
            <a:ext cx="5653396" cy="3825606"/>
          </a:xfrm>
          <a:prstGeom prst="rect">
            <a:avLst/>
          </a:prstGeom>
        </p:spPr>
      </p:pic>
      <p:pic>
        <p:nvPicPr>
          <p:cNvPr id="16" name="Picture 15">
            <a:extLst>
              <a:ext uri="{FF2B5EF4-FFF2-40B4-BE49-F238E27FC236}">
                <a16:creationId xmlns:a16="http://schemas.microsoft.com/office/drawing/2014/main" id="{71C8D55A-2D76-8804-C68A-A1355669F15B}"/>
              </a:ext>
            </a:extLst>
          </p:cNvPr>
          <p:cNvPicPr>
            <a:picLocks noChangeAspect="1"/>
          </p:cNvPicPr>
          <p:nvPr/>
        </p:nvPicPr>
        <p:blipFill>
          <a:blip r:embed="rId15"/>
          <a:stretch>
            <a:fillRect/>
          </a:stretch>
        </p:blipFill>
        <p:spPr>
          <a:xfrm>
            <a:off x="37060671" y="26305463"/>
            <a:ext cx="13138329" cy="4341819"/>
          </a:xfrm>
          <a:prstGeom prst="rect">
            <a:avLst/>
          </a:prstGeom>
        </p:spPr>
      </p:pic>
    </p:spTree>
    <p:extLst>
      <p:ext uri="{BB962C8B-B14F-4D97-AF65-F5344CB8AC3E}">
        <p14:creationId xmlns:p14="http://schemas.microsoft.com/office/powerpoint/2010/main" val="30284407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9248</TotalTime>
  <Words>722</Words>
  <Application>Microsoft Office PowerPoint</Application>
  <PresentationFormat>Custom</PresentationFormat>
  <Paragraphs>49</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Book Antiqua</vt:lpstr>
      <vt:lpstr>Calibri</vt:lpstr>
      <vt:lpstr>Calibri Light</vt:lpstr>
      <vt:lpstr>Cambria Math</vt:lpstr>
      <vt:lpstr>Times New Roman</vt:lpstr>
      <vt:lpstr>Office Theme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Ferradas Troitino</dc:creator>
  <cp:lastModifiedBy>Penelope Matilde Quassolo</cp:lastModifiedBy>
  <cp:revision>386</cp:revision>
  <dcterms:created xsi:type="dcterms:W3CDTF">2018-10-23T11:05:26Z</dcterms:created>
  <dcterms:modified xsi:type="dcterms:W3CDTF">2025-06-27T09:32:18Z</dcterms:modified>
</cp:coreProperties>
</file>