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58"/>
  </p:notesMasterIdLst>
  <p:sldIdLst>
    <p:sldId id="312" r:id="rId2"/>
    <p:sldId id="711" r:id="rId3"/>
    <p:sldId id="712" r:id="rId4"/>
    <p:sldId id="544" r:id="rId5"/>
    <p:sldId id="713" r:id="rId6"/>
    <p:sldId id="358" r:id="rId7"/>
    <p:sldId id="714" r:id="rId8"/>
    <p:sldId id="707" r:id="rId9"/>
    <p:sldId id="545" r:id="rId10"/>
    <p:sldId id="731" r:id="rId11"/>
    <p:sldId id="710" r:id="rId12"/>
    <p:sldId id="745" r:id="rId13"/>
    <p:sldId id="732" r:id="rId14"/>
    <p:sldId id="733" r:id="rId15"/>
    <p:sldId id="735" r:id="rId16"/>
    <p:sldId id="743" r:id="rId17"/>
    <p:sldId id="734" r:id="rId18"/>
    <p:sldId id="736" r:id="rId19"/>
    <p:sldId id="737" r:id="rId20"/>
    <p:sldId id="738" r:id="rId21"/>
    <p:sldId id="548" r:id="rId22"/>
    <p:sldId id="257" r:id="rId23"/>
    <p:sldId id="258" r:id="rId24"/>
    <p:sldId id="549" r:id="rId25"/>
    <p:sldId id="689" r:id="rId26"/>
    <p:sldId id="686" r:id="rId27"/>
    <p:sldId id="687" r:id="rId28"/>
    <p:sldId id="688" r:id="rId29"/>
    <p:sldId id="691" r:id="rId30"/>
    <p:sldId id="693" r:id="rId31"/>
    <p:sldId id="694" r:id="rId32"/>
    <p:sldId id="695" r:id="rId33"/>
    <p:sldId id="696" r:id="rId34"/>
    <p:sldId id="697" r:id="rId35"/>
    <p:sldId id="698" r:id="rId36"/>
    <p:sldId id="259" r:id="rId37"/>
    <p:sldId id="692" r:id="rId38"/>
    <p:sldId id="260" r:id="rId39"/>
    <p:sldId id="284" r:id="rId40"/>
    <p:sldId id="699" r:id="rId41"/>
    <p:sldId id="739" r:id="rId42"/>
    <p:sldId id="701" r:id="rId43"/>
    <p:sldId id="408" r:id="rId44"/>
    <p:sldId id="706" r:id="rId45"/>
    <p:sldId id="704" r:id="rId46"/>
    <p:sldId id="705" r:id="rId47"/>
    <p:sldId id="741" r:id="rId48"/>
    <p:sldId id="740" r:id="rId49"/>
    <p:sldId id="390" r:id="rId50"/>
    <p:sldId id="742" r:id="rId51"/>
    <p:sldId id="703" r:id="rId52"/>
    <p:sldId id="256" r:id="rId53"/>
    <p:sldId id="314" r:id="rId54"/>
    <p:sldId id="744" r:id="rId55"/>
    <p:sldId id="684" r:id="rId56"/>
    <p:sldId id="746" r:id="rId5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ing" id="{7A78CF6E-BD56-4B66-B03F-2CE045BDE318}">
          <p14:sldIdLst>
            <p14:sldId id="312"/>
            <p14:sldId id="711"/>
            <p14:sldId id="712"/>
            <p14:sldId id="544"/>
            <p14:sldId id="713"/>
            <p14:sldId id="358"/>
            <p14:sldId id="714"/>
            <p14:sldId id="707"/>
            <p14:sldId id="545"/>
            <p14:sldId id="731"/>
            <p14:sldId id="710"/>
            <p14:sldId id="745"/>
            <p14:sldId id="732"/>
            <p14:sldId id="733"/>
            <p14:sldId id="735"/>
            <p14:sldId id="743"/>
            <p14:sldId id="734"/>
            <p14:sldId id="736"/>
            <p14:sldId id="737"/>
            <p14:sldId id="738"/>
            <p14:sldId id="548"/>
            <p14:sldId id="257"/>
            <p14:sldId id="258"/>
            <p14:sldId id="549"/>
            <p14:sldId id="689"/>
            <p14:sldId id="686"/>
            <p14:sldId id="687"/>
            <p14:sldId id="688"/>
            <p14:sldId id="691"/>
            <p14:sldId id="693"/>
            <p14:sldId id="694"/>
            <p14:sldId id="695"/>
            <p14:sldId id="696"/>
            <p14:sldId id="697"/>
            <p14:sldId id="698"/>
            <p14:sldId id="259"/>
            <p14:sldId id="692"/>
            <p14:sldId id="260"/>
            <p14:sldId id="284"/>
            <p14:sldId id="699"/>
            <p14:sldId id="739"/>
            <p14:sldId id="701"/>
            <p14:sldId id="408"/>
            <p14:sldId id="706"/>
            <p14:sldId id="704"/>
            <p14:sldId id="705"/>
            <p14:sldId id="741"/>
            <p14:sldId id="740"/>
            <p14:sldId id="390"/>
            <p14:sldId id="742"/>
            <p14:sldId id="703"/>
            <p14:sldId id="256"/>
            <p14:sldId id="314"/>
            <p14:sldId id="744"/>
            <p14:sldId id="684"/>
            <p14:sldId id="746"/>
          </p14:sldIdLst>
        </p14:section>
        <p14:section name="End" id="{3D2F92D1-98D7-4648-A6B2-C13FEA8EE607}">
          <p14:sldIdLst/>
        </p14:section>
        <p14:section name="backup" id="{B953430C-6980-4E9A-B02D-85360FB041AD}">
          <p14:sldIdLst/>
        </p14:section>
      </p14:sectionLst>
    </p:ext>
    <p:ext uri="{EFAFB233-063F-42B5-8137-9DF3F51BA10A}">
      <p15:sldGuideLst xmlns:p15="http://schemas.microsoft.com/office/powerpoint/2012/main">
        <p15:guide id="1" orient="horz" pos="1876">
          <p15:clr>
            <a:srgbClr val="A4A3A4"/>
          </p15:clr>
        </p15:guide>
        <p15:guide id="2" pos="2925">
          <p15:clr>
            <a:srgbClr val="A4A3A4"/>
          </p15:clr>
        </p15:guide>
        <p15:guide id="3" orient="horz" pos="1947">
          <p15:clr>
            <a:srgbClr val="A4A3A4"/>
          </p15:clr>
        </p15:guide>
        <p15:guide id="4" pos="391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olo" initials="mlf"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96"/>
    <a:srgbClr val="FFFF99"/>
    <a:srgbClr val="E9EDF4"/>
    <a:srgbClr val="D0D8E8"/>
    <a:srgbClr val="FCD5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75DCB02-9BB8-47FD-8907-85C794F793BA}" styleName="Estil amb tema 1 - èmfasi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Estil amb tema 1 - èmfasi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505E3EF-67EA-436B-97B2-0124C06EBD24}" styleName="Estil mitjà 4 - èmfasi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Estil mitjà 4 - èmfasi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Estil mitjà 2 - èmfasi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 mitjà 2 - èmfasi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4B1156A-380E-4F78-BDF5-A606A8083BF9}" styleName="Estil mitjà 4 - èmfasi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84E427A-3D55-4303-BF80-6455036E1DE7}" styleName="Estil amb tema 1 - èmfasi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7292A2E-F333-43FB-9621-5CBBE7FDCDCB}" styleName="Estil clar 2 - èmfasi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6" autoAdjust="0"/>
    <p:restoredTop sz="93356" autoAdjust="0"/>
  </p:normalViewPr>
  <p:slideViewPr>
    <p:cSldViewPr snapToGrid="0" showGuides="1">
      <p:cViewPr varScale="1">
        <p:scale>
          <a:sx n="60" d="100"/>
          <a:sy n="60" d="100"/>
        </p:scale>
        <p:origin x="1121" y="17"/>
      </p:cViewPr>
      <p:guideLst>
        <p:guide orient="horz" pos="1876"/>
        <p:guide pos="2925"/>
        <p:guide orient="horz" pos="1947"/>
        <p:guide pos="3914"/>
      </p:guideLst>
    </p:cSldViewPr>
  </p:slideViewPr>
  <p:outlineViewPr>
    <p:cViewPr>
      <p:scale>
        <a:sx n="33" d="100"/>
        <a:sy n="33" d="100"/>
      </p:scale>
      <p:origin x="0" y="18396"/>
    </p:cViewPr>
  </p:outlineViewPr>
  <p:notesTextViewPr>
    <p:cViewPr>
      <p:scale>
        <a:sx n="1" d="1"/>
        <a:sy n="1" d="1"/>
      </p:scale>
      <p:origin x="0" y="0"/>
    </p:cViewPr>
  </p:notesTextViewPr>
  <p:sorterViewPr>
    <p:cViewPr>
      <p:scale>
        <a:sx n="90" d="100"/>
        <a:sy n="90" d="100"/>
      </p:scale>
      <p:origin x="0" y="-5938"/>
    </p:cViewPr>
  </p:sorterViewPr>
  <p:notesViewPr>
    <p:cSldViewPr snapToGrid="0">
      <p:cViewPr varScale="1">
        <p:scale>
          <a:sx n="82" d="100"/>
          <a:sy n="82" d="100"/>
        </p:scale>
        <p:origin x="3618"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04CBEA-8539-4780-B466-E221CDDED413}" type="doc">
      <dgm:prSet loTypeId="urn:microsoft.com/office/officeart/2005/8/layout/radial3" loCatId="relationship" qsTypeId="urn:microsoft.com/office/officeart/2005/8/quickstyle/3d3" qsCatId="3D" csTypeId="urn:microsoft.com/office/officeart/2005/8/colors/accent0_3" csCatId="mainScheme" phldr="1"/>
      <dgm:spPr/>
      <dgm:t>
        <a:bodyPr/>
        <a:lstStyle/>
        <a:p>
          <a:endParaRPr lang="es-ES"/>
        </a:p>
      </dgm:t>
    </dgm:pt>
    <dgm:pt modelId="{F5885413-B34C-4438-ADCF-983A0FE06211}">
      <dgm:prSet phldrT="[Texto]"/>
      <dgm:spPr/>
      <dgm:t>
        <a:bodyPr/>
        <a:lstStyle/>
        <a:p>
          <a:r>
            <a:rPr lang="en-GB" b="1" noProof="0" dirty="0" err="1"/>
            <a:t>SiC</a:t>
          </a:r>
          <a:r>
            <a:rPr lang="en-GB" b="1" noProof="0" dirty="0"/>
            <a:t> Radiation detectors</a:t>
          </a:r>
        </a:p>
      </dgm:t>
    </dgm:pt>
    <dgm:pt modelId="{C1B0F8E3-953E-4B59-BE3B-A619FCCF7255}" type="parTrans" cxnId="{2F170D1A-631E-4E9F-8B9B-1016EF9EA4B9}">
      <dgm:prSet/>
      <dgm:spPr/>
      <dgm:t>
        <a:bodyPr/>
        <a:lstStyle/>
        <a:p>
          <a:endParaRPr lang="en-GB" noProof="0" dirty="0"/>
        </a:p>
      </dgm:t>
    </dgm:pt>
    <dgm:pt modelId="{9982D218-F05C-4120-88B2-145D832932F8}" type="sibTrans" cxnId="{2F170D1A-631E-4E9F-8B9B-1016EF9EA4B9}">
      <dgm:prSet/>
      <dgm:spPr/>
      <dgm:t>
        <a:bodyPr/>
        <a:lstStyle/>
        <a:p>
          <a:endParaRPr lang="en-GB" noProof="0" dirty="0"/>
        </a:p>
      </dgm:t>
    </dgm:pt>
    <dgm:pt modelId="{2298E0A1-B369-4020-99BE-6976A0FC74DF}">
      <dgm:prSet phldrT="[Texto]"/>
      <dgm:spPr>
        <a:solidFill>
          <a:schemeClr val="accent3">
            <a:lumMod val="40000"/>
            <a:lumOff val="60000"/>
            <a:alpha val="50000"/>
          </a:schemeClr>
        </a:solidFill>
      </dgm:spPr>
      <dgm:t>
        <a:bodyPr/>
        <a:lstStyle/>
        <a:p>
          <a:r>
            <a:rPr lang="en-GB" noProof="0" dirty="0"/>
            <a:t>High Energy Physics</a:t>
          </a:r>
        </a:p>
      </dgm:t>
    </dgm:pt>
    <dgm:pt modelId="{142F79B2-3BD2-4311-B90E-D8AA44E13B76}" type="parTrans" cxnId="{C7D90D09-7700-46E5-95B1-0817DE149B2E}">
      <dgm:prSet/>
      <dgm:spPr/>
      <dgm:t>
        <a:bodyPr/>
        <a:lstStyle/>
        <a:p>
          <a:endParaRPr lang="en-GB" noProof="0" dirty="0"/>
        </a:p>
      </dgm:t>
    </dgm:pt>
    <dgm:pt modelId="{7B5C45B2-E339-49D0-8625-15574E42D951}" type="sibTrans" cxnId="{C7D90D09-7700-46E5-95B1-0817DE149B2E}">
      <dgm:prSet/>
      <dgm:spPr/>
      <dgm:t>
        <a:bodyPr/>
        <a:lstStyle/>
        <a:p>
          <a:endParaRPr lang="en-GB" noProof="0" dirty="0"/>
        </a:p>
      </dgm:t>
    </dgm:pt>
    <dgm:pt modelId="{6681C361-CF11-432B-84CB-066215A4C9CE}">
      <dgm:prSet phldrT="[Texto]"/>
      <dgm:spPr>
        <a:gradFill flip="none" rotWithShape="1">
          <a:gsLst>
            <a:gs pos="0">
              <a:schemeClr val="accent3">
                <a:lumMod val="0"/>
                <a:lumOff val="100000"/>
              </a:schemeClr>
            </a:gs>
            <a:gs pos="35000">
              <a:schemeClr val="accent3">
                <a:lumMod val="0"/>
                <a:lumOff val="100000"/>
              </a:schemeClr>
            </a:gs>
            <a:gs pos="100000">
              <a:schemeClr val="accent3">
                <a:lumMod val="100000"/>
              </a:schemeClr>
            </a:gs>
          </a:gsLst>
          <a:lin ang="2700000" scaled="1"/>
          <a:tileRect/>
        </a:gradFill>
      </dgm:spPr>
      <dgm:t>
        <a:bodyPr/>
        <a:lstStyle/>
        <a:p>
          <a:r>
            <a:rPr lang="en-GB" noProof="0" dirty="0"/>
            <a:t>Fusion</a:t>
          </a:r>
        </a:p>
      </dgm:t>
    </dgm:pt>
    <dgm:pt modelId="{0AC9CB6E-479F-40AF-B06C-438BC55AE6CD}" type="parTrans" cxnId="{E962A585-013F-4773-85E5-8CE88A001ED5}">
      <dgm:prSet/>
      <dgm:spPr/>
      <dgm:t>
        <a:bodyPr/>
        <a:lstStyle/>
        <a:p>
          <a:endParaRPr lang="en-GB" noProof="0" dirty="0"/>
        </a:p>
      </dgm:t>
    </dgm:pt>
    <dgm:pt modelId="{58F5E109-E270-4F40-92CE-6446618D9E9B}" type="sibTrans" cxnId="{E962A585-013F-4773-85E5-8CE88A001ED5}">
      <dgm:prSet/>
      <dgm:spPr/>
      <dgm:t>
        <a:bodyPr/>
        <a:lstStyle/>
        <a:p>
          <a:endParaRPr lang="en-GB" noProof="0" dirty="0"/>
        </a:p>
      </dgm:t>
    </dgm:pt>
    <dgm:pt modelId="{011D4185-90D3-4523-A19D-BEC5CEE9B88B}">
      <dgm:prSet phldrT="[Texto]"/>
      <dgm:spPr/>
      <dgm:t>
        <a:bodyPr/>
        <a:lstStyle/>
        <a:p>
          <a:r>
            <a:rPr lang="en-GB" noProof="0" dirty="0"/>
            <a:t>Space</a:t>
          </a:r>
        </a:p>
      </dgm:t>
    </dgm:pt>
    <dgm:pt modelId="{211DF359-AE59-40E6-AF85-292EA4D2938C}" type="parTrans" cxnId="{E8254E7C-C056-4BB0-8191-71EC010E5436}">
      <dgm:prSet/>
      <dgm:spPr/>
      <dgm:t>
        <a:bodyPr/>
        <a:lstStyle/>
        <a:p>
          <a:endParaRPr lang="en-GB" noProof="0" dirty="0"/>
        </a:p>
      </dgm:t>
    </dgm:pt>
    <dgm:pt modelId="{AE525687-15B9-4E9D-AAB8-EEF481F6DE50}" type="sibTrans" cxnId="{E8254E7C-C056-4BB0-8191-71EC010E5436}">
      <dgm:prSet/>
      <dgm:spPr/>
      <dgm:t>
        <a:bodyPr/>
        <a:lstStyle/>
        <a:p>
          <a:endParaRPr lang="en-GB" noProof="0" dirty="0"/>
        </a:p>
      </dgm:t>
    </dgm:pt>
    <dgm:pt modelId="{26E0D9E1-1AA5-4AB7-9DF8-CBA4682FC07B}">
      <dgm:prSet phldrT="[Texto]"/>
      <dgm:spPr>
        <a:solidFill>
          <a:schemeClr val="accent3">
            <a:lumMod val="40000"/>
            <a:lumOff val="60000"/>
            <a:alpha val="50000"/>
          </a:schemeClr>
        </a:solidFill>
      </dgm:spPr>
      <dgm:t>
        <a:bodyPr/>
        <a:lstStyle/>
        <a:p>
          <a:r>
            <a:rPr lang="en-GB" noProof="0" dirty="0"/>
            <a:t>Medical dosimetry</a:t>
          </a:r>
        </a:p>
      </dgm:t>
    </dgm:pt>
    <dgm:pt modelId="{4106E90B-7885-47D7-9A27-1ED86097D052}" type="parTrans" cxnId="{379169A3-A90D-4B03-A81D-9707533F58F8}">
      <dgm:prSet/>
      <dgm:spPr/>
      <dgm:t>
        <a:bodyPr/>
        <a:lstStyle/>
        <a:p>
          <a:endParaRPr lang="en-GB" noProof="0" dirty="0"/>
        </a:p>
      </dgm:t>
    </dgm:pt>
    <dgm:pt modelId="{1A4B72E2-A2AA-4F2A-98A2-06CF8F4AF4B2}" type="sibTrans" cxnId="{379169A3-A90D-4B03-A81D-9707533F58F8}">
      <dgm:prSet/>
      <dgm:spPr/>
      <dgm:t>
        <a:bodyPr/>
        <a:lstStyle/>
        <a:p>
          <a:endParaRPr lang="en-GB" noProof="0" dirty="0"/>
        </a:p>
      </dgm:t>
    </dgm:pt>
    <dgm:pt modelId="{B0044D07-23AA-4394-A561-90C757D13767}">
      <dgm:prSet phldrT="[Texto]"/>
      <dgm:spPr>
        <a:solidFill>
          <a:schemeClr val="tx2">
            <a:lumMod val="60000"/>
            <a:lumOff val="40000"/>
            <a:alpha val="50000"/>
          </a:schemeClr>
        </a:solidFill>
      </dgm:spPr>
      <dgm:t>
        <a:bodyPr/>
        <a:lstStyle/>
        <a:p>
          <a:r>
            <a:rPr lang="en-GB" noProof="0" dirty="0"/>
            <a:t>Nuclear Physics</a:t>
          </a:r>
        </a:p>
      </dgm:t>
    </dgm:pt>
    <dgm:pt modelId="{EFE1BFB3-E44D-4A96-AA0E-5E4CA10DA85B}" type="parTrans" cxnId="{ACD4461E-13CA-4B55-A894-ED03157C9702}">
      <dgm:prSet/>
      <dgm:spPr/>
      <dgm:t>
        <a:bodyPr/>
        <a:lstStyle/>
        <a:p>
          <a:endParaRPr lang="it-IT"/>
        </a:p>
      </dgm:t>
    </dgm:pt>
    <dgm:pt modelId="{AC24D553-F839-4D64-A41A-4063931F6983}" type="sibTrans" cxnId="{ACD4461E-13CA-4B55-A894-ED03157C9702}">
      <dgm:prSet/>
      <dgm:spPr/>
      <dgm:t>
        <a:bodyPr/>
        <a:lstStyle/>
        <a:p>
          <a:endParaRPr lang="it-IT"/>
        </a:p>
      </dgm:t>
    </dgm:pt>
    <dgm:pt modelId="{D938FDDE-CD63-45E6-B133-485A52426A66}" type="pres">
      <dgm:prSet presAssocID="{2B04CBEA-8539-4780-B466-E221CDDED413}" presName="composite" presStyleCnt="0">
        <dgm:presLayoutVars>
          <dgm:chMax val="1"/>
          <dgm:dir/>
          <dgm:resizeHandles val="exact"/>
        </dgm:presLayoutVars>
      </dgm:prSet>
      <dgm:spPr/>
    </dgm:pt>
    <dgm:pt modelId="{ECEDB963-7011-4C50-8DC6-BE93C61BFB6A}" type="pres">
      <dgm:prSet presAssocID="{2B04CBEA-8539-4780-B466-E221CDDED413}" presName="radial" presStyleCnt="0">
        <dgm:presLayoutVars>
          <dgm:animLvl val="ctr"/>
        </dgm:presLayoutVars>
      </dgm:prSet>
      <dgm:spPr/>
    </dgm:pt>
    <dgm:pt modelId="{E88AF88F-4331-403A-8FBD-9011E448981C}" type="pres">
      <dgm:prSet presAssocID="{F5885413-B34C-4438-ADCF-983A0FE06211}" presName="centerShape" presStyleLbl="vennNode1" presStyleIdx="0" presStyleCnt="6"/>
      <dgm:spPr/>
    </dgm:pt>
    <dgm:pt modelId="{507268FE-966F-49EA-B5A3-7122FB6B0C0C}" type="pres">
      <dgm:prSet presAssocID="{2298E0A1-B369-4020-99BE-6976A0FC74DF}" presName="node" presStyleLbl="vennNode1" presStyleIdx="1" presStyleCnt="6" custRadScaleRad="100047" custRadScaleInc="2940">
        <dgm:presLayoutVars>
          <dgm:bulletEnabled val="1"/>
        </dgm:presLayoutVars>
      </dgm:prSet>
      <dgm:spPr/>
    </dgm:pt>
    <dgm:pt modelId="{AEE7AB46-8CE5-4634-B0FE-CCA90417A0C5}" type="pres">
      <dgm:prSet presAssocID="{B0044D07-23AA-4394-A561-90C757D13767}" presName="node" presStyleLbl="vennNode1" presStyleIdx="2" presStyleCnt="6" custRadScaleRad="102679" custRadScaleInc="1432">
        <dgm:presLayoutVars>
          <dgm:bulletEnabled val="1"/>
        </dgm:presLayoutVars>
      </dgm:prSet>
      <dgm:spPr/>
    </dgm:pt>
    <dgm:pt modelId="{51C203E7-373E-49F3-9E27-E9B2441C8599}" type="pres">
      <dgm:prSet presAssocID="{6681C361-CF11-432B-84CB-066215A4C9CE}" presName="node" presStyleLbl="vennNode1" presStyleIdx="3" presStyleCnt="6">
        <dgm:presLayoutVars>
          <dgm:bulletEnabled val="1"/>
        </dgm:presLayoutVars>
      </dgm:prSet>
      <dgm:spPr/>
    </dgm:pt>
    <dgm:pt modelId="{EE7F90D3-4A7E-4389-B1AD-82936DDADC72}" type="pres">
      <dgm:prSet presAssocID="{26E0D9E1-1AA5-4AB7-9DF8-CBA4682FC07B}" presName="node" presStyleLbl="vennNode1" presStyleIdx="4" presStyleCnt="6">
        <dgm:presLayoutVars>
          <dgm:bulletEnabled val="1"/>
        </dgm:presLayoutVars>
      </dgm:prSet>
      <dgm:spPr/>
    </dgm:pt>
    <dgm:pt modelId="{EA25AC85-443E-4599-89AF-98F4045FAA11}" type="pres">
      <dgm:prSet presAssocID="{011D4185-90D3-4523-A19D-BEC5CEE9B88B}" presName="node" presStyleLbl="vennNode1" presStyleIdx="5" presStyleCnt="6">
        <dgm:presLayoutVars>
          <dgm:bulletEnabled val="1"/>
        </dgm:presLayoutVars>
      </dgm:prSet>
      <dgm:spPr/>
    </dgm:pt>
  </dgm:ptLst>
  <dgm:cxnLst>
    <dgm:cxn modelId="{C7D90D09-7700-46E5-95B1-0817DE149B2E}" srcId="{F5885413-B34C-4438-ADCF-983A0FE06211}" destId="{2298E0A1-B369-4020-99BE-6976A0FC74DF}" srcOrd="0" destOrd="0" parTransId="{142F79B2-3BD2-4311-B90E-D8AA44E13B76}" sibTransId="{7B5C45B2-E339-49D0-8625-15574E42D951}"/>
    <dgm:cxn modelId="{2F170D1A-631E-4E9F-8B9B-1016EF9EA4B9}" srcId="{2B04CBEA-8539-4780-B466-E221CDDED413}" destId="{F5885413-B34C-4438-ADCF-983A0FE06211}" srcOrd="0" destOrd="0" parTransId="{C1B0F8E3-953E-4B59-BE3B-A619FCCF7255}" sibTransId="{9982D218-F05C-4120-88B2-145D832932F8}"/>
    <dgm:cxn modelId="{ACD4461E-13CA-4B55-A894-ED03157C9702}" srcId="{F5885413-B34C-4438-ADCF-983A0FE06211}" destId="{B0044D07-23AA-4394-A561-90C757D13767}" srcOrd="1" destOrd="0" parTransId="{EFE1BFB3-E44D-4A96-AA0E-5E4CA10DA85B}" sibTransId="{AC24D553-F839-4D64-A41A-4063931F6983}"/>
    <dgm:cxn modelId="{CB784926-93D1-4BAF-BC3A-B883AC759595}" type="presOf" srcId="{26E0D9E1-1AA5-4AB7-9DF8-CBA4682FC07B}" destId="{EE7F90D3-4A7E-4389-B1AD-82936DDADC72}" srcOrd="0" destOrd="0" presId="urn:microsoft.com/office/officeart/2005/8/layout/radial3"/>
    <dgm:cxn modelId="{E9532763-87C7-4743-8919-EF38EF83B422}" type="presOf" srcId="{2298E0A1-B369-4020-99BE-6976A0FC74DF}" destId="{507268FE-966F-49EA-B5A3-7122FB6B0C0C}" srcOrd="0" destOrd="0" presId="urn:microsoft.com/office/officeart/2005/8/layout/radial3"/>
    <dgm:cxn modelId="{EDCB6A75-8FF5-4823-BE1D-E82155D75B55}" type="presOf" srcId="{2B04CBEA-8539-4780-B466-E221CDDED413}" destId="{D938FDDE-CD63-45E6-B133-485A52426A66}" srcOrd="0" destOrd="0" presId="urn:microsoft.com/office/officeart/2005/8/layout/radial3"/>
    <dgm:cxn modelId="{4815237C-E70A-43E9-85A4-31C4C53141EE}" type="presOf" srcId="{6681C361-CF11-432B-84CB-066215A4C9CE}" destId="{51C203E7-373E-49F3-9E27-E9B2441C8599}" srcOrd="0" destOrd="0" presId="urn:microsoft.com/office/officeart/2005/8/layout/radial3"/>
    <dgm:cxn modelId="{E8254E7C-C056-4BB0-8191-71EC010E5436}" srcId="{F5885413-B34C-4438-ADCF-983A0FE06211}" destId="{011D4185-90D3-4523-A19D-BEC5CEE9B88B}" srcOrd="4" destOrd="0" parTransId="{211DF359-AE59-40E6-AF85-292EA4D2938C}" sibTransId="{AE525687-15B9-4E9D-AAB8-EEF481F6DE50}"/>
    <dgm:cxn modelId="{8FD0997D-56EB-4745-A817-5FCB50C95ADD}" type="presOf" srcId="{F5885413-B34C-4438-ADCF-983A0FE06211}" destId="{E88AF88F-4331-403A-8FBD-9011E448981C}" srcOrd="0" destOrd="0" presId="urn:microsoft.com/office/officeart/2005/8/layout/radial3"/>
    <dgm:cxn modelId="{E962A585-013F-4773-85E5-8CE88A001ED5}" srcId="{F5885413-B34C-4438-ADCF-983A0FE06211}" destId="{6681C361-CF11-432B-84CB-066215A4C9CE}" srcOrd="2" destOrd="0" parTransId="{0AC9CB6E-479F-40AF-B06C-438BC55AE6CD}" sibTransId="{58F5E109-E270-4F40-92CE-6446618D9E9B}"/>
    <dgm:cxn modelId="{379169A3-A90D-4B03-A81D-9707533F58F8}" srcId="{F5885413-B34C-4438-ADCF-983A0FE06211}" destId="{26E0D9E1-1AA5-4AB7-9DF8-CBA4682FC07B}" srcOrd="3" destOrd="0" parTransId="{4106E90B-7885-47D7-9A27-1ED86097D052}" sibTransId="{1A4B72E2-A2AA-4F2A-98A2-06CF8F4AF4B2}"/>
    <dgm:cxn modelId="{6D0849AE-8BD4-42B6-AFA5-5E14599D3CCF}" type="presOf" srcId="{011D4185-90D3-4523-A19D-BEC5CEE9B88B}" destId="{EA25AC85-443E-4599-89AF-98F4045FAA11}" srcOrd="0" destOrd="0" presId="urn:microsoft.com/office/officeart/2005/8/layout/radial3"/>
    <dgm:cxn modelId="{7DDC96C8-D288-4510-8F92-1BC51F0D8247}" type="presOf" srcId="{B0044D07-23AA-4394-A561-90C757D13767}" destId="{AEE7AB46-8CE5-4634-B0FE-CCA90417A0C5}" srcOrd="0" destOrd="0" presId="urn:microsoft.com/office/officeart/2005/8/layout/radial3"/>
    <dgm:cxn modelId="{B341DE12-F3C1-464A-9D9B-5D64400ED401}" type="presParOf" srcId="{D938FDDE-CD63-45E6-B133-485A52426A66}" destId="{ECEDB963-7011-4C50-8DC6-BE93C61BFB6A}" srcOrd="0" destOrd="0" presId="urn:microsoft.com/office/officeart/2005/8/layout/radial3"/>
    <dgm:cxn modelId="{D1A6C00D-C4CF-44F6-8A1F-2F3C500F09EB}" type="presParOf" srcId="{ECEDB963-7011-4C50-8DC6-BE93C61BFB6A}" destId="{E88AF88F-4331-403A-8FBD-9011E448981C}" srcOrd="0" destOrd="0" presId="urn:microsoft.com/office/officeart/2005/8/layout/radial3"/>
    <dgm:cxn modelId="{DAE623BB-0500-463B-97C9-AD209D0A93C7}" type="presParOf" srcId="{ECEDB963-7011-4C50-8DC6-BE93C61BFB6A}" destId="{507268FE-966F-49EA-B5A3-7122FB6B0C0C}" srcOrd="1" destOrd="0" presId="urn:microsoft.com/office/officeart/2005/8/layout/radial3"/>
    <dgm:cxn modelId="{EC0362F2-7DA2-4271-AB60-F3E94CE2C074}" type="presParOf" srcId="{ECEDB963-7011-4C50-8DC6-BE93C61BFB6A}" destId="{AEE7AB46-8CE5-4634-B0FE-CCA90417A0C5}" srcOrd="2" destOrd="0" presId="urn:microsoft.com/office/officeart/2005/8/layout/radial3"/>
    <dgm:cxn modelId="{9A14F01B-72A4-4EBF-8D3D-1F278B323512}" type="presParOf" srcId="{ECEDB963-7011-4C50-8DC6-BE93C61BFB6A}" destId="{51C203E7-373E-49F3-9E27-E9B2441C8599}" srcOrd="3" destOrd="0" presId="urn:microsoft.com/office/officeart/2005/8/layout/radial3"/>
    <dgm:cxn modelId="{DB2BD602-8B83-47B9-A0DF-41C816AF8D57}" type="presParOf" srcId="{ECEDB963-7011-4C50-8DC6-BE93C61BFB6A}" destId="{EE7F90D3-4A7E-4389-B1AD-82936DDADC72}" srcOrd="4" destOrd="0" presId="urn:microsoft.com/office/officeart/2005/8/layout/radial3"/>
    <dgm:cxn modelId="{2566B7EB-C6E9-43D4-8124-E716BD9A3884}" type="presParOf" srcId="{ECEDB963-7011-4C50-8DC6-BE93C61BFB6A}" destId="{EA25AC85-443E-4599-89AF-98F4045FAA11}" srcOrd="5" destOrd="0" presId="urn:microsoft.com/office/officeart/2005/8/layout/radial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8AF88F-4331-403A-8FBD-9011E448981C}">
      <dsp:nvSpPr>
        <dsp:cNvPr id="0" name=""/>
        <dsp:cNvSpPr/>
      </dsp:nvSpPr>
      <dsp:spPr>
        <a:xfrm>
          <a:off x="1627289" y="809877"/>
          <a:ext cx="1877362" cy="1877362"/>
        </a:xfrm>
        <a:prstGeom prst="ellipse">
          <a:avLst/>
        </a:prstGeom>
        <a:solidFill>
          <a:schemeClr val="dk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b="1" kern="1200" noProof="0" dirty="0" err="1"/>
            <a:t>SiC</a:t>
          </a:r>
          <a:r>
            <a:rPr lang="en-GB" sz="2400" b="1" kern="1200" noProof="0" dirty="0"/>
            <a:t> Radiation detectors</a:t>
          </a:r>
        </a:p>
      </dsp:txBody>
      <dsp:txXfrm>
        <a:off x="1902222" y="1084810"/>
        <a:ext cx="1327496" cy="1327496"/>
      </dsp:txXfrm>
    </dsp:sp>
    <dsp:sp modelId="{507268FE-966F-49EA-B5A3-7122FB6B0C0C}">
      <dsp:nvSpPr>
        <dsp:cNvPr id="0" name=""/>
        <dsp:cNvSpPr/>
      </dsp:nvSpPr>
      <dsp:spPr>
        <a:xfrm>
          <a:off x="2141761" y="58180"/>
          <a:ext cx="938681" cy="938681"/>
        </a:xfrm>
        <a:prstGeom prst="ellipse">
          <a:avLst/>
        </a:prstGeom>
        <a:solidFill>
          <a:schemeClr val="accent3">
            <a:lumMod val="40000"/>
            <a:lumOff val="60000"/>
            <a:alpha val="5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noProof="0" dirty="0"/>
            <a:t>High Energy Physics</a:t>
          </a:r>
        </a:p>
      </dsp:txBody>
      <dsp:txXfrm>
        <a:off x="2279228" y="195647"/>
        <a:ext cx="663747" cy="663747"/>
      </dsp:txXfrm>
    </dsp:sp>
    <dsp:sp modelId="{AEE7AB46-8CE5-4634-B0FE-CCA90417A0C5}">
      <dsp:nvSpPr>
        <dsp:cNvPr id="0" name=""/>
        <dsp:cNvSpPr/>
      </dsp:nvSpPr>
      <dsp:spPr>
        <a:xfrm>
          <a:off x="3296048" y="913228"/>
          <a:ext cx="938681" cy="938681"/>
        </a:xfrm>
        <a:prstGeom prst="ellipse">
          <a:avLst/>
        </a:prstGeom>
        <a:solidFill>
          <a:schemeClr val="tx2">
            <a:lumMod val="60000"/>
            <a:lumOff val="40000"/>
            <a:alpha val="5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noProof="0" dirty="0"/>
            <a:t>Nuclear Physics</a:t>
          </a:r>
        </a:p>
      </dsp:txBody>
      <dsp:txXfrm>
        <a:off x="3433515" y="1050695"/>
        <a:ext cx="663747" cy="663747"/>
      </dsp:txXfrm>
    </dsp:sp>
    <dsp:sp modelId="{51C203E7-373E-49F3-9E27-E9B2441C8599}">
      <dsp:nvSpPr>
        <dsp:cNvPr id="0" name=""/>
        <dsp:cNvSpPr/>
      </dsp:nvSpPr>
      <dsp:spPr>
        <a:xfrm>
          <a:off x="2814489" y="2267267"/>
          <a:ext cx="938681" cy="938681"/>
        </a:xfrm>
        <a:prstGeom prst="ellipse">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lin ang="2700000" scaled="1"/>
          <a:tileRect/>
        </a:gra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noProof="0" dirty="0"/>
            <a:t>Fusion</a:t>
          </a:r>
        </a:p>
      </dsp:txBody>
      <dsp:txXfrm>
        <a:off x="2951956" y="2404734"/>
        <a:ext cx="663747" cy="663747"/>
      </dsp:txXfrm>
    </dsp:sp>
    <dsp:sp modelId="{EE7F90D3-4A7E-4389-B1AD-82936DDADC72}">
      <dsp:nvSpPr>
        <dsp:cNvPr id="0" name=""/>
        <dsp:cNvSpPr/>
      </dsp:nvSpPr>
      <dsp:spPr>
        <a:xfrm>
          <a:off x="1378769" y="2267267"/>
          <a:ext cx="938681" cy="938681"/>
        </a:xfrm>
        <a:prstGeom prst="ellipse">
          <a:avLst/>
        </a:prstGeom>
        <a:solidFill>
          <a:schemeClr val="accent3">
            <a:lumMod val="40000"/>
            <a:lumOff val="60000"/>
            <a:alpha val="5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noProof="0" dirty="0"/>
            <a:t>Medical dosimetry</a:t>
          </a:r>
        </a:p>
      </dsp:txBody>
      <dsp:txXfrm>
        <a:off x="1516236" y="2404734"/>
        <a:ext cx="663747" cy="663747"/>
      </dsp:txXfrm>
    </dsp:sp>
    <dsp:sp modelId="{EA25AC85-443E-4599-89AF-98F4045FAA11}">
      <dsp:nvSpPr>
        <dsp:cNvPr id="0" name=""/>
        <dsp:cNvSpPr/>
      </dsp:nvSpPr>
      <dsp:spPr>
        <a:xfrm>
          <a:off x="935107" y="901816"/>
          <a:ext cx="938681" cy="938681"/>
        </a:xfrm>
        <a:prstGeom prst="ellipse">
          <a:avLst/>
        </a:prstGeom>
        <a:solidFill>
          <a:schemeClr val="dk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noProof="0" dirty="0"/>
            <a:t>Space</a:t>
          </a:r>
        </a:p>
      </dsp:txBody>
      <dsp:txXfrm>
        <a:off x="1072574" y="1039283"/>
        <a:ext cx="663747" cy="663747"/>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dirty="0"/>
          </a:p>
        </p:txBody>
      </p:sp>
      <p:sp>
        <p:nvSpPr>
          <p:cNvPr id="3" name="2 Marcador de fecha"/>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11C34CB-B737-4B84-8B34-7096F2556886}" type="datetimeFigureOut">
              <a:rPr lang="en-US" smtClean="0"/>
              <a:t>7/4/2025</a:t>
            </a:fld>
            <a:endParaRPr lang="en-US" dirty="0"/>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4 Marcador de notas"/>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dirty="0"/>
          </a:p>
        </p:txBody>
      </p:sp>
      <p:sp>
        <p:nvSpPr>
          <p:cNvPr id="7" name="6 Marcador de número de diapositiva"/>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F657F0D-1AEF-4F08-9EEB-F2D23CA9A39A}" type="slidenum">
              <a:rPr lang="en-US" smtClean="0"/>
              <a:t>‹#›</a:t>
            </a:fld>
            <a:endParaRPr lang="en-US" dirty="0"/>
          </a:p>
        </p:txBody>
      </p:sp>
    </p:spTree>
    <p:extLst>
      <p:ext uri="{BB962C8B-B14F-4D97-AF65-F5344CB8AC3E}">
        <p14:creationId xmlns:p14="http://schemas.microsoft.com/office/powerpoint/2010/main" val="1787663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657F0D-1AEF-4F08-9EEB-F2D23CA9A39A}" type="slidenum">
              <a:rPr lang="en-US" smtClean="0"/>
              <a:t>4</a:t>
            </a:fld>
            <a:endParaRPr lang="en-US" dirty="0"/>
          </a:p>
        </p:txBody>
      </p:sp>
    </p:spTree>
    <p:extLst>
      <p:ext uri="{BB962C8B-B14F-4D97-AF65-F5344CB8AC3E}">
        <p14:creationId xmlns:p14="http://schemas.microsoft.com/office/powerpoint/2010/main" val="3561957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657F0D-1AEF-4F08-9EEB-F2D23CA9A39A}" type="slidenum">
              <a:rPr lang="en-US" smtClean="0"/>
              <a:t>45</a:t>
            </a:fld>
            <a:endParaRPr lang="en-US" dirty="0"/>
          </a:p>
        </p:txBody>
      </p:sp>
    </p:spTree>
    <p:extLst>
      <p:ext uri="{BB962C8B-B14F-4D97-AF65-F5344CB8AC3E}">
        <p14:creationId xmlns:p14="http://schemas.microsoft.com/office/powerpoint/2010/main" val="2404520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5ed8f1d281_0_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59" name="Google Shape;59;g35ed8f1d281_0_9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657F0D-1AEF-4F08-9EEB-F2D23CA9A39A}" type="slidenum">
              <a:rPr lang="en-US" smtClean="0"/>
              <a:t>14</a:t>
            </a:fld>
            <a:endParaRPr lang="en-US" dirty="0"/>
          </a:p>
        </p:txBody>
      </p:sp>
    </p:spTree>
    <p:extLst>
      <p:ext uri="{BB962C8B-B14F-4D97-AF65-F5344CB8AC3E}">
        <p14:creationId xmlns:p14="http://schemas.microsoft.com/office/powerpoint/2010/main" val="3813708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DF657F0D-1AEF-4F08-9EEB-F2D23CA9A39A}" type="slidenum">
              <a:rPr lang="en-US" smtClean="0"/>
              <a:t>21</a:t>
            </a:fld>
            <a:endParaRPr lang="en-US" dirty="0"/>
          </a:p>
        </p:txBody>
      </p:sp>
    </p:spTree>
    <p:extLst>
      <p:ext uri="{BB962C8B-B14F-4D97-AF65-F5344CB8AC3E}">
        <p14:creationId xmlns:p14="http://schemas.microsoft.com/office/powerpoint/2010/main" val="2674246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1 Gy in </a:t>
            </a:r>
            <a:r>
              <a:rPr lang="es-ES" dirty="0" err="1"/>
              <a:t>water</a:t>
            </a:r>
            <a:endParaRPr lang="en-GB" dirty="0"/>
          </a:p>
        </p:txBody>
      </p:sp>
      <p:sp>
        <p:nvSpPr>
          <p:cNvPr id="4" name="Marcador de número de diapositiva 3"/>
          <p:cNvSpPr>
            <a:spLocks noGrp="1"/>
          </p:cNvSpPr>
          <p:nvPr>
            <p:ph type="sldNum" sz="quarter" idx="5"/>
          </p:nvPr>
        </p:nvSpPr>
        <p:spPr/>
        <p:txBody>
          <a:bodyPr/>
          <a:lstStyle/>
          <a:p>
            <a:fld id="{66241A2E-028A-4DE5-ADD9-A0F0DA7D7BD7}" type="slidenum">
              <a:rPr lang="es-ES" smtClean="0"/>
              <a:pPr/>
              <a:t>27</a:t>
            </a:fld>
            <a:endParaRPr lang="es-ES"/>
          </a:p>
        </p:txBody>
      </p:sp>
    </p:spTree>
    <p:extLst>
      <p:ext uri="{BB962C8B-B14F-4D97-AF65-F5344CB8AC3E}">
        <p14:creationId xmlns:p14="http://schemas.microsoft.com/office/powerpoint/2010/main" val="572900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657F0D-1AEF-4F08-9EEB-F2D23CA9A39A}" type="slidenum">
              <a:rPr lang="en-US" smtClean="0"/>
              <a:t>29</a:t>
            </a:fld>
            <a:endParaRPr lang="en-US" dirty="0"/>
          </a:p>
        </p:txBody>
      </p:sp>
    </p:spTree>
    <p:extLst>
      <p:ext uri="{BB962C8B-B14F-4D97-AF65-F5344CB8AC3E}">
        <p14:creationId xmlns:p14="http://schemas.microsoft.com/office/powerpoint/2010/main" val="30201985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66241A2E-028A-4DE5-ADD9-A0F0DA7D7BD7}" type="slidenum">
              <a:rPr lang="es-ES" smtClean="0"/>
              <a:pPr/>
              <a:t>30</a:t>
            </a:fld>
            <a:endParaRPr lang="es-ES"/>
          </a:p>
        </p:txBody>
      </p:sp>
    </p:spTree>
    <p:extLst>
      <p:ext uri="{BB962C8B-B14F-4D97-AF65-F5344CB8AC3E}">
        <p14:creationId xmlns:p14="http://schemas.microsoft.com/office/powerpoint/2010/main" val="3559643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90752">
              <a:defRPr/>
            </a:pPr>
            <a:r>
              <a:rPr lang="en-US" sz="1300" dirty="0"/>
              <a:t>Response independent both of DPP and of instantaneous dose rate </a:t>
            </a:r>
          </a:p>
          <a:p>
            <a:endParaRPr lang="en-GB" dirty="0"/>
          </a:p>
        </p:txBody>
      </p:sp>
      <p:sp>
        <p:nvSpPr>
          <p:cNvPr id="4" name="Marcador de número de diapositiva 3"/>
          <p:cNvSpPr>
            <a:spLocks noGrp="1"/>
          </p:cNvSpPr>
          <p:nvPr>
            <p:ph type="sldNum" sz="quarter" idx="5"/>
          </p:nvPr>
        </p:nvSpPr>
        <p:spPr/>
        <p:txBody>
          <a:bodyPr/>
          <a:lstStyle/>
          <a:p>
            <a:fld id="{66241A2E-028A-4DE5-ADD9-A0F0DA7D7BD7}" type="slidenum">
              <a:rPr lang="es-ES" smtClean="0"/>
              <a:pPr/>
              <a:t>31</a:t>
            </a:fld>
            <a:endParaRPr lang="es-ES"/>
          </a:p>
        </p:txBody>
      </p:sp>
    </p:spTree>
    <p:extLst>
      <p:ext uri="{BB962C8B-B14F-4D97-AF65-F5344CB8AC3E}">
        <p14:creationId xmlns:p14="http://schemas.microsoft.com/office/powerpoint/2010/main" val="2209202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Advantage</a:t>
            </a:r>
            <a:r>
              <a:rPr lang="es-ES" dirty="0"/>
              <a:t> -&gt; </a:t>
            </a:r>
            <a:r>
              <a:rPr lang="es-ES" dirty="0" err="1"/>
              <a:t>does</a:t>
            </a:r>
            <a:r>
              <a:rPr lang="es-ES" dirty="0"/>
              <a:t> </a:t>
            </a:r>
            <a:r>
              <a:rPr lang="es-ES" dirty="0" err="1"/>
              <a:t>nto</a:t>
            </a:r>
            <a:r>
              <a:rPr lang="es-ES" dirty="0"/>
              <a:t> </a:t>
            </a:r>
            <a:r>
              <a:rPr lang="es-ES" dirty="0" err="1"/>
              <a:t>require</a:t>
            </a:r>
            <a:r>
              <a:rPr lang="es-ES" dirty="0"/>
              <a:t> </a:t>
            </a:r>
            <a:r>
              <a:rPr lang="es-ES" dirty="0" err="1"/>
              <a:t>calibration</a:t>
            </a:r>
            <a:endParaRPr lang="en-GB" dirty="0"/>
          </a:p>
        </p:txBody>
      </p:sp>
      <p:sp>
        <p:nvSpPr>
          <p:cNvPr id="4" name="Slide Number Placeholder 3"/>
          <p:cNvSpPr>
            <a:spLocks noGrp="1"/>
          </p:cNvSpPr>
          <p:nvPr>
            <p:ph type="sldNum" sz="quarter" idx="5"/>
          </p:nvPr>
        </p:nvSpPr>
        <p:spPr/>
        <p:txBody>
          <a:bodyPr/>
          <a:lstStyle/>
          <a:p>
            <a:fld id="{DF657F0D-1AEF-4F08-9EEB-F2D23CA9A39A}" type="slidenum">
              <a:rPr lang="en-US" smtClean="0"/>
              <a:t>32</a:t>
            </a:fld>
            <a:endParaRPr lang="en-US" dirty="0"/>
          </a:p>
        </p:txBody>
      </p:sp>
    </p:spTree>
    <p:extLst>
      <p:ext uri="{BB962C8B-B14F-4D97-AF65-F5344CB8AC3E}">
        <p14:creationId xmlns:p14="http://schemas.microsoft.com/office/powerpoint/2010/main" val="728083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90752">
              <a:defRPr/>
            </a:pPr>
            <a:r>
              <a:rPr lang="es-ES" dirty="0"/>
              <a:t>NIEL/LET (62 </a:t>
            </a:r>
            <a:r>
              <a:rPr lang="es-ES" dirty="0" err="1"/>
              <a:t>MeV</a:t>
            </a:r>
            <a:r>
              <a:rPr lang="es-ES" dirty="0"/>
              <a:t>/2MeV) = 1.3</a:t>
            </a:r>
          </a:p>
          <a:p>
            <a:pPr defTabSz="990752">
              <a:defRPr/>
            </a:pPr>
            <a:r>
              <a:rPr lang="es-ES" baseline="0" dirty="0"/>
              <a:t>62 </a:t>
            </a:r>
            <a:r>
              <a:rPr lang="es-ES" baseline="0" dirty="0" err="1"/>
              <a:t>MeV</a:t>
            </a:r>
            <a:r>
              <a:rPr lang="es-ES" baseline="0" dirty="0"/>
              <a:t> </a:t>
            </a:r>
            <a:r>
              <a:rPr lang="es-ES" baseline="0" dirty="0" err="1"/>
              <a:t>protons</a:t>
            </a:r>
            <a:r>
              <a:rPr lang="es-ES" baseline="0" dirty="0"/>
              <a:t> cause 1.3 times more </a:t>
            </a:r>
            <a:r>
              <a:rPr lang="es-ES" baseline="0" dirty="0" err="1"/>
              <a:t>damage</a:t>
            </a:r>
            <a:r>
              <a:rPr lang="es-ES" baseline="0" dirty="0"/>
              <a:t> </a:t>
            </a:r>
            <a:r>
              <a:rPr lang="es-ES" baseline="0" dirty="0" err="1"/>
              <a:t>than</a:t>
            </a:r>
            <a:r>
              <a:rPr lang="es-ES" baseline="0" dirty="0"/>
              <a:t> 2 </a:t>
            </a:r>
            <a:r>
              <a:rPr lang="es-ES" baseline="0" dirty="0" err="1"/>
              <a:t>MeV</a:t>
            </a:r>
            <a:r>
              <a:rPr lang="es-ES" baseline="0" dirty="0"/>
              <a:t> </a:t>
            </a:r>
            <a:r>
              <a:rPr lang="es-ES" baseline="0" dirty="0" err="1"/>
              <a:t>for</a:t>
            </a:r>
            <a:r>
              <a:rPr lang="es-ES" baseline="0" dirty="0"/>
              <a:t> </a:t>
            </a:r>
            <a:r>
              <a:rPr lang="es-ES" baseline="0" dirty="0" err="1"/>
              <a:t>the</a:t>
            </a:r>
            <a:r>
              <a:rPr lang="es-ES" baseline="0" dirty="0"/>
              <a:t> </a:t>
            </a:r>
            <a:r>
              <a:rPr lang="es-ES" baseline="0" dirty="0" err="1"/>
              <a:t>same</a:t>
            </a:r>
            <a:r>
              <a:rPr lang="es-ES" baseline="0" dirty="0"/>
              <a:t> </a:t>
            </a:r>
            <a:r>
              <a:rPr lang="es-ES" baseline="0" dirty="0" err="1"/>
              <a:t>dose</a:t>
            </a:r>
            <a:endParaRPr lang="es-ES" baseline="0" dirty="0"/>
          </a:p>
        </p:txBody>
      </p:sp>
      <p:sp>
        <p:nvSpPr>
          <p:cNvPr id="4" name="Marcador de número de diapositiva 3"/>
          <p:cNvSpPr>
            <a:spLocks noGrp="1"/>
          </p:cNvSpPr>
          <p:nvPr>
            <p:ph type="sldNum" sz="quarter" idx="5"/>
          </p:nvPr>
        </p:nvSpPr>
        <p:spPr/>
        <p:txBody>
          <a:bodyPr/>
          <a:lstStyle/>
          <a:p>
            <a:fld id="{66241A2E-028A-4DE5-ADD9-A0F0DA7D7BD7}" type="slidenum">
              <a:rPr lang="es-ES" smtClean="0"/>
              <a:pPr/>
              <a:t>34</a:t>
            </a:fld>
            <a:endParaRPr lang="es-ES"/>
          </a:p>
        </p:txBody>
      </p:sp>
    </p:spTree>
    <p:extLst>
      <p:ext uri="{BB962C8B-B14F-4D97-AF65-F5344CB8AC3E}">
        <p14:creationId xmlns:p14="http://schemas.microsoft.com/office/powerpoint/2010/main" val="30449390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5.jpeg"/><Relationship Id="rId4" Type="http://schemas.openxmlformats.org/officeDocument/2006/relationships/image" Target="../media/image3.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7.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emf"/><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2.emf"/><Relationship Id="rId5" Type="http://schemas.openxmlformats.org/officeDocument/2006/relationships/image" Target="../media/image5.jpe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1B8FADFF-5D29-FA48-BB65-1E0C4FDC2EF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4192"/>
          <a:stretch/>
        </p:blipFill>
        <p:spPr>
          <a:xfrm>
            <a:off x="0" y="0"/>
            <a:ext cx="9144000" cy="6858000"/>
          </a:xfrm>
          <a:prstGeom prst="rect">
            <a:avLst/>
          </a:prstGeom>
        </p:spPr>
      </p:pic>
      <p:sp>
        <p:nvSpPr>
          <p:cNvPr id="9" name="Rectángulo 8">
            <a:extLst>
              <a:ext uri="{FF2B5EF4-FFF2-40B4-BE49-F238E27FC236}">
                <a16:creationId xmlns:a16="http://schemas.microsoft.com/office/drawing/2014/main" id="{A8538221-9420-3A41-8343-76F5623EB16F}"/>
              </a:ext>
            </a:extLst>
          </p:cNvPr>
          <p:cNvSpPr/>
          <p:nvPr userDrawn="1"/>
        </p:nvSpPr>
        <p:spPr>
          <a:xfrm>
            <a:off x="0" y="0"/>
            <a:ext cx="8636960" cy="6858000"/>
          </a:xfrm>
          <a:prstGeom prst="rect">
            <a:avLst/>
          </a:prstGeom>
          <a:gradFill>
            <a:gsLst>
              <a:gs pos="99000">
                <a:schemeClr val="bg1">
                  <a:lumMod val="95000"/>
                  <a:alpha val="0"/>
                </a:schemeClr>
              </a:gs>
              <a:gs pos="33000">
                <a:srgbClr val="00499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Título 1">
            <a:extLst>
              <a:ext uri="{FF2B5EF4-FFF2-40B4-BE49-F238E27FC236}">
                <a16:creationId xmlns:a16="http://schemas.microsoft.com/office/drawing/2014/main" id="{0E33A8E4-AD28-614D-815B-C43848BA1B45}"/>
              </a:ext>
            </a:extLst>
          </p:cNvPr>
          <p:cNvSpPr txBox="1">
            <a:spLocks/>
          </p:cNvSpPr>
          <p:nvPr userDrawn="1"/>
        </p:nvSpPr>
        <p:spPr>
          <a:xfrm>
            <a:off x="549151" y="506795"/>
            <a:ext cx="7664119" cy="288395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GB" sz="4000" b="1" noProof="0" dirty="0">
              <a:solidFill>
                <a:schemeClr val="bg1"/>
              </a:solidFill>
              <a:latin typeface="Arial" panose="020B0604020202020204" pitchFamily="34" charset="0"/>
              <a:cs typeface="Arial" panose="020B0604020202020204" pitchFamily="34" charset="0"/>
            </a:endParaRPr>
          </a:p>
        </p:txBody>
      </p:sp>
      <p:pic>
        <p:nvPicPr>
          <p:cNvPr id="12" name="Imagen 11">
            <a:extLst>
              <a:ext uri="{FF2B5EF4-FFF2-40B4-BE49-F238E27FC236}">
                <a16:creationId xmlns:a16="http://schemas.microsoft.com/office/drawing/2014/main" id="{8BC325B0-F566-3D4C-94AD-CA1BC03061B3}"/>
              </a:ext>
            </a:extLst>
          </p:cNvPr>
          <p:cNvPicPr>
            <a:picLocks noChangeAspect="1"/>
          </p:cNvPicPr>
          <p:nvPr userDrawn="1"/>
        </p:nvPicPr>
        <p:blipFill>
          <a:blip r:embed="rId3"/>
          <a:stretch>
            <a:fillRect/>
          </a:stretch>
        </p:blipFill>
        <p:spPr>
          <a:xfrm>
            <a:off x="691464" y="3859064"/>
            <a:ext cx="1560668" cy="435862"/>
          </a:xfrm>
          <a:prstGeom prst="rect">
            <a:avLst/>
          </a:prstGeom>
        </p:spPr>
      </p:pic>
      <p:pic>
        <p:nvPicPr>
          <p:cNvPr id="13" name="Imagen 12">
            <a:extLst>
              <a:ext uri="{FF2B5EF4-FFF2-40B4-BE49-F238E27FC236}">
                <a16:creationId xmlns:a16="http://schemas.microsoft.com/office/drawing/2014/main" id="{C63FCAFA-BF23-684C-B971-D9A4232F04D9}"/>
              </a:ext>
            </a:extLst>
          </p:cNvPr>
          <p:cNvPicPr>
            <a:picLocks noChangeAspect="1"/>
          </p:cNvPicPr>
          <p:nvPr userDrawn="1"/>
        </p:nvPicPr>
        <p:blipFill>
          <a:blip r:embed="rId4"/>
          <a:stretch>
            <a:fillRect/>
          </a:stretch>
        </p:blipFill>
        <p:spPr>
          <a:xfrm>
            <a:off x="2448403" y="3859063"/>
            <a:ext cx="1872166" cy="455391"/>
          </a:xfrm>
          <a:prstGeom prst="rect">
            <a:avLst/>
          </a:prstGeom>
        </p:spPr>
      </p:pic>
      <p:sp>
        <p:nvSpPr>
          <p:cNvPr id="14" name="Rectángulo 13">
            <a:extLst>
              <a:ext uri="{FF2B5EF4-FFF2-40B4-BE49-F238E27FC236}">
                <a16:creationId xmlns:a16="http://schemas.microsoft.com/office/drawing/2014/main" id="{6554BA61-11EB-094E-B3E6-EAAEC8FCE463}"/>
              </a:ext>
            </a:extLst>
          </p:cNvPr>
          <p:cNvSpPr/>
          <p:nvPr userDrawn="1"/>
        </p:nvSpPr>
        <p:spPr>
          <a:xfrm>
            <a:off x="691464" y="5020734"/>
            <a:ext cx="1756939" cy="5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extBox 1"/>
          <p:cNvSpPr txBox="1"/>
          <p:nvPr userDrawn="1"/>
        </p:nvSpPr>
        <p:spPr>
          <a:xfrm>
            <a:off x="691464" y="5372610"/>
            <a:ext cx="1680525" cy="424732"/>
          </a:xfrm>
          <a:prstGeom prst="rect">
            <a:avLst/>
          </a:prstGeom>
          <a:noFill/>
        </p:spPr>
        <p:txBody>
          <a:bodyPr wrap="none" rtlCol="0">
            <a:spAutoFit/>
          </a:bodyPr>
          <a:lstStyle/>
          <a:p>
            <a:pPr marL="0" indent="0" algn="l">
              <a:lnSpc>
                <a:spcPct val="90000"/>
              </a:lnSpc>
              <a:buFont typeface="Wingdings" pitchFamily="2" charset="2"/>
              <a:buNone/>
            </a:pPr>
            <a:r>
              <a:rPr lang="en-GB" altLang="es-ES" sz="2400" noProof="0" dirty="0">
                <a:solidFill>
                  <a:schemeClr val="bg1"/>
                </a:solidFill>
              </a:rPr>
              <a:t>G. Pellegrini</a:t>
            </a:r>
          </a:p>
        </p:txBody>
      </p:sp>
    </p:spTree>
    <p:extLst>
      <p:ext uri="{BB962C8B-B14F-4D97-AF65-F5344CB8AC3E}">
        <p14:creationId xmlns:p14="http://schemas.microsoft.com/office/powerpoint/2010/main" val="3569353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iapo Basica">
    <p:spTree>
      <p:nvGrpSpPr>
        <p:cNvPr id="1" name=""/>
        <p:cNvGrpSpPr/>
        <p:nvPr/>
      </p:nvGrpSpPr>
      <p:grpSpPr>
        <a:xfrm>
          <a:off x="0" y="0"/>
          <a:ext cx="0" cy="0"/>
          <a:chOff x="0" y="0"/>
          <a:chExt cx="0" cy="0"/>
        </a:xfrm>
      </p:grpSpPr>
      <p:sp>
        <p:nvSpPr>
          <p:cNvPr id="2" name="Títol 1"/>
          <p:cNvSpPr>
            <a:spLocks noGrp="1"/>
          </p:cNvSpPr>
          <p:nvPr>
            <p:ph type="title" hasCustomPrompt="1"/>
          </p:nvPr>
        </p:nvSpPr>
        <p:spPr>
          <a:xfrm>
            <a:off x="457200" y="1245025"/>
            <a:ext cx="8229600" cy="639763"/>
          </a:xfrm>
          <a:prstGeom prst="rect">
            <a:avLst/>
          </a:prstGeom>
        </p:spPr>
        <p:txBody>
          <a:bodyPr/>
          <a:lstStyle>
            <a:lvl1pPr algn="l">
              <a:defRPr sz="2100" b="1">
                <a:solidFill>
                  <a:srgbClr val="004996"/>
                </a:solidFill>
                <a:latin typeface="Arial" panose="020B0604020202020204" pitchFamily="34" charset="0"/>
                <a:cs typeface="Arial" panose="020B0604020202020204" pitchFamily="34" charset="0"/>
              </a:defRPr>
            </a:lvl1pPr>
          </a:lstStyle>
          <a:p>
            <a:r>
              <a:rPr lang="ca-ES" dirty="0"/>
              <a:t>Feu clic aquí per editar l'estil</a:t>
            </a:r>
            <a:endParaRPr lang="es-ES" dirty="0"/>
          </a:p>
        </p:txBody>
      </p:sp>
      <p:sp>
        <p:nvSpPr>
          <p:cNvPr id="3" name="Contenidor de text 2"/>
          <p:cNvSpPr>
            <a:spLocks noGrp="1"/>
          </p:cNvSpPr>
          <p:nvPr>
            <p:ph type="body" idx="1"/>
          </p:nvPr>
        </p:nvSpPr>
        <p:spPr>
          <a:xfrm>
            <a:off x="457200" y="1997153"/>
            <a:ext cx="8229600" cy="639763"/>
          </a:xfrm>
        </p:spPr>
        <p:txBody>
          <a:bodyPr anchor="b"/>
          <a:lstStyle>
            <a:lvl1pPr marL="0" indent="0">
              <a:buNone/>
              <a:defRPr sz="1800" b="1">
                <a:latin typeface="Arial" panose="020B0604020202020204" pitchFamily="34" charset="0"/>
                <a:cs typeface="Arial" panose="020B0604020202020204" pitchFamily="34" charset="0"/>
              </a:defRPr>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s-ES"/>
              <a:t>Editar los estilos de texto del patrón</a:t>
            </a:r>
          </a:p>
        </p:txBody>
      </p:sp>
      <p:sp>
        <p:nvSpPr>
          <p:cNvPr id="4" name="Contenidor de contingut 3"/>
          <p:cNvSpPr>
            <a:spLocks noGrp="1"/>
          </p:cNvSpPr>
          <p:nvPr>
            <p:ph sz="half" idx="2"/>
          </p:nvPr>
        </p:nvSpPr>
        <p:spPr>
          <a:xfrm>
            <a:off x="457200" y="2820081"/>
            <a:ext cx="8229600" cy="2985195"/>
          </a:xfrm>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200">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pic>
        <p:nvPicPr>
          <p:cNvPr id="23" name="Imagen 22">
            <a:extLst>
              <a:ext uri="{FF2B5EF4-FFF2-40B4-BE49-F238E27FC236}">
                <a16:creationId xmlns:a16="http://schemas.microsoft.com/office/drawing/2014/main" id="{AFB5E732-4024-C742-9240-14B8FC2380F9}"/>
              </a:ext>
            </a:extLst>
          </p:cNvPr>
          <p:cNvPicPr>
            <a:picLocks noChangeAspect="1"/>
          </p:cNvPicPr>
          <p:nvPr/>
        </p:nvPicPr>
        <p:blipFill rotWithShape="1">
          <a:blip r:embed="rId2"/>
          <a:srcRect l="19793"/>
          <a:stretch/>
        </p:blipFill>
        <p:spPr>
          <a:xfrm flipH="1">
            <a:off x="-1" y="0"/>
            <a:ext cx="9144001" cy="908720"/>
          </a:xfrm>
          <a:prstGeom prst="rect">
            <a:avLst/>
          </a:prstGeom>
        </p:spPr>
      </p:pic>
      <p:pic>
        <p:nvPicPr>
          <p:cNvPr id="11" name="14 Imagen" descr="quadrats_logo_50transp.png">
            <a:extLst>
              <a:ext uri="{FF2B5EF4-FFF2-40B4-BE49-F238E27FC236}">
                <a16:creationId xmlns:a16="http://schemas.microsoft.com/office/drawing/2014/main" id="{9BF4FC47-C853-6446-81EF-0E5B73242447}"/>
              </a:ext>
            </a:extLst>
          </p:cNvPr>
          <p:cNvPicPr>
            <a:picLocks noChangeAspect="1"/>
          </p:cNvPicPr>
          <p:nvPr userDrawn="1"/>
        </p:nvPicPr>
        <p:blipFill rotWithShape="1">
          <a:blip r:embed="rId3" cstate="print">
            <a:lum contrast="25000"/>
            <a:alphaModFix amt="70000"/>
            <a:extLst>
              <a:ext uri="{28A0092B-C50C-407E-A947-70E740481C1C}">
                <a14:useLocalDpi xmlns:a14="http://schemas.microsoft.com/office/drawing/2010/main" val="0"/>
              </a:ext>
            </a:extLst>
          </a:blip>
          <a:srcRect r="28148" b="24264"/>
          <a:stretch/>
        </p:blipFill>
        <p:spPr>
          <a:xfrm>
            <a:off x="7499350" y="4546600"/>
            <a:ext cx="1644650" cy="2311400"/>
          </a:xfrm>
          <a:prstGeom prst="rect">
            <a:avLst/>
          </a:prstGeom>
        </p:spPr>
      </p:pic>
      <p:pic>
        <p:nvPicPr>
          <p:cNvPr id="7" name="Imagen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3538" y="166715"/>
            <a:ext cx="1252482" cy="536803"/>
          </a:xfrm>
          <a:prstGeom prst="rect">
            <a:avLst/>
          </a:prstGeom>
        </p:spPr>
      </p:pic>
      <p:pic>
        <p:nvPicPr>
          <p:cNvPr id="15" name="Imagen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71700" y="231614"/>
            <a:ext cx="1363098" cy="445492"/>
          </a:xfrm>
          <a:prstGeom prst="rect">
            <a:avLst/>
          </a:prstGeom>
        </p:spPr>
      </p:pic>
      <p:sp>
        <p:nvSpPr>
          <p:cNvPr id="6" name="8 CuadroTexto">
            <a:extLst>
              <a:ext uri="{FF2B5EF4-FFF2-40B4-BE49-F238E27FC236}">
                <a16:creationId xmlns:a16="http://schemas.microsoft.com/office/drawing/2014/main" id="{68E2EC74-632F-57FE-FC6D-99CB975818B9}"/>
              </a:ext>
            </a:extLst>
          </p:cNvPr>
          <p:cNvSpPr txBox="1"/>
          <p:nvPr userDrawn="1"/>
        </p:nvSpPr>
        <p:spPr>
          <a:xfrm>
            <a:off x="8282354" y="6462291"/>
            <a:ext cx="861646" cy="369332"/>
          </a:xfrm>
          <a:prstGeom prst="rect">
            <a:avLst/>
          </a:prstGeom>
          <a:noFill/>
        </p:spPr>
        <p:txBody>
          <a:bodyPr wrap="square" rtlCol="0">
            <a:spAutoFit/>
          </a:bodyPr>
          <a:lstStyle/>
          <a:p>
            <a:fld id="{589357BD-885A-4B25-B8AB-B236EBC62421}" type="slidenum">
              <a:rPr lang="es-ES" smtClean="0"/>
              <a:t>‹#›</a:t>
            </a:fld>
            <a:endParaRPr lang="es-ES" dirty="0"/>
          </a:p>
        </p:txBody>
      </p:sp>
    </p:spTree>
    <p:extLst>
      <p:ext uri="{BB962C8B-B14F-4D97-AF65-F5344CB8AC3E}">
        <p14:creationId xmlns:p14="http://schemas.microsoft.com/office/powerpoint/2010/main" val="563579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Diapo Basica">
    <p:spTree>
      <p:nvGrpSpPr>
        <p:cNvPr id="1" name=""/>
        <p:cNvGrpSpPr/>
        <p:nvPr/>
      </p:nvGrpSpPr>
      <p:grpSpPr>
        <a:xfrm>
          <a:off x="0" y="0"/>
          <a:ext cx="0" cy="0"/>
          <a:chOff x="0" y="0"/>
          <a:chExt cx="0" cy="0"/>
        </a:xfrm>
      </p:grpSpPr>
      <p:sp>
        <p:nvSpPr>
          <p:cNvPr id="2" name="Títol 1"/>
          <p:cNvSpPr>
            <a:spLocks noGrp="1"/>
          </p:cNvSpPr>
          <p:nvPr>
            <p:ph type="title" hasCustomPrompt="1"/>
          </p:nvPr>
        </p:nvSpPr>
        <p:spPr>
          <a:xfrm>
            <a:off x="457200" y="1245025"/>
            <a:ext cx="8229600" cy="639763"/>
          </a:xfrm>
          <a:prstGeom prst="rect">
            <a:avLst/>
          </a:prstGeom>
        </p:spPr>
        <p:txBody>
          <a:bodyPr/>
          <a:lstStyle>
            <a:lvl1pPr algn="l">
              <a:defRPr sz="2100" b="1">
                <a:solidFill>
                  <a:srgbClr val="004996"/>
                </a:solidFill>
                <a:latin typeface="Arial" panose="020B0604020202020204" pitchFamily="34" charset="0"/>
                <a:cs typeface="Arial" panose="020B0604020202020204" pitchFamily="34" charset="0"/>
              </a:defRPr>
            </a:lvl1pPr>
          </a:lstStyle>
          <a:p>
            <a:r>
              <a:rPr lang="ca-ES" dirty="0"/>
              <a:t>Feu clic aquí per editar l'estil</a:t>
            </a:r>
            <a:endParaRPr lang="es-ES" dirty="0"/>
          </a:p>
        </p:txBody>
      </p:sp>
      <p:sp>
        <p:nvSpPr>
          <p:cNvPr id="3" name="Contenidor de text 2"/>
          <p:cNvSpPr>
            <a:spLocks noGrp="1"/>
          </p:cNvSpPr>
          <p:nvPr>
            <p:ph type="body" idx="1"/>
          </p:nvPr>
        </p:nvSpPr>
        <p:spPr>
          <a:xfrm>
            <a:off x="457200" y="1997153"/>
            <a:ext cx="8229600" cy="639763"/>
          </a:xfrm>
        </p:spPr>
        <p:txBody>
          <a:bodyPr anchor="b"/>
          <a:lstStyle>
            <a:lvl1pPr marL="0" indent="0">
              <a:buNone/>
              <a:defRPr sz="1800" b="1">
                <a:latin typeface="Arial" panose="020B0604020202020204" pitchFamily="34" charset="0"/>
                <a:cs typeface="Arial" panose="020B0604020202020204" pitchFamily="34" charset="0"/>
              </a:defRPr>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s-ES"/>
              <a:t>Editar los estilos de texto del patrón</a:t>
            </a:r>
          </a:p>
        </p:txBody>
      </p:sp>
      <p:sp>
        <p:nvSpPr>
          <p:cNvPr id="4" name="Contenidor de contingut 3"/>
          <p:cNvSpPr>
            <a:spLocks noGrp="1"/>
          </p:cNvSpPr>
          <p:nvPr>
            <p:ph sz="half" idx="2"/>
          </p:nvPr>
        </p:nvSpPr>
        <p:spPr>
          <a:xfrm>
            <a:off x="457200" y="2820081"/>
            <a:ext cx="8229600" cy="2985195"/>
          </a:xfrm>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200">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pic>
        <p:nvPicPr>
          <p:cNvPr id="23" name="Imagen 22">
            <a:extLst>
              <a:ext uri="{FF2B5EF4-FFF2-40B4-BE49-F238E27FC236}">
                <a16:creationId xmlns:a16="http://schemas.microsoft.com/office/drawing/2014/main" id="{AFB5E732-4024-C742-9240-14B8FC2380F9}"/>
              </a:ext>
            </a:extLst>
          </p:cNvPr>
          <p:cNvPicPr>
            <a:picLocks noChangeAspect="1"/>
          </p:cNvPicPr>
          <p:nvPr/>
        </p:nvPicPr>
        <p:blipFill rotWithShape="1">
          <a:blip r:embed="rId2"/>
          <a:srcRect l="19793"/>
          <a:stretch/>
        </p:blipFill>
        <p:spPr>
          <a:xfrm flipH="1">
            <a:off x="-1" y="0"/>
            <a:ext cx="9144001" cy="908720"/>
          </a:xfrm>
          <a:prstGeom prst="rect">
            <a:avLst/>
          </a:prstGeom>
        </p:spPr>
      </p:pic>
      <p:pic>
        <p:nvPicPr>
          <p:cNvPr id="11" name="14 Imagen" descr="quadrats_logo_50transp.png">
            <a:extLst>
              <a:ext uri="{FF2B5EF4-FFF2-40B4-BE49-F238E27FC236}">
                <a16:creationId xmlns:a16="http://schemas.microsoft.com/office/drawing/2014/main" id="{9BF4FC47-C853-6446-81EF-0E5B73242447}"/>
              </a:ext>
            </a:extLst>
          </p:cNvPr>
          <p:cNvPicPr>
            <a:picLocks noChangeAspect="1"/>
          </p:cNvPicPr>
          <p:nvPr userDrawn="1"/>
        </p:nvPicPr>
        <p:blipFill rotWithShape="1">
          <a:blip r:embed="rId3" cstate="print">
            <a:lum contrast="25000"/>
            <a:alphaModFix amt="70000"/>
            <a:extLst>
              <a:ext uri="{28A0092B-C50C-407E-A947-70E740481C1C}">
                <a14:useLocalDpi xmlns:a14="http://schemas.microsoft.com/office/drawing/2010/main" val="0"/>
              </a:ext>
            </a:extLst>
          </a:blip>
          <a:srcRect r="28148" b="24264"/>
          <a:stretch/>
        </p:blipFill>
        <p:spPr>
          <a:xfrm>
            <a:off x="7499350" y="4546600"/>
            <a:ext cx="1644650" cy="2311400"/>
          </a:xfrm>
          <a:prstGeom prst="rect">
            <a:avLst/>
          </a:prstGeom>
        </p:spPr>
      </p:pic>
      <p:pic>
        <p:nvPicPr>
          <p:cNvPr id="7" name="Imagen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3538" y="166715"/>
            <a:ext cx="1252482" cy="536803"/>
          </a:xfrm>
          <a:prstGeom prst="rect">
            <a:avLst/>
          </a:prstGeom>
        </p:spPr>
      </p:pic>
      <p:pic>
        <p:nvPicPr>
          <p:cNvPr id="15" name="Imagen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71700" y="231614"/>
            <a:ext cx="1363098" cy="445492"/>
          </a:xfrm>
          <a:prstGeom prst="rect">
            <a:avLst/>
          </a:prstGeom>
        </p:spPr>
      </p:pic>
      <p:sp>
        <p:nvSpPr>
          <p:cNvPr id="6" name="8 CuadroTexto">
            <a:extLst>
              <a:ext uri="{FF2B5EF4-FFF2-40B4-BE49-F238E27FC236}">
                <a16:creationId xmlns:a16="http://schemas.microsoft.com/office/drawing/2014/main" id="{9FCBBC79-7002-263B-8D23-B23659365411}"/>
              </a:ext>
            </a:extLst>
          </p:cNvPr>
          <p:cNvSpPr txBox="1"/>
          <p:nvPr userDrawn="1"/>
        </p:nvSpPr>
        <p:spPr>
          <a:xfrm>
            <a:off x="8282354" y="6462291"/>
            <a:ext cx="861646" cy="369332"/>
          </a:xfrm>
          <a:prstGeom prst="rect">
            <a:avLst/>
          </a:prstGeom>
          <a:noFill/>
        </p:spPr>
        <p:txBody>
          <a:bodyPr wrap="square" rtlCol="0">
            <a:spAutoFit/>
          </a:bodyPr>
          <a:lstStyle/>
          <a:p>
            <a:fld id="{589357BD-885A-4B25-B8AB-B236EBC62421}" type="slidenum">
              <a:rPr lang="es-ES" smtClean="0"/>
              <a:t>‹#›</a:t>
            </a:fld>
            <a:endParaRPr lang="es-ES" dirty="0"/>
          </a:p>
        </p:txBody>
      </p:sp>
    </p:spTree>
    <p:extLst>
      <p:ext uri="{BB962C8B-B14F-4D97-AF65-F5344CB8AC3E}">
        <p14:creationId xmlns:p14="http://schemas.microsoft.com/office/powerpoint/2010/main" val="13246251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Diapo Basica">
    <p:spTree>
      <p:nvGrpSpPr>
        <p:cNvPr id="1" name=""/>
        <p:cNvGrpSpPr/>
        <p:nvPr/>
      </p:nvGrpSpPr>
      <p:grpSpPr>
        <a:xfrm>
          <a:off x="0" y="0"/>
          <a:ext cx="0" cy="0"/>
          <a:chOff x="0" y="0"/>
          <a:chExt cx="0" cy="0"/>
        </a:xfrm>
      </p:grpSpPr>
      <p:sp>
        <p:nvSpPr>
          <p:cNvPr id="2" name="Títol 1"/>
          <p:cNvSpPr>
            <a:spLocks noGrp="1"/>
          </p:cNvSpPr>
          <p:nvPr>
            <p:ph type="title" hasCustomPrompt="1"/>
          </p:nvPr>
        </p:nvSpPr>
        <p:spPr>
          <a:xfrm>
            <a:off x="457200" y="1245025"/>
            <a:ext cx="8229600" cy="639763"/>
          </a:xfrm>
          <a:prstGeom prst="rect">
            <a:avLst/>
          </a:prstGeom>
        </p:spPr>
        <p:txBody>
          <a:bodyPr/>
          <a:lstStyle>
            <a:lvl1pPr algn="l">
              <a:defRPr sz="2100" b="1">
                <a:solidFill>
                  <a:srgbClr val="004996"/>
                </a:solidFill>
                <a:latin typeface="Arial" panose="020B0604020202020204" pitchFamily="34" charset="0"/>
                <a:cs typeface="Arial" panose="020B0604020202020204" pitchFamily="34" charset="0"/>
              </a:defRPr>
            </a:lvl1pPr>
          </a:lstStyle>
          <a:p>
            <a:r>
              <a:rPr lang="ca-ES" dirty="0"/>
              <a:t>Feu clic aquí per editar l'estil</a:t>
            </a:r>
            <a:endParaRPr lang="es-ES" dirty="0"/>
          </a:p>
        </p:txBody>
      </p:sp>
      <p:sp>
        <p:nvSpPr>
          <p:cNvPr id="3" name="Contenidor de text 2"/>
          <p:cNvSpPr>
            <a:spLocks noGrp="1"/>
          </p:cNvSpPr>
          <p:nvPr>
            <p:ph type="body" idx="1"/>
          </p:nvPr>
        </p:nvSpPr>
        <p:spPr>
          <a:xfrm>
            <a:off x="457200" y="1997153"/>
            <a:ext cx="8229600" cy="639763"/>
          </a:xfrm>
        </p:spPr>
        <p:txBody>
          <a:bodyPr anchor="b"/>
          <a:lstStyle>
            <a:lvl1pPr marL="0" indent="0">
              <a:buNone/>
              <a:defRPr sz="1800" b="1">
                <a:latin typeface="Arial" panose="020B0604020202020204" pitchFamily="34" charset="0"/>
                <a:cs typeface="Arial" panose="020B0604020202020204" pitchFamily="34" charset="0"/>
              </a:defRPr>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s-ES"/>
              <a:t>Editar los estilos de texto del patrón</a:t>
            </a:r>
          </a:p>
        </p:txBody>
      </p:sp>
      <p:sp>
        <p:nvSpPr>
          <p:cNvPr id="4" name="Contenidor de contingut 3"/>
          <p:cNvSpPr>
            <a:spLocks noGrp="1"/>
          </p:cNvSpPr>
          <p:nvPr>
            <p:ph sz="half" idx="2"/>
          </p:nvPr>
        </p:nvSpPr>
        <p:spPr>
          <a:xfrm>
            <a:off x="457200" y="2820081"/>
            <a:ext cx="8229600" cy="2985195"/>
          </a:xfrm>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200">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pic>
        <p:nvPicPr>
          <p:cNvPr id="23" name="Imagen 22">
            <a:extLst>
              <a:ext uri="{FF2B5EF4-FFF2-40B4-BE49-F238E27FC236}">
                <a16:creationId xmlns:a16="http://schemas.microsoft.com/office/drawing/2014/main" id="{AFB5E732-4024-C742-9240-14B8FC2380F9}"/>
              </a:ext>
            </a:extLst>
          </p:cNvPr>
          <p:cNvPicPr>
            <a:picLocks noChangeAspect="1"/>
          </p:cNvPicPr>
          <p:nvPr/>
        </p:nvPicPr>
        <p:blipFill rotWithShape="1">
          <a:blip r:embed="rId2"/>
          <a:srcRect l="19793"/>
          <a:stretch/>
        </p:blipFill>
        <p:spPr>
          <a:xfrm flipH="1">
            <a:off x="-1" y="0"/>
            <a:ext cx="9144001" cy="908720"/>
          </a:xfrm>
          <a:prstGeom prst="rect">
            <a:avLst/>
          </a:prstGeom>
        </p:spPr>
      </p:pic>
      <p:pic>
        <p:nvPicPr>
          <p:cNvPr id="11" name="14 Imagen" descr="quadrats_logo_50transp.png">
            <a:extLst>
              <a:ext uri="{FF2B5EF4-FFF2-40B4-BE49-F238E27FC236}">
                <a16:creationId xmlns:a16="http://schemas.microsoft.com/office/drawing/2014/main" id="{9BF4FC47-C853-6446-81EF-0E5B73242447}"/>
              </a:ext>
            </a:extLst>
          </p:cNvPr>
          <p:cNvPicPr>
            <a:picLocks noChangeAspect="1"/>
          </p:cNvPicPr>
          <p:nvPr userDrawn="1"/>
        </p:nvPicPr>
        <p:blipFill rotWithShape="1">
          <a:blip r:embed="rId3" cstate="print">
            <a:lum contrast="25000"/>
            <a:alphaModFix amt="70000"/>
            <a:extLst>
              <a:ext uri="{28A0092B-C50C-407E-A947-70E740481C1C}">
                <a14:useLocalDpi xmlns:a14="http://schemas.microsoft.com/office/drawing/2010/main" val="0"/>
              </a:ext>
            </a:extLst>
          </a:blip>
          <a:srcRect r="28148" b="24264"/>
          <a:stretch/>
        </p:blipFill>
        <p:spPr>
          <a:xfrm>
            <a:off x="7499350" y="4546600"/>
            <a:ext cx="1644650" cy="2311400"/>
          </a:xfrm>
          <a:prstGeom prst="rect">
            <a:avLst/>
          </a:prstGeom>
        </p:spPr>
      </p:pic>
      <p:pic>
        <p:nvPicPr>
          <p:cNvPr id="7" name="Imagen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3538" y="166715"/>
            <a:ext cx="1252482" cy="536803"/>
          </a:xfrm>
          <a:prstGeom prst="rect">
            <a:avLst/>
          </a:prstGeom>
        </p:spPr>
      </p:pic>
      <p:pic>
        <p:nvPicPr>
          <p:cNvPr id="15" name="Imagen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71700" y="231614"/>
            <a:ext cx="1363098" cy="445492"/>
          </a:xfrm>
          <a:prstGeom prst="rect">
            <a:avLst/>
          </a:prstGeom>
        </p:spPr>
      </p:pic>
      <p:sp>
        <p:nvSpPr>
          <p:cNvPr id="5" name="CuadroTexto 4">
            <a:extLst>
              <a:ext uri="{FF2B5EF4-FFF2-40B4-BE49-F238E27FC236}">
                <a16:creationId xmlns:a16="http://schemas.microsoft.com/office/drawing/2014/main" id="{45B5BAE7-F306-40A5-AB90-F947060B6B21}"/>
              </a:ext>
            </a:extLst>
          </p:cNvPr>
          <p:cNvSpPr txBox="1"/>
          <p:nvPr userDrawn="1"/>
        </p:nvSpPr>
        <p:spPr>
          <a:xfrm>
            <a:off x="2087724" y="6519447"/>
            <a:ext cx="5724636" cy="276999"/>
          </a:xfrm>
          <a:prstGeom prst="rect">
            <a:avLst/>
          </a:prstGeom>
          <a:noFill/>
        </p:spPr>
        <p:txBody>
          <a:bodyPr wrap="square" rtlCol="0">
            <a:spAutoFit/>
          </a:bodyPr>
          <a:lstStyle/>
          <a:p>
            <a:fld id="{65A47C81-0EB2-42DD-AA6B-8A3956509401}" type="slidenum">
              <a:rPr lang="en-GB" sz="1200" smtClean="0">
                <a:solidFill>
                  <a:schemeClr val="bg1">
                    <a:lumMod val="50000"/>
                  </a:schemeClr>
                </a:solidFill>
              </a:rPr>
              <a:t>‹#›</a:t>
            </a:fld>
            <a:r>
              <a:rPr lang="en-GB" sz="1200" dirty="0">
                <a:solidFill>
                  <a:schemeClr val="bg1">
                    <a:lumMod val="50000"/>
                  </a:schemeClr>
                </a:solidFill>
              </a:rPr>
              <a:t> | C. Fleta | Silicon Carbide Diodes at IMB-CNM | 2025 Trento Workshop </a:t>
            </a:r>
          </a:p>
        </p:txBody>
      </p:sp>
      <p:sp>
        <p:nvSpPr>
          <p:cNvPr id="6" name="8 CuadroTexto">
            <a:extLst>
              <a:ext uri="{FF2B5EF4-FFF2-40B4-BE49-F238E27FC236}">
                <a16:creationId xmlns:a16="http://schemas.microsoft.com/office/drawing/2014/main" id="{89B921E6-304C-142F-55F6-5011E5107AE7}"/>
              </a:ext>
            </a:extLst>
          </p:cNvPr>
          <p:cNvSpPr txBox="1"/>
          <p:nvPr userDrawn="1"/>
        </p:nvSpPr>
        <p:spPr>
          <a:xfrm>
            <a:off x="8282354" y="6462291"/>
            <a:ext cx="861646" cy="369332"/>
          </a:xfrm>
          <a:prstGeom prst="rect">
            <a:avLst/>
          </a:prstGeom>
          <a:noFill/>
        </p:spPr>
        <p:txBody>
          <a:bodyPr wrap="square" rtlCol="0">
            <a:spAutoFit/>
          </a:bodyPr>
          <a:lstStyle/>
          <a:p>
            <a:fld id="{589357BD-885A-4B25-B8AB-B236EBC62421}" type="slidenum">
              <a:rPr lang="es-ES" smtClean="0"/>
              <a:t>‹#›</a:t>
            </a:fld>
            <a:endParaRPr lang="es-ES" dirty="0"/>
          </a:p>
        </p:txBody>
      </p:sp>
    </p:spTree>
    <p:extLst>
      <p:ext uri="{BB962C8B-B14F-4D97-AF65-F5344CB8AC3E}">
        <p14:creationId xmlns:p14="http://schemas.microsoft.com/office/powerpoint/2010/main" val="735937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Diapo Basica">
    <p:spTree>
      <p:nvGrpSpPr>
        <p:cNvPr id="1" name=""/>
        <p:cNvGrpSpPr/>
        <p:nvPr/>
      </p:nvGrpSpPr>
      <p:grpSpPr>
        <a:xfrm>
          <a:off x="0" y="0"/>
          <a:ext cx="0" cy="0"/>
          <a:chOff x="0" y="0"/>
          <a:chExt cx="0" cy="0"/>
        </a:xfrm>
      </p:grpSpPr>
      <p:sp>
        <p:nvSpPr>
          <p:cNvPr id="2" name="Títol 1"/>
          <p:cNvSpPr>
            <a:spLocks noGrp="1"/>
          </p:cNvSpPr>
          <p:nvPr>
            <p:ph type="title" hasCustomPrompt="1"/>
          </p:nvPr>
        </p:nvSpPr>
        <p:spPr>
          <a:xfrm>
            <a:off x="457200" y="1245025"/>
            <a:ext cx="8229600" cy="639763"/>
          </a:xfrm>
          <a:prstGeom prst="rect">
            <a:avLst/>
          </a:prstGeom>
        </p:spPr>
        <p:txBody>
          <a:bodyPr/>
          <a:lstStyle>
            <a:lvl1pPr algn="l">
              <a:defRPr sz="2100" b="1">
                <a:solidFill>
                  <a:srgbClr val="004996"/>
                </a:solidFill>
                <a:latin typeface="Arial" panose="020B0604020202020204" pitchFamily="34" charset="0"/>
                <a:cs typeface="Arial" panose="020B0604020202020204" pitchFamily="34" charset="0"/>
              </a:defRPr>
            </a:lvl1pPr>
          </a:lstStyle>
          <a:p>
            <a:r>
              <a:rPr lang="ca-ES" dirty="0"/>
              <a:t>Feu clic aquí per editar l'estil</a:t>
            </a:r>
            <a:endParaRPr lang="es-ES" dirty="0"/>
          </a:p>
        </p:txBody>
      </p:sp>
      <p:sp>
        <p:nvSpPr>
          <p:cNvPr id="3" name="Contenidor de text 2"/>
          <p:cNvSpPr>
            <a:spLocks noGrp="1"/>
          </p:cNvSpPr>
          <p:nvPr>
            <p:ph type="body" idx="1"/>
          </p:nvPr>
        </p:nvSpPr>
        <p:spPr>
          <a:xfrm>
            <a:off x="457200" y="1997153"/>
            <a:ext cx="8229600" cy="639763"/>
          </a:xfrm>
        </p:spPr>
        <p:txBody>
          <a:bodyPr anchor="b"/>
          <a:lstStyle>
            <a:lvl1pPr marL="0" indent="0">
              <a:buNone/>
              <a:defRPr sz="1800" b="1">
                <a:latin typeface="Arial" panose="020B0604020202020204" pitchFamily="34" charset="0"/>
                <a:cs typeface="Arial" panose="020B0604020202020204" pitchFamily="34" charset="0"/>
              </a:defRPr>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s-ES"/>
              <a:t>Editar los estilos de texto del patrón</a:t>
            </a:r>
          </a:p>
        </p:txBody>
      </p:sp>
      <p:sp>
        <p:nvSpPr>
          <p:cNvPr id="4" name="Contenidor de contingut 3"/>
          <p:cNvSpPr>
            <a:spLocks noGrp="1"/>
          </p:cNvSpPr>
          <p:nvPr>
            <p:ph sz="half" idx="2"/>
          </p:nvPr>
        </p:nvSpPr>
        <p:spPr>
          <a:xfrm>
            <a:off x="457200" y="2820081"/>
            <a:ext cx="8229600" cy="2985195"/>
          </a:xfrm>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200">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pic>
        <p:nvPicPr>
          <p:cNvPr id="23" name="Imagen 22">
            <a:extLst>
              <a:ext uri="{FF2B5EF4-FFF2-40B4-BE49-F238E27FC236}">
                <a16:creationId xmlns:a16="http://schemas.microsoft.com/office/drawing/2014/main" id="{AFB5E732-4024-C742-9240-14B8FC2380F9}"/>
              </a:ext>
            </a:extLst>
          </p:cNvPr>
          <p:cNvPicPr>
            <a:picLocks noChangeAspect="1"/>
          </p:cNvPicPr>
          <p:nvPr/>
        </p:nvPicPr>
        <p:blipFill rotWithShape="1">
          <a:blip r:embed="rId2"/>
          <a:srcRect l="19793"/>
          <a:stretch/>
        </p:blipFill>
        <p:spPr>
          <a:xfrm flipH="1">
            <a:off x="-1" y="0"/>
            <a:ext cx="9144001" cy="908720"/>
          </a:xfrm>
          <a:prstGeom prst="rect">
            <a:avLst/>
          </a:prstGeom>
        </p:spPr>
      </p:pic>
      <p:pic>
        <p:nvPicPr>
          <p:cNvPr id="11" name="14 Imagen" descr="quadrats_logo_50transp.png">
            <a:extLst>
              <a:ext uri="{FF2B5EF4-FFF2-40B4-BE49-F238E27FC236}">
                <a16:creationId xmlns:a16="http://schemas.microsoft.com/office/drawing/2014/main" id="{9BF4FC47-C853-6446-81EF-0E5B73242447}"/>
              </a:ext>
            </a:extLst>
          </p:cNvPr>
          <p:cNvPicPr>
            <a:picLocks noChangeAspect="1"/>
          </p:cNvPicPr>
          <p:nvPr userDrawn="1"/>
        </p:nvPicPr>
        <p:blipFill rotWithShape="1">
          <a:blip r:embed="rId3" cstate="print">
            <a:lum contrast="25000"/>
            <a:alphaModFix amt="70000"/>
            <a:extLst>
              <a:ext uri="{28A0092B-C50C-407E-A947-70E740481C1C}">
                <a14:useLocalDpi xmlns:a14="http://schemas.microsoft.com/office/drawing/2010/main" val="0"/>
              </a:ext>
            </a:extLst>
          </a:blip>
          <a:srcRect r="28148" b="24264"/>
          <a:stretch/>
        </p:blipFill>
        <p:spPr>
          <a:xfrm>
            <a:off x="7499350" y="4546600"/>
            <a:ext cx="1644650" cy="2311400"/>
          </a:xfrm>
          <a:prstGeom prst="rect">
            <a:avLst/>
          </a:prstGeom>
        </p:spPr>
      </p:pic>
      <p:pic>
        <p:nvPicPr>
          <p:cNvPr id="7" name="Imagen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3538" y="166715"/>
            <a:ext cx="1252482" cy="536803"/>
          </a:xfrm>
          <a:prstGeom prst="rect">
            <a:avLst/>
          </a:prstGeom>
        </p:spPr>
      </p:pic>
      <p:pic>
        <p:nvPicPr>
          <p:cNvPr id="15" name="Imagen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71700" y="231614"/>
            <a:ext cx="1363098" cy="445492"/>
          </a:xfrm>
          <a:prstGeom prst="rect">
            <a:avLst/>
          </a:prstGeom>
        </p:spPr>
      </p:pic>
      <p:sp>
        <p:nvSpPr>
          <p:cNvPr id="6" name="8 CuadroTexto">
            <a:extLst>
              <a:ext uri="{FF2B5EF4-FFF2-40B4-BE49-F238E27FC236}">
                <a16:creationId xmlns:a16="http://schemas.microsoft.com/office/drawing/2014/main" id="{953CDFF8-B499-3370-AF2C-40C7ABF7F520}"/>
              </a:ext>
            </a:extLst>
          </p:cNvPr>
          <p:cNvSpPr txBox="1"/>
          <p:nvPr userDrawn="1"/>
        </p:nvSpPr>
        <p:spPr>
          <a:xfrm>
            <a:off x="8282354" y="6462291"/>
            <a:ext cx="861646" cy="369332"/>
          </a:xfrm>
          <a:prstGeom prst="rect">
            <a:avLst/>
          </a:prstGeom>
          <a:noFill/>
        </p:spPr>
        <p:txBody>
          <a:bodyPr wrap="square" rtlCol="0">
            <a:spAutoFit/>
          </a:bodyPr>
          <a:lstStyle/>
          <a:p>
            <a:fld id="{589357BD-885A-4B25-B8AB-B236EBC62421}" type="slidenum">
              <a:rPr lang="es-ES" smtClean="0"/>
              <a:t>‹#›</a:t>
            </a:fld>
            <a:endParaRPr lang="es-ES" dirty="0"/>
          </a:p>
        </p:txBody>
      </p:sp>
    </p:spTree>
    <p:extLst>
      <p:ext uri="{BB962C8B-B14F-4D97-AF65-F5344CB8AC3E}">
        <p14:creationId xmlns:p14="http://schemas.microsoft.com/office/powerpoint/2010/main" val="3513767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Diapo Basica">
    <p:spTree>
      <p:nvGrpSpPr>
        <p:cNvPr id="1" name=""/>
        <p:cNvGrpSpPr/>
        <p:nvPr/>
      </p:nvGrpSpPr>
      <p:grpSpPr>
        <a:xfrm>
          <a:off x="0" y="0"/>
          <a:ext cx="0" cy="0"/>
          <a:chOff x="0" y="0"/>
          <a:chExt cx="0" cy="0"/>
        </a:xfrm>
      </p:grpSpPr>
      <p:sp>
        <p:nvSpPr>
          <p:cNvPr id="2" name="Títol 1"/>
          <p:cNvSpPr>
            <a:spLocks noGrp="1"/>
          </p:cNvSpPr>
          <p:nvPr>
            <p:ph type="title" hasCustomPrompt="1"/>
          </p:nvPr>
        </p:nvSpPr>
        <p:spPr>
          <a:xfrm>
            <a:off x="457200" y="1245025"/>
            <a:ext cx="8229600" cy="639763"/>
          </a:xfrm>
          <a:prstGeom prst="rect">
            <a:avLst/>
          </a:prstGeom>
        </p:spPr>
        <p:txBody>
          <a:bodyPr/>
          <a:lstStyle>
            <a:lvl1pPr algn="l">
              <a:defRPr sz="2100" b="1">
                <a:solidFill>
                  <a:srgbClr val="004996"/>
                </a:solidFill>
                <a:latin typeface="Arial" panose="020B0604020202020204" pitchFamily="34" charset="0"/>
                <a:cs typeface="Arial" panose="020B0604020202020204" pitchFamily="34" charset="0"/>
              </a:defRPr>
            </a:lvl1pPr>
          </a:lstStyle>
          <a:p>
            <a:r>
              <a:rPr lang="ca-ES" dirty="0"/>
              <a:t>Feu clic aquí per editar l'estil</a:t>
            </a:r>
            <a:endParaRPr lang="es-ES" dirty="0"/>
          </a:p>
        </p:txBody>
      </p:sp>
      <p:sp>
        <p:nvSpPr>
          <p:cNvPr id="3" name="Contenidor de text 2"/>
          <p:cNvSpPr>
            <a:spLocks noGrp="1"/>
          </p:cNvSpPr>
          <p:nvPr>
            <p:ph type="body" idx="1"/>
          </p:nvPr>
        </p:nvSpPr>
        <p:spPr>
          <a:xfrm>
            <a:off x="457200" y="1997153"/>
            <a:ext cx="8229600" cy="639763"/>
          </a:xfrm>
        </p:spPr>
        <p:txBody>
          <a:bodyPr anchor="b"/>
          <a:lstStyle>
            <a:lvl1pPr marL="0" indent="0">
              <a:buNone/>
              <a:defRPr sz="1800" b="1">
                <a:latin typeface="Arial" panose="020B0604020202020204" pitchFamily="34" charset="0"/>
                <a:cs typeface="Arial" panose="020B0604020202020204" pitchFamily="34" charset="0"/>
              </a:defRPr>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s-ES"/>
              <a:t>Editar los estilos de texto del patrón</a:t>
            </a:r>
          </a:p>
        </p:txBody>
      </p:sp>
      <p:sp>
        <p:nvSpPr>
          <p:cNvPr id="4" name="Contenidor de contingut 3"/>
          <p:cNvSpPr>
            <a:spLocks noGrp="1"/>
          </p:cNvSpPr>
          <p:nvPr>
            <p:ph sz="half" idx="2"/>
          </p:nvPr>
        </p:nvSpPr>
        <p:spPr>
          <a:xfrm>
            <a:off x="457200" y="2820081"/>
            <a:ext cx="8229600" cy="2985195"/>
          </a:xfrm>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200">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pic>
        <p:nvPicPr>
          <p:cNvPr id="23" name="Imagen 22">
            <a:extLst>
              <a:ext uri="{FF2B5EF4-FFF2-40B4-BE49-F238E27FC236}">
                <a16:creationId xmlns:a16="http://schemas.microsoft.com/office/drawing/2014/main" id="{AFB5E732-4024-C742-9240-14B8FC2380F9}"/>
              </a:ext>
            </a:extLst>
          </p:cNvPr>
          <p:cNvPicPr>
            <a:picLocks noChangeAspect="1"/>
          </p:cNvPicPr>
          <p:nvPr/>
        </p:nvPicPr>
        <p:blipFill rotWithShape="1">
          <a:blip r:embed="rId2"/>
          <a:srcRect l="19793"/>
          <a:stretch/>
        </p:blipFill>
        <p:spPr>
          <a:xfrm flipH="1">
            <a:off x="-1" y="0"/>
            <a:ext cx="9144001" cy="908720"/>
          </a:xfrm>
          <a:prstGeom prst="rect">
            <a:avLst/>
          </a:prstGeom>
        </p:spPr>
      </p:pic>
      <p:pic>
        <p:nvPicPr>
          <p:cNvPr id="11" name="14 Imagen" descr="quadrats_logo_50transp.png">
            <a:extLst>
              <a:ext uri="{FF2B5EF4-FFF2-40B4-BE49-F238E27FC236}">
                <a16:creationId xmlns:a16="http://schemas.microsoft.com/office/drawing/2014/main" id="{9BF4FC47-C853-6446-81EF-0E5B73242447}"/>
              </a:ext>
            </a:extLst>
          </p:cNvPr>
          <p:cNvPicPr>
            <a:picLocks noChangeAspect="1"/>
          </p:cNvPicPr>
          <p:nvPr userDrawn="1"/>
        </p:nvPicPr>
        <p:blipFill rotWithShape="1">
          <a:blip r:embed="rId3" cstate="print">
            <a:lum contrast="25000"/>
            <a:alphaModFix amt="70000"/>
            <a:extLst>
              <a:ext uri="{28A0092B-C50C-407E-A947-70E740481C1C}">
                <a14:useLocalDpi xmlns:a14="http://schemas.microsoft.com/office/drawing/2010/main" val="0"/>
              </a:ext>
            </a:extLst>
          </a:blip>
          <a:srcRect r="28148" b="24264"/>
          <a:stretch/>
        </p:blipFill>
        <p:spPr>
          <a:xfrm>
            <a:off x="7499350" y="4546600"/>
            <a:ext cx="1644650" cy="2311400"/>
          </a:xfrm>
          <a:prstGeom prst="rect">
            <a:avLst/>
          </a:prstGeom>
        </p:spPr>
      </p:pic>
      <p:pic>
        <p:nvPicPr>
          <p:cNvPr id="7" name="Imagen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3538" y="166715"/>
            <a:ext cx="1252482" cy="536803"/>
          </a:xfrm>
          <a:prstGeom prst="rect">
            <a:avLst/>
          </a:prstGeom>
        </p:spPr>
      </p:pic>
      <p:pic>
        <p:nvPicPr>
          <p:cNvPr id="15" name="Imagen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71700" y="231614"/>
            <a:ext cx="1363098" cy="445492"/>
          </a:xfrm>
          <a:prstGeom prst="rect">
            <a:avLst/>
          </a:prstGeom>
        </p:spPr>
      </p:pic>
      <p:sp>
        <p:nvSpPr>
          <p:cNvPr id="5" name="CuadroTexto 4">
            <a:extLst>
              <a:ext uri="{FF2B5EF4-FFF2-40B4-BE49-F238E27FC236}">
                <a16:creationId xmlns:a16="http://schemas.microsoft.com/office/drawing/2014/main" id="{45B5BAE7-F306-40A5-AB90-F947060B6B21}"/>
              </a:ext>
            </a:extLst>
          </p:cNvPr>
          <p:cNvSpPr txBox="1"/>
          <p:nvPr userDrawn="1"/>
        </p:nvSpPr>
        <p:spPr>
          <a:xfrm>
            <a:off x="2087724" y="6519447"/>
            <a:ext cx="5724636" cy="276999"/>
          </a:xfrm>
          <a:prstGeom prst="rect">
            <a:avLst/>
          </a:prstGeom>
          <a:noFill/>
        </p:spPr>
        <p:txBody>
          <a:bodyPr wrap="square" rtlCol="0">
            <a:spAutoFit/>
          </a:bodyPr>
          <a:lstStyle/>
          <a:p>
            <a:fld id="{65A47C81-0EB2-42DD-AA6B-8A3956509401}" type="slidenum">
              <a:rPr lang="en-GB" sz="1200" smtClean="0">
                <a:solidFill>
                  <a:schemeClr val="bg1">
                    <a:lumMod val="50000"/>
                  </a:schemeClr>
                </a:solidFill>
              </a:rPr>
              <a:t>‹#›</a:t>
            </a:fld>
            <a:r>
              <a:rPr lang="en-GB" sz="1200" dirty="0">
                <a:solidFill>
                  <a:schemeClr val="bg1">
                    <a:lumMod val="50000"/>
                  </a:schemeClr>
                </a:solidFill>
              </a:rPr>
              <a:t> | C. Fleta | Silicon Carbide Diodes at IMB-CNM | 2025 Trento Workshop </a:t>
            </a:r>
          </a:p>
        </p:txBody>
      </p:sp>
    </p:spTree>
    <p:extLst>
      <p:ext uri="{BB962C8B-B14F-4D97-AF65-F5344CB8AC3E}">
        <p14:creationId xmlns:p14="http://schemas.microsoft.com/office/powerpoint/2010/main" val="3697777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Diapo Basica">
    <p:spTree>
      <p:nvGrpSpPr>
        <p:cNvPr id="1" name=""/>
        <p:cNvGrpSpPr/>
        <p:nvPr/>
      </p:nvGrpSpPr>
      <p:grpSpPr>
        <a:xfrm>
          <a:off x="0" y="0"/>
          <a:ext cx="0" cy="0"/>
          <a:chOff x="0" y="0"/>
          <a:chExt cx="0" cy="0"/>
        </a:xfrm>
      </p:grpSpPr>
      <p:sp>
        <p:nvSpPr>
          <p:cNvPr id="2" name="Títol 1"/>
          <p:cNvSpPr>
            <a:spLocks noGrp="1"/>
          </p:cNvSpPr>
          <p:nvPr>
            <p:ph type="title" hasCustomPrompt="1"/>
          </p:nvPr>
        </p:nvSpPr>
        <p:spPr>
          <a:xfrm>
            <a:off x="457200" y="1245025"/>
            <a:ext cx="8229600" cy="639763"/>
          </a:xfrm>
          <a:prstGeom prst="rect">
            <a:avLst/>
          </a:prstGeom>
        </p:spPr>
        <p:txBody>
          <a:bodyPr/>
          <a:lstStyle>
            <a:lvl1pPr algn="l">
              <a:defRPr sz="2100" b="1">
                <a:solidFill>
                  <a:srgbClr val="004996"/>
                </a:solidFill>
                <a:latin typeface="Arial" panose="020B0604020202020204" pitchFamily="34" charset="0"/>
                <a:cs typeface="Arial" panose="020B0604020202020204" pitchFamily="34" charset="0"/>
              </a:defRPr>
            </a:lvl1pPr>
          </a:lstStyle>
          <a:p>
            <a:r>
              <a:rPr lang="ca-ES" dirty="0"/>
              <a:t>Feu clic aquí per editar l'estil</a:t>
            </a:r>
            <a:endParaRPr lang="es-ES" dirty="0"/>
          </a:p>
        </p:txBody>
      </p:sp>
      <p:sp>
        <p:nvSpPr>
          <p:cNvPr id="3" name="Contenidor de text 2"/>
          <p:cNvSpPr>
            <a:spLocks noGrp="1"/>
          </p:cNvSpPr>
          <p:nvPr>
            <p:ph type="body" idx="1"/>
          </p:nvPr>
        </p:nvSpPr>
        <p:spPr>
          <a:xfrm>
            <a:off x="457200" y="1997153"/>
            <a:ext cx="8229600" cy="639763"/>
          </a:xfrm>
        </p:spPr>
        <p:txBody>
          <a:bodyPr anchor="b"/>
          <a:lstStyle>
            <a:lvl1pPr marL="0" indent="0">
              <a:buNone/>
              <a:defRPr sz="1800" b="1">
                <a:latin typeface="Arial" panose="020B0604020202020204" pitchFamily="34" charset="0"/>
                <a:cs typeface="Arial" panose="020B0604020202020204" pitchFamily="34" charset="0"/>
              </a:defRPr>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s-ES"/>
              <a:t>Editar los estilos de texto del patrón</a:t>
            </a:r>
          </a:p>
        </p:txBody>
      </p:sp>
      <p:sp>
        <p:nvSpPr>
          <p:cNvPr id="4" name="Contenidor de contingut 3"/>
          <p:cNvSpPr>
            <a:spLocks noGrp="1"/>
          </p:cNvSpPr>
          <p:nvPr>
            <p:ph sz="half" idx="2"/>
          </p:nvPr>
        </p:nvSpPr>
        <p:spPr>
          <a:xfrm>
            <a:off x="457200" y="2820081"/>
            <a:ext cx="8229600" cy="2985195"/>
          </a:xfrm>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200">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pic>
        <p:nvPicPr>
          <p:cNvPr id="23" name="Imagen 22">
            <a:extLst>
              <a:ext uri="{FF2B5EF4-FFF2-40B4-BE49-F238E27FC236}">
                <a16:creationId xmlns:a16="http://schemas.microsoft.com/office/drawing/2014/main" id="{AFB5E732-4024-C742-9240-14B8FC2380F9}"/>
              </a:ext>
            </a:extLst>
          </p:cNvPr>
          <p:cNvPicPr>
            <a:picLocks noChangeAspect="1"/>
          </p:cNvPicPr>
          <p:nvPr/>
        </p:nvPicPr>
        <p:blipFill rotWithShape="1">
          <a:blip r:embed="rId2"/>
          <a:srcRect l="19793"/>
          <a:stretch/>
        </p:blipFill>
        <p:spPr>
          <a:xfrm flipH="1">
            <a:off x="-1" y="0"/>
            <a:ext cx="9144001" cy="908720"/>
          </a:xfrm>
          <a:prstGeom prst="rect">
            <a:avLst/>
          </a:prstGeom>
        </p:spPr>
      </p:pic>
      <p:pic>
        <p:nvPicPr>
          <p:cNvPr id="11" name="14 Imagen" descr="quadrats_logo_50transp.png">
            <a:extLst>
              <a:ext uri="{FF2B5EF4-FFF2-40B4-BE49-F238E27FC236}">
                <a16:creationId xmlns:a16="http://schemas.microsoft.com/office/drawing/2014/main" id="{9BF4FC47-C853-6446-81EF-0E5B73242447}"/>
              </a:ext>
            </a:extLst>
          </p:cNvPr>
          <p:cNvPicPr>
            <a:picLocks noChangeAspect="1"/>
          </p:cNvPicPr>
          <p:nvPr userDrawn="1"/>
        </p:nvPicPr>
        <p:blipFill rotWithShape="1">
          <a:blip r:embed="rId3" cstate="print">
            <a:lum contrast="25000"/>
            <a:alphaModFix amt="70000"/>
            <a:extLst>
              <a:ext uri="{28A0092B-C50C-407E-A947-70E740481C1C}">
                <a14:useLocalDpi xmlns:a14="http://schemas.microsoft.com/office/drawing/2010/main" val="0"/>
              </a:ext>
            </a:extLst>
          </a:blip>
          <a:srcRect r="28148" b="24264"/>
          <a:stretch/>
        </p:blipFill>
        <p:spPr>
          <a:xfrm>
            <a:off x="7499350" y="4546600"/>
            <a:ext cx="1644650" cy="2311400"/>
          </a:xfrm>
          <a:prstGeom prst="rect">
            <a:avLst/>
          </a:prstGeom>
        </p:spPr>
      </p:pic>
      <p:pic>
        <p:nvPicPr>
          <p:cNvPr id="7" name="Imagen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3538" y="166715"/>
            <a:ext cx="1252482" cy="536803"/>
          </a:xfrm>
          <a:prstGeom prst="rect">
            <a:avLst/>
          </a:prstGeom>
        </p:spPr>
      </p:pic>
      <p:pic>
        <p:nvPicPr>
          <p:cNvPr id="15" name="Imagen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71700" y="231614"/>
            <a:ext cx="1363098" cy="445492"/>
          </a:xfrm>
          <a:prstGeom prst="rect">
            <a:avLst/>
          </a:prstGeom>
        </p:spPr>
      </p:pic>
      <p:sp>
        <p:nvSpPr>
          <p:cNvPr id="5" name="CuadroTexto 4">
            <a:extLst>
              <a:ext uri="{FF2B5EF4-FFF2-40B4-BE49-F238E27FC236}">
                <a16:creationId xmlns:a16="http://schemas.microsoft.com/office/drawing/2014/main" id="{45B5BAE7-F306-40A5-AB90-F947060B6B21}"/>
              </a:ext>
            </a:extLst>
          </p:cNvPr>
          <p:cNvSpPr txBox="1"/>
          <p:nvPr userDrawn="1"/>
        </p:nvSpPr>
        <p:spPr>
          <a:xfrm>
            <a:off x="2087724" y="6519447"/>
            <a:ext cx="5724636" cy="276999"/>
          </a:xfrm>
          <a:prstGeom prst="rect">
            <a:avLst/>
          </a:prstGeom>
          <a:noFill/>
        </p:spPr>
        <p:txBody>
          <a:bodyPr wrap="square" rtlCol="0">
            <a:spAutoFit/>
          </a:bodyPr>
          <a:lstStyle/>
          <a:p>
            <a:fld id="{65A47C81-0EB2-42DD-AA6B-8A3956509401}" type="slidenum">
              <a:rPr lang="en-GB" sz="1200" smtClean="0">
                <a:solidFill>
                  <a:schemeClr val="bg1">
                    <a:lumMod val="50000"/>
                  </a:schemeClr>
                </a:solidFill>
              </a:rPr>
              <a:t>‹#›</a:t>
            </a:fld>
            <a:r>
              <a:rPr lang="en-GB" sz="1200" dirty="0">
                <a:solidFill>
                  <a:schemeClr val="bg1">
                    <a:lumMod val="50000"/>
                  </a:schemeClr>
                </a:solidFill>
              </a:rPr>
              <a:t> | C. Fleta | Silicon Carbide Diodes at IMB-CNM | 2025 Trento Workshop </a:t>
            </a:r>
          </a:p>
        </p:txBody>
      </p:sp>
    </p:spTree>
    <p:extLst>
      <p:ext uri="{BB962C8B-B14F-4D97-AF65-F5344CB8AC3E}">
        <p14:creationId xmlns:p14="http://schemas.microsoft.com/office/powerpoint/2010/main" val="38801203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Diapo Basica">
    <p:spTree>
      <p:nvGrpSpPr>
        <p:cNvPr id="1" name=""/>
        <p:cNvGrpSpPr/>
        <p:nvPr/>
      </p:nvGrpSpPr>
      <p:grpSpPr>
        <a:xfrm>
          <a:off x="0" y="0"/>
          <a:ext cx="0" cy="0"/>
          <a:chOff x="0" y="0"/>
          <a:chExt cx="0" cy="0"/>
        </a:xfrm>
      </p:grpSpPr>
      <p:sp>
        <p:nvSpPr>
          <p:cNvPr id="2" name="Títol 1"/>
          <p:cNvSpPr>
            <a:spLocks noGrp="1"/>
          </p:cNvSpPr>
          <p:nvPr>
            <p:ph type="title" hasCustomPrompt="1"/>
          </p:nvPr>
        </p:nvSpPr>
        <p:spPr>
          <a:xfrm>
            <a:off x="457200" y="1245025"/>
            <a:ext cx="8229600" cy="639763"/>
          </a:xfrm>
          <a:prstGeom prst="rect">
            <a:avLst/>
          </a:prstGeom>
        </p:spPr>
        <p:txBody>
          <a:bodyPr/>
          <a:lstStyle>
            <a:lvl1pPr algn="l">
              <a:defRPr sz="2100" b="1">
                <a:solidFill>
                  <a:srgbClr val="004996"/>
                </a:solidFill>
                <a:latin typeface="Arial" panose="020B0604020202020204" pitchFamily="34" charset="0"/>
                <a:cs typeface="Arial" panose="020B0604020202020204" pitchFamily="34" charset="0"/>
              </a:defRPr>
            </a:lvl1pPr>
          </a:lstStyle>
          <a:p>
            <a:r>
              <a:rPr lang="ca-ES" dirty="0"/>
              <a:t>Feu clic aquí per editar l'estil</a:t>
            </a:r>
            <a:endParaRPr lang="es-ES" dirty="0"/>
          </a:p>
        </p:txBody>
      </p:sp>
      <p:sp>
        <p:nvSpPr>
          <p:cNvPr id="3" name="Contenidor de text 2"/>
          <p:cNvSpPr>
            <a:spLocks noGrp="1"/>
          </p:cNvSpPr>
          <p:nvPr>
            <p:ph type="body" idx="1"/>
          </p:nvPr>
        </p:nvSpPr>
        <p:spPr>
          <a:xfrm>
            <a:off x="457200" y="1997153"/>
            <a:ext cx="8229600" cy="639763"/>
          </a:xfrm>
        </p:spPr>
        <p:txBody>
          <a:bodyPr anchor="b"/>
          <a:lstStyle>
            <a:lvl1pPr marL="0" indent="0">
              <a:buNone/>
              <a:defRPr sz="1800" b="1">
                <a:latin typeface="Arial" panose="020B0604020202020204" pitchFamily="34" charset="0"/>
                <a:cs typeface="Arial" panose="020B0604020202020204" pitchFamily="34" charset="0"/>
              </a:defRPr>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s-ES"/>
              <a:t>Editar los estilos de texto del patrón</a:t>
            </a:r>
          </a:p>
        </p:txBody>
      </p:sp>
      <p:sp>
        <p:nvSpPr>
          <p:cNvPr id="4" name="Contenidor de contingut 3"/>
          <p:cNvSpPr>
            <a:spLocks noGrp="1"/>
          </p:cNvSpPr>
          <p:nvPr>
            <p:ph sz="half" idx="2"/>
          </p:nvPr>
        </p:nvSpPr>
        <p:spPr>
          <a:xfrm>
            <a:off x="457200" y="2820081"/>
            <a:ext cx="8229600" cy="2985195"/>
          </a:xfrm>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200">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pic>
        <p:nvPicPr>
          <p:cNvPr id="23" name="Imagen 22">
            <a:extLst>
              <a:ext uri="{FF2B5EF4-FFF2-40B4-BE49-F238E27FC236}">
                <a16:creationId xmlns:a16="http://schemas.microsoft.com/office/drawing/2014/main" id="{AFB5E732-4024-C742-9240-14B8FC2380F9}"/>
              </a:ext>
            </a:extLst>
          </p:cNvPr>
          <p:cNvPicPr>
            <a:picLocks noChangeAspect="1"/>
          </p:cNvPicPr>
          <p:nvPr/>
        </p:nvPicPr>
        <p:blipFill rotWithShape="1">
          <a:blip r:embed="rId2"/>
          <a:srcRect l="19793"/>
          <a:stretch/>
        </p:blipFill>
        <p:spPr>
          <a:xfrm flipH="1">
            <a:off x="-1" y="0"/>
            <a:ext cx="9144001" cy="908720"/>
          </a:xfrm>
          <a:prstGeom prst="rect">
            <a:avLst/>
          </a:prstGeom>
        </p:spPr>
      </p:pic>
      <p:pic>
        <p:nvPicPr>
          <p:cNvPr id="11" name="14 Imagen" descr="quadrats_logo_50transp.png">
            <a:extLst>
              <a:ext uri="{FF2B5EF4-FFF2-40B4-BE49-F238E27FC236}">
                <a16:creationId xmlns:a16="http://schemas.microsoft.com/office/drawing/2014/main" id="{9BF4FC47-C853-6446-81EF-0E5B73242447}"/>
              </a:ext>
            </a:extLst>
          </p:cNvPr>
          <p:cNvPicPr>
            <a:picLocks noChangeAspect="1"/>
          </p:cNvPicPr>
          <p:nvPr userDrawn="1"/>
        </p:nvPicPr>
        <p:blipFill rotWithShape="1">
          <a:blip r:embed="rId3" cstate="print">
            <a:lum contrast="25000"/>
            <a:alphaModFix amt="70000"/>
            <a:extLst>
              <a:ext uri="{28A0092B-C50C-407E-A947-70E740481C1C}">
                <a14:useLocalDpi xmlns:a14="http://schemas.microsoft.com/office/drawing/2010/main" val="0"/>
              </a:ext>
            </a:extLst>
          </a:blip>
          <a:srcRect r="28148" b="24264"/>
          <a:stretch/>
        </p:blipFill>
        <p:spPr>
          <a:xfrm>
            <a:off x="7499350" y="4546600"/>
            <a:ext cx="1644650" cy="2311400"/>
          </a:xfrm>
          <a:prstGeom prst="rect">
            <a:avLst/>
          </a:prstGeom>
        </p:spPr>
      </p:pic>
      <p:pic>
        <p:nvPicPr>
          <p:cNvPr id="7" name="Imagen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3538" y="166715"/>
            <a:ext cx="1252482" cy="536803"/>
          </a:xfrm>
          <a:prstGeom prst="rect">
            <a:avLst/>
          </a:prstGeom>
        </p:spPr>
      </p:pic>
      <p:pic>
        <p:nvPicPr>
          <p:cNvPr id="15" name="Imagen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71700" y="231614"/>
            <a:ext cx="1363098" cy="445492"/>
          </a:xfrm>
          <a:prstGeom prst="rect">
            <a:avLst/>
          </a:prstGeom>
        </p:spPr>
      </p:pic>
      <p:sp>
        <p:nvSpPr>
          <p:cNvPr id="5" name="CuadroTexto 4">
            <a:extLst>
              <a:ext uri="{FF2B5EF4-FFF2-40B4-BE49-F238E27FC236}">
                <a16:creationId xmlns:a16="http://schemas.microsoft.com/office/drawing/2014/main" id="{45B5BAE7-F306-40A5-AB90-F947060B6B21}"/>
              </a:ext>
            </a:extLst>
          </p:cNvPr>
          <p:cNvSpPr txBox="1"/>
          <p:nvPr userDrawn="1"/>
        </p:nvSpPr>
        <p:spPr>
          <a:xfrm>
            <a:off x="2087724" y="6519447"/>
            <a:ext cx="5724636" cy="276999"/>
          </a:xfrm>
          <a:prstGeom prst="rect">
            <a:avLst/>
          </a:prstGeom>
          <a:noFill/>
        </p:spPr>
        <p:txBody>
          <a:bodyPr wrap="square" rtlCol="0">
            <a:spAutoFit/>
          </a:bodyPr>
          <a:lstStyle/>
          <a:p>
            <a:fld id="{65A47C81-0EB2-42DD-AA6B-8A3956509401}" type="slidenum">
              <a:rPr lang="en-GB" sz="1200" smtClean="0">
                <a:solidFill>
                  <a:schemeClr val="bg1">
                    <a:lumMod val="50000"/>
                  </a:schemeClr>
                </a:solidFill>
              </a:rPr>
              <a:t>‹#›</a:t>
            </a:fld>
            <a:r>
              <a:rPr lang="en-GB" sz="1200" dirty="0">
                <a:solidFill>
                  <a:schemeClr val="bg1">
                    <a:lumMod val="50000"/>
                  </a:schemeClr>
                </a:solidFill>
              </a:rPr>
              <a:t> | C. Fleta | Silicon Carbide Diodes at IMB-CNM | 2025 Trento Workshop </a:t>
            </a:r>
          </a:p>
        </p:txBody>
      </p:sp>
    </p:spTree>
    <p:extLst>
      <p:ext uri="{BB962C8B-B14F-4D97-AF65-F5344CB8AC3E}">
        <p14:creationId xmlns:p14="http://schemas.microsoft.com/office/powerpoint/2010/main" val="35208637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18" name="14 Imagen" descr="quadrats_logo_50transp.png">
            <a:extLst>
              <a:ext uri="{FF2B5EF4-FFF2-40B4-BE49-F238E27FC236}">
                <a16:creationId xmlns:a16="http://schemas.microsoft.com/office/drawing/2014/main" id="{0031ACDE-98DE-D442-AFCD-0C654A3BA129}"/>
              </a:ext>
            </a:extLst>
          </p:cNvPr>
          <p:cNvPicPr>
            <a:picLocks noChangeAspect="1"/>
          </p:cNvPicPr>
          <p:nvPr userDrawn="1"/>
        </p:nvPicPr>
        <p:blipFill rotWithShape="1">
          <a:blip r:embed="rId2" cstate="screen">
            <a:lum contrast="25000"/>
            <a:alphaModFix amt="70000"/>
            <a:extLst>
              <a:ext uri="{28A0092B-C50C-407E-A947-70E740481C1C}">
                <a14:useLocalDpi xmlns:a14="http://schemas.microsoft.com/office/drawing/2010/main"/>
              </a:ext>
            </a:extLst>
          </a:blip>
          <a:srcRect/>
          <a:stretch/>
        </p:blipFill>
        <p:spPr>
          <a:xfrm>
            <a:off x="6951134" y="4546600"/>
            <a:ext cx="2192867" cy="2311400"/>
          </a:xfrm>
          <a:prstGeom prst="rect">
            <a:avLst/>
          </a:prstGeom>
        </p:spPr>
      </p:pic>
      <p:sp>
        <p:nvSpPr>
          <p:cNvPr id="8" name="Títol 1">
            <a:extLst>
              <a:ext uri="{FF2B5EF4-FFF2-40B4-BE49-F238E27FC236}">
                <a16:creationId xmlns:a16="http://schemas.microsoft.com/office/drawing/2014/main" id="{C4AA9466-031B-CD4D-9E57-3F8E934551EE}"/>
              </a:ext>
            </a:extLst>
          </p:cNvPr>
          <p:cNvSpPr>
            <a:spLocks noGrp="1"/>
          </p:cNvSpPr>
          <p:nvPr>
            <p:ph type="title"/>
          </p:nvPr>
        </p:nvSpPr>
        <p:spPr>
          <a:xfrm>
            <a:off x="1" y="650256"/>
            <a:ext cx="8121491" cy="803922"/>
          </a:xfrm>
        </p:spPr>
        <p:txBody>
          <a:bodyPr>
            <a:normAutofit/>
          </a:bodyPr>
          <a:lstStyle>
            <a:lvl1pPr algn="l">
              <a:defRPr sz="2100" b="1">
                <a:solidFill>
                  <a:srgbClr val="004996"/>
                </a:solidFill>
                <a:latin typeface="Arial" panose="020B0604020202020204" pitchFamily="34" charset="0"/>
                <a:cs typeface="Arial" panose="020B0604020202020204" pitchFamily="34" charset="0"/>
              </a:defRPr>
            </a:lvl1pPr>
          </a:lstStyle>
          <a:p>
            <a:r>
              <a:rPr lang="en-US" noProof="0" dirty="0"/>
              <a:t>Click to edit Master title style</a:t>
            </a:r>
            <a:endParaRPr lang="en-GB" noProof="0" dirty="0"/>
          </a:p>
        </p:txBody>
      </p:sp>
      <p:sp>
        <p:nvSpPr>
          <p:cNvPr id="2" name="1 CuadroTexto"/>
          <p:cNvSpPr txBox="1"/>
          <p:nvPr userDrawn="1"/>
        </p:nvSpPr>
        <p:spPr>
          <a:xfrm>
            <a:off x="8282355" y="6462291"/>
            <a:ext cx="861646" cy="300082"/>
          </a:xfrm>
          <a:prstGeom prst="rect">
            <a:avLst/>
          </a:prstGeom>
          <a:noFill/>
        </p:spPr>
        <p:txBody>
          <a:bodyPr wrap="square" rtlCol="0">
            <a:spAutoFit/>
          </a:bodyPr>
          <a:lstStyle/>
          <a:p>
            <a:fld id="{589357BD-885A-4B25-B8AB-B236EBC62421}" type="slidenum">
              <a:rPr lang="es-ES" sz="1350" smtClean="0"/>
              <a:t>‹#›</a:t>
            </a:fld>
            <a:endParaRPr lang="es-ES" sz="1350" dirty="0"/>
          </a:p>
        </p:txBody>
      </p:sp>
      <p:pic>
        <p:nvPicPr>
          <p:cNvPr id="12" name="Imagen 14">
            <a:extLst>
              <a:ext uri="{FF2B5EF4-FFF2-40B4-BE49-F238E27FC236}">
                <a16:creationId xmlns:a16="http://schemas.microsoft.com/office/drawing/2014/main" id="{B31341BB-2F9F-C742-987A-D88EFF27E287}"/>
              </a:ext>
            </a:extLst>
          </p:cNvPr>
          <p:cNvPicPr>
            <a:picLocks noChangeAspect="1"/>
          </p:cNvPicPr>
          <p:nvPr userDrawn="1"/>
        </p:nvPicPr>
        <p:blipFill>
          <a:blip r:embed="rId3"/>
          <a:stretch>
            <a:fillRect/>
          </a:stretch>
        </p:blipFill>
        <p:spPr>
          <a:xfrm>
            <a:off x="492377" y="106814"/>
            <a:ext cx="1575607" cy="440034"/>
          </a:xfrm>
          <a:prstGeom prst="rect">
            <a:avLst/>
          </a:prstGeom>
        </p:spPr>
      </p:pic>
      <p:pic>
        <p:nvPicPr>
          <p:cNvPr id="16" name="Imagen 15">
            <a:extLst>
              <a:ext uri="{FF2B5EF4-FFF2-40B4-BE49-F238E27FC236}">
                <a16:creationId xmlns:a16="http://schemas.microsoft.com/office/drawing/2014/main" id="{FD6AC408-F456-3849-ABBC-B5C038E273B7}"/>
              </a:ext>
            </a:extLst>
          </p:cNvPr>
          <p:cNvPicPr>
            <a:picLocks noChangeAspect="1"/>
          </p:cNvPicPr>
          <p:nvPr userDrawn="1"/>
        </p:nvPicPr>
        <p:blipFill>
          <a:blip r:embed="rId4"/>
          <a:stretch>
            <a:fillRect/>
          </a:stretch>
        </p:blipFill>
        <p:spPr>
          <a:xfrm>
            <a:off x="2411463" y="106816"/>
            <a:ext cx="1806475" cy="439413"/>
          </a:xfrm>
          <a:prstGeom prst="rect">
            <a:avLst/>
          </a:prstGeom>
        </p:spPr>
      </p:pic>
      <p:pic>
        <p:nvPicPr>
          <p:cNvPr id="19" name="Imagen 13">
            <a:extLst>
              <a:ext uri="{FF2B5EF4-FFF2-40B4-BE49-F238E27FC236}">
                <a16:creationId xmlns:a16="http://schemas.microsoft.com/office/drawing/2014/main" id="{7F33998C-AB1F-7F45-9371-072E2062837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2" y="2787"/>
            <a:ext cx="9144001" cy="648088"/>
          </a:xfrm>
          <a:prstGeom prst="rect">
            <a:avLst/>
          </a:prstGeom>
        </p:spPr>
      </p:pic>
      <p:grpSp>
        <p:nvGrpSpPr>
          <p:cNvPr id="11" name="Grupo 10">
            <a:extLst>
              <a:ext uri="{FF2B5EF4-FFF2-40B4-BE49-F238E27FC236}">
                <a16:creationId xmlns:a16="http://schemas.microsoft.com/office/drawing/2014/main" id="{2C786AAA-498D-4631-AD7B-8C1F686A54B9}"/>
              </a:ext>
            </a:extLst>
          </p:cNvPr>
          <p:cNvGrpSpPr>
            <a:grpSpLocks noChangeAspect="1"/>
          </p:cNvGrpSpPr>
          <p:nvPr userDrawn="1"/>
        </p:nvGrpSpPr>
        <p:grpSpPr>
          <a:xfrm>
            <a:off x="517097" y="131190"/>
            <a:ext cx="2957964" cy="443693"/>
            <a:chOff x="921953" y="2841949"/>
            <a:chExt cx="3874342" cy="435862"/>
          </a:xfrm>
        </p:grpSpPr>
        <p:pic>
          <p:nvPicPr>
            <p:cNvPr id="13" name="Imagen 12">
              <a:extLst>
                <a:ext uri="{FF2B5EF4-FFF2-40B4-BE49-F238E27FC236}">
                  <a16:creationId xmlns:a16="http://schemas.microsoft.com/office/drawing/2014/main" id="{35DE2E52-FA33-486C-B1A2-93EB12E0A5BE}"/>
                </a:ext>
              </a:extLst>
            </p:cNvPr>
            <p:cNvPicPr>
              <a:picLocks noChangeAspect="1"/>
            </p:cNvPicPr>
            <p:nvPr userDrawn="1"/>
          </p:nvPicPr>
          <p:blipFill>
            <a:blip r:embed="rId3"/>
            <a:stretch>
              <a:fillRect/>
            </a:stretch>
          </p:blipFill>
          <p:spPr>
            <a:xfrm>
              <a:off x="921953" y="2841949"/>
              <a:ext cx="1787129" cy="435862"/>
            </a:xfrm>
            <a:prstGeom prst="rect">
              <a:avLst/>
            </a:prstGeom>
          </p:spPr>
        </p:pic>
        <p:pic>
          <p:nvPicPr>
            <p:cNvPr id="14" name="Imagen 13">
              <a:extLst>
                <a:ext uri="{FF2B5EF4-FFF2-40B4-BE49-F238E27FC236}">
                  <a16:creationId xmlns:a16="http://schemas.microsoft.com/office/drawing/2014/main" id="{71F1B74E-1991-4CB7-84E7-58E3EF902944}"/>
                </a:ext>
              </a:extLst>
            </p:cNvPr>
            <p:cNvPicPr>
              <a:picLocks noChangeAspect="1"/>
            </p:cNvPicPr>
            <p:nvPr userDrawn="1"/>
          </p:nvPicPr>
          <p:blipFill>
            <a:blip r:embed="rId4"/>
            <a:stretch>
              <a:fillRect/>
            </a:stretch>
          </p:blipFill>
          <p:spPr>
            <a:xfrm>
              <a:off x="2796472" y="2841949"/>
              <a:ext cx="1999823" cy="435862"/>
            </a:xfrm>
            <a:prstGeom prst="rect">
              <a:avLst/>
            </a:prstGeom>
          </p:spPr>
        </p:pic>
      </p:grpSp>
      <p:pic>
        <p:nvPicPr>
          <p:cNvPr id="15" name="Imagen 1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61594" y="147436"/>
            <a:ext cx="987431" cy="414811"/>
          </a:xfrm>
          <a:prstGeom prst="rect">
            <a:avLst/>
          </a:prstGeom>
        </p:spPr>
      </p:pic>
      <p:sp>
        <p:nvSpPr>
          <p:cNvPr id="17" name="16 Rectángulo"/>
          <p:cNvSpPr/>
          <p:nvPr userDrawn="1"/>
        </p:nvSpPr>
        <p:spPr>
          <a:xfrm>
            <a:off x="4440661" y="147435"/>
            <a:ext cx="2663934" cy="300082"/>
          </a:xfrm>
          <a:prstGeom prst="rect">
            <a:avLst/>
          </a:prstGeom>
        </p:spPr>
        <p:txBody>
          <a:bodyPr wrap="none">
            <a:spAutoFit/>
          </a:bodyPr>
          <a:lstStyle/>
          <a:p>
            <a:r>
              <a:rPr lang="en-GB" sz="1350" noProof="0" dirty="0">
                <a:solidFill>
                  <a:schemeClr val="bg1"/>
                </a:solidFill>
              </a:rPr>
              <a:t>G. Pellegrini        Solid state devices </a:t>
            </a:r>
          </a:p>
        </p:txBody>
      </p:sp>
    </p:spTree>
    <p:extLst>
      <p:ext uri="{BB962C8B-B14F-4D97-AF65-F5344CB8AC3E}">
        <p14:creationId xmlns:p14="http://schemas.microsoft.com/office/powerpoint/2010/main" val="27975229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A7C59D0-3EAE-46C5-8B05-7151776A1C61}"/>
              </a:ext>
            </a:extLst>
          </p:cNvPr>
          <p:cNvSpPr>
            <a:spLocks noGrp="1"/>
          </p:cNvSpPr>
          <p:nvPr>
            <p:ph type="dt" sz="half" idx="10"/>
          </p:nvPr>
        </p:nvSpPr>
        <p:spPr/>
        <p:txBody>
          <a:bodyPr/>
          <a:lstStyle/>
          <a:p>
            <a:fld id="{6EC71D87-817D-44DE-A408-5A4B16BFC664}" type="datetimeFigureOut">
              <a:rPr lang="es-ES" smtClean="0"/>
              <a:t>04/07/2025</a:t>
            </a:fld>
            <a:endParaRPr lang="es-ES"/>
          </a:p>
        </p:txBody>
      </p:sp>
      <p:sp>
        <p:nvSpPr>
          <p:cNvPr id="3" name="Marcador de pie de página 2">
            <a:extLst>
              <a:ext uri="{FF2B5EF4-FFF2-40B4-BE49-F238E27FC236}">
                <a16:creationId xmlns:a16="http://schemas.microsoft.com/office/drawing/2014/main" id="{90540764-6171-4A8D-92E2-C44608B6038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5576A4A7-1FB0-445F-A7F0-4AF7C13F3414}"/>
              </a:ext>
            </a:extLst>
          </p:cNvPr>
          <p:cNvSpPr>
            <a:spLocks noGrp="1"/>
          </p:cNvSpPr>
          <p:nvPr>
            <p:ph type="sldNum" sz="quarter" idx="12"/>
          </p:nvPr>
        </p:nvSpPr>
        <p:spPr/>
        <p:txBody>
          <a:bodyPr/>
          <a:lstStyle/>
          <a:p>
            <a:fld id="{4B93E8DD-26D0-4F9E-862D-628BF67ACE97}" type="slidenum">
              <a:rPr lang="es-ES" smtClean="0"/>
              <a:t>‹#›</a:t>
            </a:fld>
            <a:endParaRPr lang="es-ES"/>
          </a:p>
        </p:txBody>
      </p:sp>
    </p:spTree>
    <p:extLst>
      <p:ext uri="{BB962C8B-B14F-4D97-AF65-F5344CB8AC3E}">
        <p14:creationId xmlns:p14="http://schemas.microsoft.com/office/powerpoint/2010/main" val="37921608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p:cSld name="Content">
    <p:spTree>
      <p:nvGrpSpPr>
        <p:cNvPr id="1" name="Shape 18"/>
        <p:cNvGrpSpPr/>
        <p:nvPr/>
      </p:nvGrpSpPr>
      <p:grpSpPr>
        <a:xfrm>
          <a:off x="0" y="0"/>
          <a:ext cx="0" cy="0"/>
          <a:chOff x="0" y="0"/>
          <a:chExt cx="0" cy="0"/>
        </a:xfrm>
      </p:grpSpPr>
      <p:sp>
        <p:nvSpPr>
          <p:cNvPr id="20" name="Google Shape;20;p17"/>
          <p:cNvSpPr txBox="1">
            <a:spLocks noGrp="1"/>
          </p:cNvSpPr>
          <p:nvPr>
            <p:ph type="title"/>
          </p:nvPr>
        </p:nvSpPr>
        <p:spPr>
          <a:xfrm>
            <a:off x="190500" y="0"/>
            <a:ext cx="8763000" cy="990600"/>
          </a:xfrm>
          <a:prstGeom prst="rect">
            <a:avLst/>
          </a:prstGeom>
          <a:noFill/>
          <a:ln>
            <a:noFill/>
          </a:ln>
        </p:spPr>
        <p:txBody>
          <a:bodyPr spcFirstLastPara="1" wrap="square" lIns="0" tIns="45700" rIns="0" bIns="0" anchor="b" anchorCtr="0">
            <a:normAutofit/>
          </a:bodyPr>
          <a:lstStyle>
            <a:lvl1pPr lvl="0" algn="l">
              <a:spcBef>
                <a:spcPts val="0"/>
              </a:spcBef>
              <a:spcAft>
                <a:spcPts val="0"/>
              </a:spcAft>
              <a:buClr>
                <a:schemeClr val="dk2"/>
              </a:buClr>
              <a:buSzPts val="2400"/>
              <a:buFont typeface="Georgia"/>
              <a:buNone/>
              <a:defRPr sz="2400">
                <a:solidFill>
                  <a:schemeClr val="tx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21" name="Google Shape;21;p17"/>
          <p:cNvSpPr txBox="1">
            <a:spLocks noGrp="1"/>
          </p:cNvSpPr>
          <p:nvPr>
            <p:ph type="body" idx="1"/>
          </p:nvPr>
        </p:nvSpPr>
        <p:spPr>
          <a:xfrm>
            <a:off x="190500" y="1295401"/>
            <a:ext cx="8763000" cy="5080000"/>
          </a:xfrm>
          <a:prstGeom prst="rect">
            <a:avLst/>
          </a:prstGeom>
          <a:noFill/>
          <a:ln>
            <a:noFill/>
          </a:ln>
        </p:spPr>
        <p:txBody>
          <a:bodyPr spcFirstLastPara="1" wrap="square" lIns="91425" tIns="45700" rIns="91425" bIns="45700" anchor="t" anchorCtr="0">
            <a:normAutofit/>
          </a:bodyPr>
          <a:lstStyle>
            <a:lvl1pPr marL="457200" lvl="0" indent="-342900" algn="l">
              <a:spcBef>
                <a:spcPts val="600"/>
              </a:spcBef>
              <a:spcAft>
                <a:spcPts val="0"/>
              </a:spcAft>
              <a:buClr>
                <a:schemeClr val="accent3"/>
              </a:buClr>
              <a:buSzPts val="1800"/>
              <a:buChar char="•"/>
              <a:defRPr b="0" i="0"/>
            </a:lvl1pPr>
            <a:lvl2pPr marL="914400" lvl="1" indent="-330200" algn="l">
              <a:lnSpc>
                <a:spcPct val="90000"/>
              </a:lnSpc>
              <a:spcBef>
                <a:spcPts val="600"/>
              </a:spcBef>
              <a:spcAft>
                <a:spcPts val="0"/>
              </a:spcAft>
              <a:buClr>
                <a:srgbClr val="2F96B5"/>
              </a:buClr>
              <a:buSzPts val="1600"/>
              <a:buChar char="•"/>
              <a:defRPr b="0" i="0"/>
            </a:lvl2pPr>
            <a:lvl3pPr marL="1371600" lvl="2" indent="-317500" algn="l">
              <a:lnSpc>
                <a:spcPct val="90000"/>
              </a:lnSpc>
              <a:spcBef>
                <a:spcPts val="600"/>
              </a:spcBef>
              <a:spcAft>
                <a:spcPts val="0"/>
              </a:spcAft>
              <a:buClr>
                <a:srgbClr val="2F96B5"/>
              </a:buClr>
              <a:buSzPts val="1400"/>
              <a:buChar char="–"/>
              <a:defRPr b="0" i="0"/>
            </a:lvl3pPr>
            <a:lvl4pPr marL="1828800" lvl="3" indent="-304800" algn="l">
              <a:lnSpc>
                <a:spcPct val="90000"/>
              </a:lnSpc>
              <a:spcBef>
                <a:spcPts val="600"/>
              </a:spcBef>
              <a:spcAft>
                <a:spcPts val="0"/>
              </a:spcAft>
              <a:buClr>
                <a:srgbClr val="2F96B5"/>
              </a:buClr>
              <a:buSzPts val="1200"/>
              <a:buChar char="–"/>
              <a:defRPr b="0" i="0"/>
            </a:lvl4pPr>
            <a:lvl5pPr marL="2286000" lvl="4" indent="-292100" algn="l">
              <a:lnSpc>
                <a:spcPct val="90000"/>
              </a:lnSpc>
              <a:spcBef>
                <a:spcPts val="600"/>
              </a:spcBef>
              <a:spcAft>
                <a:spcPts val="0"/>
              </a:spcAft>
              <a:buClr>
                <a:srgbClr val="2F96B5"/>
              </a:buClr>
              <a:buSzPts val="1000"/>
              <a:buChar char="–"/>
              <a:defRPr b="0" i="0"/>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22" name="Google Shape;22;p17" descr="A picture containing drawing&#10;&#10;Description automatically generated"/>
          <p:cNvPicPr preferRelativeResize="0"/>
          <p:nvPr/>
        </p:nvPicPr>
        <p:blipFill rotWithShape="1">
          <a:blip r:embed="rId2">
            <a:alphaModFix/>
          </a:blip>
          <a:srcRect l="9198" t="24196" r="72239" b="24021"/>
          <a:stretch/>
        </p:blipFill>
        <p:spPr>
          <a:xfrm>
            <a:off x="8518844" y="6452579"/>
            <a:ext cx="256669" cy="323904"/>
          </a:xfrm>
          <a:prstGeom prst="rect">
            <a:avLst/>
          </a:prstGeom>
          <a:noFill/>
          <a:ln>
            <a:noFill/>
          </a:ln>
        </p:spPr>
      </p:pic>
      <p:sp>
        <p:nvSpPr>
          <p:cNvPr id="23" name="Google Shape;23;p17"/>
          <p:cNvSpPr txBox="1">
            <a:spLocks noGrp="1"/>
          </p:cNvSpPr>
          <p:nvPr>
            <p:ph type="sldNum" idx="12"/>
          </p:nvPr>
        </p:nvSpPr>
        <p:spPr>
          <a:xfrm>
            <a:off x="8801100" y="6543875"/>
            <a:ext cx="342900" cy="246181"/>
          </a:xfrm>
          <a:prstGeom prst="rect">
            <a:avLst/>
          </a:prstGeom>
          <a:noFill/>
          <a:ln>
            <a:noFill/>
          </a:ln>
        </p:spPr>
        <p:txBody>
          <a:bodyPr spcFirstLastPara="1" wrap="square" lIns="45700" tIns="45700" rIns="91425" bIns="45700" anchor="b" anchorCtr="0">
            <a:spAutoFit/>
          </a:bodyPr>
          <a:lstStyle>
            <a:lvl1pPr marL="0" lvl="0" indent="0" algn="l">
              <a:spcBef>
                <a:spcPts val="0"/>
              </a:spcBef>
              <a:buNone/>
              <a:defRPr sz="1000" b="1" i="0" u="none" strike="noStrike" cap="none">
                <a:solidFill>
                  <a:schemeClr val="dk2"/>
                </a:solidFill>
                <a:latin typeface="Georgia"/>
                <a:ea typeface="Georgia"/>
                <a:cs typeface="Georgia"/>
                <a:sym typeface="Georgia"/>
              </a:defRPr>
            </a:lvl1pPr>
            <a:lvl2pPr marL="0" lvl="1" indent="0" algn="l">
              <a:spcBef>
                <a:spcPts val="0"/>
              </a:spcBef>
              <a:buNone/>
              <a:defRPr sz="1000" b="1" i="0" u="none" strike="noStrike" cap="none">
                <a:solidFill>
                  <a:schemeClr val="dk2"/>
                </a:solidFill>
                <a:latin typeface="Georgia"/>
                <a:ea typeface="Georgia"/>
                <a:cs typeface="Georgia"/>
                <a:sym typeface="Georgia"/>
              </a:defRPr>
            </a:lvl2pPr>
            <a:lvl3pPr marL="0" lvl="2" indent="0" algn="l">
              <a:spcBef>
                <a:spcPts val="0"/>
              </a:spcBef>
              <a:buNone/>
              <a:defRPr sz="1000" b="1" i="0" u="none" strike="noStrike" cap="none">
                <a:solidFill>
                  <a:schemeClr val="dk2"/>
                </a:solidFill>
                <a:latin typeface="Georgia"/>
                <a:ea typeface="Georgia"/>
                <a:cs typeface="Georgia"/>
                <a:sym typeface="Georgia"/>
              </a:defRPr>
            </a:lvl3pPr>
            <a:lvl4pPr marL="0" lvl="3" indent="0" algn="l">
              <a:spcBef>
                <a:spcPts val="0"/>
              </a:spcBef>
              <a:buNone/>
              <a:defRPr sz="1000" b="1" i="0" u="none" strike="noStrike" cap="none">
                <a:solidFill>
                  <a:schemeClr val="dk2"/>
                </a:solidFill>
                <a:latin typeface="Georgia"/>
                <a:ea typeface="Georgia"/>
                <a:cs typeface="Georgia"/>
                <a:sym typeface="Georgia"/>
              </a:defRPr>
            </a:lvl4pPr>
            <a:lvl5pPr marL="0" lvl="4" indent="0" algn="l">
              <a:spcBef>
                <a:spcPts val="0"/>
              </a:spcBef>
              <a:buNone/>
              <a:defRPr sz="1000" b="1" i="0" u="none" strike="noStrike" cap="none">
                <a:solidFill>
                  <a:schemeClr val="dk2"/>
                </a:solidFill>
                <a:latin typeface="Georgia"/>
                <a:ea typeface="Georgia"/>
                <a:cs typeface="Georgia"/>
                <a:sym typeface="Georgia"/>
              </a:defRPr>
            </a:lvl5pPr>
            <a:lvl6pPr marL="0" lvl="5" indent="0" algn="l">
              <a:spcBef>
                <a:spcPts val="0"/>
              </a:spcBef>
              <a:buNone/>
              <a:defRPr sz="1000" b="1" i="0" u="none" strike="noStrike" cap="none">
                <a:solidFill>
                  <a:schemeClr val="dk2"/>
                </a:solidFill>
                <a:latin typeface="Georgia"/>
                <a:ea typeface="Georgia"/>
                <a:cs typeface="Georgia"/>
                <a:sym typeface="Georgia"/>
              </a:defRPr>
            </a:lvl6pPr>
            <a:lvl7pPr marL="0" lvl="6" indent="0" algn="l">
              <a:spcBef>
                <a:spcPts val="0"/>
              </a:spcBef>
              <a:buNone/>
              <a:defRPr sz="1000" b="1" i="0" u="none" strike="noStrike" cap="none">
                <a:solidFill>
                  <a:schemeClr val="dk2"/>
                </a:solidFill>
                <a:latin typeface="Georgia"/>
                <a:ea typeface="Georgia"/>
                <a:cs typeface="Georgia"/>
                <a:sym typeface="Georgia"/>
              </a:defRPr>
            </a:lvl7pPr>
            <a:lvl8pPr marL="0" lvl="7" indent="0" algn="l">
              <a:spcBef>
                <a:spcPts val="0"/>
              </a:spcBef>
              <a:buNone/>
              <a:defRPr sz="1000" b="1" i="0" u="none" strike="noStrike" cap="none">
                <a:solidFill>
                  <a:schemeClr val="dk2"/>
                </a:solidFill>
                <a:latin typeface="Georgia"/>
                <a:ea typeface="Georgia"/>
                <a:cs typeface="Georgia"/>
                <a:sym typeface="Georgia"/>
              </a:defRPr>
            </a:lvl8pPr>
            <a:lvl9pPr marL="0" lvl="8" indent="0" algn="l">
              <a:spcBef>
                <a:spcPts val="0"/>
              </a:spcBef>
              <a:buNone/>
              <a:defRPr sz="1000" b="1" i="0" u="none" strike="noStrike" cap="none">
                <a:solidFill>
                  <a:schemeClr val="dk2"/>
                </a:solidFill>
                <a:latin typeface="Georgia"/>
                <a:ea typeface="Georgia"/>
                <a:cs typeface="Georgia"/>
                <a:sym typeface="Georgia"/>
              </a:defRPr>
            </a:lvl9pPr>
          </a:lstStyle>
          <a:p>
            <a:fld id="{00000000-1234-1234-1234-123412341234}" type="slidenum">
              <a:rPr lang="en-US" smtClean="0"/>
              <a:pPr/>
              <a:t>‹#›</a:t>
            </a:fld>
            <a:endParaRPr lang="en-US"/>
          </a:p>
        </p:txBody>
      </p:sp>
      <p:sp>
        <p:nvSpPr>
          <p:cNvPr id="24" name="Google Shape;24;p17"/>
          <p:cNvSpPr txBox="1">
            <a:spLocks noGrp="1"/>
          </p:cNvSpPr>
          <p:nvPr>
            <p:ph type="ftr" idx="11"/>
          </p:nvPr>
        </p:nvSpPr>
        <p:spPr>
          <a:xfrm>
            <a:off x="190500" y="6436361"/>
            <a:ext cx="3086100" cy="36618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249309533"/>
      </p:ext>
    </p:extLst>
  </p:cSld>
  <p:clrMapOvr>
    <a:masterClrMapping/>
  </p:clrMapOvr>
  <p:extLst>
    <p:ext uri="{DCECCB84-F9BA-43D5-87BE-67443E8EF086}">
      <p15:sldGuideLst xmlns:p15="http://schemas.microsoft.com/office/powerpoint/2012/main">
        <p15:guide id="1" orient="horz" pos="46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mparació">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5218AA89-5981-024C-9A91-E442C8C251A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244600" y="0"/>
            <a:ext cx="7899400" cy="6860822"/>
          </a:xfrm>
          <a:prstGeom prst="rect">
            <a:avLst/>
          </a:prstGeom>
        </p:spPr>
      </p:pic>
      <p:sp>
        <p:nvSpPr>
          <p:cNvPr id="11" name="Rectángulo 10">
            <a:extLst>
              <a:ext uri="{FF2B5EF4-FFF2-40B4-BE49-F238E27FC236}">
                <a16:creationId xmlns:a16="http://schemas.microsoft.com/office/drawing/2014/main" id="{1ADE5993-E6C8-AD4F-917A-ED901F466D0D}"/>
              </a:ext>
            </a:extLst>
          </p:cNvPr>
          <p:cNvSpPr/>
          <p:nvPr userDrawn="1"/>
        </p:nvSpPr>
        <p:spPr>
          <a:xfrm>
            <a:off x="0" y="2822"/>
            <a:ext cx="8636960" cy="6858000"/>
          </a:xfrm>
          <a:prstGeom prst="rect">
            <a:avLst/>
          </a:prstGeom>
          <a:gradFill>
            <a:gsLst>
              <a:gs pos="99000">
                <a:schemeClr val="bg1">
                  <a:lumMod val="95000"/>
                  <a:alpha val="0"/>
                </a:schemeClr>
              </a:gs>
              <a:gs pos="33000">
                <a:srgbClr val="00499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Título 1">
            <a:extLst>
              <a:ext uri="{FF2B5EF4-FFF2-40B4-BE49-F238E27FC236}">
                <a16:creationId xmlns:a16="http://schemas.microsoft.com/office/drawing/2014/main" id="{5ABC275F-D7A6-8940-8420-ABF728C29FDC}"/>
              </a:ext>
            </a:extLst>
          </p:cNvPr>
          <p:cNvSpPr txBox="1">
            <a:spLocks/>
          </p:cNvSpPr>
          <p:nvPr userDrawn="1"/>
        </p:nvSpPr>
        <p:spPr>
          <a:xfrm>
            <a:off x="581149" y="1145046"/>
            <a:ext cx="5562598" cy="288395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4000" b="1" noProof="0" dirty="0">
                <a:solidFill>
                  <a:schemeClr val="bg1"/>
                </a:solidFill>
                <a:latin typeface="Arial" panose="020B0604020202020204" pitchFamily="34" charset="0"/>
                <a:cs typeface="Arial" panose="020B0604020202020204" pitchFamily="34" charset="0"/>
              </a:rPr>
              <a:t>IMB-CNM</a:t>
            </a:r>
          </a:p>
          <a:p>
            <a:pPr algn="l"/>
            <a:r>
              <a:rPr lang="en-GB" sz="4000" noProof="0" dirty="0">
                <a:solidFill>
                  <a:schemeClr val="bg1"/>
                </a:solidFill>
                <a:latin typeface="Arial" panose="020B0604020202020204" pitchFamily="34" charset="0"/>
                <a:cs typeface="Arial" panose="020B0604020202020204" pitchFamily="34" charset="0"/>
              </a:rPr>
              <a:t>Microelectronics Institute of</a:t>
            </a:r>
          </a:p>
          <a:p>
            <a:pPr algn="l"/>
            <a:r>
              <a:rPr lang="en-GB" sz="4000" noProof="0" dirty="0">
                <a:solidFill>
                  <a:schemeClr val="bg1"/>
                </a:solidFill>
                <a:latin typeface="Arial" panose="020B0604020202020204" pitchFamily="34" charset="0"/>
                <a:cs typeface="Arial" panose="020B0604020202020204" pitchFamily="34" charset="0"/>
              </a:rPr>
              <a:t>Barcelona </a:t>
            </a:r>
          </a:p>
          <a:p>
            <a:pPr algn="l"/>
            <a:r>
              <a:rPr lang="en-GB" sz="4000" noProof="0" dirty="0">
                <a:solidFill>
                  <a:schemeClr val="bg1"/>
                </a:solidFill>
                <a:latin typeface="Arial" panose="020B0604020202020204" pitchFamily="34" charset="0"/>
                <a:cs typeface="Arial" panose="020B0604020202020204" pitchFamily="34" charset="0"/>
              </a:rPr>
              <a:t> </a:t>
            </a:r>
          </a:p>
        </p:txBody>
      </p:sp>
      <p:sp>
        <p:nvSpPr>
          <p:cNvPr id="13" name="Rectangle 1">
            <a:extLst>
              <a:ext uri="{FF2B5EF4-FFF2-40B4-BE49-F238E27FC236}">
                <a16:creationId xmlns:a16="http://schemas.microsoft.com/office/drawing/2014/main" id="{CA9372F6-0A1F-8040-9B97-658809C24FC2}"/>
              </a:ext>
            </a:extLst>
          </p:cNvPr>
          <p:cNvSpPr/>
          <p:nvPr userDrawn="1"/>
        </p:nvSpPr>
        <p:spPr>
          <a:xfrm>
            <a:off x="581149" y="5320724"/>
            <a:ext cx="4113589" cy="830997"/>
          </a:xfrm>
          <a:prstGeom prst="rect">
            <a:avLst/>
          </a:prstGeom>
        </p:spPr>
        <p:txBody>
          <a:bodyPr wrap="square">
            <a:spAutoFit/>
          </a:bodyPr>
          <a:lstStyle/>
          <a:p>
            <a:r>
              <a:rPr lang="en-GB" sz="2400" i="1" noProof="0" dirty="0">
                <a:solidFill>
                  <a:schemeClr val="bg1"/>
                </a:solidFill>
                <a:latin typeface="Arial" panose="020B0604020202020204" pitchFamily="34" charset="0"/>
                <a:cs typeface="Arial" panose="020B0604020202020204" pitchFamily="34" charset="0"/>
              </a:rPr>
              <a:t>Smart micro/</a:t>
            </a:r>
            <a:r>
              <a:rPr lang="en-GB" sz="2400" i="1" noProof="0" dirty="0" err="1">
                <a:solidFill>
                  <a:schemeClr val="bg1"/>
                </a:solidFill>
                <a:latin typeface="Arial" panose="020B0604020202020204" pitchFamily="34" charset="0"/>
                <a:cs typeface="Arial" panose="020B0604020202020204" pitchFamily="34" charset="0"/>
              </a:rPr>
              <a:t>nano</a:t>
            </a:r>
            <a:r>
              <a:rPr lang="en-GB" sz="2400" i="1" noProof="0" dirty="0">
                <a:solidFill>
                  <a:schemeClr val="bg1"/>
                </a:solidFill>
                <a:latin typeface="Arial" panose="020B0604020202020204" pitchFamily="34" charset="0"/>
                <a:cs typeface="Arial" panose="020B0604020202020204" pitchFamily="34" charset="0"/>
              </a:rPr>
              <a:t> systems for grand social challenges</a:t>
            </a:r>
          </a:p>
        </p:txBody>
      </p:sp>
      <p:sp>
        <p:nvSpPr>
          <p:cNvPr id="16" name="Rectángulo 15">
            <a:extLst>
              <a:ext uri="{FF2B5EF4-FFF2-40B4-BE49-F238E27FC236}">
                <a16:creationId xmlns:a16="http://schemas.microsoft.com/office/drawing/2014/main" id="{AD5AA147-5860-E044-8940-D5C7A7673747}"/>
              </a:ext>
            </a:extLst>
          </p:cNvPr>
          <p:cNvSpPr/>
          <p:nvPr userDrawn="1"/>
        </p:nvSpPr>
        <p:spPr>
          <a:xfrm>
            <a:off x="691464" y="5025814"/>
            <a:ext cx="175693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8" name="Imagen 17">
            <a:extLst>
              <a:ext uri="{FF2B5EF4-FFF2-40B4-BE49-F238E27FC236}">
                <a16:creationId xmlns:a16="http://schemas.microsoft.com/office/drawing/2014/main" id="{8BC325B0-F566-3D4C-94AD-CA1BC03061B3}"/>
              </a:ext>
            </a:extLst>
          </p:cNvPr>
          <p:cNvPicPr>
            <a:picLocks noChangeAspect="1"/>
          </p:cNvPicPr>
          <p:nvPr userDrawn="1"/>
        </p:nvPicPr>
        <p:blipFill>
          <a:blip r:embed="rId3"/>
          <a:stretch>
            <a:fillRect/>
          </a:stretch>
        </p:blipFill>
        <p:spPr>
          <a:xfrm>
            <a:off x="691464" y="3859064"/>
            <a:ext cx="1560668" cy="435862"/>
          </a:xfrm>
          <a:prstGeom prst="rect">
            <a:avLst/>
          </a:prstGeom>
        </p:spPr>
      </p:pic>
      <p:pic>
        <p:nvPicPr>
          <p:cNvPr id="19" name="Imagen 18">
            <a:extLst>
              <a:ext uri="{FF2B5EF4-FFF2-40B4-BE49-F238E27FC236}">
                <a16:creationId xmlns:a16="http://schemas.microsoft.com/office/drawing/2014/main" id="{C63FCAFA-BF23-684C-B971-D9A4232F04D9}"/>
              </a:ext>
            </a:extLst>
          </p:cNvPr>
          <p:cNvPicPr>
            <a:picLocks noChangeAspect="1"/>
          </p:cNvPicPr>
          <p:nvPr userDrawn="1"/>
        </p:nvPicPr>
        <p:blipFill>
          <a:blip r:embed="rId4"/>
          <a:stretch>
            <a:fillRect/>
          </a:stretch>
        </p:blipFill>
        <p:spPr>
          <a:xfrm>
            <a:off x="2448403" y="3859063"/>
            <a:ext cx="1872166" cy="455391"/>
          </a:xfrm>
          <a:prstGeom prst="rect">
            <a:avLst/>
          </a:prstGeom>
        </p:spPr>
      </p:pic>
    </p:spTree>
    <p:extLst>
      <p:ext uri="{BB962C8B-B14F-4D97-AF65-F5344CB8AC3E}">
        <p14:creationId xmlns:p14="http://schemas.microsoft.com/office/powerpoint/2010/main" val="734042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 blanc">
    <p:spTree>
      <p:nvGrpSpPr>
        <p:cNvPr id="1" name=""/>
        <p:cNvGrpSpPr/>
        <p:nvPr/>
      </p:nvGrpSpPr>
      <p:grpSpPr>
        <a:xfrm>
          <a:off x="0" y="0"/>
          <a:ext cx="0" cy="0"/>
          <a:chOff x="0" y="0"/>
          <a:chExt cx="0" cy="0"/>
        </a:xfrm>
      </p:grpSpPr>
      <p:grpSp>
        <p:nvGrpSpPr>
          <p:cNvPr id="13" name="Grupo 12">
            <a:extLst>
              <a:ext uri="{FF2B5EF4-FFF2-40B4-BE49-F238E27FC236}">
                <a16:creationId xmlns:a16="http://schemas.microsoft.com/office/drawing/2014/main" id="{87B9D459-7C1F-5640-A72F-364D95A79048}"/>
              </a:ext>
            </a:extLst>
          </p:cNvPr>
          <p:cNvGrpSpPr/>
          <p:nvPr userDrawn="1"/>
        </p:nvGrpSpPr>
        <p:grpSpPr>
          <a:xfrm>
            <a:off x="-1" y="2786"/>
            <a:ext cx="9144001" cy="1003655"/>
            <a:chOff x="-2" y="9908"/>
            <a:chExt cx="9144001" cy="1003655"/>
          </a:xfrm>
        </p:grpSpPr>
        <p:pic>
          <p:nvPicPr>
            <p:cNvPr id="14" name="Imagen 13">
              <a:extLst>
                <a:ext uri="{FF2B5EF4-FFF2-40B4-BE49-F238E27FC236}">
                  <a16:creationId xmlns:a16="http://schemas.microsoft.com/office/drawing/2014/main" id="{7F33998C-AB1F-7F45-9371-072E206283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 y="9908"/>
              <a:ext cx="9144001" cy="1003655"/>
            </a:xfrm>
            <a:prstGeom prst="rect">
              <a:avLst/>
            </a:prstGeom>
          </p:spPr>
        </p:pic>
        <p:pic>
          <p:nvPicPr>
            <p:cNvPr id="15" name="Imagen 14">
              <a:extLst>
                <a:ext uri="{FF2B5EF4-FFF2-40B4-BE49-F238E27FC236}">
                  <a16:creationId xmlns:a16="http://schemas.microsoft.com/office/drawing/2014/main" id="{B31341BB-2F9F-C742-987A-D88EFF27E287}"/>
                </a:ext>
              </a:extLst>
            </p:cNvPr>
            <p:cNvPicPr>
              <a:picLocks noChangeAspect="1"/>
            </p:cNvPicPr>
            <p:nvPr/>
          </p:nvPicPr>
          <p:blipFill>
            <a:blip r:embed="rId3"/>
            <a:stretch>
              <a:fillRect/>
            </a:stretch>
          </p:blipFill>
          <p:spPr>
            <a:xfrm>
              <a:off x="465917" y="255630"/>
              <a:ext cx="1960873" cy="547631"/>
            </a:xfrm>
            <a:prstGeom prst="rect">
              <a:avLst/>
            </a:prstGeom>
          </p:spPr>
        </p:pic>
        <p:pic>
          <p:nvPicPr>
            <p:cNvPr id="16" name="Imagen 15">
              <a:extLst>
                <a:ext uri="{FF2B5EF4-FFF2-40B4-BE49-F238E27FC236}">
                  <a16:creationId xmlns:a16="http://schemas.microsoft.com/office/drawing/2014/main" id="{FD6AC408-F456-3849-ABBC-B5C038E273B7}"/>
                </a:ext>
              </a:extLst>
            </p:cNvPr>
            <p:cNvPicPr>
              <a:picLocks noChangeAspect="1"/>
            </p:cNvPicPr>
            <p:nvPr/>
          </p:nvPicPr>
          <p:blipFill>
            <a:blip r:embed="rId4"/>
            <a:stretch>
              <a:fillRect/>
            </a:stretch>
          </p:blipFill>
          <p:spPr>
            <a:xfrm>
              <a:off x="2869801" y="255630"/>
              <a:ext cx="2251373" cy="547631"/>
            </a:xfrm>
            <a:prstGeom prst="rect">
              <a:avLst/>
            </a:prstGeom>
          </p:spPr>
        </p:pic>
      </p:grpSp>
      <p:pic>
        <p:nvPicPr>
          <p:cNvPr id="18" name="14 Imagen" descr="quadrats_logo_50transp.png">
            <a:extLst>
              <a:ext uri="{FF2B5EF4-FFF2-40B4-BE49-F238E27FC236}">
                <a16:creationId xmlns:a16="http://schemas.microsoft.com/office/drawing/2014/main" id="{0031ACDE-98DE-D442-AFCD-0C654A3BA129}"/>
              </a:ext>
            </a:extLst>
          </p:cNvPr>
          <p:cNvPicPr>
            <a:picLocks noChangeAspect="1"/>
          </p:cNvPicPr>
          <p:nvPr userDrawn="1"/>
        </p:nvPicPr>
        <p:blipFill rotWithShape="1">
          <a:blip r:embed="rId5" cstate="screen">
            <a:lum contrast="25000"/>
            <a:alphaModFix amt="70000"/>
            <a:extLst>
              <a:ext uri="{28A0092B-C50C-407E-A947-70E740481C1C}">
                <a14:useLocalDpi xmlns:a14="http://schemas.microsoft.com/office/drawing/2010/main"/>
              </a:ext>
            </a:extLst>
          </a:blip>
          <a:srcRect/>
          <a:stretch/>
        </p:blipFill>
        <p:spPr>
          <a:xfrm>
            <a:off x="6951132" y="4546600"/>
            <a:ext cx="2192867" cy="2311400"/>
          </a:xfrm>
          <a:prstGeom prst="rect">
            <a:avLst/>
          </a:prstGeom>
        </p:spPr>
      </p:pic>
      <p:sp>
        <p:nvSpPr>
          <p:cNvPr id="23" name="Títol 1">
            <a:extLst>
              <a:ext uri="{FF2B5EF4-FFF2-40B4-BE49-F238E27FC236}">
                <a16:creationId xmlns:a16="http://schemas.microsoft.com/office/drawing/2014/main" id="{C4AA9466-031B-CD4D-9E57-3F8E934551EE}"/>
              </a:ext>
            </a:extLst>
          </p:cNvPr>
          <p:cNvSpPr>
            <a:spLocks noGrp="1"/>
          </p:cNvSpPr>
          <p:nvPr>
            <p:ph type="title"/>
          </p:nvPr>
        </p:nvSpPr>
        <p:spPr>
          <a:xfrm>
            <a:off x="465917" y="1050987"/>
            <a:ext cx="8121491" cy="803922"/>
          </a:xfrm>
        </p:spPr>
        <p:txBody>
          <a:bodyPr>
            <a:normAutofit/>
          </a:bodyPr>
          <a:lstStyle>
            <a:lvl1pPr algn="l">
              <a:defRPr sz="2800" b="1">
                <a:solidFill>
                  <a:srgbClr val="004996"/>
                </a:solidFill>
                <a:latin typeface="Arial" panose="020B0604020202020204" pitchFamily="34" charset="0"/>
                <a:cs typeface="Arial" panose="020B0604020202020204" pitchFamily="34" charset="0"/>
              </a:defRPr>
            </a:lvl1pPr>
          </a:lstStyle>
          <a:p>
            <a:endParaRPr lang="en-GB" noProof="0" dirty="0"/>
          </a:p>
        </p:txBody>
      </p:sp>
      <p:sp>
        <p:nvSpPr>
          <p:cNvPr id="24" name="Contenidor de contingut 3">
            <a:extLst>
              <a:ext uri="{FF2B5EF4-FFF2-40B4-BE49-F238E27FC236}">
                <a16:creationId xmlns:a16="http://schemas.microsoft.com/office/drawing/2014/main" id="{63B62931-3F78-AD4C-855E-93FE39428CD0}"/>
              </a:ext>
            </a:extLst>
          </p:cNvPr>
          <p:cNvSpPr>
            <a:spLocks noGrp="1"/>
          </p:cNvSpPr>
          <p:nvPr>
            <p:ph sz="half" idx="2"/>
          </p:nvPr>
        </p:nvSpPr>
        <p:spPr>
          <a:xfrm>
            <a:off x="457200" y="1978572"/>
            <a:ext cx="8130208" cy="4299989"/>
          </a:xfrm>
        </p:spPr>
        <p:txBody>
          <a:bodyPr/>
          <a:lstStyle>
            <a:lvl1pPr marL="0" indent="0">
              <a:buNone/>
              <a:defRPr sz="2400" b="1">
                <a:latin typeface="Arial" panose="020B0604020202020204" pitchFamily="34" charset="0"/>
                <a:cs typeface="Arial" panose="020B0604020202020204" pitchFamily="34" charset="0"/>
              </a:defRPr>
            </a:lvl1pPr>
            <a:lvl2pPr>
              <a:defRPr sz="2000" b="1">
                <a:latin typeface="Arial" panose="020B0604020202020204" pitchFamily="34" charset="0"/>
                <a:cs typeface="Arial" panose="020B0604020202020204" pitchFamily="34" charset="0"/>
              </a:defRPr>
            </a:lvl2pPr>
            <a:lvl3pPr>
              <a:defRPr sz="1800" b="1">
                <a:latin typeface="Arial" panose="020B0604020202020204" pitchFamily="34" charset="0"/>
                <a:cs typeface="Arial" panose="020B0604020202020204" pitchFamily="34" charset="0"/>
              </a:defRPr>
            </a:lvl3pPr>
            <a:lvl4pPr>
              <a:defRPr sz="1600" b="1">
                <a:latin typeface="Arial" panose="020B0604020202020204" pitchFamily="34" charset="0"/>
                <a:cs typeface="Arial" panose="020B0604020202020204" pitchFamily="34" charset="0"/>
              </a:defRPr>
            </a:lvl4pPr>
            <a:lvl5pPr>
              <a:defRPr sz="1600" b="1">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endParaRPr lang="en-GB" noProof="0" dirty="0"/>
          </a:p>
        </p:txBody>
      </p:sp>
      <p:sp>
        <p:nvSpPr>
          <p:cNvPr id="9" name="8 CuadroTexto"/>
          <p:cNvSpPr txBox="1"/>
          <p:nvPr userDrawn="1"/>
        </p:nvSpPr>
        <p:spPr>
          <a:xfrm>
            <a:off x="8282354" y="6462291"/>
            <a:ext cx="861646" cy="369332"/>
          </a:xfrm>
          <a:prstGeom prst="rect">
            <a:avLst/>
          </a:prstGeom>
          <a:noFill/>
        </p:spPr>
        <p:txBody>
          <a:bodyPr wrap="square" rtlCol="0">
            <a:spAutoFit/>
          </a:bodyPr>
          <a:lstStyle/>
          <a:p>
            <a:fld id="{589357BD-885A-4B25-B8AB-B236EBC62421}" type="slidenum">
              <a:rPr lang="es-ES" smtClean="0"/>
              <a:t>‹#›</a:t>
            </a:fld>
            <a:endParaRPr lang="es-ES" dirty="0"/>
          </a:p>
        </p:txBody>
      </p:sp>
    </p:spTree>
    <p:extLst>
      <p:ext uri="{BB962C8B-B14F-4D97-AF65-F5344CB8AC3E}">
        <p14:creationId xmlns:p14="http://schemas.microsoft.com/office/powerpoint/2010/main" val="1488494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lo título">
    <p:spTree>
      <p:nvGrpSpPr>
        <p:cNvPr id="1" name=""/>
        <p:cNvGrpSpPr/>
        <p:nvPr/>
      </p:nvGrpSpPr>
      <p:grpSpPr>
        <a:xfrm>
          <a:off x="0" y="0"/>
          <a:ext cx="0" cy="0"/>
          <a:chOff x="0" y="0"/>
          <a:chExt cx="0" cy="0"/>
        </a:xfrm>
      </p:grpSpPr>
      <p:grpSp>
        <p:nvGrpSpPr>
          <p:cNvPr id="13" name="Grupo 12">
            <a:extLst>
              <a:ext uri="{FF2B5EF4-FFF2-40B4-BE49-F238E27FC236}">
                <a16:creationId xmlns:a16="http://schemas.microsoft.com/office/drawing/2014/main" id="{87B9D459-7C1F-5640-A72F-364D95A79048}"/>
              </a:ext>
            </a:extLst>
          </p:cNvPr>
          <p:cNvGrpSpPr/>
          <p:nvPr userDrawn="1"/>
        </p:nvGrpSpPr>
        <p:grpSpPr>
          <a:xfrm>
            <a:off x="-1" y="2786"/>
            <a:ext cx="9144001" cy="1003655"/>
            <a:chOff x="-2" y="9908"/>
            <a:chExt cx="9144001" cy="1003655"/>
          </a:xfrm>
        </p:grpSpPr>
        <p:pic>
          <p:nvPicPr>
            <p:cNvPr id="14" name="Imagen 13">
              <a:extLst>
                <a:ext uri="{FF2B5EF4-FFF2-40B4-BE49-F238E27FC236}">
                  <a16:creationId xmlns:a16="http://schemas.microsoft.com/office/drawing/2014/main" id="{7F33998C-AB1F-7F45-9371-072E206283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 y="9908"/>
              <a:ext cx="9144001" cy="1003655"/>
            </a:xfrm>
            <a:prstGeom prst="rect">
              <a:avLst/>
            </a:prstGeom>
          </p:spPr>
        </p:pic>
        <p:pic>
          <p:nvPicPr>
            <p:cNvPr id="15" name="Imagen 14">
              <a:extLst>
                <a:ext uri="{FF2B5EF4-FFF2-40B4-BE49-F238E27FC236}">
                  <a16:creationId xmlns:a16="http://schemas.microsoft.com/office/drawing/2014/main" id="{B31341BB-2F9F-C742-987A-D88EFF27E287}"/>
                </a:ext>
              </a:extLst>
            </p:cNvPr>
            <p:cNvPicPr>
              <a:picLocks noChangeAspect="1"/>
            </p:cNvPicPr>
            <p:nvPr/>
          </p:nvPicPr>
          <p:blipFill>
            <a:blip r:embed="rId3"/>
            <a:stretch>
              <a:fillRect/>
            </a:stretch>
          </p:blipFill>
          <p:spPr>
            <a:xfrm>
              <a:off x="465917" y="255630"/>
              <a:ext cx="1960873" cy="547631"/>
            </a:xfrm>
            <a:prstGeom prst="rect">
              <a:avLst/>
            </a:prstGeom>
          </p:spPr>
        </p:pic>
      </p:grpSp>
      <p:pic>
        <p:nvPicPr>
          <p:cNvPr id="18" name="14 Imagen" descr="quadrats_logo_50transp.png">
            <a:extLst>
              <a:ext uri="{FF2B5EF4-FFF2-40B4-BE49-F238E27FC236}">
                <a16:creationId xmlns:a16="http://schemas.microsoft.com/office/drawing/2014/main" id="{0031ACDE-98DE-D442-AFCD-0C654A3BA129}"/>
              </a:ext>
            </a:extLst>
          </p:cNvPr>
          <p:cNvPicPr>
            <a:picLocks noChangeAspect="1"/>
          </p:cNvPicPr>
          <p:nvPr userDrawn="1"/>
        </p:nvPicPr>
        <p:blipFill rotWithShape="1">
          <a:blip r:embed="rId4" cstate="screen">
            <a:lum contrast="25000"/>
            <a:alphaModFix amt="70000"/>
            <a:extLst>
              <a:ext uri="{28A0092B-C50C-407E-A947-70E740481C1C}">
                <a14:useLocalDpi xmlns:a14="http://schemas.microsoft.com/office/drawing/2010/main"/>
              </a:ext>
            </a:extLst>
          </a:blip>
          <a:srcRect/>
          <a:stretch/>
        </p:blipFill>
        <p:spPr>
          <a:xfrm>
            <a:off x="6951133" y="4546600"/>
            <a:ext cx="2192867" cy="2311400"/>
          </a:xfrm>
          <a:prstGeom prst="rect">
            <a:avLst/>
          </a:prstGeom>
        </p:spPr>
      </p:pic>
      <p:pic>
        <p:nvPicPr>
          <p:cNvPr id="9" name="Imagen 8">
            <a:extLst>
              <a:ext uri="{FF2B5EF4-FFF2-40B4-BE49-F238E27FC236}">
                <a16:creationId xmlns:a16="http://schemas.microsoft.com/office/drawing/2014/main" id="{FD6AC408-F456-3849-ABBC-B5C038E273B7}"/>
              </a:ext>
            </a:extLst>
          </p:cNvPr>
          <p:cNvPicPr>
            <a:picLocks noChangeAspect="1"/>
          </p:cNvPicPr>
          <p:nvPr userDrawn="1"/>
        </p:nvPicPr>
        <p:blipFill>
          <a:blip r:embed="rId5"/>
          <a:stretch>
            <a:fillRect/>
          </a:stretch>
        </p:blipFill>
        <p:spPr>
          <a:xfrm>
            <a:off x="2869802" y="248508"/>
            <a:ext cx="2251373" cy="547631"/>
          </a:xfrm>
          <a:prstGeom prst="rect">
            <a:avLst/>
          </a:prstGeom>
        </p:spPr>
      </p:pic>
      <p:sp>
        <p:nvSpPr>
          <p:cNvPr id="8" name="Títol 1">
            <a:extLst>
              <a:ext uri="{FF2B5EF4-FFF2-40B4-BE49-F238E27FC236}">
                <a16:creationId xmlns:a16="http://schemas.microsoft.com/office/drawing/2014/main" id="{C4AA9466-031B-CD4D-9E57-3F8E934551EE}"/>
              </a:ext>
            </a:extLst>
          </p:cNvPr>
          <p:cNvSpPr>
            <a:spLocks noGrp="1"/>
          </p:cNvSpPr>
          <p:nvPr>
            <p:ph type="title"/>
          </p:nvPr>
        </p:nvSpPr>
        <p:spPr>
          <a:xfrm>
            <a:off x="465917" y="1050987"/>
            <a:ext cx="8121491" cy="803922"/>
          </a:xfrm>
        </p:spPr>
        <p:txBody>
          <a:bodyPr>
            <a:normAutofit/>
          </a:bodyPr>
          <a:lstStyle>
            <a:lvl1pPr algn="l">
              <a:defRPr sz="2800" b="1">
                <a:solidFill>
                  <a:srgbClr val="004996"/>
                </a:solidFill>
                <a:latin typeface="Arial" panose="020B0604020202020204" pitchFamily="34" charset="0"/>
                <a:cs typeface="Arial" panose="020B0604020202020204" pitchFamily="34" charset="0"/>
              </a:defRPr>
            </a:lvl1pPr>
          </a:lstStyle>
          <a:p>
            <a:endParaRPr lang="en-GB" noProof="0" dirty="0"/>
          </a:p>
        </p:txBody>
      </p:sp>
      <p:sp>
        <p:nvSpPr>
          <p:cNvPr id="2" name="1 CuadroTexto"/>
          <p:cNvSpPr txBox="1"/>
          <p:nvPr userDrawn="1"/>
        </p:nvSpPr>
        <p:spPr>
          <a:xfrm>
            <a:off x="8282354" y="6462291"/>
            <a:ext cx="861646" cy="369332"/>
          </a:xfrm>
          <a:prstGeom prst="rect">
            <a:avLst/>
          </a:prstGeom>
          <a:noFill/>
        </p:spPr>
        <p:txBody>
          <a:bodyPr wrap="square" rtlCol="0">
            <a:spAutoFit/>
          </a:bodyPr>
          <a:lstStyle/>
          <a:p>
            <a:fld id="{589357BD-885A-4B25-B8AB-B236EBC62421}" type="slidenum">
              <a:rPr lang="es-ES" smtClean="0"/>
              <a:t>‹#›</a:t>
            </a:fld>
            <a:endParaRPr lang="es-ES" dirty="0"/>
          </a:p>
        </p:txBody>
      </p:sp>
    </p:spTree>
    <p:extLst>
      <p:ext uri="{BB962C8B-B14F-4D97-AF65-F5344CB8AC3E}">
        <p14:creationId xmlns:p14="http://schemas.microsoft.com/office/powerpoint/2010/main" val="934030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ingut amb llegenda">
    <p:bg>
      <p:bgPr>
        <a:solidFill>
          <a:srgbClr val="004996"/>
        </a:solidFill>
        <a:effectLst/>
      </p:bgPr>
    </p:bg>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860E934D-6004-064D-BFB4-44E0B6203AB9}"/>
              </a:ext>
            </a:extLst>
          </p:cNvPr>
          <p:cNvGrpSpPr/>
          <p:nvPr userDrawn="1"/>
        </p:nvGrpSpPr>
        <p:grpSpPr>
          <a:xfrm>
            <a:off x="-2" y="9908"/>
            <a:ext cx="9144001" cy="1003655"/>
            <a:chOff x="-2" y="9908"/>
            <a:chExt cx="9144001" cy="1003655"/>
          </a:xfrm>
        </p:grpSpPr>
        <p:pic>
          <p:nvPicPr>
            <p:cNvPr id="10" name="Imagen 9">
              <a:extLst>
                <a:ext uri="{FF2B5EF4-FFF2-40B4-BE49-F238E27FC236}">
                  <a16:creationId xmlns:a16="http://schemas.microsoft.com/office/drawing/2014/main" id="{E4BEF3E5-34E4-894A-895C-ED30ED1B872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 y="9908"/>
              <a:ext cx="9144001" cy="1003655"/>
            </a:xfrm>
            <a:prstGeom prst="rect">
              <a:avLst/>
            </a:prstGeom>
          </p:spPr>
        </p:pic>
        <p:pic>
          <p:nvPicPr>
            <p:cNvPr id="11" name="Imagen 10">
              <a:extLst>
                <a:ext uri="{FF2B5EF4-FFF2-40B4-BE49-F238E27FC236}">
                  <a16:creationId xmlns:a16="http://schemas.microsoft.com/office/drawing/2014/main" id="{8C8EB798-08D2-644A-93C3-7D306D75E781}"/>
                </a:ext>
              </a:extLst>
            </p:cNvPr>
            <p:cNvPicPr>
              <a:picLocks noChangeAspect="1"/>
            </p:cNvPicPr>
            <p:nvPr/>
          </p:nvPicPr>
          <p:blipFill>
            <a:blip r:embed="rId3"/>
            <a:stretch>
              <a:fillRect/>
            </a:stretch>
          </p:blipFill>
          <p:spPr>
            <a:xfrm>
              <a:off x="465917" y="255630"/>
              <a:ext cx="1960873" cy="547631"/>
            </a:xfrm>
            <a:prstGeom prst="rect">
              <a:avLst/>
            </a:prstGeom>
          </p:spPr>
        </p:pic>
      </p:grpSp>
      <p:pic>
        <p:nvPicPr>
          <p:cNvPr id="13" name="14 Imagen" descr="quadrats_logo_50transp.png">
            <a:extLst>
              <a:ext uri="{FF2B5EF4-FFF2-40B4-BE49-F238E27FC236}">
                <a16:creationId xmlns:a16="http://schemas.microsoft.com/office/drawing/2014/main" id="{333AB995-90CF-CB43-92E6-CF4FDCD22A78}"/>
              </a:ext>
            </a:extLst>
          </p:cNvPr>
          <p:cNvPicPr>
            <a:picLocks noChangeAspect="1"/>
          </p:cNvPicPr>
          <p:nvPr userDrawn="1"/>
        </p:nvPicPr>
        <p:blipFill rotWithShape="1">
          <a:blip r:embed="rId4" cstate="screen">
            <a:lum contrast="25000"/>
            <a:alphaModFix amt="70000"/>
            <a:extLst>
              <a:ext uri="{28A0092B-C50C-407E-A947-70E740481C1C}">
                <a14:useLocalDpi xmlns:a14="http://schemas.microsoft.com/office/drawing/2010/main"/>
              </a:ext>
            </a:extLst>
          </a:blip>
          <a:srcRect/>
          <a:stretch/>
        </p:blipFill>
        <p:spPr>
          <a:xfrm>
            <a:off x="4665133" y="2137033"/>
            <a:ext cx="4478867" cy="4720967"/>
          </a:xfrm>
          <a:prstGeom prst="rect">
            <a:avLst/>
          </a:prstGeom>
        </p:spPr>
      </p:pic>
      <p:sp>
        <p:nvSpPr>
          <p:cNvPr id="15" name="Marcador de texto 14">
            <a:extLst>
              <a:ext uri="{FF2B5EF4-FFF2-40B4-BE49-F238E27FC236}">
                <a16:creationId xmlns:a16="http://schemas.microsoft.com/office/drawing/2014/main" id="{BBB7A4A6-4DAC-B842-BCFB-4D8A319918EB}"/>
              </a:ext>
            </a:extLst>
          </p:cNvPr>
          <p:cNvSpPr>
            <a:spLocks noGrp="1"/>
          </p:cNvSpPr>
          <p:nvPr>
            <p:ph type="body" sz="quarter" idx="10"/>
          </p:nvPr>
        </p:nvSpPr>
        <p:spPr>
          <a:xfrm>
            <a:off x="862831" y="3192396"/>
            <a:ext cx="5583238" cy="1538630"/>
          </a:xfrm>
        </p:spPr>
        <p:txBody>
          <a:bodyPr>
            <a:noAutofit/>
          </a:bodyPr>
          <a:lstStyle>
            <a:lvl1pPr marL="0" indent="0">
              <a:buNone/>
              <a:defRPr sz="4000" b="1">
                <a:solidFill>
                  <a:schemeClr val="bg1"/>
                </a:solidFill>
                <a:latin typeface="Arial" panose="020B0604020202020204" pitchFamily="34" charset="0"/>
                <a:cs typeface="Arial" panose="020B0604020202020204" pitchFamily="34" charset="0"/>
              </a:defRPr>
            </a:lvl1pPr>
          </a:lstStyle>
          <a:p>
            <a:r>
              <a:rPr lang="es-ES" dirty="0"/>
              <a:t>Editar los estilos de texto del patrón</a:t>
            </a:r>
          </a:p>
        </p:txBody>
      </p:sp>
      <p:pic>
        <p:nvPicPr>
          <p:cNvPr id="8" name="Imagen 7">
            <a:extLst>
              <a:ext uri="{FF2B5EF4-FFF2-40B4-BE49-F238E27FC236}">
                <a16:creationId xmlns:a16="http://schemas.microsoft.com/office/drawing/2014/main" id="{FD6AC408-F456-3849-ABBC-B5C038E273B7}"/>
              </a:ext>
            </a:extLst>
          </p:cNvPr>
          <p:cNvPicPr>
            <a:picLocks noChangeAspect="1"/>
          </p:cNvPicPr>
          <p:nvPr userDrawn="1"/>
        </p:nvPicPr>
        <p:blipFill>
          <a:blip r:embed="rId5"/>
          <a:stretch>
            <a:fillRect/>
          </a:stretch>
        </p:blipFill>
        <p:spPr>
          <a:xfrm>
            <a:off x="2869802" y="248508"/>
            <a:ext cx="2251373" cy="547631"/>
          </a:xfrm>
          <a:prstGeom prst="rect">
            <a:avLst/>
          </a:prstGeom>
        </p:spPr>
      </p:pic>
    </p:spTree>
    <p:extLst>
      <p:ext uri="{BB962C8B-B14F-4D97-AF65-F5344CB8AC3E}">
        <p14:creationId xmlns:p14="http://schemas.microsoft.com/office/powerpoint/2010/main" val="3419448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tge amb llegenda">
    <p:bg>
      <p:bgPr>
        <a:solidFill>
          <a:srgbClr val="004996"/>
        </a:solidFill>
        <a:effectLst/>
      </p:bgPr>
    </p:bg>
    <p:spTree>
      <p:nvGrpSpPr>
        <p:cNvPr id="1" name=""/>
        <p:cNvGrpSpPr/>
        <p:nvPr/>
      </p:nvGrpSpPr>
      <p:grpSpPr>
        <a:xfrm>
          <a:off x="0" y="0"/>
          <a:ext cx="0" cy="0"/>
          <a:chOff x="0" y="0"/>
          <a:chExt cx="0" cy="0"/>
        </a:xfrm>
      </p:grpSpPr>
      <p:sp>
        <p:nvSpPr>
          <p:cNvPr id="8" name="1 CuadroTexto">
            <a:extLst>
              <a:ext uri="{FF2B5EF4-FFF2-40B4-BE49-F238E27FC236}">
                <a16:creationId xmlns:a16="http://schemas.microsoft.com/office/drawing/2014/main" id="{30929763-3A3C-7045-9E0B-4C50AA9F0773}"/>
              </a:ext>
            </a:extLst>
          </p:cNvPr>
          <p:cNvSpPr txBox="1"/>
          <p:nvPr userDrawn="1"/>
        </p:nvSpPr>
        <p:spPr>
          <a:xfrm>
            <a:off x="513446" y="1784972"/>
            <a:ext cx="3262432" cy="1200329"/>
          </a:xfrm>
          <a:prstGeom prst="rect">
            <a:avLst/>
          </a:prstGeom>
          <a:noFill/>
        </p:spPr>
        <p:txBody>
          <a:bodyPr wrap="none" rtlCol="0">
            <a:spAutoFit/>
          </a:bodyPr>
          <a:lstStyle/>
          <a:p>
            <a:r>
              <a:rPr lang="en-US" sz="3600" b="1" dirty="0">
                <a:solidFill>
                  <a:schemeClr val="bg1"/>
                </a:solidFill>
                <a:latin typeface="Arial" panose="020B0604020202020204" pitchFamily="34" charset="0"/>
                <a:cs typeface="Arial" panose="020B0604020202020204" pitchFamily="34" charset="0"/>
              </a:rPr>
              <a:t>Thank</a:t>
            </a:r>
            <a:r>
              <a:rPr lang="en-US" sz="3600" b="1" baseline="0" dirty="0">
                <a:solidFill>
                  <a:schemeClr val="bg1"/>
                </a:solidFill>
                <a:latin typeface="Arial" panose="020B0604020202020204" pitchFamily="34" charset="0"/>
                <a:cs typeface="Arial" panose="020B0604020202020204" pitchFamily="34" charset="0"/>
              </a:rPr>
              <a:t> you for</a:t>
            </a:r>
            <a:endParaRPr lang="en-US" sz="3600" b="1" dirty="0">
              <a:solidFill>
                <a:schemeClr val="bg1"/>
              </a:solidFill>
              <a:latin typeface="Arial" panose="020B0604020202020204" pitchFamily="34" charset="0"/>
              <a:cs typeface="Arial" panose="020B0604020202020204" pitchFamily="34" charset="0"/>
            </a:endParaRPr>
          </a:p>
          <a:p>
            <a:r>
              <a:rPr lang="en-US" sz="3600" b="1" dirty="0">
                <a:solidFill>
                  <a:schemeClr val="bg1"/>
                </a:solidFill>
                <a:latin typeface="Arial" panose="020B0604020202020204" pitchFamily="34" charset="0"/>
                <a:cs typeface="Arial" panose="020B0604020202020204" pitchFamily="34" charset="0"/>
              </a:rPr>
              <a:t>your attention</a:t>
            </a:r>
          </a:p>
        </p:txBody>
      </p:sp>
      <p:pic>
        <p:nvPicPr>
          <p:cNvPr id="9" name="Imagen 8">
            <a:extLst>
              <a:ext uri="{FF2B5EF4-FFF2-40B4-BE49-F238E27FC236}">
                <a16:creationId xmlns:a16="http://schemas.microsoft.com/office/drawing/2014/main" id="{DF9660B6-B3B3-284F-8CAA-51DDC11D13D4}"/>
              </a:ext>
            </a:extLst>
          </p:cNvPr>
          <p:cNvPicPr>
            <a:picLocks noChangeAspect="1"/>
          </p:cNvPicPr>
          <p:nvPr userDrawn="1"/>
        </p:nvPicPr>
        <p:blipFill>
          <a:blip r:embed="rId2"/>
          <a:stretch>
            <a:fillRect/>
          </a:stretch>
        </p:blipFill>
        <p:spPr>
          <a:xfrm>
            <a:off x="623020" y="773519"/>
            <a:ext cx="1871409" cy="522645"/>
          </a:xfrm>
          <a:prstGeom prst="rect">
            <a:avLst/>
          </a:prstGeom>
        </p:spPr>
      </p:pic>
      <p:pic>
        <p:nvPicPr>
          <p:cNvPr id="11" name="14 Imagen" descr="quadrats_logo_50transp.png">
            <a:extLst>
              <a:ext uri="{FF2B5EF4-FFF2-40B4-BE49-F238E27FC236}">
                <a16:creationId xmlns:a16="http://schemas.microsoft.com/office/drawing/2014/main" id="{A73598F1-85CB-5F45-92F7-B6B2A2D938E1}"/>
              </a:ext>
            </a:extLst>
          </p:cNvPr>
          <p:cNvPicPr>
            <a:picLocks noChangeAspect="1"/>
          </p:cNvPicPr>
          <p:nvPr userDrawn="1"/>
        </p:nvPicPr>
        <p:blipFill rotWithShape="1">
          <a:blip r:embed="rId3" cstate="screen">
            <a:lum contrast="25000"/>
            <a:alphaModFix amt="70000"/>
            <a:extLst>
              <a:ext uri="{28A0092B-C50C-407E-A947-70E740481C1C}">
                <a14:useLocalDpi xmlns:a14="http://schemas.microsoft.com/office/drawing/2010/main"/>
              </a:ext>
            </a:extLst>
          </a:blip>
          <a:srcRect/>
          <a:stretch/>
        </p:blipFill>
        <p:spPr>
          <a:xfrm>
            <a:off x="5641040" y="3165399"/>
            <a:ext cx="3502959" cy="3692308"/>
          </a:xfrm>
          <a:prstGeom prst="rect">
            <a:avLst/>
          </a:prstGeom>
        </p:spPr>
      </p:pic>
      <p:sp>
        <p:nvSpPr>
          <p:cNvPr id="12" name="1 CuadroTexto">
            <a:extLst>
              <a:ext uri="{FF2B5EF4-FFF2-40B4-BE49-F238E27FC236}">
                <a16:creationId xmlns:a16="http://schemas.microsoft.com/office/drawing/2014/main" id="{E1D0A8F6-B0B3-3440-96FC-DB55F253D14E}"/>
              </a:ext>
            </a:extLst>
          </p:cNvPr>
          <p:cNvSpPr txBox="1"/>
          <p:nvPr userDrawn="1"/>
        </p:nvSpPr>
        <p:spPr>
          <a:xfrm>
            <a:off x="513446" y="3275354"/>
            <a:ext cx="3084499" cy="600164"/>
          </a:xfrm>
          <a:prstGeom prst="rect">
            <a:avLst/>
          </a:prstGeom>
          <a:noFill/>
        </p:spPr>
        <p:txBody>
          <a:bodyPr wrap="none" rtlCol="0">
            <a:spAutoFit/>
          </a:bodyPr>
          <a:lstStyle/>
          <a:p>
            <a:r>
              <a:rPr lang="es-ES" sz="1100" noProof="0" dirty="0">
                <a:solidFill>
                  <a:schemeClr val="bg1"/>
                </a:solidFill>
                <a:latin typeface="Arial" panose="020B0604020202020204" pitchFamily="34" charset="0"/>
                <a:cs typeface="Arial" panose="020B0604020202020204" pitchFamily="34" charset="0"/>
              </a:rPr>
              <a:t>Campus Univ. Autónoma de Barcelona (UAB) </a:t>
            </a:r>
            <a:br>
              <a:rPr lang="es-ES" sz="2000" noProof="0" dirty="0">
                <a:solidFill>
                  <a:schemeClr val="bg1"/>
                </a:solidFill>
                <a:latin typeface="Arial" panose="020B0604020202020204" pitchFamily="34" charset="0"/>
                <a:cs typeface="Arial" panose="020B0604020202020204" pitchFamily="34" charset="0"/>
              </a:rPr>
            </a:br>
            <a:r>
              <a:rPr lang="es-ES" sz="1100" noProof="0" dirty="0">
                <a:solidFill>
                  <a:schemeClr val="bg1"/>
                </a:solidFill>
                <a:latin typeface="Arial" panose="020B0604020202020204" pitchFamily="34" charset="0"/>
                <a:cs typeface="Arial" panose="020B0604020202020204" pitchFamily="34" charset="0"/>
              </a:rPr>
              <a:t>08193 </a:t>
            </a:r>
            <a:r>
              <a:rPr lang="es-ES" sz="1100" noProof="0" dirty="0" err="1">
                <a:solidFill>
                  <a:schemeClr val="bg1"/>
                </a:solidFill>
                <a:latin typeface="Arial" panose="020B0604020202020204" pitchFamily="34" charset="0"/>
                <a:cs typeface="Arial" panose="020B0604020202020204" pitchFamily="34" charset="0"/>
              </a:rPr>
              <a:t>Cerdanyola</a:t>
            </a:r>
            <a:r>
              <a:rPr lang="es-ES" sz="1100" noProof="0" dirty="0">
                <a:solidFill>
                  <a:schemeClr val="bg1"/>
                </a:solidFill>
                <a:latin typeface="Arial" panose="020B0604020202020204" pitchFamily="34" charset="0"/>
                <a:cs typeface="Arial" panose="020B0604020202020204" pitchFamily="34" charset="0"/>
              </a:rPr>
              <a:t> del </a:t>
            </a:r>
            <a:r>
              <a:rPr lang="es-ES" sz="1100" noProof="0" dirty="0" err="1">
                <a:solidFill>
                  <a:schemeClr val="bg1"/>
                </a:solidFill>
                <a:latin typeface="Arial" panose="020B0604020202020204" pitchFamily="34" charset="0"/>
                <a:cs typeface="Arial" panose="020B0604020202020204" pitchFamily="34" charset="0"/>
              </a:rPr>
              <a:t>Vallès</a:t>
            </a:r>
            <a:r>
              <a:rPr lang="es-ES" sz="1100" noProof="0" dirty="0">
                <a:solidFill>
                  <a:schemeClr val="bg1"/>
                </a:solidFill>
                <a:latin typeface="Arial" panose="020B0604020202020204" pitchFamily="34" charset="0"/>
                <a:cs typeface="Arial" panose="020B0604020202020204" pitchFamily="34" charset="0"/>
              </a:rPr>
              <a:t> (</a:t>
            </a:r>
            <a:r>
              <a:rPr lang="es-ES" sz="1100" noProof="0" dirty="0" err="1">
                <a:solidFill>
                  <a:schemeClr val="bg1"/>
                </a:solidFill>
                <a:latin typeface="Arial" panose="020B0604020202020204" pitchFamily="34" charset="0"/>
                <a:cs typeface="Arial" panose="020B0604020202020204" pitchFamily="34" charset="0"/>
              </a:rPr>
              <a:t>Bellaterra</a:t>
            </a:r>
            <a:r>
              <a:rPr lang="es-ES" sz="1100" noProof="0" dirty="0">
                <a:solidFill>
                  <a:schemeClr val="bg1"/>
                </a:solidFill>
                <a:latin typeface="Arial" panose="020B0604020202020204" pitchFamily="34" charset="0"/>
                <a:cs typeface="Arial" panose="020B0604020202020204" pitchFamily="34" charset="0"/>
              </a:rPr>
              <a:t>) </a:t>
            </a:r>
            <a:br>
              <a:rPr lang="es-ES" sz="2000" noProof="0" dirty="0">
                <a:solidFill>
                  <a:schemeClr val="bg1"/>
                </a:solidFill>
                <a:latin typeface="Arial" panose="020B0604020202020204" pitchFamily="34" charset="0"/>
                <a:cs typeface="Arial" panose="020B0604020202020204" pitchFamily="34" charset="0"/>
              </a:rPr>
            </a:br>
            <a:r>
              <a:rPr lang="es-ES" sz="1100" noProof="0" dirty="0">
                <a:solidFill>
                  <a:schemeClr val="bg1"/>
                </a:solidFill>
                <a:latin typeface="Arial" panose="020B0604020202020204" pitchFamily="34" charset="0"/>
                <a:cs typeface="Arial" panose="020B0604020202020204" pitchFamily="34" charset="0"/>
              </a:rPr>
              <a:t>Barcelona · </a:t>
            </a:r>
            <a:r>
              <a:rPr lang="es-ES" sz="1100" noProof="0" dirty="0" err="1">
                <a:solidFill>
                  <a:schemeClr val="bg1"/>
                </a:solidFill>
                <a:latin typeface="Arial" panose="020B0604020202020204" pitchFamily="34" charset="0"/>
                <a:cs typeface="Arial" panose="020B0604020202020204" pitchFamily="34" charset="0"/>
              </a:rPr>
              <a:t>Spain</a:t>
            </a:r>
            <a:endParaRPr lang="es-ES" sz="2000" b="1" noProof="0" dirty="0">
              <a:solidFill>
                <a:schemeClr val="bg1"/>
              </a:solidFill>
              <a:latin typeface="Arial" panose="020B0604020202020204" pitchFamily="34" charset="0"/>
              <a:cs typeface="Arial" panose="020B0604020202020204" pitchFamily="34" charset="0"/>
            </a:endParaRPr>
          </a:p>
        </p:txBody>
      </p:sp>
      <p:sp>
        <p:nvSpPr>
          <p:cNvPr id="13" name="Rectángulo 12">
            <a:extLst>
              <a:ext uri="{FF2B5EF4-FFF2-40B4-BE49-F238E27FC236}">
                <a16:creationId xmlns:a16="http://schemas.microsoft.com/office/drawing/2014/main" id="{E8CCCE2B-7BD3-A247-B0E0-1128DB0516B7}"/>
              </a:ext>
            </a:extLst>
          </p:cNvPr>
          <p:cNvSpPr/>
          <p:nvPr userDrawn="1"/>
        </p:nvSpPr>
        <p:spPr>
          <a:xfrm>
            <a:off x="513446" y="5906845"/>
            <a:ext cx="3369640" cy="461665"/>
          </a:xfrm>
          <a:prstGeom prst="rect">
            <a:avLst/>
          </a:prstGeom>
        </p:spPr>
        <p:txBody>
          <a:bodyPr wrap="none">
            <a:spAutoFit/>
          </a:bodyPr>
          <a:lstStyle/>
          <a:p>
            <a:r>
              <a:rPr lang="es-ES" sz="2400" b="1" dirty="0" err="1">
                <a:solidFill>
                  <a:schemeClr val="bg1"/>
                </a:solidFill>
                <a:latin typeface="Arial" panose="020B0604020202020204" pitchFamily="34" charset="0"/>
                <a:cs typeface="Arial" panose="020B0604020202020204" pitchFamily="34" charset="0"/>
              </a:rPr>
              <a:t>www.imb-cnm.csic.es</a:t>
            </a:r>
            <a:endParaRPr lang="es-ES" sz="2400" b="1" dirty="0"/>
          </a:p>
        </p:txBody>
      </p:sp>
      <p:grpSp>
        <p:nvGrpSpPr>
          <p:cNvPr id="14" name="Grupo 13">
            <a:extLst>
              <a:ext uri="{FF2B5EF4-FFF2-40B4-BE49-F238E27FC236}">
                <a16:creationId xmlns:a16="http://schemas.microsoft.com/office/drawing/2014/main" id="{F5F323A4-FE8F-6C48-954C-00CB3E80B909}"/>
              </a:ext>
            </a:extLst>
          </p:cNvPr>
          <p:cNvGrpSpPr/>
          <p:nvPr userDrawn="1"/>
        </p:nvGrpSpPr>
        <p:grpSpPr>
          <a:xfrm>
            <a:off x="569040" y="4958080"/>
            <a:ext cx="3258452" cy="372851"/>
            <a:chOff x="567235" y="4600188"/>
            <a:chExt cx="3258452" cy="372851"/>
          </a:xfrm>
        </p:grpSpPr>
        <p:sp>
          <p:nvSpPr>
            <p:cNvPr id="15" name="Rectángulo 14">
              <a:extLst>
                <a:ext uri="{FF2B5EF4-FFF2-40B4-BE49-F238E27FC236}">
                  <a16:creationId xmlns:a16="http://schemas.microsoft.com/office/drawing/2014/main" id="{666E7189-2ED7-2941-9860-2450019E5255}"/>
                </a:ext>
              </a:extLst>
            </p:cNvPr>
            <p:cNvSpPr/>
            <p:nvPr/>
          </p:nvSpPr>
          <p:spPr>
            <a:xfrm>
              <a:off x="1077930" y="4635303"/>
              <a:ext cx="2747757" cy="307777"/>
            </a:xfrm>
            <a:prstGeom prst="rect">
              <a:avLst/>
            </a:prstGeom>
          </p:spPr>
          <p:txBody>
            <a:bodyPr wrap="square">
              <a:spAutoFit/>
            </a:bodyPr>
            <a:lstStyle/>
            <a:p>
              <a:r>
                <a:rPr lang="es-ES" sz="1400" dirty="0">
                  <a:solidFill>
                    <a:schemeClr val="bg1"/>
                  </a:solidFill>
                  <a:latin typeface="Arial"/>
                  <a:cs typeface="Arial"/>
                </a:rPr>
                <a:t>@</a:t>
              </a:r>
              <a:r>
                <a:rPr lang="es-ES" sz="1400" dirty="0" err="1">
                  <a:solidFill>
                    <a:schemeClr val="bg1"/>
                  </a:solidFill>
                  <a:latin typeface="Arial"/>
                  <a:cs typeface="Arial"/>
                </a:rPr>
                <a:t>imb_cnm</a:t>
              </a:r>
              <a:endParaRPr lang="es-ES" sz="1400" dirty="0">
                <a:solidFill>
                  <a:schemeClr val="bg1"/>
                </a:solidFill>
                <a:latin typeface="Arial"/>
                <a:cs typeface="Arial"/>
              </a:endParaRPr>
            </a:p>
          </p:txBody>
        </p:sp>
        <p:pic>
          <p:nvPicPr>
            <p:cNvPr id="16" name="Imagen 15">
              <a:extLst>
                <a:ext uri="{FF2B5EF4-FFF2-40B4-BE49-F238E27FC236}">
                  <a16:creationId xmlns:a16="http://schemas.microsoft.com/office/drawing/2014/main" id="{6A077DFF-2855-8E4F-8122-68EEC28BBC0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7235" y="4600188"/>
              <a:ext cx="458893" cy="372851"/>
            </a:xfrm>
            <a:prstGeom prst="rect">
              <a:avLst/>
            </a:prstGeom>
          </p:spPr>
        </p:pic>
      </p:grpSp>
      <p:pic>
        <p:nvPicPr>
          <p:cNvPr id="17" name="Imagen 16">
            <a:extLst>
              <a:ext uri="{FF2B5EF4-FFF2-40B4-BE49-F238E27FC236}">
                <a16:creationId xmlns:a16="http://schemas.microsoft.com/office/drawing/2014/main" id="{FD6AC408-F456-3849-ABBC-B5C038E273B7}"/>
              </a:ext>
            </a:extLst>
          </p:cNvPr>
          <p:cNvPicPr>
            <a:picLocks noChangeAspect="1"/>
          </p:cNvPicPr>
          <p:nvPr userDrawn="1"/>
        </p:nvPicPr>
        <p:blipFill>
          <a:blip r:embed="rId5"/>
          <a:stretch>
            <a:fillRect/>
          </a:stretch>
        </p:blipFill>
        <p:spPr>
          <a:xfrm>
            <a:off x="2869802" y="773519"/>
            <a:ext cx="2251373" cy="547631"/>
          </a:xfrm>
          <a:prstGeom prst="rect">
            <a:avLst/>
          </a:prstGeom>
        </p:spPr>
      </p:pic>
    </p:spTree>
    <p:extLst>
      <p:ext uri="{BB962C8B-B14F-4D97-AF65-F5344CB8AC3E}">
        <p14:creationId xmlns:p14="http://schemas.microsoft.com/office/powerpoint/2010/main" val="31867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 nada">
    <p:spTree>
      <p:nvGrpSpPr>
        <p:cNvPr id="1" name=""/>
        <p:cNvGrpSpPr/>
        <p:nvPr/>
      </p:nvGrpSpPr>
      <p:grpSpPr>
        <a:xfrm>
          <a:off x="0" y="0"/>
          <a:ext cx="0" cy="0"/>
          <a:chOff x="0" y="0"/>
          <a:chExt cx="0" cy="0"/>
        </a:xfrm>
      </p:grpSpPr>
      <p:grpSp>
        <p:nvGrpSpPr>
          <p:cNvPr id="13" name="Grupo 12">
            <a:extLst>
              <a:ext uri="{FF2B5EF4-FFF2-40B4-BE49-F238E27FC236}">
                <a16:creationId xmlns:a16="http://schemas.microsoft.com/office/drawing/2014/main" id="{87B9D459-7C1F-5640-A72F-364D95A79048}"/>
              </a:ext>
            </a:extLst>
          </p:cNvPr>
          <p:cNvGrpSpPr/>
          <p:nvPr userDrawn="1"/>
        </p:nvGrpSpPr>
        <p:grpSpPr>
          <a:xfrm>
            <a:off x="-1" y="2786"/>
            <a:ext cx="9144001" cy="1003655"/>
            <a:chOff x="-2" y="9908"/>
            <a:chExt cx="9144001" cy="1003655"/>
          </a:xfrm>
        </p:grpSpPr>
        <p:pic>
          <p:nvPicPr>
            <p:cNvPr id="14" name="Imagen 13">
              <a:extLst>
                <a:ext uri="{FF2B5EF4-FFF2-40B4-BE49-F238E27FC236}">
                  <a16:creationId xmlns:a16="http://schemas.microsoft.com/office/drawing/2014/main" id="{7F33998C-AB1F-7F45-9371-072E206283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 y="9908"/>
              <a:ext cx="9144001" cy="1003655"/>
            </a:xfrm>
            <a:prstGeom prst="rect">
              <a:avLst/>
            </a:prstGeom>
          </p:spPr>
        </p:pic>
        <p:pic>
          <p:nvPicPr>
            <p:cNvPr id="15" name="Imagen 14">
              <a:extLst>
                <a:ext uri="{FF2B5EF4-FFF2-40B4-BE49-F238E27FC236}">
                  <a16:creationId xmlns:a16="http://schemas.microsoft.com/office/drawing/2014/main" id="{B31341BB-2F9F-C742-987A-D88EFF27E287}"/>
                </a:ext>
              </a:extLst>
            </p:cNvPr>
            <p:cNvPicPr>
              <a:picLocks noChangeAspect="1"/>
            </p:cNvPicPr>
            <p:nvPr/>
          </p:nvPicPr>
          <p:blipFill>
            <a:blip r:embed="rId3"/>
            <a:stretch>
              <a:fillRect/>
            </a:stretch>
          </p:blipFill>
          <p:spPr>
            <a:xfrm>
              <a:off x="465917" y="255630"/>
              <a:ext cx="1960873" cy="547631"/>
            </a:xfrm>
            <a:prstGeom prst="rect">
              <a:avLst/>
            </a:prstGeom>
          </p:spPr>
        </p:pic>
      </p:grpSp>
      <p:pic>
        <p:nvPicPr>
          <p:cNvPr id="18" name="14 Imagen" descr="quadrats_logo_50transp.png">
            <a:extLst>
              <a:ext uri="{FF2B5EF4-FFF2-40B4-BE49-F238E27FC236}">
                <a16:creationId xmlns:a16="http://schemas.microsoft.com/office/drawing/2014/main" id="{0031ACDE-98DE-D442-AFCD-0C654A3BA129}"/>
              </a:ext>
            </a:extLst>
          </p:cNvPr>
          <p:cNvPicPr>
            <a:picLocks noChangeAspect="1"/>
          </p:cNvPicPr>
          <p:nvPr userDrawn="1"/>
        </p:nvPicPr>
        <p:blipFill rotWithShape="1">
          <a:blip r:embed="rId4" cstate="screen">
            <a:lum contrast="25000"/>
            <a:alphaModFix amt="70000"/>
            <a:extLst>
              <a:ext uri="{28A0092B-C50C-407E-A947-70E740481C1C}">
                <a14:useLocalDpi xmlns:a14="http://schemas.microsoft.com/office/drawing/2010/main"/>
              </a:ext>
            </a:extLst>
          </a:blip>
          <a:srcRect/>
          <a:stretch/>
        </p:blipFill>
        <p:spPr>
          <a:xfrm>
            <a:off x="6951133" y="4546600"/>
            <a:ext cx="2192867" cy="2311400"/>
          </a:xfrm>
          <a:prstGeom prst="rect">
            <a:avLst/>
          </a:prstGeom>
        </p:spPr>
      </p:pic>
      <p:pic>
        <p:nvPicPr>
          <p:cNvPr id="9" name="Imagen 8">
            <a:extLst>
              <a:ext uri="{FF2B5EF4-FFF2-40B4-BE49-F238E27FC236}">
                <a16:creationId xmlns:a16="http://schemas.microsoft.com/office/drawing/2014/main" id="{FD6AC408-F456-3849-ABBC-B5C038E273B7}"/>
              </a:ext>
            </a:extLst>
          </p:cNvPr>
          <p:cNvPicPr>
            <a:picLocks noChangeAspect="1"/>
          </p:cNvPicPr>
          <p:nvPr userDrawn="1"/>
        </p:nvPicPr>
        <p:blipFill>
          <a:blip r:embed="rId5"/>
          <a:stretch>
            <a:fillRect/>
          </a:stretch>
        </p:blipFill>
        <p:spPr>
          <a:xfrm>
            <a:off x="2869802" y="248508"/>
            <a:ext cx="2251373" cy="547631"/>
          </a:xfrm>
          <a:prstGeom prst="rect">
            <a:avLst/>
          </a:prstGeom>
        </p:spPr>
      </p:pic>
      <p:sp>
        <p:nvSpPr>
          <p:cNvPr id="7" name="6 CuadroTexto"/>
          <p:cNvSpPr txBox="1"/>
          <p:nvPr userDrawn="1"/>
        </p:nvSpPr>
        <p:spPr>
          <a:xfrm>
            <a:off x="8282354" y="6462291"/>
            <a:ext cx="861646" cy="369332"/>
          </a:xfrm>
          <a:prstGeom prst="rect">
            <a:avLst/>
          </a:prstGeom>
          <a:noFill/>
        </p:spPr>
        <p:txBody>
          <a:bodyPr wrap="square" rtlCol="0">
            <a:spAutoFit/>
          </a:bodyPr>
          <a:lstStyle/>
          <a:p>
            <a:fld id="{589357BD-885A-4B25-B8AB-B236EBC62421}" type="slidenum">
              <a:rPr lang="es-ES" smtClean="0"/>
              <a:t>‹#›</a:t>
            </a:fld>
            <a:endParaRPr lang="es-ES" dirty="0"/>
          </a:p>
        </p:txBody>
      </p:sp>
    </p:spTree>
    <p:extLst>
      <p:ext uri="{BB962C8B-B14F-4D97-AF65-F5344CB8AC3E}">
        <p14:creationId xmlns:p14="http://schemas.microsoft.com/office/powerpoint/2010/main" val="4026909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2" name="8 CuadroTexto">
            <a:extLst>
              <a:ext uri="{FF2B5EF4-FFF2-40B4-BE49-F238E27FC236}">
                <a16:creationId xmlns:a16="http://schemas.microsoft.com/office/drawing/2014/main" id="{B229E36D-23C4-4225-0B4E-6460ABB56AE0}"/>
              </a:ext>
            </a:extLst>
          </p:cNvPr>
          <p:cNvSpPr txBox="1"/>
          <p:nvPr userDrawn="1"/>
        </p:nvSpPr>
        <p:spPr>
          <a:xfrm>
            <a:off x="8282354" y="6462291"/>
            <a:ext cx="861646" cy="369332"/>
          </a:xfrm>
          <a:prstGeom prst="rect">
            <a:avLst/>
          </a:prstGeom>
          <a:noFill/>
        </p:spPr>
        <p:txBody>
          <a:bodyPr wrap="square" rtlCol="0">
            <a:spAutoFit/>
          </a:bodyPr>
          <a:lstStyle/>
          <a:p>
            <a:fld id="{589357BD-885A-4B25-B8AB-B236EBC62421}" type="slidenum">
              <a:rPr lang="es-ES" smtClean="0"/>
              <a:t>‹#›</a:t>
            </a:fld>
            <a:endParaRPr lang="es-ES" dirty="0"/>
          </a:p>
        </p:txBody>
      </p:sp>
    </p:spTree>
    <p:extLst>
      <p:ext uri="{BB962C8B-B14F-4D97-AF65-F5344CB8AC3E}">
        <p14:creationId xmlns:p14="http://schemas.microsoft.com/office/powerpoint/2010/main" val="2466561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iapo Basica">
    <p:spTree>
      <p:nvGrpSpPr>
        <p:cNvPr id="1" name=""/>
        <p:cNvGrpSpPr/>
        <p:nvPr/>
      </p:nvGrpSpPr>
      <p:grpSpPr>
        <a:xfrm>
          <a:off x="0" y="0"/>
          <a:ext cx="0" cy="0"/>
          <a:chOff x="0" y="0"/>
          <a:chExt cx="0" cy="0"/>
        </a:xfrm>
      </p:grpSpPr>
      <p:pic>
        <p:nvPicPr>
          <p:cNvPr id="11" name="14 Imagen" descr="quadrats_logo_50transp.png">
            <a:extLst>
              <a:ext uri="{FF2B5EF4-FFF2-40B4-BE49-F238E27FC236}">
                <a16:creationId xmlns:a16="http://schemas.microsoft.com/office/drawing/2014/main" id="{9BF4FC47-C853-6446-81EF-0E5B73242447}"/>
              </a:ext>
            </a:extLst>
          </p:cNvPr>
          <p:cNvPicPr>
            <a:picLocks noChangeAspect="1"/>
          </p:cNvPicPr>
          <p:nvPr userDrawn="1"/>
        </p:nvPicPr>
        <p:blipFill rotWithShape="1">
          <a:blip r:embed="rId2" cstate="print">
            <a:lum contrast="25000"/>
            <a:alphaModFix amt="70000"/>
            <a:extLst>
              <a:ext uri="{28A0092B-C50C-407E-A947-70E740481C1C}">
                <a14:useLocalDpi xmlns:a14="http://schemas.microsoft.com/office/drawing/2010/main" val="0"/>
              </a:ext>
            </a:extLst>
          </a:blip>
          <a:srcRect r="28148" b="24264"/>
          <a:stretch/>
        </p:blipFill>
        <p:spPr>
          <a:xfrm>
            <a:off x="7499350" y="4546600"/>
            <a:ext cx="1644650" cy="2311400"/>
          </a:xfrm>
          <a:prstGeom prst="rect">
            <a:avLst/>
          </a:prstGeom>
        </p:spPr>
      </p:pic>
      <p:pic>
        <p:nvPicPr>
          <p:cNvPr id="7" name="Imagen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3538" y="166715"/>
            <a:ext cx="1252482" cy="536803"/>
          </a:xfrm>
          <a:prstGeom prst="rect">
            <a:avLst/>
          </a:prstGeom>
        </p:spPr>
      </p:pic>
      <p:pic>
        <p:nvPicPr>
          <p:cNvPr id="15" name="Imagen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71700" y="231614"/>
            <a:ext cx="1363098" cy="445492"/>
          </a:xfrm>
          <a:prstGeom prst="rect">
            <a:avLst/>
          </a:prstGeom>
        </p:spPr>
      </p:pic>
      <p:grpSp>
        <p:nvGrpSpPr>
          <p:cNvPr id="6" name="Grupo 12">
            <a:extLst>
              <a:ext uri="{FF2B5EF4-FFF2-40B4-BE49-F238E27FC236}">
                <a16:creationId xmlns:a16="http://schemas.microsoft.com/office/drawing/2014/main" id="{A8F3D381-F371-DFA9-7B68-DC9D4BC2CC96}"/>
              </a:ext>
            </a:extLst>
          </p:cNvPr>
          <p:cNvGrpSpPr/>
          <p:nvPr userDrawn="1"/>
        </p:nvGrpSpPr>
        <p:grpSpPr>
          <a:xfrm>
            <a:off x="-1" y="2786"/>
            <a:ext cx="9144001" cy="1003655"/>
            <a:chOff x="-2" y="9908"/>
            <a:chExt cx="9144001" cy="1003655"/>
          </a:xfrm>
        </p:grpSpPr>
        <p:pic>
          <p:nvPicPr>
            <p:cNvPr id="8" name="Imagen 13">
              <a:extLst>
                <a:ext uri="{FF2B5EF4-FFF2-40B4-BE49-F238E27FC236}">
                  <a16:creationId xmlns:a16="http://schemas.microsoft.com/office/drawing/2014/main" id="{88BE358C-F567-87AB-CF48-1B760CDF0A3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2" y="9908"/>
              <a:ext cx="9144001" cy="1003655"/>
            </a:xfrm>
            <a:prstGeom prst="rect">
              <a:avLst/>
            </a:prstGeom>
          </p:spPr>
        </p:pic>
        <p:pic>
          <p:nvPicPr>
            <p:cNvPr id="9" name="Imagen 14">
              <a:extLst>
                <a:ext uri="{FF2B5EF4-FFF2-40B4-BE49-F238E27FC236}">
                  <a16:creationId xmlns:a16="http://schemas.microsoft.com/office/drawing/2014/main" id="{3525C4AB-664E-0543-B0C6-B3507B8BF506}"/>
                </a:ext>
              </a:extLst>
            </p:cNvPr>
            <p:cNvPicPr>
              <a:picLocks noChangeAspect="1"/>
            </p:cNvPicPr>
            <p:nvPr/>
          </p:nvPicPr>
          <p:blipFill>
            <a:blip r:embed="rId6"/>
            <a:stretch>
              <a:fillRect/>
            </a:stretch>
          </p:blipFill>
          <p:spPr>
            <a:xfrm>
              <a:off x="465917" y="255630"/>
              <a:ext cx="1960873" cy="547631"/>
            </a:xfrm>
            <a:prstGeom prst="rect">
              <a:avLst/>
            </a:prstGeom>
          </p:spPr>
        </p:pic>
      </p:grpSp>
      <p:pic>
        <p:nvPicPr>
          <p:cNvPr id="10" name="Imagen 7">
            <a:extLst>
              <a:ext uri="{FF2B5EF4-FFF2-40B4-BE49-F238E27FC236}">
                <a16:creationId xmlns:a16="http://schemas.microsoft.com/office/drawing/2014/main" id="{BF6223E2-7E57-7DE8-E97B-AC52CCBB4127}"/>
              </a:ext>
            </a:extLst>
          </p:cNvPr>
          <p:cNvPicPr>
            <a:picLocks noChangeAspect="1"/>
          </p:cNvPicPr>
          <p:nvPr userDrawn="1"/>
        </p:nvPicPr>
        <p:blipFill>
          <a:blip r:embed="rId7"/>
          <a:stretch>
            <a:fillRect/>
          </a:stretch>
        </p:blipFill>
        <p:spPr>
          <a:xfrm>
            <a:off x="2869802" y="248508"/>
            <a:ext cx="2251373" cy="547631"/>
          </a:xfrm>
          <a:prstGeom prst="rect">
            <a:avLst/>
          </a:prstGeom>
        </p:spPr>
      </p:pic>
      <p:sp>
        <p:nvSpPr>
          <p:cNvPr id="12" name="8 CuadroTexto">
            <a:extLst>
              <a:ext uri="{FF2B5EF4-FFF2-40B4-BE49-F238E27FC236}">
                <a16:creationId xmlns:a16="http://schemas.microsoft.com/office/drawing/2014/main" id="{DC524869-F55C-B493-C250-717BD18427F3}"/>
              </a:ext>
            </a:extLst>
          </p:cNvPr>
          <p:cNvSpPr txBox="1"/>
          <p:nvPr userDrawn="1"/>
        </p:nvSpPr>
        <p:spPr>
          <a:xfrm>
            <a:off x="8282354" y="6462291"/>
            <a:ext cx="861646" cy="369332"/>
          </a:xfrm>
          <a:prstGeom prst="rect">
            <a:avLst/>
          </a:prstGeom>
          <a:noFill/>
        </p:spPr>
        <p:txBody>
          <a:bodyPr wrap="square" rtlCol="0">
            <a:spAutoFit/>
          </a:bodyPr>
          <a:lstStyle/>
          <a:p>
            <a:fld id="{589357BD-885A-4B25-B8AB-B236EBC62421}" type="slidenum">
              <a:rPr lang="es-ES" smtClean="0"/>
              <a:t>‹#›</a:t>
            </a:fld>
            <a:endParaRPr lang="es-ES" dirty="0"/>
          </a:p>
        </p:txBody>
      </p:sp>
      <p:sp>
        <p:nvSpPr>
          <p:cNvPr id="13" name="Títol 1">
            <a:extLst>
              <a:ext uri="{FF2B5EF4-FFF2-40B4-BE49-F238E27FC236}">
                <a16:creationId xmlns:a16="http://schemas.microsoft.com/office/drawing/2014/main" id="{76DA032C-76B6-D770-1CA0-67E688178880}"/>
              </a:ext>
            </a:extLst>
          </p:cNvPr>
          <p:cNvSpPr>
            <a:spLocks noGrp="1"/>
          </p:cNvSpPr>
          <p:nvPr>
            <p:ph type="title"/>
          </p:nvPr>
        </p:nvSpPr>
        <p:spPr>
          <a:xfrm>
            <a:off x="208901" y="1088234"/>
            <a:ext cx="8121491" cy="803922"/>
          </a:xfrm>
        </p:spPr>
        <p:txBody>
          <a:bodyPr>
            <a:normAutofit/>
          </a:bodyPr>
          <a:lstStyle>
            <a:lvl1pPr algn="l">
              <a:defRPr sz="2800" b="1">
                <a:solidFill>
                  <a:srgbClr val="004996"/>
                </a:solidFill>
                <a:latin typeface="Arial" panose="020B0604020202020204" pitchFamily="34" charset="0"/>
                <a:cs typeface="Arial" panose="020B0604020202020204" pitchFamily="34" charset="0"/>
              </a:defRPr>
            </a:lvl1pPr>
          </a:lstStyle>
          <a:p>
            <a:endParaRPr lang="en-GB" noProof="0" dirty="0"/>
          </a:p>
        </p:txBody>
      </p:sp>
    </p:spTree>
    <p:extLst>
      <p:ext uri="{BB962C8B-B14F-4D97-AF65-F5344CB8AC3E}">
        <p14:creationId xmlns:p14="http://schemas.microsoft.com/office/powerpoint/2010/main" val="1429116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br>
              <a:rPr lang="en-GB" noProof="0" dirty="0"/>
            </a:br>
            <a:endParaRPr lang="en-GB" noProof="0" dirty="0"/>
          </a:p>
        </p:txBody>
      </p:sp>
      <p:sp>
        <p:nvSpPr>
          <p:cNvPr id="3" name="Contenidor de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endParaRPr lang="en-GB" noProof="0" dirty="0"/>
          </a:p>
        </p:txBody>
      </p:sp>
      <p:sp>
        <p:nvSpPr>
          <p:cNvPr id="4" name="Contenidor de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7F0F53-0D9A-4EB1-A873-0235A2BFD9D4}" type="datetime1">
              <a:rPr lang="en-US" smtClean="0"/>
              <a:t>7/4/2025</a:t>
            </a:fld>
            <a:endParaRPr lang="en-US"/>
          </a:p>
        </p:txBody>
      </p:sp>
      <p:sp>
        <p:nvSpPr>
          <p:cNvPr id="5" name="Contenidor de peu de pà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Conteni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b="1">
                <a:solidFill>
                  <a:schemeClr val="tx1">
                    <a:tint val="75000"/>
                  </a:schemeClr>
                </a:solidFill>
              </a:defRPr>
            </a:lvl1pPr>
          </a:lstStyle>
          <a:p>
            <a:fld id="{98D50B40-1B8B-4B93-B746-2C2B254F6739}" type="slidenum">
              <a:rPr lang="en-US" smtClean="0"/>
              <a:pPr/>
              <a:t>‹#›</a:t>
            </a:fld>
            <a:endParaRPr lang="en-US" dirty="0"/>
          </a:p>
        </p:txBody>
      </p:sp>
    </p:spTree>
    <p:extLst>
      <p:ext uri="{BB962C8B-B14F-4D97-AF65-F5344CB8AC3E}">
        <p14:creationId xmlns:p14="http://schemas.microsoft.com/office/powerpoint/2010/main" val="49296143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6" r:id="rId3"/>
    <p:sldLayoutId id="2147483718" r:id="rId4"/>
    <p:sldLayoutId id="2147483707" r:id="rId5"/>
    <p:sldLayoutId id="2147483708" r:id="rId6"/>
    <p:sldLayoutId id="2147483719" r:id="rId7"/>
    <p:sldLayoutId id="2147483720"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3.xml"/><Relationship Id="rId4" Type="http://schemas.openxmlformats.org/officeDocument/2006/relationships/image" Target="../media/image47.emf"/></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s://doi.org/10.1016/j.nima.2014.06.008" TargetMode="External"/><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png"/><Relationship Id="rId1" Type="http://schemas.openxmlformats.org/officeDocument/2006/relationships/slideLayout" Target="../slideLayouts/slideLayout3.xml"/><Relationship Id="rId4" Type="http://schemas.openxmlformats.org/officeDocument/2006/relationships/image" Target="../media/image52.emf"/></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microsoft.com/office/2007/relationships/hdphoto" Target="../media/hdphoto1.wdp"/><Relationship Id="rId4"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4.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4.xml"/><Relationship Id="rId4" Type="http://schemas.openxmlformats.org/officeDocument/2006/relationships/image" Target="../media/image67.png"/></Relationships>
</file>

<file path=ppt/slides/_rels/slide24.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em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4.xml"/><Relationship Id="rId4" Type="http://schemas.openxmlformats.org/officeDocument/2006/relationships/image" Target="../media/image74.png"/></Relationships>
</file>

<file path=ppt/slides/_rels/slide29.xml.rels><?xml version="1.0" encoding="UTF-8" standalone="yes"?>
<Relationships xmlns="http://schemas.openxmlformats.org/package/2006/relationships"><Relationship Id="rId3" Type="http://schemas.openxmlformats.org/officeDocument/2006/relationships/image" Target="../media/image75.jpeg"/><Relationship Id="rId7" Type="http://schemas.openxmlformats.org/officeDocument/2006/relationships/image" Target="../media/image79.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78.wmf"/><Relationship Id="rId5" Type="http://schemas.openxmlformats.org/officeDocument/2006/relationships/image" Target="../media/image77.jpeg"/><Relationship Id="rId4" Type="http://schemas.openxmlformats.org/officeDocument/2006/relationships/image" Target="../media/image76.jpe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82.png"/><Relationship Id="rId4" Type="http://schemas.openxmlformats.org/officeDocument/2006/relationships/image" Target="../media/image81.png"/></Relationships>
</file>

<file path=ppt/slides/_rels/slide31.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85.png"/><Relationship Id="rId4" Type="http://schemas.openxmlformats.org/officeDocument/2006/relationships/image" Target="../media/image84.png"/></Relationships>
</file>

<file path=ppt/slides/_rels/slide3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87.emf"/></Relationships>
</file>

<file path=ppt/slides/_rels/slide33.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png"/><Relationship Id="rId1" Type="http://schemas.openxmlformats.org/officeDocument/2006/relationships/slideLayout" Target="../slideLayouts/slideLayout4.xml"/><Relationship Id="rId4" Type="http://schemas.openxmlformats.org/officeDocument/2006/relationships/image" Target="../media/image90.jpeg"/></Relationships>
</file>

<file path=ppt/slides/_rels/slide3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92.emf"/></Relationships>
</file>

<file path=ppt/slides/_rels/slide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1.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95.jpg"/><Relationship Id="rId7" Type="http://schemas.openxmlformats.org/officeDocument/2006/relationships/image" Target="../media/image99.png"/><Relationship Id="rId2" Type="http://schemas.openxmlformats.org/officeDocument/2006/relationships/image" Target="../media/image94.png"/><Relationship Id="rId1" Type="http://schemas.openxmlformats.org/officeDocument/2006/relationships/slideLayout" Target="../slideLayouts/slideLayout4.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3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4.xml"/><Relationship Id="rId5" Type="http://schemas.openxmlformats.org/officeDocument/2006/relationships/image" Target="../media/image103.jpeg"/><Relationship Id="rId4" Type="http://schemas.openxmlformats.org/officeDocument/2006/relationships/image" Target="../media/image102.jpeg"/></Relationships>
</file>

<file path=ppt/slides/_rels/slide38.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7.png"/><Relationship Id="rId2" Type="http://schemas.openxmlformats.org/officeDocument/2006/relationships/image" Target="../media/image100.png"/><Relationship Id="rId1" Type="http://schemas.openxmlformats.org/officeDocument/2006/relationships/slideLayout" Target="../slideLayouts/slideLayout4.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3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4.xml"/><Relationship Id="rId4" Type="http://schemas.openxmlformats.org/officeDocument/2006/relationships/image" Target="../media/image110.png"/></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diagramLayout" Target="../diagrams/layout1.xml"/><Relationship Id="rId12" Type="http://schemas.openxmlformats.org/officeDocument/2006/relationships/image" Target="../media/image23.gif"/><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Data" Target="../diagrams/data1.xml"/><Relationship Id="rId11" Type="http://schemas.openxmlformats.org/officeDocument/2006/relationships/image" Target="../media/image22.png"/><Relationship Id="rId5" Type="http://schemas.openxmlformats.org/officeDocument/2006/relationships/image" Target="../media/image21.png"/><Relationship Id="rId15" Type="http://schemas.openxmlformats.org/officeDocument/2006/relationships/image" Target="../media/image26.png"/><Relationship Id="rId10" Type="http://schemas.microsoft.com/office/2007/relationships/diagramDrawing" Target="../diagrams/drawing1.xml"/><Relationship Id="rId4" Type="http://schemas.openxmlformats.org/officeDocument/2006/relationships/image" Target="../media/image20.png"/><Relationship Id="rId9" Type="http://schemas.openxmlformats.org/officeDocument/2006/relationships/diagramColors" Target="../diagrams/colors1.xml"/><Relationship Id="rId14" Type="http://schemas.openxmlformats.org/officeDocument/2006/relationships/image" Target="../media/image2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image" Target="../media/image111.png"/><Relationship Id="rId1" Type="http://schemas.openxmlformats.org/officeDocument/2006/relationships/slideLayout" Target="../slideLayouts/slideLayout4.xml"/><Relationship Id="rId5" Type="http://schemas.openxmlformats.org/officeDocument/2006/relationships/image" Target="../media/image114.png"/><Relationship Id="rId4" Type="http://schemas.openxmlformats.org/officeDocument/2006/relationships/image" Target="../media/image113.jpeg"/></Relationships>
</file>

<file path=ppt/slides/_rels/slide4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4.xml"/><Relationship Id="rId4" Type="http://schemas.openxmlformats.org/officeDocument/2006/relationships/image" Target="../media/image117.png"/></Relationships>
</file>

<file path=ppt/slides/_rels/slide4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20.emf"/><Relationship Id="rId4" Type="http://schemas.openxmlformats.org/officeDocument/2006/relationships/image" Target="../media/image119.emf"/></Relationships>
</file>

<file path=ppt/slides/_rels/slide46.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122.emf"/><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4.png"/><Relationship Id="rId4" Type="http://schemas.openxmlformats.org/officeDocument/2006/relationships/image" Target="../media/image2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50.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jpeg"/><Relationship Id="rId1" Type="http://schemas.openxmlformats.org/officeDocument/2006/relationships/slideLayout" Target="../slideLayouts/slideLayout4.xml"/><Relationship Id="rId5" Type="http://schemas.openxmlformats.org/officeDocument/2006/relationships/image" Target="../media/image126.png"/><Relationship Id="rId4" Type="http://schemas.openxmlformats.org/officeDocument/2006/relationships/image" Target="../media/image125.png"/></Relationships>
</file>

<file path=ppt/slides/_rels/slide51.xml.rels><?xml version="1.0" encoding="UTF-8" standalone="yes"?>
<Relationships xmlns="http://schemas.openxmlformats.org/package/2006/relationships"><Relationship Id="rId3" Type="http://schemas.openxmlformats.org/officeDocument/2006/relationships/image" Target="../media/image119.emf"/><Relationship Id="rId2" Type="http://schemas.openxmlformats.org/officeDocument/2006/relationships/image" Target="../media/image127.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31.png"/><Relationship Id="rId5" Type="http://schemas.openxmlformats.org/officeDocument/2006/relationships/image" Target="../media/image130.jpg"/><Relationship Id="rId4" Type="http://schemas.openxmlformats.org/officeDocument/2006/relationships/image" Target="../media/image129.png"/></Relationships>
</file>

<file path=ppt/slides/_rels/slide53.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4.xml"/><Relationship Id="rId5" Type="http://schemas.openxmlformats.org/officeDocument/2006/relationships/image" Target="../media/image135.png"/><Relationship Id="rId4" Type="http://schemas.openxmlformats.org/officeDocument/2006/relationships/image" Target="../media/image134.png"/></Relationships>
</file>

<file path=ppt/slides/_rels/slide54.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indico.cern.ch/event/1507215/" TargetMode="Externa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jpeg"/><Relationship Id="rId4" Type="http://schemas.openxmlformats.org/officeDocument/2006/relationships/image" Target="../media/image3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41FD5B-C5D6-965E-4A10-B319B27D8F47}"/>
              </a:ext>
            </a:extLst>
          </p:cNvPr>
          <p:cNvSpPr txBox="1"/>
          <p:nvPr/>
        </p:nvSpPr>
        <p:spPr>
          <a:xfrm>
            <a:off x="357808" y="949042"/>
            <a:ext cx="7096539" cy="1938992"/>
          </a:xfrm>
          <a:prstGeom prst="rect">
            <a:avLst/>
          </a:prstGeom>
          <a:noFill/>
        </p:spPr>
        <p:txBody>
          <a:bodyPr wrap="square">
            <a:spAutoFit/>
          </a:bodyPr>
          <a:lstStyle/>
          <a:p>
            <a:r>
              <a:rPr lang="en-US" sz="4000" noProof="0" dirty="0">
                <a:solidFill>
                  <a:schemeClr val="bg1"/>
                </a:solidFill>
              </a:rPr>
              <a:t>Pushing the Limits: Advanced </a:t>
            </a:r>
            <a:r>
              <a:rPr lang="en-US" sz="4000" noProof="0" dirty="0" err="1">
                <a:solidFill>
                  <a:schemeClr val="bg1"/>
                </a:solidFill>
              </a:rPr>
              <a:t>SiC</a:t>
            </a:r>
            <a:r>
              <a:rPr lang="en-US" sz="4000" noProof="0" dirty="0">
                <a:solidFill>
                  <a:schemeClr val="bg1"/>
                </a:solidFill>
              </a:rPr>
              <a:t> Detectors for Operation in Harsh Environments</a:t>
            </a:r>
            <a:endParaRPr lang="en-GB" sz="4000" noProof="0" dirty="0">
              <a:solidFill>
                <a:schemeClr val="bg1"/>
              </a:solidFill>
            </a:endParaRPr>
          </a:p>
        </p:txBody>
      </p:sp>
      <p:pic>
        <p:nvPicPr>
          <p:cNvPr id="4" name="Picture 3">
            <a:extLst>
              <a:ext uri="{FF2B5EF4-FFF2-40B4-BE49-F238E27FC236}">
                <a16:creationId xmlns:a16="http://schemas.microsoft.com/office/drawing/2014/main" id="{DB036C89-AFC3-CB79-8CE5-4CA7A753A172}"/>
              </a:ext>
            </a:extLst>
          </p:cNvPr>
          <p:cNvPicPr>
            <a:picLocks noChangeAspect="1"/>
          </p:cNvPicPr>
          <p:nvPr/>
        </p:nvPicPr>
        <p:blipFill>
          <a:blip r:embed="rId2"/>
          <a:stretch>
            <a:fillRect/>
          </a:stretch>
        </p:blipFill>
        <p:spPr>
          <a:xfrm>
            <a:off x="198783" y="5908958"/>
            <a:ext cx="1151280" cy="840434"/>
          </a:xfrm>
          <a:prstGeom prst="rect">
            <a:avLst/>
          </a:prstGeom>
        </p:spPr>
      </p:pic>
    </p:spTree>
    <p:extLst>
      <p:ext uri="{BB962C8B-B14F-4D97-AF65-F5344CB8AC3E}">
        <p14:creationId xmlns:p14="http://schemas.microsoft.com/office/powerpoint/2010/main" val="3189549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A3B747-1F90-D74C-3684-D56B05226865}"/>
              </a:ext>
            </a:extLst>
          </p:cNvPr>
          <p:cNvSpPr>
            <a:spLocks noGrp="1"/>
          </p:cNvSpPr>
          <p:nvPr>
            <p:ph type="title"/>
          </p:nvPr>
        </p:nvSpPr>
        <p:spPr/>
        <p:txBody>
          <a:bodyPr/>
          <a:lstStyle/>
          <a:p>
            <a:r>
              <a:rPr lang="en-GB" noProof="0"/>
              <a:t>Mapping and yield</a:t>
            </a:r>
          </a:p>
        </p:txBody>
      </p:sp>
      <p:pic>
        <p:nvPicPr>
          <p:cNvPr id="4" name="Imagen 3">
            <a:extLst>
              <a:ext uri="{FF2B5EF4-FFF2-40B4-BE49-F238E27FC236}">
                <a16:creationId xmlns:a16="http://schemas.microsoft.com/office/drawing/2014/main" id="{6E695261-9DA4-BD65-D759-02CA5B43A5E8}"/>
              </a:ext>
            </a:extLst>
          </p:cNvPr>
          <p:cNvPicPr/>
          <p:nvPr/>
        </p:nvPicPr>
        <p:blipFill>
          <a:blip r:embed="rId2"/>
          <a:stretch/>
        </p:blipFill>
        <p:spPr>
          <a:xfrm>
            <a:off x="78088" y="2159240"/>
            <a:ext cx="4320000" cy="4374000"/>
          </a:xfrm>
          <a:prstGeom prst="rect">
            <a:avLst/>
          </a:prstGeom>
          <a:noFill/>
          <a:ln w="0">
            <a:noFill/>
          </a:ln>
        </p:spPr>
      </p:pic>
      <p:pic>
        <p:nvPicPr>
          <p:cNvPr id="5" name="Imagen 4">
            <a:extLst>
              <a:ext uri="{FF2B5EF4-FFF2-40B4-BE49-F238E27FC236}">
                <a16:creationId xmlns:a16="http://schemas.microsoft.com/office/drawing/2014/main" id="{3ABC36A5-08A0-B931-136D-766FE20E4C2D}"/>
              </a:ext>
            </a:extLst>
          </p:cNvPr>
          <p:cNvPicPr/>
          <p:nvPr/>
        </p:nvPicPr>
        <p:blipFill>
          <a:blip r:embed="rId3"/>
          <a:stretch/>
        </p:blipFill>
        <p:spPr>
          <a:xfrm>
            <a:off x="4572000" y="2159240"/>
            <a:ext cx="4247020" cy="4374000"/>
          </a:xfrm>
          <a:prstGeom prst="rect">
            <a:avLst/>
          </a:prstGeom>
          <a:noFill/>
          <a:ln w="0">
            <a:noFill/>
          </a:ln>
        </p:spPr>
      </p:pic>
      <p:sp>
        <p:nvSpPr>
          <p:cNvPr id="3" name="CuadroTexto 2">
            <a:extLst>
              <a:ext uri="{FF2B5EF4-FFF2-40B4-BE49-F238E27FC236}">
                <a16:creationId xmlns:a16="http://schemas.microsoft.com/office/drawing/2014/main" id="{BE770671-23E5-13A0-100C-56F07F8227CA}"/>
              </a:ext>
            </a:extLst>
          </p:cNvPr>
          <p:cNvSpPr txBox="1"/>
          <p:nvPr/>
        </p:nvSpPr>
        <p:spPr>
          <a:xfrm>
            <a:off x="1701800" y="3317240"/>
            <a:ext cx="1263103" cy="369332"/>
          </a:xfrm>
          <a:prstGeom prst="rect">
            <a:avLst/>
          </a:prstGeom>
          <a:noFill/>
        </p:spPr>
        <p:txBody>
          <a:bodyPr wrap="none" rtlCol="0">
            <a:spAutoFit/>
          </a:bodyPr>
          <a:lstStyle/>
          <a:p>
            <a:r>
              <a:rPr lang="en-GB" dirty="0"/>
              <a:t>Yield 68.8%</a:t>
            </a:r>
          </a:p>
        </p:txBody>
      </p:sp>
      <p:sp>
        <p:nvSpPr>
          <p:cNvPr id="6" name="CuadroTexto 5">
            <a:extLst>
              <a:ext uri="{FF2B5EF4-FFF2-40B4-BE49-F238E27FC236}">
                <a16:creationId xmlns:a16="http://schemas.microsoft.com/office/drawing/2014/main" id="{84EF1F78-E14E-C757-4587-AA9A128AB098}"/>
              </a:ext>
            </a:extLst>
          </p:cNvPr>
          <p:cNvSpPr txBox="1"/>
          <p:nvPr/>
        </p:nvSpPr>
        <p:spPr>
          <a:xfrm>
            <a:off x="6179097" y="3317240"/>
            <a:ext cx="1263103" cy="369332"/>
          </a:xfrm>
          <a:prstGeom prst="rect">
            <a:avLst/>
          </a:prstGeom>
          <a:noFill/>
        </p:spPr>
        <p:txBody>
          <a:bodyPr wrap="none" rtlCol="0">
            <a:spAutoFit/>
          </a:bodyPr>
          <a:lstStyle/>
          <a:p>
            <a:r>
              <a:rPr lang="en-GB" dirty="0"/>
              <a:t>Yield 78.6%</a:t>
            </a:r>
          </a:p>
        </p:txBody>
      </p:sp>
      <p:sp>
        <p:nvSpPr>
          <p:cNvPr id="7" name="CuadroTexto 3">
            <a:extLst>
              <a:ext uri="{FF2B5EF4-FFF2-40B4-BE49-F238E27FC236}">
                <a16:creationId xmlns:a16="http://schemas.microsoft.com/office/drawing/2014/main" id="{9D5E2206-544C-4DCD-AA7D-2C6D34F41268}"/>
              </a:ext>
            </a:extLst>
          </p:cNvPr>
          <p:cNvSpPr txBox="1"/>
          <p:nvPr/>
        </p:nvSpPr>
        <p:spPr>
          <a:xfrm>
            <a:off x="5769988" y="1083745"/>
            <a:ext cx="2412776" cy="923330"/>
          </a:xfrm>
          <a:prstGeom prst="rect">
            <a:avLst/>
          </a:prstGeom>
          <a:solidFill>
            <a:schemeClr val="accent1">
              <a:lumMod val="20000"/>
              <a:lumOff val="80000"/>
            </a:schemeClr>
          </a:solidFill>
        </p:spPr>
        <p:txBody>
          <a:bodyPr wrap="none" rtlCol="0">
            <a:spAutoFit/>
          </a:bodyPr>
          <a:lstStyle/>
          <a:p>
            <a:r>
              <a:rPr lang="en-GB" noProof="0" dirty="0"/>
              <a:t>Full depletion voltages: </a:t>
            </a:r>
          </a:p>
          <a:p>
            <a:pPr marL="285750" indent="-285750">
              <a:buFont typeface="Arial" panose="020B0604020202020204" pitchFamily="34" charset="0"/>
              <a:buChar char="•"/>
            </a:pPr>
            <a:r>
              <a:rPr lang="en-GB" noProof="0" dirty="0"/>
              <a:t>50um </a:t>
            </a:r>
            <a:r>
              <a:rPr lang="es-ES" dirty="0"/>
              <a:t>≈ </a:t>
            </a:r>
            <a:r>
              <a:rPr lang="en-GB" noProof="0" dirty="0"/>
              <a:t>300V </a:t>
            </a:r>
          </a:p>
          <a:p>
            <a:pPr marL="285750" indent="-285750">
              <a:buFont typeface="Arial" panose="020B0604020202020204" pitchFamily="34" charset="0"/>
              <a:buChar char="•"/>
            </a:pPr>
            <a:r>
              <a:rPr lang="en-GB" noProof="0" dirty="0"/>
              <a:t>100um</a:t>
            </a:r>
            <a:r>
              <a:rPr lang="es-ES" i="1" noProof="0" dirty="0"/>
              <a:t> </a:t>
            </a:r>
            <a:r>
              <a:rPr lang="es-ES" dirty="0"/>
              <a:t>≈ </a:t>
            </a:r>
            <a:r>
              <a:rPr lang="en-GB" noProof="0" dirty="0"/>
              <a:t>2200V</a:t>
            </a:r>
          </a:p>
        </p:txBody>
      </p:sp>
    </p:spTree>
    <p:extLst>
      <p:ext uri="{BB962C8B-B14F-4D97-AF65-F5344CB8AC3E}">
        <p14:creationId xmlns:p14="http://schemas.microsoft.com/office/powerpoint/2010/main" val="734893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4B675-EB03-4961-8D1C-8F4C48A6C4B9}"/>
              </a:ext>
            </a:extLst>
          </p:cNvPr>
          <p:cNvSpPr>
            <a:spLocks noGrp="1"/>
          </p:cNvSpPr>
          <p:nvPr>
            <p:ph type="title"/>
          </p:nvPr>
        </p:nvSpPr>
        <p:spPr/>
        <p:txBody>
          <a:bodyPr/>
          <a:lstStyle/>
          <a:p>
            <a:r>
              <a:rPr lang="en-GB" noProof="0" dirty="0"/>
              <a:t>Charge collection vs Fluence (1)</a:t>
            </a:r>
          </a:p>
        </p:txBody>
      </p:sp>
      <p:sp>
        <p:nvSpPr>
          <p:cNvPr id="5" name="Content Placeholder 4">
            <a:extLst>
              <a:ext uri="{FF2B5EF4-FFF2-40B4-BE49-F238E27FC236}">
                <a16:creationId xmlns:a16="http://schemas.microsoft.com/office/drawing/2014/main" id="{C8C61A43-CEE3-A315-3C7D-E874600C8E06}"/>
              </a:ext>
            </a:extLst>
          </p:cNvPr>
          <p:cNvSpPr>
            <a:spLocks noGrp="1"/>
          </p:cNvSpPr>
          <p:nvPr>
            <p:ph sz="half" idx="2"/>
          </p:nvPr>
        </p:nvSpPr>
        <p:spPr>
          <a:xfrm>
            <a:off x="80114" y="1632591"/>
            <a:ext cx="8983772" cy="1341932"/>
          </a:xfrm>
        </p:spPr>
        <p:txBody>
          <a:bodyPr>
            <a:noAutofit/>
          </a:bodyPr>
          <a:lstStyle/>
          <a:p>
            <a:r>
              <a:rPr lang="en-GB" sz="1600" u="sng" noProof="0" dirty="0"/>
              <a:t>RD50 collaboration in 2003 already demonstrated the lost of charge collection in </a:t>
            </a:r>
            <a:r>
              <a:rPr lang="en-GB" sz="1600" u="sng" noProof="0" dirty="0" err="1"/>
              <a:t>SiC</a:t>
            </a:r>
            <a:r>
              <a:rPr lang="en-GB" sz="1600" u="sng" noProof="0" dirty="0"/>
              <a:t>  and </a:t>
            </a:r>
            <a:r>
              <a:rPr lang="en-GB" sz="1600" u="sng" noProof="0" dirty="0" err="1"/>
              <a:t>GaN</a:t>
            </a:r>
            <a:r>
              <a:rPr lang="en-GB" sz="1600" u="sng" noProof="0" dirty="0"/>
              <a:t> detectors exposed to high neutron fluences.</a:t>
            </a:r>
          </a:p>
          <a:p>
            <a:r>
              <a:rPr lang="en-GB" sz="1600" dirty="0"/>
              <a:t>They also attempted to use triode (transistor-based) detector structures to achieve gain, but without success (</a:t>
            </a:r>
            <a:r>
              <a:rPr lang="en-GB" sz="1600" b="0" dirty="0"/>
              <a:t>M. Bruzzi on behalf of the RD50 Collaboration – IEEE NSS MIC 2003, October 19-24, 2003).</a:t>
            </a:r>
          </a:p>
        </p:txBody>
      </p:sp>
      <p:sp>
        <p:nvSpPr>
          <p:cNvPr id="13" name="TextBox 12">
            <a:extLst>
              <a:ext uri="{FF2B5EF4-FFF2-40B4-BE49-F238E27FC236}">
                <a16:creationId xmlns:a16="http://schemas.microsoft.com/office/drawing/2014/main" id="{34403892-BDDC-9F02-BFDC-9C6E6AAD3654}"/>
              </a:ext>
            </a:extLst>
          </p:cNvPr>
          <p:cNvSpPr txBox="1"/>
          <p:nvPr/>
        </p:nvSpPr>
        <p:spPr>
          <a:xfrm>
            <a:off x="80114" y="6596390"/>
            <a:ext cx="2670619" cy="261610"/>
          </a:xfrm>
          <a:prstGeom prst="rect">
            <a:avLst/>
          </a:prstGeom>
          <a:noFill/>
        </p:spPr>
        <p:txBody>
          <a:bodyPr wrap="square">
            <a:spAutoFit/>
          </a:bodyPr>
          <a:lstStyle/>
          <a:p>
            <a:r>
              <a:rPr lang="es-ES" sz="1100" dirty="0"/>
              <a:t>J</a:t>
            </a:r>
            <a:r>
              <a:rPr lang="en-GB" sz="1100" dirty="0"/>
              <a:t>.M. </a:t>
            </a:r>
            <a:r>
              <a:rPr lang="en-GB" sz="1100" dirty="0" err="1"/>
              <a:t>Rafí</a:t>
            </a:r>
            <a:r>
              <a:rPr lang="en-GB" sz="1100" dirty="0"/>
              <a:t> et al., 10.1109/TNS.2020.3029730</a:t>
            </a:r>
          </a:p>
        </p:txBody>
      </p:sp>
      <p:sp>
        <p:nvSpPr>
          <p:cNvPr id="3" name="TextBox 2">
            <a:extLst>
              <a:ext uri="{FF2B5EF4-FFF2-40B4-BE49-F238E27FC236}">
                <a16:creationId xmlns:a16="http://schemas.microsoft.com/office/drawing/2014/main" id="{D8747978-D420-BE2B-5810-ABBDE9DC3327}"/>
              </a:ext>
            </a:extLst>
          </p:cNvPr>
          <p:cNvSpPr txBox="1"/>
          <p:nvPr/>
        </p:nvSpPr>
        <p:spPr>
          <a:xfrm>
            <a:off x="659512" y="3056334"/>
            <a:ext cx="3093338" cy="369332"/>
          </a:xfrm>
          <a:prstGeom prst="rect">
            <a:avLst/>
          </a:prstGeom>
          <a:solidFill>
            <a:schemeClr val="tx2">
              <a:lumMod val="20000"/>
              <a:lumOff val="80000"/>
            </a:schemeClr>
          </a:solidFill>
        </p:spPr>
        <p:txBody>
          <a:bodyPr wrap="square">
            <a:spAutoFit/>
          </a:bodyPr>
          <a:lstStyle/>
          <a:p>
            <a:r>
              <a:rPr lang="en-GB" noProof="0" dirty="0"/>
              <a:t>New high-quality </a:t>
            </a:r>
            <a:r>
              <a:rPr lang="en-GB" noProof="0" dirty="0" err="1"/>
              <a:t>SiC</a:t>
            </a:r>
            <a:r>
              <a:rPr lang="en-GB" noProof="0" dirty="0"/>
              <a:t> material !</a:t>
            </a:r>
          </a:p>
        </p:txBody>
      </p:sp>
    </p:spTree>
    <p:extLst>
      <p:ext uri="{BB962C8B-B14F-4D97-AF65-F5344CB8AC3E}">
        <p14:creationId xmlns:p14="http://schemas.microsoft.com/office/powerpoint/2010/main" val="2516317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104C6-93E6-77DA-5F2B-5E718B0621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541BA1-4A83-890E-7A78-FA527E14C4C4}"/>
              </a:ext>
            </a:extLst>
          </p:cNvPr>
          <p:cNvSpPr>
            <a:spLocks noGrp="1"/>
          </p:cNvSpPr>
          <p:nvPr>
            <p:ph type="title"/>
          </p:nvPr>
        </p:nvSpPr>
        <p:spPr/>
        <p:txBody>
          <a:bodyPr/>
          <a:lstStyle/>
          <a:p>
            <a:r>
              <a:rPr lang="en-GB" noProof="0" dirty="0"/>
              <a:t>Charge collection vs Fluence (1)</a:t>
            </a:r>
          </a:p>
        </p:txBody>
      </p:sp>
      <p:sp>
        <p:nvSpPr>
          <p:cNvPr id="5" name="Content Placeholder 4">
            <a:extLst>
              <a:ext uri="{FF2B5EF4-FFF2-40B4-BE49-F238E27FC236}">
                <a16:creationId xmlns:a16="http://schemas.microsoft.com/office/drawing/2014/main" id="{BE45723C-144E-F861-7B49-6E474AC725BB}"/>
              </a:ext>
            </a:extLst>
          </p:cNvPr>
          <p:cNvSpPr>
            <a:spLocks noGrp="1"/>
          </p:cNvSpPr>
          <p:nvPr>
            <p:ph sz="half" idx="2"/>
          </p:nvPr>
        </p:nvSpPr>
        <p:spPr>
          <a:xfrm>
            <a:off x="80114" y="1632591"/>
            <a:ext cx="8983772" cy="1341932"/>
          </a:xfrm>
        </p:spPr>
        <p:txBody>
          <a:bodyPr>
            <a:noAutofit/>
          </a:bodyPr>
          <a:lstStyle/>
          <a:p>
            <a:r>
              <a:rPr lang="en-GB" sz="1600" u="sng" noProof="0" dirty="0"/>
              <a:t>RD50 collaboration in 2003 already demonstrated the lost of charge collection in </a:t>
            </a:r>
            <a:r>
              <a:rPr lang="en-GB" sz="1600" u="sng" noProof="0" dirty="0" err="1"/>
              <a:t>SiC</a:t>
            </a:r>
            <a:r>
              <a:rPr lang="en-GB" sz="1600" u="sng" noProof="0" dirty="0"/>
              <a:t>  and </a:t>
            </a:r>
            <a:r>
              <a:rPr lang="en-GB" sz="1600" u="sng" noProof="0" dirty="0" err="1"/>
              <a:t>GaN</a:t>
            </a:r>
            <a:r>
              <a:rPr lang="en-GB" sz="1600" u="sng" noProof="0" dirty="0"/>
              <a:t> detectors exposed to high neutron fluences.</a:t>
            </a:r>
          </a:p>
          <a:p>
            <a:r>
              <a:rPr lang="en-GB" sz="1600" dirty="0"/>
              <a:t>They also attempted to use triode (transistor-based) detector structures to achieve gain, but without success (</a:t>
            </a:r>
            <a:r>
              <a:rPr lang="en-GB" sz="1600" b="0" dirty="0"/>
              <a:t>M. Bruzzi on behalf of the RD50 Collaboration – IEEE NSS MIC 2003, October 19-24, 2003).</a:t>
            </a:r>
          </a:p>
        </p:txBody>
      </p:sp>
      <p:pic>
        <p:nvPicPr>
          <p:cNvPr id="6" name="Picture 5">
            <a:extLst>
              <a:ext uri="{FF2B5EF4-FFF2-40B4-BE49-F238E27FC236}">
                <a16:creationId xmlns:a16="http://schemas.microsoft.com/office/drawing/2014/main" id="{B04F7D13-4C53-0C2C-ACEE-C38C0D2CC5B7}"/>
              </a:ext>
            </a:extLst>
          </p:cNvPr>
          <p:cNvPicPr>
            <a:picLocks noChangeAspect="1"/>
          </p:cNvPicPr>
          <p:nvPr/>
        </p:nvPicPr>
        <p:blipFill>
          <a:blip r:embed="rId2"/>
          <a:stretch>
            <a:fillRect/>
          </a:stretch>
        </p:blipFill>
        <p:spPr>
          <a:xfrm>
            <a:off x="0" y="3205892"/>
            <a:ext cx="4491886" cy="3437878"/>
          </a:xfrm>
          <a:prstGeom prst="rect">
            <a:avLst/>
          </a:prstGeom>
        </p:spPr>
      </p:pic>
      <p:pic>
        <p:nvPicPr>
          <p:cNvPr id="7" name="Picture 6">
            <a:extLst>
              <a:ext uri="{FF2B5EF4-FFF2-40B4-BE49-F238E27FC236}">
                <a16:creationId xmlns:a16="http://schemas.microsoft.com/office/drawing/2014/main" id="{A4747C96-9E73-4EA6-2CBD-E61657135296}"/>
              </a:ext>
            </a:extLst>
          </p:cNvPr>
          <p:cNvPicPr>
            <a:picLocks noChangeAspect="1"/>
          </p:cNvPicPr>
          <p:nvPr/>
        </p:nvPicPr>
        <p:blipFill>
          <a:blip r:embed="rId3"/>
          <a:stretch>
            <a:fillRect/>
          </a:stretch>
        </p:blipFill>
        <p:spPr>
          <a:xfrm>
            <a:off x="4649622" y="3483316"/>
            <a:ext cx="3714326" cy="3207032"/>
          </a:xfrm>
          <a:prstGeom prst="rect">
            <a:avLst/>
          </a:prstGeom>
        </p:spPr>
      </p:pic>
      <p:sp>
        <p:nvSpPr>
          <p:cNvPr id="9" name="TextBox 8">
            <a:extLst>
              <a:ext uri="{FF2B5EF4-FFF2-40B4-BE49-F238E27FC236}">
                <a16:creationId xmlns:a16="http://schemas.microsoft.com/office/drawing/2014/main" id="{7973DA40-B376-0306-1FCA-327EBA98C6B2}"/>
              </a:ext>
            </a:extLst>
          </p:cNvPr>
          <p:cNvSpPr txBox="1"/>
          <p:nvPr/>
        </p:nvSpPr>
        <p:spPr>
          <a:xfrm>
            <a:off x="659512" y="3056334"/>
            <a:ext cx="3093338" cy="369332"/>
          </a:xfrm>
          <a:prstGeom prst="rect">
            <a:avLst/>
          </a:prstGeom>
          <a:solidFill>
            <a:schemeClr val="tx2">
              <a:lumMod val="20000"/>
              <a:lumOff val="80000"/>
            </a:schemeClr>
          </a:solidFill>
        </p:spPr>
        <p:txBody>
          <a:bodyPr wrap="square">
            <a:spAutoFit/>
          </a:bodyPr>
          <a:lstStyle/>
          <a:p>
            <a:r>
              <a:rPr lang="en-GB" noProof="0" dirty="0"/>
              <a:t>New high-quality </a:t>
            </a:r>
            <a:r>
              <a:rPr lang="en-GB" noProof="0" dirty="0" err="1"/>
              <a:t>SiC</a:t>
            </a:r>
            <a:r>
              <a:rPr lang="en-GB" noProof="0" dirty="0"/>
              <a:t> material !</a:t>
            </a:r>
          </a:p>
        </p:txBody>
      </p:sp>
      <p:sp>
        <p:nvSpPr>
          <p:cNvPr id="10" name="Arrow: Right 9">
            <a:extLst>
              <a:ext uri="{FF2B5EF4-FFF2-40B4-BE49-F238E27FC236}">
                <a16:creationId xmlns:a16="http://schemas.microsoft.com/office/drawing/2014/main" id="{90EABBC9-46DB-5D4E-4309-9EA2E77F552B}"/>
              </a:ext>
            </a:extLst>
          </p:cNvPr>
          <p:cNvSpPr/>
          <p:nvPr/>
        </p:nvSpPr>
        <p:spPr>
          <a:xfrm>
            <a:off x="3819525" y="2998684"/>
            <a:ext cx="978408"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5AF73086-6BD7-4F8C-B846-63EEEFE15395}"/>
              </a:ext>
            </a:extLst>
          </p:cNvPr>
          <p:cNvSpPr txBox="1"/>
          <p:nvPr/>
        </p:nvSpPr>
        <p:spPr>
          <a:xfrm>
            <a:off x="4991100" y="3056334"/>
            <a:ext cx="1452834" cy="369332"/>
          </a:xfrm>
          <a:prstGeom prst="rect">
            <a:avLst/>
          </a:prstGeom>
          <a:solidFill>
            <a:schemeClr val="tx2">
              <a:lumMod val="20000"/>
              <a:lumOff val="80000"/>
            </a:schemeClr>
          </a:solidFill>
        </p:spPr>
        <p:txBody>
          <a:bodyPr wrap="none" rtlCol="0">
            <a:spAutoFit/>
          </a:bodyPr>
          <a:lstStyle/>
          <a:p>
            <a:r>
              <a:rPr lang="en-GB" noProof="0" dirty="0"/>
              <a:t>Same results!</a:t>
            </a:r>
          </a:p>
        </p:txBody>
      </p:sp>
      <p:sp>
        <p:nvSpPr>
          <p:cNvPr id="13" name="TextBox 12">
            <a:extLst>
              <a:ext uri="{FF2B5EF4-FFF2-40B4-BE49-F238E27FC236}">
                <a16:creationId xmlns:a16="http://schemas.microsoft.com/office/drawing/2014/main" id="{69C12D40-5EE4-56FA-7268-E7B39170ABA3}"/>
              </a:ext>
            </a:extLst>
          </p:cNvPr>
          <p:cNvSpPr txBox="1"/>
          <p:nvPr/>
        </p:nvSpPr>
        <p:spPr>
          <a:xfrm>
            <a:off x="80114" y="6596390"/>
            <a:ext cx="2670619" cy="261610"/>
          </a:xfrm>
          <a:prstGeom prst="rect">
            <a:avLst/>
          </a:prstGeom>
          <a:noFill/>
        </p:spPr>
        <p:txBody>
          <a:bodyPr wrap="square">
            <a:spAutoFit/>
          </a:bodyPr>
          <a:lstStyle/>
          <a:p>
            <a:r>
              <a:rPr lang="es-ES" sz="1100" dirty="0"/>
              <a:t>J</a:t>
            </a:r>
            <a:r>
              <a:rPr lang="en-GB" sz="1100" dirty="0"/>
              <a:t>.M. </a:t>
            </a:r>
            <a:r>
              <a:rPr lang="en-GB" sz="1100" dirty="0" err="1"/>
              <a:t>Rafí</a:t>
            </a:r>
            <a:r>
              <a:rPr lang="en-GB" sz="1100" dirty="0"/>
              <a:t> et al., 10.1109/TNS.2020.3029730</a:t>
            </a:r>
          </a:p>
        </p:txBody>
      </p:sp>
    </p:spTree>
    <p:extLst>
      <p:ext uri="{BB962C8B-B14F-4D97-AF65-F5344CB8AC3E}">
        <p14:creationId xmlns:p14="http://schemas.microsoft.com/office/powerpoint/2010/main" val="1213723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4D2DD-6BB0-A219-4B68-C0C6F7199BDA}"/>
              </a:ext>
            </a:extLst>
          </p:cNvPr>
          <p:cNvSpPr>
            <a:spLocks noGrp="1"/>
          </p:cNvSpPr>
          <p:nvPr>
            <p:ph type="title"/>
          </p:nvPr>
        </p:nvSpPr>
        <p:spPr/>
        <p:txBody>
          <a:bodyPr/>
          <a:lstStyle/>
          <a:p>
            <a:r>
              <a:rPr lang="en-GB" dirty="0"/>
              <a:t>Charge collection vs Fluence (2)</a:t>
            </a:r>
          </a:p>
        </p:txBody>
      </p:sp>
      <p:pic>
        <p:nvPicPr>
          <p:cNvPr id="4" name="Imagen 2">
            <a:extLst>
              <a:ext uri="{FF2B5EF4-FFF2-40B4-BE49-F238E27FC236}">
                <a16:creationId xmlns:a16="http://schemas.microsoft.com/office/drawing/2014/main" id="{C58CDD20-0052-3924-E191-74CAEA5BE61B}"/>
              </a:ext>
            </a:extLst>
          </p:cNvPr>
          <p:cNvPicPr>
            <a:picLocks noGrp="1" noChangeAspect="1"/>
          </p:cNvPicPr>
          <p:nvPr>
            <p:ph sz="half" idx="2"/>
          </p:nvPr>
        </p:nvPicPr>
        <p:blipFill rotWithShape="1">
          <a:blip r:embed="rId2"/>
          <a:srcRect l="8202" t="7804" r="11542"/>
          <a:stretch/>
        </p:blipFill>
        <p:spPr>
          <a:xfrm>
            <a:off x="465917" y="2672442"/>
            <a:ext cx="3563818" cy="3134571"/>
          </a:xfrm>
          <a:prstGeom prst="rect">
            <a:avLst/>
          </a:prstGeom>
        </p:spPr>
      </p:pic>
      <p:pic>
        <p:nvPicPr>
          <p:cNvPr id="5" name="Inhaltsplatzhalter 11">
            <a:extLst>
              <a:ext uri="{FF2B5EF4-FFF2-40B4-BE49-F238E27FC236}">
                <a16:creationId xmlns:a16="http://schemas.microsoft.com/office/drawing/2014/main" id="{6BC55130-1909-D82F-4133-26E9266C457A}"/>
              </a:ext>
            </a:extLst>
          </p:cNvPr>
          <p:cNvPicPr>
            <a:picLocks noChangeAspect="1"/>
          </p:cNvPicPr>
          <p:nvPr/>
        </p:nvPicPr>
        <p:blipFill>
          <a:blip r:embed="rId3"/>
          <a:stretch>
            <a:fillRect/>
          </a:stretch>
        </p:blipFill>
        <p:spPr>
          <a:xfrm>
            <a:off x="4201730" y="2555228"/>
            <a:ext cx="4847019" cy="3170088"/>
          </a:xfrm>
          <a:prstGeom prst="rect">
            <a:avLst/>
          </a:prstGeom>
        </p:spPr>
      </p:pic>
      <p:sp>
        <p:nvSpPr>
          <p:cNvPr id="8" name="TextBox 7">
            <a:extLst>
              <a:ext uri="{FF2B5EF4-FFF2-40B4-BE49-F238E27FC236}">
                <a16:creationId xmlns:a16="http://schemas.microsoft.com/office/drawing/2014/main" id="{2E081950-C781-EE94-F5C4-D6CF244D70BB}"/>
              </a:ext>
            </a:extLst>
          </p:cNvPr>
          <p:cNvSpPr txBox="1"/>
          <p:nvPr/>
        </p:nvSpPr>
        <p:spPr>
          <a:xfrm>
            <a:off x="4791075" y="5035034"/>
            <a:ext cx="1981200" cy="276999"/>
          </a:xfrm>
          <a:prstGeom prst="rect">
            <a:avLst/>
          </a:prstGeom>
          <a:noFill/>
        </p:spPr>
        <p:txBody>
          <a:bodyPr wrap="square">
            <a:spAutoFit/>
          </a:bodyPr>
          <a:lstStyle/>
          <a:p>
            <a:pPr>
              <a:defRPr/>
            </a:pPr>
            <a:r>
              <a:rPr lang="de-AT" sz="1200" dirty="0"/>
              <a:t>T. Bergauer, RD50 workshop</a:t>
            </a:r>
          </a:p>
        </p:txBody>
      </p:sp>
      <p:sp>
        <p:nvSpPr>
          <p:cNvPr id="9" name="TextBox 8">
            <a:extLst>
              <a:ext uri="{FF2B5EF4-FFF2-40B4-BE49-F238E27FC236}">
                <a16:creationId xmlns:a16="http://schemas.microsoft.com/office/drawing/2014/main" id="{A9D48A44-EC6B-834B-F503-8075276EDAEB}"/>
              </a:ext>
            </a:extLst>
          </p:cNvPr>
          <p:cNvSpPr txBox="1"/>
          <p:nvPr/>
        </p:nvSpPr>
        <p:spPr>
          <a:xfrm>
            <a:off x="80114" y="6596390"/>
            <a:ext cx="2670619" cy="261610"/>
          </a:xfrm>
          <a:prstGeom prst="rect">
            <a:avLst/>
          </a:prstGeom>
          <a:noFill/>
        </p:spPr>
        <p:txBody>
          <a:bodyPr wrap="square">
            <a:spAutoFit/>
          </a:bodyPr>
          <a:lstStyle/>
          <a:p>
            <a:r>
              <a:rPr lang="es-ES" sz="1100" dirty="0"/>
              <a:t>J</a:t>
            </a:r>
            <a:r>
              <a:rPr lang="en-GB" sz="1100" dirty="0"/>
              <a:t>.M. </a:t>
            </a:r>
            <a:r>
              <a:rPr lang="en-GB" sz="1100" dirty="0" err="1"/>
              <a:t>Rafí</a:t>
            </a:r>
            <a:r>
              <a:rPr lang="en-GB" sz="1100" dirty="0"/>
              <a:t> et al., 10.1109/TNS.2020.3029730</a:t>
            </a:r>
          </a:p>
        </p:txBody>
      </p:sp>
      <p:sp>
        <p:nvSpPr>
          <p:cNvPr id="10" name="TextBox 9">
            <a:extLst>
              <a:ext uri="{FF2B5EF4-FFF2-40B4-BE49-F238E27FC236}">
                <a16:creationId xmlns:a16="http://schemas.microsoft.com/office/drawing/2014/main" id="{BC810B4A-A21D-2408-7B2D-4DF8154AC087}"/>
              </a:ext>
            </a:extLst>
          </p:cNvPr>
          <p:cNvSpPr txBox="1"/>
          <p:nvPr/>
        </p:nvSpPr>
        <p:spPr>
          <a:xfrm>
            <a:off x="209326" y="5841332"/>
            <a:ext cx="8655273" cy="646331"/>
          </a:xfrm>
          <a:prstGeom prst="rect">
            <a:avLst/>
          </a:prstGeom>
          <a:solidFill>
            <a:schemeClr val="tx2">
              <a:lumMod val="20000"/>
              <a:lumOff val="80000"/>
            </a:schemeClr>
          </a:solidFill>
        </p:spPr>
        <p:txBody>
          <a:bodyPr wrap="square" rtlCol="0">
            <a:spAutoFit/>
          </a:bodyPr>
          <a:lstStyle/>
          <a:p>
            <a:pPr marL="285750" indent="-285750">
              <a:buFont typeface="Arial" panose="020B0604020202020204" pitchFamily="34" charset="0"/>
              <a:buChar char="•"/>
            </a:pPr>
            <a:r>
              <a:rPr lang="en-GB" noProof="0" dirty="0"/>
              <a:t>Note: all </a:t>
            </a:r>
            <a:r>
              <a:rPr lang="en-GB" noProof="0" dirty="0" err="1"/>
              <a:t>SiC</a:t>
            </a:r>
            <a:r>
              <a:rPr lang="en-GB" noProof="0" dirty="0"/>
              <a:t> measurements at room temperature!</a:t>
            </a:r>
          </a:p>
          <a:p>
            <a:pPr marL="285750" indent="-285750">
              <a:buFont typeface="Arial" panose="020B0604020202020204" pitchFamily="34" charset="0"/>
              <a:buChar char="•"/>
            </a:pPr>
            <a:r>
              <a:rPr lang="en-GB" dirty="0"/>
              <a:t>Much higher bias may be needed to recover the charge! Problems with the electronics.</a:t>
            </a:r>
            <a:endParaRPr lang="en-GB" noProof="0" dirty="0"/>
          </a:p>
        </p:txBody>
      </p:sp>
      <p:sp>
        <p:nvSpPr>
          <p:cNvPr id="11" name="TextBox 10">
            <a:extLst>
              <a:ext uri="{FF2B5EF4-FFF2-40B4-BE49-F238E27FC236}">
                <a16:creationId xmlns:a16="http://schemas.microsoft.com/office/drawing/2014/main" id="{07C6A068-4E44-2417-01D6-C1683599B300}"/>
              </a:ext>
            </a:extLst>
          </p:cNvPr>
          <p:cNvSpPr txBox="1"/>
          <p:nvPr/>
        </p:nvSpPr>
        <p:spPr>
          <a:xfrm>
            <a:off x="6998886" y="2075966"/>
            <a:ext cx="2049863" cy="400110"/>
          </a:xfrm>
          <a:prstGeom prst="rect">
            <a:avLst/>
          </a:prstGeom>
          <a:noFill/>
        </p:spPr>
        <p:txBody>
          <a:bodyPr wrap="square" rtlCol="0">
            <a:spAutoFit/>
          </a:bodyPr>
          <a:lstStyle/>
          <a:p>
            <a:r>
              <a:rPr lang="es-ES" sz="1000" dirty="0"/>
              <a:t>G. </a:t>
            </a:r>
            <a:r>
              <a:rPr lang="es-ES" sz="1000" dirty="0" err="1"/>
              <a:t>Casse</a:t>
            </a:r>
            <a:r>
              <a:rPr lang="es-ES" sz="1000" dirty="0"/>
              <a:t>, et al.,</a:t>
            </a:r>
            <a:r>
              <a:rPr lang="en-GB" sz="1000" dirty="0"/>
              <a:t> Update on Thin Silicon Detectors Results. 21</a:t>
            </a:r>
            <a:r>
              <a:rPr lang="en-GB" sz="1000" baseline="30000" dirty="0"/>
              <a:t>st</a:t>
            </a:r>
            <a:r>
              <a:rPr lang="en-GB" sz="1000" dirty="0"/>
              <a:t> RD50.</a:t>
            </a:r>
            <a:r>
              <a:rPr lang="es-ES" sz="1000" dirty="0"/>
              <a:t> </a:t>
            </a:r>
            <a:endParaRPr lang="en-GB" sz="1000" dirty="0"/>
          </a:p>
        </p:txBody>
      </p:sp>
      <p:grpSp>
        <p:nvGrpSpPr>
          <p:cNvPr id="12" name="Group 11">
            <a:extLst>
              <a:ext uri="{FF2B5EF4-FFF2-40B4-BE49-F238E27FC236}">
                <a16:creationId xmlns:a16="http://schemas.microsoft.com/office/drawing/2014/main" id="{09A7A96E-7705-E9EC-CC58-5A62F8A196E2}"/>
              </a:ext>
            </a:extLst>
          </p:cNvPr>
          <p:cNvGrpSpPr/>
          <p:nvPr/>
        </p:nvGrpSpPr>
        <p:grpSpPr>
          <a:xfrm>
            <a:off x="6512615" y="237964"/>
            <a:ext cx="2451002" cy="1789440"/>
            <a:chOff x="6563415" y="240360"/>
            <a:chExt cx="2451002" cy="1789440"/>
          </a:xfrm>
        </p:grpSpPr>
        <p:pic>
          <p:nvPicPr>
            <p:cNvPr id="6" name="Picture 5">
              <a:extLst>
                <a:ext uri="{FF2B5EF4-FFF2-40B4-BE49-F238E27FC236}">
                  <a16:creationId xmlns:a16="http://schemas.microsoft.com/office/drawing/2014/main" id="{046E0075-5785-2E57-88B6-4D87622D7A87}"/>
                </a:ext>
              </a:extLst>
            </p:cNvPr>
            <p:cNvPicPr>
              <a:picLocks noChangeAspect="1"/>
            </p:cNvPicPr>
            <p:nvPr/>
          </p:nvPicPr>
          <p:blipFill>
            <a:blip r:embed="rId4"/>
            <a:stretch>
              <a:fillRect/>
            </a:stretch>
          </p:blipFill>
          <p:spPr>
            <a:xfrm>
              <a:off x="6563415" y="319512"/>
              <a:ext cx="2451002" cy="1710288"/>
            </a:xfrm>
            <a:prstGeom prst="rect">
              <a:avLst/>
            </a:prstGeom>
          </p:spPr>
        </p:pic>
        <p:sp>
          <p:nvSpPr>
            <p:cNvPr id="14" name="TextBox 13">
              <a:extLst>
                <a:ext uri="{FF2B5EF4-FFF2-40B4-BE49-F238E27FC236}">
                  <a16:creationId xmlns:a16="http://schemas.microsoft.com/office/drawing/2014/main" id="{2FAC8533-2A27-63F0-4FA6-CACC5DEE5BF6}"/>
                </a:ext>
              </a:extLst>
            </p:cNvPr>
            <p:cNvSpPr txBox="1"/>
            <p:nvPr/>
          </p:nvSpPr>
          <p:spPr>
            <a:xfrm>
              <a:off x="6942252" y="854480"/>
              <a:ext cx="622606" cy="276999"/>
            </a:xfrm>
            <a:prstGeom prst="rect">
              <a:avLst/>
            </a:prstGeom>
            <a:noFill/>
          </p:spPr>
          <p:txBody>
            <a:bodyPr wrap="none" rtlCol="0">
              <a:spAutoFit/>
            </a:bodyPr>
            <a:lstStyle/>
            <a:p>
              <a:r>
                <a:rPr lang="es-ES" sz="1200" dirty="0"/>
                <a:t>Silicon </a:t>
              </a:r>
              <a:endParaRPr lang="en-GB" sz="1200" dirty="0"/>
            </a:p>
          </p:txBody>
        </p:sp>
        <p:sp>
          <p:nvSpPr>
            <p:cNvPr id="7" name="TextBox 6">
              <a:extLst>
                <a:ext uri="{FF2B5EF4-FFF2-40B4-BE49-F238E27FC236}">
                  <a16:creationId xmlns:a16="http://schemas.microsoft.com/office/drawing/2014/main" id="{1A2308A4-902D-3A4F-256C-B33D71712D97}"/>
                </a:ext>
              </a:extLst>
            </p:cNvPr>
            <p:cNvSpPr txBox="1"/>
            <p:nvPr/>
          </p:nvSpPr>
          <p:spPr>
            <a:xfrm>
              <a:off x="7400593" y="240360"/>
              <a:ext cx="1156335" cy="276999"/>
            </a:xfrm>
            <a:prstGeom prst="rect">
              <a:avLst/>
            </a:prstGeom>
            <a:noFill/>
          </p:spPr>
          <p:txBody>
            <a:bodyPr wrap="square">
              <a:spAutoFit/>
            </a:bodyPr>
            <a:lstStyle/>
            <a:p>
              <a:r>
                <a:rPr lang="en-GB" sz="1200" dirty="0">
                  <a:solidFill>
                    <a:srgbClr val="FF0000"/>
                  </a:solidFill>
                </a:rPr>
                <a:t>2x10</a:t>
              </a:r>
              <a:r>
                <a:rPr lang="en-GB" sz="1200" baseline="30000" dirty="0">
                  <a:solidFill>
                    <a:srgbClr val="FF0000"/>
                  </a:solidFill>
                </a:rPr>
                <a:t>15</a:t>
              </a:r>
              <a:r>
                <a:rPr lang="en-GB" sz="1200" dirty="0">
                  <a:solidFill>
                    <a:srgbClr val="FF0000"/>
                  </a:solidFill>
                </a:rPr>
                <a:t> </a:t>
              </a:r>
              <a:r>
                <a:rPr lang="en-GB" sz="1200" dirty="0" err="1">
                  <a:solidFill>
                    <a:srgbClr val="FF0000"/>
                  </a:solidFill>
                </a:rPr>
                <a:t>n</a:t>
              </a:r>
              <a:r>
                <a:rPr lang="en-GB" sz="1200" baseline="-25000" dirty="0" err="1">
                  <a:solidFill>
                    <a:srgbClr val="FF0000"/>
                  </a:solidFill>
                </a:rPr>
                <a:t>eq</a:t>
              </a:r>
              <a:r>
                <a:rPr lang="en-GB" sz="1200" dirty="0">
                  <a:solidFill>
                    <a:srgbClr val="FF0000"/>
                  </a:solidFill>
                </a:rPr>
                <a:t> cm</a:t>
              </a:r>
              <a:r>
                <a:rPr lang="en-GB" sz="1200" baseline="30000" dirty="0">
                  <a:solidFill>
                    <a:srgbClr val="FF0000"/>
                  </a:solidFill>
                </a:rPr>
                <a:t>-2</a:t>
              </a:r>
            </a:p>
          </p:txBody>
        </p:sp>
      </p:grpSp>
    </p:spTree>
    <p:extLst>
      <p:ext uri="{BB962C8B-B14F-4D97-AF65-F5344CB8AC3E}">
        <p14:creationId xmlns:p14="http://schemas.microsoft.com/office/powerpoint/2010/main" val="338675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2EA62-2660-063D-5853-E5EAE483FCE0}"/>
              </a:ext>
            </a:extLst>
          </p:cNvPr>
          <p:cNvSpPr>
            <a:spLocks noGrp="1"/>
          </p:cNvSpPr>
          <p:nvPr>
            <p:ph type="title"/>
          </p:nvPr>
        </p:nvSpPr>
        <p:spPr>
          <a:xfrm>
            <a:off x="204661" y="1051878"/>
            <a:ext cx="6246382" cy="803922"/>
          </a:xfrm>
        </p:spPr>
        <p:txBody>
          <a:bodyPr>
            <a:normAutofit fontScale="90000"/>
          </a:bodyPr>
          <a:lstStyle/>
          <a:p>
            <a:r>
              <a:rPr lang="en-GB" dirty="0"/>
              <a:t>How can we turn </a:t>
            </a:r>
            <a:r>
              <a:rPr lang="en-GB" dirty="0" err="1"/>
              <a:t>SiC</a:t>
            </a:r>
            <a:r>
              <a:rPr lang="en-GB" dirty="0"/>
              <a:t> into a better detectors?</a:t>
            </a:r>
            <a:endParaRPr lang="en-GB" noProof="0" dirty="0"/>
          </a:p>
        </p:txBody>
      </p:sp>
      <p:sp>
        <p:nvSpPr>
          <p:cNvPr id="3" name="Content Placeholder 2">
            <a:extLst>
              <a:ext uri="{FF2B5EF4-FFF2-40B4-BE49-F238E27FC236}">
                <a16:creationId xmlns:a16="http://schemas.microsoft.com/office/drawing/2014/main" id="{3547060C-B100-29C7-0012-DBA39BA3D661}"/>
              </a:ext>
            </a:extLst>
          </p:cNvPr>
          <p:cNvSpPr>
            <a:spLocks noGrp="1"/>
          </p:cNvSpPr>
          <p:nvPr>
            <p:ph sz="half" idx="2"/>
          </p:nvPr>
        </p:nvSpPr>
        <p:spPr>
          <a:xfrm>
            <a:off x="-25981" y="2105974"/>
            <a:ext cx="6118469" cy="4752026"/>
          </a:xfrm>
        </p:spPr>
        <p:txBody>
          <a:bodyPr>
            <a:noAutofit/>
          </a:bodyPr>
          <a:lstStyle/>
          <a:p>
            <a:pPr algn="just"/>
            <a:r>
              <a:rPr lang="en-GB" sz="1600" noProof="0" dirty="0" err="1"/>
              <a:t>SiC</a:t>
            </a:r>
            <a:r>
              <a:rPr lang="en-GB" sz="1600" noProof="0" dirty="0"/>
              <a:t> LGAD </a:t>
            </a:r>
            <a:r>
              <a:rPr lang="en-GB" sz="1600" b="0" noProof="0" dirty="0"/>
              <a:t>-&gt; like silicon it is possible to implement  a multiplication layer to mitigate the small signal before and after irradiation.</a:t>
            </a:r>
          </a:p>
          <a:p>
            <a:pPr lvl="1" algn="just"/>
            <a:r>
              <a:rPr lang="en-US" sz="1600" b="0" dirty="0"/>
              <a:t>Impact ionization in multiplication layer produces gain </a:t>
            </a:r>
            <a:r>
              <a:rPr lang="en-US" sz="1600" b="0" dirty="0">
                <a:sym typeface="Wingdings" pitchFamily="2" charset="2"/>
              </a:rPr>
              <a:t> larger signals.</a:t>
            </a:r>
          </a:p>
          <a:p>
            <a:pPr marL="457200" lvl="1" indent="0" algn="just">
              <a:buNone/>
            </a:pPr>
            <a:endParaRPr lang="en-US" sz="1600" b="0" dirty="0">
              <a:sym typeface="Wingdings" pitchFamily="2" charset="2"/>
            </a:endParaRPr>
          </a:p>
          <a:p>
            <a:pPr algn="just">
              <a:lnSpc>
                <a:spcPct val="120000"/>
              </a:lnSpc>
              <a:spcBef>
                <a:spcPts val="0"/>
              </a:spcBef>
            </a:pPr>
            <a:r>
              <a:rPr lang="en-US" sz="1600" dirty="0"/>
              <a:t>Challenges:</a:t>
            </a:r>
          </a:p>
          <a:p>
            <a:pPr lvl="1" algn="just">
              <a:lnSpc>
                <a:spcPct val="120000"/>
              </a:lnSpc>
              <a:spcBef>
                <a:spcPts val="0"/>
              </a:spcBef>
            </a:pPr>
            <a:r>
              <a:rPr lang="en-US" sz="1600" b="0" dirty="0"/>
              <a:t>Creation of deep gain layer </a:t>
            </a:r>
            <a:r>
              <a:rPr lang="en-US" sz="1600" dirty="0"/>
              <a:t>very difficult </a:t>
            </a:r>
            <a:r>
              <a:rPr lang="en-US" sz="1600" b="0" dirty="0"/>
              <a:t>to achieve by “normal” ion implantation (as usually done for Si-LGAD).</a:t>
            </a:r>
          </a:p>
          <a:p>
            <a:pPr lvl="1" algn="just">
              <a:lnSpc>
                <a:spcPct val="120000"/>
              </a:lnSpc>
              <a:spcBef>
                <a:spcPts val="0"/>
              </a:spcBef>
            </a:pPr>
            <a:r>
              <a:rPr lang="en-US" sz="1600" b="0" dirty="0">
                <a:sym typeface="Wingdings" pitchFamily="2" charset="2"/>
              </a:rPr>
              <a:t>Gain layer could be implemented during </a:t>
            </a:r>
            <a:r>
              <a:rPr lang="en-US" sz="1600" dirty="0">
                <a:sym typeface="Wingdings" pitchFamily="2" charset="2"/>
              </a:rPr>
              <a:t>epitaxial growth</a:t>
            </a:r>
          </a:p>
          <a:p>
            <a:pPr lvl="2" algn="just">
              <a:lnSpc>
                <a:spcPct val="120000"/>
              </a:lnSpc>
              <a:spcBef>
                <a:spcPts val="0"/>
              </a:spcBef>
            </a:pPr>
            <a:r>
              <a:rPr lang="en-US" sz="1600" b="0" dirty="0">
                <a:sym typeface="Wingdings" pitchFamily="2" charset="2"/>
              </a:rPr>
              <a:t>involvement of wafer supplier necessary in formation of gain layer</a:t>
            </a:r>
          </a:p>
          <a:p>
            <a:pPr lvl="2" algn="just">
              <a:lnSpc>
                <a:spcPct val="120000"/>
              </a:lnSpc>
              <a:spcBef>
                <a:spcPts val="0"/>
              </a:spcBef>
            </a:pPr>
            <a:r>
              <a:rPr lang="en-US" sz="1600" b="0" dirty="0"/>
              <a:t>We know that wafer supplier can grow sandwich of N-/P layers. </a:t>
            </a:r>
          </a:p>
          <a:p>
            <a:pPr lvl="1" algn="just">
              <a:lnSpc>
                <a:spcPct val="120000"/>
              </a:lnSpc>
              <a:spcBef>
                <a:spcPts val="0"/>
              </a:spcBef>
            </a:pPr>
            <a:r>
              <a:rPr lang="en-US" sz="1600" b="0" dirty="0"/>
              <a:t>Alternative: high-energy implantation (tens of MeV).</a:t>
            </a:r>
          </a:p>
        </p:txBody>
      </p:sp>
      <p:pic>
        <p:nvPicPr>
          <p:cNvPr id="4" name="Picture 3">
            <a:extLst>
              <a:ext uri="{FF2B5EF4-FFF2-40B4-BE49-F238E27FC236}">
                <a16:creationId xmlns:a16="http://schemas.microsoft.com/office/drawing/2014/main" id="{69EA6B43-B503-0626-4384-2FF747227ABA}"/>
              </a:ext>
            </a:extLst>
          </p:cNvPr>
          <p:cNvPicPr>
            <a:picLocks noChangeAspect="1"/>
          </p:cNvPicPr>
          <p:nvPr/>
        </p:nvPicPr>
        <p:blipFill>
          <a:blip r:embed="rId3"/>
          <a:stretch>
            <a:fillRect/>
          </a:stretch>
        </p:blipFill>
        <p:spPr>
          <a:xfrm>
            <a:off x="6378544" y="1008599"/>
            <a:ext cx="2700762" cy="2194750"/>
          </a:xfrm>
          <a:prstGeom prst="rect">
            <a:avLst/>
          </a:prstGeom>
        </p:spPr>
      </p:pic>
      <p:pic>
        <p:nvPicPr>
          <p:cNvPr id="5" name="Inhaltsplatzhalter 13">
            <a:extLst>
              <a:ext uri="{FF2B5EF4-FFF2-40B4-BE49-F238E27FC236}">
                <a16:creationId xmlns:a16="http://schemas.microsoft.com/office/drawing/2014/main" id="{8CD99EB6-17D9-D314-C977-4DB99E9FBEE7}"/>
              </a:ext>
            </a:extLst>
          </p:cNvPr>
          <p:cNvPicPr>
            <a:picLocks noChangeAspect="1"/>
          </p:cNvPicPr>
          <p:nvPr/>
        </p:nvPicPr>
        <p:blipFill>
          <a:blip r:embed="rId4"/>
          <a:stretch>
            <a:fillRect/>
          </a:stretch>
        </p:blipFill>
        <p:spPr>
          <a:xfrm>
            <a:off x="6326194" y="3670386"/>
            <a:ext cx="2934850" cy="2665412"/>
          </a:xfrm>
          <a:prstGeom prst="rect">
            <a:avLst/>
          </a:prstGeom>
        </p:spPr>
      </p:pic>
      <p:sp>
        <p:nvSpPr>
          <p:cNvPr id="6" name="Textfeld 12">
            <a:extLst>
              <a:ext uri="{FF2B5EF4-FFF2-40B4-BE49-F238E27FC236}">
                <a16:creationId xmlns:a16="http://schemas.microsoft.com/office/drawing/2014/main" id="{7CD9F6CE-C042-EA08-52EC-9F63E6052FB5}"/>
              </a:ext>
            </a:extLst>
          </p:cNvPr>
          <p:cNvSpPr txBox="1"/>
          <p:nvPr/>
        </p:nvSpPr>
        <p:spPr>
          <a:xfrm>
            <a:off x="6613781" y="6277676"/>
            <a:ext cx="2647263" cy="307777"/>
          </a:xfrm>
          <a:prstGeom prst="rect">
            <a:avLst/>
          </a:prstGeom>
          <a:noFill/>
        </p:spPr>
        <p:txBody>
          <a:bodyPr wrap="none" rtlCol="0">
            <a:spAutoFit/>
          </a:bodyPr>
          <a:lstStyle/>
          <a:p>
            <a:r>
              <a:rPr lang="en-US" sz="1400" dirty="0"/>
              <a:t>Yang Tao, 39</a:t>
            </a:r>
            <a:r>
              <a:rPr lang="en-US" sz="1400" baseline="30000" dirty="0"/>
              <a:t>th</a:t>
            </a:r>
            <a:r>
              <a:rPr lang="en-US" sz="1400" dirty="0"/>
              <a:t> RD50 workshop</a:t>
            </a:r>
          </a:p>
        </p:txBody>
      </p:sp>
      <p:sp>
        <p:nvSpPr>
          <p:cNvPr id="13" name="Textfeld 12">
            <a:extLst>
              <a:ext uri="{FF2B5EF4-FFF2-40B4-BE49-F238E27FC236}">
                <a16:creationId xmlns:a16="http://schemas.microsoft.com/office/drawing/2014/main" id="{FC0368BD-926A-276D-4EBE-0023D93A11F5}"/>
              </a:ext>
            </a:extLst>
          </p:cNvPr>
          <p:cNvSpPr txBox="1"/>
          <p:nvPr/>
        </p:nvSpPr>
        <p:spPr>
          <a:xfrm>
            <a:off x="6793986" y="3159445"/>
            <a:ext cx="1999265" cy="461665"/>
          </a:xfrm>
          <a:prstGeom prst="rect">
            <a:avLst/>
          </a:prstGeom>
          <a:noFill/>
        </p:spPr>
        <p:txBody>
          <a:bodyPr wrap="none" rtlCol="0">
            <a:spAutoFit/>
          </a:bodyPr>
          <a:lstStyle/>
          <a:p>
            <a:r>
              <a:rPr lang="en-US" sz="1200" dirty="0"/>
              <a:t>G. Pellegrini et al.,</a:t>
            </a:r>
          </a:p>
          <a:p>
            <a:r>
              <a:rPr lang="en-US" sz="1200" dirty="0"/>
              <a:t> </a:t>
            </a:r>
            <a:r>
              <a:rPr lang="en-GB" sz="1200" dirty="0">
                <a:hlinkClick r:id="rId5"/>
              </a:rPr>
              <a:t>10.1016/j.nima.2014.06.008</a:t>
            </a:r>
            <a:endParaRPr lang="en-US" sz="1200" dirty="0"/>
          </a:p>
        </p:txBody>
      </p:sp>
      <p:sp>
        <p:nvSpPr>
          <p:cNvPr id="7" name="TextBox 6">
            <a:extLst>
              <a:ext uri="{FF2B5EF4-FFF2-40B4-BE49-F238E27FC236}">
                <a16:creationId xmlns:a16="http://schemas.microsoft.com/office/drawing/2014/main" id="{84EDD20E-85B7-9575-58FD-81FAFBF90498}"/>
              </a:ext>
            </a:extLst>
          </p:cNvPr>
          <p:cNvSpPr txBox="1"/>
          <p:nvPr/>
        </p:nvSpPr>
        <p:spPr>
          <a:xfrm>
            <a:off x="7793618" y="1951243"/>
            <a:ext cx="587340" cy="276999"/>
          </a:xfrm>
          <a:prstGeom prst="rect">
            <a:avLst/>
          </a:prstGeom>
          <a:noFill/>
        </p:spPr>
        <p:txBody>
          <a:bodyPr wrap="none" rtlCol="0">
            <a:spAutoFit/>
          </a:bodyPr>
          <a:lstStyle/>
          <a:p>
            <a:r>
              <a:rPr lang="en-GB" sz="1200" dirty="0"/>
              <a:t>Silicon</a:t>
            </a:r>
          </a:p>
        </p:txBody>
      </p:sp>
    </p:spTree>
    <p:extLst>
      <p:ext uri="{BB962C8B-B14F-4D97-AF65-F5344CB8AC3E}">
        <p14:creationId xmlns:p14="http://schemas.microsoft.com/office/powerpoint/2010/main" val="1948933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C0C5F22-FEF7-FAB4-7C2E-63BFA19A05F8}"/>
              </a:ext>
            </a:extLst>
          </p:cNvPr>
          <p:cNvPicPr>
            <a:picLocks noChangeAspect="1"/>
          </p:cNvPicPr>
          <p:nvPr/>
        </p:nvPicPr>
        <p:blipFill>
          <a:blip r:embed="rId2"/>
          <a:stretch>
            <a:fillRect/>
          </a:stretch>
        </p:blipFill>
        <p:spPr>
          <a:xfrm>
            <a:off x="70177" y="1775435"/>
            <a:ext cx="4730425" cy="4277512"/>
          </a:xfrm>
          <a:prstGeom prst="rect">
            <a:avLst/>
          </a:prstGeom>
        </p:spPr>
      </p:pic>
      <p:sp>
        <p:nvSpPr>
          <p:cNvPr id="2" name="Title 1">
            <a:extLst>
              <a:ext uri="{FF2B5EF4-FFF2-40B4-BE49-F238E27FC236}">
                <a16:creationId xmlns:a16="http://schemas.microsoft.com/office/drawing/2014/main" id="{A894FE02-EFFB-8E11-D22C-0E376150CBF6}"/>
              </a:ext>
            </a:extLst>
          </p:cNvPr>
          <p:cNvSpPr>
            <a:spLocks noGrp="1"/>
          </p:cNvSpPr>
          <p:nvPr>
            <p:ph type="title"/>
          </p:nvPr>
        </p:nvSpPr>
        <p:spPr/>
        <p:txBody>
          <a:bodyPr/>
          <a:lstStyle/>
          <a:p>
            <a:r>
              <a:rPr lang="en-GB" noProof="0"/>
              <a:t>However: Gain is lost after irradiation!</a:t>
            </a:r>
          </a:p>
        </p:txBody>
      </p:sp>
      <p:sp>
        <p:nvSpPr>
          <p:cNvPr id="7" name="TextBox 6">
            <a:extLst>
              <a:ext uri="{FF2B5EF4-FFF2-40B4-BE49-F238E27FC236}">
                <a16:creationId xmlns:a16="http://schemas.microsoft.com/office/drawing/2014/main" id="{F622E34F-8A2E-AC98-7A1A-DAC17D55DC8F}"/>
              </a:ext>
            </a:extLst>
          </p:cNvPr>
          <p:cNvSpPr txBox="1"/>
          <p:nvPr/>
        </p:nvSpPr>
        <p:spPr>
          <a:xfrm>
            <a:off x="0" y="6146452"/>
            <a:ext cx="8696326" cy="646331"/>
          </a:xfrm>
          <a:prstGeom prst="rect">
            <a:avLst/>
          </a:prstGeom>
          <a:noFill/>
        </p:spPr>
        <p:txBody>
          <a:bodyPr wrap="square">
            <a:spAutoFit/>
          </a:bodyPr>
          <a:lstStyle/>
          <a:p>
            <a:r>
              <a:rPr lang="en-GB" dirty="0"/>
              <a:t>Gain calculated as a ratio of TCT signal amplitudes/integrals between LGAD1 (LGAD2) and no-gain PN diode irradiated to the same total fluence.</a:t>
            </a:r>
          </a:p>
        </p:txBody>
      </p:sp>
      <p:pic>
        <p:nvPicPr>
          <p:cNvPr id="9" name="Picture 8">
            <a:extLst>
              <a:ext uri="{FF2B5EF4-FFF2-40B4-BE49-F238E27FC236}">
                <a16:creationId xmlns:a16="http://schemas.microsoft.com/office/drawing/2014/main" id="{76CB16A8-DA59-659E-057F-25592952D7F0}"/>
              </a:ext>
            </a:extLst>
          </p:cNvPr>
          <p:cNvPicPr>
            <a:picLocks noChangeAspect="1"/>
          </p:cNvPicPr>
          <p:nvPr/>
        </p:nvPicPr>
        <p:blipFill>
          <a:blip r:embed="rId3"/>
          <a:srcRect l="35938"/>
          <a:stretch>
            <a:fillRect/>
          </a:stretch>
        </p:blipFill>
        <p:spPr>
          <a:xfrm>
            <a:off x="4667250" y="2514481"/>
            <a:ext cx="4029076" cy="2151091"/>
          </a:xfrm>
          <a:prstGeom prst="rect">
            <a:avLst/>
          </a:prstGeom>
        </p:spPr>
      </p:pic>
      <p:sp>
        <p:nvSpPr>
          <p:cNvPr id="11" name="TextBox 10">
            <a:extLst>
              <a:ext uri="{FF2B5EF4-FFF2-40B4-BE49-F238E27FC236}">
                <a16:creationId xmlns:a16="http://schemas.microsoft.com/office/drawing/2014/main" id="{AEF21340-9A97-3EB0-4125-C63327217CED}"/>
              </a:ext>
            </a:extLst>
          </p:cNvPr>
          <p:cNvSpPr txBox="1"/>
          <p:nvPr/>
        </p:nvSpPr>
        <p:spPr>
          <a:xfrm>
            <a:off x="4800602" y="4949849"/>
            <a:ext cx="3895724" cy="584775"/>
          </a:xfrm>
          <a:prstGeom prst="rect">
            <a:avLst/>
          </a:prstGeom>
          <a:noFill/>
        </p:spPr>
        <p:txBody>
          <a:bodyPr wrap="square">
            <a:spAutoFit/>
          </a:bodyPr>
          <a:lstStyle/>
          <a:p>
            <a:r>
              <a:rPr lang="en-GB" sz="1600" dirty="0"/>
              <a:t>Jiri Kroll et al., Radiation effects in 4H-SiC PN and LGAD, 3</a:t>
            </a:r>
            <a:r>
              <a:rPr lang="en-GB" sz="1600" baseline="30000" dirty="0"/>
              <a:t>rd</a:t>
            </a:r>
            <a:r>
              <a:rPr lang="en-GB" sz="1600" dirty="0"/>
              <a:t> DRD3 workshop.</a:t>
            </a:r>
          </a:p>
        </p:txBody>
      </p:sp>
      <p:pic>
        <p:nvPicPr>
          <p:cNvPr id="13" name="Picture 12">
            <a:extLst>
              <a:ext uri="{FF2B5EF4-FFF2-40B4-BE49-F238E27FC236}">
                <a16:creationId xmlns:a16="http://schemas.microsoft.com/office/drawing/2014/main" id="{802E828E-6F55-FF1B-C484-E78F12FC06F6}"/>
              </a:ext>
            </a:extLst>
          </p:cNvPr>
          <p:cNvPicPr>
            <a:picLocks noChangeAspect="1"/>
          </p:cNvPicPr>
          <p:nvPr/>
        </p:nvPicPr>
        <p:blipFill>
          <a:blip r:embed="rId4"/>
          <a:srcRect l="35416" r="32084"/>
          <a:stretch>
            <a:fillRect/>
          </a:stretch>
        </p:blipFill>
        <p:spPr>
          <a:xfrm>
            <a:off x="4966901" y="2404413"/>
            <a:ext cx="2205256" cy="593069"/>
          </a:xfrm>
          <a:prstGeom prst="rect">
            <a:avLst/>
          </a:prstGeom>
        </p:spPr>
      </p:pic>
    </p:spTree>
    <p:extLst>
      <p:ext uri="{BB962C8B-B14F-4D97-AF65-F5344CB8AC3E}">
        <p14:creationId xmlns:p14="http://schemas.microsoft.com/office/powerpoint/2010/main" val="3398136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laser beam coming out of a black round object&#10;&#10;AI-generated content may be incorrect.">
            <a:extLst>
              <a:ext uri="{FF2B5EF4-FFF2-40B4-BE49-F238E27FC236}">
                <a16:creationId xmlns:a16="http://schemas.microsoft.com/office/drawing/2014/main" id="{E5E11728-B685-7D85-6C07-38483F26063C}"/>
              </a:ext>
            </a:extLst>
          </p:cNvPr>
          <p:cNvPicPr>
            <a:picLocks noChangeAspect="1"/>
          </p:cNvPicPr>
          <p:nvPr/>
        </p:nvPicPr>
        <p:blipFill>
          <a:blip r:embed="rId2"/>
          <a:stretch>
            <a:fillRect/>
          </a:stretch>
        </p:blipFill>
        <p:spPr>
          <a:xfrm>
            <a:off x="2882900" y="1000125"/>
            <a:ext cx="3905250" cy="5857875"/>
          </a:xfrm>
          <a:prstGeom prst="rect">
            <a:avLst/>
          </a:prstGeom>
        </p:spPr>
      </p:pic>
      <p:pic>
        <p:nvPicPr>
          <p:cNvPr id="9" name="Picture 8">
            <a:extLst>
              <a:ext uri="{FF2B5EF4-FFF2-40B4-BE49-F238E27FC236}">
                <a16:creationId xmlns:a16="http://schemas.microsoft.com/office/drawing/2014/main" id="{1CC58949-808B-7869-B78D-1F2A522E2907}"/>
              </a:ext>
            </a:extLst>
          </p:cNvPr>
          <p:cNvPicPr>
            <a:picLocks noChangeAspect="1"/>
          </p:cNvPicPr>
          <p:nvPr/>
        </p:nvPicPr>
        <p:blipFill>
          <a:blip r:embed="rId3"/>
          <a:stretch>
            <a:fillRect/>
          </a:stretch>
        </p:blipFill>
        <p:spPr>
          <a:xfrm>
            <a:off x="6864350" y="6140450"/>
            <a:ext cx="762397" cy="717550"/>
          </a:xfrm>
          <a:prstGeom prst="rect">
            <a:avLst/>
          </a:prstGeom>
        </p:spPr>
      </p:pic>
    </p:spTree>
    <p:extLst>
      <p:ext uri="{BB962C8B-B14F-4D97-AF65-F5344CB8AC3E}">
        <p14:creationId xmlns:p14="http://schemas.microsoft.com/office/powerpoint/2010/main" val="219872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9AF77-7610-84B8-01DD-2DA2F690D89B}"/>
              </a:ext>
            </a:extLst>
          </p:cNvPr>
          <p:cNvSpPr>
            <a:spLocks noGrp="1"/>
          </p:cNvSpPr>
          <p:nvPr>
            <p:ph type="title"/>
          </p:nvPr>
        </p:nvSpPr>
        <p:spPr/>
        <p:txBody>
          <a:bodyPr>
            <a:normAutofit fontScale="90000"/>
          </a:bodyPr>
          <a:lstStyle/>
          <a:p>
            <a:r>
              <a:rPr lang="en-GB" dirty="0"/>
              <a:t>Signal multiplication in irradiated </a:t>
            </a:r>
            <a:r>
              <a:rPr lang="en-GB" dirty="0" err="1"/>
              <a:t>SiC</a:t>
            </a:r>
            <a:r>
              <a:rPr lang="en-GB" dirty="0"/>
              <a:t> p-n diodes</a:t>
            </a:r>
          </a:p>
        </p:txBody>
      </p:sp>
      <p:sp>
        <p:nvSpPr>
          <p:cNvPr id="5" name="TextBox 4">
            <a:extLst>
              <a:ext uri="{FF2B5EF4-FFF2-40B4-BE49-F238E27FC236}">
                <a16:creationId xmlns:a16="http://schemas.microsoft.com/office/drawing/2014/main" id="{08594A3E-5E11-5F11-B411-CDB58D6D3FB2}"/>
              </a:ext>
            </a:extLst>
          </p:cNvPr>
          <p:cNvSpPr txBox="1"/>
          <p:nvPr/>
        </p:nvSpPr>
        <p:spPr>
          <a:xfrm>
            <a:off x="685800" y="1738640"/>
            <a:ext cx="4572000" cy="523220"/>
          </a:xfrm>
          <a:prstGeom prst="rect">
            <a:avLst/>
          </a:prstGeom>
          <a:noFill/>
        </p:spPr>
        <p:txBody>
          <a:bodyPr wrap="square">
            <a:spAutoFit/>
          </a:bodyPr>
          <a:lstStyle/>
          <a:p>
            <a:pPr algn="l"/>
            <a:endParaRPr lang="en-GB" sz="1000" b="0" i="0" u="none" strike="noStrike" baseline="0" dirty="0">
              <a:solidFill>
                <a:srgbClr val="000000"/>
              </a:solidFill>
              <a:latin typeface="Calibri" panose="020F0502020204030204" pitchFamily="34" charset="0"/>
            </a:endParaRPr>
          </a:p>
          <a:p>
            <a:r>
              <a:rPr lang="en-GB" sz="1800" b="0" i="0" u="none" strike="noStrike" baseline="0" dirty="0">
                <a:solidFill>
                  <a:srgbClr val="00184D"/>
                </a:solidFill>
                <a:latin typeface="Calibri" panose="020F0502020204030204" pitchFamily="34" charset="0"/>
              </a:rPr>
              <a:t>TPA-TCT z-scan of irradiated sample</a:t>
            </a:r>
            <a:endParaRPr lang="en-GB" dirty="0"/>
          </a:p>
        </p:txBody>
      </p:sp>
      <p:pic>
        <p:nvPicPr>
          <p:cNvPr id="9" name="Picture 8">
            <a:extLst>
              <a:ext uri="{FF2B5EF4-FFF2-40B4-BE49-F238E27FC236}">
                <a16:creationId xmlns:a16="http://schemas.microsoft.com/office/drawing/2014/main" id="{8FE511C0-8172-D918-C682-1D89FFDB075C}"/>
              </a:ext>
            </a:extLst>
          </p:cNvPr>
          <p:cNvPicPr>
            <a:picLocks noChangeAspect="1"/>
          </p:cNvPicPr>
          <p:nvPr/>
        </p:nvPicPr>
        <p:blipFill>
          <a:blip r:embed="rId2"/>
          <a:stretch>
            <a:fillRect/>
          </a:stretch>
        </p:blipFill>
        <p:spPr>
          <a:xfrm>
            <a:off x="0" y="2454275"/>
            <a:ext cx="8914911" cy="4101138"/>
          </a:xfrm>
          <a:prstGeom prst="rect">
            <a:avLst/>
          </a:prstGeom>
        </p:spPr>
      </p:pic>
      <p:sp>
        <p:nvSpPr>
          <p:cNvPr id="11" name="TextBox 10">
            <a:extLst>
              <a:ext uri="{FF2B5EF4-FFF2-40B4-BE49-F238E27FC236}">
                <a16:creationId xmlns:a16="http://schemas.microsoft.com/office/drawing/2014/main" id="{EE75B591-ABFD-CD4E-CCA0-E3F62059601F}"/>
              </a:ext>
            </a:extLst>
          </p:cNvPr>
          <p:cNvSpPr txBox="1"/>
          <p:nvPr/>
        </p:nvSpPr>
        <p:spPr>
          <a:xfrm>
            <a:off x="0" y="6549063"/>
            <a:ext cx="6743211" cy="276999"/>
          </a:xfrm>
          <a:prstGeom prst="rect">
            <a:avLst/>
          </a:prstGeom>
          <a:noFill/>
        </p:spPr>
        <p:txBody>
          <a:bodyPr wrap="square">
            <a:spAutoFit/>
          </a:bodyPr>
          <a:lstStyle/>
          <a:p>
            <a:r>
              <a:rPr lang="en-GB" sz="1200" dirty="0" err="1"/>
              <a:t>I.Vila</a:t>
            </a:r>
            <a:r>
              <a:rPr lang="en-GB" sz="1200" dirty="0"/>
              <a:t>, 2nd DRD3 workshop, CERN, December 5th, 2024.</a:t>
            </a:r>
          </a:p>
        </p:txBody>
      </p:sp>
      <p:sp>
        <p:nvSpPr>
          <p:cNvPr id="13" name="TextBox 12">
            <a:extLst>
              <a:ext uri="{FF2B5EF4-FFF2-40B4-BE49-F238E27FC236}">
                <a16:creationId xmlns:a16="http://schemas.microsoft.com/office/drawing/2014/main" id="{EF9DC98F-CD24-7C72-17E2-49591EEAD571}"/>
              </a:ext>
            </a:extLst>
          </p:cNvPr>
          <p:cNvSpPr txBox="1"/>
          <p:nvPr/>
        </p:nvSpPr>
        <p:spPr>
          <a:xfrm>
            <a:off x="0" y="2263259"/>
            <a:ext cx="8685822" cy="369332"/>
          </a:xfrm>
          <a:prstGeom prst="rect">
            <a:avLst/>
          </a:prstGeom>
          <a:noFill/>
        </p:spPr>
        <p:txBody>
          <a:bodyPr wrap="square">
            <a:spAutoFit/>
          </a:bodyPr>
          <a:lstStyle/>
          <a:p>
            <a:r>
              <a:rPr lang="en-GB" dirty="0"/>
              <a:t>Indication of hole multiplication due to a high electric field deep into the active thickness</a:t>
            </a:r>
          </a:p>
        </p:txBody>
      </p:sp>
      <p:sp>
        <p:nvSpPr>
          <p:cNvPr id="17" name="TextBox 16">
            <a:extLst>
              <a:ext uri="{FF2B5EF4-FFF2-40B4-BE49-F238E27FC236}">
                <a16:creationId xmlns:a16="http://schemas.microsoft.com/office/drawing/2014/main" id="{6715ACC4-114C-597E-EEC0-91AB45B7BF55}"/>
              </a:ext>
            </a:extLst>
          </p:cNvPr>
          <p:cNvSpPr txBox="1"/>
          <p:nvPr/>
        </p:nvSpPr>
        <p:spPr>
          <a:xfrm>
            <a:off x="1694960" y="2641736"/>
            <a:ext cx="3353289" cy="307777"/>
          </a:xfrm>
          <a:prstGeom prst="rect">
            <a:avLst/>
          </a:prstGeom>
          <a:noFill/>
        </p:spPr>
        <p:txBody>
          <a:bodyPr wrap="square">
            <a:spAutoFit/>
          </a:bodyPr>
          <a:lstStyle/>
          <a:p>
            <a:r>
              <a:rPr lang="el-GR" sz="1400" dirty="0"/>
              <a:t>Φ</a:t>
            </a:r>
            <a:r>
              <a:rPr lang="es-ES" sz="1400" dirty="0"/>
              <a:t>=</a:t>
            </a:r>
            <a:r>
              <a:rPr lang="it-IT" sz="1400" dirty="0"/>
              <a:t>10</a:t>
            </a:r>
            <a:r>
              <a:rPr lang="it-IT" sz="1400" baseline="30000" dirty="0"/>
              <a:t>15</a:t>
            </a:r>
            <a:r>
              <a:rPr lang="it-IT" sz="1400" dirty="0"/>
              <a:t> n</a:t>
            </a:r>
            <a:r>
              <a:rPr lang="it-IT" sz="1400" baseline="-25000" dirty="0"/>
              <a:t>eq </a:t>
            </a:r>
            <a:r>
              <a:rPr lang="it-IT" sz="1400" dirty="0"/>
              <a:t>/cm</a:t>
            </a:r>
            <a:r>
              <a:rPr lang="it-IT" sz="1400" baseline="30000" dirty="0"/>
              <a:t>2</a:t>
            </a:r>
            <a:r>
              <a:rPr lang="it-IT" sz="1400" dirty="0"/>
              <a:t> at ATI in Vienna</a:t>
            </a:r>
            <a:endParaRPr lang="en-GB" sz="1400" dirty="0"/>
          </a:p>
        </p:txBody>
      </p:sp>
      <p:sp>
        <p:nvSpPr>
          <p:cNvPr id="3" name="TextBox 2">
            <a:extLst>
              <a:ext uri="{FF2B5EF4-FFF2-40B4-BE49-F238E27FC236}">
                <a16:creationId xmlns:a16="http://schemas.microsoft.com/office/drawing/2014/main" id="{F7B4489B-0A2E-7065-3246-FE39A8AD2D8D}"/>
              </a:ext>
            </a:extLst>
          </p:cNvPr>
          <p:cNvSpPr txBox="1"/>
          <p:nvPr/>
        </p:nvSpPr>
        <p:spPr>
          <a:xfrm>
            <a:off x="2343150" y="5492078"/>
            <a:ext cx="535788" cy="369332"/>
          </a:xfrm>
          <a:prstGeom prst="rect">
            <a:avLst/>
          </a:prstGeom>
          <a:noFill/>
        </p:spPr>
        <p:txBody>
          <a:bodyPr wrap="none" rtlCol="0">
            <a:spAutoFit/>
          </a:bodyPr>
          <a:lstStyle/>
          <a:p>
            <a:r>
              <a:rPr lang="en-GB" dirty="0">
                <a:solidFill>
                  <a:srgbClr val="FF0000"/>
                </a:solidFill>
              </a:rPr>
              <a:t>P++</a:t>
            </a:r>
          </a:p>
        </p:txBody>
      </p:sp>
      <p:sp>
        <p:nvSpPr>
          <p:cNvPr id="4" name="TextBox 3">
            <a:extLst>
              <a:ext uri="{FF2B5EF4-FFF2-40B4-BE49-F238E27FC236}">
                <a16:creationId xmlns:a16="http://schemas.microsoft.com/office/drawing/2014/main" id="{77036516-1A16-8C6B-9C90-712C24032B6A}"/>
              </a:ext>
            </a:extLst>
          </p:cNvPr>
          <p:cNvSpPr txBox="1"/>
          <p:nvPr/>
        </p:nvSpPr>
        <p:spPr>
          <a:xfrm>
            <a:off x="3884371" y="5454459"/>
            <a:ext cx="566245" cy="369332"/>
          </a:xfrm>
          <a:prstGeom prst="rect">
            <a:avLst/>
          </a:prstGeom>
          <a:noFill/>
        </p:spPr>
        <p:txBody>
          <a:bodyPr wrap="none" rtlCol="0">
            <a:spAutoFit/>
          </a:bodyPr>
          <a:lstStyle/>
          <a:p>
            <a:r>
              <a:rPr lang="en-GB" dirty="0">
                <a:solidFill>
                  <a:srgbClr val="FF0000"/>
                </a:solidFill>
              </a:rPr>
              <a:t>N++</a:t>
            </a:r>
          </a:p>
        </p:txBody>
      </p:sp>
    </p:spTree>
    <p:extLst>
      <p:ext uri="{BB962C8B-B14F-4D97-AF65-F5344CB8AC3E}">
        <p14:creationId xmlns:p14="http://schemas.microsoft.com/office/powerpoint/2010/main" val="638297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A65A6-8542-56A8-2EC7-DD32584BCB13}"/>
              </a:ext>
            </a:extLst>
          </p:cNvPr>
          <p:cNvSpPr>
            <a:spLocks noGrp="1"/>
          </p:cNvSpPr>
          <p:nvPr>
            <p:ph type="title"/>
          </p:nvPr>
        </p:nvSpPr>
        <p:spPr/>
        <p:txBody>
          <a:bodyPr/>
          <a:lstStyle/>
          <a:p>
            <a:r>
              <a:rPr lang="en-GB" noProof="0" dirty="0"/>
              <a:t>Timing resolution</a:t>
            </a:r>
          </a:p>
        </p:txBody>
      </p:sp>
      <p:sp>
        <p:nvSpPr>
          <p:cNvPr id="3" name="Content Placeholder 2">
            <a:extLst>
              <a:ext uri="{FF2B5EF4-FFF2-40B4-BE49-F238E27FC236}">
                <a16:creationId xmlns:a16="http://schemas.microsoft.com/office/drawing/2014/main" id="{D8923BC5-6045-20E9-C3F0-C022BD7499CF}"/>
              </a:ext>
            </a:extLst>
          </p:cNvPr>
          <p:cNvSpPr>
            <a:spLocks noGrp="1"/>
          </p:cNvSpPr>
          <p:nvPr>
            <p:ph sz="half" idx="2"/>
          </p:nvPr>
        </p:nvSpPr>
        <p:spPr>
          <a:xfrm>
            <a:off x="278296" y="1836392"/>
            <a:ext cx="8686800" cy="4299989"/>
          </a:xfrm>
        </p:spPr>
        <p:txBody>
          <a:bodyPr>
            <a:normAutofit/>
          </a:bodyPr>
          <a:lstStyle/>
          <a:p>
            <a:pPr algn="just"/>
            <a:r>
              <a:rPr lang="en-GB" sz="1800" b="0" noProof="0" dirty="0"/>
              <a:t>-TCT measurements with UV laser, Signal equiv. to 5.5MeV alpha in </a:t>
            </a:r>
            <a:r>
              <a:rPr lang="en-GB" sz="1800" b="0" noProof="0" dirty="0" err="1"/>
              <a:t>SiC</a:t>
            </a:r>
            <a:r>
              <a:rPr lang="en-GB" sz="1800" b="0" noProof="0" dirty="0"/>
              <a:t> show time resolution of </a:t>
            </a:r>
            <a:r>
              <a:rPr lang="en-GB" sz="1800" noProof="0" dirty="0"/>
              <a:t>10ps</a:t>
            </a:r>
            <a:r>
              <a:rPr lang="en-GB" sz="1800" b="0" noProof="0" dirty="0"/>
              <a:t>.</a:t>
            </a:r>
          </a:p>
          <a:p>
            <a:pPr lvl="1" algn="just"/>
            <a:r>
              <a:rPr lang="en-GB" sz="1800" b="0" noProof="0" dirty="0"/>
              <a:t>Comparison made between 50um thick 1mm DUT detector and Reference detector. </a:t>
            </a:r>
          </a:p>
          <a:p>
            <a:pPr lvl="1" algn="just"/>
            <a:r>
              <a:rPr lang="en-GB" sz="1800" b="0" dirty="0"/>
              <a:t>G. Pellegrini et al, 3</a:t>
            </a:r>
            <a:r>
              <a:rPr lang="en-GB" sz="1800" b="0" baseline="30000" dirty="0"/>
              <a:t>rd</a:t>
            </a:r>
            <a:r>
              <a:rPr lang="en-GB" sz="1800" b="0" dirty="0"/>
              <a:t> DRD3 workshop</a:t>
            </a:r>
          </a:p>
          <a:p>
            <a:pPr indent="-285750" algn="just"/>
            <a:r>
              <a:rPr lang="en-GB" sz="1800" b="0" dirty="0"/>
              <a:t>-MIP measurements shows time resolution of </a:t>
            </a:r>
            <a:r>
              <a:rPr lang="en-GB" sz="1800" dirty="0"/>
              <a:t>94ps</a:t>
            </a:r>
            <a:r>
              <a:rPr lang="en-GB" sz="1800" b="0" dirty="0"/>
              <a:t> with 5x5mm</a:t>
            </a:r>
            <a:r>
              <a:rPr lang="en-GB" sz="1800" b="0" baseline="30000" dirty="0"/>
              <a:t>2 </a:t>
            </a:r>
            <a:r>
              <a:rPr lang="en-GB" sz="1800" b="0" dirty="0"/>
              <a:t>diodes at 500V.</a:t>
            </a:r>
            <a:endParaRPr lang="en-GB" sz="1800" b="0" noProof="0" dirty="0"/>
          </a:p>
          <a:p>
            <a:pPr algn="just"/>
            <a:r>
              <a:rPr lang="en-GB" sz="1800" b="0" noProof="0" dirty="0"/>
              <a:t>-</a:t>
            </a:r>
            <a:r>
              <a:rPr lang="en-GB" sz="1800" b="0" dirty="0"/>
              <a:t>T. Yang et al., 10.3389/fphy.2022.718071</a:t>
            </a:r>
          </a:p>
          <a:p>
            <a:pPr algn="just"/>
            <a:endParaRPr lang="en-GB" sz="1800" b="0" noProof="0" dirty="0"/>
          </a:p>
          <a:p>
            <a:pPr algn="just"/>
            <a:endParaRPr lang="en-GB" sz="1800" b="0" noProof="0" dirty="0"/>
          </a:p>
        </p:txBody>
      </p:sp>
      <p:pic>
        <p:nvPicPr>
          <p:cNvPr id="5" name="Imagen 3">
            <a:extLst>
              <a:ext uri="{FF2B5EF4-FFF2-40B4-BE49-F238E27FC236}">
                <a16:creationId xmlns:a16="http://schemas.microsoft.com/office/drawing/2014/main" id="{D34D6F67-6649-5230-8B61-B85584FB3FA0}"/>
              </a:ext>
            </a:extLst>
          </p:cNvPr>
          <p:cNvPicPr>
            <a:picLocks noChangeAspect="1"/>
          </p:cNvPicPr>
          <p:nvPr/>
        </p:nvPicPr>
        <p:blipFill>
          <a:blip r:embed="rId2"/>
          <a:stretch>
            <a:fillRect/>
          </a:stretch>
        </p:blipFill>
        <p:spPr>
          <a:xfrm>
            <a:off x="278296" y="4269006"/>
            <a:ext cx="4336715" cy="2221245"/>
          </a:xfrm>
          <a:prstGeom prst="rect">
            <a:avLst/>
          </a:prstGeom>
        </p:spPr>
      </p:pic>
      <p:pic>
        <p:nvPicPr>
          <p:cNvPr id="7" name="Picture 6">
            <a:extLst>
              <a:ext uri="{FF2B5EF4-FFF2-40B4-BE49-F238E27FC236}">
                <a16:creationId xmlns:a16="http://schemas.microsoft.com/office/drawing/2014/main" id="{BF6F6271-7026-C9CE-F409-6BBDC08CED70}"/>
              </a:ext>
            </a:extLst>
          </p:cNvPr>
          <p:cNvPicPr>
            <a:picLocks noChangeAspect="1"/>
          </p:cNvPicPr>
          <p:nvPr/>
        </p:nvPicPr>
        <p:blipFill>
          <a:blip r:embed="rId3"/>
          <a:srcRect r="68807"/>
          <a:stretch>
            <a:fillRect/>
          </a:stretch>
        </p:blipFill>
        <p:spPr>
          <a:xfrm>
            <a:off x="5561220" y="3887922"/>
            <a:ext cx="2773018" cy="2743769"/>
          </a:xfrm>
          <a:prstGeom prst="rect">
            <a:avLst/>
          </a:prstGeom>
        </p:spPr>
      </p:pic>
    </p:spTree>
    <p:extLst>
      <p:ext uri="{BB962C8B-B14F-4D97-AF65-F5344CB8AC3E}">
        <p14:creationId xmlns:p14="http://schemas.microsoft.com/office/powerpoint/2010/main" val="2571902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C8281-8A7D-6724-D204-60EDD2CB2B61}"/>
              </a:ext>
            </a:extLst>
          </p:cNvPr>
          <p:cNvSpPr>
            <a:spLocks noGrp="1"/>
          </p:cNvSpPr>
          <p:nvPr>
            <p:ph type="title"/>
          </p:nvPr>
        </p:nvSpPr>
        <p:spPr/>
        <p:txBody>
          <a:bodyPr/>
          <a:lstStyle/>
          <a:p>
            <a:r>
              <a:rPr lang="en-GB" noProof="0"/>
              <a:t>Conclusion HEP</a:t>
            </a:r>
          </a:p>
        </p:txBody>
      </p:sp>
      <p:sp>
        <p:nvSpPr>
          <p:cNvPr id="3" name="Content Placeholder 2">
            <a:extLst>
              <a:ext uri="{FF2B5EF4-FFF2-40B4-BE49-F238E27FC236}">
                <a16:creationId xmlns:a16="http://schemas.microsoft.com/office/drawing/2014/main" id="{CCC01E58-DD8C-E27E-4A94-86694BEC4056}"/>
              </a:ext>
            </a:extLst>
          </p:cNvPr>
          <p:cNvSpPr>
            <a:spLocks noGrp="1"/>
          </p:cNvSpPr>
          <p:nvPr>
            <p:ph sz="half" idx="2"/>
          </p:nvPr>
        </p:nvSpPr>
        <p:spPr>
          <a:xfrm>
            <a:off x="457200" y="1871687"/>
            <a:ext cx="8130208" cy="4299989"/>
          </a:xfrm>
        </p:spPr>
        <p:txBody>
          <a:bodyPr/>
          <a:lstStyle/>
          <a:p>
            <a:pPr marL="342900" indent="-342900" algn="just">
              <a:buFont typeface="Arial" panose="020B0604020202020204" pitchFamily="34" charset="0"/>
              <a:buChar char="•"/>
            </a:pPr>
            <a:r>
              <a:rPr lang="en-GB" dirty="0"/>
              <a:t>Si retain much </a:t>
            </a:r>
            <a:r>
              <a:rPr lang="en-GB" b="0" dirty="0"/>
              <a:t>more charge after irradiation but requires </a:t>
            </a:r>
            <a:r>
              <a:rPr lang="en-GB" dirty="0"/>
              <a:t>cooling</a:t>
            </a:r>
            <a:r>
              <a:rPr lang="en-GB" b="0" dirty="0"/>
              <a:t> even at very low fluences.</a:t>
            </a:r>
          </a:p>
          <a:p>
            <a:pPr marL="342900" indent="-342900" algn="just">
              <a:buFont typeface="Arial" panose="020B0604020202020204" pitchFamily="34" charset="0"/>
              <a:buChar char="•"/>
            </a:pPr>
            <a:r>
              <a:rPr lang="en-GB" dirty="0"/>
              <a:t>Gain is lost after irradiation</a:t>
            </a:r>
            <a:r>
              <a:rPr lang="en-GB" b="0" dirty="0"/>
              <a:t>; defect engineering may help to mitigate the negative effect (DRD3 WG3).</a:t>
            </a:r>
          </a:p>
          <a:p>
            <a:pPr marL="342900" indent="-342900" algn="just">
              <a:buFont typeface="Arial" panose="020B0604020202020204" pitchFamily="34" charset="0"/>
              <a:buChar char="•"/>
            </a:pPr>
            <a:r>
              <a:rPr lang="en-GB" b="0" dirty="0"/>
              <a:t>IBIC and TPA TCT </a:t>
            </a:r>
            <a:r>
              <a:rPr lang="en-GB" dirty="0"/>
              <a:t>show high signal when operated in forward bias</a:t>
            </a:r>
            <a:r>
              <a:rPr lang="en-GB" b="0" dirty="0"/>
              <a:t> -&gt; holes multiplication (DRD3 WG5).</a:t>
            </a:r>
          </a:p>
          <a:p>
            <a:pPr marL="1085850" lvl="1" indent="-342900" algn="just">
              <a:buFont typeface="Arial" panose="020B0604020202020204" pitchFamily="34" charset="0"/>
              <a:buChar char="•"/>
            </a:pPr>
            <a:r>
              <a:rPr lang="en-GB" b="0" dirty="0"/>
              <a:t>Can we engineer (smarter design) this effect to harness it for practical applications?</a:t>
            </a:r>
          </a:p>
          <a:p>
            <a:pPr marL="342900" indent="-342900" algn="just">
              <a:buFont typeface="Arial" panose="020B0604020202020204" pitchFamily="34" charset="0"/>
              <a:buChar char="•"/>
            </a:pPr>
            <a:r>
              <a:rPr lang="en-GB" dirty="0"/>
              <a:t>Time resolution </a:t>
            </a:r>
            <a:r>
              <a:rPr lang="en-GB" b="0" dirty="0"/>
              <a:t>is better for </a:t>
            </a:r>
            <a:r>
              <a:rPr lang="en-GB" b="0" dirty="0" err="1"/>
              <a:t>SiC</a:t>
            </a:r>
            <a:r>
              <a:rPr lang="en-GB" b="0" dirty="0"/>
              <a:t> than Si (without gain) but more measurements are necessary after irradiation and gain is very likely to be necessary for 4D tracking. </a:t>
            </a:r>
          </a:p>
        </p:txBody>
      </p:sp>
    </p:spTree>
    <p:extLst>
      <p:ext uri="{BB962C8B-B14F-4D97-AF65-F5344CB8AC3E}">
        <p14:creationId xmlns:p14="http://schemas.microsoft.com/office/powerpoint/2010/main" val="1421911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BC7E5D0-4193-A939-BB46-A7478969BD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5203" y="1205764"/>
            <a:ext cx="5113594" cy="511359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5F2601D0-76CA-C2C0-72C7-8BE81EACC15E}"/>
              </a:ext>
            </a:extLst>
          </p:cNvPr>
          <p:cNvPicPr>
            <a:picLocks noChangeAspect="1"/>
          </p:cNvPicPr>
          <p:nvPr/>
        </p:nvPicPr>
        <p:blipFill>
          <a:blip r:embed="rId3"/>
          <a:stretch>
            <a:fillRect/>
          </a:stretch>
        </p:blipFill>
        <p:spPr>
          <a:xfrm>
            <a:off x="7128797" y="5911850"/>
            <a:ext cx="762397" cy="717550"/>
          </a:xfrm>
          <a:prstGeom prst="rect">
            <a:avLst/>
          </a:prstGeom>
        </p:spPr>
      </p:pic>
    </p:spTree>
    <p:extLst>
      <p:ext uri="{BB962C8B-B14F-4D97-AF65-F5344CB8AC3E}">
        <p14:creationId xmlns:p14="http://schemas.microsoft.com/office/powerpoint/2010/main" val="38162621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678F8E2-C6AD-C932-A77B-5EF2E5B849AF}"/>
              </a:ext>
            </a:extLst>
          </p:cNvPr>
          <p:cNvSpPr txBox="1"/>
          <p:nvPr/>
        </p:nvSpPr>
        <p:spPr>
          <a:xfrm>
            <a:off x="2473568" y="4675704"/>
            <a:ext cx="4196863" cy="646331"/>
          </a:xfrm>
          <a:prstGeom prst="rect">
            <a:avLst/>
          </a:prstGeom>
          <a:noFill/>
        </p:spPr>
        <p:txBody>
          <a:bodyPr wrap="square">
            <a:spAutoFit/>
          </a:bodyPr>
          <a:lstStyle/>
          <a:p>
            <a:r>
              <a:rPr lang="en-US" sz="3600" b="1" i="1" dirty="0">
                <a:solidFill>
                  <a:srgbClr val="0070C0"/>
                </a:solidFill>
                <a:latin typeface="Bookman Old Style" pitchFamily="18" charset="0"/>
              </a:rPr>
              <a:t>Nuclear Physics</a:t>
            </a:r>
            <a:endParaRPr lang="en-GB" sz="3600" dirty="0"/>
          </a:p>
        </p:txBody>
      </p:sp>
      <p:pic>
        <p:nvPicPr>
          <p:cNvPr id="5" name="Imagen 7">
            <a:extLst>
              <a:ext uri="{FF2B5EF4-FFF2-40B4-BE49-F238E27FC236}">
                <a16:creationId xmlns:a16="http://schemas.microsoft.com/office/drawing/2014/main" id="{BCEEF2E8-335E-5B2D-F249-AC783B1FADD0}"/>
              </a:ext>
            </a:extLst>
          </p:cNvPr>
          <p:cNvPicPr>
            <a:picLocks noChangeAspect="1"/>
          </p:cNvPicPr>
          <p:nvPr/>
        </p:nvPicPr>
        <p:blipFill>
          <a:blip r:embed="rId2"/>
          <a:stretch>
            <a:fillRect/>
          </a:stretch>
        </p:blipFill>
        <p:spPr>
          <a:xfrm>
            <a:off x="2793206" y="1829735"/>
            <a:ext cx="3557588" cy="2001143"/>
          </a:xfrm>
          <a:prstGeom prst="rect">
            <a:avLst/>
          </a:prstGeom>
        </p:spPr>
      </p:pic>
    </p:spTree>
    <p:extLst>
      <p:ext uri="{BB962C8B-B14F-4D97-AF65-F5344CB8AC3E}">
        <p14:creationId xmlns:p14="http://schemas.microsoft.com/office/powerpoint/2010/main" val="790477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ACB39-24C7-EF82-5ABE-767479878076}"/>
              </a:ext>
            </a:extLst>
          </p:cNvPr>
          <p:cNvSpPr>
            <a:spLocks noGrp="1"/>
          </p:cNvSpPr>
          <p:nvPr>
            <p:ph type="title"/>
          </p:nvPr>
        </p:nvSpPr>
        <p:spPr/>
        <p:txBody>
          <a:bodyPr>
            <a:normAutofit fontScale="90000"/>
          </a:bodyPr>
          <a:lstStyle/>
          <a:p>
            <a:r>
              <a:rPr lang="en-GB" noProof="0"/>
              <a:t>Nuclear physics: </a:t>
            </a:r>
            <a:r>
              <a:rPr lang="en-GB" b="1" noProof="0"/>
              <a:t>ISRS (ISOLDE Superconducting Recoil Separator)</a:t>
            </a:r>
            <a:r>
              <a:rPr lang="en-GB" noProof="0"/>
              <a:t> </a:t>
            </a:r>
          </a:p>
        </p:txBody>
      </p:sp>
      <p:pic>
        <p:nvPicPr>
          <p:cNvPr id="6" name="Picture 2">
            <a:extLst>
              <a:ext uri="{FF2B5EF4-FFF2-40B4-BE49-F238E27FC236}">
                <a16:creationId xmlns:a16="http://schemas.microsoft.com/office/drawing/2014/main" id="{A31F94F8-CE6D-5BE0-3BA2-399D0BE74860}"/>
              </a:ext>
            </a:extLst>
          </p:cNvPr>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8160"/>
          <a:stretch/>
        </p:blipFill>
        <p:spPr bwMode="auto">
          <a:xfrm>
            <a:off x="4957188" y="1692654"/>
            <a:ext cx="3208940" cy="2535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extLst>
              <a:ext uri="{FF2B5EF4-FFF2-40B4-BE49-F238E27FC236}">
                <a16:creationId xmlns:a16="http://schemas.microsoft.com/office/drawing/2014/main" id="{18EB61B3-F830-DD0D-79FA-E70CB7327F2C}"/>
              </a:ext>
            </a:extLst>
          </p:cNvPr>
          <p:cNvPicPr>
            <a:picLocks noChangeAspect="1" noChangeArrowheads="1"/>
          </p:cNvPicPr>
          <p:nvPr/>
        </p:nvPicPr>
        <p:blipFill rotWithShape="1">
          <a:blip r:embed="rId4" cstate="print">
            <a:clrChange>
              <a:clrFrom>
                <a:srgbClr val="464646"/>
              </a:clrFrom>
              <a:clrTo>
                <a:srgbClr val="464646">
                  <a:alpha val="0"/>
                </a:srgbClr>
              </a:clrTo>
            </a:clrChang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b="26076"/>
          <a:stretch/>
        </p:blipFill>
        <p:spPr bwMode="auto">
          <a:xfrm>
            <a:off x="119417" y="1854909"/>
            <a:ext cx="4416491" cy="22491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uadroTexto 11">
            <a:extLst>
              <a:ext uri="{FF2B5EF4-FFF2-40B4-BE49-F238E27FC236}">
                <a16:creationId xmlns:a16="http://schemas.microsoft.com/office/drawing/2014/main" id="{1262D5CC-A4FF-9B1F-B26D-C1185A167485}"/>
              </a:ext>
            </a:extLst>
          </p:cNvPr>
          <p:cNvSpPr txBox="1"/>
          <p:nvPr/>
        </p:nvSpPr>
        <p:spPr>
          <a:xfrm>
            <a:off x="465917" y="5807013"/>
            <a:ext cx="3072401" cy="707886"/>
          </a:xfrm>
          <a:prstGeom prst="rect">
            <a:avLst/>
          </a:prstGeom>
          <a:noFill/>
        </p:spPr>
        <p:txBody>
          <a:bodyPr wrap="square">
            <a:spAutoFit/>
          </a:bodyPr>
          <a:lstStyle/>
          <a:p>
            <a:pPr algn="ctr"/>
            <a:r>
              <a:rPr lang="en-GB" sz="2000" b="1" noProof="0" dirty="0">
                <a:solidFill>
                  <a:srgbClr val="FF0000"/>
                </a:solidFill>
                <a:latin typeface="Symbol" panose="05050102010706020507" pitchFamily="18" charset="2"/>
              </a:rPr>
              <a:t>D</a:t>
            </a:r>
            <a:r>
              <a:rPr lang="en-GB" sz="2000" b="1" noProof="0" dirty="0">
                <a:solidFill>
                  <a:srgbClr val="FF0000"/>
                </a:solidFill>
              </a:rPr>
              <a:t>E = 30 keV    </a:t>
            </a:r>
            <a:r>
              <a:rPr lang="en-GB" sz="2000" b="1" noProof="0" dirty="0">
                <a:solidFill>
                  <a:srgbClr val="FF0000"/>
                </a:solidFill>
                <a:latin typeface="Symbol" panose="05050102010706020507" pitchFamily="18" charset="2"/>
              </a:rPr>
              <a:t>D</a:t>
            </a:r>
            <a:r>
              <a:rPr lang="en-GB" sz="2000" b="1" noProof="0" dirty="0">
                <a:solidFill>
                  <a:srgbClr val="FF0000"/>
                </a:solidFill>
              </a:rPr>
              <a:t>t &lt; 1 ns</a:t>
            </a:r>
          </a:p>
          <a:p>
            <a:pPr algn="ctr"/>
            <a:r>
              <a:rPr lang="en-GB" sz="2000" b="1" noProof="0" dirty="0">
                <a:solidFill>
                  <a:srgbClr val="FF0000"/>
                </a:solidFill>
              </a:rPr>
              <a:t>No cooling </a:t>
            </a:r>
          </a:p>
        </p:txBody>
      </p:sp>
      <p:sp>
        <p:nvSpPr>
          <p:cNvPr id="3" name="CuadroTexto 2">
            <a:extLst>
              <a:ext uri="{FF2B5EF4-FFF2-40B4-BE49-F238E27FC236}">
                <a16:creationId xmlns:a16="http://schemas.microsoft.com/office/drawing/2014/main" id="{A2B39C88-77E3-1AA4-5F74-1C5BFBCC76A6}"/>
              </a:ext>
            </a:extLst>
          </p:cNvPr>
          <p:cNvSpPr txBox="1"/>
          <p:nvPr/>
        </p:nvSpPr>
        <p:spPr>
          <a:xfrm>
            <a:off x="4767816" y="5332998"/>
            <a:ext cx="3308350" cy="1200329"/>
          </a:xfrm>
          <a:prstGeom prst="rect">
            <a:avLst/>
          </a:prstGeom>
          <a:solidFill>
            <a:schemeClr val="accent1">
              <a:lumMod val="20000"/>
              <a:lumOff val="80000"/>
            </a:schemeClr>
          </a:solidFill>
        </p:spPr>
        <p:txBody>
          <a:bodyPr wrap="square" rtlCol="0">
            <a:spAutoFit/>
          </a:bodyPr>
          <a:lstStyle/>
          <a:p>
            <a:pPr algn="just"/>
            <a:r>
              <a:rPr lang="en-GB" dirty="0"/>
              <a:t>The </a:t>
            </a:r>
            <a:r>
              <a:rPr lang="en-GB" dirty="0" err="1"/>
              <a:t>SiC</a:t>
            </a:r>
            <a:r>
              <a:rPr lang="en-GB" dirty="0"/>
              <a:t> detectors are a promising tool not just for a </a:t>
            </a:r>
            <a:r>
              <a:rPr lang="en-GB" b="1" dirty="0"/>
              <a:t>focal plane</a:t>
            </a:r>
            <a:r>
              <a:rPr lang="en-GB" dirty="0"/>
              <a:t>, but also as </a:t>
            </a:r>
            <a:r>
              <a:rPr lang="en-GB" b="1" dirty="0"/>
              <a:t>beam monitor </a:t>
            </a:r>
            <a:r>
              <a:rPr lang="en-GB" dirty="0"/>
              <a:t>and/or </a:t>
            </a:r>
            <a:r>
              <a:rPr lang="en-GB" b="1" dirty="0"/>
              <a:t>tagging system </a:t>
            </a:r>
            <a:r>
              <a:rPr lang="en-GB" dirty="0"/>
              <a:t>(till 1x10</a:t>
            </a:r>
            <a:r>
              <a:rPr lang="en-GB" baseline="30000" dirty="0"/>
              <a:t>-7</a:t>
            </a:r>
            <a:r>
              <a:rPr lang="en-GB" dirty="0"/>
              <a:t> </a:t>
            </a:r>
            <a:r>
              <a:rPr lang="en-GB" dirty="0" err="1"/>
              <a:t>pps</a:t>
            </a:r>
            <a:r>
              <a:rPr lang="en-GB" dirty="0"/>
              <a:t>).</a:t>
            </a:r>
          </a:p>
        </p:txBody>
      </p:sp>
      <p:sp>
        <p:nvSpPr>
          <p:cNvPr id="5" name="CuadroTexto 4">
            <a:extLst>
              <a:ext uri="{FF2B5EF4-FFF2-40B4-BE49-F238E27FC236}">
                <a16:creationId xmlns:a16="http://schemas.microsoft.com/office/drawing/2014/main" id="{57E2DA28-568F-381C-1B66-0EBED7596823}"/>
              </a:ext>
            </a:extLst>
          </p:cNvPr>
          <p:cNvSpPr txBox="1"/>
          <p:nvPr/>
        </p:nvSpPr>
        <p:spPr>
          <a:xfrm>
            <a:off x="119417" y="4261806"/>
            <a:ext cx="9079363" cy="923330"/>
          </a:xfrm>
          <a:prstGeom prst="rect">
            <a:avLst/>
          </a:prstGeom>
          <a:noFill/>
        </p:spPr>
        <p:txBody>
          <a:bodyPr wrap="square">
            <a:spAutoFit/>
          </a:bodyPr>
          <a:lstStyle/>
          <a:p>
            <a:pPr algn="just"/>
            <a:r>
              <a:rPr lang="en-US" dirty="0"/>
              <a:t>ISRS consists of a superconducting storage ring that enables </a:t>
            </a:r>
            <a:r>
              <a:rPr lang="en-US" b="1" dirty="0"/>
              <a:t>mass identification </a:t>
            </a:r>
            <a:r>
              <a:rPr lang="en-US" dirty="0"/>
              <a:t>of nuclei via </a:t>
            </a:r>
            <a:r>
              <a:rPr lang="en-US" b="1" dirty="0"/>
              <a:t>time-of-flight measurements</a:t>
            </a:r>
            <a:r>
              <a:rPr lang="en-US" dirty="0"/>
              <a:t>. The decays of exotic nuclei can be observed by detecting particles or photons using high-resolution detection systems. </a:t>
            </a:r>
            <a:endParaRPr lang="en-GB" dirty="0"/>
          </a:p>
        </p:txBody>
      </p:sp>
      <p:sp>
        <p:nvSpPr>
          <p:cNvPr id="22" name="TextBox 21">
            <a:extLst>
              <a:ext uri="{FF2B5EF4-FFF2-40B4-BE49-F238E27FC236}">
                <a16:creationId xmlns:a16="http://schemas.microsoft.com/office/drawing/2014/main" id="{EF3B3DE7-7366-3D15-4C03-C8081FBDE98E}"/>
              </a:ext>
            </a:extLst>
          </p:cNvPr>
          <p:cNvSpPr txBox="1"/>
          <p:nvPr/>
        </p:nvSpPr>
        <p:spPr>
          <a:xfrm>
            <a:off x="1067834" y="5342922"/>
            <a:ext cx="2234394" cy="369332"/>
          </a:xfrm>
          <a:prstGeom prst="rect">
            <a:avLst/>
          </a:prstGeom>
          <a:solidFill>
            <a:schemeClr val="tx2">
              <a:lumMod val="20000"/>
              <a:lumOff val="80000"/>
            </a:schemeClr>
          </a:solidFill>
        </p:spPr>
        <p:txBody>
          <a:bodyPr wrap="none" rtlCol="0">
            <a:spAutoFit/>
          </a:bodyPr>
          <a:lstStyle/>
          <a:p>
            <a:r>
              <a:rPr lang="en-GB" noProof="0" dirty="0"/>
              <a:t>System requirements:</a:t>
            </a:r>
          </a:p>
        </p:txBody>
      </p:sp>
    </p:spTree>
    <p:extLst>
      <p:ext uri="{BB962C8B-B14F-4D97-AF65-F5344CB8AC3E}">
        <p14:creationId xmlns:p14="http://schemas.microsoft.com/office/powerpoint/2010/main" val="3716074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06855350-D8B8-4CFE-99D2-A83CA6E9CFFC}"/>
              </a:ext>
            </a:extLst>
          </p:cNvPr>
          <p:cNvSpPr txBox="1"/>
          <p:nvPr/>
        </p:nvSpPr>
        <p:spPr>
          <a:xfrm>
            <a:off x="57780" y="2008146"/>
            <a:ext cx="8958104" cy="2544992"/>
          </a:xfrm>
          <a:prstGeom prst="rect">
            <a:avLst/>
          </a:prstGeom>
          <a:noFill/>
        </p:spPr>
        <p:txBody>
          <a:bodyPr wrap="square" rtlCol="0">
            <a:spAutoFit/>
          </a:bodyPr>
          <a:lstStyle/>
          <a:p>
            <a:r>
              <a:rPr lang="en-GB" b="1" noProof="0"/>
              <a:t>ISRS Focal plane detectors:</a:t>
            </a:r>
          </a:p>
          <a:p>
            <a:r>
              <a:rPr lang="en-GB" sz="1350" b="1" noProof="0" dirty="0">
                <a:solidFill>
                  <a:srgbClr val="3482BC"/>
                </a:solidFill>
              </a:rPr>
              <a:t>                                                                                         Linear spectrometer mode</a:t>
            </a:r>
            <a:endParaRPr lang="en-GB" sz="1350" b="1" noProof="0" dirty="0">
              <a:solidFill>
                <a:srgbClr val="0000FF"/>
              </a:solidFill>
            </a:endParaRPr>
          </a:p>
          <a:p>
            <a:r>
              <a:rPr lang="en-GB" sz="1500" b="1" noProof="0" dirty="0" err="1">
                <a:solidFill>
                  <a:srgbClr val="0000FF"/>
                </a:solidFill>
              </a:rPr>
              <a:t>SiC</a:t>
            </a:r>
            <a:r>
              <a:rPr lang="en-GB" sz="1500" b="1" noProof="0" dirty="0">
                <a:solidFill>
                  <a:srgbClr val="0000FF"/>
                </a:solidFill>
              </a:rPr>
              <a:t> detection technology</a:t>
            </a:r>
            <a:endParaRPr lang="en-GB" sz="1500" b="1" noProof="0" dirty="0">
              <a:solidFill>
                <a:srgbClr val="3482BC"/>
              </a:solidFill>
            </a:endParaRPr>
          </a:p>
          <a:p>
            <a:r>
              <a:rPr lang="en-GB" sz="1500" b="1" noProof="0" dirty="0"/>
              <a:t>                                                         </a:t>
            </a:r>
          </a:p>
          <a:p>
            <a:r>
              <a:rPr lang="en-GB" sz="1500" b="1" noProof="0" dirty="0"/>
              <a:t>                           </a:t>
            </a:r>
          </a:p>
          <a:p>
            <a:endParaRPr lang="en-GB" sz="1500" b="1" noProof="0" dirty="0"/>
          </a:p>
          <a:p>
            <a:r>
              <a:rPr lang="en-GB" sz="1500" b="1" noProof="0" dirty="0"/>
              <a:t>                                                                                      </a:t>
            </a:r>
          </a:p>
          <a:p>
            <a:endParaRPr lang="en-GB" sz="1500" b="1" noProof="0" dirty="0"/>
          </a:p>
          <a:p>
            <a:endParaRPr lang="en-GB" sz="788" b="1" noProof="0" dirty="0"/>
          </a:p>
          <a:p>
            <a:r>
              <a:rPr lang="en-GB" sz="1500" b="1" noProof="0" dirty="0">
                <a:solidFill>
                  <a:srgbClr val="FF0000"/>
                </a:solidFill>
              </a:rPr>
              <a:t>                                                                                                                                                </a:t>
            </a:r>
            <a:r>
              <a:rPr lang="en-GB" sz="1500" b="1" noProof="0" dirty="0" err="1">
                <a:solidFill>
                  <a:schemeClr val="accent6">
                    <a:lumMod val="75000"/>
                  </a:schemeClr>
                </a:solidFill>
              </a:rPr>
              <a:t>SiC</a:t>
            </a:r>
            <a:r>
              <a:rPr lang="en-GB" sz="1500" b="1" noProof="0" dirty="0">
                <a:solidFill>
                  <a:schemeClr val="accent6">
                    <a:lumMod val="75000"/>
                  </a:schemeClr>
                </a:solidFill>
              </a:rPr>
              <a:t> prototypes developed by </a:t>
            </a:r>
          </a:p>
          <a:p>
            <a:r>
              <a:rPr lang="en-GB" sz="1500" b="1" noProof="0" dirty="0">
                <a:solidFill>
                  <a:schemeClr val="accent6">
                    <a:lumMod val="75000"/>
                  </a:schemeClr>
                </a:solidFill>
              </a:rPr>
              <a:t>                                                                                                                                                     CNM-IMB Barcelona </a:t>
            </a:r>
          </a:p>
        </p:txBody>
      </p:sp>
      <p:pic>
        <p:nvPicPr>
          <p:cNvPr id="17" name="Imagen 16">
            <a:extLst>
              <a:ext uri="{FF2B5EF4-FFF2-40B4-BE49-F238E27FC236}">
                <a16:creationId xmlns:a16="http://schemas.microsoft.com/office/drawing/2014/main" id="{3888CE71-8F33-4F66-8DC5-FF43197B3537}"/>
              </a:ext>
            </a:extLst>
          </p:cNvPr>
          <p:cNvPicPr>
            <a:picLocks noChangeAspect="1"/>
          </p:cNvPicPr>
          <p:nvPr/>
        </p:nvPicPr>
        <p:blipFill>
          <a:blip r:embed="rId2"/>
          <a:stretch>
            <a:fillRect/>
          </a:stretch>
        </p:blipFill>
        <p:spPr>
          <a:xfrm>
            <a:off x="3279600" y="2558818"/>
            <a:ext cx="2554601" cy="1903820"/>
          </a:xfrm>
          <a:prstGeom prst="rect">
            <a:avLst/>
          </a:prstGeom>
        </p:spPr>
      </p:pic>
      <p:pic>
        <p:nvPicPr>
          <p:cNvPr id="7" name="Imagen 6">
            <a:extLst>
              <a:ext uri="{FF2B5EF4-FFF2-40B4-BE49-F238E27FC236}">
                <a16:creationId xmlns:a16="http://schemas.microsoft.com/office/drawing/2014/main" id="{6D469E57-F54C-46B9-B71C-FF584851BA08}"/>
              </a:ext>
            </a:extLst>
          </p:cNvPr>
          <p:cNvPicPr>
            <a:picLocks noChangeAspect="1"/>
          </p:cNvPicPr>
          <p:nvPr/>
        </p:nvPicPr>
        <p:blipFill>
          <a:blip r:embed="rId3"/>
          <a:stretch>
            <a:fillRect/>
          </a:stretch>
        </p:blipFill>
        <p:spPr>
          <a:xfrm>
            <a:off x="5314753" y="4462638"/>
            <a:ext cx="2104225" cy="1876417"/>
          </a:xfrm>
          <a:prstGeom prst="rect">
            <a:avLst/>
          </a:prstGeom>
        </p:spPr>
      </p:pic>
      <p:pic>
        <p:nvPicPr>
          <p:cNvPr id="9" name="Imagen 8">
            <a:extLst>
              <a:ext uri="{FF2B5EF4-FFF2-40B4-BE49-F238E27FC236}">
                <a16:creationId xmlns:a16="http://schemas.microsoft.com/office/drawing/2014/main" id="{E7945C97-0611-4AF9-A8A6-D37CBC649606}"/>
              </a:ext>
            </a:extLst>
          </p:cNvPr>
          <p:cNvPicPr>
            <a:picLocks noChangeAspect="1"/>
          </p:cNvPicPr>
          <p:nvPr/>
        </p:nvPicPr>
        <p:blipFill>
          <a:blip r:embed="rId4"/>
          <a:stretch>
            <a:fillRect/>
          </a:stretch>
        </p:blipFill>
        <p:spPr>
          <a:xfrm>
            <a:off x="7299100" y="4462638"/>
            <a:ext cx="1806307" cy="1929065"/>
          </a:xfrm>
          <a:prstGeom prst="rect">
            <a:avLst/>
          </a:prstGeom>
        </p:spPr>
      </p:pic>
      <p:pic>
        <p:nvPicPr>
          <p:cNvPr id="10" name="Imagen 9">
            <a:extLst>
              <a:ext uri="{FF2B5EF4-FFF2-40B4-BE49-F238E27FC236}">
                <a16:creationId xmlns:a16="http://schemas.microsoft.com/office/drawing/2014/main" id="{F2789D5B-D2FE-4BBF-930C-BF7FB30545CB}"/>
              </a:ext>
            </a:extLst>
          </p:cNvPr>
          <p:cNvPicPr>
            <a:picLocks noChangeAspect="1"/>
          </p:cNvPicPr>
          <p:nvPr/>
        </p:nvPicPr>
        <p:blipFill>
          <a:blip r:embed="rId5"/>
          <a:stretch>
            <a:fillRect/>
          </a:stretch>
        </p:blipFill>
        <p:spPr>
          <a:xfrm>
            <a:off x="3612074" y="4508288"/>
            <a:ext cx="1645594" cy="1603399"/>
          </a:xfrm>
          <a:prstGeom prst="rect">
            <a:avLst/>
          </a:prstGeom>
        </p:spPr>
      </p:pic>
      <p:pic>
        <p:nvPicPr>
          <p:cNvPr id="11" name="Imagen 10">
            <a:extLst>
              <a:ext uri="{FF2B5EF4-FFF2-40B4-BE49-F238E27FC236}">
                <a16:creationId xmlns:a16="http://schemas.microsoft.com/office/drawing/2014/main" id="{F7E8E7A9-1929-40B0-98C7-327A444E2982}"/>
              </a:ext>
            </a:extLst>
          </p:cNvPr>
          <p:cNvPicPr>
            <a:picLocks noChangeAspect="1"/>
          </p:cNvPicPr>
          <p:nvPr/>
        </p:nvPicPr>
        <p:blipFill rotWithShape="1">
          <a:blip r:embed="rId6"/>
          <a:srcRect l="610" t="10081" r="32983" b="-2187"/>
          <a:stretch/>
        </p:blipFill>
        <p:spPr>
          <a:xfrm>
            <a:off x="0" y="2934148"/>
            <a:ext cx="3145046" cy="3095096"/>
          </a:xfrm>
          <a:prstGeom prst="rect">
            <a:avLst/>
          </a:prstGeom>
        </p:spPr>
      </p:pic>
      <p:pic>
        <p:nvPicPr>
          <p:cNvPr id="13" name="Imagen 12">
            <a:extLst>
              <a:ext uri="{FF2B5EF4-FFF2-40B4-BE49-F238E27FC236}">
                <a16:creationId xmlns:a16="http://schemas.microsoft.com/office/drawing/2014/main" id="{DBA2EA34-9C0E-4DA7-B232-D92372CC7B1C}"/>
              </a:ext>
            </a:extLst>
          </p:cNvPr>
          <p:cNvPicPr>
            <a:picLocks noChangeAspect="1"/>
          </p:cNvPicPr>
          <p:nvPr/>
        </p:nvPicPr>
        <p:blipFill>
          <a:blip r:embed="rId7"/>
          <a:stretch>
            <a:fillRect/>
          </a:stretch>
        </p:blipFill>
        <p:spPr>
          <a:xfrm>
            <a:off x="6146949" y="2316523"/>
            <a:ext cx="2304302" cy="1536201"/>
          </a:xfrm>
          <a:prstGeom prst="rect">
            <a:avLst/>
          </a:prstGeom>
        </p:spPr>
      </p:pic>
      <p:sp>
        <p:nvSpPr>
          <p:cNvPr id="2" name="Title 1">
            <a:extLst>
              <a:ext uri="{FF2B5EF4-FFF2-40B4-BE49-F238E27FC236}">
                <a16:creationId xmlns:a16="http://schemas.microsoft.com/office/drawing/2014/main" id="{FAF65702-A1BE-0024-1271-DC92A472B73C}"/>
              </a:ext>
            </a:extLst>
          </p:cNvPr>
          <p:cNvSpPr>
            <a:spLocks noGrp="1"/>
          </p:cNvSpPr>
          <p:nvPr>
            <p:ph type="title"/>
          </p:nvPr>
        </p:nvSpPr>
        <p:spPr/>
        <p:txBody>
          <a:bodyPr/>
          <a:lstStyle/>
          <a:p>
            <a:r>
              <a:rPr lang="en-GB" noProof="0"/>
              <a:t>Collaboration with the IEM-CSIC, Madrid</a:t>
            </a:r>
          </a:p>
        </p:txBody>
      </p:sp>
      <p:sp>
        <p:nvSpPr>
          <p:cNvPr id="3" name="TextBox 2">
            <a:extLst>
              <a:ext uri="{FF2B5EF4-FFF2-40B4-BE49-F238E27FC236}">
                <a16:creationId xmlns:a16="http://schemas.microsoft.com/office/drawing/2014/main" id="{02D7C185-4781-01DA-4987-268F4EFBC827}"/>
              </a:ext>
            </a:extLst>
          </p:cNvPr>
          <p:cNvSpPr txBox="1"/>
          <p:nvPr/>
        </p:nvSpPr>
        <p:spPr>
          <a:xfrm>
            <a:off x="6530689" y="1978620"/>
            <a:ext cx="1776577" cy="369332"/>
          </a:xfrm>
          <a:prstGeom prst="rect">
            <a:avLst/>
          </a:prstGeom>
          <a:noFill/>
        </p:spPr>
        <p:txBody>
          <a:bodyPr wrap="none" rtlCol="0">
            <a:spAutoFit/>
          </a:bodyPr>
          <a:lstStyle/>
          <a:p>
            <a:r>
              <a:rPr lang="en-GB" noProof="0"/>
              <a:t>Silicon prototype</a:t>
            </a:r>
          </a:p>
        </p:txBody>
      </p:sp>
    </p:spTree>
    <p:extLst>
      <p:ext uri="{BB962C8B-B14F-4D97-AF65-F5344CB8AC3E}">
        <p14:creationId xmlns:p14="http://schemas.microsoft.com/office/powerpoint/2010/main" val="22809947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D747B41E-F4E7-4984-9C60-6BCB77BBA061}"/>
              </a:ext>
            </a:extLst>
          </p:cNvPr>
          <p:cNvPicPr>
            <a:picLocks noChangeAspect="1"/>
          </p:cNvPicPr>
          <p:nvPr/>
        </p:nvPicPr>
        <p:blipFill>
          <a:blip r:embed="rId2"/>
          <a:stretch>
            <a:fillRect/>
          </a:stretch>
        </p:blipFill>
        <p:spPr>
          <a:xfrm>
            <a:off x="72880" y="3105340"/>
            <a:ext cx="5173049" cy="2884891"/>
          </a:xfrm>
          <a:prstGeom prst="rect">
            <a:avLst/>
          </a:prstGeom>
        </p:spPr>
      </p:pic>
      <p:pic>
        <p:nvPicPr>
          <p:cNvPr id="5" name="Imagen 4">
            <a:extLst>
              <a:ext uri="{FF2B5EF4-FFF2-40B4-BE49-F238E27FC236}">
                <a16:creationId xmlns:a16="http://schemas.microsoft.com/office/drawing/2014/main" id="{3E3BD2D5-C365-4D5C-B542-FA7926A58B72}"/>
              </a:ext>
            </a:extLst>
          </p:cNvPr>
          <p:cNvPicPr>
            <a:picLocks noChangeAspect="1"/>
          </p:cNvPicPr>
          <p:nvPr/>
        </p:nvPicPr>
        <p:blipFill>
          <a:blip r:embed="rId3"/>
          <a:stretch>
            <a:fillRect/>
          </a:stretch>
        </p:blipFill>
        <p:spPr>
          <a:xfrm>
            <a:off x="5276670" y="1662665"/>
            <a:ext cx="3867331" cy="2237124"/>
          </a:xfrm>
          <a:prstGeom prst="rect">
            <a:avLst/>
          </a:prstGeom>
        </p:spPr>
      </p:pic>
      <p:pic>
        <p:nvPicPr>
          <p:cNvPr id="7" name="Imagen 6">
            <a:extLst>
              <a:ext uri="{FF2B5EF4-FFF2-40B4-BE49-F238E27FC236}">
                <a16:creationId xmlns:a16="http://schemas.microsoft.com/office/drawing/2014/main" id="{2AA742B4-45DB-418E-8D93-B8B168F1131F}"/>
              </a:ext>
            </a:extLst>
          </p:cNvPr>
          <p:cNvPicPr>
            <a:picLocks noChangeAspect="1"/>
          </p:cNvPicPr>
          <p:nvPr/>
        </p:nvPicPr>
        <p:blipFill>
          <a:blip r:embed="rId4"/>
          <a:stretch>
            <a:fillRect/>
          </a:stretch>
        </p:blipFill>
        <p:spPr>
          <a:xfrm>
            <a:off x="5245929" y="3839683"/>
            <a:ext cx="3805504" cy="2161067"/>
          </a:xfrm>
          <a:prstGeom prst="rect">
            <a:avLst/>
          </a:prstGeom>
        </p:spPr>
      </p:pic>
      <p:sp>
        <p:nvSpPr>
          <p:cNvPr id="8" name="CuadroTexto 7">
            <a:extLst>
              <a:ext uri="{FF2B5EF4-FFF2-40B4-BE49-F238E27FC236}">
                <a16:creationId xmlns:a16="http://schemas.microsoft.com/office/drawing/2014/main" id="{F5133794-9F68-4CD4-BE70-DF3F4360E28E}"/>
              </a:ext>
            </a:extLst>
          </p:cNvPr>
          <p:cNvSpPr txBox="1"/>
          <p:nvPr/>
        </p:nvSpPr>
        <p:spPr>
          <a:xfrm>
            <a:off x="72880" y="1746640"/>
            <a:ext cx="4902385" cy="1200329"/>
          </a:xfrm>
          <a:prstGeom prst="rect">
            <a:avLst/>
          </a:prstGeom>
          <a:noFill/>
        </p:spPr>
        <p:txBody>
          <a:bodyPr wrap="square" rtlCol="0">
            <a:spAutoFit/>
          </a:bodyPr>
          <a:lstStyle/>
          <a:p>
            <a:r>
              <a:rPr lang="en-GB" sz="2400" noProof="0" dirty="0">
                <a:solidFill>
                  <a:srgbClr val="FF0000"/>
                </a:solidFill>
              </a:rPr>
              <a:t>Good energy and time</a:t>
            </a:r>
            <a:r>
              <a:rPr lang="en-GB" sz="2400" dirty="0">
                <a:solidFill>
                  <a:srgbClr val="FF0000"/>
                </a:solidFill>
              </a:rPr>
              <a:t> </a:t>
            </a:r>
            <a:r>
              <a:rPr lang="en-GB" sz="2400" noProof="0" dirty="0">
                <a:solidFill>
                  <a:srgbClr val="FF0000"/>
                </a:solidFill>
              </a:rPr>
              <a:t>resolutions: </a:t>
            </a:r>
          </a:p>
          <a:p>
            <a:r>
              <a:rPr lang="en-GB" sz="2400" b="1" noProof="0" dirty="0"/>
              <a:t>30 keV at 5.8 MeV</a:t>
            </a:r>
          </a:p>
          <a:p>
            <a:r>
              <a:rPr lang="en-GB" sz="2400" b="1" noProof="0" dirty="0"/>
              <a:t>Expected time resolution: tens of ps. </a:t>
            </a:r>
          </a:p>
        </p:txBody>
      </p:sp>
      <p:sp>
        <p:nvSpPr>
          <p:cNvPr id="2" name="Title 1">
            <a:extLst>
              <a:ext uri="{FF2B5EF4-FFF2-40B4-BE49-F238E27FC236}">
                <a16:creationId xmlns:a16="http://schemas.microsoft.com/office/drawing/2014/main" id="{23379469-D7E2-3C00-CA57-224571FD6BD0}"/>
              </a:ext>
            </a:extLst>
          </p:cNvPr>
          <p:cNvSpPr>
            <a:spLocks noGrp="1"/>
          </p:cNvSpPr>
          <p:nvPr>
            <p:ph type="title"/>
          </p:nvPr>
        </p:nvSpPr>
        <p:spPr/>
        <p:txBody>
          <a:bodyPr/>
          <a:lstStyle/>
          <a:p>
            <a:r>
              <a:rPr lang="en-GB" noProof="0" dirty="0"/>
              <a:t>Preliminary results</a:t>
            </a:r>
          </a:p>
        </p:txBody>
      </p:sp>
      <p:sp>
        <p:nvSpPr>
          <p:cNvPr id="4" name="TextBox 3">
            <a:extLst>
              <a:ext uri="{FF2B5EF4-FFF2-40B4-BE49-F238E27FC236}">
                <a16:creationId xmlns:a16="http://schemas.microsoft.com/office/drawing/2014/main" id="{2A3C412A-18FC-15F0-3FB7-1794752177D7}"/>
              </a:ext>
            </a:extLst>
          </p:cNvPr>
          <p:cNvSpPr txBox="1"/>
          <p:nvPr/>
        </p:nvSpPr>
        <p:spPr>
          <a:xfrm>
            <a:off x="195943" y="6213021"/>
            <a:ext cx="5825121" cy="369332"/>
          </a:xfrm>
          <a:prstGeom prst="rect">
            <a:avLst/>
          </a:prstGeom>
          <a:solidFill>
            <a:schemeClr val="accent1">
              <a:lumMod val="20000"/>
              <a:lumOff val="80000"/>
            </a:schemeClr>
          </a:solidFill>
        </p:spPr>
        <p:txBody>
          <a:bodyPr wrap="none" rtlCol="0">
            <a:spAutoFit/>
          </a:bodyPr>
          <a:lstStyle/>
          <a:p>
            <a:r>
              <a:rPr lang="en-GB" dirty="0"/>
              <a:t>Irradiation campaign ongoing (lower fluences than HL-LHC).</a:t>
            </a:r>
          </a:p>
        </p:txBody>
      </p:sp>
    </p:spTree>
    <p:extLst>
      <p:ext uri="{BB962C8B-B14F-4D97-AF65-F5344CB8AC3E}">
        <p14:creationId xmlns:p14="http://schemas.microsoft.com/office/powerpoint/2010/main" val="21777438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97403-3CD4-33CA-441E-DDD88ECE7EB5}"/>
              </a:ext>
            </a:extLst>
          </p:cNvPr>
          <p:cNvSpPr>
            <a:spLocks noGrp="1"/>
          </p:cNvSpPr>
          <p:nvPr>
            <p:ph type="title"/>
          </p:nvPr>
        </p:nvSpPr>
        <p:spPr>
          <a:xfrm>
            <a:off x="0" y="972129"/>
            <a:ext cx="8121491" cy="803922"/>
          </a:xfrm>
        </p:spPr>
        <p:txBody>
          <a:bodyPr/>
          <a:lstStyle/>
          <a:p>
            <a:r>
              <a:rPr lang="en-GB" noProof="0"/>
              <a:t>Conclusion for Nuclear experiments</a:t>
            </a:r>
          </a:p>
        </p:txBody>
      </p:sp>
      <p:sp>
        <p:nvSpPr>
          <p:cNvPr id="4" name="Content Placeholder 2">
            <a:extLst>
              <a:ext uri="{FF2B5EF4-FFF2-40B4-BE49-F238E27FC236}">
                <a16:creationId xmlns:a16="http://schemas.microsoft.com/office/drawing/2014/main" id="{70277DBA-062A-B321-31B7-59373D18978C}"/>
              </a:ext>
            </a:extLst>
          </p:cNvPr>
          <p:cNvSpPr txBox="1">
            <a:spLocks/>
          </p:cNvSpPr>
          <p:nvPr/>
        </p:nvSpPr>
        <p:spPr>
          <a:xfrm>
            <a:off x="70339" y="1729296"/>
            <a:ext cx="8701872" cy="429998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GB" sz="2800" dirty="0" err="1"/>
              <a:t>SiC</a:t>
            </a:r>
            <a:r>
              <a:rPr lang="en-GB" sz="2800" dirty="0"/>
              <a:t> offers </a:t>
            </a:r>
            <a:r>
              <a:rPr lang="en-GB" sz="2800" b="1" dirty="0"/>
              <a:t>lower leakage </a:t>
            </a:r>
            <a:r>
              <a:rPr lang="en-GB" sz="2800" dirty="0"/>
              <a:t>current and </a:t>
            </a:r>
            <a:r>
              <a:rPr lang="en-GB" sz="2800" b="1" dirty="0"/>
              <a:t>better timing resolution </a:t>
            </a:r>
            <a:r>
              <a:rPr lang="en-GB" sz="2800" dirty="0"/>
              <a:t>compared to Si.</a:t>
            </a:r>
          </a:p>
          <a:p>
            <a:pPr algn="just"/>
            <a:r>
              <a:rPr lang="en-GB" sz="2800" dirty="0"/>
              <a:t>Signal amplitude is not an issue, as ions produce a large signal.</a:t>
            </a:r>
          </a:p>
          <a:p>
            <a:pPr algn="just"/>
            <a:r>
              <a:rPr lang="en-GB" sz="2800" b="1" dirty="0"/>
              <a:t>Cooling is not required</a:t>
            </a:r>
            <a:r>
              <a:rPr lang="en-GB" sz="2800" dirty="0"/>
              <a:t>.</a:t>
            </a:r>
          </a:p>
          <a:p>
            <a:pPr algn="just"/>
            <a:r>
              <a:rPr lang="en-GB" sz="2800" dirty="0"/>
              <a:t>A new batch of detectors is nearly ready for testing with ion beams.</a:t>
            </a:r>
          </a:p>
          <a:p>
            <a:r>
              <a:rPr lang="en-GB" sz="2800" dirty="0"/>
              <a:t>One wafer will be thinned to 100um.</a:t>
            </a:r>
          </a:p>
        </p:txBody>
      </p:sp>
      <p:pic>
        <p:nvPicPr>
          <p:cNvPr id="11" name="Picture 10" descr="Close-up of a purple and white circular object&#10;&#10;AI-generated content may be incorrect.">
            <a:extLst>
              <a:ext uri="{FF2B5EF4-FFF2-40B4-BE49-F238E27FC236}">
                <a16:creationId xmlns:a16="http://schemas.microsoft.com/office/drawing/2014/main" id="{CC8A77DB-46F2-464C-60F0-0836CD6400BB}"/>
              </a:ext>
            </a:extLst>
          </p:cNvPr>
          <p:cNvPicPr>
            <a:picLocks noChangeAspect="1"/>
          </p:cNvPicPr>
          <p:nvPr/>
        </p:nvPicPr>
        <p:blipFill>
          <a:blip r:embed="rId2" cstate="print">
            <a:extLst>
              <a:ext uri="{28A0092B-C50C-407E-A947-70E740481C1C}">
                <a14:useLocalDpi xmlns:a14="http://schemas.microsoft.com/office/drawing/2010/main" val="0"/>
              </a:ext>
            </a:extLst>
          </a:blip>
          <a:srcRect b="17070"/>
          <a:stretch>
            <a:fillRect/>
          </a:stretch>
        </p:blipFill>
        <p:spPr>
          <a:xfrm>
            <a:off x="5868745" y="4793064"/>
            <a:ext cx="3204916" cy="1993388"/>
          </a:xfrm>
          <a:prstGeom prst="rect">
            <a:avLst/>
          </a:prstGeom>
        </p:spPr>
      </p:pic>
    </p:spTree>
    <p:extLst>
      <p:ext uri="{BB962C8B-B14F-4D97-AF65-F5344CB8AC3E}">
        <p14:creationId xmlns:p14="http://schemas.microsoft.com/office/powerpoint/2010/main" val="23816179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631E4-299F-8D14-856F-E27FADEE82D0}"/>
              </a:ext>
            </a:extLst>
          </p:cNvPr>
          <p:cNvSpPr>
            <a:spLocks noGrp="1"/>
          </p:cNvSpPr>
          <p:nvPr>
            <p:ph type="title"/>
          </p:nvPr>
        </p:nvSpPr>
        <p:spPr>
          <a:xfrm>
            <a:off x="2492449" y="4854065"/>
            <a:ext cx="4159102" cy="646331"/>
          </a:xfrm>
          <a:noFill/>
        </p:spPr>
        <p:txBody>
          <a:bodyPr wrap="square">
            <a:spAutoFit/>
          </a:bodyPr>
          <a:lstStyle/>
          <a:p>
            <a:pPr algn="ctr"/>
            <a:r>
              <a:rPr lang="en-GB" sz="3600" i="1" dirty="0">
                <a:solidFill>
                  <a:srgbClr val="0070C0"/>
                </a:solidFill>
                <a:latin typeface="Bookman Old Style" pitchFamily="18" charset="0"/>
                <a:ea typeface="+mn-ea"/>
                <a:cs typeface="+mn-cs"/>
              </a:rPr>
              <a:t>Radiotherapy</a:t>
            </a:r>
          </a:p>
        </p:txBody>
      </p:sp>
      <p:pic>
        <p:nvPicPr>
          <p:cNvPr id="6" name="Imagen 14">
            <a:extLst>
              <a:ext uri="{FF2B5EF4-FFF2-40B4-BE49-F238E27FC236}">
                <a16:creationId xmlns:a16="http://schemas.microsoft.com/office/drawing/2014/main" id="{5124370A-F5F1-21E8-A903-A540B77FBB08}"/>
              </a:ext>
            </a:extLst>
          </p:cNvPr>
          <p:cNvPicPr>
            <a:picLocks noChangeAspect="1"/>
          </p:cNvPicPr>
          <p:nvPr/>
        </p:nvPicPr>
        <p:blipFill>
          <a:blip r:embed="rId2"/>
          <a:srcRect b="17051"/>
          <a:stretch/>
        </p:blipFill>
        <p:spPr>
          <a:xfrm>
            <a:off x="3272859" y="1357604"/>
            <a:ext cx="2598282" cy="3283777"/>
          </a:xfrm>
          <a:prstGeom prst="rect">
            <a:avLst/>
          </a:prstGeom>
        </p:spPr>
      </p:pic>
    </p:spTree>
    <p:extLst>
      <p:ext uri="{BB962C8B-B14F-4D97-AF65-F5344CB8AC3E}">
        <p14:creationId xmlns:p14="http://schemas.microsoft.com/office/powerpoint/2010/main" val="38012265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3A46056A-1299-4AB1-AB35-0BA59E3279A5}"/>
              </a:ext>
            </a:extLst>
          </p:cNvPr>
          <p:cNvSpPr>
            <a:spLocks noGrp="1"/>
          </p:cNvSpPr>
          <p:nvPr>
            <p:ph type="title"/>
          </p:nvPr>
        </p:nvSpPr>
        <p:spPr>
          <a:xfrm>
            <a:off x="0" y="1022089"/>
            <a:ext cx="8121491" cy="803922"/>
          </a:xfrm>
        </p:spPr>
        <p:txBody>
          <a:bodyPr>
            <a:normAutofit/>
          </a:bodyPr>
          <a:lstStyle/>
          <a:p>
            <a:r>
              <a:rPr lang="en-GB" noProof="0" dirty="0"/>
              <a:t>Flash radiotherapy</a:t>
            </a:r>
            <a:endParaRPr lang="en-GB" noProof="0" dirty="0">
              <a:solidFill>
                <a:schemeClr val="bg1"/>
              </a:solidFill>
            </a:endParaRPr>
          </a:p>
        </p:txBody>
      </p:sp>
      <p:pic>
        <p:nvPicPr>
          <p:cNvPr id="7" name="Imagen 6">
            <a:extLst>
              <a:ext uri="{FF2B5EF4-FFF2-40B4-BE49-F238E27FC236}">
                <a16:creationId xmlns:a16="http://schemas.microsoft.com/office/drawing/2014/main" id="{2B8A855C-64AD-4CA3-88BA-CC5A444E2436}"/>
              </a:ext>
            </a:extLst>
          </p:cNvPr>
          <p:cNvPicPr>
            <a:picLocks noChangeAspect="1"/>
          </p:cNvPicPr>
          <p:nvPr/>
        </p:nvPicPr>
        <p:blipFill>
          <a:blip r:embed="rId2"/>
          <a:stretch>
            <a:fillRect/>
          </a:stretch>
        </p:blipFill>
        <p:spPr>
          <a:xfrm>
            <a:off x="6452473" y="1424050"/>
            <a:ext cx="2144603" cy="2156789"/>
          </a:xfrm>
          <a:prstGeom prst="rect">
            <a:avLst/>
          </a:prstGeom>
        </p:spPr>
      </p:pic>
      <p:pic>
        <p:nvPicPr>
          <p:cNvPr id="4" name="Imagen 3">
            <a:extLst>
              <a:ext uri="{FF2B5EF4-FFF2-40B4-BE49-F238E27FC236}">
                <a16:creationId xmlns:a16="http://schemas.microsoft.com/office/drawing/2014/main" id="{F6934D54-E88B-446D-8421-5F4A590A08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69667" y="4265094"/>
            <a:ext cx="2890067" cy="2072222"/>
          </a:xfrm>
          <a:prstGeom prst="rect">
            <a:avLst/>
          </a:prstGeom>
        </p:spPr>
      </p:pic>
      <p:sp>
        <p:nvSpPr>
          <p:cNvPr id="6" name="Rectángulo 5">
            <a:extLst>
              <a:ext uri="{FF2B5EF4-FFF2-40B4-BE49-F238E27FC236}">
                <a16:creationId xmlns:a16="http://schemas.microsoft.com/office/drawing/2014/main" id="{3ADC7A39-9F57-4DB8-9F14-F77425DA4FB5}"/>
              </a:ext>
            </a:extLst>
          </p:cNvPr>
          <p:cNvSpPr/>
          <p:nvPr/>
        </p:nvSpPr>
        <p:spPr>
          <a:xfrm>
            <a:off x="6168057" y="3544999"/>
            <a:ext cx="2975943" cy="300082"/>
          </a:xfrm>
          <a:prstGeom prst="rect">
            <a:avLst/>
          </a:prstGeom>
        </p:spPr>
        <p:txBody>
          <a:bodyPr wrap="none">
            <a:spAutoFit/>
          </a:bodyPr>
          <a:lstStyle/>
          <a:p>
            <a:r>
              <a:rPr lang="en-GB" sz="1350" i="1" noProof="0" dirty="0" err="1"/>
              <a:t>Vozenin</a:t>
            </a:r>
            <a:r>
              <a:rPr lang="en-GB" sz="1350" i="1" noProof="0" dirty="0"/>
              <a:t> et al., Clin Cancer Res 25 (2019)</a:t>
            </a:r>
          </a:p>
        </p:txBody>
      </p:sp>
      <p:sp>
        <p:nvSpPr>
          <p:cNvPr id="11" name="Rectángulo 10">
            <a:extLst>
              <a:ext uri="{FF2B5EF4-FFF2-40B4-BE49-F238E27FC236}">
                <a16:creationId xmlns:a16="http://schemas.microsoft.com/office/drawing/2014/main" id="{BFE4C810-8642-4140-980C-1CD3B9B5A21F}"/>
              </a:ext>
            </a:extLst>
          </p:cNvPr>
          <p:cNvSpPr/>
          <p:nvPr/>
        </p:nvSpPr>
        <p:spPr>
          <a:xfrm>
            <a:off x="6141127" y="6379599"/>
            <a:ext cx="3002873" cy="300082"/>
          </a:xfrm>
          <a:prstGeom prst="rect">
            <a:avLst/>
          </a:prstGeom>
        </p:spPr>
        <p:txBody>
          <a:bodyPr wrap="none">
            <a:spAutoFit/>
          </a:bodyPr>
          <a:lstStyle/>
          <a:p>
            <a:r>
              <a:rPr lang="en-GB" sz="1350" i="1" noProof="0" dirty="0"/>
              <a:t>Schüller et al., Physica Medica 80 (2020)</a:t>
            </a:r>
          </a:p>
        </p:txBody>
      </p:sp>
      <p:sp>
        <p:nvSpPr>
          <p:cNvPr id="10" name="Marcador de contenido 4">
            <a:extLst>
              <a:ext uri="{FF2B5EF4-FFF2-40B4-BE49-F238E27FC236}">
                <a16:creationId xmlns:a16="http://schemas.microsoft.com/office/drawing/2014/main" id="{5B4F2051-6C32-32C8-903D-DEAC67A7EFFE}"/>
              </a:ext>
            </a:extLst>
          </p:cNvPr>
          <p:cNvSpPr txBox="1">
            <a:spLocks/>
          </p:cNvSpPr>
          <p:nvPr/>
        </p:nvSpPr>
        <p:spPr>
          <a:xfrm>
            <a:off x="43781" y="2422618"/>
            <a:ext cx="5861768" cy="3492990"/>
          </a:xfrm>
          <a:prstGeom prst="rect">
            <a:avLst/>
          </a:prstGeom>
          <a:solidFill>
            <a:schemeClr val="accent1">
              <a:lumMod val="20000"/>
              <a:lumOff val="80000"/>
            </a:schemeClr>
          </a:solidFill>
        </p:spPr>
        <p:txBody>
          <a:bodyPr vert="horz" lIns="91440" tIns="45720" rIns="91440" bIns="45720" rtlCol="0">
            <a:noAutofit/>
          </a:bodyPr>
          <a:lstStyle>
            <a:lvl1pPr marL="0" indent="0" algn="l" defTabSz="914400" rtl="0" eaLnBrk="1" latinLnBrk="0" hangingPunct="1">
              <a:spcBef>
                <a:spcPct val="20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b="1"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b="1"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b="1"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b="1"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285750" indent="-285750" algn="just">
              <a:buFont typeface="Arial" panose="020B0604020202020204" pitchFamily="34" charset="0"/>
              <a:buChar char="•"/>
            </a:pPr>
            <a:r>
              <a:rPr lang="en-GB" sz="1800" noProof="0" dirty="0"/>
              <a:t>FLASH effect </a:t>
            </a:r>
            <a:r>
              <a:rPr lang="en-GB" sz="1800" i="1" noProof="0" dirty="0"/>
              <a:t>(</a:t>
            </a:r>
            <a:r>
              <a:rPr lang="en-GB" sz="1800" i="1" noProof="0" dirty="0" err="1"/>
              <a:t>Favaudon</a:t>
            </a:r>
            <a:r>
              <a:rPr lang="en-GB" sz="1800" i="1" noProof="0" dirty="0"/>
              <a:t> et al., Sci </a:t>
            </a:r>
            <a:r>
              <a:rPr lang="en-GB" sz="1800" i="1" noProof="0" dirty="0" err="1"/>
              <a:t>Transl</a:t>
            </a:r>
            <a:r>
              <a:rPr lang="en-GB" sz="1800" i="1" noProof="0" dirty="0"/>
              <a:t> Med 6 (2014))</a:t>
            </a:r>
            <a:r>
              <a:rPr lang="en-GB" sz="1800" noProof="0" dirty="0"/>
              <a:t>: </a:t>
            </a:r>
          </a:p>
          <a:p>
            <a:pPr marL="585773" lvl="1" algn="just"/>
            <a:r>
              <a:rPr lang="en-GB" sz="1800" noProof="0" dirty="0"/>
              <a:t>Irradiations with </a:t>
            </a:r>
            <a:r>
              <a:rPr lang="en-GB" sz="1800" noProof="0" dirty="0">
                <a:solidFill>
                  <a:srgbClr val="004996"/>
                </a:solidFill>
              </a:rPr>
              <a:t>Ultra-High Dose Rate (UHDR) pulsed radiation </a:t>
            </a:r>
            <a:r>
              <a:rPr lang="en-GB" sz="1800" noProof="0" dirty="0"/>
              <a:t>reduce adverse effects in healthy tissues</a:t>
            </a:r>
          </a:p>
          <a:p>
            <a:pPr marL="285750" indent="-285750" algn="just">
              <a:buFont typeface="Arial" panose="020B0604020202020204" pitchFamily="34" charset="0"/>
              <a:buChar char="•"/>
            </a:pPr>
            <a:r>
              <a:rPr lang="en-GB" sz="1800" noProof="0" dirty="0"/>
              <a:t>Therapy doses typically range from 45 to 60 Gy divided into several fractions</a:t>
            </a:r>
          </a:p>
          <a:p>
            <a:pPr marL="285750" indent="-285750" algn="just">
              <a:buFont typeface="Arial" panose="020B0604020202020204" pitchFamily="34" charset="0"/>
              <a:buChar char="•"/>
            </a:pPr>
            <a:r>
              <a:rPr lang="en-GB" sz="1800" noProof="0" dirty="0"/>
              <a:t>With FLASH it is possible to treat radioresistant tumours with higher dose.</a:t>
            </a:r>
            <a:endParaRPr lang="en-GB" sz="1800" noProof="0" dirty="0">
              <a:solidFill>
                <a:srgbClr val="C00000"/>
              </a:solidFill>
            </a:endParaRPr>
          </a:p>
          <a:p>
            <a:pPr marL="585773" lvl="1" algn="just"/>
            <a:r>
              <a:rPr lang="en-GB" sz="1800" noProof="0" dirty="0">
                <a:solidFill>
                  <a:srgbClr val="004996"/>
                </a:solidFill>
              </a:rPr>
              <a:t>FLASH dose rate ≥ 40 Gy/s </a:t>
            </a:r>
            <a:r>
              <a:rPr lang="en-GB" sz="1800" noProof="0" dirty="0"/>
              <a:t>(conventional radiotherapy ≈ 0.05 Gy/s)</a:t>
            </a:r>
          </a:p>
        </p:txBody>
      </p:sp>
    </p:spTree>
    <p:extLst>
      <p:ext uri="{BB962C8B-B14F-4D97-AF65-F5344CB8AC3E}">
        <p14:creationId xmlns:p14="http://schemas.microsoft.com/office/powerpoint/2010/main" val="1303326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a:extLst>
              <a:ext uri="{FF2B5EF4-FFF2-40B4-BE49-F238E27FC236}">
                <a16:creationId xmlns:a16="http://schemas.microsoft.com/office/drawing/2014/main" id="{89F6BA6C-41F1-4FCB-8023-789D802DC6E4}"/>
              </a:ext>
            </a:extLst>
          </p:cNvPr>
          <p:cNvSpPr/>
          <p:nvPr/>
        </p:nvSpPr>
        <p:spPr>
          <a:xfrm>
            <a:off x="4717182" y="3856462"/>
            <a:ext cx="3905268" cy="178678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2" name="Título 1"/>
          <p:cNvSpPr>
            <a:spLocks noGrp="1"/>
          </p:cNvSpPr>
          <p:nvPr>
            <p:ph type="title"/>
          </p:nvPr>
        </p:nvSpPr>
        <p:spPr>
          <a:xfrm>
            <a:off x="413538" y="1245025"/>
            <a:ext cx="8229600" cy="639763"/>
          </a:xfrm>
        </p:spPr>
        <p:txBody>
          <a:bodyPr/>
          <a:lstStyle/>
          <a:p>
            <a:pPr algn="l"/>
            <a:r>
              <a:rPr lang="en-GB" noProof="0" dirty="0">
                <a:solidFill>
                  <a:schemeClr val="bg1"/>
                </a:solidFill>
              </a:rPr>
              <a:t>FLASH conditions</a:t>
            </a:r>
          </a:p>
        </p:txBody>
      </p:sp>
      <p:sp>
        <p:nvSpPr>
          <p:cNvPr id="4" name="Rectángulo 3">
            <a:extLst>
              <a:ext uri="{FF2B5EF4-FFF2-40B4-BE49-F238E27FC236}">
                <a16:creationId xmlns:a16="http://schemas.microsoft.com/office/drawing/2014/main" id="{FC8623DA-1354-42E3-905C-F5EB24371610}"/>
              </a:ext>
            </a:extLst>
          </p:cNvPr>
          <p:cNvSpPr/>
          <p:nvPr/>
        </p:nvSpPr>
        <p:spPr>
          <a:xfrm>
            <a:off x="359532" y="3950429"/>
            <a:ext cx="3078342" cy="1603659"/>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6" name="CuadroTexto 5">
            <a:extLst>
              <a:ext uri="{FF2B5EF4-FFF2-40B4-BE49-F238E27FC236}">
                <a16:creationId xmlns:a16="http://schemas.microsoft.com/office/drawing/2014/main" id="{1E2EC0E6-DA90-4F9C-9DF4-1EF3B0CF24F2}"/>
              </a:ext>
            </a:extLst>
          </p:cNvPr>
          <p:cNvSpPr txBox="1"/>
          <p:nvPr/>
        </p:nvSpPr>
        <p:spPr>
          <a:xfrm>
            <a:off x="430752" y="3980862"/>
            <a:ext cx="3547183" cy="738664"/>
          </a:xfrm>
          <a:prstGeom prst="rect">
            <a:avLst/>
          </a:prstGeom>
          <a:noFill/>
        </p:spPr>
        <p:txBody>
          <a:bodyPr wrap="square" rtlCol="0">
            <a:spAutoFit/>
          </a:bodyPr>
          <a:lstStyle/>
          <a:p>
            <a:r>
              <a:rPr lang="en-GB" sz="2100" noProof="0" dirty="0">
                <a:solidFill>
                  <a:srgbClr val="C00000"/>
                </a:solidFill>
              </a:rPr>
              <a:t>1 Gy </a:t>
            </a:r>
            <a:r>
              <a:rPr lang="en-GB" sz="2100" noProof="0" dirty="0"/>
              <a:t>in water of 160 MeV protons ≈ </a:t>
            </a:r>
            <a:r>
              <a:rPr lang="en-GB" sz="2100" b="1" noProof="0" dirty="0"/>
              <a:t>1E9 p/cm2</a:t>
            </a:r>
          </a:p>
        </p:txBody>
      </p:sp>
      <p:sp>
        <p:nvSpPr>
          <p:cNvPr id="7" name="CuadroTexto 6">
            <a:extLst>
              <a:ext uri="{FF2B5EF4-FFF2-40B4-BE49-F238E27FC236}">
                <a16:creationId xmlns:a16="http://schemas.microsoft.com/office/drawing/2014/main" id="{8F4499A5-67A7-4F4E-93BF-152A199B5D9C}"/>
              </a:ext>
            </a:extLst>
          </p:cNvPr>
          <p:cNvSpPr txBox="1"/>
          <p:nvPr/>
        </p:nvSpPr>
        <p:spPr>
          <a:xfrm>
            <a:off x="430752" y="4641940"/>
            <a:ext cx="2071401" cy="415498"/>
          </a:xfrm>
          <a:prstGeom prst="rect">
            <a:avLst/>
          </a:prstGeom>
          <a:noFill/>
        </p:spPr>
        <p:txBody>
          <a:bodyPr wrap="none" rtlCol="0">
            <a:spAutoFit/>
          </a:bodyPr>
          <a:lstStyle/>
          <a:p>
            <a:r>
              <a:rPr lang="en-GB" sz="2100" noProof="0" dirty="0">
                <a:solidFill>
                  <a:srgbClr val="C00000"/>
                </a:solidFill>
              </a:rPr>
              <a:t>per pulse </a:t>
            </a:r>
            <a:r>
              <a:rPr lang="en-GB" sz="2100" noProof="0" dirty="0"/>
              <a:t>of ~1µs</a:t>
            </a:r>
          </a:p>
        </p:txBody>
      </p:sp>
      <p:sp>
        <p:nvSpPr>
          <p:cNvPr id="9" name="Rectángulo 8">
            <a:extLst>
              <a:ext uri="{FF2B5EF4-FFF2-40B4-BE49-F238E27FC236}">
                <a16:creationId xmlns:a16="http://schemas.microsoft.com/office/drawing/2014/main" id="{DA9DA29C-5077-4646-AE68-A1F7B669B75C}"/>
              </a:ext>
            </a:extLst>
          </p:cNvPr>
          <p:cNvSpPr/>
          <p:nvPr/>
        </p:nvSpPr>
        <p:spPr>
          <a:xfrm>
            <a:off x="434143" y="5175475"/>
            <a:ext cx="2945486" cy="300082"/>
          </a:xfrm>
          <a:prstGeom prst="rect">
            <a:avLst/>
          </a:prstGeom>
        </p:spPr>
        <p:txBody>
          <a:bodyPr wrap="none">
            <a:spAutoFit/>
          </a:bodyPr>
          <a:lstStyle/>
          <a:p>
            <a:r>
              <a:rPr lang="en-GB" sz="1350" i="1" noProof="0" dirty="0">
                <a:latin typeface="CMR10"/>
              </a:rPr>
              <a:t>(dose = fluence × mass stopping power)</a:t>
            </a:r>
            <a:endParaRPr lang="en-GB" sz="1350" i="1" noProof="0" dirty="0"/>
          </a:p>
        </p:txBody>
      </p:sp>
      <p:pic>
        <p:nvPicPr>
          <p:cNvPr id="10" name="Imagen 9">
            <a:extLst>
              <a:ext uri="{FF2B5EF4-FFF2-40B4-BE49-F238E27FC236}">
                <a16:creationId xmlns:a16="http://schemas.microsoft.com/office/drawing/2014/main" id="{DCBB509E-40BA-4289-A6B5-73A506FC57A8}"/>
              </a:ext>
            </a:extLst>
          </p:cNvPr>
          <p:cNvPicPr>
            <a:picLocks noChangeAspect="1"/>
          </p:cNvPicPr>
          <p:nvPr/>
        </p:nvPicPr>
        <p:blipFill>
          <a:blip r:embed="rId3"/>
          <a:stretch>
            <a:fillRect/>
          </a:stretch>
        </p:blipFill>
        <p:spPr>
          <a:xfrm>
            <a:off x="619218" y="1110560"/>
            <a:ext cx="2422272" cy="2670598"/>
          </a:xfrm>
          <a:prstGeom prst="rect">
            <a:avLst/>
          </a:prstGeom>
        </p:spPr>
      </p:pic>
      <p:sp>
        <p:nvSpPr>
          <p:cNvPr id="3" name="Flecha: a la derecha 2">
            <a:extLst>
              <a:ext uri="{FF2B5EF4-FFF2-40B4-BE49-F238E27FC236}">
                <a16:creationId xmlns:a16="http://schemas.microsoft.com/office/drawing/2014/main" id="{468D0468-CA44-4C18-90D1-27374AFB4FBB}"/>
              </a:ext>
            </a:extLst>
          </p:cNvPr>
          <p:cNvSpPr/>
          <p:nvPr/>
        </p:nvSpPr>
        <p:spPr>
          <a:xfrm>
            <a:off x="3726989" y="4501925"/>
            <a:ext cx="733806" cy="3634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13" name="Rectángulo 12">
            <a:extLst>
              <a:ext uri="{FF2B5EF4-FFF2-40B4-BE49-F238E27FC236}">
                <a16:creationId xmlns:a16="http://schemas.microsoft.com/office/drawing/2014/main" id="{EC25AA33-A695-44FA-A2A3-6179A5986AF6}"/>
              </a:ext>
            </a:extLst>
          </p:cNvPr>
          <p:cNvSpPr/>
          <p:nvPr/>
        </p:nvSpPr>
        <p:spPr>
          <a:xfrm>
            <a:off x="4788024" y="3869012"/>
            <a:ext cx="3547183" cy="1708160"/>
          </a:xfrm>
          <a:prstGeom prst="rect">
            <a:avLst/>
          </a:prstGeom>
        </p:spPr>
        <p:txBody>
          <a:bodyPr wrap="square">
            <a:spAutoFit/>
          </a:bodyPr>
          <a:lstStyle/>
          <a:p>
            <a:pPr marL="205979" indent="-205979">
              <a:buFont typeface="Wingdings" panose="05000000000000000000" pitchFamily="2" charset="2"/>
              <a:buChar char="Ø"/>
            </a:pPr>
            <a:r>
              <a:rPr lang="en-GB" sz="2100" noProof="0" dirty="0">
                <a:cs typeface="Arial" panose="020B0604020202020204" pitchFamily="34" charset="0"/>
              </a:rPr>
              <a:t>Saturation of conventional active dosimeters (gas and silicon)</a:t>
            </a:r>
          </a:p>
          <a:p>
            <a:pPr marL="205979" indent="-205979">
              <a:buFont typeface="Wingdings" panose="05000000000000000000" pitchFamily="2" charset="2"/>
              <a:buChar char="Ø"/>
            </a:pPr>
            <a:r>
              <a:rPr lang="en-GB" sz="2100" noProof="0" dirty="0">
                <a:cs typeface="Arial" panose="020B0604020202020204" pitchFamily="34" charset="0"/>
              </a:rPr>
              <a:t>Need </a:t>
            </a:r>
            <a:r>
              <a:rPr lang="en-GB" sz="2100" noProof="0" dirty="0">
                <a:solidFill>
                  <a:srgbClr val="C00000"/>
                </a:solidFill>
                <a:cs typeface="Arial" panose="020B0604020202020204" pitchFamily="34" charset="0"/>
              </a:rPr>
              <a:t>real-time, precise, radiation hard dosimeters</a:t>
            </a:r>
          </a:p>
        </p:txBody>
      </p:sp>
      <p:sp>
        <p:nvSpPr>
          <p:cNvPr id="17" name="Título 2">
            <a:extLst>
              <a:ext uri="{FF2B5EF4-FFF2-40B4-BE49-F238E27FC236}">
                <a16:creationId xmlns:a16="http://schemas.microsoft.com/office/drawing/2014/main" id="{0D2ED15F-9CE2-4999-9766-C95CAC32CE0F}"/>
              </a:ext>
            </a:extLst>
          </p:cNvPr>
          <p:cNvSpPr txBox="1">
            <a:spLocks/>
          </p:cNvSpPr>
          <p:nvPr/>
        </p:nvSpPr>
        <p:spPr>
          <a:xfrm>
            <a:off x="3599892" y="998731"/>
            <a:ext cx="4924890" cy="479822"/>
          </a:xfrm>
          <a:prstGeom prst="rect">
            <a:avLst/>
          </a:prstGeom>
        </p:spPr>
        <p:txBody>
          <a:bodyPr/>
          <a:lstStyle>
            <a:lvl1pPr algn="l" defTabSz="914354" rtl="0" eaLnBrk="1" latinLnBrk="0" hangingPunct="1">
              <a:spcBef>
                <a:spcPct val="0"/>
              </a:spcBef>
              <a:buNone/>
              <a:defRPr sz="2800" b="1" kern="1200">
                <a:solidFill>
                  <a:srgbClr val="004996"/>
                </a:solidFill>
                <a:latin typeface="Arial" panose="020B0604020202020204" pitchFamily="34" charset="0"/>
                <a:ea typeface="+mj-ea"/>
                <a:cs typeface="Arial" panose="020B0604020202020204" pitchFamily="34" charset="0"/>
              </a:defRPr>
            </a:lvl1pPr>
          </a:lstStyle>
          <a:p>
            <a:r>
              <a:rPr lang="en-GB" sz="2100" noProof="0" dirty="0">
                <a:solidFill>
                  <a:schemeClr val="bg1"/>
                </a:solidFill>
              </a:rPr>
              <a:t>Motivation: FLASH radiotherapy</a:t>
            </a:r>
          </a:p>
        </p:txBody>
      </p:sp>
      <p:graphicFrame>
        <p:nvGraphicFramePr>
          <p:cNvPr id="19" name="Tabla 18">
            <a:extLst>
              <a:ext uri="{FF2B5EF4-FFF2-40B4-BE49-F238E27FC236}">
                <a16:creationId xmlns:a16="http://schemas.microsoft.com/office/drawing/2014/main" id="{3F7A20B0-56B2-4FD8-81DC-137AA188947A}"/>
              </a:ext>
            </a:extLst>
          </p:cNvPr>
          <p:cNvGraphicFramePr>
            <a:graphicFrameLocks noGrp="1"/>
          </p:cNvGraphicFramePr>
          <p:nvPr>
            <p:extLst>
              <p:ext uri="{D42A27DB-BD31-4B8C-83A1-F6EECF244321}">
                <p14:modId xmlns:p14="http://schemas.microsoft.com/office/powerpoint/2010/main" val="1201927847"/>
              </p:ext>
            </p:extLst>
          </p:nvPr>
        </p:nvGraphicFramePr>
        <p:xfrm>
          <a:off x="3757452" y="1898770"/>
          <a:ext cx="4767330" cy="1836420"/>
        </p:xfrm>
        <a:graphic>
          <a:graphicData uri="http://schemas.openxmlformats.org/drawingml/2006/table">
            <a:tbl>
              <a:tblPr bandRow="1">
                <a:tableStyleId>{8EC20E35-A176-4012-BC5E-935CFFF8708E}</a:tableStyleId>
              </a:tblPr>
              <a:tblGrid>
                <a:gridCol w="1262301">
                  <a:extLst>
                    <a:ext uri="{9D8B030D-6E8A-4147-A177-3AD203B41FA5}">
                      <a16:colId xmlns:a16="http://schemas.microsoft.com/office/drawing/2014/main" val="26762789"/>
                    </a:ext>
                  </a:extLst>
                </a:gridCol>
                <a:gridCol w="2034226">
                  <a:extLst>
                    <a:ext uri="{9D8B030D-6E8A-4147-A177-3AD203B41FA5}">
                      <a16:colId xmlns:a16="http://schemas.microsoft.com/office/drawing/2014/main" val="982904066"/>
                    </a:ext>
                  </a:extLst>
                </a:gridCol>
                <a:gridCol w="1470803">
                  <a:extLst>
                    <a:ext uri="{9D8B030D-6E8A-4147-A177-3AD203B41FA5}">
                      <a16:colId xmlns:a16="http://schemas.microsoft.com/office/drawing/2014/main" val="1356245985"/>
                    </a:ext>
                  </a:extLst>
                </a:gridCol>
              </a:tblGrid>
              <a:tr h="278130">
                <a:tc>
                  <a: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GB" sz="1400" i="1" noProof="0" dirty="0"/>
                        <a:t>w</a:t>
                      </a:r>
                    </a:p>
                  </a:txBody>
                  <a:tcPr marL="68580" marR="68580" marT="34290" marB="34290"/>
                </a:tc>
                <a:tc>
                  <a:txBody>
                    <a:bodyPr/>
                    <a:lstStyle/>
                    <a:p>
                      <a:r>
                        <a:rPr lang="en-GB" sz="1400" noProof="0" dirty="0"/>
                        <a:t>pulse width</a:t>
                      </a:r>
                    </a:p>
                  </a:txBody>
                  <a:tcPr marL="68580" marR="68580" marT="34290" marB="34290"/>
                </a:tc>
                <a:tc>
                  <a:txBody>
                    <a:bodyPr/>
                    <a:lstStyle/>
                    <a:p>
                      <a:r>
                        <a:rPr lang="en-GB" sz="1400" noProof="0" dirty="0"/>
                        <a:t>[0.5 – 2.2] µs</a:t>
                      </a:r>
                    </a:p>
                  </a:txBody>
                  <a:tcPr marL="68580" marR="68580" marT="34290" marB="34290"/>
                </a:tc>
                <a:extLst>
                  <a:ext uri="{0D108BD9-81ED-4DB2-BD59-A6C34878D82A}">
                    <a16:rowId xmlns:a16="http://schemas.microsoft.com/office/drawing/2014/main" val="2867747658"/>
                  </a:ext>
                </a:extLst>
              </a:tr>
              <a:tr h="278130">
                <a:tc>
                  <a:txBody>
                    <a:bodyPr/>
                    <a:lstStyle/>
                    <a:p>
                      <a:r>
                        <a:rPr lang="en-GB" sz="1400" i="1" noProof="0" dirty="0"/>
                        <a:t>f</a:t>
                      </a:r>
                    </a:p>
                  </a:txBody>
                  <a:tcPr marL="68580" marR="68580" marT="34290" marB="34290"/>
                </a:tc>
                <a:tc>
                  <a:txBody>
                    <a:bodyPr/>
                    <a:lstStyle/>
                    <a:p>
                      <a:r>
                        <a:rPr lang="en-GB" sz="1400" noProof="0" dirty="0"/>
                        <a:t>pulse repetition frequency</a:t>
                      </a:r>
                    </a:p>
                  </a:txBody>
                  <a:tcPr marL="68580" marR="68580" marT="34290" marB="34290"/>
                </a:tc>
                <a:tc>
                  <a:txBody>
                    <a:bodyPr/>
                    <a:lstStyle/>
                    <a:p>
                      <a:r>
                        <a:rPr lang="en-GB" sz="1400" noProof="0" dirty="0"/>
                        <a:t>[10 – 200] Hz</a:t>
                      </a:r>
                    </a:p>
                  </a:txBody>
                  <a:tcPr marL="68580" marR="68580" marT="34290" marB="34290"/>
                </a:tc>
                <a:extLst>
                  <a:ext uri="{0D108BD9-81ED-4DB2-BD59-A6C34878D82A}">
                    <a16:rowId xmlns:a16="http://schemas.microsoft.com/office/drawing/2014/main" val="1020125515"/>
                  </a:ext>
                </a:extLst>
              </a:tr>
              <a:tr h="278130">
                <a:tc>
                  <a: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GB" sz="1400" i="1" noProof="0" dirty="0"/>
                        <a:t>D</a:t>
                      </a:r>
                      <a:r>
                        <a:rPr lang="en-GB" sz="1400" i="1" baseline="30000" noProof="0" dirty="0"/>
                        <a:t>*</a:t>
                      </a:r>
                      <a:r>
                        <a:rPr lang="en-GB" sz="1400" i="1" baseline="-25000" noProof="0" dirty="0"/>
                        <a:t>p</a:t>
                      </a:r>
                    </a:p>
                  </a:txBody>
                  <a:tcPr marL="68580" marR="68580" marT="34290" marB="34290"/>
                </a:tc>
                <a:tc>
                  <a:txBody>
                    <a:bodyPr/>
                    <a:lstStyle/>
                    <a:p>
                      <a:r>
                        <a:rPr lang="en-GB" sz="1400" noProof="0" dirty="0"/>
                        <a:t>dose-rate in pulse</a:t>
                      </a:r>
                    </a:p>
                  </a:txBody>
                  <a:tcPr marL="68580" marR="68580" marT="34290" marB="34290"/>
                </a:tc>
                <a:tc>
                  <a:txBody>
                    <a:bodyPr/>
                    <a:lstStyle/>
                    <a:p>
                      <a:r>
                        <a:rPr lang="en-GB" sz="1400" noProof="0" dirty="0"/>
                        <a:t>[10</a:t>
                      </a:r>
                      <a:r>
                        <a:rPr lang="en-GB" sz="1400" kern="1200" baseline="30000" noProof="0" dirty="0">
                          <a:solidFill>
                            <a:schemeClr val="dk1"/>
                          </a:solidFill>
                          <a:latin typeface="+mn-lt"/>
                          <a:ea typeface="+mn-ea"/>
                          <a:cs typeface="+mn-cs"/>
                        </a:rPr>
                        <a:t>3</a:t>
                      </a:r>
                      <a:r>
                        <a:rPr lang="en-GB" sz="1400" noProof="0" dirty="0"/>
                        <a:t> – 5 · 10</a:t>
                      </a:r>
                      <a:r>
                        <a:rPr lang="en-GB" sz="1400" kern="1200" baseline="30000" noProof="0" dirty="0">
                          <a:solidFill>
                            <a:schemeClr val="dk1"/>
                          </a:solidFill>
                          <a:latin typeface="+mn-lt"/>
                          <a:ea typeface="+mn-ea"/>
                          <a:cs typeface="+mn-cs"/>
                        </a:rPr>
                        <a:t>6</a:t>
                      </a:r>
                      <a:r>
                        <a:rPr lang="en-GB" sz="1400" noProof="0" dirty="0"/>
                        <a:t>] Gy/s</a:t>
                      </a:r>
                    </a:p>
                  </a:txBody>
                  <a:tcPr marL="68580" marR="68580" marT="34290" marB="34290"/>
                </a:tc>
                <a:extLst>
                  <a:ext uri="{0D108BD9-81ED-4DB2-BD59-A6C34878D82A}">
                    <a16:rowId xmlns:a16="http://schemas.microsoft.com/office/drawing/2014/main" val="2213514763"/>
                  </a:ext>
                </a:extLst>
              </a:tr>
              <a:tr h="278130">
                <a:tc>
                  <a: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GB" sz="1400" i="1" noProof="0" dirty="0" err="1"/>
                        <a:t>D</a:t>
                      </a:r>
                      <a:r>
                        <a:rPr lang="en-GB" sz="1400" i="1" baseline="-25000" noProof="0" dirty="0" err="1"/>
                        <a:t>p</a:t>
                      </a:r>
                      <a:r>
                        <a:rPr lang="en-GB" sz="1400" i="1" noProof="0" dirty="0"/>
                        <a:t> = D</a:t>
                      </a:r>
                      <a:r>
                        <a:rPr lang="en-GB" sz="1400" i="1" baseline="30000" noProof="0" dirty="0"/>
                        <a:t>*</a:t>
                      </a:r>
                      <a:r>
                        <a:rPr lang="en-GB" sz="1400" i="1" baseline="-25000" noProof="0" dirty="0"/>
                        <a:t>p</a:t>
                      </a:r>
                      <a:r>
                        <a:rPr lang="en-GB" sz="1400" i="1" noProof="0" dirty="0"/>
                        <a:t> · w</a:t>
                      </a:r>
                    </a:p>
                  </a:txBody>
                  <a:tcPr marL="68580" marR="68580" marT="34290" marB="34290"/>
                </a:tc>
                <a:tc>
                  <a:txBody>
                    <a:bodyPr/>
                    <a:lstStyle/>
                    <a:p>
                      <a:r>
                        <a:rPr lang="en-GB" sz="1400" noProof="0" dirty="0"/>
                        <a:t>dose per pulse</a:t>
                      </a:r>
                    </a:p>
                  </a:txBody>
                  <a:tcPr marL="68580" marR="68580" marT="34290" marB="34290"/>
                </a:tc>
                <a:tc>
                  <a:txBody>
                    <a:bodyPr/>
                    <a:lstStyle/>
                    <a:p>
                      <a:r>
                        <a:rPr lang="en-GB" sz="1400" noProof="0" dirty="0"/>
                        <a:t>[10</a:t>
                      </a:r>
                      <a:r>
                        <a:rPr lang="en-GB" sz="1400" kern="1200" baseline="30000" noProof="0" dirty="0">
                          <a:solidFill>
                            <a:schemeClr val="dk1"/>
                          </a:solidFill>
                          <a:latin typeface="+mn-lt"/>
                          <a:ea typeface="+mn-ea"/>
                          <a:cs typeface="+mn-cs"/>
                        </a:rPr>
                        <a:t>-3</a:t>
                      </a:r>
                      <a:r>
                        <a:rPr lang="en-GB" sz="1400" noProof="0" dirty="0"/>
                        <a:t> – 5] Gy</a:t>
                      </a:r>
                    </a:p>
                  </a:txBody>
                  <a:tcPr marL="68580" marR="68580" marT="34290" marB="34290"/>
                </a:tc>
                <a:extLst>
                  <a:ext uri="{0D108BD9-81ED-4DB2-BD59-A6C34878D82A}">
                    <a16:rowId xmlns:a16="http://schemas.microsoft.com/office/drawing/2014/main" val="1815012524"/>
                  </a:ext>
                </a:extLst>
              </a:tr>
              <a:tr h="278130">
                <a:tc>
                  <a: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GB" sz="1400" i="1" noProof="0" dirty="0"/>
                        <a:t>D</a:t>
                      </a:r>
                      <a:r>
                        <a:rPr lang="en-GB" sz="1400" i="1" baseline="30000" noProof="0" dirty="0"/>
                        <a:t> *</a:t>
                      </a:r>
                      <a:r>
                        <a:rPr lang="en-GB" sz="1400" i="1" baseline="-25000" noProof="0" dirty="0"/>
                        <a:t>m</a:t>
                      </a:r>
                      <a:r>
                        <a:rPr lang="en-GB" sz="1400" i="1" noProof="0" dirty="0"/>
                        <a:t> = D</a:t>
                      </a:r>
                      <a:r>
                        <a:rPr lang="en-GB" sz="1400" i="1" baseline="30000" noProof="0" dirty="0"/>
                        <a:t>*</a:t>
                      </a:r>
                      <a:r>
                        <a:rPr lang="en-GB" sz="1400" i="1" baseline="-25000" noProof="0" dirty="0"/>
                        <a:t>p</a:t>
                      </a:r>
                      <a:r>
                        <a:rPr lang="en-GB" sz="1400" i="1" noProof="0" dirty="0"/>
                        <a:t> · w · f</a:t>
                      </a:r>
                    </a:p>
                  </a:txBody>
                  <a:tcPr marL="68580" marR="68580" marT="34290" marB="34290"/>
                </a:tc>
                <a:tc>
                  <a:txBody>
                    <a:bodyPr/>
                    <a:lstStyle/>
                    <a:p>
                      <a:r>
                        <a:rPr lang="en-GB" sz="1400" noProof="0" dirty="0"/>
                        <a:t>mean dose-rate</a:t>
                      </a:r>
                    </a:p>
                  </a:txBody>
                  <a:tcPr marL="68580" marR="68580" marT="34290" marB="34290"/>
                </a:tc>
                <a:tc>
                  <a:txBody>
                    <a:bodyPr/>
                    <a:lstStyle/>
                    <a:p>
                      <a:r>
                        <a:rPr lang="en-GB" sz="1400" noProof="0" dirty="0"/>
                        <a:t>[10</a:t>
                      </a:r>
                      <a:r>
                        <a:rPr lang="en-GB" sz="1400" kern="1200" baseline="30000" noProof="0" dirty="0">
                          <a:solidFill>
                            <a:schemeClr val="dk1"/>
                          </a:solidFill>
                          <a:latin typeface="+mn-lt"/>
                          <a:ea typeface="+mn-ea"/>
                          <a:cs typeface="+mn-cs"/>
                        </a:rPr>
                        <a:t>-2</a:t>
                      </a:r>
                      <a:r>
                        <a:rPr lang="en-GB" sz="1400" noProof="0" dirty="0"/>
                        <a:t> – 1000] Gy/s</a:t>
                      </a:r>
                    </a:p>
                  </a:txBody>
                  <a:tcPr marL="68580" marR="68580" marT="34290" marB="34290"/>
                </a:tc>
                <a:extLst>
                  <a:ext uri="{0D108BD9-81ED-4DB2-BD59-A6C34878D82A}">
                    <a16:rowId xmlns:a16="http://schemas.microsoft.com/office/drawing/2014/main" val="2005349744"/>
                  </a:ext>
                </a:extLst>
              </a:tr>
            </a:tbl>
          </a:graphicData>
        </a:graphic>
      </p:graphicFrame>
    </p:spTree>
    <p:extLst>
      <p:ext uri="{BB962C8B-B14F-4D97-AF65-F5344CB8AC3E}">
        <p14:creationId xmlns:p14="http://schemas.microsoft.com/office/powerpoint/2010/main" val="41403557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2">
            <a:extLst>
              <a:ext uri="{FF2B5EF4-FFF2-40B4-BE49-F238E27FC236}">
                <a16:creationId xmlns:a16="http://schemas.microsoft.com/office/drawing/2014/main" id="{41C52299-ECB6-EBA7-0CFD-EC85D41423A7}"/>
              </a:ext>
            </a:extLst>
          </p:cNvPr>
          <p:cNvPicPr>
            <a:picLocks noChangeAspect="1"/>
          </p:cNvPicPr>
          <p:nvPr/>
        </p:nvPicPr>
        <p:blipFill>
          <a:blip r:embed="rId2"/>
          <a:stretch>
            <a:fillRect/>
          </a:stretch>
        </p:blipFill>
        <p:spPr>
          <a:xfrm>
            <a:off x="5449016" y="4218764"/>
            <a:ext cx="3138392" cy="2257228"/>
          </a:xfrm>
          <a:prstGeom prst="rect">
            <a:avLst/>
          </a:prstGeom>
        </p:spPr>
      </p:pic>
      <p:pic>
        <p:nvPicPr>
          <p:cNvPr id="7" name="Imagen 6">
            <a:extLst>
              <a:ext uri="{FF2B5EF4-FFF2-40B4-BE49-F238E27FC236}">
                <a16:creationId xmlns:a16="http://schemas.microsoft.com/office/drawing/2014/main" id="{1098C3BA-4F16-490D-8275-DF077EEB205F}"/>
              </a:ext>
            </a:extLst>
          </p:cNvPr>
          <p:cNvPicPr>
            <a:picLocks noChangeAspect="1"/>
          </p:cNvPicPr>
          <p:nvPr/>
        </p:nvPicPr>
        <p:blipFill rotWithShape="1">
          <a:blip r:embed="rId3"/>
          <a:srcRect l="57087" t="33201" r="14647" b="26900"/>
          <a:stretch>
            <a:fillRect/>
          </a:stretch>
        </p:blipFill>
        <p:spPr>
          <a:xfrm>
            <a:off x="5545977" y="1357192"/>
            <a:ext cx="3468815" cy="2754306"/>
          </a:xfrm>
          <a:prstGeom prst="rect">
            <a:avLst/>
          </a:prstGeom>
        </p:spPr>
      </p:pic>
      <p:sp>
        <p:nvSpPr>
          <p:cNvPr id="2" name="Título 1"/>
          <p:cNvSpPr>
            <a:spLocks noGrp="1"/>
          </p:cNvSpPr>
          <p:nvPr>
            <p:ph type="title"/>
          </p:nvPr>
        </p:nvSpPr>
        <p:spPr/>
        <p:txBody>
          <a:bodyPr>
            <a:normAutofit/>
          </a:bodyPr>
          <a:lstStyle/>
          <a:p>
            <a:r>
              <a:rPr lang="en-GB" dirty="0"/>
              <a:t>Semiconductor diode dosimeters</a:t>
            </a:r>
          </a:p>
        </p:txBody>
      </p:sp>
      <p:sp>
        <p:nvSpPr>
          <p:cNvPr id="6" name="Marcador de contenido 5"/>
          <p:cNvSpPr>
            <a:spLocks noGrp="1"/>
          </p:cNvSpPr>
          <p:nvPr>
            <p:ph sz="half" idx="4294967295"/>
          </p:nvPr>
        </p:nvSpPr>
        <p:spPr>
          <a:xfrm>
            <a:off x="129208" y="2246175"/>
            <a:ext cx="4830417" cy="4124808"/>
          </a:xfrm>
        </p:spPr>
        <p:txBody>
          <a:bodyPr>
            <a:noAutofit/>
          </a:bodyPr>
          <a:lstStyle/>
          <a:p>
            <a:pPr algn="just"/>
            <a:r>
              <a:rPr lang="en-GB" sz="2400" noProof="0" dirty="0">
                <a:solidFill>
                  <a:srgbClr val="004996"/>
                </a:solidFill>
                <a:latin typeface="+mn-lt"/>
              </a:rPr>
              <a:t>p–n (or Schottky) junction </a:t>
            </a:r>
            <a:r>
              <a:rPr lang="en-GB" sz="2400" noProof="0" dirty="0">
                <a:latin typeface="+mn-lt"/>
              </a:rPr>
              <a:t>in: </a:t>
            </a:r>
          </a:p>
          <a:p>
            <a:pPr lvl="1" algn="just">
              <a:buFont typeface="Wingdings" panose="05000000000000000000" pitchFamily="2" charset="2"/>
              <a:buChar char="Ø"/>
            </a:pPr>
            <a:r>
              <a:rPr lang="en-GB" sz="2400" noProof="0" dirty="0">
                <a:latin typeface="+mn-lt"/>
              </a:rPr>
              <a:t>Current mode operation</a:t>
            </a:r>
            <a:endParaRPr lang="en-GB" sz="2400" noProof="0" dirty="0">
              <a:solidFill>
                <a:srgbClr val="004996"/>
              </a:solidFill>
              <a:latin typeface="+mn-lt"/>
            </a:endParaRPr>
          </a:p>
          <a:p>
            <a:pPr lvl="1" algn="just">
              <a:buFont typeface="Wingdings" panose="05000000000000000000" pitchFamily="2" charset="2"/>
              <a:buChar char="Ø"/>
            </a:pPr>
            <a:r>
              <a:rPr lang="en-GB" sz="2400" u="sng" noProof="0" dirty="0">
                <a:solidFill>
                  <a:srgbClr val="004996"/>
                </a:solidFill>
                <a:latin typeface="+mn-lt"/>
              </a:rPr>
              <a:t>Unbiased</a:t>
            </a:r>
            <a:r>
              <a:rPr lang="en-GB" sz="2400" noProof="0" dirty="0">
                <a:latin typeface="+mn-lt"/>
              </a:rPr>
              <a:t> conditions</a:t>
            </a:r>
          </a:p>
          <a:p>
            <a:pPr algn="just"/>
            <a:endParaRPr lang="en-GB" sz="2400" noProof="0" dirty="0">
              <a:latin typeface="+mn-lt"/>
            </a:endParaRPr>
          </a:p>
          <a:p>
            <a:pPr algn="just"/>
            <a:r>
              <a:rPr lang="en-GB" sz="2400" noProof="0" dirty="0">
                <a:latin typeface="+mn-lt"/>
              </a:rPr>
              <a:t>The radiation-induced current is measured by an electrometer</a:t>
            </a:r>
          </a:p>
          <a:p>
            <a:pPr algn="just"/>
            <a:r>
              <a:rPr lang="en-GB" sz="2400" noProof="0" dirty="0">
                <a:solidFill>
                  <a:srgbClr val="004996"/>
                </a:solidFill>
                <a:latin typeface="+mn-lt"/>
              </a:rPr>
              <a:t>The current is proportional to the dose rate and its integration provides the absorbed dose in the semiconductor</a:t>
            </a:r>
          </a:p>
        </p:txBody>
      </p:sp>
      <p:sp>
        <p:nvSpPr>
          <p:cNvPr id="5" name="CuadroTexto 4"/>
          <p:cNvSpPr txBox="1"/>
          <p:nvPr/>
        </p:nvSpPr>
        <p:spPr>
          <a:xfrm>
            <a:off x="6152158" y="4000271"/>
            <a:ext cx="2256452" cy="300082"/>
          </a:xfrm>
          <a:prstGeom prst="rect">
            <a:avLst/>
          </a:prstGeom>
          <a:noFill/>
        </p:spPr>
        <p:txBody>
          <a:bodyPr wrap="none" rtlCol="0">
            <a:spAutoFit/>
          </a:bodyPr>
          <a:lstStyle/>
          <a:p>
            <a:r>
              <a:rPr lang="en-GB" sz="1350" i="1" noProof="0" dirty="0"/>
              <a:t>Shi et al., Med Phys 30 (2003)</a:t>
            </a:r>
          </a:p>
        </p:txBody>
      </p:sp>
      <p:sp>
        <p:nvSpPr>
          <p:cNvPr id="3" name="CuadroTexto 6">
            <a:extLst>
              <a:ext uri="{FF2B5EF4-FFF2-40B4-BE49-F238E27FC236}">
                <a16:creationId xmlns:a16="http://schemas.microsoft.com/office/drawing/2014/main" id="{2F42C5B3-065C-13C2-745C-297977DF7D25}"/>
              </a:ext>
            </a:extLst>
          </p:cNvPr>
          <p:cNvSpPr txBox="1"/>
          <p:nvPr/>
        </p:nvSpPr>
        <p:spPr>
          <a:xfrm>
            <a:off x="0" y="6581001"/>
            <a:ext cx="9792032" cy="276999"/>
          </a:xfrm>
          <a:prstGeom prst="rect">
            <a:avLst/>
          </a:prstGeom>
          <a:noFill/>
        </p:spPr>
        <p:txBody>
          <a:bodyPr wrap="square">
            <a:spAutoFit/>
          </a:bodyPr>
          <a:lstStyle/>
          <a:p>
            <a:pPr algn="l"/>
            <a:r>
              <a:rPr lang="es-ES" sz="1200" i="1" dirty="0">
                <a:latin typeface="+mj-lt"/>
              </a:rPr>
              <a:t>I. </a:t>
            </a:r>
            <a:r>
              <a:rPr lang="es-ES" sz="1200" i="1" dirty="0" err="1">
                <a:latin typeface="+mj-lt"/>
              </a:rPr>
              <a:t>Lopez</a:t>
            </a:r>
            <a:r>
              <a:rPr lang="es-ES" sz="1200" i="1" dirty="0">
                <a:latin typeface="+mj-lt"/>
              </a:rPr>
              <a:t>, </a:t>
            </a:r>
            <a:r>
              <a:rPr lang="es-ES" sz="1200" b="1" i="1" dirty="0" err="1">
                <a:latin typeface="+mj-lt"/>
              </a:rPr>
              <a:t>Nature</a:t>
            </a:r>
            <a:r>
              <a:rPr lang="es-ES" sz="1200" i="1" dirty="0">
                <a:latin typeface="+mj-lt"/>
              </a:rPr>
              <a:t> </a:t>
            </a:r>
            <a:r>
              <a:rPr lang="es-ES" sz="1200" b="1" i="1" u="none" strike="noStrike" baseline="0" dirty="0" err="1">
                <a:latin typeface="+mj-lt"/>
              </a:rPr>
              <a:t>Scientific</a:t>
            </a:r>
            <a:r>
              <a:rPr lang="es-ES" sz="1200" b="1" i="1" u="none" strike="noStrike" baseline="0" dirty="0">
                <a:latin typeface="+mj-lt"/>
              </a:rPr>
              <a:t> </a:t>
            </a:r>
            <a:r>
              <a:rPr lang="es-ES" sz="1200" b="1" i="1" u="none" strike="noStrike" baseline="0" dirty="0" err="1">
                <a:latin typeface="+mj-lt"/>
              </a:rPr>
              <a:t>Reports</a:t>
            </a:r>
            <a:r>
              <a:rPr lang="es-ES" sz="1200" b="1" i="1" u="none" strike="noStrike" baseline="0" dirty="0">
                <a:latin typeface="+mj-lt"/>
              </a:rPr>
              <a:t> </a:t>
            </a:r>
            <a:r>
              <a:rPr lang="es-ES" sz="1200" b="0" i="1" u="none" strike="noStrike" baseline="0" dirty="0">
                <a:latin typeface="+mj-lt"/>
              </a:rPr>
              <a:t>|, </a:t>
            </a:r>
            <a:r>
              <a:rPr lang="en-US" sz="1200" b="1" i="1" u="none" strike="noStrike" baseline="0" dirty="0">
                <a:latin typeface="+mj-lt"/>
              </a:rPr>
              <a:t>First use of silicon carbide detectors </a:t>
            </a:r>
            <a:r>
              <a:rPr lang="es-ES" sz="1200" b="1" i="1" u="none" strike="noStrike" baseline="0" dirty="0">
                <a:latin typeface="+mj-lt"/>
              </a:rPr>
              <a:t>with </a:t>
            </a:r>
            <a:r>
              <a:rPr lang="es-ES" sz="1200" b="1" i="1" u="none" strike="noStrike" baseline="0" dirty="0" err="1">
                <a:latin typeface="+mj-lt"/>
              </a:rPr>
              <a:t>graphene‑enhanced</a:t>
            </a:r>
            <a:r>
              <a:rPr lang="es-ES" sz="1200" b="1" i="1" u="none" strike="noStrike" baseline="0" dirty="0">
                <a:latin typeface="+mj-lt"/>
              </a:rPr>
              <a:t> </a:t>
            </a:r>
            <a:r>
              <a:rPr lang="es-ES" sz="1200" b="1" i="1" u="none" strike="noStrike" baseline="0" dirty="0" err="1">
                <a:latin typeface="+mj-lt"/>
              </a:rPr>
              <a:t>contacts</a:t>
            </a:r>
            <a:r>
              <a:rPr lang="es-ES" sz="1200" b="1" i="1" dirty="0">
                <a:latin typeface="+mj-lt"/>
              </a:rPr>
              <a:t> </a:t>
            </a:r>
            <a:r>
              <a:rPr lang="es-ES" sz="1200" b="1" i="1" u="none" strike="noStrike" baseline="0" dirty="0" err="1">
                <a:latin typeface="+mj-lt"/>
              </a:rPr>
              <a:t>for</a:t>
            </a:r>
            <a:r>
              <a:rPr lang="es-ES" sz="1200" b="1" i="1" u="none" strike="noStrike" baseline="0" dirty="0">
                <a:latin typeface="+mj-lt"/>
              </a:rPr>
              <a:t> medical </a:t>
            </a:r>
            <a:r>
              <a:rPr lang="es-ES" sz="1200" b="1" i="1" u="none" strike="noStrike" baseline="0" dirty="0" err="1">
                <a:latin typeface="+mj-lt"/>
              </a:rPr>
              <a:t>dosimetry</a:t>
            </a:r>
            <a:r>
              <a:rPr lang="es-ES" sz="1200" i="1" dirty="0">
                <a:latin typeface="+mj-lt"/>
              </a:rPr>
              <a:t> </a:t>
            </a:r>
          </a:p>
        </p:txBody>
      </p:sp>
      <p:pic>
        <p:nvPicPr>
          <p:cNvPr id="8" name="Picture 7">
            <a:extLst>
              <a:ext uri="{FF2B5EF4-FFF2-40B4-BE49-F238E27FC236}">
                <a16:creationId xmlns:a16="http://schemas.microsoft.com/office/drawing/2014/main" id="{68E44A3A-3EE6-1C1B-EFBE-7611990AB527}"/>
              </a:ext>
            </a:extLst>
          </p:cNvPr>
          <p:cNvPicPr>
            <a:picLocks noChangeAspect="1"/>
          </p:cNvPicPr>
          <p:nvPr/>
        </p:nvPicPr>
        <p:blipFill>
          <a:blip r:embed="rId4"/>
          <a:stretch>
            <a:fillRect/>
          </a:stretch>
        </p:blipFill>
        <p:spPr>
          <a:xfrm>
            <a:off x="6456680" y="4736670"/>
            <a:ext cx="735330" cy="651502"/>
          </a:xfrm>
          <a:prstGeom prst="rect">
            <a:avLst/>
          </a:prstGeom>
        </p:spPr>
      </p:pic>
    </p:spTree>
    <p:extLst>
      <p:ext uri="{BB962C8B-B14F-4D97-AF65-F5344CB8AC3E}">
        <p14:creationId xmlns:p14="http://schemas.microsoft.com/office/powerpoint/2010/main" val="15769769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3" cstate="print">
            <a:extLst>
              <a:ext uri="{28A0092B-C50C-407E-A947-70E740481C1C}">
                <a14:useLocalDpi xmlns:a14="http://schemas.microsoft.com/office/drawing/2010/main" val="0"/>
              </a:ext>
            </a:extLst>
          </a:blip>
          <a:srcRect r="19022"/>
          <a:stretch/>
        </p:blipFill>
        <p:spPr>
          <a:xfrm>
            <a:off x="7068633" y="2385879"/>
            <a:ext cx="1629679" cy="1509374"/>
          </a:xfrm>
          <a:prstGeom prst="rect">
            <a:avLst/>
          </a:prstGeom>
        </p:spPr>
      </p:pic>
      <p:pic>
        <p:nvPicPr>
          <p:cNvPr id="3" name="Imagen 2">
            <a:extLst>
              <a:ext uri="{FF2B5EF4-FFF2-40B4-BE49-F238E27FC236}">
                <a16:creationId xmlns:a16="http://schemas.microsoft.com/office/drawing/2014/main" id="{EEC2CA88-273B-4DDA-9DDA-D65AE93EB8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1436" y="4618615"/>
            <a:ext cx="2681128" cy="2010846"/>
          </a:xfrm>
          <a:prstGeom prst="rect">
            <a:avLst/>
          </a:prstGeom>
        </p:spPr>
      </p:pic>
      <p:pic>
        <p:nvPicPr>
          <p:cNvPr id="6" name="Imagen 5">
            <a:extLst>
              <a:ext uri="{FF2B5EF4-FFF2-40B4-BE49-F238E27FC236}">
                <a16:creationId xmlns:a16="http://schemas.microsoft.com/office/drawing/2014/main" id="{C76BCE24-1CA5-4A00-B475-C4A840D84E5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91" y="4625426"/>
            <a:ext cx="3006053" cy="2004035"/>
          </a:xfrm>
          <a:prstGeom prst="rect">
            <a:avLst/>
          </a:prstGeom>
        </p:spPr>
      </p:pic>
      <p:sp>
        <p:nvSpPr>
          <p:cNvPr id="2" name="Title 1">
            <a:extLst>
              <a:ext uri="{FF2B5EF4-FFF2-40B4-BE49-F238E27FC236}">
                <a16:creationId xmlns:a16="http://schemas.microsoft.com/office/drawing/2014/main" id="{FB822323-577F-5EFB-8BF9-A38BABB15C01}"/>
              </a:ext>
            </a:extLst>
          </p:cNvPr>
          <p:cNvSpPr>
            <a:spLocks noGrp="1"/>
          </p:cNvSpPr>
          <p:nvPr>
            <p:ph type="title"/>
          </p:nvPr>
        </p:nvSpPr>
        <p:spPr>
          <a:xfrm>
            <a:off x="144369" y="1161817"/>
            <a:ext cx="8121491" cy="803922"/>
          </a:xfrm>
        </p:spPr>
        <p:txBody>
          <a:bodyPr/>
          <a:lstStyle/>
          <a:p>
            <a:r>
              <a:rPr lang="en-US" dirty="0" err="1">
                <a:solidFill>
                  <a:schemeClr val="accent1"/>
                </a:solidFill>
              </a:rPr>
              <a:t>SiC</a:t>
            </a:r>
            <a:r>
              <a:rPr lang="en-US" dirty="0">
                <a:solidFill>
                  <a:schemeClr val="accent1"/>
                </a:solidFill>
              </a:rPr>
              <a:t> diodes for FLASH dosimetry</a:t>
            </a:r>
            <a:endParaRPr lang="en-GB" dirty="0">
              <a:solidFill>
                <a:schemeClr val="accent1"/>
              </a:solidFill>
            </a:endParaRPr>
          </a:p>
        </p:txBody>
      </p:sp>
      <p:pic>
        <p:nvPicPr>
          <p:cNvPr id="12" name="Imagen 11">
            <a:extLst>
              <a:ext uri="{FF2B5EF4-FFF2-40B4-BE49-F238E27FC236}">
                <a16:creationId xmlns:a16="http://schemas.microsoft.com/office/drawing/2014/main" id="{0DDDCD3C-4A51-4485-9960-73E182383FD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1904" t="9907" r="4352" b="3270"/>
          <a:stretch>
            <a:fillRect/>
          </a:stretch>
        </p:blipFill>
        <p:spPr>
          <a:xfrm>
            <a:off x="6137947" y="3895253"/>
            <a:ext cx="3006053" cy="2962747"/>
          </a:xfrm>
          <a:prstGeom prst="rect">
            <a:avLst/>
          </a:prstGeom>
        </p:spPr>
      </p:pic>
      <p:sp>
        <p:nvSpPr>
          <p:cNvPr id="4" name="Rectángulo 10">
            <a:extLst>
              <a:ext uri="{FF2B5EF4-FFF2-40B4-BE49-F238E27FC236}">
                <a16:creationId xmlns:a16="http://schemas.microsoft.com/office/drawing/2014/main" id="{E70D4B62-0743-FFF7-4E6E-5F415574A7D7}"/>
              </a:ext>
            </a:extLst>
          </p:cNvPr>
          <p:cNvSpPr/>
          <p:nvPr/>
        </p:nvSpPr>
        <p:spPr>
          <a:xfrm>
            <a:off x="139049" y="1896202"/>
            <a:ext cx="6703877" cy="2500685"/>
          </a:xfrm>
          <a:prstGeom prst="rect">
            <a:avLst/>
          </a:prstGeom>
        </p:spPr>
        <p:txBody>
          <a:bodyPr wrap="square">
            <a:spAutoFit/>
          </a:bodyPr>
          <a:lstStyle/>
          <a:p>
            <a:pPr marL="198835" indent="-198835" algn="just">
              <a:spcBef>
                <a:spcPts val="450"/>
              </a:spcBef>
              <a:buFont typeface="Arial" panose="020B0604020202020204" pitchFamily="34" charset="0"/>
              <a:buChar char="•"/>
            </a:pPr>
            <a:r>
              <a:rPr lang="en-GB" sz="1650" b="1" dirty="0">
                <a:solidFill>
                  <a:srgbClr val="C00000"/>
                </a:solidFill>
              </a:rPr>
              <a:t>P-N junction implanted </a:t>
            </a:r>
            <a:r>
              <a:rPr lang="en-GB" sz="1650" dirty="0"/>
              <a:t>diodes </a:t>
            </a:r>
          </a:p>
          <a:p>
            <a:pPr marL="198835" indent="-198835" algn="just">
              <a:spcBef>
                <a:spcPts val="450"/>
              </a:spcBef>
              <a:buFont typeface="Arial" panose="020B0604020202020204" pitchFamily="34" charset="0"/>
              <a:buChar char="•"/>
            </a:pPr>
            <a:r>
              <a:rPr lang="en-GB" sz="1650" dirty="0"/>
              <a:t>4H-SiC, 100 mm wafers</a:t>
            </a:r>
          </a:p>
          <a:p>
            <a:pPr marL="198835" indent="-198835" algn="just">
              <a:spcBef>
                <a:spcPts val="450"/>
              </a:spcBef>
              <a:buFont typeface="Arial" panose="020B0604020202020204" pitchFamily="34" charset="0"/>
              <a:buChar char="•"/>
            </a:pPr>
            <a:r>
              <a:rPr lang="en-GB" sz="1650" dirty="0">
                <a:solidFill>
                  <a:srgbClr val="004996"/>
                </a:solidFill>
              </a:rPr>
              <a:t>3 µm </a:t>
            </a:r>
            <a:r>
              <a:rPr lang="en-GB" sz="1650" dirty="0"/>
              <a:t>high resistivity n-type doped epilayer </a:t>
            </a:r>
          </a:p>
          <a:p>
            <a:pPr marL="198835" indent="-198835" algn="just">
              <a:spcBef>
                <a:spcPts val="450"/>
              </a:spcBef>
              <a:buFont typeface="Arial" panose="020B0604020202020204" pitchFamily="34" charset="0"/>
              <a:buChar char="•"/>
            </a:pPr>
            <a:r>
              <a:rPr lang="en-GB" sz="1600" dirty="0"/>
              <a:t>1 and 2 mm diameter with multi guard ring structures</a:t>
            </a:r>
            <a:endParaRPr lang="en-GB" sz="1650" dirty="0"/>
          </a:p>
          <a:p>
            <a:pPr marL="198835" indent="-198835" algn="just">
              <a:spcBef>
                <a:spcPts val="450"/>
              </a:spcBef>
              <a:buFont typeface="Arial" panose="020B0604020202020204" pitchFamily="34" charset="0"/>
              <a:buChar char="•"/>
            </a:pPr>
            <a:r>
              <a:rPr lang="en-US" sz="1650" dirty="0"/>
              <a:t>Technology based on our SiC power diodes</a:t>
            </a:r>
          </a:p>
          <a:p>
            <a:pPr marL="198835" indent="-198835" algn="just">
              <a:spcBef>
                <a:spcPts val="450"/>
              </a:spcBef>
              <a:buFont typeface="Arial" panose="020B0604020202020204" pitchFamily="34" charset="0"/>
              <a:buChar char="•"/>
            </a:pPr>
            <a:r>
              <a:rPr lang="en-US" sz="1650" dirty="0"/>
              <a:t>A</a:t>
            </a:r>
            <a:r>
              <a:rPr lang="en-GB" sz="1650" dirty="0" err="1"/>
              <a:t>dapted</a:t>
            </a:r>
            <a:r>
              <a:rPr lang="en-GB" sz="1650" dirty="0"/>
              <a:t> for radiation detection with high temperature processes and optimized metal contacts</a:t>
            </a:r>
          </a:p>
          <a:p>
            <a:pPr marL="198835" indent="-198835" algn="just">
              <a:spcBef>
                <a:spcPts val="450"/>
              </a:spcBef>
              <a:buFont typeface="Arial" panose="020B0604020202020204" pitchFamily="34" charset="0"/>
              <a:buChar char="•"/>
            </a:pPr>
            <a:r>
              <a:rPr lang="es-ES" sz="1650" dirty="0">
                <a:solidFill>
                  <a:srgbClr val="004996"/>
                </a:solidFill>
              </a:rPr>
              <a:t>P</a:t>
            </a:r>
            <a:r>
              <a:rPr lang="en-GB" sz="1650" dirty="0" err="1">
                <a:solidFill>
                  <a:srgbClr val="004996"/>
                </a:solidFill>
              </a:rPr>
              <a:t>atented</a:t>
            </a:r>
            <a:r>
              <a:rPr lang="en-GB" sz="1650" dirty="0">
                <a:solidFill>
                  <a:srgbClr val="004996"/>
                </a:solidFill>
              </a:rPr>
              <a:t> technology</a:t>
            </a:r>
          </a:p>
        </p:txBody>
      </p:sp>
      <p:pic>
        <p:nvPicPr>
          <p:cNvPr id="5" name="Picture 4">
            <a:extLst>
              <a:ext uri="{FF2B5EF4-FFF2-40B4-BE49-F238E27FC236}">
                <a16:creationId xmlns:a16="http://schemas.microsoft.com/office/drawing/2014/main" id="{1E63212D-969F-B4FD-C65A-3F74961309A4}"/>
              </a:ext>
            </a:extLst>
          </p:cNvPr>
          <p:cNvPicPr>
            <a:picLocks noChangeAspect="1"/>
          </p:cNvPicPr>
          <p:nvPr/>
        </p:nvPicPr>
        <p:blipFill>
          <a:blip r:embed="rId7"/>
          <a:stretch>
            <a:fillRect/>
          </a:stretch>
        </p:blipFill>
        <p:spPr>
          <a:xfrm>
            <a:off x="6611815" y="1011224"/>
            <a:ext cx="2497557" cy="1181640"/>
          </a:xfrm>
          <a:prstGeom prst="rect">
            <a:avLst/>
          </a:prstGeom>
        </p:spPr>
      </p:pic>
    </p:spTree>
    <p:extLst>
      <p:ext uri="{BB962C8B-B14F-4D97-AF65-F5344CB8AC3E}">
        <p14:creationId xmlns:p14="http://schemas.microsoft.com/office/powerpoint/2010/main" val="3863496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FE429-45E2-C674-67D6-D9A4BA0E5ADB}"/>
              </a:ext>
            </a:extLst>
          </p:cNvPr>
          <p:cNvSpPr>
            <a:spLocks noGrp="1"/>
          </p:cNvSpPr>
          <p:nvPr>
            <p:ph type="title"/>
          </p:nvPr>
        </p:nvSpPr>
        <p:spPr/>
        <p:txBody>
          <a:bodyPr/>
          <a:lstStyle/>
          <a:p>
            <a:r>
              <a:rPr lang="en-GB" dirty="0"/>
              <a:t>The answer at the end of the talk!</a:t>
            </a:r>
          </a:p>
        </p:txBody>
      </p:sp>
      <p:pic>
        <p:nvPicPr>
          <p:cNvPr id="4" name="Picture 3">
            <a:extLst>
              <a:ext uri="{FF2B5EF4-FFF2-40B4-BE49-F238E27FC236}">
                <a16:creationId xmlns:a16="http://schemas.microsoft.com/office/drawing/2014/main" id="{AD0513FC-28A2-A10A-F2F8-82C1A1F0A626}"/>
              </a:ext>
            </a:extLst>
          </p:cNvPr>
          <p:cNvPicPr>
            <a:picLocks noChangeAspect="1"/>
          </p:cNvPicPr>
          <p:nvPr/>
        </p:nvPicPr>
        <p:blipFill>
          <a:blip r:embed="rId2"/>
          <a:srcRect r="32309"/>
          <a:stretch>
            <a:fillRect/>
          </a:stretch>
        </p:blipFill>
        <p:spPr>
          <a:xfrm>
            <a:off x="2803580" y="2413016"/>
            <a:ext cx="3446163" cy="3393997"/>
          </a:xfrm>
          <a:prstGeom prst="rect">
            <a:avLst/>
          </a:prstGeom>
        </p:spPr>
      </p:pic>
      <p:pic>
        <p:nvPicPr>
          <p:cNvPr id="3" name="Picture 2">
            <a:extLst>
              <a:ext uri="{FF2B5EF4-FFF2-40B4-BE49-F238E27FC236}">
                <a16:creationId xmlns:a16="http://schemas.microsoft.com/office/drawing/2014/main" id="{44E34652-9252-897C-4C15-D2827F68E863}"/>
              </a:ext>
            </a:extLst>
          </p:cNvPr>
          <p:cNvPicPr>
            <a:picLocks noChangeAspect="1"/>
          </p:cNvPicPr>
          <p:nvPr/>
        </p:nvPicPr>
        <p:blipFill>
          <a:blip r:embed="rId3"/>
          <a:stretch>
            <a:fillRect/>
          </a:stretch>
        </p:blipFill>
        <p:spPr>
          <a:xfrm>
            <a:off x="2443797" y="2433320"/>
            <a:ext cx="1000125" cy="995680"/>
          </a:xfrm>
          <a:prstGeom prst="rect">
            <a:avLst/>
          </a:prstGeom>
        </p:spPr>
      </p:pic>
      <p:pic>
        <p:nvPicPr>
          <p:cNvPr id="7" name="Picture 6">
            <a:extLst>
              <a:ext uri="{FF2B5EF4-FFF2-40B4-BE49-F238E27FC236}">
                <a16:creationId xmlns:a16="http://schemas.microsoft.com/office/drawing/2014/main" id="{6C781E7C-3C18-DCFC-8672-C4F119D796E5}"/>
              </a:ext>
            </a:extLst>
          </p:cNvPr>
          <p:cNvPicPr>
            <a:picLocks noChangeAspect="1"/>
          </p:cNvPicPr>
          <p:nvPr/>
        </p:nvPicPr>
        <p:blipFill>
          <a:blip r:embed="rId3"/>
          <a:stretch>
            <a:fillRect/>
          </a:stretch>
        </p:blipFill>
        <p:spPr>
          <a:xfrm>
            <a:off x="5903277" y="3378200"/>
            <a:ext cx="1000125" cy="995680"/>
          </a:xfrm>
          <a:prstGeom prst="rect">
            <a:avLst/>
          </a:prstGeom>
        </p:spPr>
      </p:pic>
    </p:spTree>
    <p:extLst>
      <p:ext uri="{BB962C8B-B14F-4D97-AF65-F5344CB8AC3E}">
        <p14:creationId xmlns:p14="http://schemas.microsoft.com/office/powerpoint/2010/main" val="19548933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3A46056A-1299-4AB1-AB35-0BA59E3279A5}"/>
              </a:ext>
            </a:extLst>
          </p:cNvPr>
          <p:cNvSpPr>
            <a:spLocks noGrp="1"/>
          </p:cNvSpPr>
          <p:nvPr>
            <p:ph type="title"/>
          </p:nvPr>
        </p:nvSpPr>
        <p:spPr>
          <a:xfrm>
            <a:off x="142791" y="1088064"/>
            <a:ext cx="2935388" cy="803922"/>
          </a:xfrm>
        </p:spPr>
        <p:txBody>
          <a:bodyPr/>
          <a:lstStyle/>
          <a:p>
            <a:r>
              <a:rPr lang="en-US" dirty="0">
                <a:solidFill>
                  <a:schemeClr val="accent1"/>
                </a:solidFill>
              </a:rPr>
              <a:t>Electrical tests</a:t>
            </a:r>
          </a:p>
        </p:txBody>
      </p:sp>
      <p:sp>
        <p:nvSpPr>
          <p:cNvPr id="4" name="CuadroTexto 3">
            <a:extLst>
              <a:ext uri="{FF2B5EF4-FFF2-40B4-BE49-F238E27FC236}">
                <a16:creationId xmlns:a16="http://schemas.microsoft.com/office/drawing/2014/main" id="{C02CB70B-A3EC-4397-A6A6-7A3E9398E365}"/>
              </a:ext>
            </a:extLst>
          </p:cNvPr>
          <p:cNvSpPr txBox="1"/>
          <p:nvPr/>
        </p:nvSpPr>
        <p:spPr>
          <a:xfrm>
            <a:off x="365812" y="1716366"/>
            <a:ext cx="4638236" cy="369332"/>
          </a:xfrm>
          <a:prstGeom prst="rect">
            <a:avLst/>
          </a:prstGeom>
          <a:noFill/>
          <a:ln>
            <a:noFill/>
          </a:ln>
        </p:spPr>
        <p:txBody>
          <a:bodyPr wrap="square" rtlCol="0">
            <a:spAutoFit/>
          </a:bodyPr>
          <a:lstStyle/>
          <a:p>
            <a:r>
              <a:rPr lang="es-ES" b="1" u="sng" dirty="0" err="1">
                <a:solidFill>
                  <a:srgbClr val="004996"/>
                </a:solidFill>
              </a:rPr>
              <a:t>Large</a:t>
            </a:r>
            <a:r>
              <a:rPr lang="es-ES" b="1" u="sng" dirty="0">
                <a:solidFill>
                  <a:srgbClr val="004996"/>
                </a:solidFill>
              </a:rPr>
              <a:t> single </a:t>
            </a:r>
            <a:r>
              <a:rPr lang="es-ES" b="1" u="sng" dirty="0" err="1">
                <a:solidFill>
                  <a:srgbClr val="004996"/>
                </a:solidFill>
              </a:rPr>
              <a:t>diodes</a:t>
            </a:r>
            <a:endParaRPr lang="es-ES" b="1" u="sng" dirty="0">
              <a:solidFill>
                <a:srgbClr val="004996"/>
              </a:solidFill>
            </a:endParaRPr>
          </a:p>
        </p:txBody>
      </p:sp>
      <p:pic>
        <p:nvPicPr>
          <p:cNvPr id="15" name="Imagen 14">
            <a:extLst>
              <a:ext uri="{FF2B5EF4-FFF2-40B4-BE49-F238E27FC236}">
                <a16:creationId xmlns:a16="http://schemas.microsoft.com/office/drawing/2014/main" id="{7E58D06E-506B-4024-A7BB-EE94DC14516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9022"/>
          <a:stretch/>
        </p:blipFill>
        <p:spPr>
          <a:xfrm>
            <a:off x="7866366" y="1034886"/>
            <a:ext cx="1013115" cy="938326"/>
          </a:xfrm>
          <a:prstGeom prst="rect">
            <a:avLst/>
          </a:prstGeom>
        </p:spPr>
      </p:pic>
      <p:pic>
        <p:nvPicPr>
          <p:cNvPr id="18" name="Imagen 17">
            <a:extLst>
              <a:ext uri="{FF2B5EF4-FFF2-40B4-BE49-F238E27FC236}">
                <a16:creationId xmlns:a16="http://schemas.microsoft.com/office/drawing/2014/main" id="{5FDD88CB-DFB2-4CE1-A1F6-D20831DEEDB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808" t="9051" r="10629" b="4851"/>
          <a:stretch/>
        </p:blipFill>
        <p:spPr>
          <a:xfrm>
            <a:off x="521550" y="2402887"/>
            <a:ext cx="3957894" cy="3120647"/>
          </a:xfrm>
          <a:prstGeom prst="rect">
            <a:avLst/>
          </a:prstGeom>
        </p:spPr>
      </p:pic>
      <p:pic>
        <p:nvPicPr>
          <p:cNvPr id="5" name="Imagen 4">
            <a:extLst>
              <a:ext uri="{FF2B5EF4-FFF2-40B4-BE49-F238E27FC236}">
                <a16:creationId xmlns:a16="http://schemas.microsoft.com/office/drawing/2014/main" id="{29BD3AE0-7B6E-483C-AB7E-7F9C6CD830AA}"/>
              </a:ext>
            </a:extLst>
          </p:cNvPr>
          <p:cNvPicPr>
            <a:picLocks noChangeAspect="1"/>
          </p:cNvPicPr>
          <p:nvPr/>
        </p:nvPicPr>
        <p:blipFill>
          <a:blip r:embed="rId5"/>
          <a:stretch>
            <a:fillRect/>
          </a:stretch>
        </p:blipFill>
        <p:spPr>
          <a:xfrm>
            <a:off x="4876288" y="2510898"/>
            <a:ext cx="3770588" cy="2437552"/>
          </a:xfrm>
          <a:prstGeom prst="rect">
            <a:avLst/>
          </a:prstGeom>
        </p:spPr>
      </p:pic>
      <p:sp>
        <p:nvSpPr>
          <p:cNvPr id="2" name="CuadroTexto 1">
            <a:extLst>
              <a:ext uri="{FF2B5EF4-FFF2-40B4-BE49-F238E27FC236}">
                <a16:creationId xmlns:a16="http://schemas.microsoft.com/office/drawing/2014/main" id="{0F7ACBA0-4851-4562-9ADA-826142CC7BB9}"/>
              </a:ext>
            </a:extLst>
          </p:cNvPr>
          <p:cNvSpPr txBox="1"/>
          <p:nvPr/>
        </p:nvSpPr>
        <p:spPr>
          <a:xfrm>
            <a:off x="2684930" y="4444633"/>
            <a:ext cx="1002903" cy="300082"/>
          </a:xfrm>
          <a:prstGeom prst="rect">
            <a:avLst/>
          </a:prstGeom>
          <a:solidFill>
            <a:schemeClr val="accent6">
              <a:lumMod val="20000"/>
              <a:lumOff val="80000"/>
            </a:schemeClr>
          </a:solidFill>
        </p:spPr>
        <p:txBody>
          <a:bodyPr wrap="none" rtlCol="0">
            <a:spAutoFit/>
          </a:bodyPr>
          <a:lstStyle/>
          <a:p>
            <a:r>
              <a:rPr lang="es-ES" sz="1350" dirty="0"/>
              <a:t>Forward I-V</a:t>
            </a:r>
            <a:endParaRPr lang="en-GB" sz="1350" dirty="0"/>
          </a:p>
        </p:txBody>
      </p:sp>
      <p:sp>
        <p:nvSpPr>
          <p:cNvPr id="8" name="CuadroTexto 7">
            <a:extLst>
              <a:ext uri="{FF2B5EF4-FFF2-40B4-BE49-F238E27FC236}">
                <a16:creationId xmlns:a16="http://schemas.microsoft.com/office/drawing/2014/main" id="{6F0CB141-CCC3-4F06-AEB3-2BF58C5D536A}"/>
              </a:ext>
            </a:extLst>
          </p:cNvPr>
          <p:cNvSpPr txBox="1"/>
          <p:nvPr/>
        </p:nvSpPr>
        <p:spPr>
          <a:xfrm>
            <a:off x="1763688" y="2834934"/>
            <a:ext cx="969689" cy="300082"/>
          </a:xfrm>
          <a:prstGeom prst="rect">
            <a:avLst/>
          </a:prstGeom>
          <a:solidFill>
            <a:schemeClr val="accent6">
              <a:lumMod val="20000"/>
              <a:lumOff val="80000"/>
            </a:schemeClr>
          </a:solidFill>
        </p:spPr>
        <p:txBody>
          <a:bodyPr wrap="none" rtlCol="0">
            <a:spAutoFit/>
          </a:bodyPr>
          <a:lstStyle/>
          <a:p>
            <a:r>
              <a:rPr lang="es-ES" sz="1350" dirty="0"/>
              <a:t>Reverse I-V</a:t>
            </a:r>
            <a:endParaRPr lang="en-GB" sz="1350" dirty="0"/>
          </a:p>
        </p:txBody>
      </p:sp>
    </p:spTree>
    <p:extLst>
      <p:ext uri="{BB962C8B-B14F-4D97-AF65-F5344CB8AC3E}">
        <p14:creationId xmlns:p14="http://schemas.microsoft.com/office/powerpoint/2010/main" val="30668741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8D5241FE-40FF-4402-8C27-3898421C3AD1}"/>
              </a:ext>
            </a:extLst>
          </p:cNvPr>
          <p:cNvPicPr>
            <a:picLocks noChangeAspect="1"/>
          </p:cNvPicPr>
          <p:nvPr/>
        </p:nvPicPr>
        <p:blipFill rotWithShape="1">
          <a:blip r:embed="rId3"/>
          <a:srcRect l="7362" t="5339" r="10183"/>
          <a:stretch/>
        </p:blipFill>
        <p:spPr>
          <a:xfrm>
            <a:off x="6166621" y="1710658"/>
            <a:ext cx="2937880" cy="3720205"/>
          </a:xfrm>
          <a:prstGeom prst="rect">
            <a:avLst/>
          </a:prstGeom>
        </p:spPr>
      </p:pic>
      <p:sp>
        <p:nvSpPr>
          <p:cNvPr id="14" name="CuadroTexto 13">
            <a:extLst>
              <a:ext uri="{FF2B5EF4-FFF2-40B4-BE49-F238E27FC236}">
                <a16:creationId xmlns:a16="http://schemas.microsoft.com/office/drawing/2014/main" id="{A4F28A89-9BFE-4A06-AEC1-C1349A83B37B}"/>
              </a:ext>
            </a:extLst>
          </p:cNvPr>
          <p:cNvSpPr txBox="1"/>
          <p:nvPr/>
        </p:nvSpPr>
        <p:spPr>
          <a:xfrm>
            <a:off x="7541871" y="3152001"/>
            <a:ext cx="1508746" cy="300082"/>
          </a:xfrm>
          <a:prstGeom prst="rect">
            <a:avLst/>
          </a:prstGeom>
          <a:noFill/>
        </p:spPr>
        <p:txBody>
          <a:bodyPr wrap="none" rtlCol="0">
            <a:spAutoFit/>
          </a:bodyPr>
          <a:lstStyle/>
          <a:p>
            <a:r>
              <a:rPr lang="es-ES" sz="1350" dirty="0" err="1">
                <a:solidFill>
                  <a:srgbClr val="004996"/>
                </a:solidFill>
              </a:rPr>
              <a:t>PTW’s</a:t>
            </a:r>
            <a:r>
              <a:rPr lang="es-ES" sz="1350" dirty="0">
                <a:solidFill>
                  <a:srgbClr val="004996"/>
                </a:solidFill>
              </a:rPr>
              <a:t> microSilicon</a:t>
            </a:r>
            <a:endParaRPr lang="en-GB" sz="1350" dirty="0">
              <a:solidFill>
                <a:srgbClr val="004996"/>
              </a:solidFill>
            </a:endParaRPr>
          </a:p>
        </p:txBody>
      </p:sp>
      <p:sp>
        <p:nvSpPr>
          <p:cNvPr id="15" name="CuadroTexto 14">
            <a:extLst>
              <a:ext uri="{FF2B5EF4-FFF2-40B4-BE49-F238E27FC236}">
                <a16:creationId xmlns:a16="http://schemas.microsoft.com/office/drawing/2014/main" id="{51504E9B-A345-4CAD-813B-F774222A4368}"/>
              </a:ext>
            </a:extLst>
          </p:cNvPr>
          <p:cNvSpPr txBox="1"/>
          <p:nvPr/>
        </p:nvSpPr>
        <p:spPr>
          <a:xfrm>
            <a:off x="7597284" y="2378512"/>
            <a:ext cx="397866" cy="300082"/>
          </a:xfrm>
          <a:prstGeom prst="rect">
            <a:avLst/>
          </a:prstGeom>
          <a:noFill/>
        </p:spPr>
        <p:txBody>
          <a:bodyPr wrap="none" rtlCol="0">
            <a:spAutoFit/>
          </a:bodyPr>
          <a:lstStyle/>
          <a:p>
            <a:r>
              <a:rPr lang="es-ES" sz="1350" dirty="0">
                <a:solidFill>
                  <a:srgbClr val="FF0000"/>
                </a:solidFill>
              </a:rPr>
              <a:t>SiC</a:t>
            </a:r>
            <a:endParaRPr lang="en-GB" sz="1350" dirty="0">
              <a:solidFill>
                <a:srgbClr val="FF0000"/>
              </a:solidFill>
            </a:endParaRPr>
          </a:p>
        </p:txBody>
      </p:sp>
      <p:sp>
        <p:nvSpPr>
          <p:cNvPr id="19" name="Título 2">
            <a:extLst>
              <a:ext uri="{FF2B5EF4-FFF2-40B4-BE49-F238E27FC236}">
                <a16:creationId xmlns:a16="http://schemas.microsoft.com/office/drawing/2014/main" id="{D8556917-88DB-48EC-8687-4260F8B6A3BE}"/>
              </a:ext>
            </a:extLst>
          </p:cNvPr>
          <p:cNvSpPr>
            <a:spLocks noGrp="1"/>
          </p:cNvSpPr>
          <p:nvPr>
            <p:ph type="title"/>
          </p:nvPr>
        </p:nvSpPr>
        <p:spPr>
          <a:xfrm>
            <a:off x="3599892" y="971042"/>
            <a:ext cx="5544108" cy="479822"/>
          </a:xfrm>
        </p:spPr>
        <p:txBody>
          <a:bodyPr/>
          <a:lstStyle/>
          <a:p>
            <a:r>
              <a:rPr lang="en-US" dirty="0">
                <a:solidFill>
                  <a:schemeClr val="bg1"/>
                </a:solidFill>
              </a:rPr>
              <a:t>Dosimetry of FLASH electrons (2)</a:t>
            </a:r>
          </a:p>
        </p:txBody>
      </p:sp>
      <p:sp>
        <p:nvSpPr>
          <p:cNvPr id="20" name="Rectángulo 19">
            <a:extLst>
              <a:ext uri="{FF2B5EF4-FFF2-40B4-BE49-F238E27FC236}">
                <a16:creationId xmlns:a16="http://schemas.microsoft.com/office/drawing/2014/main" id="{1C5046CE-C49B-4135-B16C-DEABCBD6E2B7}"/>
              </a:ext>
            </a:extLst>
          </p:cNvPr>
          <p:cNvSpPr/>
          <p:nvPr/>
        </p:nvSpPr>
        <p:spPr>
          <a:xfrm>
            <a:off x="210514" y="1582092"/>
            <a:ext cx="1890210" cy="369332"/>
          </a:xfrm>
          <a:prstGeom prst="rect">
            <a:avLst/>
          </a:prstGeom>
          <a:noFill/>
          <a:ln>
            <a:noFill/>
          </a:ln>
        </p:spPr>
        <p:txBody>
          <a:bodyPr wrap="square">
            <a:spAutoFit/>
          </a:bodyPr>
          <a:lstStyle/>
          <a:p>
            <a:r>
              <a:rPr lang="en-US" b="1" u="sng" dirty="0">
                <a:solidFill>
                  <a:srgbClr val="004996"/>
                </a:solidFill>
              </a:rPr>
              <a:t>Detector linearity</a:t>
            </a:r>
          </a:p>
        </p:txBody>
      </p:sp>
      <p:sp>
        <p:nvSpPr>
          <p:cNvPr id="23" name="Marcador de contenido 2">
            <a:extLst>
              <a:ext uri="{FF2B5EF4-FFF2-40B4-BE49-F238E27FC236}">
                <a16:creationId xmlns:a16="http://schemas.microsoft.com/office/drawing/2014/main" id="{102D0719-85E9-483A-92DC-C4FF28659FDE}"/>
              </a:ext>
            </a:extLst>
          </p:cNvPr>
          <p:cNvSpPr>
            <a:spLocks noGrp="1"/>
          </p:cNvSpPr>
          <p:nvPr>
            <p:ph sz="half" idx="2"/>
          </p:nvPr>
        </p:nvSpPr>
        <p:spPr>
          <a:xfrm>
            <a:off x="93382" y="2107640"/>
            <a:ext cx="3013611" cy="3759263"/>
          </a:xfrm>
          <a:ln>
            <a:solidFill>
              <a:schemeClr val="tx1"/>
            </a:solidFill>
          </a:ln>
        </p:spPr>
        <p:txBody>
          <a:bodyPr>
            <a:noAutofit/>
          </a:bodyPr>
          <a:lstStyle/>
          <a:p>
            <a:r>
              <a:rPr lang="en-US" dirty="0"/>
              <a:t>Response independent both of Dose Per Pulse (DPP) and of instantaneous dose rate </a:t>
            </a:r>
          </a:p>
          <a:p>
            <a:endParaRPr lang="en-US" dirty="0"/>
          </a:p>
          <a:p>
            <a:pPr marL="342900" indent="-342900">
              <a:buFont typeface="Arial" panose="020B0604020202020204" pitchFamily="34" charset="0"/>
              <a:buChar char="•"/>
            </a:pPr>
            <a:r>
              <a:rPr lang="en-GB" dirty="0" err="1">
                <a:solidFill>
                  <a:srgbClr val="004996"/>
                </a:solidFill>
              </a:rPr>
              <a:t>SiC</a:t>
            </a:r>
            <a:r>
              <a:rPr lang="en-GB" dirty="0">
                <a:solidFill>
                  <a:srgbClr val="004996"/>
                </a:solidFill>
              </a:rPr>
              <a:t> diode </a:t>
            </a:r>
          </a:p>
          <a:p>
            <a:pPr lvl="1">
              <a:buFont typeface="Wingdings" panose="05000000000000000000" pitchFamily="2" charset="2"/>
              <a:buChar char="ü"/>
            </a:pPr>
            <a:r>
              <a:rPr lang="en-GB" sz="1800" dirty="0"/>
              <a:t>1 mm diameter</a:t>
            </a:r>
          </a:p>
          <a:p>
            <a:pPr lvl="1">
              <a:buFont typeface="Wingdings" panose="05000000000000000000" pitchFamily="2" charset="2"/>
              <a:buChar char="ü"/>
            </a:pPr>
            <a:r>
              <a:rPr lang="en-GB" sz="1800" dirty="0"/>
              <a:t>Encapsulation by PTW </a:t>
            </a:r>
          </a:p>
          <a:p>
            <a:pPr lvl="1">
              <a:buFont typeface="Wingdings" panose="05000000000000000000" pitchFamily="2" charset="2"/>
              <a:buChar char="ü"/>
            </a:pPr>
            <a:r>
              <a:rPr lang="en-GB" sz="1800" dirty="0"/>
              <a:t>Without external bias</a:t>
            </a:r>
          </a:p>
          <a:p>
            <a:endParaRPr lang="en-US" dirty="0"/>
          </a:p>
        </p:txBody>
      </p:sp>
      <p:sp>
        <p:nvSpPr>
          <p:cNvPr id="4" name="TextBox 3">
            <a:extLst>
              <a:ext uri="{FF2B5EF4-FFF2-40B4-BE49-F238E27FC236}">
                <a16:creationId xmlns:a16="http://schemas.microsoft.com/office/drawing/2014/main" id="{5EE3EB3D-3DFF-C9B3-C150-6B3F1408C246}"/>
              </a:ext>
            </a:extLst>
          </p:cNvPr>
          <p:cNvSpPr txBox="1"/>
          <p:nvPr/>
        </p:nvSpPr>
        <p:spPr>
          <a:xfrm>
            <a:off x="106889" y="6459783"/>
            <a:ext cx="4572000" cy="369332"/>
          </a:xfrm>
          <a:prstGeom prst="rect">
            <a:avLst/>
          </a:prstGeom>
          <a:noFill/>
        </p:spPr>
        <p:txBody>
          <a:bodyPr wrap="square">
            <a:spAutoFit/>
          </a:bodyPr>
          <a:lstStyle/>
          <a:p>
            <a:r>
              <a:rPr lang="en-US" i="1" dirty="0">
                <a:solidFill>
                  <a:srgbClr val="002060"/>
                </a:solidFill>
              </a:rPr>
              <a:t>C. Fleta et al., Phys Med Biol 69 (2024) 095013</a:t>
            </a:r>
          </a:p>
        </p:txBody>
      </p:sp>
      <p:sp>
        <p:nvSpPr>
          <p:cNvPr id="7" name="TextBox 6">
            <a:extLst>
              <a:ext uri="{FF2B5EF4-FFF2-40B4-BE49-F238E27FC236}">
                <a16:creationId xmlns:a16="http://schemas.microsoft.com/office/drawing/2014/main" id="{154972A1-5176-7E7D-B2C9-3C59163D9827}"/>
              </a:ext>
            </a:extLst>
          </p:cNvPr>
          <p:cNvSpPr txBox="1"/>
          <p:nvPr/>
        </p:nvSpPr>
        <p:spPr>
          <a:xfrm>
            <a:off x="181300" y="6023119"/>
            <a:ext cx="6399786" cy="369332"/>
          </a:xfrm>
          <a:prstGeom prst="rect">
            <a:avLst/>
          </a:prstGeom>
          <a:noFill/>
        </p:spPr>
        <p:txBody>
          <a:bodyPr wrap="square">
            <a:spAutoFit/>
          </a:bodyPr>
          <a:lstStyle/>
          <a:p>
            <a:pPr marL="257175" indent="-257175">
              <a:buFont typeface="Arial" panose="020B0604020202020204" pitchFamily="34" charset="0"/>
              <a:buChar char="•"/>
            </a:pPr>
            <a:r>
              <a:rPr lang="en-US" b="1" dirty="0">
                <a:solidFill>
                  <a:srgbClr val="004996"/>
                </a:solidFill>
              </a:rPr>
              <a:t>20 MeV FLASH electrons </a:t>
            </a:r>
            <a:r>
              <a:rPr lang="en-US" dirty="0"/>
              <a:t>at PTB reference beam (Germany)</a:t>
            </a:r>
          </a:p>
        </p:txBody>
      </p:sp>
      <p:sp>
        <p:nvSpPr>
          <p:cNvPr id="9" name="CuadroTexto 13">
            <a:extLst>
              <a:ext uri="{FF2B5EF4-FFF2-40B4-BE49-F238E27FC236}">
                <a16:creationId xmlns:a16="http://schemas.microsoft.com/office/drawing/2014/main" id="{5900FD60-7A41-60C2-00F2-D96DCAFDE8C7}"/>
              </a:ext>
            </a:extLst>
          </p:cNvPr>
          <p:cNvSpPr txBox="1"/>
          <p:nvPr/>
        </p:nvSpPr>
        <p:spPr>
          <a:xfrm>
            <a:off x="3381193" y="5474611"/>
            <a:ext cx="2387192" cy="261610"/>
          </a:xfrm>
          <a:prstGeom prst="rect">
            <a:avLst/>
          </a:prstGeom>
          <a:noFill/>
        </p:spPr>
        <p:txBody>
          <a:bodyPr wrap="none" rtlCol="0">
            <a:spAutoFit/>
          </a:bodyPr>
          <a:lstStyle/>
          <a:p>
            <a:r>
              <a:rPr lang="en-US" sz="1100" i="1" dirty="0">
                <a:latin typeface="Arial" panose="020B0604020202020204" pitchFamily="34" charset="0"/>
                <a:cs typeface="Arial" panose="020B0604020202020204" pitchFamily="34" charset="0"/>
              </a:rPr>
              <a:t>SiC diode in water phantom at PTB</a:t>
            </a:r>
            <a:endParaRPr lang="en-GB" sz="1100" i="1"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814AC5E6-DCB3-01C2-F3E3-BA018217B28B}"/>
              </a:ext>
            </a:extLst>
          </p:cNvPr>
          <p:cNvPicPr>
            <a:picLocks noChangeAspect="1"/>
          </p:cNvPicPr>
          <p:nvPr/>
        </p:nvPicPr>
        <p:blipFill>
          <a:blip r:embed="rId4"/>
          <a:stretch>
            <a:fillRect/>
          </a:stretch>
        </p:blipFill>
        <p:spPr>
          <a:xfrm>
            <a:off x="3381193" y="1991009"/>
            <a:ext cx="2785428" cy="3394603"/>
          </a:xfrm>
          <a:prstGeom prst="rect">
            <a:avLst/>
          </a:prstGeom>
        </p:spPr>
      </p:pic>
      <p:pic>
        <p:nvPicPr>
          <p:cNvPr id="11" name="Picture 10">
            <a:extLst>
              <a:ext uri="{FF2B5EF4-FFF2-40B4-BE49-F238E27FC236}">
                <a16:creationId xmlns:a16="http://schemas.microsoft.com/office/drawing/2014/main" id="{BDF76CC8-6E2E-8132-1FC3-B1E9F126E676}"/>
              </a:ext>
            </a:extLst>
          </p:cNvPr>
          <p:cNvPicPr>
            <a:picLocks noChangeAspect="1"/>
          </p:cNvPicPr>
          <p:nvPr/>
        </p:nvPicPr>
        <p:blipFill>
          <a:blip r:embed="rId5"/>
          <a:stretch>
            <a:fillRect/>
          </a:stretch>
        </p:blipFill>
        <p:spPr>
          <a:xfrm>
            <a:off x="6166621" y="5603853"/>
            <a:ext cx="2937880" cy="703868"/>
          </a:xfrm>
          <a:prstGeom prst="rect">
            <a:avLst/>
          </a:prstGeom>
        </p:spPr>
      </p:pic>
      <p:sp>
        <p:nvSpPr>
          <p:cNvPr id="22" name="TextBox 21">
            <a:extLst>
              <a:ext uri="{FF2B5EF4-FFF2-40B4-BE49-F238E27FC236}">
                <a16:creationId xmlns:a16="http://schemas.microsoft.com/office/drawing/2014/main" id="{938C274C-D705-F577-D273-A75F60511E16}"/>
              </a:ext>
            </a:extLst>
          </p:cNvPr>
          <p:cNvSpPr txBox="1"/>
          <p:nvPr/>
        </p:nvSpPr>
        <p:spPr>
          <a:xfrm>
            <a:off x="0" y="991097"/>
            <a:ext cx="5661698" cy="523220"/>
          </a:xfrm>
          <a:prstGeom prst="rect">
            <a:avLst/>
          </a:prstGeom>
          <a:noFill/>
        </p:spPr>
        <p:txBody>
          <a:bodyPr wrap="square">
            <a:spAutoFit/>
          </a:bodyPr>
          <a:lstStyle/>
          <a:p>
            <a:r>
              <a:rPr lang="en-GB" sz="2800" b="1" dirty="0">
                <a:solidFill>
                  <a:srgbClr val="004996"/>
                </a:solidFill>
                <a:latin typeface="Arial" panose="020B0604020202020204" pitchFamily="34" charset="0"/>
                <a:ea typeface="+mj-ea"/>
                <a:cs typeface="Arial" panose="020B0604020202020204" pitchFamily="34" charset="0"/>
              </a:rPr>
              <a:t>Dosimetry of FLASH: electrons</a:t>
            </a:r>
          </a:p>
        </p:txBody>
      </p:sp>
    </p:spTree>
    <p:extLst>
      <p:ext uri="{BB962C8B-B14F-4D97-AF65-F5344CB8AC3E}">
        <p14:creationId xmlns:p14="http://schemas.microsoft.com/office/powerpoint/2010/main" val="3199948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3A46056A-1299-4AB1-AB35-0BA59E3279A5}"/>
              </a:ext>
            </a:extLst>
          </p:cNvPr>
          <p:cNvSpPr>
            <a:spLocks noGrp="1"/>
          </p:cNvSpPr>
          <p:nvPr>
            <p:ph type="title"/>
          </p:nvPr>
        </p:nvSpPr>
        <p:spPr>
          <a:xfrm>
            <a:off x="3599892" y="1004962"/>
            <a:ext cx="4924890" cy="479822"/>
          </a:xfrm>
        </p:spPr>
        <p:txBody>
          <a:bodyPr/>
          <a:lstStyle/>
          <a:p>
            <a:r>
              <a:rPr lang="en-US" dirty="0">
                <a:solidFill>
                  <a:schemeClr val="bg1"/>
                </a:solidFill>
              </a:rPr>
              <a:t>Dosimetry of FLASH electrons (3)</a:t>
            </a:r>
          </a:p>
        </p:txBody>
      </p:sp>
      <p:pic>
        <p:nvPicPr>
          <p:cNvPr id="4" name="Imagen 3">
            <a:extLst>
              <a:ext uri="{FF2B5EF4-FFF2-40B4-BE49-F238E27FC236}">
                <a16:creationId xmlns:a16="http://schemas.microsoft.com/office/drawing/2014/main" id="{AAED746C-90EF-48B3-B4F4-9077B90A99F3}"/>
              </a:ext>
            </a:extLst>
          </p:cNvPr>
          <p:cNvPicPr>
            <a:picLocks noChangeAspect="1"/>
          </p:cNvPicPr>
          <p:nvPr/>
        </p:nvPicPr>
        <p:blipFill>
          <a:blip r:embed="rId3"/>
          <a:stretch>
            <a:fillRect/>
          </a:stretch>
        </p:blipFill>
        <p:spPr>
          <a:xfrm>
            <a:off x="241936" y="1432096"/>
            <a:ext cx="4050450" cy="3319754"/>
          </a:xfrm>
          <a:prstGeom prst="rect">
            <a:avLst/>
          </a:prstGeom>
        </p:spPr>
      </p:pic>
      <p:sp>
        <p:nvSpPr>
          <p:cNvPr id="6" name="Rectángulo 5">
            <a:extLst>
              <a:ext uri="{FF2B5EF4-FFF2-40B4-BE49-F238E27FC236}">
                <a16:creationId xmlns:a16="http://schemas.microsoft.com/office/drawing/2014/main" id="{A76457BD-24E8-4F17-A97F-47806A8BBC9A}"/>
              </a:ext>
            </a:extLst>
          </p:cNvPr>
          <p:cNvSpPr/>
          <p:nvPr/>
        </p:nvSpPr>
        <p:spPr>
          <a:xfrm>
            <a:off x="523572" y="1063625"/>
            <a:ext cx="3487178" cy="369332"/>
          </a:xfrm>
          <a:prstGeom prst="rect">
            <a:avLst/>
          </a:prstGeom>
          <a:noFill/>
          <a:ln>
            <a:noFill/>
          </a:ln>
        </p:spPr>
        <p:txBody>
          <a:bodyPr wrap="square">
            <a:spAutoFit/>
          </a:bodyPr>
          <a:lstStyle/>
          <a:p>
            <a:r>
              <a:rPr lang="en-US" b="1" u="sng" dirty="0">
                <a:solidFill>
                  <a:srgbClr val="004996"/>
                </a:solidFill>
              </a:rPr>
              <a:t>Long-term radiation hardness</a:t>
            </a:r>
          </a:p>
        </p:txBody>
      </p:sp>
      <p:sp>
        <p:nvSpPr>
          <p:cNvPr id="2" name="CuadroTexto 1">
            <a:extLst>
              <a:ext uri="{FF2B5EF4-FFF2-40B4-BE49-F238E27FC236}">
                <a16:creationId xmlns:a16="http://schemas.microsoft.com/office/drawing/2014/main" id="{72C935AB-64C2-4CAD-B0D3-A57501BEACFC}"/>
              </a:ext>
            </a:extLst>
          </p:cNvPr>
          <p:cNvSpPr txBox="1"/>
          <p:nvPr/>
        </p:nvSpPr>
        <p:spPr>
          <a:xfrm>
            <a:off x="73783" y="4696384"/>
            <a:ext cx="3823483" cy="300082"/>
          </a:xfrm>
          <a:prstGeom prst="rect">
            <a:avLst/>
          </a:prstGeom>
          <a:noFill/>
        </p:spPr>
        <p:txBody>
          <a:bodyPr wrap="none" rtlCol="0">
            <a:spAutoFit/>
          </a:bodyPr>
          <a:lstStyle/>
          <a:p>
            <a:r>
              <a:rPr lang="es-ES" sz="1350" i="1" dirty="0"/>
              <a:t>(</a:t>
            </a:r>
            <a:r>
              <a:rPr lang="es-ES" sz="1350" i="1" dirty="0" err="1"/>
              <a:t>initial</a:t>
            </a:r>
            <a:r>
              <a:rPr lang="es-ES" sz="1350" i="1" dirty="0"/>
              <a:t> </a:t>
            </a:r>
            <a:r>
              <a:rPr lang="es-ES" sz="1350" i="1" dirty="0" err="1"/>
              <a:t>irradiation</a:t>
            </a:r>
            <a:r>
              <a:rPr lang="es-ES" sz="1350" i="1" dirty="0"/>
              <a:t> </a:t>
            </a:r>
            <a:r>
              <a:rPr lang="es-ES" sz="1350" i="1" dirty="0" err="1"/>
              <a:t>of</a:t>
            </a:r>
            <a:r>
              <a:rPr lang="es-ES" sz="1350" i="1" dirty="0"/>
              <a:t> SiC </a:t>
            </a:r>
            <a:r>
              <a:rPr lang="es-ES" sz="1350" i="1" dirty="0" err="1"/>
              <a:t>diode</a:t>
            </a:r>
            <a:r>
              <a:rPr lang="es-ES" sz="1350" i="1" dirty="0"/>
              <a:t> (10s kGy) </a:t>
            </a:r>
            <a:r>
              <a:rPr lang="es-ES" sz="1350" i="1" dirty="0" err="1"/>
              <a:t>not</a:t>
            </a:r>
            <a:r>
              <a:rPr lang="es-ES" sz="1350" i="1" dirty="0"/>
              <a:t> </a:t>
            </a:r>
            <a:r>
              <a:rPr lang="es-ES" sz="1350" i="1" dirty="0" err="1"/>
              <a:t>shown</a:t>
            </a:r>
            <a:r>
              <a:rPr lang="es-ES" sz="1350" i="1" dirty="0"/>
              <a:t>) </a:t>
            </a:r>
            <a:endParaRPr lang="en-GB" sz="1350" i="1" dirty="0"/>
          </a:p>
        </p:txBody>
      </p:sp>
      <p:sp>
        <p:nvSpPr>
          <p:cNvPr id="11" name="Marcador de contenido 2">
            <a:extLst>
              <a:ext uri="{FF2B5EF4-FFF2-40B4-BE49-F238E27FC236}">
                <a16:creationId xmlns:a16="http://schemas.microsoft.com/office/drawing/2014/main" id="{B1CB1A64-CAD4-4E2F-8975-00BAAA5EBC00}"/>
              </a:ext>
            </a:extLst>
          </p:cNvPr>
          <p:cNvSpPr>
            <a:spLocks noGrp="1"/>
          </p:cNvSpPr>
          <p:nvPr>
            <p:ph sz="half" idx="2"/>
          </p:nvPr>
        </p:nvSpPr>
        <p:spPr>
          <a:xfrm>
            <a:off x="394307" y="5092297"/>
            <a:ext cx="3487178" cy="1639132"/>
          </a:xfrm>
          <a:ln>
            <a:solidFill>
              <a:schemeClr val="tx1"/>
            </a:solidFill>
          </a:ln>
        </p:spPr>
        <p:txBody>
          <a:bodyPr>
            <a:normAutofit/>
          </a:bodyPr>
          <a:lstStyle/>
          <a:p>
            <a:r>
              <a:rPr lang="en-GB" sz="1650" dirty="0">
                <a:latin typeface="+mn-lt"/>
              </a:rPr>
              <a:t>Linear decrease of sensitivity of </a:t>
            </a:r>
            <a:r>
              <a:rPr lang="en-GB" sz="1650" b="1" dirty="0">
                <a:solidFill>
                  <a:srgbClr val="004996"/>
                </a:solidFill>
                <a:latin typeface="+mn-lt"/>
              </a:rPr>
              <a:t>0.018% / kGy </a:t>
            </a:r>
            <a:r>
              <a:rPr lang="en-GB" sz="1650" dirty="0">
                <a:latin typeface="+mn-lt"/>
              </a:rPr>
              <a:t>of 20 MeV electrons</a:t>
            </a:r>
          </a:p>
        </p:txBody>
      </p:sp>
      <p:sp>
        <p:nvSpPr>
          <p:cNvPr id="12" name="Rectángulo 11">
            <a:extLst>
              <a:ext uri="{FF2B5EF4-FFF2-40B4-BE49-F238E27FC236}">
                <a16:creationId xmlns:a16="http://schemas.microsoft.com/office/drawing/2014/main" id="{764E9063-E043-4325-AFEF-18ACA39C9F09}"/>
              </a:ext>
            </a:extLst>
          </p:cNvPr>
          <p:cNvSpPr/>
          <p:nvPr/>
        </p:nvSpPr>
        <p:spPr>
          <a:xfrm>
            <a:off x="1001878" y="5831535"/>
            <a:ext cx="2879607" cy="854080"/>
          </a:xfrm>
          <a:prstGeom prst="rect">
            <a:avLst/>
          </a:prstGeom>
        </p:spPr>
        <p:txBody>
          <a:bodyPr wrap="square">
            <a:spAutoFit/>
          </a:bodyPr>
          <a:lstStyle/>
          <a:p>
            <a:pPr marL="177796">
              <a:buClr>
                <a:schemeClr val="accent6">
                  <a:lumMod val="75000"/>
                </a:schemeClr>
              </a:buClr>
            </a:pPr>
            <a:r>
              <a:rPr lang="en-US" sz="1650" dirty="0">
                <a:cs typeface="Arial" panose="020B0604020202020204" pitchFamily="34" charset="0"/>
                <a:sym typeface="Wingdings" panose="05000000000000000000" pitchFamily="2" charset="2"/>
              </a:rPr>
              <a:t> </a:t>
            </a:r>
            <a:r>
              <a:rPr lang="en-US" sz="1650" dirty="0">
                <a:cs typeface="Arial" panose="020B0604020202020204" pitchFamily="34" charset="0"/>
              </a:rPr>
              <a:t>Not as radiation hard as diamond, </a:t>
            </a:r>
            <a:r>
              <a:rPr lang="en-US" sz="1650" dirty="0">
                <a:solidFill>
                  <a:schemeClr val="tx2"/>
                </a:solidFill>
                <a:cs typeface="Arial" panose="020B0604020202020204" pitchFamily="34" charset="0"/>
              </a:rPr>
              <a:t>much better than commercial silicon diodes </a:t>
            </a:r>
          </a:p>
        </p:txBody>
      </p:sp>
      <p:pic>
        <p:nvPicPr>
          <p:cNvPr id="5" name="Imagen 7">
            <a:extLst>
              <a:ext uri="{FF2B5EF4-FFF2-40B4-BE49-F238E27FC236}">
                <a16:creationId xmlns:a16="http://schemas.microsoft.com/office/drawing/2014/main" id="{A66F98B7-8038-15D4-A5B3-13AE5617DF4A}"/>
              </a:ext>
            </a:extLst>
          </p:cNvPr>
          <p:cNvPicPr>
            <a:picLocks noChangeAspect="1"/>
          </p:cNvPicPr>
          <p:nvPr/>
        </p:nvPicPr>
        <p:blipFill>
          <a:blip r:embed="rId4"/>
          <a:stretch>
            <a:fillRect/>
          </a:stretch>
        </p:blipFill>
        <p:spPr>
          <a:xfrm>
            <a:off x="4572000" y="1564804"/>
            <a:ext cx="3952782" cy="3216678"/>
          </a:xfrm>
          <a:prstGeom prst="rect">
            <a:avLst/>
          </a:prstGeom>
        </p:spPr>
      </p:pic>
      <p:sp>
        <p:nvSpPr>
          <p:cNvPr id="7" name="Rectángulo 5">
            <a:extLst>
              <a:ext uri="{FF2B5EF4-FFF2-40B4-BE49-F238E27FC236}">
                <a16:creationId xmlns:a16="http://schemas.microsoft.com/office/drawing/2014/main" id="{79F11587-05E2-5440-D924-C4A2D3B09DF2}"/>
              </a:ext>
            </a:extLst>
          </p:cNvPr>
          <p:cNvSpPr/>
          <p:nvPr/>
        </p:nvSpPr>
        <p:spPr>
          <a:xfrm>
            <a:off x="4829674" y="1084983"/>
            <a:ext cx="4072390" cy="369332"/>
          </a:xfrm>
          <a:prstGeom prst="rect">
            <a:avLst/>
          </a:prstGeom>
          <a:noFill/>
          <a:ln>
            <a:noFill/>
          </a:ln>
        </p:spPr>
        <p:txBody>
          <a:bodyPr wrap="square">
            <a:spAutoFit/>
          </a:bodyPr>
          <a:lstStyle/>
          <a:p>
            <a:r>
              <a:rPr lang="en-US" b="1" u="sng" dirty="0">
                <a:solidFill>
                  <a:srgbClr val="004996"/>
                </a:solidFill>
              </a:rPr>
              <a:t>Temperature </a:t>
            </a:r>
            <a:r>
              <a:rPr lang="en-US" b="1" u="sng" dirty="0" err="1">
                <a:solidFill>
                  <a:srgbClr val="004996"/>
                </a:solidFill>
              </a:rPr>
              <a:t>depencence</a:t>
            </a:r>
            <a:r>
              <a:rPr lang="en-US" b="1" u="sng" dirty="0">
                <a:solidFill>
                  <a:srgbClr val="004996"/>
                </a:solidFill>
              </a:rPr>
              <a:t> of sensitivity</a:t>
            </a:r>
          </a:p>
        </p:txBody>
      </p:sp>
      <p:sp>
        <p:nvSpPr>
          <p:cNvPr id="8" name="Marcador de contenido 2">
            <a:extLst>
              <a:ext uri="{FF2B5EF4-FFF2-40B4-BE49-F238E27FC236}">
                <a16:creationId xmlns:a16="http://schemas.microsoft.com/office/drawing/2014/main" id="{A7A0854B-C9FD-91FB-F3B9-5183C1196022}"/>
              </a:ext>
            </a:extLst>
          </p:cNvPr>
          <p:cNvSpPr txBox="1">
            <a:spLocks/>
          </p:cNvSpPr>
          <p:nvPr/>
        </p:nvSpPr>
        <p:spPr>
          <a:xfrm>
            <a:off x="4646584" y="5270130"/>
            <a:ext cx="4148260" cy="875714"/>
          </a:xfrm>
          <a:prstGeom prst="rect">
            <a:avLst/>
          </a:prstGeom>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9pPr>
          </a:lstStyle>
          <a:p>
            <a:r>
              <a:rPr lang="en-GB" sz="1500" dirty="0"/>
              <a:t>Sensitivity reduction of </a:t>
            </a:r>
            <a:r>
              <a:rPr lang="en-GB" sz="1500" b="1" dirty="0">
                <a:solidFill>
                  <a:srgbClr val="004996"/>
                </a:solidFill>
              </a:rPr>
              <a:t>–0.08% /°C</a:t>
            </a:r>
          </a:p>
          <a:p>
            <a:r>
              <a:rPr lang="en-GB" sz="1500" dirty="0"/>
              <a:t>Better than most commercial Si diodes + opposite trend. </a:t>
            </a:r>
          </a:p>
        </p:txBody>
      </p:sp>
    </p:spTree>
    <p:extLst>
      <p:ext uri="{BB962C8B-B14F-4D97-AF65-F5344CB8AC3E}">
        <p14:creationId xmlns:p14="http://schemas.microsoft.com/office/powerpoint/2010/main" val="39263534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3A46056A-1299-4AB1-AB35-0BA59E3279A5}"/>
              </a:ext>
            </a:extLst>
          </p:cNvPr>
          <p:cNvSpPr>
            <a:spLocks noGrp="1"/>
          </p:cNvSpPr>
          <p:nvPr>
            <p:ph type="title"/>
          </p:nvPr>
        </p:nvSpPr>
        <p:spPr/>
        <p:txBody>
          <a:bodyPr/>
          <a:lstStyle/>
          <a:p>
            <a:r>
              <a:rPr lang="en-US" sz="1800" dirty="0">
                <a:solidFill>
                  <a:schemeClr val="bg1"/>
                </a:solidFill>
              </a:rPr>
              <a:t>Radiation hardness with FLASH protons (1)</a:t>
            </a:r>
          </a:p>
        </p:txBody>
      </p:sp>
      <p:sp>
        <p:nvSpPr>
          <p:cNvPr id="8" name="Marcador de contenido 7">
            <a:extLst>
              <a:ext uri="{FF2B5EF4-FFF2-40B4-BE49-F238E27FC236}">
                <a16:creationId xmlns:a16="http://schemas.microsoft.com/office/drawing/2014/main" id="{56C82B4C-40C8-41D7-8A16-F856D6F1134C}"/>
              </a:ext>
            </a:extLst>
          </p:cNvPr>
          <p:cNvSpPr>
            <a:spLocks noGrp="1"/>
          </p:cNvSpPr>
          <p:nvPr>
            <p:ph sz="half" idx="4294967295"/>
          </p:nvPr>
        </p:nvSpPr>
        <p:spPr>
          <a:xfrm>
            <a:off x="4922378" y="1718741"/>
            <a:ext cx="4119472" cy="1695450"/>
          </a:xfrm>
        </p:spPr>
        <p:txBody>
          <a:bodyPr>
            <a:noAutofit/>
          </a:bodyPr>
          <a:lstStyle/>
          <a:p>
            <a:r>
              <a:rPr lang="es-ES" sz="1800" b="1" dirty="0">
                <a:solidFill>
                  <a:srgbClr val="004996"/>
                </a:solidFill>
              </a:rPr>
              <a:t>1 and 2 </a:t>
            </a:r>
            <a:r>
              <a:rPr lang="es-ES" sz="1800" b="1" dirty="0" err="1">
                <a:solidFill>
                  <a:srgbClr val="004996"/>
                </a:solidFill>
              </a:rPr>
              <a:t>MeV</a:t>
            </a:r>
            <a:r>
              <a:rPr lang="es-ES" sz="1800" b="1" dirty="0">
                <a:solidFill>
                  <a:srgbClr val="004996"/>
                </a:solidFill>
              </a:rPr>
              <a:t> </a:t>
            </a:r>
            <a:r>
              <a:rPr lang="es-ES" sz="1800" b="1" dirty="0" err="1">
                <a:solidFill>
                  <a:srgbClr val="004996"/>
                </a:solidFill>
              </a:rPr>
              <a:t>protons</a:t>
            </a:r>
            <a:r>
              <a:rPr lang="es-ES" sz="1800" b="1" dirty="0">
                <a:solidFill>
                  <a:srgbClr val="004996"/>
                </a:solidFill>
              </a:rPr>
              <a:t> </a:t>
            </a:r>
            <a:r>
              <a:rPr lang="es-ES" sz="1800" dirty="0"/>
              <a:t>at CNA (Sevilla)</a:t>
            </a:r>
          </a:p>
          <a:p>
            <a:r>
              <a:rPr lang="es-ES" sz="1800" dirty="0"/>
              <a:t>FLASH </a:t>
            </a:r>
            <a:r>
              <a:rPr lang="es-ES" sz="1800" dirty="0" err="1"/>
              <a:t>beam</a:t>
            </a:r>
            <a:r>
              <a:rPr lang="es-ES" sz="1800" dirty="0"/>
              <a:t> </a:t>
            </a:r>
            <a:r>
              <a:rPr lang="es-ES" sz="1800" dirty="0" err="1"/>
              <a:t>structure</a:t>
            </a:r>
            <a:r>
              <a:rPr lang="es-ES" sz="1800" dirty="0"/>
              <a:t>: 1-10 ms pulses, 500 Hz – 10 kHz, up </a:t>
            </a:r>
            <a:r>
              <a:rPr lang="es-ES" sz="1800" dirty="0" err="1"/>
              <a:t>to</a:t>
            </a:r>
            <a:r>
              <a:rPr lang="es-ES" sz="1800" dirty="0"/>
              <a:t> </a:t>
            </a:r>
            <a:r>
              <a:rPr lang="en-GB" sz="1800" dirty="0"/>
              <a:t>5.6 Gy per pulse (4.6 MGy/s)</a:t>
            </a:r>
          </a:p>
          <a:p>
            <a:r>
              <a:rPr lang="es-ES" sz="1800" dirty="0"/>
              <a:t>3</a:t>
            </a:r>
            <a:r>
              <a:rPr lang="en-GB" sz="1800" dirty="0"/>
              <a:t>0 µm diameter planar microdiodes</a:t>
            </a:r>
          </a:p>
        </p:txBody>
      </p:sp>
      <p:pic>
        <p:nvPicPr>
          <p:cNvPr id="6" name="Imagen 5">
            <a:extLst>
              <a:ext uri="{FF2B5EF4-FFF2-40B4-BE49-F238E27FC236}">
                <a16:creationId xmlns:a16="http://schemas.microsoft.com/office/drawing/2014/main" id="{7631A4FC-1278-4BE1-8F67-F4FF5D7C1A5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bwMode="auto">
          <a:xfrm>
            <a:off x="6086444" y="3919598"/>
            <a:ext cx="2840618" cy="2114254"/>
          </a:xfrm>
          <a:prstGeom prst="rect">
            <a:avLst/>
          </a:prstGeom>
          <a:noFill/>
          <a:ln>
            <a:noFill/>
          </a:ln>
        </p:spPr>
      </p:pic>
      <p:grpSp>
        <p:nvGrpSpPr>
          <p:cNvPr id="7" name="Group 54">
            <a:extLst>
              <a:ext uri="{FF2B5EF4-FFF2-40B4-BE49-F238E27FC236}">
                <a16:creationId xmlns:a16="http://schemas.microsoft.com/office/drawing/2014/main" id="{7F810E6A-E25F-4778-9622-46A64C77D1AD}"/>
              </a:ext>
            </a:extLst>
          </p:cNvPr>
          <p:cNvGrpSpPr/>
          <p:nvPr/>
        </p:nvGrpSpPr>
        <p:grpSpPr>
          <a:xfrm>
            <a:off x="205710" y="2216232"/>
            <a:ext cx="5272201" cy="3074457"/>
            <a:chOff x="1085120" y="3041861"/>
            <a:chExt cx="6487019" cy="3509915"/>
          </a:xfrm>
        </p:grpSpPr>
        <p:grpSp>
          <p:nvGrpSpPr>
            <p:cNvPr id="9" name="Grupo 320">
              <a:extLst>
                <a:ext uri="{FF2B5EF4-FFF2-40B4-BE49-F238E27FC236}">
                  <a16:creationId xmlns:a16="http://schemas.microsoft.com/office/drawing/2014/main" id="{1EEA4304-76B1-4384-9451-151960CBF7CF}"/>
                </a:ext>
              </a:extLst>
            </p:cNvPr>
            <p:cNvGrpSpPr/>
            <p:nvPr/>
          </p:nvGrpSpPr>
          <p:grpSpPr>
            <a:xfrm>
              <a:off x="1085120" y="3041861"/>
              <a:ext cx="4884475" cy="3509915"/>
              <a:chOff x="1998126" y="1296115"/>
              <a:chExt cx="4884475" cy="3509915"/>
            </a:xfrm>
          </p:grpSpPr>
          <p:grpSp>
            <p:nvGrpSpPr>
              <p:cNvPr id="14" name="Grupo 323">
                <a:extLst>
                  <a:ext uri="{FF2B5EF4-FFF2-40B4-BE49-F238E27FC236}">
                    <a16:creationId xmlns:a16="http://schemas.microsoft.com/office/drawing/2014/main" id="{3FB26E4E-5F1A-4252-B580-AC2A645F3E0D}"/>
                  </a:ext>
                </a:extLst>
              </p:cNvPr>
              <p:cNvGrpSpPr/>
              <p:nvPr/>
            </p:nvGrpSpPr>
            <p:grpSpPr>
              <a:xfrm>
                <a:off x="1998126" y="1296115"/>
                <a:ext cx="4855801" cy="3509915"/>
                <a:chOff x="2005746" y="1273255"/>
                <a:chExt cx="4855801" cy="3509915"/>
              </a:xfrm>
            </p:grpSpPr>
            <p:sp>
              <p:nvSpPr>
                <p:cNvPr id="16" name="Rectángulo 328">
                  <a:extLst>
                    <a:ext uri="{FF2B5EF4-FFF2-40B4-BE49-F238E27FC236}">
                      <a16:creationId xmlns:a16="http://schemas.microsoft.com/office/drawing/2014/main" id="{B2D1A16E-0FEE-4885-A90B-87160F24FEF3}"/>
                    </a:ext>
                  </a:extLst>
                </p:cNvPr>
                <p:cNvSpPr/>
                <p:nvPr/>
              </p:nvSpPr>
              <p:spPr>
                <a:xfrm>
                  <a:off x="2005746" y="1273255"/>
                  <a:ext cx="2313934" cy="3050082"/>
                </a:xfrm>
                <a:prstGeom prst="rect">
                  <a:avLst/>
                </a:prstGeom>
                <a:noFill/>
                <a:ln w="5715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CuadroTexto 329">
                  <a:extLst>
                    <a:ext uri="{FF2B5EF4-FFF2-40B4-BE49-F238E27FC236}">
                      <a16:creationId xmlns:a16="http://schemas.microsoft.com/office/drawing/2014/main" id="{7E3BEB47-220F-4806-8C15-4E4D9C2B4417}"/>
                    </a:ext>
                  </a:extLst>
                </p:cNvPr>
                <p:cNvSpPr txBox="1"/>
                <p:nvPr/>
              </p:nvSpPr>
              <p:spPr>
                <a:xfrm>
                  <a:off x="2005746" y="4352283"/>
                  <a:ext cx="2388088" cy="430887"/>
                </a:xfrm>
                <a:prstGeom prst="rect">
                  <a:avLst/>
                </a:prstGeom>
                <a:noFill/>
              </p:spPr>
              <p:txBody>
                <a:bodyPr wrap="square" rtlCol="0">
                  <a:spAutoFit/>
                </a:bodyPr>
                <a:lstStyle/>
                <a:p>
                  <a:pPr defTabSz="685800">
                    <a:defRPr/>
                  </a:pPr>
                  <a:r>
                    <a:rPr lang="en-US" sz="1500" b="1" dirty="0">
                      <a:solidFill>
                        <a:srgbClr val="8064A2"/>
                      </a:solidFill>
                      <a:cs typeface="Arial" panose="020B0604020202020204" pitchFamily="34" charset="0"/>
                    </a:rPr>
                    <a:t>Vacuum chamber</a:t>
                  </a:r>
                </a:p>
              </p:txBody>
            </p:sp>
            <p:pic>
              <p:nvPicPr>
                <p:cNvPr id="18" name="Imagen 330" descr="Imagen que contiene motor, lavabo&#10;&#10;Descripción generada automáticamente">
                  <a:extLst>
                    <a:ext uri="{FF2B5EF4-FFF2-40B4-BE49-F238E27FC236}">
                      <a16:creationId xmlns:a16="http://schemas.microsoft.com/office/drawing/2014/main" id="{2821907C-88CD-4FA6-8EE8-57941B7E07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19561" y="1293779"/>
                  <a:ext cx="2291604" cy="3022458"/>
                </a:xfrm>
                <a:prstGeom prst="rect">
                  <a:avLst/>
                </a:prstGeom>
              </p:spPr>
            </p:pic>
            <p:grpSp>
              <p:nvGrpSpPr>
                <p:cNvPr id="19" name="Grupo 331">
                  <a:extLst>
                    <a:ext uri="{FF2B5EF4-FFF2-40B4-BE49-F238E27FC236}">
                      <a16:creationId xmlns:a16="http://schemas.microsoft.com/office/drawing/2014/main" id="{22D3E4FE-34E0-4972-9ADC-0716E2AE41C6}"/>
                    </a:ext>
                  </a:extLst>
                </p:cNvPr>
                <p:cNvGrpSpPr/>
                <p:nvPr/>
              </p:nvGrpSpPr>
              <p:grpSpPr>
                <a:xfrm>
                  <a:off x="4412663" y="2394044"/>
                  <a:ext cx="2448884" cy="1922172"/>
                  <a:chOff x="6244749" y="2311884"/>
                  <a:chExt cx="5148410" cy="4203233"/>
                </a:xfrm>
              </p:grpSpPr>
              <p:pic>
                <p:nvPicPr>
                  <p:cNvPr id="21" name="Imagen 341" descr="Imagen que contiene interior, hombre, tabla, grande&#10;&#10;Descripción generada automáticamente">
                    <a:extLst>
                      <a:ext uri="{FF2B5EF4-FFF2-40B4-BE49-F238E27FC236}">
                        <a16:creationId xmlns:a16="http://schemas.microsoft.com/office/drawing/2014/main" id="{AB7C1D8B-39B2-469A-B4E4-64D3FCA5B25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8710" r="-96"/>
                  <a:stretch/>
                </p:blipFill>
                <p:spPr>
                  <a:xfrm>
                    <a:off x="6244749" y="2311884"/>
                    <a:ext cx="5148410" cy="4203233"/>
                  </a:xfrm>
                  <a:prstGeom prst="rect">
                    <a:avLst/>
                  </a:prstGeom>
                </p:spPr>
              </p:pic>
              <p:sp>
                <p:nvSpPr>
                  <p:cNvPr id="22" name="Rectángulo 342">
                    <a:extLst>
                      <a:ext uri="{FF2B5EF4-FFF2-40B4-BE49-F238E27FC236}">
                        <a16:creationId xmlns:a16="http://schemas.microsoft.com/office/drawing/2014/main" id="{96D3165D-39AE-4FBB-858C-87EC51B53A32}"/>
                      </a:ext>
                    </a:extLst>
                  </p:cNvPr>
                  <p:cNvSpPr/>
                  <p:nvPr/>
                </p:nvSpPr>
                <p:spPr>
                  <a:xfrm>
                    <a:off x="7889240" y="3635859"/>
                    <a:ext cx="525914" cy="575035"/>
                  </a:xfrm>
                  <a:prstGeom prst="rect">
                    <a:avLst/>
                  </a:prstGeom>
                  <a:noFill/>
                  <a:ln w="381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CuadroTexto 344">
                    <a:extLst>
                      <a:ext uri="{FF2B5EF4-FFF2-40B4-BE49-F238E27FC236}">
                        <a16:creationId xmlns:a16="http://schemas.microsoft.com/office/drawing/2014/main" id="{2F1A0A6E-252D-4A01-AAEA-1A151577D941}"/>
                      </a:ext>
                    </a:extLst>
                  </p:cNvPr>
                  <p:cNvSpPr txBox="1"/>
                  <p:nvPr/>
                </p:nvSpPr>
                <p:spPr>
                  <a:xfrm>
                    <a:off x="6880306" y="4012652"/>
                    <a:ext cx="2458961" cy="1211432"/>
                  </a:xfrm>
                  <a:prstGeom prst="rect">
                    <a:avLst/>
                  </a:prstGeom>
                  <a:noFill/>
                </p:spPr>
                <p:txBody>
                  <a:bodyPr wrap="square" rtlCol="0">
                    <a:spAutoFit/>
                  </a:bodyPr>
                  <a:lstStyle/>
                  <a:p>
                    <a:r>
                      <a:rPr lang="en-US" sz="1050" b="1" dirty="0" err="1">
                        <a:solidFill>
                          <a:srgbClr val="FFFF00"/>
                        </a:solidFill>
                        <a:latin typeface="Arial" panose="020B0604020202020204" pitchFamily="34" charset="0"/>
                        <a:cs typeface="Arial" panose="020B0604020202020204" pitchFamily="34" charset="0"/>
                      </a:rPr>
                      <a:t>SiC</a:t>
                    </a:r>
                    <a:r>
                      <a:rPr lang="en-US" sz="1050" b="1" dirty="0">
                        <a:solidFill>
                          <a:srgbClr val="FFFF00"/>
                        </a:solidFill>
                        <a:latin typeface="Arial" panose="020B0604020202020204" pitchFamily="34" charset="0"/>
                        <a:cs typeface="Arial" panose="020B0604020202020204" pitchFamily="34" charset="0"/>
                      </a:rPr>
                      <a:t> dosimeter</a:t>
                    </a:r>
                  </a:p>
                </p:txBody>
              </p:sp>
            </p:grpSp>
            <p:cxnSp>
              <p:nvCxnSpPr>
                <p:cNvPr id="20" name="Conector recto de flecha 334">
                  <a:extLst>
                    <a:ext uri="{FF2B5EF4-FFF2-40B4-BE49-F238E27FC236}">
                      <a16:creationId xmlns:a16="http://schemas.microsoft.com/office/drawing/2014/main" id="{1E834BB6-0C1A-4F57-955C-D765C16B069E}"/>
                    </a:ext>
                  </a:extLst>
                </p:cNvPr>
                <p:cNvCxnSpPr>
                  <a:cxnSpLocks/>
                </p:cNvCxnSpPr>
                <p:nvPr/>
              </p:nvCxnSpPr>
              <p:spPr>
                <a:xfrm flipV="1">
                  <a:off x="3168027" y="3384631"/>
                  <a:ext cx="1558022" cy="48819"/>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
            <p:nvSpPr>
              <p:cNvPr id="15" name="CuadroTexto 322">
                <a:extLst>
                  <a:ext uri="{FF2B5EF4-FFF2-40B4-BE49-F238E27FC236}">
                    <a16:creationId xmlns:a16="http://schemas.microsoft.com/office/drawing/2014/main" id="{6CE529E3-48AE-45EB-80D2-77675F6640FE}"/>
                  </a:ext>
                </a:extLst>
              </p:cNvPr>
              <p:cNvSpPr txBox="1"/>
              <p:nvPr/>
            </p:nvSpPr>
            <p:spPr>
              <a:xfrm>
                <a:off x="4494513" y="4375143"/>
                <a:ext cx="2388088" cy="430887"/>
              </a:xfrm>
              <a:prstGeom prst="rect">
                <a:avLst/>
              </a:prstGeom>
              <a:noFill/>
            </p:spPr>
            <p:txBody>
              <a:bodyPr wrap="square" rtlCol="0">
                <a:spAutoFit/>
              </a:bodyPr>
              <a:lstStyle/>
              <a:p>
                <a:pPr algn="ctr" defTabSz="685800">
                  <a:defRPr/>
                </a:pPr>
                <a:r>
                  <a:rPr lang="en-US" sz="1500" b="1" dirty="0">
                    <a:cs typeface="Arial" panose="020B0604020202020204" pitchFamily="34" charset="0"/>
                  </a:rPr>
                  <a:t>Sample holder</a:t>
                </a:r>
              </a:p>
            </p:txBody>
          </p:sp>
        </p:grpSp>
        <p:sp>
          <p:nvSpPr>
            <p:cNvPr id="10" name="CuadroTexto 83">
              <a:extLst>
                <a:ext uri="{FF2B5EF4-FFF2-40B4-BE49-F238E27FC236}">
                  <a16:creationId xmlns:a16="http://schemas.microsoft.com/office/drawing/2014/main" id="{E234F9FA-EC97-4140-B1E8-C535B0C071A6}"/>
                </a:ext>
              </a:extLst>
            </p:cNvPr>
            <p:cNvSpPr txBox="1"/>
            <p:nvPr/>
          </p:nvSpPr>
          <p:spPr>
            <a:xfrm>
              <a:off x="6050871" y="4575834"/>
              <a:ext cx="1521268" cy="615553"/>
            </a:xfrm>
            <a:prstGeom prst="rect">
              <a:avLst/>
            </a:prstGeom>
            <a:noFill/>
          </p:spPr>
          <p:txBody>
            <a:bodyPr wrap="square" rtlCol="0">
              <a:spAutoFit/>
            </a:bodyPr>
            <a:lstStyle/>
            <a:p>
              <a:pPr defTabSz="685800">
                <a:defRPr/>
              </a:pPr>
              <a:r>
                <a:rPr lang="en-US" sz="1200" b="1" dirty="0">
                  <a:solidFill>
                    <a:srgbClr val="0000FF"/>
                  </a:solidFill>
                  <a:cs typeface="Arial" panose="020B0604020202020204" pitchFamily="34" charset="0"/>
                </a:rPr>
                <a:t>To Electrometer</a:t>
              </a:r>
            </a:p>
          </p:txBody>
        </p:sp>
        <p:cxnSp>
          <p:nvCxnSpPr>
            <p:cNvPr id="11" name="Conector recto de flecha 84">
              <a:extLst>
                <a:ext uri="{FF2B5EF4-FFF2-40B4-BE49-F238E27FC236}">
                  <a16:creationId xmlns:a16="http://schemas.microsoft.com/office/drawing/2014/main" id="{FA5ECE86-D55D-4514-AD45-149137C69417}"/>
                </a:ext>
              </a:extLst>
            </p:cNvPr>
            <p:cNvCxnSpPr>
              <a:cxnSpLocks/>
            </p:cNvCxnSpPr>
            <p:nvPr/>
          </p:nvCxnSpPr>
          <p:spPr>
            <a:xfrm flipV="1">
              <a:off x="4571327" y="4762269"/>
              <a:ext cx="1551724" cy="16573"/>
            </a:xfrm>
            <a:prstGeom prst="straightConnector1">
              <a:avLst/>
            </a:prstGeom>
            <a:ln>
              <a:solidFill>
                <a:srgbClr val="0000FF"/>
              </a:solidFill>
              <a:tailEnd type="triangle"/>
            </a:ln>
          </p:spPr>
          <p:style>
            <a:lnRef idx="2">
              <a:schemeClr val="accent1"/>
            </a:lnRef>
            <a:fillRef idx="0">
              <a:schemeClr val="accent1"/>
            </a:fillRef>
            <a:effectRef idx="1">
              <a:schemeClr val="accent1"/>
            </a:effectRef>
            <a:fontRef idx="minor">
              <a:schemeClr val="tx1"/>
            </a:fontRef>
          </p:style>
        </p:cxnSp>
        <p:sp>
          <p:nvSpPr>
            <p:cNvPr id="12" name="CuadroTexto 19">
              <a:extLst>
                <a:ext uri="{FF2B5EF4-FFF2-40B4-BE49-F238E27FC236}">
                  <a16:creationId xmlns:a16="http://schemas.microsoft.com/office/drawing/2014/main" id="{38CC6EFB-920E-4FE1-B1E8-713E116DB121}"/>
                </a:ext>
              </a:extLst>
            </p:cNvPr>
            <p:cNvSpPr txBox="1"/>
            <p:nvPr/>
          </p:nvSpPr>
          <p:spPr>
            <a:xfrm>
              <a:off x="6100698" y="5338247"/>
              <a:ext cx="1451523" cy="1107996"/>
            </a:xfrm>
            <a:prstGeom prst="rect">
              <a:avLst/>
            </a:prstGeom>
            <a:noFill/>
          </p:spPr>
          <p:txBody>
            <a:bodyPr wrap="square" rtlCol="0">
              <a:spAutoFit/>
            </a:bodyPr>
            <a:lstStyle/>
            <a:p>
              <a:pPr defTabSz="685800">
                <a:defRPr/>
              </a:pPr>
              <a:r>
                <a:rPr lang="en-US" sz="1200" b="1" dirty="0">
                  <a:cs typeface="Arial" panose="020B0604020202020204" pitchFamily="34" charset="0"/>
                </a:rPr>
                <a:t>To Brookhaven current</a:t>
              </a:r>
            </a:p>
            <a:p>
              <a:pPr lvl="0">
                <a:defRPr/>
              </a:pPr>
              <a:r>
                <a:rPr lang="en-US" sz="1200" b="1" dirty="0">
                  <a:cs typeface="Arial" panose="020B0604020202020204" pitchFamily="34" charset="0"/>
                </a:rPr>
                <a:t>integrator</a:t>
              </a:r>
            </a:p>
          </p:txBody>
        </p:sp>
        <p:cxnSp>
          <p:nvCxnSpPr>
            <p:cNvPr id="13" name="Conector recto de flecha 10">
              <a:extLst>
                <a:ext uri="{FF2B5EF4-FFF2-40B4-BE49-F238E27FC236}">
                  <a16:creationId xmlns:a16="http://schemas.microsoft.com/office/drawing/2014/main" id="{1B62A968-31E1-405E-A95C-5C43FB3895CB}"/>
                </a:ext>
              </a:extLst>
            </p:cNvPr>
            <p:cNvCxnSpPr>
              <a:cxnSpLocks/>
            </p:cNvCxnSpPr>
            <p:nvPr/>
          </p:nvCxnSpPr>
          <p:spPr>
            <a:xfrm>
              <a:off x="3795395" y="5979918"/>
              <a:ext cx="2336998" cy="1870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28" name="CuadroTexto 31">
            <a:extLst>
              <a:ext uri="{FF2B5EF4-FFF2-40B4-BE49-F238E27FC236}">
                <a16:creationId xmlns:a16="http://schemas.microsoft.com/office/drawing/2014/main" id="{5490901C-14BE-4717-93C6-22DF06D54212}"/>
              </a:ext>
            </a:extLst>
          </p:cNvPr>
          <p:cNvSpPr txBox="1"/>
          <p:nvPr/>
        </p:nvSpPr>
        <p:spPr>
          <a:xfrm>
            <a:off x="3608111" y="5248834"/>
            <a:ext cx="1998821" cy="461665"/>
          </a:xfrm>
          <a:prstGeom prst="rect">
            <a:avLst/>
          </a:prstGeom>
          <a:noFill/>
        </p:spPr>
        <p:txBody>
          <a:bodyPr wrap="square">
            <a:spAutoFit/>
          </a:bodyPr>
          <a:lstStyle/>
          <a:p>
            <a:r>
              <a:rPr lang="en-GB" sz="1200" dirty="0">
                <a:ea typeface="Aptos" panose="020B0004020202020204" pitchFamily="34" charset="0"/>
              </a:rPr>
              <a:t>Pulsed beam current measured to calculate dose</a:t>
            </a:r>
            <a:endParaRPr lang="en-US" sz="1200" dirty="0"/>
          </a:p>
        </p:txBody>
      </p:sp>
      <p:cxnSp>
        <p:nvCxnSpPr>
          <p:cNvPr id="29" name="Conector recto de flecha 32">
            <a:extLst>
              <a:ext uri="{FF2B5EF4-FFF2-40B4-BE49-F238E27FC236}">
                <a16:creationId xmlns:a16="http://schemas.microsoft.com/office/drawing/2014/main" id="{61410285-EB1C-4A15-90C8-540AB56DCA00}"/>
              </a:ext>
            </a:extLst>
          </p:cNvPr>
          <p:cNvCxnSpPr>
            <a:cxnSpLocks/>
          </p:cNvCxnSpPr>
          <p:nvPr/>
        </p:nvCxnSpPr>
        <p:spPr>
          <a:xfrm>
            <a:off x="4454657" y="3961711"/>
            <a:ext cx="0" cy="27473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1" name="Rectángulo 30">
            <a:extLst>
              <a:ext uri="{FF2B5EF4-FFF2-40B4-BE49-F238E27FC236}">
                <a16:creationId xmlns:a16="http://schemas.microsoft.com/office/drawing/2014/main" id="{73D9086E-9CAD-4626-B6B9-E38CD535B544}"/>
              </a:ext>
            </a:extLst>
          </p:cNvPr>
          <p:cNvSpPr/>
          <p:nvPr/>
        </p:nvSpPr>
        <p:spPr>
          <a:xfrm>
            <a:off x="16423" y="6463827"/>
            <a:ext cx="5402680" cy="394173"/>
          </a:xfrm>
          <a:prstGeom prst="rect">
            <a:avLst/>
          </a:prstGeom>
          <a:solidFill>
            <a:srgbClr val="FF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50" i="1" dirty="0">
                <a:solidFill>
                  <a:srgbClr val="002060"/>
                </a:solidFill>
              </a:rPr>
              <a:t>M.C. Jiménez-Ramos et al., submitted to IEEE Trans </a:t>
            </a:r>
            <a:r>
              <a:rPr lang="en-US" sz="1350" i="1" dirty="0" err="1">
                <a:solidFill>
                  <a:srgbClr val="002060"/>
                </a:solidFill>
              </a:rPr>
              <a:t>Radiat</a:t>
            </a:r>
            <a:r>
              <a:rPr lang="en-US" sz="1350" i="1" dirty="0">
                <a:solidFill>
                  <a:srgbClr val="002060"/>
                </a:solidFill>
              </a:rPr>
              <a:t> Plasma Med Sci</a:t>
            </a:r>
          </a:p>
        </p:txBody>
      </p:sp>
      <p:sp>
        <p:nvSpPr>
          <p:cNvPr id="24" name="Rectángulo 23">
            <a:extLst>
              <a:ext uri="{FF2B5EF4-FFF2-40B4-BE49-F238E27FC236}">
                <a16:creationId xmlns:a16="http://schemas.microsoft.com/office/drawing/2014/main" id="{C104A9BD-C29C-4C80-B2F4-694629C9234C}"/>
              </a:ext>
            </a:extLst>
          </p:cNvPr>
          <p:cNvSpPr/>
          <p:nvPr/>
        </p:nvSpPr>
        <p:spPr>
          <a:xfrm>
            <a:off x="5598114" y="4699726"/>
            <a:ext cx="3618402" cy="276999"/>
          </a:xfrm>
          <a:prstGeom prst="rect">
            <a:avLst/>
          </a:prstGeom>
        </p:spPr>
        <p:txBody>
          <a:bodyPr wrap="square">
            <a:spAutoFit/>
          </a:bodyPr>
          <a:lstStyle/>
          <a:p>
            <a:r>
              <a:rPr lang="en-US" sz="1200" dirty="0">
                <a:solidFill>
                  <a:schemeClr val="bg1">
                    <a:lumMod val="85000"/>
                  </a:schemeClr>
                </a:solidFill>
              </a:rPr>
              <a:t>UNPUBLISHED DATA – DO NOT COPY OR DISTRIBUTE</a:t>
            </a:r>
            <a:endParaRPr lang="en-GB" sz="1200" dirty="0">
              <a:solidFill>
                <a:schemeClr val="bg1">
                  <a:lumMod val="85000"/>
                </a:schemeClr>
              </a:solidFill>
            </a:endParaRPr>
          </a:p>
        </p:txBody>
      </p:sp>
      <p:sp>
        <p:nvSpPr>
          <p:cNvPr id="2" name="TextBox 1">
            <a:extLst>
              <a:ext uri="{FF2B5EF4-FFF2-40B4-BE49-F238E27FC236}">
                <a16:creationId xmlns:a16="http://schemas.microsoft.com/office/drawing/2014/main" id="{F0E21C5E-A72F-403D-D998-B3BBC90B9E34}"/>
              </a:ext>
            </a:extLst>
          </p:cNvPr>
          <p:cNvSpPr txBox="1"/>
          <p:nvPr/>
        </p:nvSpPr>
        <p:spPr>
          <a:xfrm>
            <a:off x="0" y="991097"/>
            <a:ext cx="5661698" cy="523220"/>
          </a:xfrm>
          <a:prstGeom prst="rect">
            <a:avLst/>
          </a:prstGeom>
          <a:noFill/>
        </p:spPr>
        <p:txBody>
          <a:bodyPr wrap="square">
            <a:spAutoFit/>
          </a:bodyPr>
          <a:lstStyle/>
          <a:p>
            <a:r>
              <a:rPr lang="en-GB" sz="2800" b="1" dirty="0">
                <a:solidFill>
                  <a:srgbClr val="004996"/>
                </a:solidFill>
                <a:latin typeface="Arial" panose="020B0604020202020204" pitchFamily="34" charset="0"/>
                <a:ea typeface="+mj-ea"/>
                <a:cs typeface="Arial" panose="020B0604020202020204" pitchFamily="34" charset="0"/>
              </a:rPr>
              <a:t>Dosimetry of FLASH: Protons</a:t>
            </a:r>
          </a:p>
        </p:txBody>
      </p:sp>
    </p:spTree>
    <p:extLst>
      <p:ext uri="{BB962C8B-B14F-4D97-AF65-F5344CB8AC3E}">
        <p14:creationId xmlns:p14="http://schemas.microsoft.com/office/powerpoint/2010/main" val="39090168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a:extLst>
              <a:ext uri="{FF2B5EF4-FFF2-40B4-BE49-F238E27FC236}">
                <a16:creationId xmlns:a16="http://schemas.microsoft.com/office/drawing/2014/main" id="{D71937DE-7ADF-4540-A9A3-1E64D92D5E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40507" y="1828800"/>
            <a:ext cx="4334955" cy="3600451"/>
          </a:xfrm>
          <a:prstGeom prst="rect">
            <a:avLst/>
          </a:prstGeom>
        </p:spPr>
      </p:pic>
      <p:sp>
        <p:nvSpPr>
          <p:cNvPr id="20" name="Rectángulo 19">
            <a:extLst>
              <a:ext uri="{FF2B5EF4-FFF2-40B4-BE49-F238E27FC236}">
                <a16:creationId xmlns:a16="http://schemas.microsoft.com/office/drawing/2014/main" id="{51FF2D66-C5E5-472C-AAF8-CE994CBE03E3}"/>
              </a:ext>
            </a:extLst>
          </p:cNvPr>
          <p:cNvSpPr/>
          <p:nvPr/>
        </p:nvSpPr>
        <p:spPr>
          <a:xfrm>
            <a:off x="2519773" y="2402886"/>
            <a:ext cx="813043" cy="300082"/>
          </a:xfrm>
          <a:prstGeom prst="rect">
            <a:avLst/>
          </a:prstGeom>
        </p:spPr>
        <p:txBody>
          <a:bodyPr wrap="none">
            <a:spAutoFit/>
          </a:bodyPr>
          <a:lstStyle/>
          <a:p>
            <a:r>
              <a:rPr lang="en-US" sz="1350" dirty="0">
                <a:solidFill>
                  <a:srgbClr val="0000FF"/>
                </a:solidFill>
              </a:rPr>
              <a:t>Diode #1</a:t>
            </a:r>
            <a:endParaRPr lang="en-GB" sz="1350" dirty="0"/>
          </a:p>
        </p:txBody>
      </p:sp>
      <p:sp>
        <p:nvSpPr>
          <p:cNvPr id="21" name="Rectángulo 20">
            <a:extLst>
              <a:ext uri="{FF2B5EF4-FFF2-40B4-BE49-F238E27FC236}">
                <a16:creationId xmlns:a16="http://schemas.microsoft.com/office/drawing/2014/main" id="{E90CC334-B3F1-4D7E-B9E5-18FB2FA3457B}"/>
              </a:ext>
            </a:extLst>
          </p:cNvPr>
          <p:cNvSpPr/>
          <p:nvPr/>
        </p:nvSpPr>
        <p:spPr>
          <a:xfrm>
            <a:off x="2519773" y="2186862"/>
            <a:ext cx="813043" cy="300082"/>
          </a:xfrm>
          <a:prstGeom prst="rect">
            <a:avLst/>
          </a:prstGeom>
        </p:spPr>
        <p:txBody>
          <a:bodyPr wrap="none">
            <a:spAutoFit/>
          </a:bodyPr>
          <a:lstStyle/>
          <a:p>
            <a:r>
              <a:rPr lang="en-US" sz="1350" dirty="0">
                <a:solidFill>
                  <a:srgbClr val="FF1D19"/>
                </a:solidFill>
              </a:rPr>
              <a:t>Diode #2</a:t>
            </a:r>
            <a:endParaRPr lang="en-GB" sz="1350" dirty="0"/>
          </a:p>
        </p:txBody>
      </p:sp>
      <p:sp>
        <p:nvSpPr>
          <p:cNvPr id="13" name="CuadroTexto 12">
            <a:extLst>
              <a:ext uri="{FF2B5EF4-FFF2-40B4-BE49-F238E27FC236}">
                <a16:creationId xmlns:a16="http://schemas.microsoft.com/office/drawing/2014/main" id="{E4BA84E3-6B6F-443A-8D3D-59D76A273D7A}"/>
              </a:ext>
            </a:extLst>
          </p:cNvPr>
          <p:cNvSpPr txBox="1"/>
          <p:nvPr/>
        </p:nvSpPr>
        <p:spPr>
          <a:xfrm>
            <a:off x="1555215" y="2828238"/>
            <a:ext cx="1351460" cy="369332"/>
          </a:xfrm>
          <a:prstGeom prst="rect">
            <a:avLst/>
          </a:prstGeom>
          <a:solidFill>
            <a:schemeClr val="accent6">
              <a:lumMod val="20000"/>
              <a:lumOff val="80000"/>
            </a:schemeClr>
          </a:solidFill>
        </p:spPr>
        <p:txBody>
          <a:bodyPr wrap="none" rtlCol="0">
            <a:spAutoFit/>
          </a:bodyPr>
          <a:lstStyle/>
          <a:p>
            <a:r>
              <a:rPr lang="es-ES" b="1" dirty="0"/>
              <a:t>-1.34 %/kGy</a:t>
            </a:r>
            <a:endParaRPr lang="en-GB" b="1" dirty="0"/>
          </a:p>
        </p:txBody>
      </p:sp>
      <p:sp>
        <p:nvSpPr>
          <p:cNvPr id="14" name="CuadroTexto 13">
            <a:extLst>
              <a:ext uri="{FF2B5EF4-FFF2-40B4-BE49-F238E27FC236}">
                <a16:creationId xmlns:a16="http://schemas.microsoft.com/office/drawing/2014/main" id="{F1C0E7EA-7DB6-4D0C-97F1-B9FEA8796C78}"/>
              </a:ext>
            </a:extLst>
          </p:cNvPr>
          <p:cNvSpPr txBox="1"/>
          <p:nvPr/>
        </p:nvSpPr>
        <p:spPr>
          <a:xfrm>
            <a:off x="1882939" y="3708319"/>
            <a:ext cx="1351460" cy="369332"/>
          </a:xfrm>
          <a:prstGeom prst="rect">
            <a:avLst/>
          </a:prstGeom>
          <a:solidFill>
            <a:schemeClr val="accent6">
              <a:lumMod val="20000"/>
              <a:lumOff val="80000"/>
            </a:schemeClr>
          </a:solidFill>
        </p:spPr>
        <p:txBody>
          <a:bodyPr wrap="none" rtlCol="0">
            <a:spAutoFit/>
          </a:bodyPr>
          <a:lstStyle/>
          <a:p>
            <a:r>
              <a:rPr lang="es-ES" b="1" dirty="0"/>
              <a:t>-0.04 %/kGy</a:t>
            </a:r>
            <a:endParaRPr lang="en-GB" b="1" dirty="0"/>
          </a:p>
        </p:txBody>
      </p:sp>
      <p:cxnSp>
        <p:nvCxnSpPr>
          <p:cNvPr id="23" name="Conector recto de flecha 22">
            <a:extLst>
              <a:ext uri="{FF2B5EF4-FFF2-40B4-BE49-F238E27FC236}">
                <a16:creationId xmlns:a16="http://schemas.microsoft.com/office/drawing/2014/main" id="{73AA1380-3256-4AFF-80C5-20E1B1AC2DE8}"/>
              </a:ext>
            </a:extLst>
          </p:cNvPr>
          <p:cNvCxnSpPr>
            <a:cxnSpLocks/>
            <a:stCxn id="13" idx="1"/>
          </p:cNvCxnSpPr>
          <p:nvPr/>
        </p:nvCxnSpPr>
        <p:spPr>
          <a:xfrm flipH="1">
            <a:off x="953598" y="3012904"/>
            <a:ext cx="601617" cy="2000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a:extLst>
              <a:ext uri="{FF2B5EF4-FFF2-40B4-BE49-F238E27FC236}">
                <a16:creationId xmlns:a16="http://schemas.microsoft.com/office/drawing/2014/main" id="{38D877C9-4CB1-4F22-83D3-21B3F41765F8}"/>
              </a:ext>
            </a:extLst>
          </p:cNvPr>
          <p:cNvCxnSpPr>
            <a:cxnSpLocks/>
            <a:stCxn id="14" idx="1"/>
          </p:cNvCxnSpPr>
          <p:nvPr/>
        </p:nvCxnSpPr>
        <p:spPr>
          <a:xfrm flipH="1">
            <a:off x="1115617" y="3892985"/>
            <a:ext cx="767322" cy="6290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Rectángulo 28">
            <a:extLst>
              <a:ext uri="{FF2B5EF4-FFF2-40B4-BE49-F238E27FC236}">
                <a16:creationId xmlns:a16="http://schemas.microsoft.com/office/drawing/2014/main" id="{F004CAE4-AEE1-43EA-AF74-981434BBBD9A}"/>
              </a:ext>
            </a:extLst>
          </p:cNvPr>
          <p:cNvSpPr/>
          <p:nvPr/>
        </p:nvSpPr>
        <p:spPr>
          <a:xfrm>
            <a:off x="5490102" y="1764831"/>
            <a:ext cx="3240360" cy="877163"/>
          </a:xfrm>
          <a:prstGeom prst="rect">
            <a:avLst/>
          </a:prstGeom>
        </p:spPr>
        <p:txBody>
          <a:bodyPr wrap="square">
            <a:spAutoFit/>
          </a:bodyPr>
          <a:lstStyle/>
          <a:p>
            <a:r>
              <a:rPr lang="en-US" dirty="0">
                <a:solidFill>
                  <a:schemeClr val="tx2"/>
                </a:solidFill>
              </a:rPr>
              <a:t>Commercial silicon dosimeter</a:t>
            </a:r>
            <a:r>
              <a:rPr lang="en-US" dirty="0"/>
              <a:t>: </a:t>
            </a:r>
          </a:p>
          <a:p>
            <a:r>
              <a:rPr lang="en-US" b="1" dirty="0"/>
              <a:t>-5 %/kGy </a:t>
            </a:r>
            <a:r>
              <a:rPr lang="en-US" dirty="0"/>
              <a:t>with 62MeV protons</a:t>
            </a:r>
          </a:p>
          <a:p>
            <a:r>
              <a:rPr lang="es-ES" sz="1500" i="1" dirty="0"/>
              <a:t>NIEL/LET (62 </a:t>
            </a:r>
            <a:r>
              <a:rPr lang="es-ES" sz="1500" i="1" dirty="0" err="1"/>
              <a:t>MeV</a:t>
            </a:r>
            <a:r>
              <a:rPr lang="es-ES" sz="1500" i="1" dirty="0"/>
              <a:t>/2MeV) ≈ 1.3</a:t>
            </a:r>
          </a:p>
        </p:txBody>
      </p:sp>
      <p:sp>
        <p:nvSpPr>
          <p:cNvPr id="16" name="Título 2">
            <a:extLst>
              <a:ext uri="{FF2B5EF4-FFF2-40B4-BE49-F238E27FC236}">
                <a16:creationId xmlns:a16="http://schemas.microsoft.com/office/drawing/2014/main" id="{40A76DFE-F62D-4B06-90AD-235AEEC3BF22}"/>
              </a:ext>
            </a:extLst>
          </p:cNvPr>
          <p:cNvSpPr txBox="1">
            <a:spLocks/>
          </p:cNvSpPr>
          <p:nvPr/>
        </p:nvSpPr>
        <p:spPr>
          <a:xfrm>
            <a:off x="3416587" y="1004302"/>
            <a:ext cx="5727413" cy="479822"/>
          </a:xfrm>
          <a:prstGeom prst="rect">
            <a:avLst/>
          </a:prstGeom>
        </p:spPr>
        <p:txBody>
          <a:bodyPr/>
          <a:lstStyle>
            <a:lvl1pPr algn="l" defTabSz="914354" rtl="0" eaLnBrk="1" latinLnBrk="0" hangingPunct="1">
              <a:spcBef>
                <a:spcPct val="0"/>
              </a:spcBef>
              <a:buNone/>
              <a:defRPr sz="2800" b="1" kern="1200">
                <a:solidFill>
                  <a:srgbClr val="004996"/>
                </a:solidFill>
                <a:latin typeface="Arial" panose="020B0604020202020204" pitchFamily="34" charset="0"/>
                <a:ea typeface="+mj-ea"/>
                <a:cs typeface="Arial" panose="020B0604020202020204" pitchFamily="34" charset="0"/>
              </a:defRPr>
            </a:lvl1pPr>
          </a:lstStyle>
          <a:p>
            <a:r>
              <a:rPr lang="en-US" sz="1800" dirty="0">
                <a:solidFill>
                  <a:schemeClr val="bg1"/>
                </a:solidFill>
              </a:rPr>
              <a:t>Radiation hardness with FLASH protons (3)</a:t>
            </a:r>
          </a:p>
        </p:txBody>
      </p:sp>
      <p:sp>
        <p:nvSpPr>
          <p:cNvPr id="17" name="Rectángulo 16">
            <a:extLst>
              <a:ext uri="{FF2B5EF4-FFF2-40B4-BE49-F238E27FC236}">
                <a16:creationId xmlns:a16="http://schemas.microsoft.com/office/drawing/2014/main" id="{7C973409-E854-45B0-830F-4B1E564111A3}"/>
              </a:ext>
            </a:extLst>
          </p:cNvPr>
          <p:cNvSpPr/>
          <p:nvPr/>
        </p:nvSpPr>
        <p:spPr>
          <a:xfrm>
            <a:off x="2519772" y="3222112"/>
            <a:ext cx="1944216" cy="461665"/>
          </a:xfrm>
          <a:prstGeom prst="rect">
            <a:avLst/>
          </a:prstGeom>
        </p:spPr>
        <p:txBody>
          <a:bodyPr wrap="square">
            <a:spAutoFit/>
          </a:bodyPr>
          <a:lstStyle/>
          <a:p>
            <a:r>
              <a:rPr lang="en-US" sz="1200" dirty="0">
                <a:solidFill>
                  <a:schemeClr val="bg1">
                    <a:lumMod val="85000"/>
                  </a:schemeClr>
                </a:solidFill>
              </a:rPr>
              <a:t>UNPUBLISHED DATA – DO NOT COPY OR DISTRIBUTE</a:t>
            </a:r>
            <a:endParaRPr lang="en-GB" sz="1200" dirty="0">
              <a:solidFill>
                <a:schemeClr val="bg1">
                  <a:lumMod val="85000"/>
                </a:schemeClr>
              </a:solidFill>
            </a:endParaRPr>
          </a:p>
        </p:txBody>
      </p:sp>
      <p:pic>
        <p:nvPicPr>
          <p:cNvPr id="3" name="Imagen 2">
            <a:extLst>
              <a:ext uri="{FF2B5EF4-FFF2-40B4-BE49-F238E27FC236}">
                <a16:creationId xmlns:a16="http://schemas.microsoft.com/office/drawing/2014/main" id="{CCBBB170-FE60-405F-916F-CBEDEF1111AE}"/>
              </a:ext>
            </a:extLst>
          </p:cNvPr>
          <p:cNvPicPr>
            <a:picLocks noChangeAspect="1"/>
          </p:cNvPicPr>
          <p:nvPr/>
        </p:nvPicPr>
        <p:blipFill>
          <a:blip r:embed="rId4"/>
          <a:stretch>
            <a:fillRect/>
          </a:stretch>
        </p:blipFill>
        <p:spPr>
          <a:xfrm>
            <a:off x="4896037" y="2886346"/>
            <a:ext cx="4044761" cy="2216840"/>
          </a:xfrm>
          <a:prstGeom prst="rect">
            <a:avLst/>
          </a:prstGeom>
        </p:spPr>
      </p:pic>
      <p:sp>
        <p:nvSpPr>
          <p:cNvPr id="30" name="CuadroTexto 29">
            <a:extLst>
              <a:ext uri="{FF2B5EF4-FFF2-40B4-BE49-F238E27FC236}">
                <a16:creationId xmlns:a16="http://schemas.microsoft.com/office/drawing/2014/main" id="{BB6BB926-8668-4527-9DA1-7EB049314D2A}"/>
              </a:ext>
            </a:extLst>
          </p:cNvPr>
          <p:cNvSpPr txBox="1"/>
          <p:nvPr/>
        </p:nvSpPr>
        <p:spPr>
          <a:xfrm>
            <a:off x="5976156" y="5136982"/>
            <a:ext cx="2597762" cy="300082"/>
          </a:xfrm>
          <a:prstGeom prst="rect">
            <a:avLst/>
          </a:prstGeom>
          <a:noFill/>
        </p:spPr>
        <p:txBody>
          <a:bodyPr wrap="none" rtlCol="0">
            <a:spAutoFit/>
          </a:bodyPr>
          <a:lstStyle/>
          <a:p>
            <a:r>
              <a:rPr lang="es-ES" sz="1350" i="1" dirty="0"/>
              <a:t>L. Raffaele et al., NIMA 891 (2018)</a:t>
            </a:r>
            <a:endParaRPr lang="en-GB" sz="1350" i="1" dirty="0"/>
          </a:p>
        </p:txBody>
      </p:sp>
      <p:sp>
        <p:nvSpPr>
          <p:cNvPr id="2" name="Title 1">
            <a:extLst>
              <a:ext uri="{FF2B5EF4-FFF2-40B4-BE49-F238E27FC236}">
                <a16:creationId xmlns:a16="http://schemas.microsoft.com/office/drawing/2014/main" id="{802AC873-44F5-1C70-6B0F-EEE586D051C0}"/>
              </a:ext>
            </a:extLst>
          </p:cNvPr>
          <p:cNvSpPr>
            <a:spLocks noGrp="1"/>
          </p:cNvSpPr>
          <p:nvPr>
            <p:ph type="title"/>
          </p:nvPr>
        </p:nvSpPr>
        <p:spPr/>
        <p:txBody>
          <a:bodyPr/>
          <a:lstStyle/>
          <a:p>
            <a:r>
              <a:rPr lang="en-GB" dirty="0"/>
              <a:t>Radiation hardness with FLASH protons </a:t>
            </a:r>
          </a:p>
        </p:txBody>
      </p:sp>
      <p:sp>
        <p:nvSpPr>
          <p:cNvPr id="5" name="TextBox 4">
            <a:extLst>
              <a:ext uri="{FF2B5EF4-FFF2-40B4-BE49-F238E27FC236}">
                <a16:creationId xmlns:a16="http://schemas.microsoft.com/office/drawing/2014/main" id="{83337B13-70F7-56E7-94A9-C601D7791604}"/>
              </a:ext>
            </a:extLst>
          </p:cNvPr>
          <p:cNvSpPr txBox="1"/>
          <p:nvPr/>
        </p:nvSpPr>
        <p:spPr>
          <a:xfrm>
            <a:off x="0" y="6211669"/>
            <a:ext cx="8818814" cy="646331"/>
          </a:xfrm>
          <a:prstGeom prst="rect">
            <a:avLst/>
          </a:prstGeom>
          <a:noFill/>
        </p:spPr>
        <p:txBody>
          <a:bodyPr wrap="square">
            <a:spAutoFit/>
          </a:bodyPr>
          <a:lstStyle/>
          <a:p>
            <a:r>
              <a:rPr lang="en-GB" dirty="0"/>
              <a:t>NIEL/LET (62 MeV/2MeV) = 1.3</a:t>
            </a:r>
          </a:p>
          <a:p>
            <a:r>
              <a:rPr lang="en-GB" dirty="0"/>
              <a:t>62 MeV protons cause 1.3 times more damage than 2 MeV for the same dose</a:t>
            </a:r>
          </a:p>
        </p:txBody>
      </p:sp>
    </p:spTree>
    <p:extLst>
      <p:ext uri="{BB962C8B-B14F-4D97-AF65-F5344CB8AC3E}">
        <p14:creationId xmlns:p14="http://schemas.microsoft.com/office/powerpoint/2010/main" val="24803058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CF4A2087-44D9-46C7-B15F-96A92BC35861}"/>
              </a:ext>
            </a:extLst>
          </p:cNvPr>
          <p:cNvSpPr/>
          <p:nvPr/>
        </p:nvSpPr>
        <p:spPr>
          <a:xfrm>
            <a:off x="4983226" y="4995174"/>
            <a:ext cx="4071272" cy="648072"/>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b="1" dirty="0"/>
          </a:p>
        </p:txBody>
      </p:sp>
      <p:sp>
        <p:nvSpPr>
          <p:cNvPr id="5" name="Marcador de contenido 2">
            <a:extLst>
              <a:ext uri="{FF2B5EF4-FFF2-40B4-BE49-F238E27FC236}">
                <a16:creationId xmlns:a16="http://schemas.microsoft.com/office/drawing/2014/main" id="{1F536480-F3D9-4731-A044-0DD155B39827}"/>
              </a:ext>
            </a:extLst>
          </p:cNvPr>
          <p:cNvSpPr txBox="1">
            <a:spLocks/>
          </p:cNvSpPr>
          <p:nvPr/>
        </p:nvSpPr>
        <p:spPr>
          <a:xfrm>
            <a:off x="5193613" y="4995174"/>
            <a:ext cx="3709880" cy="558044"/>
          </a:xfrm>
          <a:prstGeom prst="rect">
            <a:avLst/>
          </a:prstGeom>
          <a:ln>
            <a:noFill/>
          </a:ln>
        </p:spPr>
        <p:txBody>
          <a:bodyPr vert="horz" lIns="68580" tIns="34290" rIns="68580" bIns="34290" rtlCol="0" anchor="b">
            <a:normAutofit fontScale="92500" lnSpcReduction="10000"/>
          </a:bodyPr>
          <a:lstStyle>
            <a:lvl1pPr marL="0" indent="0" algn="l" defTabSz="914354" rtl="0" eaLnBrk="1" latinLnBrk="0" hangingPunct="1">
              <a:spcBef>
                <a:spcPct val="20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457178" indent="0" algn="l" defTabSz="914354" rtl="0" eaLnBrk="1" latinLnBrk="0" hangingPunct="1">
              <a:spcBef>
                <a:spcPct val="20000"/>
              </a:spcBef>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354" indent="0" algn="l" defTabSz="914354" rtl="0" eaLnBrk="1" latinLnBrk="0" hangingPunct="1">
              <a:spcBef>
                <a:spcPct val="2000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532" indent="0" algn="l" defTabSz="914354" rtl="0" eaLnBrk="1" latinLnBrk="0" hangingPunct="1">
              <a:spcBef>
                <a:spcPct val="200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709" indent="0" algn="l" defTabSz="914354" rtl="0" eaLnBrk="1" latinLnBrk="0" hangingPunct="1">
              <a:spcBef>
                <a:spcPct val="200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5886" indent="0" algn="l" defTabSz="914354"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3062" indent="0" algn="l" defTabSz="914354"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0240" indent="0" algn="l" defTabSz="914354"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57418" indent="0" algn="l" defTabSz="914354"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r>
              <a:rPr lang="en-US" sz="1800" dirty="0">
                <a:latin typeface="+mn-lt"/>
              </a:rPr>
              <a:t>Linear </a:t>
            </a:r>
            <a:r>
              <a:rPr lang="en-US" sz="1800" dirty="0" err="1">
                <a:latin typeface="+mn-lt"/>
              </a:rPr>
              <a:t>behaviour</a:t>
            </a:r>
            <a:r>
              <a:rPr lang="en-US" sz="1800" dirty="0">
                <a:latin typeface="+mn-lt"/>
              </a:rPr>
              <a:t> for FLASH dose rates is maintained </a:t>
            </a:r>
            <a:r>
              <a:rPr lang="en-US" sz="1800" dirty="0">
                <a:solidFill>
                  <a:srgbClr val="C00000"/>
                </a:solidFill>
                <a:latin typeface="+mn-lt"/>
              </a:rPr>
              <a:t>after irradiation</a:t>
            </a:r>
            <a:endParaRPr lang="en-US" sz="1800" dirty="0">
              <a:latin typeface="+mn-lt"/>
            </a:endParaRPr>
          </a:p>
        </p:txBody>
      </p:sp>
      <p:pic>
        <p:nvPicPr>
          <p:cNvPr id="7" name="Imagen 6">
            <a:extLst>
              <a:ext uri="{FF2B5EF4-FFF2-40B4-BE49-F238E27FC236}">
                <a16:creationId xmlns:a16="http://schemas.microsoft.com/office/drawing/2014/main" id="{C25E533D-8B25-409B-8FCE-4D28634E12D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240507" y="1828800"/>
            <a:ext cx="4334955" cy="3600451"/>
          </a:xfrm>
          <a:prstGeom prst="rect">
            <a:avLst/>
          </a:prstGeom>
        </p:spPr>
      </p:pic>
      <p:pic>
        <p:nvPicPr>
          <p:cNvPr id="8" name="Imagen 7">
            <a:extLst>
              <a:ext uri="{FF2B5EF4-FFF2-40B4-BE49-F238E27FC236}">
                <a16:creationId xmlns:a16="http://schemas.microsoft.com/office/drawing/2014/main" id="{CE888B3C-C868-4578-8B30-B4AB92BE96C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983227" y="1982815"/>
            <a:ext cx="3905105" cy="2927940"/>
          </a:xfrm>
          <a:prstGeom prst="rect">
            <a:avLst/>
          </a:prstGeom>
          <a:ln w="38100">
            <a:noFill/>
          </a:ln>
        </p:spPr>
      </p:pic>
      <p:sp>
        <p:nvSpPr>
          <p:cNvPr id="12" name="Elipse 11">
            <a:extLst>
              <a:ext uri="{FF2B5EF4-FFF2-40B4-BE49-F238E27FC236}">
                <a16:creationId xmlns:a16="http://schemas.microsoft.com/office/drawing/2014/main" id="{90C478FF-65CE-411E-AEC0-D90948D746C8}"/>
              </a:ext>
            </a:extLst>
          </p:cNvPr>
          <p:cNvSpPr/>
          <p:nvPr/>
        </p:nvSpPr>
        <p:spPr>
          <a:xfrm>
            <a:off x="3869922" y="4509120"/>
            <a:ext cx="324036" cy="307758"/>
          </a:xfrm>
          <a:prstGeom prst="ellipse">
            <a:avLst/>
          </a:prstGeom>
          <a:noFill/>
          <a:ln w="38100">
            <a:solidFill>
              <a:srgbClr val="0049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Elipse 12">
            <a:extLst>
              <a:ext uri="{FF2B5EF4-FFF2-40B4-BE49-F238E27FC236}">
                <a16:creationId xmlns:a16="http://schemas.microsoft.com/office/drawing/2014/main" id="{102717FD-E0DC-4FCA-9018-4BC3D2C65875}"/>
              </a:ext>
            </a:extLst>
          </p:cNvPr>
          <p:cNvSpPr/>
          <p:nvPr/>
        </p:nvSpPr>
        <p:spPr>
          <a:xfrm>
            <a:off x="2245967" y="4602115"/>
            <a:ext cx="324036" cy="30775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rgbClr val="FF0000"/>
              </a:solidFill>
            </a:endParaRPr>
          </a:p>
        </p:txBody>
      </p:sp>
      <p:cxnSp>
        <p:nvCxnSpPr>
          <p:cNvPr id="15" name="Conector recto de flecha 14">
            <a:extLst>
              <a:ext uri="{FF2B5EF4-FFF2-40B4-BE49-F238E27FC236}">
                <a16:creationId xmlns:a16="http://schemas.microsoft.com/office/drawing/2014/main" id="{F2848939-D8AD-41DE-BEF6-CE5CE479D196}"/>
              </a:ext>
            </a:extLst>
          </p:cNvPr>
          <p:cNvCxnSpPr>
            <a:cxnSpLocks/>
            <a:stCxn id="12" idx="6"/>
          </p:cNvCxnSpPr>
          <p:nvPr/>
        </p:nvCxnSpPr>
        <p:spPr>
          <a:xfrm flipV="1">
            <a:off x="4193958" y="4602115"/>
            <a:ext cx="576707" cy="60884"/>
          </a:xfrm>
          <a:prstGeom prst="straightConnector1">
            <a:avLst/>
          </a:prstGeom>
          <a:ln w="57150">
            <a:solidFill>
              <a:srgbClr val="004996"/>
            </a:solidFill>
            <a:tailEnd type="triangle"/>
          </a:ln>
        </p:spPr>
        <p:style>
          <a:lnRef idx="1">
            <a:schemeClr val="accent1"/>
          </a:lnRef>
          <a:fillRef idx="0">
            <a:schemeClr val="accent1"/>
          </a:fillRef>
          <a:effectRef idx="0">
            <a:schemeClr val="accent1"/>
          </a:effectRef>
          <a:fontRef idx="minor">
            <a:schemeClr val="tx1"/>
          </a:fontRef>
        </p:style>
      </p:cxnSp>
      <p:sp>
        <p:nvSpPr>
          <p:cNvPr id="18" name="Rectángulo 17">
            <a:extLst>
              <a:ext uri="{FF2B5EF4-FFF2-40B4-BE49-F238E27FC236}">
                <a16:creationId xmlns:a16="http://schemas.microsoft.com/office/drawing/2014/main" id="{C8DE84F4-560E-4716-B108-10FFD2D1F068}"/>
              </a:ext>
            </a:extLst>
          </p:cNvPr>
          <p:cNvSpPr/>
          <p:nvPr/>
        </p:nvSpPr>
        <p:spPr>
          <a:xfrm>
            <a:off x="4788024" y="1646802"/>
            <a:ext cx="4334955" cy="41044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20" name="Conector recto de flecha 19">
            <a:extLst>
              <a:ext uri="{FF2B5EF4-FFF2-40B4-BE49-F238E27FC236}">
                <a16:creationId xmlns:a16="http://schemas.microsoft.com/office/drawing/2014/main" id="{B245FA6E-2A4C-4980-B697-A0C99DEE1EF6}"/>
              </a:ext>
            </a:extLst>
          </p:cNvPr>
          <p:cNvCxnSpPr>
            <a:cxnSpLocks/>
          </p:cNvCxnSpPr>
          <p:nvPr/>
        </p:nvCxnSpPr>
        <p:spPr>
          <a:xfrm flipV="1">
            <a:off x="2569726" y="4023066"/>
            <a:ext cx="2218298" cy="639933"/>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Rectángulo 21">
            <a:extLst>
              <a:ext uri="{FF2B5EF4-FFF2-40B4-BE49-F238E27FC236}">
                <a16:creationId xmlns:a16="http://schemas.microsoft.com/office/drawing/2014/main" id="{2610E3E2-E12D-419E-95B2-3754C6550825}"/>
              </a:ext>
            </a:extLst>
          </p:cNvPr>
          <p:cNvSpPr/>
          <p:nvPr/>
        </p:nvSpPr>
        <p:spPr>
          <a:xfrm>
            <a:off x="2519773" y="2402886"/>
            <a:ext cx="813043" cy="300082"/>
          </a:xfrm>
          <a:prstGeom prst="rect">
            <a:avLst/>
          </a:prstGeom>
        </p:spPr>
        <p:txBody>
          <a:bodyPr wrap="none">
            <a:spAutoFit/>
          </a:bodyPr>
          <a:lstStyle/>
          <a:p>
            <a:r>
              <a:rPr lang="en-US" sz="1350" dirty="0">
                <a:solidFill>
                  <a:srgbClr val="0000FF"/>
                </a:solidFill>
              </a:rPr>
              <a:t>Diode #1</a:t>
            </a:r>
            <a:endParaRPr lang="en-GB" sz="1350" dirty="0"/>
          </a:p>
        </p:txBody>
      </p:sp>
      <p:sp>
        <p:nvSpPr>
          <p:cNvPr id="23" name="Rectángulo 22">
            <a:extLst>
              <a:ext uri="{FF2B5EF4-FFF2-40B4-BE49-F238E27FC236}">
                <a16:creationId xmlns:a16="http://schemas.microsoft.com/office/drawing/2014/main" id="{20228029-ECC3-4395-BB31-9612E6262190}"/>
              </a:ext>
            </a:extLst>
          </p:cNvPr>
          <p:cNvSpPr/>
          <p:nvPr/>
        </p:nvSpPr>
        <p:spPr>
          <a:xfrm>
            <a:off x="2519773" y="2186862"/>
            <a:ext cx="813043" cy="300082"/>
          </a:xfrm>
          <a:prstGeom prst="rect">
            <a:avLst/>
          </a:prstGeom>
        </p:spPr>
        <p:txBody>
          <a:bodyPr wrap="none">
            <a:spAutoFit/>
          </a:bodyPr>
          <a:lstStyle/>
          <a:p>
            <a:r>
              <a:rPr lang="en-US" sz="1350" dirty="0">
                <a:solidFill>
                  <a:srgbClr val="FF1D19"/>
                </a:solidFill>
              </a:rPr>
              <a:t>Diode #2</a:t>
            </a:r>
            <a:endParaRPr lang="en-GB" sz="1350" dirty="0"/>
          </a:p>
        </p:txBody>
      </p:sp>
      <p:sp>
        <p:nvSpPr>
          <p:cNvPr id="24" name="Título 2">
            <a:extLst>
              <a:ext uri="{FF2B5EF4-FFF2-40B4-BE49-F238E27FC236}">
                <a16:creationId xmlns:a16="http://schemas.microsoft.com/office/drawing/2014/main" id="{8D05910B-6F97-41AC-A21B-BAA850D1B00A}"/>
              </a:ext>
            </a:extLst>
          </p:cNvPr>
          <p:cNvSpPr txBox="1">
            <a:spLocks/>
          </p:cNvSpPr>
          <p:nvPr/>
        </p:nvSpPr>
        <p:spPr>
          <a:xfrm>
            <a:off x="3416587" y="1004302"/>
            <a:ext cx="5727413" cy="479822"/>
          </a:xfrm>
          <a:prstGeom prst="rect">
            <a:avLst/>
          </a:prstGeom>
        </p:spPr>
        <p:txBody>
          <a:bodyPr/>
          <a:lstStyle>
            <a:lvl1pPr algn="l" defTabSz="914354" rtl="0" eaLnBrk="1" latinLnBrk="0" hangingPunct="1">
              <a:spcBef>
                <a:spcPct val="0"/>
              </a:spcBef>
              <a:buNone/>
              <a:defRPr sz="2800" b="1" kern="1200">
                <a:solidFill>
                  <a:srgbClr val="004996"/>
                </a:solidFill>
                <a:latin typeface="Arial" panose="020B0604020202020204" pitchFamily="34" charset="0"/>
                <a:ea typeface="+mj-ea"/>
                <a:cs typeface="Arial" panose="020B0604020202020204" pitchFamily="34" charset="0"/>
              </a:defRPr>
            </a:lvl1pPr>
          </a:lstStyle>
          <a:p>
            <a:r>
              <a:rPr lang="en-US" sz="1800" dirty="0">
                <a:solidFill>
                  <a:schemeClr val="bg1"/>
                </a:solidFill>
              </a:rPr>
              <a:t>Radiation hardness with FLASH protons (4)</a:t>
            </a:r>
          </a:p>
        </p:txBody>
      </p:sp>
      <p:sp>
        <p:nvSpPr>
          <p:cNvPr id="14" name="Rectángulo 13">
            <a:extLst>
              <a:ext uri="{FF2B5EF4-FFF2-40B4-BE49-F238E27FC236}">
                <a16:creationId xmlns:a16="http://schemas.microsoft.com/office/drawing/2014/main" id="{7630E301-11AA-4642-8FF9-DD95C334C616}"/>
              </a:ext>
            </a:extLst>
          </p:cNvPr>
          <p:cNvSpPr/>
          <p:nvPr/>
        </p:nvSpPr>
        <p:spPr>
          <a:xfrm>
            <a:off x="2519772" y="3222112"/>
            <a:ext cx="1944216" cy="461665"/>
          </a:xfrm>
          <a:prstGeom prst="rect">
            <a:avLst/>
          </a:prstGeom>
        </p:spPr>
        <p:txBody>
          <a:bodyPr wrap="square">
            <a:spAutoFit/>
          </a:bodyPr>
          <a:lstStyle/>
          <a:p>
            <a:r>
              <a:rPr lang="en-US" sz="1200" dirty="0">
                <a:solidFill>
                  <a:schemeClr val="bg1">
                    <a:lumMod val="85000"/>
                  </a:schemeClr>
                </a:solidFill>
              </a:rPr>
              <a:t>UNPUBLISHED DATA – DO NOT COPY OR DISTRIBUTE</a:t>
            </a:r>
            <a:endParaRPr lang="en-GB" sz="1200" dirty="0">
              <a:solidFill>
                <a:schemeClr val="bg1">
                  <a:lumMod val="85000"/>
                </a:schemeClr>
              </a:solidFill>
            </a:endParaRPr>
          </a:p>
        </p:txBody>
      </p:sp>
      <p:sp>
        <p:nvSpPr>
          <p:cNvPr id="16" name="Rectángulo 15">
            <a:extLst>
              <a:ext uri="{FF2B5EF4-FFF2-40B4-BE49-F238E27FC236}">
                <a16:creationId xmlns:a16="http://schemas.microsoft.com/office/drawing/2014/main" id="{CCD9CDD7-CF4E-49AC-BFF7-893E53A21FB6}"/>
              </a:ext>
            </a:extLst>
          </p:cNvPr>
          <p:cNvSpPr/>
          <p:nvPr/>
        </p:nvSpPr>
        <p:spPr>
          <a:xfrm>
            <a:off x="7061440" y="3260449"/>
            <a:ext cx="1944216" cy="461665"/>
          </a:xfrm>
          <a:prstGeom prst="rect">
            <a:avLst/>
          </a:prstGeom>
        </p:spPr>
        <p:txBody>
          <a:bodyPr wrap="square">
            <a:spAutoFit/>
          </a:bodyPr>
          <a:lstStyle/>
          <a:p>
            <a:r>
              <a:rPr lang="en-US" sz="1200" dirty="0">
                <a:solidFill>
                  <a:schemeClr val="bg1">
                    <a:lumMod val="85000"/>
                  </a:schemeClr>
                </a:solidFill>
              </a:rPr>
              <a:t>UNPUBLISHED DATA – DO NOT COPY OR DISTRIBUTE</a:t>
            </a:r>
            <a:endParaRPr lang="en-GB" sz="1200" dirty="0">
              <a:solidFill>
                <a:schemeClr val="bg1">
                  <a:lumMod val="85000"/>
                </a:schemeClr>
              </a:solidFill>
            </a:endParaRPr>
          </a:p>
        </p:txBody>
      </p:sp>
      <p:sp>
        <p:nvSpPr>
          <p:cNvPr id="2" name="Title 1">
            <a:extLst>
              <a:ext uri="{FF2B5EF4-FFF2-40B4-BE49-F238E27FC236}">
                <a16:creationId xmlns:a16="http://schemas.microsoft.com/office/drawing/2014/main" id="{46C0EC79-3FC6-E01B-3769-A591B8B52385}"/>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29132378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08BD0-87DE-E697-DBEA-BD41F1788D17}"/>
              </a:ext>
            </a:extLst>
          </p:cNvPr>
          <p:cNvSpPr>
            <a:spLocks noGrp="1"/>
          </p:cNvSpPr>
          <p:nvPr>
            <p:ph type="title"/>
          </p:nvPr>
        </p:nvSpPr>
        <p:spPr>
          <a:xfrm>
            <a:off x="76907" y="982011"/>
            <a:ext cx="8121491" cy="803922"/>
          </a:xfrm>
        </p:spPr>
        <p:txBody>
          <a:bodyPr>
            <a:normAutofit/>
          </a:bodyPr>
          <a:lstStyle/>
          <a:p>
            <a:r>
              <a:rPr lang="en-GB" noProof="0"/>
              <a:t>DOSImetry</a:t>
            </a:r>
            <a:r>
              <a:rPr lang="en-GB" noProof="0" dirty="0"/>
              <a:t> monitor for FLASH therapy</a:t>
            </a:r>
          </a:p>
        </p:txBody>
      </p:sp>
      <p:sp>
        <p:nvSpPr>
          <p:cNvPr id="8" name="CuadroTexto 7">
            <a:extLst>
              <a:ext uri="{FF2B5EF4-FFF2-40B4-BE49-F238E27FC236}">
                <a16:creationId xmlns:a16="http://schemas.microsoft.com/office/drawing/2014/main" id="{5F4217D9-CE92-438A-A846-7C96FD96A03A}"/>
              </a:ext>
            </a:extLst>
          </p:cNvPr>
          <p:cNvSpPr txBox="1"/>
          <p:nvPr/>
        </p:nvSpPr>
        <p:spPr>
          <a:xfrm>
            <a:off x="323937" y="5348049"/>
            <a:ext cx="3018165" cy="507831"/>
          </a:xfrm>
          <a:prstGeom prst="rect">
            <a:avLst/>
          </a:prstGeom>
          <a:noFill/>
        </p:spPr>
        <p:txBody>
          <a:bodyPr wrap="square" rtlCol="0">
            <a:spAutoFit/>
          </a:bodyPr>
          <a:lstStyle/>
          <a:p>
            <a:r>
              <a:rPr lang="en-GB" sz="1350" noProof="0" dirty="0"/>
              <a:t>Arrays of diodes: 0.6 x 0.6mm</a:t>
            </a:r>
            <a:r>
              <a:rPr lang="en-GB" sz="1350" baseline="30000" noProof="0" dirty="0"/>
              <a:t>2</a:t>
            </a:r>
            <a:r>
              <a:rPr lang="en-GB" sz="1350" noProof="0" dirty="0"/>
              <a:t>.</a:t>
            </a:r>
          </a:p>
          <a:p>
            <a:r>
              <a:rPr lang="en-GB" sz="1350" noProof="0" dirty="0"/>
              <a:t>3um epitaxy Thickness.</a:t>
            </a:r>
          </a:p>
        </p:txBody>
      </p:sp>
      <p:pic>
        <p:nvPicPr>
          <p:cNvPr id="10" name="Imagen 9">
            <a:extLst>
              <a:ext uri="{FF2B5EF4-FFF2-40B4-BE49-F238E27FC236}">
                <a16:creationId xmlns:a16="http://schemas.microsoft.com/office/drawing/2014/main" id="{C3F8026E-289D-4E49-A3CF-2BC5B53C225E}"/>
              </a:ext>
            </a:extLst>
          </p:cNvPr>
          <p:cNvPicPr>
            <a:picLocks noChangeAspect="1"/>
          </p:cNvPicPr>
          <p:nvPr/>
        </p:nvPicPr>
        <p:blipFill>
          <a:blip r:embed="rId2"/>
          <a:stretch>
            <a:fillRect/>
          </a:stretch>
        </p:blipFill>
        <p:spPr>
          <a:xfrm>
            <a:off x="2704834" y="5341060"/>
            <a:ext cx="1465656" cy="812709"/>
          </a:xfrm>
          <a:prstGeom prst="rect">
            <a:avLst/>
          </a:prstGeom>
        </p:spPr>
      </p:pic>
      <p:pic>
        <p:nvPicPr>
          <p:cNvPr id="5" name="Marcador de contenido 5">
            <a:extLst>
              <a:ext uri="{FF2B5EF4-FFF2-40B4-BE49-F238E27FC236}">
                <a16:creationId xmlns:a16="http://schemas.microsoft.com/office/drawing/2014/main" id="{630A909A-0B9A-47D5-919D-4FFB658A069D}"/>
              </a:ext>
            </a:extLst>
          </p:cNvPr>
          <p:cNvPicPr>
            <a:picLocks noChangeAspect="1"/>
          </p:cNvPicPr>
          <p:nvPr/>
        </p:nvPicPr>
        <p:blipFill rotWithShape="1">
          <a:blip r:embed="rId3">
            <a:extLst>
              <a:ext uri="{28A0092B-C50C-407E-A947-70E740481C1C}">
                <a14:useLocalDpi xmlns:a14="http://schemas.microsoft.com/office/drawing/2010/main" val="0"/>
              </a:ext>
            </a:extLst>
          </a:blip>
          <a:srcRect l="9390" t="5602" r="33197" b="14113"/>
          <a:stretch/>
        </p:blipFill>
        <p:spPr>
          <a:xfrm rot="16200000">
            <a:off x="389612" y="2281942"/>
            <a:ext cx="2692665" cy="2824014"/>
          </a:xfrm>
          <a:prstGeom prst="rect">
            <a:avLst/>
          </a:prstGeom>
        </p:spPr>
      </p:pic>
      <p:sp>
        <p:nvSpPr>
          <p:cNvPr id="6" name="TextBox 5">
            <a:extLst>
              <a:ext uri="{FF2B5EF4-FFF2-40B4-BE49-F238E27FC236}">
                <a16:creationId xmlns:a16="http://schemas.microsoft.com/office/drawing/2014/main" id="{BBF4BC75-6193-2905-5CB3-B416E67DA352}"/>
              </a:ext>
            </a:extLst>
          </p:cNvPr>
          <p:cNvSpPr txBox="1"/>
          <p:nvPr/>
        </p:nvSpPr>
        <p:spPr>
          <a:xfrm>
            <a:off x="3747588" y="2146449"/>
            <a:ext cx="5319505" cy="646331"/>
          </a:xfrm>
          <a:prstGeom prst="rect">
            <a:avLst/>
          </a:prstGeom>
          <a:noFill/>
        </p:spPr>
        <p:txBody>
          <a:bodyPr wrap="square">
            <a:spAutoFit/>
          </a:bodyPr>
          <a:lstStyle/>
          <a:p>
            <a:r>
              <a:rPr lang="en-GB" sz="1800" b="1" noProof="0" dirty="0" err="1">
                <a:solidFill>
                  <a:srgbClr val="0000FF"/>
                </a:solidFill>
              </a:rPr>
              <a:t>SiC</a:t>
            </a:r>
            <a:r>
              <a:rPr lang="en-GB" sz="1800" b="1" noProof="0" dirty="0">
                <a:solidFill>
                  <a:srgbClr val="0000FF"/>
                </a:solidFill>
              </a:rPr>
              <a:t> microdetector array development and electronics </a:t>
            </a:r>
            <a:r>
              <a:rPr lang="en-GB" noProof="0" dirty="0"/>
              <a:t>-&gt; ≈400 channels  with an area of   20 x20 cm</a:t>
            </a:r>
            <a:r>
              <a:rPr lang="en-GB" baseline="30000" noProof="0" dirty="0"/>
              <a:t>2</a:t>
            </a:r>
            <a:r>
              <a:rPr lang="en-GB" noProof="0" dirty="0"/>
              <a:t>.</a:t>
            </a:r>
          </a:p>
        </p:txBody>
      </p:sp>
      <p:pic>
        <p:nvPicPr>
          <p:cNvPr id="12" name="Picture 6">
            <a:extLst>
              <a:ext uri="{FF2B5EF4-FFF2-40B4-BE49-F238E27FC236}">
                <a16:creationId xmlns:a16="http://schemas.microsoft.com/office/drawing/2014/main" id="{75D633F6-D613-441E-63F4-71459253B07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12843" y="1152197"/>
            <a:ext cx="225425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CuadroTexto 143">
            <a:extLst>
              <a:ext uri="{FF2B5EF4-FFF2-40B4-BE49-F238E27FC236}">
                <a16:creationId xmlns:a16="http://schemas.microsoft.com/office/drawing/2014/main" id="{42C76B44-38B6-94D2-8BB8-9B5136A1F308}"/>
              </a:ext>
            </a:extLst>
          </p:cNvPr>
          <p:cNvSpPr txBox="1">
            <a:spLocks noChangeArrowheads="1"/>
          </p:cNvSpPr>
          <p:nvPr/>
        </p:nvSpPr>
        <p:spPr bwMode="auto">
          <a:xfrm>
            <a:off x="6812843" y="2947408"/>
            <a:ext cx="2133600" cy="1569660"/>
          </a:xfrm>
          <a:prstGeom prst="rect">
            <a:avLst/>
          </a:prstGeom>
          <a:solidFill>
            <a:srgbClr val="4DC9FF"/>
          </a:solid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sz="2400" b="1" dirty="0">
                <a:solidFill>
                  <a:srgbClr val="0000FF"/>
                </a:solidFill>
              </a:rPr>
              <a:t>F</a:t>
            </a:r>
            <a:r>
              <a:rPr lang="en-US" sz="2400" b="1" noProof="0" dirty="0">
                <a:solidFill>
                  <a:srgbClr val="0000FF"/>
                </a:solidFill>
              </a:rPr>
              <a:t>or treatment verification before patient irradiation</a:t>
            </a:r>
          </a:p>
        </p:txBody>
      </p:sp>
      <p:pic>
        <p:nvPicPr>
          <p:cNvPr id="15" name="Picture 14">
            <a:extLst>
              <a:ext uri="{FF2B5EF4-FFF2-40B4-BE49-F238E27FC236}">
                <a16:creationId xmlns:a16="http://schemas.microsoft.com/office/drawing/2014/main" id="{E1F1A7FF-7B5B-992F-D866-2D861A3595F5}"/>
              </a:ext>
            </a:extLst>
          </p:cNvPr>
          <p:cNvPicPr>
            <a:picLocks noChangeAspect="1"/>
          </p:cNvPicPr>
          <p:nvPr/>
        </p:nvPicPr>
        <p:blipFill>
          <a:blip r:embed="rId5"/>
          <a:stretch>
            <a:fillRect/>
          </a:stretch>
        </p:blipFill>
        <p:spPr>
          <a:xfrm>
            <a:off x="4137652" y="2854225"/>
            <a:ext cx="2536156" cy="1767993"/>
          </a:xfrm>
          <a:prstGeom prst="rect">
            <a:avLst/>
          </a:prstGeom>
        </p:spPr>
      </p:pic>
      <p:sp>
        <p:nvSpPr>
          <p:cNvPr id="17" name="TextBox 16">
            <a:extLst>
              <a:ext uri="{FF2B5EF4-FFF2-40B4-BE49-F238E27FC236}">
                <a16:creationId xmlns:a16="http://schemas.microsoft.com/office/drawing/2014/main" id="{199ECDCF-2D7A-BDB6-565A-E71AEAB7B5B7}"/>
              </a:ext>
            </a:extLst>
          </p:cNvPr>
          <p:cNvSpPr txBox="1"/>
          <p:nvPr/>
        </p:nvSpPr>
        <p:spPr>
          <a:xfrm>
            <a:off x="327739" y="6454547"/>
            <a:ext cx="4596848" cy="369332"/>
          </a:xfrm>
          <a:prstGeom prst="rect">
            <a:avLst/>
          </a:prstGeom>
          <a:noFill/>
        </p:spPr>
        <p:txBody>
          <a:bodyPr wrap="square">
            <a:spAutoFit/>
          </a:bodyPr>
          <a:lstStyle/>
          <a:p>
            <a:r>
              <a:rPr lang="en-GB" dirty="0"/>
              <a:t>C. Guardiola &amp; C. Fleta (IMB-CNM-CSIC)</a:t>
            </a:r>
          </a:p>
        </p:txBody>
      </p:sp>
      <p:pic>
        <p:nvPicPr>
          <p:cNvPr id="18" name="Picture 17">
            <a:extLst>
              <a:ext uri="{FF2B5EF4-FFF2-40B4-BE49-F238E27FC236}">
                <a16:creationId xmlns:a16="http://schemas.microsoft.com/office/drawing/2014/main" id="{C9A7DF05-AEF2-BE5B-47A4-9C6EE189E91A}"/>
              </a:ext>
            </a:extLst>
          </p:cNvPr>
          <p:cNvPicPr>
            <a:picLocks noChangeAspect="1"/>
          </p:cNvPicPr>
          <p:nvPr/>
        </p:nvPicPr>
        <p:blipFill>
          <a:blip r:embed="rId6"/>
          <a:stretch>
            <a:fillRect/>
          </a:stretch>
        </p:blipFill>
        <p:spPr>
          <a:xfrm>
            <a:off x="4410953" y="4717526"/>
            <a:ext cx="1585097" cy="1536325"/>
          </a:xfrm>
          <a:prstGeom prst="rect">
            <a:avLst/>
          </a:prstGeom>
        </p:spPr>
      </p:pic>
      <p:pic>
        <p:nvPicPr>
          <p:cNvPr id="19" name="Picture 18">
            <a:extLst>
              <a:ext uri="{FF2B5EF4-FFF2-40B4-BE49-F238E27FC236}">
                <a16:creationId xmlns:a16="http://schemas.microsoft.com/office/drawing/2014/main" id="{88D1E85C-1944-9613-636A-291B0B38CD2B}"/>
              </a:ext>
            </a:extLst>
          </p:cNvPr>
          <p:cNvPicPr>
            <a:picLocks noChangeAspect="1"/>
          </p:cNvPicPr>
          <p:nvPr/>
        </p:nvPicPr>
        <p:blipFill>
          <a:blip r:embed="rId7"/>
          <a:stretch>
            <a:fillRect/>
          </a:stretch>
        </p:blipFill>
        <p:spPr>
          <a:xfrm>
            <a:off x="7138023" y="4838555"/>
            <a:ext cx="1533147" cy="1817718"/>
          </a:xfrm>
          <a:prstGeom prst="rect">
            <a:avLst/>
          </a:prstGeom>
        </p:spPr>
      </p:pic>
      <p:sp>
        <p:nvSpPr>
          <p:cNvPr id="21" name="TextBox 20">
            <a:extLst>
              <a:ext uri="{FF2B5EF4-FFF2-40B4-BE49-F238E27FC236}">
                <a16:creationId xmlns:a16="http://schemas.microsoft.com/office/drawing/2014/main" id="{FD3D452E-D0A5-AA52-8536-56726F1BB637}"/>
              </a:ext>
            </a:extLst>
          </p:cNvPr>
          <p:cNvSpPr txBox="1"/>
          <p:nvPr/>
        </p:nvSpPr>
        <p:spPr>
          <a:xfrm>
            <a:off x="6665193" y="4605386"/>
            <a:ext cx="2478808" cy="276999"/>
          </a:xfrm>
          <a:prstGeom prst="rect">
            <a:avLst/>
          </a:prstGeom>
          <a:noFill/>
        </p:spPr>
        <p:txBody>
          <a:bodyPr wrap="square">
            <a:spAutoFit/>
          </a:bodyPr>
          <a:lstStyle/>
          <a:p>
            <a:r>
              <a:rPr lang="en-GB" sz="1200" dirty="0"/>
              <a:t>Like IBA </a:t>
            </a:r>
            <a:r>
              <a:rPr lang="en-GB" sz="1200" dirty="0" err="1"/>
              <a:t>MatriXX</a:t>
            </a:r>
            <a:r>
              <a:rPr lang="en-GB" sz="1200" dirty="0"/>
              <a:t> ionization chamber</a:t>
            </a:r>
          </a:p>
        </p:txBody>
      </p:sp>
    </p:spTree>
    <p:extLst>
      <p:ext uri="{BB962C8B-B14F-4D97-AF65-F5344CB8AC3E}">
        <p14:creationId xmlns:p14="http://schemas.microsoft.com/office/powerpoint/2010/main" val="8955491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197514" y="2607297"/>
            <a:ext cx="4055247" cy="1477328"/>
          </a:xfrm>
          <a:prstGeom prst="rect">
            <a:avLst/>
          </a:prstGeom>
          <a:noFill/>
          <a:ln>
            <a:noFill/>
          </a:ln>
        </p:spPr>
        <p:txBody>
          <a:bodyPr wrap="square" rtlCol="0">
            <a:spAutoFit/>
          </a:bodyPr>
          <a:lstStyle/>
          <a:p>
            <a:r>
              <a:rPr lang="es-ES" b="1" u="sng" dirty="0" err="1">
                <a:solidFill>
                  <a:srgbClr val="004996"/>
                </a:solidFill>
              </a:rPr>
              <a:t>Arrays</a:t>
            </a:r>
            <a:r>
              <a:rPr lang="es-ES" b="1" u="sng" dirty="0">
                <a:solidFill>
                  <a:srgbClr val="004996"/>
                </a:solidFill>
              </a:rPr>
              <a:t> </a:t>
            </a:r>
            <a:r>
              <a:rPr lang="es-ES" b="1" u="sng" dirty="0" err="1">
                <a:solidFill>
                  <a:srgbClr val="004996"/>
                </a:solidFill>
              </a:rPr>
              <a:t>of</a:t>
            </a:r>
            <a:r>
              <a:rPr lang="es-ES" b="1" u="sng" dirty="0">
                <a:solidFill>
                  <a:srgbClr val="004996"/>
                </a:solidFill>
              </a:rPr>
              <a:t> </a:t>
            </a:r>
            <a:r>
              <a:rPr lang="es-ES" b="1" u="sng" dirty="0" err="1">
                <a:solidFill>
                  <a:srgbClr val="004996"/>
                </a:solidFill>
              </a:rPr>
              <a:t>Microdiodes</a:t>
            </a:r>
            <a:endParaRPr lang="es-ES" b="1" u="sng" dirty="0">
              <a:solidFill>
                <a:srgbClr val="004996"/>
              </a:solidFill>
            </a:endParaRPr>
          </a:p>
          <a:p>
            <a:pPr marL="257175" indent="-257175">
              <a:buFont typeface="Arial" panose="020B0604020202020204" pitchFamily="34" charset="0"/>
              <a:buChar char="•"/>
            </a:pPr>
            <a:r>
              <a:rPr lang="es-ES" dirty="0"/>
              <a:t>10 </a:t>
            </a:r>
            <a:r>
              <a:rPr lang="es-ES" dirty="0" err="1"/>
              <a:t>to</a:t>
            </a:r>
            <a:r>
              <a:rPr lang="es-ES" dirty="0"/>
              <a:t> 30 µm </a:t>
            </a:r>
            <a:r>
              <a:rPr lang="es-ES" dirty="0" err="1"/>
              <a:t>diameter</a:t>
            </a:r>
            <a:endParaRPr lang="es-ES" dirty="0"/>
          </a:p>
          <a:p>
            <a:pPr marL="257175" indent="-257175">
              <a:buFont typeface="Arial" panose="020B0604020202020204" pitchFamily="34" charset="0"/>
              <a:buChar char="•"/>
            </a:pPr>
            <a:r>
              <a:rPr lang="es-ES" dirty="0" err="1"/>
              <a:t>For</a:t>
            </a:r>
            <a:r>
              <a:rPr lang="es-ES" dirty="0"/>
              <a:t> </a:t>
            </a:r>
            <a:r>
              <a:rPr lang="es-ES" dirty="0" err="1"/>
              <a:t>dosimetry</a:t>
            </a:r>
            <a:r>
              <a:rPr lang="es-ES" dirty="0"/>
              <a:t> and </a:t>
            </a:r>
            <a:r>
              <a:rPr lang="es-ES" dirty="0">
                <a:solidFill>
                  <a:srgbClr val="004996"/>
                </a:solidFill>
              </a:rPr>
              <a:t>microdosimetry</a:t>
            </a:r>
            <a:r>
              <a:rPr lang="es-ES" dirty="0"/>
              <a:t> </a:t>
            </a:r>
            <a:r>
              <a:rPr lang="es-ES" dirty="0" err="1"/>
              <a:t>with</a:t>
            </a:r>
            <a:r>
              <a:rPr lang="es-ES" dirty="0"/>
              <a:t> 2D </a:t>
            </a:r>
            <a:r>
              <a:rPr lang="es-ES" dirty="0" err="1"/>
              <a:t>spatial</a:t>
            </a:r>
            <a:r>
              <a:rPr lang="es-ES" dirty="0"/>
              <a:t> </a:t>
            </a:r>
            <a:r>
              <a:rPr lang="es-ES" dirty="0" err="1"/>
              <a:t>resolution</a:t>
            </a:r>
            <a:endParaRPr lang="es-ES" dirty="0"/>
          </a:p>
          <a:p>
            <a:pPr marL="257175" indent="-257175">
              <a:buFont typeface="Arial" panose="020B0604020202020204" pitchFamily="34" charset="0"/>
              <a:buChar char="•"/>
            </a:pPr>
            <a:r>
              <a:rPr lang="es-ES" dirty="0">
                <a:solidFill>
                  <a:srgbClr val="C00000"/>
                </a:solidFill>
              </a:rPr>
              <a:t>Planar and 3D (“mesa”) </a:t>
            </a:r>
            <a:r>
              <a:rPr lang="es-ES" dirty="0" err="1">
                <a:solidFill>
                  <a:srgbClr val="C00000"/>
                </a:solidFill>
              </a:rPr>
              <a:t>configurations</a:t>
            </a:r>
            <a:endParaRPr lang="es-ES" dirty="0">
              <a:solidFill>
                <a:srgbClr val="C00000"/>
              </a:solidFill>
            </a:endParaRPr>
          </a:p>
        </p:txBody>
      </p:sp>
      <p:pic>
        <p:nvPicPr>
          <p:cNvPr id="2" name="Imagen 1">
            <a:extLst>
              <a:ext uri="{FF2B5EF4-FFF2-40B4-BE49-F238E27FC236}">
                <a16:creationId xmlns:a16="http://schemas.microsoft.com/office/drawing/2014/main" id="{C1FA7F0A-8B88-43E5-B109-576DCB3B33FD}"/>
              </a:ext>
            </a:extLst>
          </p:cNvPr>
          <p:cNvPicPr>
            <a:picLocks noChangeAspect="1"/>
          </p:cNvPicPr>
          <p:nvPr/>
        </p:nvPicPr>
        <p:blipFill>
          <a:blip r:embed="rId2"/>
          <a:stretch>
            <a:fillRect/>
          </a:stretch>
        </p:blipFill>
        <p:spPr>
          <a:xfrm>
            <a:off x="804937" y="4509570"/>
            <a:ext cx="3678710" cy="1746656"/>
          </a:xfrm>
          <a:prstGeom prst="rect">
            <a:avLst/>
          </a:prstGeom>
        </p:spPr>
      </p:pic>
      <p:pic>
        <p:nvPicPr>
          <p:cNvPr id="3" name="Imagen 2">
            <a:extLst>
              <a:ext uri="{FF2B5EF4-FFF2-40B4-BE49-F238E27FC236}">
                <a16:creationId xmlns:a16="http://schemas.microsoft.com/office/drawing/2014/main" id="{3544F2B7-1F61-4612-BF9B-5CCA8B1B8F0F}"/>
              </a:ext>
            </a:extLst>
          </p:cNvPr>
          <p:cNvPicPr>
            <a:picLocks noChangeAspect="1"/>
          </p:cNvPicPr>
          <p:nvPr/>
        </p:nvPicPr>
        <p:blipFill>
          <a:blip r:embed="rId3"/>
          <a:stretch>
            <a:fillRect/>
          </a:stretch>
        </p:blipFill>
        <p:spPr>
          <a:xfrm>
            <a:off x="4910742" y="4482136"/>
            <a:ext cx="3857714" cy="1801524"/>
          </a:xfrm>
          <a:prstGeom prst="rect">
            <a:avLst/>
          </a:prstGeom>
        </p:spPr>
      </p:pic>
      <p:pic>
        <p:nvPicPr>
          <p:cNvPr id="6" name="Imagen 5">
            <a:extLst>
              <a:ext uri="{FF2B5EF4-FFF2-40B4-BE49-F238E27FC236}">
                <a16:creationId xmlns:a16="http://schemas.microsoft.com/office/drawing/2014/main" id="{CD011F4C-7BAD-41F6-A049-EE5C78AEC2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3647" y="2082006"/>
            <a:ext cx="2088231" cy="1566174"/>
          </a:xfrm>
          <a:prstGeom prst="rect">
            <a:avLst/>
          </a:prstGeom>
        </p:spPr>
      </p:pic>
      <p:pic>
        <p:nvPicPr>
          <p:cNvPr id="11" name="Imagen 10">
            <a:extLst>
              <a:ext uri="{FF2B5EF4-FFF2-40B4-BE49-F238E27FC236}">
                <a16:creationId xmlns:a16="http://schemas.microsoft.com/office/drawing/2014/main" id="{40EB66FC-BB3A-49C3-AB2D-DB63D70FB6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02764" y="2503915"/>
            <a:ext cx="2245454" cy="1684091"/>
          </a:xfrm>
          <a:prstGeom prst="rect">
            <a:avLst/>
          </a:prstGeom>
        </p:spPr>
      </p:pic>
      <p:sp>
        <p:nvSpPr>
          <p:cNvPr id="4" name="Title 3">
            <a:extLst>
              <a:ext uri="{FF2B5EF4-FFF2-40B4-BE49-F238E27FC236}">
                <a16:creationId xmlns:a16="http://schemas.microsoft.com/office/drawing/2014/main" id="{E535EA12-0729-0E64-C19C-11F84CDF5663}"/>
              </a:ext>
            </a:extLst>
          </p:cNvPr>
          <p:cNvSpPr>
            <a:spLocks noGrp="1"/>
          </p:cNvSpPr>
          <p:nvPr>
            <p:ph type="title"/>
          </p:nvPr>
        </p:nvSpPr>
        <p:spPr/>
        <p:txBody>
          <a:bodyPr/>
          <a:lstStyle/>
          <a:p>
            <a:r>
              <a:rPr lang="en-GB" dirty="0"/>
              <a:t>Different technologies</a:t>
            </a:r>
          </a:p>
        </p:txBody>
      </p:sp>
    </p:spTree>
    <p:extLst>
      <p:ext uri="{BB962C8B-B14F-4D97-AF65-F5344CB8AC3E}">
        <p14:creationId xmlns:p14="http://schemas.microsoft.com/office/powerpoint/2010/main" val="29769903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6A290F-A744-43D4-9FF0-F85E9A9CB125}"/>
              </a:ext>
            </a:extLst>
          </p:cNvPr>
          <p:cNvSpPr>
            <a:spLocks noGrp="1"/>
          </p:cNvSpPr>
          <p:nvPr>
            <p:ph type="title"/>
          </p:nvPr>
        </p:nvSpPr>
        <p:spPr>
          <a:xfrm>
            <a:off x="67317" y="959857"/>
            <a:ext cx="8121491" cy="803922"/>
          </a:xfrm>
        </p:spPr>
        <p:txBody>
          <a:bodyPr/>
          <a:lstStyle/>
          <a:p>
            <a:r>
              <a:rPr lang="en-GB" noProof="0" dirty="0"/>
              <a:t>Trenched and planar microdiodes</a:t>
            </a:r>
          </a:p>
        </p:txBody>
      </p:sp>
      <p:sp>
        <p:nvSpPr>
          <p:cNvPr id="6" name="Marcador de número de diapositiva 5">
            <a:extLst>
              <a:ext uri="{FF2B5EF4-FFF2-40B4-BE49-F238E27FC236}">
                <a16:creationId xmlns:a16="http://schemas.microsoft.com/office/drawing/2014/main" id="{8E506943-BEAF-45DE-ACCD-8DD4038A8B48}"/>
              </a:ext>
            </a:extLst>
          </p:cNvPr>
          <p:cNvSpPr>
            <a:spLocks noGrp="1"/>
          </p:cNvSpPr>
          <p:nvPr>
            <p:ph type="sldNum" sz="quarter" idx="4294967295"/>
          </p:nvPr>
        </p:nvSpPr>
        <p:spPr>
          <a:xfrm>
            <a:off x="7010400" y="6356350"/>
            <a:ext cx="2133600" cy="365125"/>
          </a:xfrm>
        </p:spPr>
        <p:txBody>
          <a:bodyPr/>
          <a:lstStyle/>
          <a:p>
            <a:fld id="{639E8616-FBE7-4626-99F1-48F4A2B26107}" type="slidenum">
              <a:rPr lang="en-GB" smtClean="0"/>
              <a:t>38</a:t>
            </a:fld>
            <a:endParaRPr lang="en-GB"/>
          </a:p>
        </p:txBody>
      </p:sp>
      <p:pic>
        <p:nvPicPr>
          <p:cNvPr id="5" name="Imagen 12">
            <a:extLst>
              <a:ext uri="{FF2B5EF4-FFF2-40B4-BE49-F238E27FC236}">
                <a16:creationId xmlns:a16="http://schemas.microsoft.com/office/drawing/2014/main" id="{8CB6CB26-4DB4-48B7-3021-9279FAA81FA0}"/>
              </a:ext>
            </a:extLst>
          </p:cNvPr>
          <p:cNvPicPr>
            <a:picLocks noChangeAspect="1"/>
          </p:cNvPicPr>
          <p:nvPr/>
        </p:nvPicPr>
        <p:blipFill rotWithShape="1">
          <a:blip r:embed="rId2"/>
          <a:srcRect t="21009" r="22548"/>
          <a:stretch/>
        </p:blipFill>
        <p:spPr>
          <a:xfrm>
            <a:off x="1394646" y="1664892"/>
            <a:ext cx="1402133" cy="678966"/>
          </a:xfrm>
          <a:prstGeom prst="rect">
            <a:avLst/>
          </a:prstGeom>
        </p:spPr>
      </p:pic>
      <p:pic>
        <p:nvPicPr>
          <p:cNvPr id="7" name="Imagen 13">
            <a:extLst>
              <a:ext uri="{FF2B5EF4-FFF2-40B4-BE49-F238E27FC236}">
                <a16:creationId xmlns:a16="http://schemas.microsoft.com/office/drawing/2014/main" id="{E08BFD08-A734-2D67-77F6-A7D492C09742}"/>
              </a:ext>
            </a:extLst>
          </p:cNvPr>
          <p:cNvPicPr>
            <a:picLocks noChangeAspect="1"/>
          </p:cNvPicPr>
          <p:nvPr/>
        </p:nvPicPr>
        <p:blipFill rotWithShape="1">
          <a:blip r:embed="rId3"/>
          <a:srcRect t="19688" r="3417"/>
          <a:stretch/>
        </p:blipFill>
        <p:spPr>
          <a:xfrm>
            <a:off x="5590213" y="1640460"/>
            <a:ext cx="1748472" cy="678966"/>
          </a:xfrm>
          <a:prstGeom prst="rect">
            <a:avLst/>
          </a:prstGeom>
        </p:spPr>
      </p:pic>
      <p:pic>
        <p:nvPicPr>
          <p:cNvPr id="8" name="Imagen 1">
            <a:extLst>
              <a:ext uri="{FF2B5EF4-FFF2-40B4-BE49-F238E27FC236}">
                <a16:creationId xmlns:a16="http://schemas.microsoft.com/office/drawing/2014/main" id="{252378E4-F055-0598-80CA-A60165BB96A7}"/>
              </a:ext>
            </a:extLst>
          </p:cNvPr>
          <p:cNvPicPr>
            <a:picLocks noChangeAspect="1"/>
          </p:cNvPicPr>
          <p:nvPr/>
        </p:nvPicPr>
        <p:blipFill>
          <a:blip r:embed="rId4"/>
          <a:stretch>
            <a:fillRect/>
          </a:stretch>
        </p:blipFill>
        <p:spPr>
          <a:xfrm>
            <a:off x="465917" y="2419350"/>
            <a:ext cx="3346886" cy="2508250"/>
          </a:xfrm>
          <a:prstGeom prst="rect">
            <a:avLst/>
          </a:prstGeom>
        </p:spPr>
      </p:pic>
      <p:pic>
        <p:nvPicPr>
          <p:cNvPr id="9" name="Imagen 2">
            <a:extLst>
              <a:ext uri="{FF2B5EF4-FFF2-40B4-BE49-F238E27FC236}">
                <a16:creationId xmlns:a16="http://schemas.microsoft.com/office/drawing/2014/main" id="{1180DCA2-540C-1DD7-D046-821284635C8E}"/>
              </a:ext>
            </a:extLst>
          </p:cNvPr>
          <p:cNvPicPr>
            <a:picLocks noChangeAspect="1"/>
          </p:cNvPicPr>
          <p:nvPr/>
        </p:nvPicPr>
        <p:blipFill>
          <a:blip r:embed="rId5"/>
          <a:stretch>
            <a:fillRect/>
          </a:stretch>
        </p:blipFill>
        <p:spPr>
          <a:xfrm>
            <a:off x="4362402" y="2413332"/>
            <a:ext cx="4015408" cy="2512080"/>
          </a:xfrm>
          <a:prstGeom prst="rect">
            <a:avLst/>
          </a:prstGeom>
        </p:spPr>
      </p:pic>
      <p:pic>
        <p:nvPicPr>
          <p:cNvPr id="10" name="Imagen 14">
            <a:extLst>
              <a:ext uri="{FF2B5EF4-FFF2-40B4-BE49-F238E27FC236}">
                <a16:creationId xmlns:a16="http://schemas.microsoft.com/office/drawing/2014/main" id="{09ED9E5A-9A95-88A3-C636-178389DEC20C}"/>
              </a:ext>
            </a:extLst>
          </p:cNvPr>
          <p:cNvPicPr>
            <a:picLocks noChangeAspect="1"/>
          </p:cNvPicPr>
          <p:nvPr/>
        </p:nvPicPr>
        <p:blipFill>
          <a:blip r:embed="rId6"/>
          <a:stretch>
            <a:fillRect/>
          </a:stretch>
        </p:blipFill>
        <p:spPr>
          <a:xfrm>
            <a:off x="5462778" y="5060389"/>
            <a:ext cx="2440665" cy="1657053"/>
          </a:xfrm>
          <a:prstGeom prst="rect">
            <a:avLst/>
          </a:prstGeom>
        </p:spPr>
      </p:pic>
      <p:pic>
        <p:nvPicPr>
          <p:cNvPr id="11" name="Imagen 15">
            <a:extLst>
              <a:ext uri="{FF2B5EF4-FFF2-40B4-BE49-F238E27FC236}">
                <a16:creationId xmlns:a16="http://schemas.microsoft.com/office/drawing/2014/main" id="{6E6B3661-1D02-DA6A-E5E6-321820A4251D}"/>
              </a:ext>
            </a:extLst>
          </p:cNvPr>
          <p:cNvPicPr>
            <a:picLocks noChangeAspect="1"/>
          </p:cNvPicPr>
          <p:nvPr/>
        </p:nvPicPr>
        <p:blipFill>
          <a:blip r:embed="rId7"/>
          <a:stretch>
            <a:fillRect/>
          </a:stretch>
        </p:blipFill>
        <p:spPr>
          <a:xfrm>
            <a:off x="857202" y="5003092"/>
            <a:ext cx="2477023" cy="1679798"/>
          </a:xfrm>
          <a:prstGeom prst="rect">
            <a:avLst/>
          </a:prstGeom>
        </p:spPr>
      </p:pic>
      <p:sp>
        <p:nvSpPr>
          <p:cNvPr id="4" name="TextBox 3">
            <a:extLst>
              <a:ext uri="{FF2B5EF4-FFF2-40B4-BE49-F238E27FC236}">
                <a16:creationId xmlns:a16="http://schemas.microsoft.com/office/drawing/2014/main" id="{4644CBE8-57A1-C043-EAB8-EB61AC4ADC0B}"/>
              </a:ext>
            </a:extLst>
          </p:cNvPr>
          <p:cNvSpPr txBox="1"/>
          <p:nvPr/>
        </p:nvSpPr>
        <p:spPr>
          <a:xfrm>
            <a:off x="3471697" y="5574965"/>
            <a:ext cx="1853608" cy="923330"/>
          </a:xfrm>
          <a:prstGeom prst="rect">
            <a:avLst/>
          </a:prstGeom>
          <a:noFill/>
        </p:spPr>
        <p:txBody>
          <a:bodyPr wrap="square" rtlCol="0">
            <a:spAutoFit/>
          </a:bodyPr>
          <a:lstStyle/>
          <a:p>
            <a:r>
              <a:rPr lang="en-GB" noProof="0"/>
              <a:t>Breckdown</a:t>
            </a:r>
            <a:r>
              <a:rPr lang="en-GB" noProof="0" dirty="0"/>
              <a:t> down to 30-40V due to curvature</a:t>
            </a:r>
          </a:p>
        </p:txBody>
      </p:sp>
    </p:spTree>
    <p:extLst>
      <p:ext uri="{BB962C8B-B14F-4D97-AF65-F5344CB8AC3E}">
        <p14:creationId xmlns:p14="http://schemas.microsoft.com/office/powerpoint/2010/main" val="30226373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D92254EA-4370-2FB2-C097-4F69BEFFBFA8}"/>
              </a:ext>
            </a:extLst>
          </p:cNvPr>
          <p:cNvPicPr>
            <a:picLocks noChangeAspect="1"/>
          </p:cNvPicPr>
          <p:nvPr/>
        </p:nvPicPr>
        <p:blipFill>
          <a:blip r:embed="rId2"/>
          <a:stretch>
            <a:fillRect/>
          </a:stretch>
        </p:blipFill>
        <p:spPr>
          <a:xfrm>
            <a:off x="0" y="1354579"/>
            <a:ext cx="9144000" cy="4148843"/>
          </a:xfrm>
          <a:prstGeom prst="rect">
            <a:avLst/>
          </a:prstGeom>
        </p:spPr>
      </p:pic>
      <p:sp>
        <p:nvSpPr>
          <p:cNvPr id="2" name="CuadroTexto 1">
            <a:extLst>
              <a:ext uri="{FF2B5EF4-FFF2-40B4-BE49-F238E27FC236}">
                <a16:creationId xmlns:a16="http://schemas.microsoft.com/office/drawing/2014/main" id="{6CFC3886-D2FC-456E-B675-43F7B1F77087}"/>
              </a:ext>
            </a:extLst>
          </p:cNvPr>
          <p:cNvSpPr txBox="1"/>
          <p:nvPr/>
        </p:nvSpPr>
        <p:spPr>
          <a:xfrm>
            <a:off x="281178" y="5503421"/>
            <a:ext cx="5247462" cy="300082"/>
          </a:xfrm>
          <a:prstGeom prst="rect">
            <a:avLst/>
          </a:prstGeom>
          <a:solidFill>
            <a:srgbClr val="FFFF00"/>
          </a:solidFill>
        </p:spPr>
        <p:txBody>
          <a:bodyPr wrap="none" rtlCol="0">
            <a:spAutoFit/>
          </a:bodyPr>
          <a:lstStyle/>
          <a:p>
            <a:r>
              <a:rPr lang="es-ES" sz="1350" dirty="0"/>
              <a:t>(In </a:t>
            </a:r>
            <a:r>
              <a:rPr lang="es-ES" sz="1350" dirty="0" err="1"/>
              <a:t>white</a:t>
            </a:r>
            <a:r>
              <a:rPr lang="es-ES" sz="1350" dirty="0"/>
              <a:t>: </a:t>
            </a:r>
            <a:r>
              <a:rPr lang="es-ES" sz="1350" dirty="0" err="1"/>
              <a:t>rejected</a:t>
            </a:r>
            <a:r>
              <a:rPr lang="es-ES" sz="1350" dirty="0"/>
              <a:t> </a:t>
            </a:r>
            <a:r>
              <a:rPr lang="es-ES" sz="1350" dirty="0" err="1"/>
              <a:t>diodes</a:t>
            </a:r>
            <a:r>
              <a:rPr lang="es-ES" sz="1350" dirty="0"/>
              <a:t>, with </a:t>
            </a:r>
            <a:r>
              <a:rPr lang="es-ES" sz="1350" b="1" dirty="0">
                <a:solidFill>
                  <a:srgbClr val="FF0000"/>
                </a:solidFill>
              </a:rPr>
              <a:t>I@(-10V) &gt; 10 pA</a:t>
            </a:r>
            <a:r>
              <a:rPr lang="es-ES" sz="1350" dirty="0"/>
              <a:t>. Total 65/1140 = 5.7%)</a:t>
            </a:r>
            <a:endParaRPr lang="en-GB" sz="1350" dirty="0"/>
          </a:p>
        </p:txBody>
      </p:sp>
      <p:sp>
        <p:nvSpPr>
          <p:cNvPr id="4" name="Title 3">
            <a:extLst>
              <a:ext uri="{FF2B5EF4-FFF2-40B4-BE49-F238E27FC236}">
                <a16:creationId xmlns:a16="http://schemas.microsoft.com/office/drawing/2014/main" id="{D6215393-8D76-2654-90FB-408A465E87EA}"/>
              </a:ext>
            </a:extLst>
          </p:cNvPr>
          <p:cNvSpPr>
            <a:spLocks noGrp="1"/>
          </p:cNvSpPr>
          <p:nvPr>
            <p:ph type="title"/>
          </p:nvPr>
        </p:nvSpPr>
        <p:spPr>
          <a:xfrm>
            <a:off x="382905" y="920278"/>
            <a:ext cx="8121491" cy="803922"/>
          </a:xfrm>
        </p:spPr>
        <p:txBody>
          <a:bodyPr/>
          <a:lstStyle/>
          <a:p>
            <a:r>
              <a:rPr lang="en-GB" noProof="0" dirty="0"/>
              <a:t>Wafer mapping (1mm diodes)</a:t>
            </a:r>
          </a:p>
        </p:txBody>
      </p:sp>
      <p:cxnSp>
        <p:nvCxnSpPr>
          <p:cNvPr id="6" name="Straight Arrow Connector 5">
            <a:extLst>
              <a:ext uri="{FF2B5EF4-FFF2-40B4-BE49-F238E27FC236}">
                <a16:creationId xmlns:a16="http://schemas.microsoft.com/office/drawing/2014/main" id="{518D2EBB-8688-214B-2B27-93E2752F24AB}"/>
              </a:ext>
            </a:extLst>
          </p:cNvPr>
          <p:cNvCxnSpPr/>
          <p:nvPr/>
        </p:nvCxnSpPr>
        <p:spPr>
          <a:xfrm>
            <a:off x="382905" y="3267075"/>
            <a:ext cx="8625840" cy="0"/>
          </a:xfrm>
          <a:prstGeom prst="straightConnector1">
            <a:avLst/>
          </a:prstGeom>
          <a:ln w="28575">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CD9ABAE-A36A-27FF-F243-DD4ABB13F7A0}"/>
              </a:ext>
            </a:extLst>
          </p:cNvPr>
          <p:cNvSpPr txBox="1"/>
          <p:nvPr/>
        </p:nvSpPr>
        <p:spPr>
          <a:xfrm>
            <a:off x="4651946" y="2897743"/>
            <a:ext cx="928459" cy="369332"/>
          </a:xfrm>
          <a:prstGeom prst="rect">
            <a:avLst/>
          </a:prstGeom>
          <a:noFill/>
        </p:spPr>
        <p:txBody>
          <a:bodyPr wrap="none" rtlCol="0">
            <a:spAutoFit/>
          </a:bodyPr>
          <a:lstStyle/>
          <a:p>
            <a:r>
              <a:rPr lang="es-ES" dirty="0"/>
              <a:t>13.2 cm</a:t>
            </a:r>
            <a:endParaRPr lang="en-GB" dirty="0"/>
          </a:p>
        </p:txBody>
      </p:sp>
      <p:cxnSp>
        <p:nvCxnSpPr>
          <p:cNvPr id="8" name="Straight Arrow Connector 7">
            <a:extLst>
              <a:ext uri="{FF2B5EF4-FFF2-40B4-BE49-F238E27FC236}">
                <a16:creationId xmlns:a16="http://schemas.microsoft.com/office/drawing/2014/main" id="{30A9C2E2-511B-7028-2323-0B34354154A5}"/>
              </a:ext>
            </a:extLst>
          </p:cNvPr>
          <p:cNvCxnSpPr>
            <a:cxnSpLocks/>
          </p:cNvCxnSpPr>
          <p:nvPr/>
        </p:nvCxnSpPr>
        <p:spPr>
          <a:xfrm flipV="1">
            <a:off x="1143000" y="1678184"/>
            <a:ext cx="0" cy="2808450"/>
          </a:xfrm>
          <a:prstGeom prst="straightConnector1">
            <a:avLst/>
          </a:prstGeom>
          <a:ln w="28575">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A7F11E4-E9C1-6856-962F-1A9236E2616A}"/>
              </a:ext>
            </a:extLst>
          </p:cNvPr>
          <p:cNvSpPr txBox="1"/>
          <p:nvPr/>
        </p:nvSpPr>
        <p:spPr>
          <a:xfrm rot="5400000">
            <a:off x="867296" y="2524893"/>
            <a:ext cx="811441" cy="369332"/>
          </a:xfrm>
          <a:prstGeom prst="rect">
            <a:avLst/>
          </a:prstGeom>
          <a:noFill/>
        </p:spPr>
        <p:txBody>
          <a:bodyPr wrap="none" rtlCol="0">
            <a:spAutoFit/>
          </a:bodyPr>
          <a:lstStyle/>
          <a:p>
            <a:r>
              <a:rPr lang="es-ES" dirty="0"/>
              <a:t>4.2 cm</a:t>
            </a:r>
            <a:endParaRPr lang="en-GB" dirty="0"/>
          </a:p>
        </p:txBody>
      </p:sp>
      <p:pic>
        <p:nvPicPr>
          <p:cNvPr id="5" name="Imagen 3">
            <a:extLst>
              <a:ext uri="{FF2B5EF4-FFF2-40B4-BE49-F238E27FC236}">
                <a16:creationId xmlns:a16="http://schemas.microsoft.com/office/drawing/2014/main" id="{09B7607B-2AA2-07D8-CB9C-E74FDF1A712B}"/>
              </a:ext>
            </a:extLst>
          </p:cNvPr>
          <p:cNvPicPr>
            <a:picLocks noChangeAspect="1"/>
          </p:cNvPicPr>
          <p:nvPr/>
        </p:nvPicPr>
        <p:blipFill>
          <a:blip r:embed="rId3"/>
          <a:stretch>
            <a:fillRect/>
          </a:stretch>
        </p:blipFill>
        <p:spPr>
          <a:xfrm>
            <a:off x="5886450" y="5429349"/>
            <a:ext cx="2095500" cy="1367705"/>
          </a:xfrm>
          <a:prstGeom prst="rect">
            <a:avLst/>
          </a:prstGeom>
        </p:spPr>
      </p:pic>
      <p:sp>
        <p:nvSpPr>
          <p:cNvPr id="10" name="TextBox 9">
            <a:extLst>
              <a:ext uri="{FF2B5EF4-FFF2-40B4-BE49-F238E27FC236}">
                <a16:creationId xmlns:a16="http://schemas.microsoft.com/office/drawing/2014/main" id="{F5DCED75-1E16-2663-4953-8ECAF3948652}"/>
              </a:ext>
            </a:extLst>
          </p:cNvPr>
          <p:cNvSpPr txBox="1"/>
          <p:nvPr/>
        </p:nvSpPr>
        <p:spPr>
          <a:xfrm>
            <a:off x="2557234" y="5965572"/>
            <a:ext cx="3023171" cy="369332"/>
          </a:xfrm>
          <a:prstGeom prst="rect">
            <a:avLst/>
          </a:prstGeom>
          <a:noFill/>
        </p:spPr>
        <p:txBody>
          <a:bodyPr wrap="square">
            <a:spAutoFit/>
          </a:bodyPr>
          <a:lstStyle/>
          <a:p>
            <a:r>
              <a:rPr lang="en-GB" noProof="0"/>
              <a:t>Breakdown at 300-350 V</a:t>
            </a:r>
          </a:p>
        </p:txBody>
      </p:sp>
      <p:pic>
        <p:nvPicPr>
          <p:cNvPr id="9" name="Picture 8">
            <a:extLst>
              <a:ext uri="{FF2B5EF4-FFF2-40B4-BE49-F238E27FC236}">
                <a16:creationId xmlns:a16="http://schemas.microsoft.com/office/drawing/2014/main" id="{C1A278D0-6002-204B-5390-916C0C85790C}"/>
              </a:ext>
            </a:extLst>
          </p:cNvPr>
          <p:cNvPicPr>
            <a:picLocks noChangeAspect="1"/>
          </p:cNvPicPr>
          <p:nvPr/>
        </p:nvPicPr>
        <p:blipFill>
          <a:blip r:embed="rId4"/>
          <a:stretch>
            <a:fillRect/>
          </a:stretch>
        </p:blipFill>
        <p:spPr>
          <a:xfrm>
            <a:off x="206624" y="5827831"/>
            <a:ext cx="955426" cy="969223"/>
          </a:xfrm>
          <a:prstGeom prst="rect">
            <a:avLst/>
          </a:prstGeom>
        </p:spPr>
      </p:pic>
      <p:sp>
        <p:nvSpPr>
          <p:cNvPr id="12" name="Flecha: hacia abajo 8">
            <a:extLst>
              <a:ext uri="{FF2B5EF4-FFF2-40B4-BE49-F238E27FC236}">
                <a16:creationId xmlns:a16="http://schemas.microsoft.com/office/drawing/2014/main" id="{38402DDE-6081-42C6-8310-D9D305B51AFE}"/>
              </a:ext>
            </a:extLst>
          </p:cNvPr>
          <p:cNvSpPr/>
          <p:nvPr/>
        </p:nvSpPr>
        <p:spPr>
          <a:xfrm rot="5695544">
            <a:off x="1361465" y="6042123"/>
            <a:ext cx="363474" cy="733806"/>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698778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980883"/>
            <a:ext cx="5297557" cy="803922"/>
          </a:xfrm>
        </p:spPr>
        <p:txBody>
          <a:bodyPr>
            <a:normAutofit fontScale="90000"/>
          </a:bodyPr>
          <a:lstStyle/>
          <a:p>
            <a:r>
              <a:rPr lang="en-GB" dirty="0"/>
              <a:t>Main potential applications in harsh environments</a:t>
            </a:r>
          </a:p>
        </p:txBody>
      </p:sp>
      <p:pic>
        <p:nvPicPr>
          <p:cNvPr id="4" name="Picture 3">
            <a:extLst>
              <a:ext uri="{FF2B5EF4-FFF2-40B4-BE49-F238E27FC236}">
                <a16:creationId xmlns:a16="http://schemas.microsoft.com/office/drawing/2014/main" id="{22FAD53E-D665-B3D5-E05D-09C4D50244DE}"/>
              </a:ext>
            </a:extLst>
          </p:cNvPr>
          <p:cNvPicPr>
            <a:picLocks noChangeAspect="1"/>
          </p:cNvPicPr>
          <p:nvPr/>
        </p:nvPicPr>
        <p:blipFill>
          <a:blip r:embed="rId3"/>
          <a:stretch>
            <a:fillRect/>
          </a:stretch>
        </p:blipFill>
        <p:spPr>
          <a:xfrm>
            <a:off x="1833407" y="4364874"/>
            <a:ext cx="1890372" cy="1255932"/>
          </a:xfrm>
          <a:prstGeom prst="rect">
            <a:avLst/>
          </a:prstGeom>
        </p:spPr>
      </p:pic>
      <p:sp>
        <p:nvSpPr>
          <p:cNvPr id="6" name="TextBox 5">
            <a:extLst>
              <a:ext uri="{FF2B5EF4-FFF2-40B4-BE49-F238E27FC236}">
                <a16:creationId xmlns:a16="http://schemas.microsoft.com/office/drawing/2014/main" id="{C6229CBC-F974-5E77-4E17-C948B60FBB6F}"/>
              </a:ext>
            </a:extLst>
          </p:cNvPr>
          <p:cNvSpPr txBox="1"/>
          <p:nvPr/>
        </p:nvSpPr>
        <p:spPr>
          <a:xfrm>
            <a:off x="1949255" y="5691989"/>
            <a:ext cx="1702240" cy="461665"/>
          </a:xfrm>
          <a:prstGeom prst="rect">
            <a:avLst/>
          </a:prstGeom>
          <a:noFill/>
        </p:spPr>
        <p:txBody>
          <a:bodyPr wrap="square">
            <a:spAutoFit/>
          </a:bodyPr>
          <a:lstStyle/>
          <a:p>
            <a:r>
              <a:rPr lang="en-GB" sz="800" dirty="0"/>
              <a:t>https://protomag.com/medical-history/flash-radiotherapy-finally-way/</a:t>
            </a:r>
          </a:p>
        </p:txBody>
      </p:sp>
      <p:pic>
        <p:nvPicPr>
          <p:cNvPr id="7" name="Imagen 14">
            <a:extLst>
              <a:ext uri="{FF2B5EF4-FFF2-40B4-BE49-F238E27FC236}">
                <a16:creationId xmlns:a16="http://schemas.microsoft.com/office/drawing/2014/main" id="{420A7BAD-A859-B2F8-F562-98B948AB5B12}"/>
              </a:ext>
            </a:extLst>
          </p:cNvPr>
          <p:cNvPicPr>
            <a:picLocks noChangeAspect="1"/>
          </p:cNvPicPr>
          <p:nvPr/>
        </p:nvPicPr>
        <p:blipFill>
          <a:blip r:embed="rId4"/>
          <a:srcRect b="17051"/>
          <a:stretch/>
        </p:blipFill>
        <p:spPr>
          <a:xfrm>
            <a:off x="412898" y="4824718"/>
            <a:ext cx="1584713" cy="2002802"/>
          </a:xfrm>
          <a:prstGeom prst="rect">
            <a:avLst/>
          </a:prstGeom>
        </p:spPr>
      </p:pic>
      <p:pic>
        <p:nvPicPr>
          <p:cNvPr id="9" name="Picture 8">
            <a:extLst>
              <a:ext uri="{FF2B5EF4-FFF2-40B4-BE49-F238E27FC236}">
                <a16:creationId xmlns:a16="http://schemas.microsoft.com/office/drawing/2014/main" id="{81013280-2F3F-1C78-0043-5AE6C642F8FC}"/>
              </a:ext>
            </a:extLst>
          </p:cNvPr>
          <p:cNvPicPr>
            <a:picLocks noChangeAspect="1"/>
          </p:cNvPicPr>
          <p:nvPr/>
        </p:nvPicPr>
        <p:blipFill>
          <a:blip r:embed="rId5"/>
          <a:stretch>
            <a:fillRect/>
          </a:stretch>
        </p:blipFill>
        <p:spPr>
          <a:xfrm>
            <a:off x="5221057" y="980883"/>
            <a:ext cx="1678214" cy="1116775"/>
          </a:xfrm>
          <a:prstGeom prst="rect">
            <a:avLst/>
          </a:prstGeom>
        </p:spPr>
      </p:pic>
      <p:graphicFrame>
        <p:nvGraphicFramePr>
          <p:cNvPr id="11" name="Diagrama 2">
            <a:extLst>
              <a:ext uri="{FF2B5EF4-FFF2-40B4-BE49-F238E27FC236}">
                <a16:creationId xmlns:a16="http://schemas.microsoft.com/office/drawing/2014/main" id="{F8293B46-23D0-D87E-8226-DE86510ACB1C}"/>
              </a:ext>
            </a:extLst>
          </p:cNvPr>
          <p:cNvGraphicFramePr/>
          <p:nvPr/>
        </p:nvGraphicFramePr>
        <p:xfrm>
          <a:off x="2434172" y="2079289"/>
          <a:ext cx="5131941" cy="326387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2" name="Picture 11" descr="A satellite in space above the earth&#10;&#10;Description automatically generated">
            <a:extLst>
              <a:ext uri="{FF2B5EF4-FFF2-40B4-BE49-F238E27FC236}">
                <a16:creationId xmlns:a16="http://schemas.microsoft.com/office/drawing/2014/main" id="{69E12265-9171-0639-330F-793ECCE999DA}"/>
              </a:ext>
            </a:extLst>
          </p:cNvPr>
          <p:cNvPicPr>
            <a:picLocks noChangeAspect="1"/>
          </p:cNvPicPr>
          <p:nvPr/>
        </p:nvPicPr>
        <p:blipFill rotWithShape="1">
          <a:blip r:embed="rId11"/>
          <a:srcRect l="24906"/>
          <a:stretch/>
        </p:blipFill>
        <p:spPr>
          <a:xfrm>
            <a:off x="1435494" y="1855368"/>
            <a:ext cx="1883826" cy="1411100"/>
          </a:xfrm>
          <a:prstGeom prst="rect">
            <a:avLst/>
          </a:prstGeom>
        </p:spPr>
      </p:pic>
      <p:pic>
        <p:nvPicPr>
          <p:cNvPr id="14" name="Picture 13" descr="A yellow glowing planet with flames&#10;&#10;AI-generated content may be incorrect.">
            <a:extLst>
              <a:ext uri="{FF2B5EF4-FFF2-40B4-BE49-F238E27FC236}">
                <a16:creationId xmlns:a16="http://schemas.microsoft.com/office/drawing/2014/main" id="{6BAF1BBC-B894-66F5-FFF2-F50D6B2A382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501936" y="5915809"/>
            <a:ext cx="1552175" cy="871805"/>
          </a:xfrm>
          <a:prstGeom prst="rect">
            <a:avLst/>
          </a:prstGeom>
        </p:spPr>
      </p:pic>
      <p:sp>
        <p:nvSpPr>
          <p:cNvPr id="16" name="TextBox 15">
            <a:extLst>
              <a:ext uri="{FF2B5EF4-FFF2-40B4-BE49-F238E27FC236}">
                <a16:creationId xmlns:a16="http://schemas.microsoft.com/office/drawing/2014/main" id="{68CDBCFE-4321-678F-4BB6-D96F09A44913}"/>
              </a:ext>
            </a:extLst>
          </p:cNvPr>
          <p:cNvSpPr txBox="1"/>
          <p:nvPr/>
        </p:nvSpPr>
        <p:spPr>
          <a:xfrm>
            <a:off x="5000142" y="6073817"/>
            <a:ext cx="2666122" cy="646331"/>
          </a:xfrm>
          <a:prstGeom prst="rect">
            <a:avLst/>
          </a:prstGeom>
          <a:noFill/>
        </p:spPr>
        <p:txBody>
          <a:bodyPr wrap="square">
            <a:spAutoFit/>
          </a:bodyPr>
          <a:lstStyle/>
          <a:p>
            <a:r>
              <a:rPr lang="en-US" b="1" i="1" dirty="0">
                <a:solidFill>
                  <a:srgbClr val="0070C0"/>
                </a:solidFill>
                <a:latin typeface="Bookman Old Style" pitchFamily="18" charset="0"/>
              </a:rPr>
              <a:t>Plasma diagnostic</a:t>
            </a:r>
          </a:p>
          <a:p>
            <a:r>
              <a:rPr lang="en-US" b="1" i="1" dirty="0">
                <a:solidFill>
                  <a:srgbClr val="0070C0"/>
                </a:solidFill>
                <a:latin typeface="Bookman Old Style" pitchFamily="18" charset="0"/>
              </a:rPr>
              <a:t> in Fusion reactors </a:t>
            </a:r>
          </a:p>
        </p:txBody>
      </p:sp>
      <p:pic>
        <p:nvPicPr>
          <p:cNvPr id="5" name="Imagen 13">
            <a:extLst>
              <a:ext uri="{FF2B5EF4-FFF2-40B4-BE49-F238E27FC236}">
                <a16:creationId xmlns:a16="http://schemas.microsoft.com/office/drawing/2014/main" id="{119A4D20-9060-B56A-9C9C-99FD0C9E864E}"/>
              </a:ext>
            </a:extLst>
          </p:cNvPr>
          <p:cNvPicPr>
            <a:picLocks noChangeAspect="1"/>
          </p:cNvPicPr>
          <p:nvPr/>
        </p:nvPicPr>
        <p:blipFill>
          <a:blip r:embed="rId13"/>
          <a:stretch>
            <a:fillRect/>
          </a:stretch>
        </p:blipFill>
        <p:spPr>
          <a:xfrm>
            <a:off x="6183858" y="4940832"/>
            <a:ext cx="1813593" cy="974977"/>
          </a:xfrm>
          <a:prstGeom prst="rect">
            <a:avLst/>
          </a:prstGeom>
        </p:spPr>
      </p:pic>
      <p:sp>
        <p:nvSpPr>
          <p:cNvPr id="24" name="TextBox 23">
            <a:extLst>
              <a:ext uri="{FF2B5EF4-FFF2-40B4-BE49-F238E27FC236}">
                <a16:creationId xmlns:a16="http://schemas.microsoft.com/office/drawing/2014/main" id="{0D232EC2-13D2-85CF-09A9-98C5BEF14AA7}"/>
              </a:ext>
            </a:extLst>
          </p:cNvPr>
          <p:cNvSpPr txBox="1"/>
          <p:nvPr/>
        </p:nvSpPr>
        <p:spPr>
          <a:xfrm>
            <a:off x="6848471" y="3838609"/>
            <a:ext cx="2482785" cy="369332"/>
          </a:xfrm>
          <a:prstGeom prst="rect">
            <a:avLst/>
          </a:prstGeom>
          <a:noFill/>
        </p:spPr>
        <p:txBody>
          <a:bodyPr wrap="square">
            <a:spAutoFit/>
          </a:bodyPr>
          <a:lstStyle/>
          <a:p>
            <a:r>
              <a:rPr lang="en-US" sz="1800" b="1" i="1" dirty="0">
                <a:solidFill>
                  <a:srgbClr val="0070C0"/>
                </a:solidFill>
                <a:latin typeface="Bookman Old Style" pitchFamily="18" charset="0"/>
              </a:rPr>
              <a:t>Nuclear Physics</a:t>
            </a:r>
            <a:endParaRPr lang="en-GB" dirty="0"/>
          </a:p>
        </p:txBody>
      </p:sp>
      <p:sp>
        <p:nvSpPr>
          <p:cNvPr id="25" name="TextBox 24">
            <a:extLst>
              <a:ext uri="{FF2B5EF4-FFF2-40B4-BE49-F238E27FC236}">
                <a16:creationId xmlns:a16="http://schemas.microsoft.com/office/drawing/2014/main" id="{FB5CA0C7-4A95-BD42-FE59-D83FC4FAB38F}"/>
              </a:ext>
            </a:extLst>
          </p:cNvPr>
          <p:cNvSpPr txBox="1"/>
          <p:nvPr/>
        </p:nvSpPr>
        <p:spPr>
          <a:xfrm>
            <a:off x="1898659" y="6121255"/>
            <a:ext cx="1851789" cy="369332"/>
          </a:xfrm>
          <a:prstGeom prst="rect">
            <a:avLst/>
          </a:prstGeom>
          <a:noFill/>
        </p:spPr>
        <p:txBody>
          <a:bodyPr wrap="none" rtlCol="0">
            <a:spAutoFit/>
          </a:bodyPr>
          <a:lstStyle/>
          <a:p>
            <a:r>
              <a:rPr lang="en-GB" b="1" i="1" noProof="0" dirty="0">
                <a:solidFill>
                  <a:srgbClr val="0070C0"/>
                </a:solidFill>
                <a:latin typeface="Bookman Old Style" pitchFamily="18" charset="0"/>
              </a:rPr>
              <a:t>Radiotherapy</a:t>
            </a:r>
          </a:p>
        </p:txBody>
      </p:sp>
      <p:pic>
        <p:nvPicPr>
          <p:cNvPr id="3" name="Picture 5">
            <a:extLst>
              <a:ext uri="{FF2B5EF4-FFF2-40B4-BE49-F238E27FC236}">
                <a16:creationId xmlns:a16="http://schemas.microsoft.com/office/drawing/2014/main" id="{AE9580E6-6F8C-C331-A4B5-A65B443AB89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8793" y="1997440"/>
            <a:ext cx="1128658" cy="1126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Imagen 7">
            <a:extLst>
              <a:ext uri="{FF2B5EF4-FFF2-40B4-BE49-F238E27FC236}">
                <a16:creationId xmlns:a16="http://schemas.microsoft.com/office/drawing/2014/main" id="{DACAC7EA-EC1E-1DBB-54E1-9E4CC3E5CED2}"/>
              </a:ext>
            </a:extLst>
          </p:cNvPr>
          <p:cNvPicPr>
            <a:picLocks noChangeAspect="1"/>
          </p:cNvPicPr>
          <p:nvPr/>
        </p:nvPicPr>
        <p:blipFill>
          <a:blip r:embed="rId15"/>
          <a:stretch>
            <a:fillRect/>
          </a:stretch>
        </p:blipFill>
        <p:spPr>
          <a:xfrm>
            <a:off x="6848471" y="2560918"/>
            <a:ext cx="2090724" cy="1176032"/>
          </a:xfrm>
          <a:prstGeom prst="rect">
            <a:avLst/>
          </a:prstGeom>
        </p:spPr>
      </p:pic>
      <p:sp>
        <p:nvSpPr>
          <p:cNvPr id="10" name="TextBox 9">
            <a:extLst>
              <a:ext uri="{FF2B5EF4-FFF2-40B4-BE49-F238E27FC236}">
                <a16:creationId xmlns:a16="http://schemas.microsoft.com/office/drawing/2014/main" id="{5303EE7E-D9DC-713C-FC14-4C5D82339076}"/>
              </a:ext>
            </a:extLst>
          </p:cNvPr>
          <p:cNvSpPr txBox="1"/>
          <p:nvPr/>
        </p:nvSpPr>
        <p:spPr>
          <a:xfrm>
            <a:off x="5681083" y="2117374"/>
            <a:ext cx="758162" cy="369332"/>
          </a:xfrm>
          <a:prstGeom prst="rect">
            <a:avLst/>
          </a:prstGeom>
          <a:noFill/>
        </p:spPr>
        <p:txBody>
          <a:bodyPr wrap="square">
            <a:spAutoFit/>
          </a:bodyPr>
          <a:lstStyle/>
          <a:p>
            <a:r>
              <a:rPr lang="en-US" sz="1800" b="1" i="1" dirty="0">
                <a:solidFill>
                  <a:srgbClr val="0070C0"/>
                </a:solidFill>
                <a:latin typeface="Bookman Old Style" pitchFamily="18" charset="0"/>
              </a:rPr>
              <a:t>HEP</a:t>
            </a:r>
            <a:endParaRPr lang="en-GB" dirty="0"/>
          </a:p>
        </p:txBody>
      </p:sp>
      <p:sp>
        <p:nvSpPr>
          <p:cNvPr id="13" name="TextBox 12">
            <a:extLst>
              <a:ext uri="{FF2B5EF4-FFF2-40B4-BE49-F238E27FC236}">
                <a16:creationId xmlns:a16="http://schemas.microsoft.com/office/drawing/2014/main" id="{8A5E389E-FAF4-B891-8AAA-45E184CB1493}"/>
              </a:ext>
            </a:extLst>
          </p:cNvPr>
          <p:cNvSpPr txBox="1"/>
          <p:nvPr/>
        </p:nvSpPr>
        <p:spPr>
          <a:xfrm>
            <a:off x="1898659" y="3300461"/>
            <a:ext cx="1013682" cy="369332"/>
          </a:xfrm>
          <a:prstGeom prst="rect">
            <a:avLst/>
          </a:prstGeom>
          <a:noFill/>
        </p:spPr>
        <p:txBody>
          <a:bodyPr wrap="square">
            <a:spAutoFit/>
          </a:bodyPr>
          <a:lstStyle/>
          <a:p>
            <a:r>
              <a:rPr lang="en-US" sz="1800" b="1" i="1" dirty="0">
                <a:solidFill>
                  <a:srgbClr val="0070C0"/>
                </a:solidFill>
                <a:latin typeface="Bookman Old Style" pitchFamily="18" charset="0"/>
              </a:rPr>
              <a:t>Space</a:t>
            </a:r>
            <a:endParaRPr lang="en-GB" dirty="0"/>
          </a:p>
        </p:txBody>
      </p:sp>
    </p:spTree>
    <p:extLst>
      <p:ext uri="{BB962C8B-B14F-4D97-AF65-F5344CB8AC3E}">
        <p14:creationId xmlns:p14="http://schemas.microsoft.com/office/powerpoint/2010/main" val="4004515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0D677-7022-DE23-2CA7-A350A6B76828}"/>
              </a:ext>
            </a:extLst>
          </p:cNvPr>
          <p:cNvSpPr>
            <a:spLocks noGrp="1"/>
          </p:cNvSpPr>
          <p:nvPr>
            <p:ph type="title"/>
          </p:nvPr>
        </p:nvSpPr>
        <p:spPr/>
        <p:txBody>
          <a:bodyPr/>
          <a:lstStyle/>
          <a:p>
            <a:r>
              <a:rPr lang="es-ES" dirty="0" err="1"/>
              <a:t>Conclusion</a:t>
            </a:r>
            <a:r>
              <a:rPr lang="es-ES" dirty="0"/>
              <a:t> </a:t>
            </a:r>
            <a:r>
              <a:rPr lang="es-ES" dirty="0" err="1"/>
              <a:t>for</a:t>
            </a:r>
            <a:r>
              <a:rPr lang="es-ES" dirty="0"/>
              <a:t> FLASH </a:t>
            </a:r>
            <a:r>
              <a:rPr lang="es-ES" dirty="0" err="1"/>
              <a:t>dosimetry</a:t>
            </a:r>
            <a:r>
              <a:rPr lang="es-ES" dirty="0"/>
              <a:t> </a:t>
            </a:r>
            <a:endParaRPr lang="en-GB" dirty="0"/>
          </a:p>
        </p:txBody>
      </p:sp>
      <p:sp>
        <p:nvSpPr>
          <p:cNvPr id="4" name="TextBox 3">
            <a:extLst>
              <a:ext uri="{FF2B5EF4-FFF2-40B4-BE49-F238E27FC236}">
                <a16:creationId xmlns:a16="http://schemas.microsoft.com/office/drawing/2014/main" id="{DF9832F8-E8CD-833B-CC07-44E39FD6BDA2}"/>
              </a:ext>
            </a:extLst>
          </p:cNvPr>
          <p:cNvSpPr txBox="1"/>
          <p:nvPr/>
        </p:nvSpPr>
        <p:spPr>
          <a:xfrm>
            <a:off x="257805" y="2088127"/>
            <a:ext cx="8537713" cy="3539430"/>
          </a:xfrm>
          <a:prstGeom prst="rect">
            <a:avLst/>
          </a:prstGeom>
          <a:noFill/>
        </p:spPr>
        <p:txBody>
          <a:bodyPr wrap="square">
            <a:spAutoFit/>
          </a:bodyPr>
          <a:lstStyle/>
          <a:p>
            <a:pPr marL="285750" indent="-285750" algn="just">
              <a:buFont typeface="Arial" panose="020B0604020202020204" pitchFamily="34" charset="0"/>
              <a:buChar char="•"/>
            </a:pPr>
            <a:r>
              <a:rPr lang="en-GB" sz="2800" dirty="0"/>
              <a:t>Sensors can be operated </a:t>
            </a:r>
            <a:r>
              <a:rPr lang="en-GB" sz="2800" b="1" dirty="0"/>
              <a:t>without external bias</a:t>
            </a:r>
          </a:p>
          <a:p>
            <a:pPr marL="285750" indent="-285750" algn="just">
              <a:buFont typeface="Arial" panose="020B0604020202020204" pitchFamily="34" charset="0"/>
              <a:buChar char="•"/>
            </a:pPr>
            <a:r>
              <a:rPr lang="en-GB" sz="2800" b="1" dirty="0"/>
              <a:t>Signal linearity </a:t>
            </a:r>
            <a:r>
              <a:rPr lang="en-GB" sz="2800" dirty="0"/>
              <a:t>of </a:t>
            </a:r>
            <a:r>
              <a:rPr lang="en-GB" sz="2800" dirty="0" err="1"/>
              <a:t>SiC</a:t>
            </a:r>
            <a:r>
              <a:rPr lang="en-GB" sz="2800" dirty="0"/>
              <a:t> is one order of magnitude higher than commercial Si diodes.</a:t>
            </a:r>
          </a:p>
          <a:p>
            <a:pPr marL="285750" indent="-285750" algn="just">
              <a:buFont typeface="Arial" panose="020B0604020202020204" pitchFamily="34" charset="0"/>
              <a:buChar char="•"/>
            </a:pPr>
            <a:r>
              <a:rPr lang="en-US" sz="2800" b="1" dirty="0"/>
              <a:t>Linear performance </a:t>
            </a:r>
            <a:r>
              <a:rPr lang="en-US" sz="2800" dirty="0"/>
              <a:t>is maintained after </a:t>
            </a:r>
            <a:r>
              <a:rPr lang="en-US" sz="2800" dirty="0" err="1"/>
              <a:t>MGy</a:t>
            </a:r>
            <a:r>
              <a:rPr lang="en-US" sz="2800" dirty="0"/>
              <a:t> doses</a:t>
            </a:r>
            <a:endParaRPr lang="en-GB" sz="2800" dirty="0"/>
          </a:p>
          <a:p>
            <a:pPr marL="285750" indent="-285750" algn="just">
              <a:buFont typeface="Arial" panose="020B0604020202020204" pitchFamily="34" charset="0"/>
              <a:buChar char="•"/>
            </a:pPr>
            <a:r>
              <a:rPr lang="en-GB" sz="2800" dirty="0"/>
              <a:t>Sensitivity reduction due to </a:t>
            </a:r>
            <a:r>
              <a:rPr lang="en-GB" sz="2800" b="1" dirty="0"/>
              <a:t>temperature</a:t>
            </a:r>
            <a:r>
              <a:rPr lang="en-GB" sz="2800" dirty="0"/>
              <a:t> is better than commercial Si diodes</a:t>
            </a:r>
          </a:p>
          <a:p>
            <a:pPr marL="285750" indent="-285750" algn="just">
              <a:buFont typeface="Arial" panose="020B0604020202020204" pitchFamily="34" charset="0"/>
              <a:buChar char="•"/>
            </a:pPr>
            <a:r>
              <a:rPr lang="en-GB" sz="2800" b="1" dirty="0"/>
              <a:t>Sensitivity degradation </a:t>
            </a:r>
            <a:r>
              <a:rPr lang="en-GB" sz="2800" dirty="0"/>
              <a:t>with dose slower than for commercial Si diodes -&gt; less need for re-calibration</a:t>
            </a:r>
          </a:p>
        </p:txBody>
      </p:sp>
    </p:spTree>
    <p:extLst>
      <p:ext uri="{BB962C8B-B14F-4D97-AF65-F5344CB8AC3E}">
        <p14:creationId xmlns:p14="http://schemas.microsoft.com/office/powerpoint/2010/main" val="36703434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ED44309-66EC-2427-1FBA-251E8883FF31}"/>
              </a:ext>
            </a:extLst>
          </p:cNvPr>
          <p:cNvSpPr txBox="1"/>
          <p:nvPr/>
        </p:nvSpPr>
        <p:spPr>
          <a:xfrm>
            <a:off x="2240782" y="4860793"/>
            <a:ext cx="5425482" cy="1200329"/>
          </a:xfrm>
          <a:prstGeom prst="rect">
            <a:avLst/>
          </a:prstGeom>
          <a:noFill/>
        </p:spPr>
        <p:txBody>
          <a:bodyPr wrap="square">
            <a:spAutoFit/>
          </a:bodyPr>
          <a:lstStyle/>
          <a:p>
            <a:r>
              <a:rPr lang="en-US" sz="3600" b="1" i="1" dirty="0">
                <a:solidFill>
                  <a:srgbClr val="0070C0"/>
                </a:solidFill>
                <a:latin typeface="Bookman Old Style" pitchFamily="18" charset="0"/>
              </a:rPr>
              <a:t>Plasma diagnostic</a:t>
            </a:r>
          </a:p>
          <a:p>
            <a:r>
              <a:rPr lang="en-US" sz="3600" b="1" i="1" dirty="0">
                <a:solidFill>
                  <a:srgbClr val="0070C0"/>
                </a:solidFill>
                <a:latin typeface="Bookman Old Style" pitchFamily="18" charset="0"/>
              </a:rPr>
              <a:t> in Fusion reactors </a:t>
            </a:r>
          </a:p>
        </p:txBody>
      </p:sp>
      <p:pic>
        <p:nvPicPr>
          <p:cNvPr id="4" name="Imagen 13">
            <a:extLst>
              <a:ext uri="{FF2B5EF4-FFF2-40B4-BE49-F238E27FC236}">
                <a16:creationId xmlns:a16="http://schemas.microsoft.com/office/drawing/2014/main" id="{2CFE9E30-F5B1-F7FC-DAAC-92CF8A19B849}"/>
              </a:ext>
            </a:extLst>
          </p:cNvPr>
          <p:cNvPicPr>
            <a:picLocks noChangeAspect="1"/>
          </p:cNvPicPr>
          <p:nvPr/>
        </p:nvPicPr>
        <p:blipFill>
          <a:blip r:embed="rId2"/>
          <a:stretch>
            <a:fillRect/>
          </a:stretch>
        </p:blipFill>
        <p:spPr>
          <a:xfrm>
            <a:off x="2694179" y="2467903"/>
            <a:ext cx="3949371" cy="2123159"/>
          </a:xfrm>
          <a:prstGeom prst="rect">
            <a:avLst/>
          </a:prstGeom>
        </p:spPr>
      </p:pic>
    </p:spTree>
    <p:extLst>
      <p:ext uri="{BB962C8B-B14F-4D97-AF65-F5344CB8AC3E}">
        <p14:creationId xmlns:p14="http://schemas.microsoft.com/office/powerpoint/2010/main" val="11507576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52525-DB55-18A4-8F79-D60DFC0DE378}"/>
              </a:ext>
            </a:extLst>
          </p:cNvPr>
          <p:cNvSpPr>
            <a:spLocks noGrp="1"/>
          </p:cNvSpPr>
          <p:nvPr>
            <p:ph type="title"/>
          </p:nvPr>
        </p:nvSpPr>
        <p:spPr/>
        <p:txBody>
          <a:bodyPr/>
          <a:lstStyle/>
          <a:p>
            <a:r>
              <a:rPr lang="en-GB" noProof="0"/>
              <a:t>Fusion: plasma diagnostic</a:t>
            </a:r>
          </a:p>
        </p:txBody>
      </p:sp>
      <p:sp>
        <p:nvSpPr>
          <p:cNvPr id="4" name="TextBox 3">
            <a:extLst>
              <a:ext uri="{FF2B5EF4-FFF2-40B4-BE49-F238E27FC236}">
                <a16:creationId xmlns:a16="http://schemas.microsoft.com/office/drawing/2014/main" id="{7F654202-6F18-5F9A-BCDA-14DD26C08F23}"/>
              </a:ext>
            </a:extLst>
          </p:cNvPr>
          <p:cNvSpPr txBox="1"/>
          <p:nvPr/>
        </p:nvSpPr>
        <p:spPr>
          <a:xfrm>
            <a:off x="148212" y="3027791"/>
            <a:ext cx="8847573" cy="2936188"/>
          </a:xfrm>
          <a:prstGeom prst="rect">
            <a:avLst/>
          </a:prstGeom>
          <a:noFill/>
        </p:spPr>
        <p:txBody>
          <a:bodyPr wrap="square" rtlCol="0">
            <a:spAutoFit/>
          </a:bodyPr>
          <a:lstStyle/>
          <a:p>
            <a:pPr marL="285750" indent="-285750">
              <a:lnSpc>
                <a:spcPct val="90000"/>
              </a:lnSpc>
              <a:buFont typeface="Arial" panose="020B0604020202020204" pitchFamily="34" charset="0"/>
              <a:buChar char="•"/>
            </a:pPr>
            <a:r>
              <a:rPr lang="en-US" sz="2400" dirty="0">
                <a:solidFill>
                  <a:srgbClr val="000000"/>
                </a:solidFill>
                <a:cs typeface="Times" charset="0"/>
              </a:rPr>
              <a:t>X-rays: dominant source of radiation (</a:t>
            </a:r>
            <a:r>
              <a:rPr lang="en-US" sz="2400" dirty="0" err="1">
                <a:solidFill>
                  <a:srgbClr val="0000FF"/>
                </a:solidFill>
                <a:cs typeface="Times" charset="0"/>
              </a:rPr>
              <a:t>hn</a:t>
            </a:r>
            <a:r>
              <a:rPr lang="en-US" sz="2400" dirty="0">
                <a:solidFill>
                  <a:srgbClr val="0000FF"/>
                </a:solidFill>
                <a:cs typeface="Times" charset="0"/>
              </a:rPr>
              <a:t>=</a:t>
            </a:r>
            <a:r>
              <a:rPr lang="en-US" sz="2400" dirty="0" err="1">
                <a:solidFill>
                  <a:srgbClr val="0000FF"/>
                </a:solidFill>
                <a:cs typeface="Times" charset="0"/>
              </a:rPr>
              <a:t>hc</a:t>
            </a:r>
            <a:r>
              <a:rPr lang="en-US" sz="2400" dirty="0">
                <a:solidFill>
                  <a:srgbClr val="0000FF"/>
                </a:solidFill>
                <a:cs typeface="Times" charset="0"/>
              </a:rPr>
              <a:t>/</a:t>
            </a:r>
            <a:r>
              <a:rPr lang="en-US" sz="2400" dirty="0" err="1">
                <a:solidFill>
                  <a:srgbClr val="0000FF"/>
                </a:solidFill>
                <a:cs typeface="Times" charset="0"/>
              </a:rPr>
              <a:t>l~T</a:t>
            </a:r>
            <a:r>
              <a:rPr lang="en-US" sz="2400" baseline="-25000" dirty="0" err="1">
                <a:solidFill>
                  <a:srgbClr val="0000FF"/>
                </a:solidFill>
                <a:cs typeface="Times" charset="0"/>
              </a:rPr>
              <a:t>e</a:t>
            </a:r>
            <a:r>
              <a:rPr lang="en-US" sz="2400" dirty="0">
                <a:solidFill>
                  <a:srgbClr val="000000"/>
                </a:solidFill>
                <a:cs typeface="Times" charset="0"/>
              </a:rPr>
              <a:t>):</a:t>
            </a:r>
          </a:p>
          <a:p>
            <a:pPr marL="574675" indent="-228600">
              <a:lnSpc>
                <a:spcPct val="90000"/>
              </a:lnSpc>
              <a:buFont typeface="Arial" panose="020B0604020202020204" pitchFamily="34" charset="0"/>
              <a:buChar char="•"/>
            </a:pPr>
            <a:r>
              <a:rPr lang="en-US" sz="2400" dirty="0">
                <a:solidFill>
                  <a:srgbClr val="0000FF"/>
                </a:solidFill>
                <a:cs typeface="Times" charset="0"/>
              </a:rPr>
              <a:t>100 eV&lt;</a:t>
            </a:r>
            <a:r>
              <a:rPr lang="en-US" sz="2400" dirty="0" err="1">
                <a:solidFill>
                  <a:srgbClr val="0000FF"/>
                </a:solidFill>
                <a:cs typeface="Times" charset="0"/>
              </a:rPr>
              <a:t>T</a:t>
            </a:r>
            <a:r>
              <a:rPr lang="en-US" sz="2400" baseline="-25000" dirty="0" err="1">
                <a:solidFill>
                  <a:srgbClr val="0000FF"/>
                </a:solidFill>
                <a:cs typeface="Times" charset="0"/>
              </a:rPr>
              <a:t>e</a:t>
            </a:r>
            <a:r>
              <a:rPr lang="en-US" sz="2400" dirty="0">
                <a:solidFill>
                  <a:srgbClr val="0000FF"/>
                </a:solidFill>
                <a:cs typeface="Times" charset="0"/>
              </a:rPr>
              <a:t>&lt;20 keV ⇒ 0.5 Å &lt; l &lt;130 Å ⇒ X-rays!</a:t>
            </a:r>
          </a:p>
          <a:p>
            <a:pPr marL="574675" indent="-228600">
              <a:lnSpc>
                <a:spcPct val="90000"/>
              </a:lnSpc>
              <a:buFont typeface="Arial" panose="020B0604020202020204" pitchFamily="34" charset="0"/>
              <a:buChar char="•"/>
            </a:pPr>
            <a:r>
              <a:rPr lang="en-US" sz="2400" dirty="0">
                <a:solidFill>
                  <a:srgbClr val="0000FF"/>
                </a:solidFill>
                <a:cs typeface="Times" charset="0"/>
              </a:rPr>
              <a:t>20 keV&lt; E</a:t>
            </a:r>
            <a:r>
              <a:rPr lang="en-US" sz="2400" baseline="-25000" dirty="0">
                <a:solidFill>
                  <a:srgbClr val="0000FF"/>
                </a:solidFill>
                <a:cs typeface="Times" charset="0"/>
              </a:rPr>
              <a:t>e</a:t>
            </a:r>
            <a:r>
              <a:rPr lang="en-US" sz="2400" dirty="0">
                <a:solidFill>
                  <a:srgbClr val="0000FF"/>
                </a:solidFill>
                <a:cs typeface="Times" charset="0"/>
              </a:rPr>
              <a:t>&lt; 200 keV ⇒ SXR to HXR</a:t>
            </a:r>
            <a:endParaRPr lang="en-GB" sz="2400" dirty="0"/>
          </a:p>
          <a:p>
            <a:pPr marL="285750" indent="-285750">
              <a:buFont typeface="Arial" panose="020B0604020202020204" pitchFamily="34" charset="0"/>
              <a:buChar char="•"/>
            </a:pPr>
            <a:r>
              <a:rPr lang="en-GB" sz="2400" dirty="0"/>
              <a:t>D-T reaction produce </a:t>
            </a:r>
            <a:r>
              <a:rPr lang="en-GB" sz="2400" dirty="0" err="1"/>
              <a:t>suprathermal</a:t>
            </a:r>
            <a:r>
              <a:rPr lang="en-GB" sz="2400" dirty="0"/>
              <a:t> </a:t>
            </a:r>
            <a:r>
              <a:rPr lang="en-GB" sz="2400" b="1" dirty="0"/>
              <a:t>alpha particles (3.5 MeV). </a:t>
            </a:r>
            <a:r>
              <a:rPr lang="en-GB" sz="2400" dirty="0"/>
              <a:t>These alphas are essential for self-heating of the plasma. </a:t>
            </a:r>
            <a:endParaRPr lang="en-GB" sz="2400" b="1" dirty="0"/>
          </a:p>
          <a:p>
            <a:pPr marL="285750" indent="-285750">
              <a:buFont typeface="Arial" panose="020B0604020202020204" pitchFamily="34" charset="0"/>
              <a:buChar char="•"/>
            </a:pPr>
            <a:r>
              <a:rPr lang="en-GB" sz="2400" dirty="0"/>
              <a:t>Neutron emission is directly proportional to the fusion reaction rate of deuterium-tritium (D-T) reactions, which produce </a:t>
            </a:r>
            <a:r>
              <a:rPr lang="en-GB" sz="2400" b="1" dirty="0"/>
              <a:t>14.1 MeV neutrons</a:t>
            </a:r>
            <a:r>
              <a:rPr lang="en-GB" sz="2400" dirty="0"/>
              <a:t>.</a:t>
            </a:r>
          </a:p>
        </p:txBody>
      </p:sp>
      <p:sp>
        <p:nvSpPr>
          <p:cNvPr id="5" name="TextBox 4">
            <a:extLst>
              <a:ext uri="{FF2B5EF4-FFF2-40B4-BE49-F238E27FC236}">
                <a16:creationId xmlns:a16="http://schemas.microsoft.com/office/drawing/2014/main" id="{C7467359-EB38-E023-EA3C-367D3C8FD7E0}"/>
              </a:ext>
            </a:extLst>
          </p:cNvPr>
          <p:cNvSpPr txBox="1"/>
          <p:nvPr/>
        </p:nvSpPr>
        <p:spPr>
          <a:xfrm>
            <a:off x="148213" y="1854909"/>
            <a:ext cx="8847574" cy="923330"/>
          </a:xfrm>
          <a:prstGeom prst="rect">
            <a:avLst/>
          </a:prstGeom>
          <a:solidFill>
            <a:schemeClr val="tx2">
              <a:lumMod val="20000"/>
              <a:lumOff val="80000"/>
            </a:schemeClr>
          </a:solidFill>
        </p:spPr>
        <p:txBody>
          <a:bodyPr wrap="square">
            <a:spAutoFit/>
          </a:bodyPr>
          <a:lstStyle/>
          <a:p>
            <a:pPr algn="just"/>
            <a:r>
              <a:rPr lang="en-GB" b="1" dirty="0"/>
              <a:t>Long pulse operations </a:t>
            </a:r>
            <a:r>
              <a:rPr lang="en-GB" dirty="0"/>
              <a:t>(LPO) open a new era of expertise, training (e.g. physics and engineer) &amp; collaborations for </a:t>
            </a:r>
            <a:r>
              <a:rPr lang="en-US" dirty="0"/>
              <a:t>radiation-hardened detectors</a:t>
            </a:r>
            <a:r>
              <a:rPr lang="en-GB" dirty="0"/>
              <a:t>. </a:t>
            </a:r>
          </a:p>
          <a:p>
            <a:pPr algn="just"/>
            <a:r>
              <a:rPr lang="en-GB" dirty="0"/>
              <a:t>See talk of </a:t>
            </a:r>
            <a:r>
              <a:rPr lang="en-GB" i="1" dirty="0"/>
              <a:t>Luis Felipe Delgado Aparicio at the DRD3 workshop June 3</a:t>
            </a:r>
            <a:r>
              <a:rPr lang="en-GB" i="1" baseline="30000" dirty="0"/>
              <a:t>rd</a:t>
            </a:r>
            <a:r>
              <a:rPr lang="en-GB" i="1" dirty="0"/>
              <a:t> , 2025</a:t>
            </a:r>
            <a:r>
              <a:rPr lang="en-GB" dirty="0"/>
              <a:t>.</a:t>
            </a:r>
          </a:p>
        </p:txBody>
      </p:sp>
    </p:spTree>
    <p:extLst>
      <p:ext uri="{BB962C8B-B14F-4D97-AF65-F5344CB8AC3E}">
        <p14:creationId xmlns:p14="http://schemas.microsoft.com/office/powerpoint/2010/main" val="16446641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205692F-8B63-59CE-5195-9F43AF2A57A2}"/>
              </a:ext>
            </a:extLst>
          </p:cNvPr>
          <p:cNvSpPr>
            <a:spLocks noGrp="1"/>
          </p:cNvSpPr>
          <p:nvPr>
            <p:ph type="title"/>
          </p:nvPr>
        </p:nvSpPr>
        <p:spPr>
          <a:xfrm>
            <a:off x="121128" y="1050987"/>
            <a:ext cx="8121491" cy="803922"/>
          </a:xfrm>
        </p:spPr>
        <p:txBody>
          <a:bodyPr>
            <a:normAutofit fontScale="90000"/>
          </a:bodyPr>
          <a:lstStyle/>
          <a:p>
            <a:r>
              <a:rPr lang="en-GB" noProof="0"/>
              <a:t>Need to develop radiation-hardened sensors and electronics for this harsh </a:t>
            </a:r>
            <a:r>
              <a:rPr lang="en-GB" noProof="0" dirty="0" err="1"/>
              <a:t>enviroment</a:t>
            </a:r>
            <a:endParaRPr lang="en-GB" noProof="0" dirty="0"/>
          </a:p>
        </p:txBody>
      </p:sp>
      <p:sp>
        <p:nvSpPr>
          <p:cNvPr id="3" name="TextBox 2">
            <a:extLst>
              <a:ext uri="{FF2B5EF4-FFF2-40B4-BE49-F238E27FC236}">
                <a16:creationId xmlns:a16="http://schemas.microsoft.com/office/drawing/2014/main" id="{04B2BE29-6F52-551B-1A48-8759A580AFA4}"/>
              </a:ext>
            </a:extLst>
          </p:cNvPr>
          <p:cNvSpPr txBox="1"/>
          <p:nvPr/>
        </p:nvSpPr>
        <p:spPr>
          <a:xfrm>
            <a:off x="31999" y="2227612"/>
            <a:ext cx="2688149" cy="1323439"/>
          </a:xfrm>
          <a:prstGeom prst="rect">
            <a:avLst/>
          </a:prstGeom>
          <a:noFill/>
        </p:spPr>
        <p:txBody>
          <a:bodyPr wrap="square">
            <a:spAutoFit/>
          </a:bodyPr>
          <a:lstStyle/>
          <a:p>
            <a:pPr algn="just"/>
            <a:r>
              <a:rPr lang="en-US" sz="1600" b="1" u="sng" dirty="0">
                <a:latin typeface="Arial" panose="020B0604020202020204" pitchFamily="34" charset="0"/>
                <a:cs typeface="Arial" panose="020B0604020202020204" pitchFamily="34" charset="0"/>
              </a:rPr>
              <a:t>Main issues</a:t>
            </a:r>
            <a:r>
              <a:rPr lang="en-US" sz="1600" dirty="0">
                <a:latin typeface="Arial" panose="020B0604020202020204" pitchFamily="34" charset="0"/>
                <a:cs typeface="Arial" panose="020B0604020202020204" pitchFamily="34" charset="0"/>
              </a:rPr>
              <a:t>: circumvent gamma- and neutron-induced noise, T- and B-limitations, as well as define LIFETIMES! </a:t>
            </a:r>
          </a:p>
        </p:txBody>
      </p:sp>
      <p:pic>
        <p:nvPicPr>
          <p:cNvPr id="5" name="Picture 4">
            <a:extLst>
              <a:ext uri="{FF2B5EF4-FFF2-40B4-BE49-F238E27FC236}">
                <a16:creationId xmlns:a16="http://schemas.microsoft.com/office/drawing/2014/main" id="{95C876BF-E7BE-9949-7180-987A320E05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833" t="46088" r="10088" b="8513"/>
          <a:stretch>
            <a:fillRect/>
          </a:stretch>
        </p:blipFill>
        <p:spPr bwMode="auto">
          <a:xfrm>
            <a:off x="2984010" y="1895372"/>
            <a:ext cx="4772389" cy="16304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074FA5C7-6E97-9AA1-9F6F-CECC21A7F3A0}"/>
              </a:ext>
            </a:extLst>
          </p:cNvPr>
          <p:cNvSpPr txBox="1"/>
          <p:nvPr/>
        </p:nvSpPr>
        <p:spPr>
          <a:xfrm>
            <a:off x="71437" y="4253894"/>
            <a:ext cx="9001125" cy="2585323"/>
          </a:xfrm>
          <a:prstGeom prst="rect">
            <a:avLst/>
          </a:prstGeom>
          <a:noFill/>
        </p:spPr>
        <p:txBody>
          <a:bodyPr wrap="square" rtlCol="0">
            <a:spAutoFit/>
          </a:bodyPr>
          <a:lstStyle/>
          <a:p>
            <a:pPr marL="171450" indent="-171450">
              <a:buFont typeface="+mj-ea"/>
              <a:buAutoNum type="circleNumDbPlain"/>
            </a:pPr>
            <a:r>
              <a:rPr lang="en-US" dirty="0">
                <a:latin typeface="Arial" panose="020B0604020202020204" pitchFamily="34" charset="0"/>
                <a:cs typeface="Arial" panose="020B0604020202020204" pitchFamily="34" charset="0"/>
              </a:rPr>
              <a:t> Si-detectors:</a:t>
            </a:r>
          </a:p>
          <a:p>
            <a:pPr marL="342900" indent="-126206">
              <a:buFont typeface="Courier New" panose="02070309020205020404" pitchFamily="49" charset="0"/>
              <a:buChar char="o"/>
            </a:pPr>
            <a:r>
              <a:rPr lang="en-US" dirty="0">
                <a:latin typeface="Arial" panose="020B0604020202020204" pitchFamily="34" charset="0"/>
                <a:cs typeface="Arial" panose="020B0604020202020204" pitchFamily="34" charset="0"/>
              </a:rPr>
              <a:t>Used due to the availability of good quality homogeneous material and high charge carrier transport properties. Can only withstand 10</a:t>
            </a:r>
            <a:r>
              <a:rPr lang="en-US" baseline="30000" dirty="0">
                <a:latin typeface="Arial" panose="020B0604020202020204" pitchFamily="34" charset="0"/>
                <a:cs typeface="Arial" panose="020B0604020202020204" pitchFamily="34" charset="0"/>
              </a:rPr>
              <a:t>12</a:t>
            </a:r>
            <a:r>
              <a:rPr lang="en-US" dirty="0">
                <a:latin typeface="Arial" panose="020B0604020202020204" pitchFamily="34" charset="0"/>
                <a:cs typeface="Arial" panose="020B0604020202020204" pitchFamily="34" charset="0"/>
              </a:rPr>
              <a:t>-10</a:t>
            </a:r>
            <a:r>
              <a:rPr lang="en-US" baseline="30000" dirty="0">
                <a:latin typeface="Arial" panose="020B0604020202020204" pitchFamily="34" charset="0"/>
                <a:cs typeface="Arial" panose="020B0604020202020204" pitchFamily="34" charset="0"/>
              </a:rPr>
              <a:t>13</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a:t>
            </a:r>
            <a:r>
              <a:rPr lang="en-US" baseline="-25000" dirty="0" err="1">
                <a:latin typeface="Arial" panose="020B0604020202020204" pitchFamily="34" charset="0"/>
                <a:cs typeface="Arial" panose="020B0604020202020204" pitchFamily="34" charset="0"/>
              </a:rPr>
              <a:t>eq</a:t>
            </a:r>
            <a:r>
              <a:rPr lang="en-US" dirty="0">
                <a:latin typeface="Arial" panose="020B0604020202020204" pitchFamily="34" charset="0"/>
                <a:cs typeface="Arial" panose="020B0604020202020204" pitchFamily="34" charset="0"/>
              </a:rPr>
              <a:t>/cm</a:t>
            </a:r>
            <a:r>
              <a:rPr lang="en-US" baseline="30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a:t>
            </a:r>
          </a:p>
          <a:p>
            <a:pPr marL="342900" indent="-126206">
              <a:buFont typeface="Courier New" panose="02070309020205020404" pitchFamily="49" charset="0"/>
              <a:buChar char="o"/>
            </a:pPr>
            <a:r>
              <a:rPr lang="en-US" dirty="0">
                <a:solidFill>
                  <a:srgbClr val="FF0000"/>
                </a:solidFill>
                <a:latin typeface="Arial" panose="020B0604020202020204" pitchFamily="34" charset="0"/>
                <a:cs typeface="Arial" panose="020B0604020202020204" pitchFamily="34" charset="0"/>
              </a:rPr>
              <a:t>Lifetimes shortened:</a:t>
            </a:r>
          </a:p>
          <a:p>
            <a:pPr marL="686991" lvl="1" indent="-210741">
              <a:buFont typeface="Wingdings" pitchFamily="2" charset="2"/>
              <a:buChar char="Ø"/>
            </a:pPr>
            <a:r>
              <a:rPr lang="en-US" dirty="0">
                <a:solidFill>
                  <a:srgbClr val="FF0000"/>
                </a:solidFill>
                <a:latin typeface="Arial" panose="020B0604020202020204" pitchFamily="34" charset="0"/>
                <a:cs typeface="Arial" panose="020B0604020202020204" pitchFamily="34" charset="0"/>
              </a:rPr>
              <a:t>neutron damage</a:t>
            </a:r>
          </a:p>
          <a:p>
            <a:pPr marL="686991" lvl="1" indent="-210741">
              <a:buFont typeface="Wingdings" pitchFamily="2" charset="2"/>
              <a:buChar char="Ø"/>
            </a:pPr>
            <a:r>
              <a:rPr lang="en-US" dirty="0">
                <a:solidFill>
                  <a:srgbClr val="FF0000"/>
                </a:solidFill>
                <a:latin typeface="Arial" panose="020B0604020202020204" pitchFamily="34" charset="0"/>
                <a:cs typeface="Arial" panose="020B0604020202020204" pitchFamily="34" charset="0"/>
              </a:rPr>
              <a:t>Survivability at high temperatures (200-300ºC)</a:t>
            </a:r>
          </a:p>
          <a:p>
            <a:endParaRPr lang="en-US" dirty="0">
              <a:latin typeface="Arial" panose="020B0604020202020204" pitchFamily="34" charset="0"/>
              <a:cs typeface="Arial" panose="020B0604020202020204" pitchFamily="34" charset="0"/>
            </a:endParaRPr>
          </a:p>
          <a:p>
            <a:pPr marL="173831" indent="-173831">
              <a:buFont typeface="Wingdings" pitchFamily="2" charset="2"/>
              <a:buAutoNum type="circleNumDbPlain" startAt="2"/>
            </a:pPr>
            <a:r>
              <a:rPr lang="en-US" dirty="0">
                <a:latin typeface="Arial" panose="020B0604020202020204" pitchFamily="34" charset="0"/>
                <a:cs typeface="Arial" panose="020B0604020202020204" pitchFamily="34" charset="0"/>
              </a:rPr>
              <a:t> Forced to look for new solutions compatible with CERN’s very-high-luminosity experiments (up to 10</a:t>
            </a:r>
            <a:r>
              <a:rPr lang="en-US" baseline="30000" dirty="0">
                <a:latin typeface="Arial" panose="020B0604020202020204" pitchFamily="34" charset="0"/>
                <a:cs typeface="Arial" panose="020B0604020202020204" pitchFamily="34" charset="0"/>
              </a:rPr>
              <a:t>16</a:t>
            </a:r>
            <a:r>
              <a:rPr lang="en-US" dirty="0">
                <a:latin typeface="Arial" panose="020B0604020202020204" pitchFamily="34" charset="0"/>
                <a:cs typeface="Arial" panose="020B0604020202020204" pitchFamily="34" charset="0"/>
              </a:rPr>
              <a:t>-10</a:t>
            </a:r>
            <a:r>
              <a:rPr lang="en-US" baseline="30000" dirty="0">
                <a:latin typeface="Arial" panose="020B0604020202020204" pitchFamily="34" charset="0"/>
                <a:cs typeface="Arial" panose="020B0604020202020204" pitchFamily="34" charset="0"/>
              </a:rPr>
              <a:t>17 </a:t>
            </a:r>
            <a:r>
              <a:rPr lang="en-US" dirty="0" err="1">
                <a:latin typeface="Arial" panose="020B0604020202020204" pitchFamily="34" charset="0"/>
                <a:cs typeface="Arial" panose="020B0604020202020204" pitchFamily="34" charset="0"/>
              </a:rPr>
              <a:t>n</a:t>
            </a:r>
            <a:r>
              <a:rPr lang="en-US" baseline="-25000" dirty="0" err="1">
                <a:latin typeface="Arial" panose="020B0604020202020204" pitchFamily="34" charset="0"/>
                <a:cs typeface="Arial" panose="020B0604020202020204" pitchFamily="34" charset="0"/>
              </a:rPr>
              <a:t>eq</a:t>
            </a:r>
            <a:r>
              <a:rPr lang="en-US" dirty="0">
                <a:latin typeface="Arial" panose="020B0604020202020204" pitchFamily="34" charset="0"/>
                <a:cs typeface="Arial" panose="020B0604020202020204" pitchFamily="34" charset="0"/>
              </a:rPr>
              <a:t>/cm</a:t>
            </a:r>
            <a:r>
              <a:rPr lang="en-US" baseline="30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a:t>
            </a:r>
          </a:p>
        </p:txBody>
      </p:sp>
      <p:pic>
        <p:nvPicPr>
          <p:cNvPr id="7" name="Picture 2" descr="Time's Up Stock Illustrations – 378 Time's Up Stock Illustrations, Vectors  &amp; Clipart - Dreamstime">
            <a:extLst>
              <a:ext uri="{FF2B5EF4-FFF2-40B4-BE49-F238E27FC236}">
                <a16:creationId xmlns:a16="http://schemas.microsoft.com/office/drawing/2014/main" id="{CBDB5E75-D258-2B29-35B6-8C196ABB5B7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0696" y="5332012"/>
            <a:ext cx="730707" cy="69224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onsider this image before saying &quot;don't reinvent the wheel&quot; :  r/ProgrammerHumor">
            <a:extLst>
              <a:ext uri="{FF2B5EF4-FFF2-40B4-BE49-F238E27FC236}">
                <a16:creationId xmlns:a16="http://schemas.microsoft.com/office/drawing/2014/main" id="{93E11724-D5F3-08CB-D195-10611981913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45931" y="5422594"/>
            <a:ext cx="1972434" cy="5636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269E0295-70EA-CCA4-2C76-1AB140993D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20261" y="1895372"/>
            <a:ext cx="877001" cy="16778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0ACB0552-572B-E423-18F9-9C919EDCA4F0}"/>
              </a:ext>
            </a:extLst>
          </p:cNvPr>
          <p:cNvSpPr txBox="1"/>
          <p:nvPr/>
        </p:nvSpPr>
        <p:spPr>
          <a:xfrm>
            <a:off x="5088867" y="1803202"/>
            <a:ext cx="591829" cy="646331"/>
          </a:xfrm>
          <a:prstGeom prst="rect">
            <a:avLst/>
          </a:prstGeom>
          <a:noFill/>
        </p:spPr>
        <p:txBody>
          <a:bodyPr wrap="none" rtlCol="0">
            <a:spAutoFit/>
          </a:bodyPr>
          <a:lstStyle/>
          <a:p>
            <a:pPr algn="ctr"/>
            <a:r>
              <a:rPr lang="en-US" dirty="0"/>
              <a:t>ITER</a:t>
            </a:r>
          </a:p>
          <a:p>
            <a:pPr algn="ctr"/>
            <a:r>
              <a:rPr lang="en-US" dirty="0"/>
              <a:t>DT</a:t>
            </a:r>
          </a:p>
        </p:txBody>
      </p:sp>
      <p:sp>
        <p:nvSpPr>
          <p:cNvPr id="11" name="TextBox 10">
            <a:extLst>
              <a:ext uri="{FF2B5EF4-FFF2-40B4-BE49-F238E27FC236}">
                <a16:creationId xmlns:a16="http://schemas.microsoft.com/office/drawing/2014/main" id="{75793FAF-AE89-1863-18F1-1CA1B74701A8}"/>
              </a:ext>
            </a:extLst>
          </p:cNvPr>
          <p:cNvSpPr txBox="1"/>
          <p:nvPr/>
        </p:nvSpPr>
        <p:spPr>
          <a:xfrm>
            <a:off x="5628503" y="3613692"/>
            <a:ext cx="3161443" cy="738664"/>
          </a:xfrm>
          <a:prstGeom prst="rect">
            <a:avLst/>
          </a:prstGeom>
          <a:solidFill>
            <a:schemeClr val="lt1"/>
          </a:solidFill>
        </p:spPr>
        <p:txBody>
          <a:bodyPr wrap="none" rtlCol="0">
            <a:spAutoFit/>
          </a:bodyPr>
          <a:lstStyle/>
          <a:p>
            <a:pPr algn="ctr"/>
            <a:r>
              <a:rPr lang="en-US" b="1" u="sng" dirty="0"/>
              <a:t>1 MW of DT neutrons</a:t>
            </a:r>
            <a:r>
              <a:rPr lang="en-US" b="1" dirty="0"/>
              <a:t>: </a:t>
            </a:r>
            <a:r>
              <a:rPr lang="en-US" dirty="0"/>
              <a:t>~4.4</a:t>
            </a:r>
            <a:r>
              <a:rPr lang="en-US" sz="1400" dirty="0"/>
              <a:t>×10</a:t>
            </a:r>
            <a:r>
              <a:rPr lang="en-US" sz="1400" baseline="30000" dirty="0"/>
              <a:t>17</a:t>
            </a:r>
            <a:r>
              <a:rPr lang="en-US" sz="1400" dirty="0"/>
              <a:t> n/s</a:t>
            </a:r>
          </a:p>
          <a:p>
            <a:pPr algn="ctr"/>
            <a:r>
              <a:rPr lang="en-US" dirty="0"/>
              <a:t>For d=15 m </a:t>
            </a:r>
            <a:r>
              <a:rPr lang="en-US" sz="1400" dirty="0"/>
              <a:t>⇒ </a:t>
            </a:r>
            <a:r>
              <a:rPr lang="en-US" sz="1400" dirty="0" err="1"/>
              <a:t>F</a:t>
            </a:r>
            <a:r>
              <a:rPr lang="en-US" sz="1400" baseline="-25000" dirty="0" err="1"/>
              <a:t>n</a:t>
            </a:r>
            <a:r>
              <a:rPr lang="en-US" sz="1400" dirty="0"/>
              <a:t> ~ 1.5×10</a:t>
            </a:r>
            <a:r>
              <a:rPr lang="en-US" sz="1400" baseline="30000" dirty="0"/>
              <a:t>10</a:t>
            </a:r>
            <a:r>
              <a:rPr lang="en-US" sz="1400" dirty="0"/>
              <a:t> n/cm</a:t>
            </a:r>
            <a:r>
              <a:rPr lang="en-US" sz="1400" baseline="30000" dirty="0"/>
              <a:t>2</a:t>
            </a:r>
            <a:r>
              <a:rPr lang="en-US" sz="1400" dirty="0"/>
              <a:t>/s</a:t>
            </a:r>
          </a:p>
          <a:p>
            <a:pPr algn="ctr"/>
            <a:r>
              <a:rPr lang="en-US" dirty="0">
                <a:latin typeface="Symbol" pitchFamily="2" charset="2"/>
              </a:rPr>
              <a:t>D</a:t>
            </a:r>
            <a:r>
              <a:rPr lang="en-US" dirty="0"/>
              <a:t>t=5-10 s ⇒ ~ </a:t>
            </a:r>
            <a:r>
              <a:rPr lang="en-US" sz="1400" dirty="0"/>
              <a:t>10</a:t>
            </a:r>
            <a:r>
              <a:rPr lang="en-US" sz="1400" baseline="30000" dirty="0"/>
              <a:t>11</a:t>
            </a:r>
            <a:r>
              <a:rPr lang="en-US" sz="1400" dirty="0"/>
              <a:t> n/cm</a:t>
            </a:r>
            <a:r>
              <a:rPr lang="en-US" sz="1400" baseline="30000" dirty="0"/>
              <a:t>2</a:t>
            </a:r>
            <a:r>
              <a:rPr lang="en-US" sz="1400" dirty="0"/>
              <a:t>/shot</a:t>
            </a:r>
          </a:p>
        </p:txBody>
      </p:sp>
    </p:spTree>
    <p:extLst>
      <p:ext uri="{BB962C8B-B14F-4D97-AF65-F5344CB8AC3E}">
        <p14:creationId xmlns:p14="http://schemas.microsoft.com/office/powerpoint/2010/main" val="15849798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5D884-E7FB-160B-C492-3491E0D5B674}"/>
              </a:ext>
            </a:extLst>
          </p:cNvPr>
          <p:cNvSpPr>
            <a:spLocks noGrp="1"/>
          </p:cNvSpPr>
          <p:nvPr>
            <p:ph type="title"/>
          </p:nvPr>
        </p:nvSpPr>
        <p:spPr/>
        <p:txBody>
          <a:bodyPr/>
          <a:lstStyle/>
          <a:p>
            <a:r>
              <a:rPr lang="en-GB" noProof="0" dirty="0"/>
              <a:t>Measurement at high temperature </a:t>
            </a:r>
            <a:r>
              <a:rPr lang="en-GB" noProof="0" dirty="0" err="1"/>
              <a:t>SiC</a:t>
            </a:r>
            <a:r>
              <a:rPr lang="en-GB" noProof="0" dirty="0"/>
              <a:t> diodes</a:t>
            </a:r>
          </a:p>
        </p:txBody>
      </p:sp>
      <p:pic>
        <p:nvPicPr>
          <p:cNvPr id="3" name="Picture 2">
            <a:extLst>
              <a:ext uri="{FF2B5EF4-FFF2-40B4-BE49-F238E27FC236}">
                <a16:creationId xmlns:a16="http://schemas.microsoft.com/office/drawing/2014/main" id="{20914EC9-6C5B-0C03-C7A3-16E886328706}"/>
              </a:ext>
            </a:extLst>
          </p:cNvPr>
          <p:cNvPicPr>
            <a:picLocks noChangeAspect="1"/>
          </p:cNvPicPr>
          <p:nvPr/>
        </p:nvPicPr>
        <p:blipFill>
          <a:blip r:embed="rId2"/>
          <a:stretch>
            <a:fillRect/>
          </a:stretch>
        </p:blipFill>
        <p:spPr>
          <a:xfrm>
            <a:off x="0" y="2377422"/>
            <a:ext cx="6636592" cy="3078832"/>
          </a:xfrm>
          <a:prstGeom prst="rect">
            <a:avLst/>
          </a:prstGeom>
        </p:spPr>
      </p:pic>
      <p:sp>
        <p:nvSpPr>
          <p:cNvPr id="5" name="TextBox 4">
            <a:extLst>
              <a:ext uri="{FF2B5EF4-FFF2-40B4-BE49-F238E27FC236}">
                <a16:creationId xmlns:a16="http://schemas.microsoft.com/office/drawing/2014/main" id="{177130D8-E2EE-73AB-202B-B5FBD983CDF7}"/>
              </a:ext>
            </a:extLst>
          </p:cNvPr>
          <p:cNvSpPr txBox="1"/>
          <p:nvPr/>
        </p:nvSpPr>
        <p:spPr>
          <a:xfrm>
            <a:off x="0" y="6549183"/>
            <a:ext cx="5370844" cy="276999"/>
          </a:xfrm>
          <a:prstGeom prst="rect">
            <a:avLst/>
          </a:prstGeom>
          <a:noFill/>
        </p:spPr>
        <p:txBody>
          <a:bodyPr wrap="square">
            <a:spAutoFit/>
          </a:bodyPr>
          <a:lstStyle/>
          <a:p>
            <a:r>
              <a:rPr lang="en-GB" sz="1200" dirty="0"/>
              <a:t>M.C. Jiménez-Ramos et al., </a:t>
            </a:r>
            <a:r>
              <a:rPr lang="en-GB" sz="1200" i="1" dirty="0"/>
              <a:t>https://doi.org/10.1016/j.radphyschem.2023.111283</a:t>
            </a:r>
            <a:r>
              <a:rPr lang="en-GB" sz="1200" dirty="0"/>
              <a:t> </a:t>
            </a:r>
          </a:p>
        </p:txBody>
      </p:sp>
      <p:pic>
        <p:nvPicPr>
          <p:cNvPr id="6" name="Picture 5">
            <a:extLst>
              <a:ext uri="{FF2B5EF4-FFF2-40B4-BE49-F238E27FC236}">
                <a16:creationId xmlns:a16="http://schemas.microsoft.com/office/drawing/2014/main" id="{2AF6530C-7E2C-0EE2-4CC9-BB0A0E5577C0}"/>
              </a:ext>
            </a:extLst>
          </p:cNvPr>
          <p:cNvPicPr>
            <a:picLocks noChangeAspect="1"/>
          </p:cNvPicPr>
          <p:nvPr/>
        </p:nvPicPr>
        <p:blipFill>
          <a:blip r:embed="rId3"/>
          <a:stretch>
            <a:fillRect/>
          </a:stretch>
        </p:blipFill>
        <p:spPr>
          <a:xfrm>
            <a:off x="6694905" y="2471567"/>
            <a:ext cx="2321169" cy="2291101"/>
          </a:xfrm>
          <a:prstGeom prst="rect">
            <a:avLst/>
          </a:prstGeom>
        </p:spPr>
      </p:pic>
      <p:pic>
        <p:nvPicPr>
          <p:cNvPr id="4" name="Picture 3">
            <a:extLst>
              <a:ext uri="{FF2B5EF4-FFF2-40B4-BE49-F238E27FC236}">
                <a16:creationId xmlns:a16="http://schemas.microsoft.com/office/drawing/2014/main" id="{44464852-0BB9-A4D6-1D43-11AF1726F87C}"/>
              </a:ext>
            </a:extLst>
          </p:cNvPr>
          <p:cNvPicPr>
            <a:picLocks noChangeAspect="1"/>
          </p:cNvPicPr>
          <p:nvPr/>
        </p:nvPicPr>
        <p:blipFill>
          <a:blip r:embed="rId4"/>
          <a:stretch>
            <a:fillRect/>
          </a:stretch>
        </p:blipFill>
        <p:spPr>
          <a:xfrm>
            <a:off x="6737788" y="5129736"/>
            <a:ext cx="2299728" cy="1220264"/>
          </a:xfrm>
          <a:prstGeom prst="rect">
            <a:avLst/>
          </a:prstGeom>
        </p:spPr>
      </p:pic>
    </p:spTree>
    <p:extLst>
      <p:ext uri="{BB962C8B-B14F-4D97-AF65-F5344CB8AC3E}">
        <p14:creationId xmlns:p14="http://schemas.microsoft.com/office/powerpoint/2010/main" val="14379071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CA656-14B0-605D-79E8-FF7F034D425D}"/>
              </a:ext>
            </a:extLst>
          </p:cNvPr>
          <p:cNvSpPr>
            <a:spLocks noGrp="1"/>
          </p:cNvSpPr>
          <p:nvPr>
            <p:ph type="title"/>
          </p:nvPr>
        </p:nvSpPr>
        <p:spPr/>
        <p:txBody>
          <a:bodyPr/>
          <a:lstStyle/>
          <a:p>
            <a:r>
              <a:rPr lang="en-GB" noProof="0"/>
              <a:t>Irradiation at high temperature</a:t>
            </a:r>
          </a:p>
        </p:txBody>
      </p:sp>
      <p:pic>
        <p:nvPicPr>
          <p:cNvPr id="4" name="Picture 3">
            <a:extLst>
              <a:ext uri="{FF2B5EF4-FFF2-40B4-BE49-F238E27FC236}">
                <a16:creationId xmlns:a16="http://schemas.microsoft.com/office/drawing/2014/main" id="{A5751627-CCF0-E9B4-8487-B439F4ADD2F6}"/>
              </a:ext>
            </a:extLst>
          </p:cNvPr>
          <p:cNvPicPr>
            <a:picLocks noChangeAspect="1"/>
          </p:cNvPicPr>
          <p:nvPr/>
        </p:nvPicPr>
        <p:blipFill>
          <a:blip r:embed="rId3"/>
          <a:stretch>
            <a:fillRect/>
          </a:stretch>
        </p:blipFill>
        <p:spPr>
          <a:xfrm>
            <a:off x="35560" y="2138393"/>
            <a:ext cx="9144000" cy="4159124"/>
          </a:xfrm>
          <a:prstGeom prst="rect">
            <a:avLst/>
          </a:prstGeom>
        </p:spPr>
      </p:pic>
      <p:pic>
        <p:nvPicPr>
          <p:cNvPr id="5" name="Picture 4">
            <a:extLst>
              <a:ext uri="{FF2B5EF4-FFF2-40B4-BE49-F238E27FC236}">
                <a16:creationId xmlns:a16="http://schemas.microsoft.com/office/drawing/2014/main" id="{A16ACD49-205B-3040-6776-FB2562194863}"/>
              </a:ext>
            </a:extLst>
          </p:cNvPr>
          <p:cNvPicPr>
            <a:picLocks noChangeAspect="1"/>
          </p:cNvPicPr>
          <p:nvPr/>
        </p:nvPicPr>
        <p:blipFill>
          <a:blip r:embed="rId4"/>
          <a:stretch>
            <a:fillRect/>
          </a:stretch>
        </p:blipFill>
        <p:spPr>
          <a:xfrm>
            <a:off x="6609679" y="1172626"/>
            <a:ext cx="2339471" cy="560643"/>
          </a:xfrm>
          <a:prstGeom prst="rect">
            <a:avLst/>
          </a:prstGeom>
        </p:spPr>
      </p:pic>
      <p:sp>
        <p:nvSpPr>
          <p:cNvPr id="7" name="TextBox 6">
            <a:extLst>
              <a:ext uri="{FF2B5EF4-FFF2-40B4-BE49-F238E27FC236}">
                <a16:creationId xmlns:a16="http://schemas.microsoft.com/office/drawing/2014/main" id="{D7BFAC95-CD2B-7454-54D1-4F3321172518}"/>
              </a:ext>
            </a:extLst>
          </p:cNvPr>
          <p:cNvSpPr txBox="1"/>
          <p:nvPr/>
        </p:nvSpPr>
        <p:spPr>
          <a:xfrm>
            <a:off x="131502" y="6581001"/>
            <a:ext cx="4589585" cy="276999"/>
          </a:xfrm>
          <a:prstGeom prst="rect">
            <a:avLst/>
          </a:prstGeom>
          <a:noFill/>
        </p:spPr>
        <p:txBody>
          <a:bodyPr wrap="square">
            <a:spAutoFit/>
          </a:bodyPr>
          <a:lstStyle/>
          <a:p>
            <a:r>
              <a:rPr lang="en-GB" sz="1200" b="0" i="0" u="none" strike="noStrike" baseline="0" dirty="0">
                <a:solidFill>
                  <a:srgbClr val="000000"/>
                </a:solidFill>
              </a:rPr>
              <a:t> </a:t>
            </a:r>
            <a:r>
              <a:rPr lang="en-GB" sz="1200" b="0" i="0" u="none" strike="noStrike" baseline="0" dirty="0" err="1">
                <a:solidFill>
                  <a:srgbClr val="000000"/>
                </a:solidFill>
              </a:rPr>
              <a:t>C.Torres</a:t>
            </a:r>
            <a:r>
              <a:rPr lang="en-GB" sz="1200" b="0" i="0" u="none" strike="noStrike" baseline="0" dirty="0">
                <a:solidFill>
                  <a:srgbClr val="000000"/>
                </a:solidFill>
              </a:rPr>
              <a:t>-Muñoz et al., 3</a:t>
            </a:r>
            <a:r>
              <a:rPr lang="en-GB" sz="1200" b="0" i="0" u="none" strike="noStrike" baseline="30000" dirty="0">
                <a:solidFill>
                  <a:srgbClr val="000000"/>
                </a:solidFill>
              </a:rPr>
              <a:t>rd</a:t>
            </a:r>
            <a:r>
              <a:rPr lang="en-GB" sz="1200" b="0" i="0" u="none" strike="noStrike" baseline="0" dirty="0">
                <a:solidFill>
                  <a:srgbClr val="000000"/>
                </a:solidFill>
              </a:rPr>
              <a:t> DRD3 workshop, 2-6 June 2025, Amsterdam</a:t>
            </a:r>
            <a:endParaRPr lang="en-GB" sz="1200" dirty="0"/>
          </a:p>
        </p:txBody>
      </p:sp>
      <p:pic>
        <p:nvPicPr>
          <p:cNvPr id="9" name="Picture 8">
            <a:extLst>
              <a:ext uri="{FF2B5EF4-FFF2-40B4-BE49-F238E27FC236}">
                <a16:creationId xmlns:a16="http://schemas.microsoft.com/office/drawing/2014/main" id="{C71B9D01-AE7F-E3C6-3534-9F383BBFABAC}"/>
              </a:ext>
            </a:extLst>
          </p:cNvPr>
          <p:cNvPicPr>
            <a:picLocks noChangeAspect="1"/>
          </p:cNvPicPr>
          <p:nvPr/>
        </p:nvPicPr>
        <p:blipFill>
          <a:blip r:embed="rId5"/>
          <a:stretch>
            <a:fillRect/>
          </a:stretch>
        </p:blipFill>
        <p:spPr>
          <a:xfrm>
            <a:off x="7513320" y="4995440"/>
            <a:ext cx="1517110" cy="1486359"/>
          </a:xfrm>
          <a:prstGeom prst="rect">
            <a:avLst/>
          </a:prstGeom>
        </p:spPr>
      </p:pic>
    </p:spTree>
    <p:extLst>
      <p:ext uri="{BB962C8B-B14F-4D97-AF65-F5344CB8AC3E}">
        <p14:creationId xmlns:p14="http://schemas.microsoft.com/office/powerpoint/2010/main" val="25210751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85E02-5AE3-1BFA-3D0E-93A0B82D6AB0}"/>
              </a:ext>
            </a:extLst>
          </p:cNvPr>
          <p:cNvSpPr>
            <a:spLocks noGrp="1"/>
          </p:cNvSpPr>
          <p:nvPr>
            <p:ph type="title"/>
          </p:nvPr>
        </p:nvSpPr>
        <p:spPr/>
        <p:txBody>
          <a:bodyPr/>
          <a:lstStyle/>
          <a:p>
            <a:r>
              <a:rPr lang="en-GB" dirty="0"/>
              <a:t>CCE versus voltage and irradiation T</a:t>
            </a:r>
          </a:p>
        </p:txBody>
      </p:sp>
      <p:pic>
        <p:nvPicPr>
          <p:cNvPr id="4" name="Picture 3">
            <a:extLst>
              <a:ext uri="{FF2B5EF4-FFF2-40B4-BE49-F238E27FC236}">
                <a16:creationId xmlns:a16="http://schemas.microsoft.com/office/drawing/2014/main" id="{67D0D805-F4EF-018B-A663-5D45B25F5301}"/>
              </a:ext>
            </a:extLst>
          </p:cNvPr>
          <p:cNvPicPr>
            <a:picLocks noChangeAspect="1"/>
          </p:cNvPicPr>
          <p:nvPr/>
        </p:nvPicPr>
        <p:blipFill>
          <a:blip r:embed="rId2"/>
          <a:stretch>
            <a:fillRect/>
          </a:stretch>
        </p:blipFill>
        <p:spPr>
          <a:xfrm>
            <a:off x="166809" y="2328848"/>
            <a:ext cx="8977191" cy="4059252"/>
          </a:xfrm>
          <a:prstGeom prst="rect">
            <a:avLst/>
          </a:prstGeom>
        </p:spPr>
      </p:pic>
      <p:sp>
        <p:nvSpPr>
          <p:cNvPr id="3" name="TextBox 2">
            <a:extLst>
              <a:ext uri="{FF2B5EF4-FFF2-40B4-BE49-F238E27FC236}">
                <a16:creationId xmlns:a16="http://schemas.microsoft.com/office/drawing/2014/main" id="{8630ABC6-69DB-3179-66AC-4CF3C879F824}"/>
              </a:ext>
            </a:extLst>
          </p:cNvPr>
          <p:cNvSpPr txBox="1"/>
          <p:nvPr/>
        </p:nvSpPr>
        <p:spPr>
          <a:xfrm>
            <a:off x="131502" y="6581001"/>
            <a:ext cx="4589585" cy="276999"/>
          </a:xfrm>
          <a:prstGeom prst="rect">
            <a:avLst/>
          </a:prstGeom>
          <a:noFill/>
        </p:spPr>
        <p:txBody>
          <a:bodyPr wrap="square">
            <a:spAutoFit/>
          </a:bodyPr>
          <a:lstStyle/>
          <a:p>
            <a:r>
              <a:rPr lang="en-GB" sz="1200" b="0" i="0" u="none" strike="noStrike" baseline="0" dirty="0">
                <a:solidFill>
                  <a:srgbClr val="000000"/>
                </a:solidFill>
              </a:rPr>
              <a:t> </a:t>
            </a:r>
            <a:r>
              <a:rPr lang="en-GB" sz="1200" b="0" i="0" u="none" strike="noStrike" baseline="0" dirty="0" err="1">
                <a:solidFill>
                  <a:srgbClr val="000000"/>
                </a:solidFill>
              </a:rPr>
              <a:t>C.Torres</a:t>
            </a:r>
            <a:r>
              <a:rPr lang="en-GB" sz="1200" b="0" i="0" u="none" strike="noStrike" baseline="0" dirty="0">
                <a:solidFill>
                  <a:srgbClr val="000000"/>
                </a:solidFill>
              </a:rPr>
              <a:t>-Muñoz et al., 3</a:t>
            </a:r>
            <a:r>
              <a:rPr lang="en-GB" sz="1200" b="0" i="0" u="none" strike="noStrike" baseline="30000" dirty="0">
                <a:solidFill>
                  <a:srgbClr val="000000"/>
                </a:solidFill>
              </a:rPr>
              <a:t>rd</a:t>
            </a:r>
            <a:r>
              <a:rPr lang="en-GB" sz="1200" b="0" i="0" u="none" strike="noStrike" baseline="0" dirty="0">
                <a:solidFill>
                  <a:srgbClr val="000000"/>
                </a:solidFill>
              </a:rPr>
              <a:t> DRD3 workshop, 2-6 June 2025, Amsterdam</a:t>
            </a:r>
            <a:endParaRPr lang="en-GB" sz="1200" dirty="0"/>
          </a:p>
        </p:txBody>
      </p:sp>
    </p:spTree>
    <p:extLst>
      <p:ext uri="{BB962C8B-B14F-4D97-AF65-F5344CB8AC3E}">
        <p14:creationId xmlns:p14="http://schemas.microsoft.com/office/powerpoint/2010/main" val="35872419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81049-7E4C-8B0F-7686-B2F27A2DC166}"/>
              </a:ext>
            </a:extLst>
          </p:cNvPr>
          <p:cNvSpPr>
            <a:spLocks noGrp="1"/>
          </p:cNvSpPr>
          <p:nvPr>
            <p:ph type="title"/>
          </p:nvPr>
        </p:nvSpPr>
        <p:spPr/>
        <p:txBody>
          <a:bodyPr/>
          <a:lstStyle/>
          <a:p>
            <a:r>
              <a:rPr lang="en-GB" noProof="0"/>
              <a:t>Conclusion Fusion</a:t>
            </a:r>
          </a:p>
        </p:txBody>
      </p:sp>
      <p:sp>
        <p:nvSpPr>
          <p:cNvPr id="4" name="TextBox 3">
            <a:extLst>
              <a:ext uri="{FF2B5EF4-FFF2-40B4-BE49-F238E27FC236}">
                <a16:creationId xmlns:a16="http://schemas.microsoft.com/office/drawing/2014/main" id="{EB24402B-E770-951D-362A-1A8B0C4DC847}"/>
              </a:ext>
            </a:extLst>
          </p:cNvPr>
          <p:cNvSpPr txBox="1"/>
          <p:nvPr/>
        </p:nvSpPr>
        <p:spPr>
          <a:xfrm>
            <a:off x="165798" y="1854909"/>
            <a:ext cx="8896922" cy="3477875"/>
          </a:xfrm>
          <a:prstGeom prst="rect">
            <a:avLst/>
          </a:prstGeom>
          <a:noFill/>
        </p:spPr>
        <p:txBody>
          <a:bodyPr wrap="square">
            <a:spAutoFit/>
          </a:bodyPr>
          <a:lstStyle/>
          <a:p>
            <a:pPr marL="285750" indent="-285750" algn="just">
              <a:buFont typeface="Arial" panose="020B0604020202020204" pitchFamily="34" charset="0"/>
              <a:buChar char="•"/>
            </a:pPr>
            <a:r>
              <a:rPr lang="en-GB" sz="2000" dirty="0" err="1"/>
              <a:t>SiC</a:t>
            </a:r>
            <a:r>
              <a:rPr lang="en-GB" sz="2000" dirty="0"/>
              <a:t> detector can be </a:t>
            </a:r>
            <a:r>
              <a:rPr lang="en-GB" sz="2000" b="1" dirty="0"/>
              <a:t>operated</a:t>
            </a:r>
            <a:r>
              <a:rPr lang="en-GB" sz="2000" dirty="0"/>
              <a:t> at high temperature. </a:t>
            </a:r>
          </a:p>
          <a:p>
            <a:pPr marL="285750" indent="-285750" algn="just">
              <a:buFont typeface="Arial" panose="020B0604020202020204" pitchFamily="34" charset="0"/>
              <a:buChar char="•"/>
            </a:pPr>
            <a:endParaRPr lang="en-GB" sz="2000" dirty="0"/>
          </a:p>
          <a:p>
            <a:pPr marL="285750" indent="-285750" algn="just">
              <a:buFont typeface="Arial" panose="020B0604020202020204" pitchFamily="34" charset="0"/>
              <a:buChar char="•"/>
            </a:pPr>
            <a:r>
              <a:rPr lang="en-GB" sz="2000" dirty="0" err="1"/>
              <a:t>SiC</a:t>
            </a:r>
            <a:r>
              <a:rPr lang="en-GB" sz="2000" dirty="0"/>
              <a:t> detector response improves when </a:t>
            </a:r>
            <a:r>
              <a:rPr lang="en-GB" sz="2000" b="1" dirty="0"/>
              <a:t>irradiated</a:t>
            </a:r>
            <a:r>
              <a:rPr lang="en-GB" sz="2000" dirty="0"/>
              <a:t> at higher temperatures</a:t>
            </a:r>
          </a:p>
          <a:p>
            <a:pPr marL="285750" indent="-285750" algn="just">
              <a:buFont typeface="Arial" panose="020B0604020202020204" pitchFamily="34" charset="0"/>
              <a:buChar char="•"/>
            </a:pPr>
            <a:endParaRPr lang="en-GB" sz="2000" dirty="0"/>
          </a:p>
          <a:p>
            <a:pPr marL="285750" indent="-285750" algn="just">
              <a:buFont typeface="Arial" panose="020B0604020202020204" pitchFamily="34" charset="0"/>
              <a:buChar char="•"/>
            </a:pPr>
            <a:r>
              <a:rPr lang="en-GB" sz="2000" dirty="0"/>
              <a:t>Operating the device in high-temperature environments results in </a:t>
            </a:r>
            <a:r>
              <a:rPr lang="en-GB" sz="2000" b="1" dirty="0"/>
              <a:t>less spectrometric degradation</a:t>
            </a:r>
            <a:r>
              <a:rPr lang="en-GB" sz="2000" dirty="0"/>
              <a:t> compared to room temperature, effectively extending the device’s lifetime.</a:t>
            </a:r>
          </a:p>
          <a:p>
            <a:pPr marL="285750" indent="-285750" algn="just">
              <a:buFont typeface="Arial" panose="020B0604020202020204" pitchFamily="34" charset="0"/>
              <a:buChar char="•"/>
            </a:pPr>
            <a:endParaRPr lang="en-GB" sz="2000" dirty="0"/>
          </a:p>
          <a:p>
            <a:pPr marL="285750" indent="-285750" algn="just">
              <a:buFont typeface="Arial" panose="020B0604020202020204" pitchFamily="34" charset="0"/>
              <a:buChar char="•"/>
            </a:pPr>
            <a:r>
              <a:rPr lang="en-GB" sz="2000" b="1" dirty="0"/>
              <a:t>Urgent need of rad-hardened sensors for long pulse operations</a:t>
            </a:r>
            <a:r>
              <a:rPr lang="en-GB" sz="2000" dirty="0"/>
              <a:t>.</a:t>
            </a:r>
          </a:p>
          <a:p>
            <a:pPr algn="just"/>
            <a:r>
              <a:rPr lang="en-GB" sz="2000" dirty="0"/>
              <a:t> </a:t>
            </a:r>
          </a:p>
          <a:p>
            <a:pPr marL="285750" indent="-285750" algn="just">
              <a:buFont typeface="Arial" panose="020B0604020202020204" pitchFamily="34" charset="0"/>
              <a:buChar char="•"/>
            </a:pPr>
            <a:r>
              <a:rPr lang="en-US" sz="2000" dirty="0">
                <a:cs typeface="Arial" panose="020B0604020202020204" pitchFamily="34" charset="0"/>
              </a:rPr>
              <a:t>Need better </a:t>
            </a:r>
            <a:r>
              <a:rPr lang="en-US" sz="2000" b="1" dirty="0">
                <a:cs typeface="Arial" panose="020B0604020202020204" pitchFamily="34" charset="0"/>
              </a:rPr>
              <a:t>neutron monitors </a:t>
            </a:r>
            <a:r>
              <a:rPr lang="en-US" sz="2000" dirty="0">
                <a:cs typeface="Arial" panose="020B0604020202020204" pitchFamily="34" charset="0"/>
              </a:rPr>
              <a:t>for DD and DT (2.5 vs 14.1 MeV): flux and spectra</a:t>
            </a:r>
            <a:endParaRPr lang="en-GB" sz="2000" dirty="0"/>
          </a:p>
        </p:txBody>
      </p:sp>
      <p:pic>
        <p:nvPicPr>
          <p:cNvPr id="6" name="Picture 5">
            <a:extLst>
              <a:ext uri="{FF2B5EF4-FFF2-40B4-BE49-F238E27FC236}">
                <a16:creationId xmlns:a16="http://schemas.microsoft.com/office/drawing/2014/main" id="{8B16C95A-C252-A914-A064-C8BECBB1D614}"/>
              </a:ext>
            </a:extLst>
          </p:cNvPr>
          <p:cNvPicPr>
            <a:picLocks noChangeAspect="1"/>
          </p:cNvPicPr>
          <p:nvPr/>
        </p:nvPicPr>
        <p:blipFill>
          <a:blip r:embed="rId2"/>
          <a:stretch>
            <a:fillRect/>
          </a:stretch>
        </p:blipFill>
        <p:spPr>
          <a:xfrm>
            <a:off x="3994656" y="5425440"/>
            <a:ext cx="1239205" cy="1339790"/>
          </a:xfrm>
          <a:prstGeom prst="rect">
            <a:avLst/>
          </a:prstGeom>
        </p:spPr>
      </p:pic>
    </p:spTree>
    <p:extLst>
      <p:ext uri="{BB962C8B-B14F-4D97-AF65-F5344CB8AC3E}">
        <p14:creationId xmlns:p14="http://schemas.microsoft.com/office/powerpoint/2010/main" val="38087081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FE55434-E7D3-B8B9-B80B-9B3631A2AED1}"/>
              </a:ext>
            </a:extLst>
          </p:cNvPr>
          <p:cNvPicPr>
            <a:picLocks noChangeAspect="1"/>
          </p:cNvPicPr>
          <p:nvPr/>
        </p:nvPicPr>
        <p:blipFill>
          <a:blip r:embed="rId2"/>
          <a:srcRect r="32309"/>
          <a:stretch>
            <a:fillRect/>
          </a:stretch>
        </p:blipFill>
        <p:spPr>
          <a:xfrm>
            <a:off x="3020456" y="2222817"/>
            <a:ext cx="3446163" cy="3393997"/>
          </a:xfrm>
          <a:prstGeom prst="rect">
            <a:avLst/>
          </a:prstGeom>
        </p:spPr>
      </p:pic>
      <p:sp>
        <p:nvSpPr>
          <p:cNvPr id="2" name="Title 1">
            <a:extLst>
              <a:ext uri="{FF2B5EF4-FFF2-40B4-BE49-F238E27FC236}">
                <a16:creationId xmlns:a16="http://schemas.microsoft.com/office/drawing/2014/main" id="{81AA900E-FC83-28CE-4CEF-3EC1C091F72B}"/>
              </a:ext>
            </a:extLst>
          </p:cNvPr>
          <p:cNvSpPr>
            <a:spLocks noGrp="1"/>
          </p:cNvSpPr>
          <p:nvPr>
            <p:ph type="title"/>
          </p:nvPr>
        </p:nvSpPr>
        <p:spPr>
          <a:xfrm>
            <a:off x="3860174" y="1241186"/>
            <a:ext cx="4315633" cy="803922"/>
          </a:xfrm>
        </p:spPr>
        <p:txBody>
          <a:bodyPr anchor="ctr">
            <a:normAutofit fontScale="90000"/>
          </a:bodyPr>
          <a:lstStyle/>
          <a:p>
            <a:pPr algn="ctr"/>
            <a:r>
              <a:rPr lang="en-GB" noProof="0"/>
              <a:t>Is </a:t>
            </a:r>
            <a:r>
              <a:rPr lang="en-GB" noProof="0" dirty="0" err="1"/>
              <a:t>SiC</a:t>
            </a:r>
            <a:r>
              <a:rPr lang="en-GB" noProof="0" dirty="0"/>
              <a:t> more radiation hard than Si detectors?</a:t>
            </a:r>
          </a:p>
        </p:txBody>
      </p:sp>
      <p:pic>
        <p:nvPicPr>
          <p:cNvPr id="4" name="Imagen 14">
            <a:extLst>
              <a:ext uri="{FF2B5EF4-FFF2-40B4-BE49-F238E27FC236}">
                <a16:creationId xmlns:a16="http://schemas.microsoft.com/office/drawing/2014/main" id="{ABCF20FE-A10A-625E-900D-78F6EB622B3D}"/>
              </a:ext>
            </a:extLst>
          </p:cNvPr>
          <p:cNvPicPr>
            <a:picLocks noChangeAspect="1"/>
          </p:cNvPicPr>
          <p:nvPr/>
        </p:nvPicPr>
        <p:blipFill>
          <a:blip r:embed="rId3"/>
          <a:srcRect b="17051"/>
          <a:stretch/>
        </p:blipFill>
        <p:spPr>
          <a:xfrm>
            <a:off x="235048" y="941259"/>
            <a:ext cx="1584713" cy="2002802"/>
          </a:xfrm>
          <a:prstGeom prst="rect">
            <a:avLst/>
          </a:prstGeom>
        </p:spPr>
      </p:pic>
      <p:pic>
        <p:nvPicPr>
          <p:cNvPr id="5" name="Picture 4">
            <a:extLst>
              <a:ext uri="{FF2B5EF4-FFF2-40B4-BE49-F238E27FC236}">
                <a16:creationId xmlns:a16="http://schemas.microsoft.com/office/drawing/2014/main" id="{2FBBB790-EE40-F49C-D36B-8395997E18ED}"/>
              </a:ext>
            </a:extLst>
          </p:cNvPr>
          <p:cNvPicPr>
            <a:picLocks noChangeAspect="1"/>
          </p:cNvPicPr>
          <p:nvPr/>
        </p:nvPicPr>
        <p:blipFill>
          <a:blip r:embed="rId4"/>
          <a:stretch>
            <a:fillRect/>
          </a:stretch>
        </p:blipFill>
        <p:spPr>
          <a:xfrm>
            <a:off x="1801991" y="4500039"/>
            <a:ext cx="1678214" cy="1116775"/>
          </a:xfrm>
          <a:prstGeom prst="rect">
            <a:avLst/>
          </a:prstGeom>
        </p:spPr>
      </p:pic>
      <p:pic>
        <p:nvPicPr>
          <p:cNvPr id="6" name="Imagen 13">
            <a:extLst>
              <a:ext uri="{FF2B5EF4-FFF2-40B4-BE49-F238E27FC236}">
                <a16:creationId xmlns:a16="http://schemas.microsoft.com/office/drawing/2014/main" id="{276371E4-E15E-7E53-25B2-4C9DB2830210}"/>
              </a:ext>
            </a:extLst>
          </p:cNvPr>
          <p:cNvPicPr>
            <a:picLocks noChangeAspect="1"/>
          </p:cNvPicPr>
          <p:nvPr/>
        </p:nvPicPr>
        <p:blipFill>
          <a:blip r:embed="rId5"/>
          <a:stretch>
            <a:fillRect/>
          </a:stretch>
        </p:blipFill>
        <p:spPr>
          <a:xfrm>
            <a:off x="1666612" y="1578099"/>
            <a:ext cx="1813593" cy="974977"/>
          </a:xfrm>
          <a:prstGeom prst="rect">
            <a:avLst/>
          </a:prstGeom>
        </p:spPr>
      </p:pic>
      <p:pic>
        <p:nvPicPr>
          <p:cNvPr id="7" name="Imagen 7">
            <a:extLst>
              <a:ext uri="{FF2B5EF4-FFF2-40B4-BE49-F238E27FC236}">
                <a16:creationId xmlns:a16="http://schemas.microsoft.com/office/drawing/2014/main" id="{AE5B01D2-6E27-4A36-AF2F-04127ACA4B17}"/>
              </a:ext>
            </a:extLst>
          </p:cNvPr>
          <p:cNvPicPr>
            <a:picLocks noChangeAspect="1"/>
          </p:cNvPicPr>
          <p:nvPr/>
        </p:nvPicPr>
        <p:blipFill>
          <a:blip r:embed="rId6"/>
          <a:stretch>
            <a:fillRect/>
          </a:stretch>
        </p:blipFill>
        <p:spPr>
          <a:xfrm>
            <a:off x="621250" y="2913912"/>
            <a:ext cx="2090724" cy="1176032"/>
          </a:xfrm>
          <a:prstGeom prst="rect">
            <a:avLst/>
          </a:prstGeom>
        </p:spPr>
      </p:pic>
      <p:sp>
        <p:nvSpPr>
          <p:cNvPr id="8" name="Oval 7">
            <a:extLst>
              <a:ext uri="{FF2B5EF4-FFF2-40B4-BE49-F238E27FC236}">
                <a16:creationId xmlns:a16="http://schemas.microsoft.com/office/drawing/2014/main" id="{0EB59EFD-CD2F-E23D-2DB5-52F4A84F9F5F}"/>
              </a:ext>
            </a:extLst>
          </p:cNvPr>
          <p:cNvSpPr/>
          <p:nvPr/>
        </p:nvSpPr>
        <p:spPr>
          <a:xfrm>
            <a:off x="0" y="673457"/>
            <a:ext cx="3424334" cy="3399479"/>
          </a:xfrm>
          <a:prstGeom prst="ellipse">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6CB72CF5-6401-F841-7CF7-04A4D35473F8}"/>
              </a:ext>
            </a:extLst>
          </p:cNvPr>
          <p:cNvSpPr/>
          <p:nvPr/>
        </p:nvSpPr>
        <p:spPr>
          <a:xfrm>
            <a:off x="1286642" y="4003064"/>
            <a:ext cx="2573532" cy="2417427"/>
          </a:xfrm>
          <a:prstGeom prst="ellipse">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255333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081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860BA51-6FCC-307E-787E-6AEC887D56E3}"/>
              </a:ext>
            </a:extLst>
          </p:cNvPr>
          <p:cNvPicPr>
            <a:picLocks noChangeAspect="1"/>
          </p:cNvPicPr>
          <p:nvPr/>
        </p:nvPicPr>
        <p:blipFill>
          <a:blip r:embed="rId2"/>
          <a:stretch>
            <a:fillRect/>
          </a:stretch>
        </p:blipFill>
        <p:spPr>
          <a:xfrm>
            <a:off x="5660785" y="2297311"/>
            <a:ext cx="3146762" cy="3146762"/>
          </a:xfrm>
          <a:prstGeom prst="rect">
            <a:avLst/>
          </a:prstGeom>
        </p:spPr>
      </p:pic>
      <p:sp>
        <p:nvSpPr>
          <p:cNvPr id="7" name="TextBox 6">
            <a:extLst>
              <a:ext uri="{FF2B5EF4-FFF2-40B4-BE49-F238E27FC236}">
                <a16:creationId xmlns:a16="http://schemas.microsoft.com/office/drawing/2014/main" id="{5A8BA025-89B3-09AC-E4EF-427C3962266A}"/>
              </a:ext>
            </a:extLst>
          </p:cNvPr>
          <p:cNvSpPr txBox="1"/>
          <p:nvPr/>
        </p:nvSpPr>
        <p:spPr>
          <a:xfrm>
            <a:off x="0" y="6558056"/>
            <a:ext cx="8678083" cy="307777"/>
          </a:xfrm>
          <a:prstGeom prst="rect">
            <a:avLst/>
          </a:prstGeom>
          <a:noFill/>
        </p:spPr>
        <p:txBody>
          <a:bodyPr wrap="square">
            <a:spAutoFit/>
          </a:bodyPr>
          <a:lstStyle/>
          <a:p>
            <a:r>
              <a:rPr lang="en-GB" sz="1400" dirty="0"/>
              <a:t>https://www.precedenceresearch.com/silicon-carbide-semiconductor-devices-market</a:t>
            </a:r>
          </a:p>
        </p:txBody>
      </p:sp>
      <p:pic>
        <p:nvPicPr>
          <p:cNvPr id="8" name="Picture 7">
            <a:extLst>
              <a:ext uri="{FF2B5EF4-FFF2-40B4-BE49-F238E27FC236}">
                <a16:creationId xmlns:a16="http://schemas.microsoft.com/office/drawing/2014/main" id="{27A9CA83-1ED7-8CBF-00F7-4518A40ADC1D}"/>
              </a:ext>
            </a:extLst>
          </p:cNvPr>
          <p:cNvPicPr>
            <a:picLocks noChangeAspect="1"/>
          </p:cNvPicPr>
          <p:nvPr/>
        </p:nvPicPr>
        <p:blipFill>
          <a:blip r:embed="rId3"/>
          <a:stretch>
            <a:fillRect/>
          </a:stretch>
        </p:blipFill>
        <p:spPr>
          <a:xfrm>
            <a:off x="523884" y="3937575"/>
            <a:ext cx="4381878" cy="2464807"/>
          </a:xfrm>
          <a:prstGeom prst="rect">
            <a:avLst/>
          </a:prstGeom>
        </p:spPr>
      </p:pic>
      <p:pic>
        <p:nvPicPr>
          <p:cNvPr id="9" name="Picture 8">
            <a:extLst>
              <a:ext uri="{FF2B5EF4-FFF2-40B4-BE49-F238E27FC236}">
                <a16:creationId xmlns:a16="http://schemas.microsoft.com/office/drawing/2014/main" id="{12C7C3C2-0B5D-ADEC-C40A-0584A47CE0C7}"/>
              </a:ext>
            </a:extLst>
          </p:cNvPr>
          <p:cNvPicPr>
            <a:picLocks noChangeAspect="1"/>
          </p:cNvPicPr>
          <p:nvPr/>
        </p:nvPicPr>
        <p:blipFill>
          <a:blip r:embed="rId4"/>
          <a:stretch>
            <a:fillRect/>
          </a:stretch>
        </p:blipFill>
        <p:spPr>
          <a:xfrm>
            <a:off x="280657" y="1132255"/>
            <a:ext cx="4868332" cy="2738437"/>
          </a:xfrm>
          <a:prstGeom prst="rect">
            <a:avLst/>
          </a:prstGeom>
        </p:spPr>
      </p:pic>
      <p:sp>
        <p:nvSpPr>
          <p:cNvPr id="15" name="Rectángulo 14"/>
          <p:cNvSpPr/>
          <p:nvPr/>
        </p:nvSpPr>
        <p:spPr>
          <a:xfrm>
            <a:off x="5493794" y="1091693"/>
            <a:ext cx="3447478" cy="1077218"/>
          </a:xfrm>
          <a:prstGeom prst="rect">
            <a:avLst/>
          </a:prstGeom>
          <a:solidFill>
            <a:schemeClr val="tx2">
              <a:lumMod val="20000"/>
              <a:lumOff val="80000"/>
            </a:schemeClr>
          </a:solidFill>
        </p:spPr>
        <p:txBody>
          <a:bodyPr wrap="square">
            <a:spAutoFit/>
          </a:bodyPr>
          <a:lstStyle/>
          <a:p>
            <a:pPr algn="just"/>
            <a:r>
              <a:rPr lang="en-GB" sz="1600" dirty="0"/>
              <a:t>Silicon carbide is expected to improve energy efficiency in key sectors of the economy. Europe has many </a:t>
            </a:r>
            <a:r>
              <a:rPr lang="en-GB" sz="1600" b="1" dirty="0"/>
              <a:t>large companies </a:t>
            </a:r>
            <a:r>
              <a:rPr lang="en-GB" sz="1600" dirty="0"/>
              <a:t>leading this technology.</a:t>
            </a:r>
          </a:p>
        </p:txBody>
      </p:sp>
      <p:sp>
        <p:nvSpPr>
          <p:cNvPr id="3" name="TextBox 2">
            <a:extLst>
              <a:ext uri="{FF2B5EF4-FFF2-40B4-BE49-F238E27FC236}">
                <a16:creationId xmlns:a16="http://schemas.microsoft.com/office/drawing/2014/main" id="{E45F196A-CE2E-2A97-0ED2-10DAE9AD36AB}"/>
              </a:ext>
            </a:extLst>
          </p:cNvPr>
          <p:cNvSpPr txBox="1"/>
          <p:nvPr/>
        </p:nvSpPr>
        <p:spPr>
          <a:xfrm>
            <a:off x="5019675" y="5571385"/>
            <a:ext cx="4124325" cy="830997"/>
          </a:xfrm>
          <a:prstGeom prst="rect">
            <a:avLst/>
          </a:prstGeom>
          <a:noFill/>
        </p:spPr>
        <p:txBody>
          <a:bodyPr wrap="square">
            <a:spAutoFit/>
          </a:bodyPr>
          <a:lstStyle/>
          <a:p>
            <a:pPr algn="just"/>
            <a:r>
              <a:rPr lang="en-GB" sz="1200" dirty="0"/>
              <a:t> </a:t>
            </a:r>
            <a:r>
              <a:rPr lang="en-GB" sz="1200" dirty="0" err="1"/>
              <a:t>SiC</a:t>
            </a:r>
            <a:r>
              <a:rPr lang="en-GB" sz="1200" dirty="0"/>
              <a:t> devices are widely used in fields such as rail transit, ultra-high voltage power grids, charging stations, photovoltaic power generation, new energy vehicles, high-speed trains, consumer electronics, and more.</a:t>
            </a:r>
          </a:p>
        </p:txBody>
      </p:sp>
    </p:spTree>
    <p:extLst>
      <p:ext uri="{BB962C8B-B14F-4D97-AF65-F5344CB8AC3E}">
        <p14:creationId xmlns:p14="http://schemas.microsoft.com/office/powerpoint/2010/main" val="18859940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0F497-1DC6-280B-93FC-D102AEA92DC9}"/>
              </a:ext>
            </a:extLst>
          </p:cNvPr>
          <p:cNvSpPr>
            <a:spLocks noGrp="1"/>
          </p:cNvSpPr>
          <p:nvPr>
            <p:ph type="title"/>
          </p:nvPr>
        </p:nvSpPr>
        <p:spPr/>
        <p:txBody>
          <a:bodyPr/>
          <a:lstStyle/>
          <a:p>
            <a:r>
              <a:rPr lang="en-GB" dirty="0"/>
              <a:t>Acknowledgement</a:t>
            </a:r>
            <a:endParaRPr lang="en-GB" noProof="0" dirty="0"/>
          </a:p>
        </p:txBody>
      </p:sp>
      <p:sp>
        <p:nvSpPr>
          <p:cNvPr id="3" name="Marcador de contenido 3">
            <a:extLst>
              <a:ext uri="{FF2B5EF4-FFF2-40B4-BE49-F238E27FC236}">
                <a16:creationId xmlns:a16="http://schemas.microsoft.com/office/drawing/2014/main" id="{5FA34E63-87DC-CF2C-07C0-5FC5918B60BC}"/>
              </a:ext>
            </a:extLst>
          </p:cNvPr>
          <p:cNvSpPr txBox="1">
            <a:spLocks/>
          </p:cNvSpPr>
          <p:nvPr/>
        </p:nvSpPr>
        <p:spPr>
          <a:xfrm>
            <a:off x="96803" y="1939538"/>
            <a:ext cx="8786121" cy="3957365"/>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600"/>
              </a:spcAft>
              <a:buFont typeface="Arial" panose="020B0604020202020204" pitchFamily="34" charset="0"/>
              <a:buNone/>
            </a:pPr>
            <a:r>
              <a:rPr lang="en-GB" sz="1200" noProof="0"/>
              <a:t>Funding:</a:t>
            </a:r>
          </a:p>
          <a:p>
            <a:pPr marL="324000">
              <a:spcBef>
                <a:spcPts val="600"/>
              </a:spcBef>
              <a:spcAft>
                <a:spcPts val="600"/>
              </a:spcAft>
              <a:buFont typeface="Wingdings" panose="05000000000000000000" pitchFamily="2" charset="2"/>
              <a:buChar char="v"/>
            </a:pPr>
            <a:r>
              <a:rPr lang="en-GB" sz="1200" noProof="0" dirty="0"/>
              <a:t>This project has received funding from the European Union’s Horizon Europe research and innovation programme under grant agreement No 101075672, FOR2ENSICS Project.</a:t>
            </a:r>
          </a:p>
          <a:p>
            <a:pPr marL="324000">
              <a:spcBef>
                <a:spcPts val="600"/>
              </a:spcBef>
              <a:spcAft>
                <a:spcPts val="600"/>
              </a:spcAft>
              <a:buFont typeface="Wingdings" panose="05000000000000000000" pitchFamily="2" charset="2"/>
              <a:buChar char="v"/>
            </a:pPr>
            <a:r>
              <a:rPr lang="en-GB" sz="1200" noProof="0" dirty="0" err="1"/>
              <a:t>UHDPulse</a:t>
            </a:r>
            <a:r>
              <a:rPr lang="en-GB" sz="1200" noProof="0" dirty="0"/>
              <a:t>: the EMPIR programme cofinanced by the Participating States and from the European Union's Horizon 2020 research and innovation program (18HLT04).</a:t>
            </a:r>
          </a:p>
          <a:p>
            <a:pPr marL="324000">
              <a:spcBef>
                <a:spcPts val="600"/>
              </a:spcBef>
              <a:spcAft>
                <a:spcPts val="600"/>
              </a:spcAft>
              <a:buFont typeface="Wingdings" panose="05000000000000000000" pitchFamily="2" charset="2"/>
              <a:buChar char="v"/>
            </a:pPr>
            <a:r>
              <a:rPr lang="en-GB" sz="1200" noProof="0" dirty="0"/>
              <a:t>This work has been funded by the Spanish Ministry of Science and Innovation (MCIN/AEI/10.13039/501100011033/) and by the European Union’s ERDF program “A way of making Europe”. Grant references: PID2021-124660OB-C22.</a:t>
            </a:r>
          </a:p>
          <a:p>
            <a:pPr marL="324000">
              <a:spcBef>
                <a:spcPts val="600"/>
              </a:spcBef>
              <a:spcAft>
                <a:spcPts val="600"/>
              </a:spcAft>
              <a:buFont typeface="Wingdings" panose="05000000000000000000" pitchFamily="2" charset="2"/>
              <a:buChar char="v"/>
            </a:pPr>
            <a:r>
              <a:rPr lang="en-GB" sz="1200" noProof="0" dirty="0"/>
              <a:t>NEWDOSI: </a:t>
            </a:r>
            <a:r>
              <a:rPr lang="en-GB" sz="1200" noProof="0" dirty="0" err="1"/>
              <a:t>Desarrollos</a:t>
            </a:r>
            <a:r>
              <a:rPr lang="en-GB" sz="1200" noProof="0" dirty="0"/>
              <a:t> </a:t>
            </a:r>
            <a:r>
              <a:rPr lang="en-GB" sz="1200" noProof="0" dirty="0" err="1"/>
              <a:t>tecnológicos</a:t>
            </a:r>
            <a:r>
              <a:rPr lang="en-GB" sz="1200" noProof="0" dirty="0"/>
              <a:t> para </a:t>
            </a:r>
            <a:r>
              <a:rPr lang="en-GB" sz="1200" noProof="0" dirty="0" err="1"/>
              <a:t>nuevos</a:t>
            </a:r>
            <a:r>
              <a:rPr lang="en-GB" sz="1200" noProof="0" dirty="0"/>
              <a:t> </a:t>
            </a:r>
            <a:r>
              <a:rPr lang="en-GB" sz="1200" noProof="0" dirty="0" err="1"/>
              <a:t>detectores</a:t>
            </a:r>
            <a:r>
              <a:rPr lang="en-GB" sz="1200" noProof="0" dirty="0"/>
              <a:t> de </a:t>
            </a:r>
            <a:r>
              <a:rPr lang="en-GB" sz="1200" noProof="0" dirty="0" err="1"/>
              <a:t>estado</a:t>
            </a:r>
            <a:r>
              <a:rPr lang="en-GB" sz="1200" noProof="0" dirty="0"/>
              <a:t> </a:t>
            </a:r>
            <a:r>
              <a:rPr lang="en-GB" sz="1200" noProof="0" dirty="0" err="1"/>
              <a:t>solido</a:t>
            </a:r>
            <a:r>
              <a:rPr lang="en-GB" sz="1200" noProof="0" dirty="0"/>
              <a:t> para </a:t>
            </a:r>
            <a:r>
              <a:rPr lang="en-GB" sz="1200" noProof="0" dirty="0" err="1"/>
              <a:t>dosimetría</a:t>
            </a:r>
            <a:r>
              <a:rPr lang="en-GB" sz="1200" noProof="0" dirty="0"/>
              <a:t> </a:t>
            </a:r>
            <a:r>
              <a:rPr lang="en-GB" sz="1200" noProof="0" dirty="0" err="1"/>
              <a:t>avanzada</a:t>
            </a:r>
            <a:r>
              <a:rPr lang="en-GB" sz="1200" noProof="0" dirty="0"/>
              <a:t> (PID2021-123484OB-I00).</a:t>
            </a:r>
          </a:p>
          <a:p>
            <a:pPr marL="324000">
              <a:spcBef>
                <a:spcPts val="600"/>
              </a:spcBef>
              <a:spcAft>
                <a:spcPts val="600"/>
              </a:spcAft>
              <a:buFont typeface="Wingdings" panose="05000000000000000000" pitchFamily="2" charset="2"/>
              <a:buChar char="v"/>
            </a:pPr>
            <a:r>
              <a:rPr lang="en-GB" sz="1200" noProof="0" dirty="0"/>
              <a:t>CARACTERIZACION: </a:t>
            </a:r>
            <a:r>
              <a:rPr lang="en-GB" sz="1200" noProof="0" dirty="0" err="1"/>
              <a:t>Caracterización</a:t>
            </a:r>
            <a:r>
              <a:rPr lang="en-GB" sz="1200" noProof="0" dirty="0"/>
              <a:t> de </a:t>
            </a:r>
            <a:r>
              <a:rPr lang="en-GB" sz="1200" noProof="0" dirty="0" err="1"/>
              <a:t>dosímetros</a:t>
            </a:r>
            <a:r>
              <a:rPr lang="en-GB" sz="1200" noProof="0" dirty="0"/>
              <a:t> </a:t>
            </a:r>
            <a:r>
              <a:rPr lang="en-GB" sz="1200" noProof="0" dirty="0" err="1"/>
              <a:t>avanzados</a:t>
            </a:r>
            <a:r>
              <a:rPr lang="en-GB" sz="1200" noProof="0" dirty="0"/>
              <a:t> </a:t>
            </a:r>
            <a:r>
              <a:rPr lang="en-GB" sz="1200" noProof="0" dirty="0" err="1"/>
              <a:t>fabricados</a:t>
            </a:r>
            <a:r>
              <a:rPr lang="en-GB" sz="1200" noProof="0" dirty="0"/>
              <a:t> </a:t>
            </a:r>
            <a:r>
              <a:rPr lang="en-GB" sz="1200" noProof="0" dirty="0" err="1"/>
              <a:t>en</a:t>
            </a:r>
            <a:r>
              <a:rPr lang="en-GB" sz="1200" noProof="0" dirty="0"/>
              <a:t> </a:t>
            </a:r>
            <a:r>
              <a:rPr lang="en-GB" sz="1200" noProof="0" dirty="0" err="1"/>
              <a:t>el</a:t>
            </a:r>
            <a:r>
              <a:rPr lang="en-GB" sz="1200" noProof="0" dirty="0"/>
              <a:t> IMB-CNM para </a:t>
            </a:r>
            <a:r>
              <a:rPr lang="en-GB" sz="1200" noProof="0" dirty="0" err="1"/>
              <a:t>aplicaciones</a:t>
            </a:r>
            <a:r>
              <a:rPr lang="en-GB" sz="1200" noProof="0" dirty="0"/>
              <a:t> </a:t>
            </a:r>
            <a:r>
              <a:rPr lang="en-GB" sz="1200" noProof="0" dirty="0" err="1"/>
              <a:t>médicas</a:t>
            </a:r>
            <a:r>
              <a:rPr lang="en-GB" sz="1200" noProof="0" dirty="0"/>
              <a:t> (202250I185).</a:t>
            </a:r>
          </a:p>
          <a:p>
            <a:pPr marL="324000">
              <a:spcBef>
                <a:spcPts val="600"/>
              </a:spcBef>
              <a:spcAft>
                <a:spcPts val="600"/>
              </a:spcAft>
              <a:buFont typeface="Wingdings" panose="05000000000000000000" pitchFamily="2" charset="2"/>
              <a:buChar char="v"/>
            </a:pPr>
            <a:r>
              <a:rPr lang="en-GB" sz="1200" noProof="0" dirty="0"/>
              <a:t>Microdetectors for medical applications. </a:t>
            </a:r>
            <a:r>
              <a:rPr lang="en-GB" sz="1200" noProof="0" dirty="0" err="1"/>
              <a:t>Proyectos</a:t>
            </a:r>
            <a:r>
              <a:rPr lang="en-GB" sz="1200" noProof="0" dirty="0"/>
              <a:t> </a:t>
            </a:r>
            <a:r>
              <a:rPr lang="en-GB" sz="1200" noProof="0" dirty="0" err="1"/>
              <a:t>Intramurales</a:t>
            </a:r>
            <a:r>
              <a:rPr lang="en-GB" sz="1200" noProof="0" dirty="0"/>
              <a:t> Especiales CSIC (20225AT008).</a:t>
            </a:r>
          </a:p>
          <a:p>
            <a:pPr marL="324000">
              <a:spcBef>
                <a:spcPts val="600"/>
              </a:spcBef>
              <a:spcAft>
                <a:spcPts val="600"/>
              </a:spcAft>
              <a:buFont typeface="Wingdings" panose="05000000000000000000" pitchFamily="2" charset="2"/>
              <a:buChar char="v"/>
            </a:pPr>
            <a:r>
              <a:rPr lang="en-GB" sz="1200" noProof="0" dirty="0"/>
              <a:t>Dosimetry monitor for FLASH therapy. </a:t>
            </a:r>
            <a:r>
              <a:rPr lang="en-GB" sz="1200" noProof="0" dirty="0" err="1"/>
              <a:t>LaCaixa</a:t>
            </a:r>
            <a:r>
              <a:rPr lang="en-GB" sz="1200" noProof="0" dirty="0"/>
              <a:t> foundation (HR23-00718)</a:t>
            </a:r>
          </a:p>
        </p:txBody>
      </p:sp>
      <p:pic>
        <p:nvPicPr>
          <p:cNvPr id="5" name="Imagen 15">
            <a:extLst>
              <a:ext uri="{FF2B5EF4-FFF2-40B4-BE49-F238E27FC236}">
                <a16:creationId xmlns:a16="http://schemas.microsoft.com/office/drawing/2014/main" id="{F4DCB978-B792-B4AD-8DE9-3A6220A42C1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6803" y="6354070"/>
            <a:ext cx="3103880" cy="409084"/>
          </a:xfrm>
          <a:prstGeom prst="rect">
            <a:avLst/>
          </a:prstGeom>
        </p:spPr>
      </p:pic>
      <p:pic>
        <p:nvPicPr>
          <p:cNvPr id="6" name="Imagen 4">
            <a:extLst>
              <a:ext uri="{FF2B5EF4-FFF2-40B4-BE49-F238E27FC236}">
                <a16:creationId xmlns:a16="http://schemas.microsoft.com/office/drawing/2014/main" id="{C99EA5CB-F926-0C3A-B7BE-6347B1C2E0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3658"/>
          <a:stretch/>
        </p:blipFill>
        <p:spPr>
          <a:xfrm>
            <a:off x="3636367" y="6238572"/>
            <a:ext cx="1871265" cy="451190"/>
          </a:xfrm>
          <a:prstGeom prst="rect">
            <a:avLst/>
          </a:prstGeom>
        </p:spPr>
      </p:pic>
      <p:pic>
        <p:nvPicPr>
          <p:cNvPr id="7" name="Imagen 5">
            <a:extLst>
              <a:ext uri="{FF2B5EF4-FFF2-40B4-BE49-F238E27FC236}">
                <a16:creationId xmlns:a16="http://schemas.microsoft.com/office/drawing/2014/main" id="{EF87EEBC-93E2-085C-E2A2-C8488216F0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4880" y="6293332"/>
            <a:ext cx="1109990" cy="341669"/>
          </a:xfrm>
          <a:prstGeom prst="rect">
            <a:avLst/>
          </a:prstGeom>
        </p:spPr>
      </p:pic>
      <p:pic>
        <p:nvPicPr>
          <p:cNvPr id="8" name="Picture 7">
            <a:extLst>
              <a:ext uri="{FF2B5EF4-FFF2-40B4-BE49-F238E27FC236}">
                <a16:creationId xmlns:a16="http://schemas.microsoft.com/office/drawing/2014/main" id="{CF0BD378-8CB8-69BD-E6AB-CAC1E178B957}"/>
              </a:ext>
            </a:extLst>
          </p:cNvPr>
          <p:cNvPicPr>
            <a:picLocks noChangeAspect="1"/>
          </p:cNvPicPr>
          <p:nvPr/>
        </p:nvPicPr>
        <p:blipFill>
          <a:blip r:embed="rId5"/>
          <a:stretch>
            <a:fillRect/>
          </a:stretch>
        </p:blipFill>
        <p:spPr>
          <a:xfrm>
            <a:off x="7601571" y="5896903"/>
            <a:ext cx="985837" cy="657225"/>
          </a:xfrm>
          <a:prstGeom prst="rect">
            <a:avLst/>
          </a:prstGeom>
        </p:spPr>
      </p:pic>
    </p:spTree>
    <p:extLst>
      <p:ext uri="{BB962C8B-B14F-4D97-AF65-F5344CB8AC3E}">
        <p14:creationId xmlns:p14="http://schemas.microsoft.com/office/powerpoint/2010/main" val="15262122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01D506D-657D-2E1A-2FE0-E46623B9F51F}"/>
              </a:ext>
            </a:extLst>
          </p:cNvPr>
          <p:cNvSpPr>
            <a:spLocks noGrp="1"/>
          </p:cNvSpPr>
          <p:nvPr>
            <p:ph type="title"/>
          </p:nvPr>
        </p:nvSpPr>
        <p:spPr/>
        <p:txBody>
          <a:bodyPr/>
          <a:lstStyle/>
          <a:p>
            <a:r>
              <a:rPr lang="en-GB" dirty="0"/>
              <a:t>Microprobe beam line at CNA</a:t>
            </a:r>
          </a:p>
        </p:txBody>
      </p:sp>
      <p:pic>
        <p:nvPicPr>
          <p:cNvPr id="6" name="Picture 5">
            <a:extLst>
              <a:ext uri="{FF2B5EF4-FFF2-40B4-BE49-F238E27FC236}">
                <a16:creationId xmlns:a16="http://schemas.microsoft.com/office/drawing/2014/main" id="{8FBE4A70-531D-BED7-66D7-909B568853CC}"/>
              </a:ext>
            </a:extLst>
          </p:cNvPr>
          <p:cNvPicPr>
            <a:picLocks noChangeAspect="1"/>
          </p:cNvPicPr>
          <p:nvPr/>
        </p:nvPicPr>
        <p:blipFill>
          <a:blip r:embed="rId2"/>
          <a:stretch>
            <a:fillRect/>
          </a:stretch>
        </p:blipFill>
        <p:spPr>
          <a:xfrm>
            <a:off x="0" y="2500119"/>
            <a:ext cx="9144000" cy="4123883"/>
          </a:xfrm>
          <a:prstGeom prst="rect">
            <a:avLst/>
          </a:prstGeom>
        </p:spPr>
      </p:pic>
      <p:pic>
        <p:nvPicPr>
          <p:cNvPr id="8" name="Picture 7">
            <a:extLst>
              <a:ext uri="{FF2B5EF4-FFF2-40B4-BE49-F238E27FC236}">
                <a16:creationId xmlns:a16="http://schemas.microsoft.com/office/drawing/2014/main" id="{8232CFFC-AA14-0A4B-63E8-2054DE710ED7}"/>
              </a:ext>
            </a:extLst>
          </p:cNvPr>
          <p:cNvPicPr>
            <a:picLocks noChangeAspect="1"/>
          </p:cNvPicPr>
          <p:nvPr/>
        </p:nvPicPr>
        <p:blipFill>
          <a:blip r:embed="rId3"/>
          <a:stretch>
            <a:fillRect/>
          </a:stretch>
        </p:blipFill>
        <p:spPr>
          <a:xfrm>
            <a:off x="5766598" y="1630016"/>
            <a:ext cx="3287949" cy="787941"/>
          </a:xfrm>
          <a:prstGeom prst="rect">
            <a:avLst/>
          </a:prstGeom>
        </p:spPr>
      </p:pic>
    </p:spTree>
    <p:extLst>
      <p:ext uri="{BB962C8B-B14F-4D97-AF65-F5344CB8AC3E}">
        <p14:creationId xmlns:p14="http://schemas.microsoft.com/office/powerpoint/2010/main" val="21374141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60925" y="881739"/>
            <a:ext cx="8121491" cy="803922"/>
          </a:xfrm>
          <a:prstGeom prst="rect">
            <a:avLst/>
          </a:prstGeom>
          <a:noFill/>
          <a:ln>
            <a:noFill/>
          </a:ln>
        </p:spPr>
        <p:txBody>
          <a:bodyPr spcFirstLastPara="1" vert="horz" wrap="square" lIns="91425" tIns="91425" rIns="91425" bIns="91425" rtlCol="0" anchor="ctr" anchorCtr="0">
            <a:noAutofit/>
          </a:bodyPr>
          <a:lstStyle/>
          <a:p>
            <a:r>
              <a:rPr lang="en-GB" b="1" noProof="0">
                <a:latin typeface="Quicksand"/>
                <a:ea typeface="Quicksand"/>
                <a:cs typeface="Quicksand"/>
                <a:sym typeface="Quicksand"/>
              </a:rPr>
              <a:t>Fast neutron detection with </a:t>
            </a:r>
            <a:r>
              <a:rPr lang="en-GB" b="1" noProof="0" dirty="0" err="1">
                <a:latin typeface="Quicksand"/>
                <a:ea typeface="Quicksand"/>
                <a:cs typeface="Quicksand"/>
                <a:sym typeface="Quicksand"/>
              </a:rPr>
              <a:t>SiC</a:t>
            </a:r>
            <a:endParaRPr lang="en-GB" b="1" noProof="0" dirty="0">
              <a:latin typeface="Quicksand"/>
              <a:ea typeface="Quicksand"/>
              <a:cs typeface="Quicksand"/>
              <a:sym typeface="Quicksand"/>
            </a:endParaRPr>
          </a:p>
        </p:txBody>
      </p:sp>
      <p:sp>
        <p:nvSpPr>
          <p:cNvPr id="62" name="Google Shape;62;p14"/>
          <p:cNvSpPr txBox="1"/>
          <p:nvPr/>
        </p:nvSpPr>
        <p:spPr>
          <a:xfrm>
            <a:off x="5449240" y="2712040"/>
            <a:ext cx="3306000" cy="492600"/>
          </a:xfrm>
          <a:prstGeom prst="rect">
            <a:avLst/>
          </a:prstGeom>
          <a:noFill/>
          <a:ln>
            <a:noFill/>
          </a:ln>
        </p:spPr>
        <p:txBody>
          <a:bodyPr spcFirstLastPara="1" wrap="square" lIns="91425" tIns="91425" rIns="91425" bIns="91425" anchor="t" anchorCtr="0">
            <a:spAutoFit/>
          </a:bodyPr>
          <a:lstStyle/>
          <a:p>
            <a:pPr marL="457200"/>
            <a:r>
              <a:rPr lang="es-419" sz="1000" b="1" dirty="0" err="1">
                <a:solidFill>
                  <a:srgbClr val="1B1B1B"/>
                </a:solidFill>
                <a:latin typeface="Quicksand"/>
                <a:ea typeface="Quicksand"/>
                <a:cs typeface="Quicksand"/>
                <a:sym typeface="Quicksand"/>
              </a:rPr>
              <a:t>Measurements</a:t>
            </a:r>
            <a:r>
              <a:rPr lang="es-419" sz="1000" b="1" dirty="0">
                <a:solidFill>
                  <a:srgbClr val="1B1B1B"/>
                </a:solidFill>
                <a:latin typeface="Quicksand"/>
                <a:ea typeface="Quicksand"/>
                <a:cs typeface="Quicksand"/>
                <a:sym typeface="Quicksand"/>
              </a:rPr>
              <a:t> with  </a:t>
            </a:r>
            <a:r>
              <a:rPr lang="es-419" sz="1000" b="1" dirty="0" err="1">
                <a:solidFill>
                  <a:srgbClr val="1B1B1B"/>
                </a:solidFill>
                <a:latin typeface="Quicksand"/>
                <a:ea typeface="Quicksand"/>
                <a:cs typeface="Quicksand"/>
                <a:sym typeface="Quicksand"/>
              </a:rPr>
              <a:t>cuasi-monoenergetic</a:t>
            </a:r>
            <a:r>
              <a:rPr lang="es-419" sz="1000" b="1" dirty="0">
                <a:solidFill>
                  <a:srgbClr val="1B1B1B"/>
                </a:solidFill>
                <a:latin typeface="Quicksand"/>
                <a:ea typeface="Quicksand"/>
                <a:cs typeface="Quicksand"/>
                <a:sym typeface="Quicksand"/>
              </a:rPr>
              <a:t> </a:t>
            </a:r>
            <a:endParaRPr sz="1000" b="1" dirty="0">
              <a:solidFill>
                <a:srgbClr val="1B1B1B"/>
              </a:solidFill>
              <a:latin typeface="Quicksand"/>
              <a:ea typeface="Quicksand"/>
              <a:cs typeface="Quicksand"/>
              <a:sym typeface="Quicksand"/>
            </a:endParaRPr>
          </a:p>
          <a:p>
            <a:pPr marL="457200"/>
            <a:r>
              <a:rPr lang="es-419" sz="1000" b="1" dirty="0" err="1">
                <a:solidFill>
                  <a:srgbClr val="1B1B1B"/>
                </a:solidFill>
                <a:latin typeface="Quicksand"/>
                <a:ea typeface="Quicksand"/>
                <a:cs typeface="Quicksand"/>
                <a:sym typeface="Quicksand"/>
              </a:rPr>
              <a:t>fast</a:t>
            </a:r>
            <a:r>
              <a:rPr lang="es-419" sz="1000" b="1" dirty="0">
                <a:solidFill>
                  <a:srgbClr val="1B1B1B"/>
                </a:solidFill>
                <a:latin typeface="Quicksand"/>
                <a:ea typeface="Quicksand"/>
                <a:cs typeface="Quicksand"/>
                <a:sym typeface="Quicksand"/>
              </a:rPr>
              <a:t> </a:t>
            </a:r>
            <a:r>
              <a:rPr lang="es-419" sz="1000" b="1" dirty="0" err="1">
                <a:solidFill>
                  <a:srgbClr val="1B1B1B"/>
                </a:solidFill>
                <a:latin typeface="Quicksand"/>
                <a:ea typeface="Quicksand"/>
                <a:cs typeface="Quicksand"/>
                <a:sym typeface="Quicksand"/>
              </a:rPr>
              <a:t>neutrons</a:t>
            </a:r>
            <a:r>
              <a:rPr lang="es-419" sz="1000" b="1" dirty="0">
                <a:solidFill>
                  <a:srgbClr val="1B1B1B"/>
                </a:solidFill>
                <a:latin typeface="Quicksand"/>
                <a:ea typeface="Quicksand"/>
                <a:cs typeface="Quicksand"/>
                <a:sym typeface="Quicksand"/>
              </a:rPr>
              <a:t> (</a:t>
            </a:r>
            <a:r>
              <a:rPr lang="es-419" sz="1000" b="1" dirty="0" err="1">
                <a:solidFill>
                  <a:srgbClr val="1B1B1B"/>
                </a:solidFill>
                <a:latin typeface="Quicksand"/>
                <a:ea typeface="Quicksand"/>
                <a:cs typeface="Quicksand"/>
                <a:sym typeface="Quicksand"/>
              </a:rPr>
              <a:t>HiSPANoS</a:t>
            </a:r>
            <a:r>
              <a:rPr lang="es-419" sz="1000" b="1" dirty="0">
                <a:solidFill>
                  <a:srgbClr val="1B1B1B"/>
                </a:solidFill>
                <a:latin typeface="Quicksand"/>
                <a:ea typeface="Quicksand"/>
                <a:cs typeface="Quicksand"/>
                <a:sym typeface="Quicksand"/>
              </a:rPr>
              <a:t> CNA)</a:t>
            </a:r>
            <a:endParaRPr sz="1000" dirty="0">
              <a:solidFill>
                <a:srgbClr val="1B1B1B"/>
              </a:solidFill>
              <a:latin typeface="Quicksand"/>
              <a:ea typeface="Quicksand"/>
              <a:cs typeface="Quicksand"/>
              <a:sym typeface="Quicksand"/>
            </a:endParaRPr>
          </a:p>
        </p:txBody>
      </p:sp>
      <p:pic>
        <p:nvPicPr>
          <p:cNvPr id="63" name="Google Shape;63;p14"/>
          <p:cNvPicPr preferRelativeResize="0"/>
          <p:nvPr/>
        </p:nvPicPr>
        <p:blipFill rotWithShape="1">
          <a:blip r:embed="rId3">
            <a:alphaModFix/>
          </a:blip>
          <a:srcRect/>
          <a:stretch/>
        </p:blipFill>
        <p:spPr>
          <a:xfrm>
            <a:off x="113761" y="2912104"/>
            <a:ext cx="3306050" cy="3421374"/>
          </a:xfrm>
          <a:prstGeom prst="rect">
            <a:avLst/>
          </a:prstGeom>
          <a:noFill/>
          <a:ln>
            <a:noFill/>
          </a:ln>
        </p:spPr>
      </p:pic>
      <p:pic>
        <p:nvPicPr>
          <p:cNvPr id="64" name="Google Shape;64;p14"/>
          <p:cNvPicPr preferRelativeResize="0"/>
          <p:nvPr/>
        </p:nvPicPr>
        <p:blipFill>
          <a:blip r:embed="rId4">
            <a:alphaModFix/>
          </a:blip>
          <a:stretch>
            <a:fillRect/>
          </a:stretch>
        </p:blipFill>
        <p:spPr>
          <a:xfrm>
            <a:off x="5486906" y="1596498"/>
            <a:ext cx="3306050" cy="2057526"/>
          </a:xfrm>
          <a:prstGeom prst="rect">
            <a:avLst/>
          </a:prstGeom>
          <a:noFill/>
          <a:ln>
            <a:noFill/>
          </a:ln>
        </p:spPr>
      </p:pic>
      <p:pic>
        <p:nvPicPr>
          <p:cNvPr id="65" name="Google Shape;65;p14"/>
          <p:cNvPicPr preferRelativeResize="0"/>
          <p:nvPr/>
        </p:nvPicPr>
        <p:blipFill rotWithShape="1">
          <a:blip r:embed="rId5">
            <a:alphaModFix/>
          </a:blip>
          <a:srcRect l="29704" t="23442" r="22592" b="17238"/>
          <a:stretch/>
        </p:blipFill>
        <p:spPr>
          <a:xfrm rot="-5400000">
            <a:off x="629036" y="1518622"/>
            <a:ext cx="942428" cy="1270849"/>
          </a:xfrm>
          <a:prstGeom prst="rect">
            <a:avLst/>
          </a:prstGeom>
          <a:noFill/>
          <a:ln>
            <a:noFill/>
          </a:ln>
        </p:spPr>
      </p:pic>
      <p:sp>
        <p:nvSpPr>
          <p:cNvPr id="66" name="Google Shape;66;p14"/>
          <p:cNvSpPr txBox="1"/>
          <p:nvPr/>
        </p:nvSpPr>
        <p:spPr>
          <a:xfrm>
            <a:off x="464825" y="2705875"/>
            <a:ext cx="3306000" cy="338700"/>
          </a:xfrm>
          <a:prstGeom prst="rect">
            <a:avLst/>
          </a:prstGeom>
          <a:noFill/>
          <a:ln>
            <a:noFill/>
          </a:ln>
        </p:spPr>
        <p:txBody>
          <a:bodyPr spcFirstLastPara="1" wrap="square" lIns="91425" tIns="91425" rIns="91425" bIns="91425" anchor="t" anchorCtr="0">
            <a:spAutoFit/>
          </a:bodyPr>
          <a:lstStyle/>
          <a:p>
            <a:pPr marL="457200"/>
            <a:r>
              <a:rPr lang="es-419" sz="1000" b="1">
                <a:solidFill>
                  <a:srgbClr val="1B1B1B"/>
                </a:solidFill>
                <a:latin typeface="Quicksand"/>
                <a:ea typeface="Quicksand"/>
                <a:cs typeface="Quicksand"/>
                <a:sym typeface="Quicksand"/>
              </a:rPr>
              <a:t>SiC detectors</a:t>
            </a:r>
            <a:endParaRPr sz="1000">
              <a:solidFill>
                <a:srgbClr val="1B1B1B"/>
              </a:solidFill>
              <a:latin typeface="Quicksand"/>
              <a:ea typeface="Quicksand"/>
              <a:cs typeface="Quicksand"/>
              <a:sym typeface="Quicksand"/>
            </a:endParaRPr>
          </a:p>
        </p:txBody>
      </p:sp>
      <p:sp>
        <p:nvSpPr>
          <p:cNvPr id="3" name="TextBox 2">
            <a:extLst>
              <a:ext uri="{FF2B5EF4-FFF2-40B4-BE49-F238E27FC236}">
                <a16:creationId xmlns:a16="http://schemas.microsoft.com/office/drawing/2014/main" id="{397719A2-45C5-BD2B-E203-ABF99095C1AA}"/>
              </a:ext>
            </a:extLst>
          </p:cNvPr>
          <p:cNvSpPr txBox="1"/>
          <p:nvPr/>
        </p:nvSpPr>
        <p:spPr>
          <a:xfrm>
            <a:off x="80158" y="6447909"/>
            <a:ext cx="8983684" cy="400110"/>
          </a:xfrm>
          <a:prstGeom prst="rect">
            <a:avLst/>
          </a:prstGeom>
          <a:noFill/>
        </p:spPr>
        <p:txBody>
          <a:bodyPr wrap="square">
            <a:spAutoFit/>
          </a:bodyPr>
          <a:lstStyle/>
          <a:p>
            <a:r>
              <a:rPr lang="en-GB" sz="1000" i="1" dirty="0"/>
              <a:t>Pérez, Martín, et al. "Characterization of new silicon carbide neutron detectors with thermal and fast neutrons." Nuclear Instruments and Methods in Physics Research Section A: Accelerators, Spectrometers, Detectors and Associated Equipment 1069 (2024): 169968.</a:t>
            </a:r>
          </a:p>
        </p:txBody>
      </p:sp>
      <p:pic>
        <p:nvPicPr>
          <p:cNvPr id="8" name="Google Shape;68;p14">
            <a:extLst>
              <a:ext uri="{FF2B5EF4-FFF2-40B4-BE49-F238E27FC236}">
                <a16:creationId xmlns:a16="http://schemas.microsoft.com/office/drawing/2014/main" id="{C01963F4-4DB5-750C-3BCE-B527E0A6AD2D}"/>
              </a:ext>
            </a:extLst>
          </p:cNvPr>
          <p:cNvPicPr preferRelativeResize="0"/>
          <p:nvPr/>
        </p:nvPicPr>
        <p:blipFill>
          <a:blip r:embed="rId6">
            <a:alphaModFix/>
          </a:blip>
          <a:stretch>
            <a:fillRect/>
          </a:stretch>
        </p:blipFill>
        <p:spPr>
          <a:xfrm>
            <a:off x="3486043" y="2377824"/>
            <a:ext cx="1859300" cy="1579125"/>
          </a:xfrm>
          <a:prstGeom prst="rect">
            <a:avLst/>
          </a:prstGeom>
          <a:noFill/>
          <a:ln>
            <a:noFill/>
          </a:ln>
        </p:spPr>
      </p:pic>
      <p:sp>
        <p:nvSpPr>
          <p:cNvPr id="69" name="Google Shape;69;p14"/>
          <p:cNvSpPr txBox="1"/>
          <p:nvPr/>
        </p:nvSpPr>
        <p:spPr>
          <a:xfrm>
            <a:off x="3035840" y="2073479"/>
            <a:ext cx="3306000" cy="338700"/>
          </a:xfrm>
          <a:prstGeom prst="rect">
            <a:avLst/>
          </a:prstGeom>
          <a:noFill/>
          <a:ln>
            <a:noFill/>
          </a:ln>
        </p:spPr>
        <p:txBody>
          <a:bodyPr spcFirstLastPara="1" wrap="square" lIns="91425" tIns="91425" rIns="91425" bIns="91425" anchor="t" anchorCtr="0">
            <a:spAutoFit/>
          </a:bodyPr>
          <a:lstStyle/>
          <a:p>
            <a:pPr marL="457200"/>
            <a:r>
              <a:rPr lang="es-419" sz="1000" b="1" dirty="0">
                <a:solidFill>
                  <a:srgbClr val="1B1B1B"/>
                </a:solidFill>
                <a:latin typeface="Quicksand"/>
                <a:ea typeface="Quicksand"/>
                <a:cs typeface="Quicksand"/>
                <a:sym typeface="Quicksand"/>
              </a:rPr>
              <a:t>Experimental </a:t>
            </a:r>
            <a:r>
              <a:rPr lang="es-419" sz="1000" b="1" dirty="0" err="1">
                <a:solidFill>
                  <a:srgbClr val="1B1B1B"/>
                </a:solidFill>
                <a:latin typeface="Quicksand"/>
                <a:ea typeface="Quicksand"/>
                <a:cs typeface="Quicksand"/>
                <a:sym typeface="Quicksand"/>
              </a:rPr>
              <a:t>setup</a:t>
            </a:r>
            <a:r>
              <a:rPr lang="es-419" sz="1000" b="1" dirty="0">
                <a:solidFill>
                  <a:srgbClr val="1B1B1B"/>
                </a:solidFill>
                <a:latin typeface="Quicksand"/>
                <a:ea typeface="Quicksand"/>
                <a:cs typeface="Quicksand"/>
                <a:sym typeface="Quicksand"/>
              </a:rPr>
              <a:t> CNA</a:t>
            </a:r>
            <a:endParaRPr sz="1000" dirty="0">
              <a:solidFill>
                <a:srgbClr val="1B1B1B"/>
              </a:solidFill>
              <a:latin typeface="Quicksand"/>
              <a:ea typeface="Quicksand"/>
              <a:cs typeface="Quicksand"/>
              <a:sym typeface="Quicksand"/>
            </a:endParaRPr>
          </a:p>
        </p:txBody>
      </p:sp>
      <p:sp>
        <p:nvSpPr>
          <p:cNvPr id="10" name="TextBox 9">
            <a:extLst>
              <a:ext uri="{FF2B5EF4-FFF2-40B4-BE49-F238E27FC236}">
                <a16:creationId xmlns:a16="http://schemas.microsoft.com/office/drawing/2014/main" id="{6850BC9A-346C-FA43-2727-3288E5783D00}"/>
              </a:ext>
            </a:extLst>
          </p:cNvPr>
          <p:cNvSpPr txBox="1"/>
          <p:nvPr/>
        </p:nvSpPr>
        <p:spPr>
          <a:xfrm>
            <a:off x="3495616" y="4617027"/>
            <a:ext cx="5568226" cy="1477328"/>
          </a:xfrm>
          <a:prstGeom prst="rect">
            <a:avLst/>
          </a:prstGeom>
          <a:solidFill>
            <a:schemeClr val="accent5">
              <a:lumMod val="20000"/>
              <a:lumOff val="80000"/>
            </a:schemeClr>
          </a:solidFill>
        </p:spPr>
        <p:txBody>
          <a:bodyPr wrap="square">
            <a:spAutoFit/>
          </a:bodyPr>
          <a:lstStyle/>
          <a:p>
            <a:pPr algn="just"/>
            <a:r>
              <a:rPr lang="en-GB" dirty="0"/>
              <a:t>The total deposited energy (red curves) is the sum of the energy produced by the recoil nuclei of 28Si and 12C and also of the protons generated after the interaction of fast neutrons and the plastic holder that surrounds the Detector.</a:t>
            </a:r>
          </a:p>
        </p:txBody>
      </p:sp>
      <p:sp>
        <p:nvSpPr>
          <p:cNvPr id="12" name="TextBox 11">
            <a:extLst>
              <a:ext uri="{FF2B5EF4-FFF2-40B4-BE49-F238E27FC236}">
                <a16:creationId xmlns:a16="http://schemas.microsoft.com/office/drawing/2014/main" id="{459F5CE8-F724-A5C2-FC14-8F485DC521EA}"/>
              </a:ext>
            </a:extLst>
          </p:cNvPr>
          <p:cNvSpPr txBox="1"/>
          <p:nvPr/>
        </p:nvSpPr>
        <p:spPr>
          <a:xfrm>
            <a:off x="5345343" y="976541"/>
            <a:ext cx="3961217" cy="646331"/>
          </a:xfrm>
          <a:prstGeom prst="rect">
            <a:avLst/>
          </a:prstGeom>
          <a:noFill/>
        </p:spPr>
        <p:txBody>
          <a:bodyPr wrap="square">
            <a:spAutoFit/>
          </a:bodyPr>
          <a:lstStyle/>
          <a:p>
            <a:r>
              <a:rPr lang="en-GB" dirty="0"/>
              <a:t>Protons deposit energy over the detection threshold of 0.7 MeV.</a:t>
            </a:r>
          </a:p>
        </p:txBody>
      </p:sp>
      <p:sp>
        <p:nvSpPr>
          <p:cNvPr id="2" name="CuadroTexto 1">
            <a:extLst>
              <a:ext uri="{FF2B5EF4-FFF2-40B4-BE49-F238E27FC236}">
                <a16:creationId xmlns:a16="http://schemas.microsoft.com/office/drawing/2014/main" id="{61AB459B-91B9-EAD0-4264-F5734DFD365E}"/>
              </a:ext>
            </a:extLst>
          </p:cNvPr>
          <p:cNvSpPr txBox="1"/>
          <p:nvPr/>
        </p:nvSpPr>
        <p:spPr>
          <a:xfrm>
            <a:off x="5003800" y="3003550"/>
            <a:ext cx="914400" cy="914400"/>
          </a:xfrm>
          <a:prstGeom prst="rect">
            <a:avLst/>
          </a:prstGeom>
          <a:noFill/>
        </p:spPr>
        <p:txBody>
          <a:bodyPr wrap="square" rtlCol="0">
            <a:spAutoFit/>
          </a:bodyPr>
          <a:lstStyle/>
          <a:p>
            <a:endParaRPr lang="es-ES" dirty="0"/>
          </a:p>
        </p:txBody>
      </p:sp>
      <p:sp>
        <p:nvSpPr>
          <p:cNvPr id="6" name="CuadroTexto 5">
            <a:extLst>
              <a:ext uri="{FF2B5EF4-FFF2-40B4-BE49-F238E27FC236}">
                <a16:creationId xmlns:a16="http://schemas.microsoft.com/office/drawing/2014/main" id="{95326914-FD54-DE82-1E82-E9D1EE2CEDA2}"/>
              </a:ext>
            </a:extLst>
          </p:cNvPr>
          <p:cNvSpPr txBox="1"/>
          <p:nvPr/>
        </p:nvSpPr>
        <p:spPr>
          <a:xfrm>
            <a:off x="5552002" y="3600338"/>
            <a:ext cx="3497756" cy="738664"/>
          </a:xfrm>
          <a:prstGeom prst="rect">
            <a:avLst/>
          </a:prstGeom>
          <a:noFill/>
        </p:spPr>
        <p:txBody>
          <a:bodyPr wrap="square">
            <a:spAutoFit/>
          </a:bodyPr>
          <a:lstStyle/>
          <a:p>
            <a:pPr algn="just"/>
            <a:r>
              <a:rPr lang="en-US" sz="1400" dirty="0"/>
              <a:t>Measurements with  AmBe source </a:t>
            </a:r>
            <a:r>
              <a:rPr lang="en-US" sz="1400" dirty="0" err="1"/>
              <a:t>SiC+Polyethylene</a:t>
            </a:r>
            <a:r>
              <a:rPr lang="en-US" sz="1400" dirty="0"/>
              <a:t> (Bariloche Atomic Center -Argentina)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A13186C8-5988-4032-A0EB-C47F2F5C3A01}"/>
              </a:ext>
            </a:extLst>
          </p:cNvPr>
          <p:cNvPicPr>
            <a:picLocks noChangeAspect="1"/>
          </p:cNvPicPr>
          <p:nvPr/>
        </p:nvPicPr>
        <p:blipFill>
          <a:blip r:embed="rId2"/>
          <a:stretch>
            <a:fillRect/>
          </a:stretch>
        </p:blipFill>
        <p:spPr>
          <a:xfrm>
            <a:off x="2924830" y="2633581"/>
            <a:ext cx="3428977" cy="3095495"/>
          </a:xfrm>
          <a:prstGeom prst="rect">
            <a:avLst/>
          </a:prstGeom>
        </p:spPr>
      </p:pic>
      <p:sp>
        <p:nvSpPr>
          <p:cNvPr id="2" name="CuadroTexto 1">
            <a:extLst>
              <a:ext uri="{FF2B5EF4-FFF2-40B4-BE49-F238E27FC236}">
                <a16:creationId xmlns:a16="http://schemas.microsoft.com/office/drawing/2014/main" id="{D373B46F-084B-431C-9A6D-56D82516ACE6}"/>
              </a:ext>
            </a:extLst>
          </p:cNvPr>
          <p:cNvSpPr txBox="1"/>
          <p:nvPr/>
        </p:nvSpPr>
        <p:spPr>
          <a:xfrm>
            <a:off x="28575" y="1555069"/>
            <a:ext cx="9144000" cy="646331"/>
          </a:xfrm>
          <a:prstGeom prst="rect">
            <a:avLst/>
          </a:prstGeom>
          <a:noFill/>
        </p:spPr>
        <p:txBody>
          <a:bodyPr wrap="square">
            <a:spAutoFit/>
          </a:bodyPr>
          <a:lstStyle/>
          <a:p>
            <a:r>
              <a:rPr lang="en-US" b="1" dirty="0">
                <a:solidFill>
                  <a:srgbClr val="FF0000"/>
                </a:solidFill>
              </a:rPr>
              <a:t>Mesytec MPR-1</a:t>
            </a:r>
            <a:r>
              <a:rPr lang="en-US" b="1" dirty="0"/>
              <a:t>, </a:t>
            </a:r>
            <a:r>
              <a:rPr lang="en-US" b="1" dirty="0" err="1"/>
              <a:t>Cividec</a:t>
            </a:r>
            <a:r>
              <a:rPr lang="en-US" b="1" dirty="0"/>
              <a:t> (for diamond module) along to</a:t>
            </a:r>
            <a:r>
              <a:rPr lang="en-US" b="1" dirty="0">
                <a:solidFill>
                  <a:srgbClr val="FF0000"/>
                </a:solidFill>
              </a:rPr>
              <a:t> DAQ-Mesytec </a:t>
            </a:r>
            <a:r>
              <a:rPr lang="en-US" b="1" dirty="0"/>
              <a:t>and </a:t>
            </a:r>
            <a:r>
              <a:rPr lang="en-US" b="1" dirty="0">
                <a:solidFill>
                  <a:srgbClr val="FF0000"/>
                </a:solidFill>
              </a:rPr>
              <a:t>Maestro Multichannel  </a:t>
            </a:r>
            <a:endParaRPr lang="es-ES" dirty="0">
              <a:solidFill>
                <a:srgbClr val="FF0000"/>
              </a:solidFill>
            </a:endParaRPr>
          </a:p>
        </p:txBody>
      </p:sp>
      <p:pic>
        <p:nvPicPr>
          <p:cNvPr id="11" name="Imagen 10">
            <a:extLst>
              <a:ext uri="{FF2B5EF4-FFF2-40B4-BE49-F238E27FC236}">
                <a16:creationId xmlns:a16="http://schemas.microsoft.com/office/drawing/2014/main" id="{D787DE79-9442-4C01-BCE7-0F2BCAEF3F1E}"/>
              </a:ext>
            </a:extLst>
          </p:cNvPr>
          <p:cNvPicPr>
            <a:picLocks noChangeAspect="1"/>
          </p:cNvPicPr>
          <p:nvPr/>
        </p:nvPicPr>
        <p:blipFill>
          <a:blip r:embed="rId3"/>
          <a:stretch>
            <a:fillRect/>
          </a:stretch>
        </p:blipFill>
        <p:spPr>
          <a:xfrm>
            <a:off x="0" y="2170564"/>
            <a:ext cx="3357562" cy="1806384"/>
          </a:xfrm>
          <a:prstGeom prst="rect">
            <a:avLst/>
          </a:prstGeom>
        </p:spPr>
      </p:pic>
      <p:pic>
        <p:nvPicPr>
          <p:cNvPr id="13" name="Imagen 12">
            <a:extLst>
              <a:ext uri="{FF2B5EF4-FFF2-40B4-BE49-F238E27FC236}">
                <a16:creationId xmlns:a16="http://schemas.microsoft.com/office/drawing/2014/main" id="{1D7E64D9-2A35-489B-9FD4-AF948FD9EE3E}"/>
              </a:ext>
            </a:extLst>
          </p:cNvPr>
          <p:cNvPicPr>
            <a:picLocks noChangeAspect="1"/>
          </p:cNvPicPr>
          <p:nvPr/>
        </p:nvPicPr>
        <p:blipFill>
          <a:blip r:embed="rId4"/>
          <a:stretch>
            <a:fillRect/>
          </a:stretch>
        </p:blipFill>
        <p:spPr>
          <a:xfrm>
            <a:off x="28575" y="3964781"/>
            <a:ext cx="3407227" cy="1859961"/>
          </a:xfrm>
          <a:prstGeom prst="rect">
            <a:avLst/>
          </a:prstGeom>
        </p:spPr>
      </p:pic>
      <p:pic>
        <p:nvPicPr>
          <p:cNvPr id="15" name="Imagen 14">
            <a:extLst>
              <a:ext uri="{FF2B5EF4-FFF2-40B4-BE49-F238E27FC236}">
                <a16:creationId xmlns:a16="http://schemas.microsoft.com/office/drawing/2014/main" id="{C1666280-682C-42C1-82F5-7EBA013BB675}"/>
              </a:ext>
            </a:extLst>
          </p:cNvPr>
          <p:cNvPicPr>
            <a:picLocks noChangeAspect="1"/>
          </p:cNvPicPr>
          <p:nvPr/>
        </p:nvPicPr>
        <p:blipFill>
          <a:blip r:embed="rId5"/>
          <a:stretch>
            <a:fillRect/>
          </a:stretch>
        </p:blipFill>
        <p:spPr>
          <a:xfrm>
            <a:off x="6248416" y="2655485"/>
            <a:ext cx="3024821" cy="3095495"/>
          </a:xfrm>
          <a:prstGeom prst="rect">
            <a:avLst/>
          </a:prstGeom>
        </p:spPr>
      </p:pic>
      <p:sp>
        <p:nvSpPr>
          <p:cNvPr id="16" name="CuadroTexto 15">
            <a:extLst>
              <a:ext uri="{FF2B5EF4-FFF2-40B4-BE49-F238E27FC236}">
                <a16:creationId xmlns:a16="http://schemas.microsoft.com/office/drawing/2014/main" id="{BA51D848-E203-49A4-A6EB-0E39C138D380}"/>
              </a:ext>
            </a:extLst>
          </p:cNvPr>
          <p:cNvSpPr txBox="1"/>
          <p:nvPr/>
        </p:nvSpPr>
        <p:spPr>
          <a:xfrm>
            <a:off x="325568" y="3856493"/>
            <a:ext cx="2828925" cy="300082"/>
          </a:xfrm>
          <a:prstGeom prst="rect">
            <a:avLst/>
          </a:prstGeom>
          <a:noFill/>
        </p:spPr>
        <p:txBody>
          <a:bodyPr wrap="square" rtlCol="0">
            <a:spAutoFit/>
          </a:bodyPr>
          <a:lstStyle/>
          <a:p>
            <a:r>
              <a:rPr lang="en-GB" sz="1350" dirty="0"/>
              <a:t>MPR-1 + ORTEC 671 Amp on Maestro </a:t>
            </a:r>
          </a:p>
        </p:txBody>
      </p:sp>
      <p:sp>
        <p:nvSpPr>
          <p:cNvPr id="18" name="CuadroTexto 17">
            <a:extLst>
              <a:ext uri="{FF2B5EF4-FFF2-40B4-BE49-F238E27FC236}">
                <a16:creationId xmlns:a16="http://schemas.microsoft.com/office/drawing/2014/main" id="{28B88ABA-A5AE-4AA0-988A-6F6649FE816D}"/>
              </a:ext>
            </a:extLst>
          </p:cNvPr>
          <p:cNvSpPr txBox="1"/>
          <p:nvPr/>
        </p:nvSpPr>
        <p:spPr>
          <a:xfrm>
            <a:off x="3271837" y="2126162"/>
            <a:ext cx="5765006" cy="461665"/>
          </a:xfrm>
          <a:prstGeom prst="rect">
            <a:avLst/>
          </a:prstGeom>
          <a:noFill/>
        </p:spPr>
        <p:txBody>
          <a:bodyPr wrap="square" rtlCol="0">
            <a:spAutoFit/>
          </a:bodyPr>
          <a:lstStyle/>
          <a:p>
            <a:r>
              <a:rPr lang="en-GB" sz="1200" dirty="0"/>
              <a:t>Comparison between ORTEC chain + Maestro data taking </a:t>
            </a:r>
            <a:r>
              <a:rPr lang="en-GB" sz="1200" dirty="0" err="1"/>
              <a:t>Mesytec</a:t>
            </a:r>
            <a:r>
              <a:rPr lang="en-GB" sz="1200" dirty="0"/>
              <a:t> digitizer for </a:t>
            </a:r>
            <a:r>
              <a:rPr lang="en-GB" sz="1200" dirty="0" err="1"/>
              <a:t>SiC</a:t>
            </a:r>
            <a:r>
              <a:rPr lang="en-GB" sz="1200" dirty="0"/>
              <a:t> and Si detector. Both cases use the MPR-1 readout</a:t>
            </a:r>
          </a:p>
        </p:txBody>
      </p:sp>
      <p:sp>
        <p:nvSpPr>
          <p:cNvPr id="3" name="Title 2">
            <a:extLst>
              <a:ext uri="{FF2B5EF4-FFF2-40B4-BE49-F238E27FC236}">
                <a16:creationId xmlns:a16="http://schemas.microsoft.com/office/drawing/2014/main" id="{6DC23D16-8DB4-FC50-F91F-98D79EB16FA4}"/>
              </a:ext>
            </a:extLst>
          </p:cNvPr>
          <p:cNvSpPr>
            <a:spLocks noGrp="1"/>
          </p:cNvSpPr>
          <p:nvPr>
            <p:ph type="title"/>
          </p:nvPr>
        </p:nvSpPr>
        <p:spPr>
          <a:xfrm>
            <a:off x="142067" y="866135"/>
            <a:ext cx="8121491" cy="803922"/>
          </a:xfrm>
        </p:spPr>
        <p:txBody>
          <a:bodyPr/>
          <a:lstStyle/>
          <a:p>
            <a:r>
              <a:rPr lang="en-US" dirty="0" err="1"/>
              <a:t>SiC</a:t>
            </a:r>
            <a:r>
              <a:rPr lang="en-US" dirty="0"/>
              <a:t> vs Si test at IEM-CSIC:</a:t>
            </a:r>
            <a:endParaRPr lang="en-GB" dirty="0"/>
          </a:p>
        </p:txBody>
      </p:sp>
    </p:spTree>
    <p:extLst>
      <p:ext uri="{BB962C8B-B14F-4D97-AF65-F5344CB8AC3E}">
        <p14:creationId xmlns:p14="http://schemas.microsoft.com/office/powerpoint/2010/main" val="575037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D9925-18D8-427D-DC59-CB922E6D3783}"/>
              </a:ext>
            </a:extLst>
          </p:cNvPr>
          <p:cNvSpPr>
            <a:spLocks noGrp="1"/>
          </p:cNvSpPr>
          <p:nvPr>
            <p:ph type="title"/>
          </p:nvPr>
        </p:nvSpPr>
        <p:spPr/>
        <p:txBody>
          <a:bodyPr/>
          <a:lstStyle/>
          <a:p>
            <a:endParaRPr lang="en-GB"/>
          </a:p>
        </p:txBody>
      </p:sp>
      <p:pic>
        <p:nvPicPr>
          <p:cNvPr id="4" name="Picture 3">
            <a:extLst>
              <a:ext uri="{FF2B5EF4-FFF2-40B4-BE49-F238E27FC236}">
                <a16:creationId xmlns:a16="http://schemas.microsoft.com/office/drawing/2014/main" id="{267E90AE-DEA0-027B-EDEE-E86BF31B1F32}"/>
              </a:ext>
            </a:extLst>
          </p:cNvPr>
          <p:cNvPicPr>
            <a:picLocks noChangeAspect="1"/>
          </p:cNvPicPr>
          <p:nvPr/>
        </p:nvPicPr>
        <p:blipFill>
          <a:blip r:embed="rId2"/>
          <a:stretch>
            <a:fillRect/>
          </a:stretch>
        </p:blipFill>
        <p:spPr>
          <a:xfrm>
            <a:off x="0" y="1743052"/>
            <a:ext cx="9144000" cy="3371895"/>
          </a:xfrm>
          <a:prstGeom prst="rect">
            <a:avLst/>
          </a:prstGeom>
        </p:spPr>
      </p:pic>
    </p:spTree>
    <p:extLst>
      <p:ext uri="{BB962C8B-B14F-4D97-AF65-F5344CB8AC3E}">
        <p14:creationId xmlns:p14="http://schemas.microsoft.com/office/powerpoint/2010/main" val="18286869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DF31E3-FF57-5B83-91FB-02CF40557C5B}"/>
              </a:ext>
            </a:extLst>
          </p:cNvPr>
          <p:cNvSpPr>
            <a:spLocks noGrp="1"/>
          </p:cNvSpPr>
          <p:nvPr>
            <p:ph type="title"/>
          </p:nvPr>
        </p:nvSpPr>
        <p:spPr/>
        <p:txBody>
          <a:bodyPr/>
          <a:lstStyle/>
          <a:p>
            <a:endParaRPr lang="en-GB" noProof="0" dirty="0"/>
          </a:p>
        </p:txBody>
      </p:sp>
      <p:sp>
        <p:nvSpPr>
          <p:cNvPr id="3" name="Marcador de contenido 2">
            <a:extLst>
              <a:ext uri="{FF2B5EF4-FFF2-40B4-BE49-F238E27FC236}">
                <a16:creationId xmlns:a16="http://schemas.microsoft.com/office/drawing/2014/main" id="{6F0F4F29-2C75-C26D-AD5F-DCBA2BD92766}"/>
              </a:ext>
            </a:extLst>
          </p:cNvPr>
          <p:cNvSpPr>
            <a:spLocks noGrp="1"/>
          </p:cNvSpPr>
          <p:nvPr>
            <p:ph sz="half" idx="2"/>
          </p:nvPr>
        </p:nvSpPr>
        <p:spPr/>
        <p:txBody>
          <a:bodyPr/>
          <a:lstStyle/>
          <a:p>
            <a:pPr algn="just"/>
            <a:r>
              <a:rPr lang="en-GB" noProof="0" dirty="0"/>
              <a:t>Therapy doses typically range from 45 to 60 Gy. Typically, these doses are divided into multiple smaller doses that are given over a period of one to two months. The total radiation dose is usually divided into several fractions. For most patients who require radiation therapy, the total dose is broken up into daily doses of five times a week for a total period of five to eight weeks </a:t>
            </a:r>
          </a:p>
        </p:txBody>
      </p:sp>
    </p:spTree>
    <p:extLst>
      <p:ext uri="{BB962C8B-B14F-4D97-AF65-F5344CB8AC3E}">
        <p14:creationId xmlns:p14="http://schemas.microsoft.com/office/powerpoint/2010/main" val="5976683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57012DE-2FA4-82A8-8D29-EB4C2F6C63C1}"/>
              </a:ext>
            </a:extLst>
          </p:cNvPr>
          <p:cNvPicPr>
            <a:picLocks noChangeAspect="1"/>
          </p:cNvPicPr>
          <p:nvPr/>
        </p:nvPicPr>
        <p:blipFill>
          <a:blip r:embed="rId2"/>
          <a:stretch>
            <a:fillRect/>
          </a:stretch>
        </p:blipFill>
        <p:spPr>
          <a:xfrm>
            <a:off x="2931160" y="984759"/>
            <a:ext cx="6212840" cy="4666005"/>
          </a:xfrm>
          <a:prstGeom prst="rect">
            <a:avLst/>
          </a:prstGeom>
        </p:spPr>
      </p:pic>
      <p:sp>
        <p:nvSpPr>
          <p:cNvPr id="8" name="TextBox 7">
            <a:extLst>
              <a:ext uri="{FF2B5EF4-FFF2-40B4-BE49-F238E27FC236}">
                <a16:creationId xmlns:a16="http://schemas.microsoft.com/office/drawing/2014/main" id="{AC5F92AF-D889-DAE2-E502-42E3AFA2431F}"/>
              </a:ext>
            </a:extLst>
          </p:cNvPr>
          <p:cNvSpPr txBox="1"/>
          <p:nvPr/>
        </p:nvSpPr>
        <p:spPr>
          <a:xfrm>
            <a:off x="132080" y="2974955"/>
            <a:ext cx="2311400" cy="1754326"/>
          </a:xfrm>
          <a:prstGeom prst="rect">
            <a:avLst/>
          </a:prstGeom>
          <a:noFill/>
        </p:spPr>
        <p:txBody>
          <a:bodyPr wrap="square">
            <a:spAutoFit/>
          </a:bodyPr>
          <a:lstStyle/>
          <a:p>
            <a:pPr algn="just"/>
            <a:r>
              <a:rPr lang="en-US" dirty="0"/>
              <a:t>Cross-section of the proposed N-LGAD structure in </a:t>
            </a:r>
            <a:r>
              <a:rPr lang="en-US" dirty="0" err="1"/>
              <a:t>SiC.</a:t>
            </a:r>
            <a:r>
              <a:rPr lang="en-US" dirty="0"/>
              <a:t> It is designed to optimize</a:t>
            </a:r>
          </a:p>
          <a:p>
            <a:pPr algn="just"/>
            <a:r>
              <a:rPr lang="en-US" dirty="0"/>
              <a:t>the multiplication of hole charges</a:t>
            </a:r>
            <a:endParaRPr lang="en-GB" dirty="0"/>
          </a:p>
        </p:txBody>
      </p:sp>
    </p:spTree>
    <p:extLst>
      <p:ext uri="{BB962C8B-B14F-4D97-AF65-F5344CB8AC3E}">
        <p14:creationId xmlns:p14="http://schemas.microsoft.com/office/powerpoint/2010/main" val="1015404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it-IT" dirty="0"/>
              <a:t>Why use SiC radiation detectors?</a:t>
            </a:r>
          </a:p>
        </p:txBody>
      </p:sp>
      <p:pic>
        <p:nvPicPr>
          <p:cNvPr id="6" name="Imagen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0029" y="3555127"/>
            <a:ext cx="3390717" cy="2728946"/>
          </a:xfrm>
          <a:prstGeom prst="rect">
            <a:avLst/>
          </a:prstGeom>
        </p:spPr>
      </p:pic>
      <p:sp>
        <p:nvSpPr>
          <p:cNvPr id="9" name="Rectángulo 8"/>
          <p:cNvSpPr/>
          <p:nvPr/>
        </p:nvSpPr>
        <p:spPr>
          <a:xfrm>
            <a:off x="236257" y="6458349"/>
            <a:ext cx="2584647" cy="323165"/>
          </a:xfrm>
          <a:prstGeom prst="rect">
            <a:avLst/>
          </a:prstGeom>
        </p:spPr>
        <p:txBody>
          <a:bodyPr wrap="square">
            <a:spAutoFit/>
          </a:bodyPr>
          <a:lstStyle/>
          <a:p>
            <a:r>
              <a:rPr lang="en-GB" sz="750" i="1" dirty="0"/>
              <a:t> </a:t>
            </a:r>
            <a:r>
              <a:rPr lang="fr-FR" sz="750" i="1" dirty="0"/>
              <a:t> F Nava et al 2008 Meas. Sci. Technol. 19 102001</a:t>
            </a:r>
          </a:p>
          <a:p>
            <a:r>
              <a:rPr lang="da-DK" sz="750" i="1" dirty="0"/>
              <a:t>J.M. Rafí et al 2018 JINST 13 C01045</a:t>
            </a:r>
            <a:endParaRPr lang="en-GB" sz="750" i="1" dirty="0"/>
          </a:p>
        </p:txBody>
      </p:sp>
      <p:pic>
        <p:nvPicPr>
          <p:cNvPr id="12" name="Imagen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680292"/>
            <a:ext cx="9143999" cy="2138669"/>
          </a:xfrm>
          <a:prstGeom prst="rect">
            <a:avLst/>
          </a:prstGeom>
        </p:spPr>
      </p:pic>
      <p:sp>
        <p:nvSpPr>
          <p:cNvPr id="4" name="CuadroTexto 3"/>
          <p:cNvSpPr txBox="1"/>
          <p:nvPr/>
        </p:nvSpPr>
        <p:spPr>
          <a:xfrm>
            <a:off x="3229276" y="5606276"/>
            <a:ext cx="598241" cy="207749"/>
          </a:xfrm>
          <a:prstGeom prst="rect">
            <a:avLst/>
          </a:prstGeom>
          <a:noFill/>
        </p:spPr>
        <p:txBody>
          <a:bodyPr wrap="none" rtlCol="0">
            <a:spAutoFit/>
          </a:bodyPr>
          <a:lstStyle/>
          <a:p>
            <a:r>
              <a:rPr lang="en-GB" sz="750" dirty="0"/>
              <a:t>Same area</a:t>
            </a:r>
          </a:p>
        </p:txBody>
      </p:sp>
      <p:grpSp>
        <p:nvGrpSpPr>
          <p:cNvPr id="8" name="Grupo 7"/>
          <p:cNvGrpSpPr/>
          <p:nvPr/>
        </p:nvGrpSpPr>
        <p:grpSpPr>
          <a:xfrm>
            <a:off x="4997475" y="3906099"/>
            <a:ext cx="3017016" cy="1970826"/>
            <a:chOff x="10026595" y="3733235"/>
            <a:chExt cx="2076721" cy="1427327"/>
          </a:xfrm>
        </p:grpSpPr>
        <p:pic>
          <p:nvPicPr>
            <p:cNvPr id="102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26595" y="3733235"/>
              <a:ext cx="2076721" cy="1381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p:cNvSpPr txBox="1"/>
            <p:nvPr/>
          </p:nvSpPr>
          <p:spPr>
            <a:xfrm>
              <a:off x="10988394" y="4883563"/>
              <a:ext cx="1024212" cy="276999"/>
            </a:xfrm>
            <a:prstGeom prst="rect">
              <a:avLst/>
            </a:prstGeom>
            <a:noFill/>
          </p:spPr>
          <p:txBody>
            <a:bodyPr wrap="none" rtlCol="0">
              <a:spAutoFit/>
            </a:bodyPr>
            <a:lstStyle/>
            <a:p>
              <a:r>
                <a:rPr lang="es-ES" sz="750" dirty="0"/>
                <a:t>150mm </a:t>
              </a:r>
              <a:r>
                <a:rPr lang="es-ES" sz="750" dirty="0" err="1"/>
                <a:t>wafers</a:t>
              </a:r>
              <a:endParaRPr lang="en-GB" sz="750" dirty="0"/>
            </a:p>
          </p:txBody>
        </p:sp>
      </p:grpSp>
      <p:sp>
        <p:nvSpPr>
          <p:cNvPr id="10" name="TextBox 9">
            <a:extLst>
              <a:ext uri="{FF2B5EF4-FFF2-40B4-BE49-F238E27FC236}">
                <a16:creationId xmlns:a16="http://schemas.microsoft.com/office/drawing/2014/main" id="{7300CA8E-AA4A-B649-D097-BB8B2F3466B4}"/>
              </a:ext>
            </a:extLst>
          </p:cNvPr>
          <p:cNvSpPr txBox="1"/>
          <p:nvPr/>
        </p:nvSpPr>
        <p:spPr>
          <a:xfrm>
            <a:off x="5213659" y="6023078"/>
            <a:ext cx="2584648" cy="369332"/>
          </a:xfrm>
          <a:prstGeom prst="rect">
            <a:avLst/>
          </a:prstGeom>
          <a:noFill/>
        </p:spPr>
        <p:txBody>
          <a:bodyPr wrap="square">
            <a:spAutoFit/>
          </a:bodyPr>
          <a:lstStyle/>
          <a:p>
            <a:r>
              <a:rPr lang="en-GB" dirty="0"/>
              <a:t>Insensitive to visible light</a:t>
            </a:r>
          </a:p>
        </p:txBody>
      </p:sp>
    </p:spTree>
    <p:extLst>
      <p:ext uri="{BB962C8B-B14F-4D97-AF65-F5344CB8AC3E}">
        <p14:creationId xmlns:p14="http://schemas.microsoft.com/office/powerpoint/2010/main" val="2919244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2371C-9042-257C-7C7D-3F74963BA26C}"/>
              </a:ext>
            </a:extLst>
          </p:cNvPr>
          <p:cNvSpPr>
            <a:spLocks noGrp="1"/>
          </p:cNvSpPr>
          <p:nvPr>
            <p:ph type="title"/>
          </p:nvPr>
        </p:nvSpPr>
        <p:spPr>
          <a:xfrm>
            <a:off x="238124" y="845713"/>
            <a:ext cx="8121491" cy="803922"/>
          </a:xfrm>
        </p:spPr>
        <p:txBody>
          <a:bodyPr/>
          <a:lstStyle/>
          <a:p>
            <a:r>
              <a:rPr lang="en-GB" noProof="0" dirty="0"/>
              <a:t>Few comments</a:t>
            </a:r>
          </a:p>
        </p:txBody>
      </p:sp>
      <p:sp>
        <p:nvSpPr>
          <p:cNvPr id="13" name="Rectángulo 12"/>
          <p:cNvSpPr/>
          <p:nvPr/>
        </p:nvSpPr>
        <p:spPr>
          <a:xfrm>
            <a:off x="0" y="1277910"/>
            <a:ext cx="8915400" cy="3970318"/>
          </a:xfrm>
          <a:prstGeom prst="rect">
            <a:avLst/>
          </a:prstGeom>
        </p:spPr>
        <p:txBody>
          <a:bodyPr wrap="square">
            <a:spAutoFit/>
          </a:bodyPr>
          <a:lstStyle/>
          <a:p>
            <a:pPr algn="just"/>
            <a:endParaRPr lang="en-GB" dirty="0">
              <a:latin typeface="+mj-lt"/>
            </a:endParaRPr>
          </a:p>
          <a:p>
            <a:pPr marL="285750" indent="-285750" algn="just">
              <a:buFont typeface="Arial" panose="020B0604020202020204" pitchFamily="34" charset="0"/>
              <a:buChar char="•"/>
            </a:pPr>
            <a:r>
              <a:rPr lang="en-GB" dirty="0">
                <a:latin typeface="+mj-lt"/>
              </a:rPr>
              <a:t>Very recently </a:t>
            </a:r>
            <a:r>
              <a:rPr lang="en-GB" b="1" dirty="0">
                <a:latin typeface="+mj-lt"/>
              </a:rPr>
              <a:t>Silicon-Carbide 2um CMOS technology </a:t>
            </a:r>
            <a:r>
              <a:rPr lang="en-GB" dirty="0">
                <a:latin typeface="+mj-lt"/>
              </a:rPr>
              <a:t>is available in the EUROPRACTICE portfolio, provided by Fraunhofer IISB.</a:t>
            </a:r>
          </a:p>
          <a:p>
            <a:pPr marL="214313" indent="-214313" algn="just">
              <a:buFont typeface="Arial" panose="020B0604020202020204" pitchFamily="34" charset="0"/>
              <a:buChar char="•"/>
            </a:pPr>
            <a:r>
              <a:rPr lang="en-GB" dirty="0">
                <a:latin typeface="+mj-lt"/>
              </a:rPr>
              <a:t>Epitaxial layer thickness is limited by increasing defect density (&lt; 250 </a:t>
            </a:r>
            <a:r>
              <a:rPr lang="en-GB" dirty="0" err="1">
                <a:latin typeface="+mj-lt"/>
              </a:rPr>
              <a:t>μm</a:t>
            </a:r>
            <a:r>
              <a:rPr lang="en-GB" dirty="0">
                <a:latin typeface="+mj-lt"/>
              </a:rPr>
              <a:t>) -&gt; </a:t>
            </a:r>
            <a:r>
              <a:rPr lang="en-GB" b="1" dirty="0">
                <a:latin typeface="+mj-lt"/>
              </a:rPr>
              <a:t>kV for full  depletion</a:t>
            </a:r>
            <a:r>
              <a:rPr lang="en-GB" dirty="0">
                <a:latin typeface="+mj-lt"/>
              </a:rPr>
              <a:t>…</a:t>
            </a:r>
          </a:p>
          <a:p>
            <a:pPr marL="214313" indent="-214313" algn="just">
              <a:buFont typeface="Arial" panose="020B0604020202020204" pitchFamily="34" charset="0"/>
              <a:buChar char="•"/>
            </a:pPr>
            <a:r>
              <a:rPr lang="en-GB" dirty="0">
                <a:latin typeface="+mj-lt"/>
              </a:rPr>
              <a:t>Standard wafer size is </a:t>
            </a:r>
            <a:r>
              <a:rPr lang="en-GB" b="1" dirty="0">
                <a:latin typeface="+mj-lt"/>
              </a:rPr>
              <a:t>150mm</a:t>
            </a:r>
            <a:r>
              <a:rPr lang="en-GB" dirty="0">
                <a:latin typeface="+mj-lt"/>
              </a:rPr>
              <a:t> but now it is possible to find high quality </a:t>
            </a:r>
            <a:r>
              <a:rPr lang="en-GB" b="1" dirty="0">
                <a:latin typeface="+mj-lt"/>
              </a:rPr>
              <a:t>200mm</a:t>
            </a:r>
            <a:r>
              <a:rPr lang="en-GB" dirty="0">
                <a:latin typeface="+mj-lt"/>
              </a:rPr>
              <a:t> wafers.</a:t>
            </a:r>
          </a:p>
          <a:p>
            <a:pPr marL="214313" indent="-214313" algn="just">
              <a:buFont typeface="Arial" panose="020B0604020202020204" pitchFamily="34" charset="0"/>
              <a:buChar char="•"/>
            </a:pPr>
            <a:r>
              <a:rPr lang="en-GB" dirty="0">
                <a:latin typeface="+mj-lt"/>
              </a:rPr>
              <a:t>R&amp;D necessary to understand radiation hardness for specific applications. </a:t>
            </a:r>
            <a:r>
              <a:rPr lang="en-GB" b="1" dirty="0">
                <a:latin typeface="+mj-lt"/>
              </a:rPr>
              <a:t>Defect engineering </a:t>
            </a:r>
            <a:r>
              <a:rPr lang="en-GB" dirty="0">
                <a:latin typeface="+mj-lt"/>
              </a:rPr>
              <a:t>is not clear for high neutron or ion fluences.</a:t>
            </a:r>
          </a:p>
          <a:p>
            <a:pPr marL="214313" indent="-214313" algn="just">
              <a:buFont typeface="Arial" panose="020B0604020202020204" pitchFamily="34" charset="0"/>
              <a:buChar char="•"/>
            </a:pPr>
            <a:r>
              <a:rPr lang="en-GB" b="1" dirty="0">
                <a:latin typeface="+mj-lt"/>
                <a:sym typeface="Wingdings" panose="05000000000000000000" pitchFamily="2" charset="2"/>
              </a:rPr>
              <a:t>Low charge generation (</a:t>
            </a:r>
            <a:r>
              <a:rPr lang="en-US" dirty="0"/>
              <a:t>Ionization energy)</a:t>
            </a:r>
            <a:r>
              <a:rPr lang="en-GB" b="1" dirty="0">
                <a:latin typeface="+mj-lt"/>
                <a:sym typeface="Wingdings" panose="05000000000000000000" pitchFamily="2" charset="2"/>
              </a:rPr>
              <a:t> </a:t>
            </a:r>
            <a:r>
              <a:rPr lang="en-GB" dirty="0">
                <a:latin typeface="+mj-lt"/>
                <a:sym typeface="Wingdings" panose="05000000000000000000" pitchFamily="2" charset="2"/>
              </a:rPr>
              <a:t>per </a:t>
            </a:r>
            <a:r>
              <a:rPr lang="en-GB" dirty="0" err="1">
                <a:latin typeface="+mj-lt"/>
                <a:sym typeface="Wingdings" panose="05000000000000000000" pitchFamily="2" charset="2"/>
              </a:rPr>
              <a:t>μm</a:t>
            </a:r>
            <a:r>
              <a:rPr lang="en-GB" dirty="0">
                <a:latin typeface="+mj-lt"/>
                <a:sym typeface="Wingdings" panose="05000000000000000000" pitchFamily="2" charset="2"/>
              </a:rPr>
              <a:t> and MIP </a:t>
            </a:r>
            <a:r>
              <a:rPr lang="en-GB" dirty="0" err="1">
                <a:latin typeface="+mj-lt"/>
                <a:sym typeface="Wingdings" panose="05000000000000000000" pitchFamily="2" charset="2"/>
              </a:rPr>
              <a:t>SiC</a:t>
            </a:r>
            <a:r>
              <a:rPr lang="en-GB" dirty="0">
                <a:latin typeface="+mj-lt"/>
                <a:sym typeface="Wingdings" panose="05000000000000000000" pitchFamily="2" charset="2"/>
              </a:rPr>
              <a:t>: 57eh; Si: 80 – 90eh -&gt; </a:t>
            </a:r>
            <a:r>
              <a:rPr lang="en-GB" b="1" dirty="0">
                <a:latin typeface="+mj-lt"/>
                <a:sym typeface="Wingdings" panose="05000000000000000000" pitchFamily="2" charset="2"/>
              </a:rPr>
              <a:t>Gain may be necessary for </a:t>
            </a:r>
            <a:r>
              <a:rPr lang="en-GB" b="1" dirty="0" err="1">
                <a:latin typeface="+mj-lt"/>
                <a:sym typeface="Wingdings" panose="05000000000000000000" pitchFamily="2" charset="2"/>
              </a:rPr>
              <a:t>mips</a:t>
            </a:r>
            <a:r>
              <a:rPr lang="en-GB" dirty="0">
                <a:latin typeface="+mj-lt"/>
                <a:sym typeface="Wingdings" panose="05000000000000000000" pitchFamily="2" charset="2"/>
              </a:rPr>
              <a:t>.</a:t>
            </a:r>
          </a:p>
          <a:p>
            <a:pPr marL="214313" indent="-214313" algn="just">
              <a:buFont typeface="Arial" panose="020B0604020202020204" pitchFamily="34" charset="0"/>
              <a:buChar char="•"/>
            </a:pPr>
            <a:r>
              <a:rPr lang="en-GB" b="1" dirty="0">
                <a:latin typeface="+mj-lt"/>
                <a:sym typeface="Wingdings" panose="05000000000000000000" pitchFamily="2" charset="2"/>
              </a:rPr>
              <a:t>Simulation</a:t>
            </a:r>
            <a:r>
              <a:rPr lang="en-GB" dirty="0">
                <a:latin typeface="+mj-lt"/>
                <a:sym typeface="Wingdings" panose="05000000000000000000" pitchFamily="2" charset="2"/>
              </a:rPr>
              <a:t> very well established for power devices, </a:t>
            </a:r>
            <a:r>
              <a:rPr lang="en-GB" b="1" dirty="0">
                <a:latin typeface="+mj-lt"/>
                <a:sym typeface="Wingdings" panose="05000000000000000000" pitchFamily="2" charset="2"/>
              </a:rPr>
              <a:t>no very accurate for detectors *</a:t>
            </a:r>
            <a:r>
              <a:rPr lang="en-GB" dirty="0">
                <a:latin typeface="+mj-lt"/>
                <a:sym typeface="Wingdings" panose="05000000000000000000" pitchFamily="2" charset="2"/>
              </a:rPr>
              <a:t>.</a:t>
            </a:r>
          </a:p>
          <a:p>
            <a:pPr marL="214313" indent="-214313" algn="just">
              <a:buFont typeface="Arial" panose="020B0604020202020204" pitchFamily="34" charset="0"/>
              <a:buChar char="•"/>
            </a:pPr>
            <a:r>
              <a:rPr lang="en-GB" dirty="0">
                <a:latin typeface="+mj-lt"/>
                <a:sym typeface="Wingdings" panose="05000000000000000000" pitchFamily="2" charset="2"/>
              </a:rPr>
              <a:t>Most advanced </a:t>
            </a:r>
            <a:r>
              <a:rPr lang="en-GB" b="1" dirty="0">
                <a:latin typeface="+mj-lt"/>
                <a:sym typeface="Wingdings" panose="05000000000000000000" pitchFamily="2" charset="2"/>
              </a:rPr>
              <a:t>microelectronic processes</a:t>
            </a:r>
            <a:r>
              <a:rPr lang="en-GB" dirty="0">
                <a:latin typeface="+mj-lt"/>
                <a:sym typeface="Wingdings" panose="05000000000000000000" pitchFamily="2" charset="2"/>
              </a:rPr>
              <a:t> are available for </a:t>
            </a:r>
            <a:r>
              <a:rPr lang="en-GB" dirty="0" err="1">
                <a:latin typeface="+mj-lt"/>
                <a:sym typeface="Wingdings" panose="05000000000000000000" pitchFamily="2" charset="2"/>
              </a:rPr>
              <a:t>SiC</a:t>
            </a:r>
            <a:r>
              <a:rPr lang="en-GB" dirty="0">
                <a:latin typeface="+mj-lt"/>
                <a:sym typeface="Wingdings" panose="05000000000000000000" pitchFamily="2" charset="2"/>
              </a:rPr>
              <a:t>, and </a:t>
            </a:r>
            <a:r>
              <a:rPr lang="en-GB" b="1" dirty="0">
                <a:latin typeface="+mj-lt"/>
                <a:sym typeface="Wingdings" panose="05000000000000000000" pitchFamily="2" charset="2"/>
              </a:rPr>
              <a:t>large-scale production</a:t>
            </a:r>
            <a:r>
              <a:rPr lang="en-GB" dirty="0">
                <a:latin typeface="+mj-lt"/>
                <a:sym typeface="Wingdings" panose="05000000000000000000" pitchFamily="2" charset="2"/>
              </a:rPr>
              <a:t> may be feasible within European industries—provided there is sufficient interest.</a:t>
            </a:r>
          </a:p>
          <a:p>
            <a:pPr algn="just"/>
            <a:endParaRPr lang="en-GB" dirty="0">
              <a:latin typeface="+mj-lt"/>
            </a:endParaRPr>
          </a:p>
        </p:txBody>
      </p:sp>
      <p:pic>
        <p:nvPicPr>
          <p:cNvPr id="3" name="Imagen 6">
            <a:extLst>
              <a:ext uri="{FF2B5EF4-FFF2-40B4-BE49-F238E27FC236}">
                <a16:creationId xmlns:a16="http://schemas.microsoft.com/office/drawing/2014/main" id="{1A362CD6-3CBF-3BD8-EC39-5921C913B377}"/>
              </a:ext>
            </a:extLst>
          </p:cNvPr>
          <p:cNvPicPr>
            <a:picLocks noChangeAspect="1"/>
          </p:cNvPicPr>
          <p:nvPr/>
        </p:nvPicPr>
        <p:blipFill>
          <a:blip r:embed="rId2"/>
          <a:stretch>
            <a:fillRect/>
          </a:stretch>
        </p:blipFill>
        <p:spPr>
          <a:xfrm>
            <a:off x="3162455" y="4918109"/>
            <a:ext cx="5257799" cy="1900679"/>
          </a:xfrm>
          <a:prstGeom prst="rect">
            <a:avLst/>
          </a:prstGeom>
        </p:spPr>
      </p:pic>
      <p:sp>
        <p:nvSpPr>
          <p:cNvPr id="5" name="TextBox 4">
            <a:extLst>
              <a:ext uri="{FF2B5EF4-FFF2-40B4-BE49-F238E27FC236}">
                <a16:creationId xmlns:a16="http://schemas.microsoft.com/office/drawing/2014/main" id="{E410A938-458B-D17E-6452-60A0C7FCA8DE}"/>
              </a:ext>
            </a:extLst>
          </p:cNvPr>
          <p:cNvSpPr txBox="1"/>
          <p:nvPr/>
        </p:nvSpPr>
        <p:spPr>
          <a:xfrm>
            <a:off x="0" y="6541789"/>
            <a:ext cx="3162455" cy="276999"/>
          </a:xfrm>
          <a:prstGeom prst="rect">
            <a:avLst/>
          </a:prstGeom>
          <a:noFill/>
        </p:spPr>
        <p:txBody>
          <a:bodyPr wrap="square">
            <a:spAutoFit/>
          </a:bodyPr>
          <a:lstStyle/>
          <a:p>
            <a:r>
              <a:rPr lang="en-US" sz="1200" b="1" i="1" dirty="0"/>
              <a:t>* Review: https://arxiv.org/pdf/2410.06798</a:t>
            </a:r>
            <a:endParaRPr lang="en-GB" sz="1200" b="1" i="1" dirty="0"/>
          </a:p>
        </p:txBody>
      </p:sp>
    </p:spTree>
    <p:extLst>
      <p:ext uri="{BB962C8B-B14F-4D97-AF65-F5344CB8AC3E}">
        <p14:creationId xmlns:p14="http://schemas.microsoft.com/office/powerpoint/2010/main" val="2433457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6BE89-A276-3B8F-E6C3-A0709C70B04C}"/>
              </a:ext>
            </a:extLst>
          </p:cNvPr>
          <p:cNvSpPr>
            <a:spLocks noGrp="1"/>
          </p:cNvSpPr>
          <p:nvPr>
            <p:ph type="title"/>
          </p:nvPr>
        </p:nvSpPr>
        <p:spPr/>
        <p:txBody>
          <a:bodyPr/>
          <a:lstStyle/>
          <a:p>
            <a:r>
              <a:rPr lang="en-GB" noProof="0"/>
              <a:t>High Energy Physics experiments </a:t>
            </a:r>
          </a:p>
        </p:txBody>
      </p:sp>
      <p:sp>
        <p:nvSpPr>
          <p:cNvPr id="3" name="Content Placeholder 2">
            <a:extLst>
              <a:ext uri="{FF2B5EF4-FFF2-40B4-BE49-F238E27FC236}">
                <a16:creationId xmlns:a16="http://schemas.microsoft.com/office/drawing/2014/main" id="{B9B46C44-758B-56A9-7A9C-12BCFE43CFC4}"/>
              </a:ext>
            </a:extLst>
          </p:cNvPr>
          <p:cNvSpPr>
            <a:spLocks noGrp="1"/>
          </p:cNvSpPr>
          <p:nvPr>
            <p:ph sz="half" idx="2"/>
          </p:nvPr>
        </p:nvSpPr>
        <p:spPr>
          <a:xfrm>
            <a:off x="457200" y="1854910"/>
            <a:ext cx="8130208" cy="1259766"/>
          </a:xfrm>
        </p:spPr>
        <p:txBody>
          <a:bodyPr>
            <a:normAutofit lnSpcReduction="10000"/>
          </a:bodyPr>
          <a:lstStyle/>
          <a:p>
            <a:r>
              <a:rPr lang="en-GB" noProof="0" dirty="0"/>
              <a:t>Large interest from the DRD3 communities. </a:t>
            </a:r>
          </a:p>
          <a:p>
            <a:r>
              <a:rPr lang="en-GB" noProof="0" dirty="0"/>
              <a:t>Last meeting on 2-6 June 2025 in Amsterdam, </a:t>
            </a:r>
            <a:r>
              <a:rPr lang="en-GB" noProof="0" dirty="0">
                <a:hlinkClick r:id="rId2"/>
              </a:rPr>
              <a:t>https://indico.cern.ch/event/1507215/</a:t>
            </a:r>
            <a:endParaRPr lang="en-GB" noProof="0" dirty="0"/>
          </a:p>
        </p:txBody>
      </p:sp>
      <p:pic>
        <p:nvPicPr>
          <p:cNvPr id="5" name="Picture 4">
            <a:extLst>
              <a:ext uri="{FF2B5EF4-FFF2-40B4-BE49-F238E27FC236}">
                <a16:creationId xmlns:a16="http://schemas.microsoft.com/office/drawing/2014/main" id="{3636F7E1-166C-4DE4-5927-9A2F103C55F1}"/>
              </a:ext>
            </a:extLst>
          </p:cNvPr>
          <p:cNvPicPr>
            <a:picLocks noChangeAspect="1"/>
          </p:cNvPicPr>
          <p:nvPr/>
        </p:nvPicPr>
        <p:blipFill>
          <a:blip r:embed="rId3"/>
          <a:srcRect r="10695"/>
          <a:stretch>
            <a:fillRect/>
          </a:stretch>
        </p:blipFill>
        <p:spPr>
          <a:xfrm>
            <a:off x="390524" y="3309477"/>
            <a:ext cx="4378435" cy="3329448"/>
          </a:xfrm>
          <a:prstGeom prst="rect">
            <a:avLst/>
          </a:prstGeom>
        </p:spPr>
      </p:pic>
      <p:pic>
        <p:nvPicPr>
          <p:cNvPr id="7" name="Picture 6">
            <a:extLst>
              <a:ext uri="{FF2B5EF4-FFF2-40B4-BE49-F238E27FC236}">
                <a16:creationId xmlns:a16="http://schemas.microsoft.com/office/drawing/2014/main" id="{63A52D28-E482-3D7F-519F-71ED19CD7521}"/>
              </a:ext>
            </a:extLst>
          </p:cNvPr>
          <p:cNvPicPr>
            <a:picLocks noChangeAspect="1"/>
          </p:cNvPicPr>
          <p:nvPr/>
        </p:nvPicPr>
        <p:blipFill>
          <a:blip r:embed="rId4"/>
          <a:stretch>
            <a:fillRect/>
          </a:stretch>
        </p:blipFill>
        <p:spPr>
          <a:xfrm>
            <a:off x="4877970" y="3214227"/>
            <a:ext cx="3637380" cy="3643773"/>
          </a:xfrm>
          <a:prstGeom prst="rect">
            <a:avLst/>
          </a:prstGeom>
        </p:spPr>
      </p:pic>
      <p:pic>
        <p:nvPicPr>
          <p:cNvPr id="4" name="Picture 3">
            <a:extLst>
              <a:ext uri="{FF2B5EF4-FFF2-40B4-BE49-F238E27FC236}">
                <a16:creationId xmlns:a16="http://schemas.microsoft.com/office/drawing/2014/main" id="{B6A3EB1F-47D3-0015-FF67-6EB9634F7E91}"/>
              </a:ext>
            </a:extLst>
          </p:cNvPr>
          <p:cNvPicPr>
            <a:picLocks noChangeAspect="1"/>
          </p:cNvPicPr>
          <p:nvPr/>
        </p:nvPicPr>
        <p:blipFill>
          <a:blip r:embed="rId5"/>
          <a:stretch>
            <a:fillRect/>
          </a:stretch>
        </p:blipFill>
        <p:spPr>
          <a:xfrm>
            <a:off x="7221307" y="738134"/>
            <a:ext cx="1678214" cy="1116775"/>
          </a:xfrm>
          <a:prstGeom prst="rect">
            <a:avLst/>
          </a:prstGeom>
        </p:spPr>
      </p:pic>
    </p:spTree>
    <p:extLst>
      <p:ext uri="{BB962C8B-B14F-4D97-AF65-F5344CB8AC3E}">
        <p14:creationId xmlns:p14="http://schemas.microsoft.com/office/powerpoint/2010/main" val="2863187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43E3A-514A-B0F3-4C46-C78E821227B5}"/>
              </a:ext>
            </a:extLst>
          </p:cNvPr>
          <p:cNvSpPr>
            <a:spLocks noGrp="1"/>
          </p:cNvSpPr>
          <p:nvPr>
            <p:ph type="title"/>
          </p:nvPr>
        </p:nvSpPr>
        <p:spPr/>
        <p:txBody>
          <a:bodyPr/>
          <a:lstStyle/>
          <a:p>
            <a:r>
              <a:rPr lang="es-ES" dirty="0"/>
              <a:t>HEP</a:t>
            </a:r>
            <a:endParaRPr lang="en-GB" dirty="0"/>
          </a:p>
        </p:txBody>
      </p:sp>
      <p:sp>
        <p:nvSpPr>
          <p:cNvPr id="3" name="Content Placeholder 2">
            <a:extLst>
              <a:ext uri="{FF2B5EF4-FFF2-40B4-BE49-F238E27FC236}">
                <a16:creationId xmlns:a16="http://schemas.microsoft.com/office/drawing/2014/main" id="{FD5282CE-D3FC-1A87-F2CB-ED9584EB40A6}"/>
              </a:ext>
            </a:extLst>
          </p:cNvPr>
          <p:cNvSpPr>
            <a:spLocks noGrp="1"/>
          </p:cNvSpPr>
          <p:nvPr>
            <p:ph sz="half" idx="2"/>
          </p:nvPr>
        </p:nvSpPr>
        <p:spPr>
          <a:xfrm>
            <a:off x="186530" y="1740033"/>
            <a:ext cx="8130208" cy="4299989"/>
          </a:xfrm>
        </p:spPr>
        <p:txBody>
          <a:bodyPr/>
          <a:lstStyle/>
          <a:p>
            <a:r>
              <a:rPr lang="en-GB" noProof="0"/>
              <a:t>Fabrication run RD50 project</a:t>
            </a:r>
          </a:p>
        </p:txBody>
      </p:sp>
      <p:pic>
        <p:nvPicPr>
          <p:cNvPr id="5" name="Picture 4" descr="A circular object with squares&#10;&#10;AI-generated content may be incorrect.">
            <a:extLst>
              <a:ext uri="{FF2B5EF4-FFF2-40B4-BE49-F238E27FC236}">
                <a16:creationId xmlns:a16="http://schemas.microsoft.com/office/drawing/2014/main" id="{97334B50-3B7B-4B30-B5A3-C66C90E66B9A}"/>
              </a:ext>
            </a:extLst>
          </p:cNvPr>
          <p:cNvPicPr>
            <a:picLocks noChangeAspect="1"/>
          </p:cNvPicPr>
          <p:nvPr/>
        </p:nvPicPr>
        <p:blipFill>
          <a:blip r:embed="rId2" cstate="print">
            <a:extLst>
              <a:ext uri="{28A0092B-C50C-407E-A947-70E740481C1C}">
                <a14:useLocalDpi xmlns:a14="http://schemas.microsoft.com/office/drawing/2010/main" val="0"/>
              </a:ext>
            </a:extLst>
          </a:blip>
          <a:srcRect l="20090" r="12946"/>
          <a:stretch/>
        </p:blipFill>
        <p:spPr>
          <a:xfrm rot="10800000">
            <a:off x="5184377" y="1050986"/>
            <a:ext cx="3773093" cy="3756324"/>
          </a:xfrm>
          <a:prstGeom prst="rect">
            <a:avLst/>
          </a:prstGeom>
        </p:spPr>
      </p:pic>
      <p:pic>
        <p:nvPicPr>
          <p:cNvPr id="7" name="Picture 6" descr="A close-up of a grid&#10;&#10;AI-generated content may be incorrect.">
            <a:extLst>
              <a:ext uri="{FF2B5EF4-FFF2-40B4-BE49-F238E27FC236}">
                <a16:creationId xmlns:a16="http://schemas.microsoft.com/office/drawing/2014/main" id="{B560A207-928E-D1F3-D2E8-AE79ED3DE5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6618" y="4929575"/>
            <a:ext cx="1912124" cy="1434093"/>
          </a:xfrm>
          <a:prstGeom prst="rect">
            <a:avLst/>
          </a:prstGeom>
        </p:spPr>
      </p:pic>
      <p:pic>
        <p:nvPicPr>
          <p:cNvPr id="9" name="Picture 8" descr="A close-up of a window&#10;&#10;AI-generated content may be incorrect.">
            <a:extLst>
              <a:ext uri="{FF2B5EF4-FFF2-40B4-BE49-F238E27FC236}">
                <a16:creationId xmlns:a16="http://schemas.microsoft.com/office/drawing/2014/main" id="{6E6129BF-72EB-15A6-4B58-CA43620789DD}"/>
              </a:ext>
            </a:extLst>
          </p:cNvPr>
          <p:cNvPicPr>
            <a:picLocks noChangeAspect="1"/>
          </p:cNvPicPr>
          <p:nvPr/>
        </p:nvPicPr>
        <p:blipFill>
          <a:blip r:embed="rId4" cstate="print">
            <a:extLst>
              <a:ext uri="{28A0092B-C50C-407E-A947-70E740481C1C}">
                <a14:useLocalDpi xmlns:a14="http://schemas.microsoft.com/office/drawing/2010/main" val="0"/>
              </a:ext>
            </a:extLst>
          </a:blip>
          <a:srcRect t="14022" r="13623"/>
          <a:stretch/>
        </p:blipFill>
        <p:spPr>
          <a:xfrm>
            <a:off x="5229814" y="4929575"/>
            <a:ext cx="1920990" cy="1434093"/>
          </a:xfrm>
          <a:prstGeom prst="rect">
            <a:avLst/>
          </a:prstGeom>
        </p:spPr>
      </p:pic>
      <p:pic>
        <p:nvPicPr>
          <p:cNvPr id="11" name="Picture 10" descr="A close-up of a circular object&#10;&#10;AI-generated content may be incorrect.">
            <a:extLst>
              <a:ext uri="{FF2B5EF4-FFF2-40B4-BE49-F238E27FC236}">
                <a16:creationId xmlns:a16="http://schemas.microsoft.com/office/drawing/2014/main" id="{782B3A0B-D7C1-DE88-FACA-787AD71DB3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1876" y="4930973"/>
            <a:ext cx="1912124" cy="1434093"/>
          </a:xfrm>
          <a:prstGeom prst="rect">
            <a:avLst/>
          </a:prstGeom>
        </p:spPr>
      </p:pic>
      <p:pic>
        <p:nvPicPr>
          <p:cNvPr id="6" name="Picture 5">
            <a:extLst>
              <a:ext uri="{FF2B5EF4-FFF2-40B4-BE49-F238E27FC236}">
                <a16:creationId xmlns:a16="http://schemas.microsoft.com/office/drawing/2014/main" id="{048138C0-73C7-F216-85A5-959C504E3F2D}"/>
              </a:ext>
            </a:extLst>
          </p:cNvPr>
          <p:cNvPicPr>
            <a:picLocks noChangeAspect="1"/>
          </p:cNvPicPr>
          <p:nvPr/>
        </p:nvPicPr>
        <p:blipFill>
          <a:blip r:embed="rId6"/>
          <a:stretch>
            <a:fillRect/>
          </a:stretch>
        </p:blipFill>
        <p:spPr>
          <a:xfrm>
            <a:off x="660899" y="2305395"/>
            <a:ext cx="3696216" cy="1881450"/>
          </a:xfrm>
          <a:prstGeom prst="rect">
            <a:avLst/>
          </a:prstGeom>
        </p:spPr>
      </p:pic>
      <p:sp>
        <p:nvSpPr>
          <p:cNvPr id="8" name="TextBox 7">
            <a:extLst>
              <a:ext uri="{FF2B5EF4-FFF2-40B4-BE49-F238E27FC236}">
                <a16:creationId xmlns:a16="http://schemas.microsoft.com/office/drawing/2014/main" id="{078DBBCE-6216-6549-222F-1CADD495AC00}"/>
              </a:ext>
            </a:extLst>
          </p:cNvPr>
          <p:cNvSpPr txBox="1"/>
          <p:nvPr/>
        </p:nvSpPr>
        <p:spPr>
          <a:xfrm>
            <a:off x="87138" y="4420744"/>
            <a:ext cx="3068408" cy="2308324"/>
          </a:xfrm>
          <a:prstGeom prst="rect">
            <a:avLst/>
          </a:prstGeom>
          <a:noFill/>
        </p:spPr>
        <p:txBody>
          <a:bodyPr wrap="square" rtlCol="0">
            <a:spAutoFit/>
          </a:bodyPr>
          <a:lstStyle/>
          <a:p>
            <a:pPr algn="just"/>
            <a:r>
              <a:rPr lang="en-GB" b="1" dirty="0"/>
              <a:t>Second fabrication completed</a:t>
            </a:r>
            <a:r>
              <a:rPr lang="en-GB" dirty="0"/>
              <a:t>.</a:t>
            </a:r>
            <a:br>
              <a:rPr lang="en-GB" dirty="0"/>
            </a:br>
            <a:r>
              <a:rPr lang="en-GB" dirty="0"/>
              <a:t>Three wafers fabricated:</a:t>
            </a:r>
          </a:p>
          <a:p>
            <a:pPr marL="285750" indent="-285750" algn="just">
              <a:buFont typeface="Arial" panose="020B0604020202020204" pitchFamily="34" charset="0"/>
              <a:buChar char="•"/>
            </a:pPr>
            <a:r>
              <a:rPr lang="en-GB" dirty="0"/>
              <a:t>one with </a:t>
            </a:r>
            <a:r>
              <a:rPr lang="en-GB" u="sng" dirty="0"/>
              <a:t>50 µm</a:t>
            </a:r>
            <a:r>
              <a:rPr lang="en-GB" dirty="0"/>
              <a:t> thick epitaxial layer, </a:t>
            </a:r>
          </a:p>
          <a:p>
            <a:pPr marL="285750" indent="-285750" algn="just">
              <a:buFont typeface="Arial" panose="020B0604020202020204" pitchFamily="34" charset="0"/>
              <a:buChar char="•"/>
            </a:pPr>
            <a:r>
              <a:rPr lang="en-GB" dirty="0"/>
              <a:t>one with </a:t>
            </a:r>
            <a:r>
              <a:rPr lang="en-GB" u="sng" dirty="0"/>
              <a:t>100 µm</a:t>
            </a:r>
            <a:r>
              <a:rPr lang="en-GB" dirty="0"/>
              <a:t> thick epitaxial layer, </a:t>
            </a:r>
          </a:p>
          <a:p>
            <a:pPr marL="285750" indent="-285750" algn="just">
              <a:buFont typeface="Arial" panose="020B0604020202020204" pitchFamily="34" charset="0"/>
              <a:buChar char="•"/>
            </a:pPr>
            <a:r>
              <a:rPr lang="en-GB" dirty="0"/>
              <a:t>and one </a:t>
            </a:r>
            <a:r>
              <a:rPr lang="en-GB" u="sng" dirty="0"/>
              <a:t>dummy</a:t>
            </a:r>
            <a:r>
              <a:rPr lang="en-GB" dirty="0"/>
              <a:t> wafer (high doped substrate).</a:t>
            </a:r>
          </a:p>
        </p:txBody>
      </p:sp>
      <p:sp>
        <p:nvSpPr>
          <p:cNvPr id="4" name="CuadroTexto 3">
            <a:extLst>
              <a:ext uri="{FF2B5EF4-FFF2-40B4-BE49-F238E27FC236}">
                <a16:creationId xmlns:a16="http://schemas.microsoft.com/office/drawing/2014/main" id="{163ADF2E-98E6-C913-C2C1-94A5C4572A1B}"/>
              </a:ext>
            </a:extLst>
          </p:cNvPr>
          <p:cNvSpPr txBox="1"/>
          <p:nvPr/>
        </p:nvSpPr>
        <p:spPr>
          <a:xfrm>
            <a:off x="3969188" y="6590568"/>
            <a:ext cx="4442242" cy="276999"/>
          </a:xfrm>
          <a:prstGeom prst="rect">
            <a:avLst/>
          </a:prstGeom>
          <a:noFill/>
        </p:spPr>
        <p:txBody>
          <a:bodyPr wrap="none" rtlCol="0">
            <a:spAutoFit/>
          </a:bodyPr>
          <a:lstStyle/>
          <a:p>
            <a:r>
              <a:rPr lang="en-GB" sz="1200" i="1" dirty="0"/>
              <a:t>Details on the design were presented by S. </a:t>
            </a:r>
            <a:r>
              <a:rPr lang="en-GB" sz="1200" i="1" dirty="0" err="1"/>
              <a:t>Weid</a:t>
            </a:r>
            <a:r>
              <a:rPr lang="en-GB" sz="1200" i="1" dirty="0"/>
              <a:t>, 2</a:t>
            </a:r>
            <a:r>
              <a:rPr lang="en-GB" sz="1200" i="1" baseline="30000" dirty="0"/>
              <a:t>nd</a:t>
            </a:r>
            <a:r>
              <a:rPr lang="en-GB" sz="1200" i="1" dirty="0"/>
              <a:t> DRD3 workshop</a:t>
            </a:r>
          </a:p>
        </p:txBody>
      </p:sp>
    </p:spTree>
    <p:extLst>
      <p:ext uri="{BB962C8B-B14F-4D97-AF65-F5344CB8AC3E}">
        <p14:creationId xmlns:p14="http://schemas.microsoft.com/office/powerpoint/2010/main" val="662336349"/>
      </p:ext>
    </p:extLst>
  </p:cSld>
  <p:clrMapOvr>
    <a:masterClrMapping/>
  </p:clrMapOvr>
</p:sld>
</file>

<file path=ppt/theme/theme1.xml><?xml version="1.0" encoding="utf-8"?>
<a:theme xmlns:a="http://schemas.openxmlformats.org/drawingml/2006/main" name="Tema de l'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8141</TotalTime>
  <Words>3124</Words>
  <Application>Microsoft Office PowerPoint</Application>
  <PresentationFormat>On-screen Show (4:3)</PresentationFormat>
  <Paragraphs>353</Paragraphs>
  <Slides>56</Slides>
  <Notes>11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56</vt:i4>
      </vt:variant>
    </vt:vector>
  </HeadingPairs>
  <TitlesOfParts>
    <vt:vector size="68" baseType="lpstr">
      <vt:lpstr>Aptos</vt:lpstr>
      <vt:lpstr>Arial</vt:lpstr>
      <vt:lpstr>Bookman Old Style</vt:lpstr>
      <vt:lpstr>Calibri</vt:lpstr>
      <vt:lpstr>CMR10</vt:lpstr>
      <vt:lpstr>Courier New</vt:lpstr>
      <vt:lpstr>Georgia</vt:lpstr>
      <vt:lpstr>Quicksand</vt:lpstr>
      <vt:lpstr>Symbol</vt:lpstr>
      <vt:lpstr>Times</vt:lpstr>
      <vt:lpstr>Wingdings</vt:lpstr>
      <vt:lpstr>Tema de l'Office</vt:lpstr>
      <vt:lpstr>PowerPoint Presentation</vt:lpstr>
      <vt:lpstr>PowerPoint Presentation</vt:lpstr>
      <vt:lpstr>The answer at the end of the talk!</vt:lpstr>
      <vt:lpstr>Main potential applications in harsh environments</vt:lpstr>
      <vt:lpstr>PowerPoint Presentation</vt:lpstr>
      <vt:lpstr>Why use SiC radiation detectors?</vt:lpstr>
      <vt:lpstr>Few comments</vt:lpstr>
      <vt:lpstr>High Energy Physics experiments </vt:lpstr>
      <vt:lpstr>HEP</vt:lpstr>
      <vt:lpstr>Mapping and yield</vt:lpstr>
      <vt:lpstr>Charge collection vs Fluence (1)</vt:lpstr>
      <vt:lpstr>Charge collection vs Fluence (1)</vt:lpstr>
      <vt:lpstr>Charge collection vs Fluence (2)</vt:lpstr>
      <vt:lpstr>How can we turn SiC into a better detectors?</vt:lpstr>
      <vt:lpstr>However: Gain is lost after irradiation!</vt:lpstr>
      <vt:lpstr>PowerPoint Presentation</vt:lpstr>
      <vt:lpstr>Signal multiplication in irradiated SiC p-n diodes</vt:lpstr>
      <vt:lpstr>Timing resolution</vt:lpstr>
      <vt:lpstr>Conclusion HEP</vt:lpstr>
      <vt:lpstr>PowerPoint Presentation</vt:lpstr>
      <vt:lpstr>Nuclear physics: ISRS (ISOLDE Superconducting Recoil Separator) </vt:lpstr>
      <vt:lpstr>Collaboration with the IEM-CSIC, Madrid</vt:lpstr>
      <vt:lpstr>Preliminary results</vt:lpstr>
      <vt:lpstr>Conclusion for Nuclear experiments</vt:lpstr>
      <vt:lpstr>Radiotherapy</vt:lpstr>
      <vt:lpstr>Flash radiotherapy</vt:lpstr>
      <vt:lpstr>FLASH conditions</vt:lpstr>
      <vt:lpstr>Semiconductor diode dosimeters</vt:lpstr>
      <vt:lpstr>SiC diodes for FLASH dosimetry</vt:lpstr>
      <vt:lpstr>Electrical tests</vt:lpstr>
      <vt:lpstr>Dosimetry of FLASH electrons (2)</vt:lpstr>
      <vt:lpstr>Dosimetry of FLASH electrons (3)</vt:lpstr>
      <vt:lpstr>Radiation hardness with FLASH protons (1)</vt:lpstr>
      <vt:lpstr>Radiation hardness with FLASH protons </vt:lpstr>
      <vt:lpstr>PowerPoint Presentation</vt:lpstr>
      <vt:lpstr>DOSImetry monitor for FLASH therapy</vt:lpstr>
      <vt:lpstr>Different technologies</vt:lpstr>
      <vt:lpstr>Trenched and planar microdiodes</vt:lpstr>
      <vt:lpstr>Wafer mapping (1mm diodes)</vt:lpstr>
      <vt:lpstr>Conclusion for FLASH dosimetry </vt:lpstr>
      <vt:lpstr>PowerPoint Presentation</vt:lpstr>
      <vt:lpstr>Fusion: plasma diagnostic</vt:lpstr>
      <vt:lpstr>Need to develop radiation-hardened sensors and electronics for this harsh enviroment</vt:lpstr>
      <vt:lpstr>Measurement at high temperature SiC diodes</vt:lpstr>
      <vt:lpstr>Irradiation at high temperature</vt:lpstr>
      <vt:lpstr>CCE versus voltage and irradiation T</vt:lpstr>
      <vt:lpstr>Conclusion Fusion</vt:lpstr>
      <vt:lpstr>Is SiC more radiation hard than Si detectors?</vt:lpstr>
      <vt:lpstr>PowerPoint Presentation</vt:lpstr>
      <vt:lpstr>Acknowledgement</vt:lpstr>
      <vt:lpstr>Microprobe beam line at CNA</vt:lpstr>
      <vt:lpstr>Fast neutron detection with SiC</vt:lpstr>
      <vt:lpstr>SiC vs Si test at IEM-CSIC:</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Centro Nacional de Microelectrónica (CNM)</dc:title>
  <dc:creator>FMurano</dc:creator>
  <cp:lastModifiedBy>Giulio Pellegrini</cp:lastModifiedBy>
  <cp:revision>724</cp:revision>
  <cp:lastPrinted>2019-06-10T22:00:19Z</cp:lastPrinted>
  <dcterms:created xsi:type="dcterms:W3CDTF">2018-10-13T17:30:47Z</dcterms:created>
  <dcterms:modified xsi:type="dcterms:W3CDTF">2025-07-04T08:32:45Z</dcterms:modified>
</cp:coreProperties>
</file>