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322" r:id="rId3"/>
    <p:sldId id="323" r:id="rId4"/>
    <p:sldId id="327" r:id="rId5"/>
    <p:sldId id="324" r:id="rId6"/>
    <p:sldId id="325" r:id="rId7"/>
    <p:sldId id="326" r:id="rId8"/>
    <p:sldId id="328" r:id="rId9"/>
    <p:sldId id="278" r:id="rId10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FC854D-B2BB-44D1-8C8F-14A7516E8706}" v="3" dt="2025-04-03T21:43:36.125"/>
    <p1510:client id="{F0D7155C-6970-4FDB-AE16-BD9157D6FC75}" v="159" dt="2025-04-02T22:05:32.698"/>
  </p1510:revLst>
</p1510:revInfo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3" autoAdjust="0"/>
    <p:restoredTop sz="95032" autoAdjust="0"/>
  </p:normalViewPr>
  <p:slideViewPr>
    <p:cSldViewPr>
      <p:cViewPr varScale="1">
        <p:scale>
          <a:sx n="120" d="100"/>
          <a:sy n="120" d="100"/>
        </p:scale>
        <p:origin x="216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65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6/27/2025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752265-1DFE-7CD0-32FC-705C591873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43D2EF9-FF0D-BFE3-C46E-F435D5E7B1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B2F4A70-E47D-0C51-4B0F-AD2D0F7B89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Transition: Let's break down how a linear Beam Wire Scanner works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83A01D-BDE1-B902-87FD-8378B3F444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351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95593E-98BA-0527-4A7E-C8D372ABBE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90E1FC-9FD4-65A6-FA62-0F89A60135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F29F86C-3178-C4A5-E481-67B670E90F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Transition: Let's break down how a linear Beam Wire Scanner works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8696E8-EBC9-DE37-B43C-7340FD9F3B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327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D31021-725E-DA17-B39B-58D1B79E1F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2D8177D-16A7-B484-4C37-8E381F256A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52CD900-535D-E8AA-0610-091BA873C2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Transition: Let's break down how a linear Beam Wire Scanner works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3116D2-E3FB-4F15-2825-D7E5C31EF1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394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DE3E4D-13BA-389D-CB2A-4B7D8CAB03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D119280-598A-3CB7-5E7A-34A3C4C1A2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EEFA63-2A70-433D-F8E6-9205ED718D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Transition: Let's break down how a linear Beam Wire Scanner works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8ACA3F-0B5C-CD09-281F-B9D5844307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7632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D93B32-E76D-F48D-C9FE-0163928DF0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C12913-44E0-7D7A-C467-5EFA948120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8C76537-C12D-6951-426C-FF53D1CC0F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Transition: Let's break down how a linear Beam Wire Scanner works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C1BA0B-A2A2-DA1A-DB84-3373E7200C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0558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1242E7-847C-C411-964F-C6256C35FC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9ABFBE-93D7-2068-ADA8-502A377CE0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3F375D9-533D-2198-C528-960BE9D9EF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Transition: Let's break down how a linear Beam Wire Scanner works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2661A9-841E-5748-02D0-ED8EB5822E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3687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830E9F-A43D-3428-4F0B-53DDA889A6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E99EDF5-B039-4713-D59C-EE47D273AF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ADAB629-53AB-0CFC-5568-5B234494AA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Transition: Let's break down how a linear Beam Wire Scanner works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3BDFF9-DCD1-2353-B071-E96E5153D6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217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Marie Faure | BWS - Modelling &amp; Trajectory Optimization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6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8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343472" y="2924944"/>
            <a:ext cx="9936484" cy="2153265"/>
          </a:xfrm>
        </p:spPr>
        <p:txBody>
          <a:bodyPr/>
          <a:lstStyle/>
          <a:p>
            <a:pPr algn="ctr">
              <a:defRPr/>
            </a:pPr>
            <a:r>
              <a:rPr lang="en-GB" dirty="0"/>
              <a:t>System Simulation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445224"/>
            <a:ext cx="11376026" cy="803787"/>
          </a:xfrm>
        </p:spPr>
        <p:txBody>
          <a:bodyPr/>
          <a:lstStyle/>
          <a:p>
            <a:pPr algn="l">
              <a:defRPr/>
            </a:pPr>
            <a:r>
              <a:rPr lang="en-US" sz="1800" dirty="0"/>
              <a:t>Marie Faure</a:t>
            </a:r>
            <a:endParaRPr dirty="0"/>
          </a:p>
          <a:p>
            <a:pPr algn="l">
              <a:defRPr/>
            </a:pPr>
            <a:r>
              <a:rPr lang="en-US" sz="1800" dirty="0"/>
              <a:t>27</a:t>
            </a:r>
            <a:r>
              <a:rPr lang="en-US" sz="1800" baseline="30000" dirty="0"/>
              <a:t>th</a:t>
            </a:r>
            <a:r>
              <a:rPr lang="en-US" sz="1800" dirty="0"/>
              <a:t> June 2025</a:t>
            </a:r>
          </a:p>
          <a:p>
            <a:pPr algn="l">
              <a:defRPr/>
            </a:pPr>
            <a:r>
              <a:rPr lang="en-US" sz="1800" dirty="0"/>
              <a:t>SY-BI-PM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F7EA21-9360-6998-0EB3-2DFF531593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DB3A14C-4222-6438-EBD6-C1190DF05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404664"/>
            <a:ext cx="8543907" cy="764704"/>
          </a:xfrm>
        </p:spPr>
        <p:txBody>
          <a:bodyPr anchor="t">
            <a:normAutofit/>
          </a:bodyPr>
          <a:lstStyle/>
          <a:p>
            <a:r>
              <a:rPr lang="en-US" dirty="0"/>
              <a:t>Problematic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28BCFF-CBA9-C017-2739-07E5E07891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27/06/25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418413-2839-3DFC-FA6F-E3A3CA6DE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1E5320-A380-0171-4F5F-B97AE89C8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2</a:t>
            </a:fld>
            <a:endParaRPr lang="en-US"/>
          </a:p>
        </p:txBody>
      </p:sp>
      <p:pic>
        <p:nvPicPr>
          <p:cNvPr id="2" name="Image 194" descr="A graph of a waveform  AI-generated content may be incorrect.">
            <a:extLst>
              <a:ext uri="{FF2B5EF4-FFF2-40B4-BE49-F238E27FC236}">
                <a16:creationId xmlns:a16="http://schemas.microsoft.com/office/drawing/2014/main" id="{35D901E1-1F41-CEF4-4114-183A817A1CC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9181" y="787016"/>
            <a:ext cx="5330825" cy="53308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D3BDEE4-86C1-959D-9560-9BB0C98C6B1F}"/>
              </a:ext>
            </a:extLst>
          </p:cNvPr>
          <p:cNvSpPr txBox="1"/>
          <p:nvPr/>
        </p:nvSpPr>
        <p:spPr bwMode="auto">
          <a:xfrm>
            <a:off x="6108875" y="1149206"/>
            <a:ext cx="6094674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45"/>
              </a:spcBef>
              <a:buClr>
                <a:srgbClr val="2F2F2F"/>
              </a:buClr>
              <a:buSzPts val="1800"/>
              <a:buFont typeface="Arial MT"/>
              <a:buChar char="•"/>
              <a:tabLst>
                <a:tab pos="1319530" algn="l"/>
              </a:tabLst>
            </a:pPr>
            <a:r>
              <a:rPr lang="en-US" sz="1800" b="1" spc="0" dirty="0">
                <a:solidFill>
                  <a:srgbClr val="2F2F2F"/>
                </a:solidFill>
                <a:effectLst/>
                <a:latin typeface="Arial" panose="020B0604020202020204" pitchFamily="34" charset="0"/>
                <a:ea typeface="Arial MT"/>
                <a:cs typeface="Arial MT"/>
              </a:rPr>
              <a:t>Vibrations on the vacuum side:</a:t>
            </a:r>
          </a:p>
          <a:p>
            <a:pPr marL="342900" marR="0" lvl="0" indent="-342900">
              <a:spcBef>
                <a:spcPts val="45"/>
              </a:spcBef>
              <a:buClr>
                <a:srgbClr val="2F2F2F"/>
              </a:buClr>
              <a:buSzPts val="1800"/>
              <a:buFont typeface="Arial MT"/>
              <a:buChar char="•"/>
              <a:tabLst>
                <a:tab pos="1319530" algn="l"/>
              </a:tabLst>
            </a:pPr>
            <a:r>
              <a:rPr lang="en-GB" b="1" dirty="0">
                <a:solidFill>
                  <a:srgbClr val="2F2F2F"/>
                </a:solidFill>
                <a:latin typeface="Arial" panose="020B0604020202020204" pitchFamily="34" charset="0"/>
              </a:rPr>
              <a:t>Causes:</a:t>
            </a:r>
          </a:p>
          <a:p>
            <a:pPr marL="800100" lvl="1" indent="-342900">
              <a:spcBef>
                <a:spcPts val="45"/>
              </a:spcBef>
              <a:buClr>
                <a:srgbClr val="2F2F2F"/>
              </a:buClr>
              <a:buSzPts val="1800"/>
              <a:buFont typeface="Arial MT"/>
              <a:buChar char="•"/>
              <a:tabLst>
                <a:tab pos="1319530" algn="l"/>
              </a:tabLst>
            </a:pPr>
            <a:r>
              <a:rPr lang="en-GB" b="1" dirty="0">
                <a:solidFill>
                  <a:srgbClr val="2F2F2F"/>
                </a:solidFill>
                <a:latin typeface="Arial" panose="020B0604020202020204" pitchFamily="34" charset="0"/>
              </a:rPr>
              <a:t>1</a:t>
            </a:r>
            <a:r>
              <a:rPr lang="en-GB" b="1" baseline="30000" dirty="0">
                <a:solidFill>
                  <a:srgbClr val="2F2F2F"/>
                </a:solidFill>
                <a:latin typeface="Arial" panose="020B0604020202020204" pitchFamily="34" charset="0"/>
              </a:rPr>
              <a:t>st</a:t>
            </a:r>
            <a:r>
              <a:rPr lang="en-GB" b="1" dirty="0">
                <a:solidFill>
                  <a:srgbClr val="2F2F2F"/>
                </a:solidFill>
                <a:latin typeface="Arial" panose="020B0604020202020204" pitchFamily="34" charset="0"/>
              </a:rPr>
              <a:t> part: stepped forces due to hardware constraints</a:t>
            </a:r>
          </a:p>
          <a:p>
            <a:pPr marL="800100" lvl="1" indent="-342900">
              <a:spcBef>
                <a:spcPts val="45"/>
              </a:spcBef>
              <a:buClr>
                <a:srgbClr val="2F2F2F"/>
              </a:buClr>
              <a:buSzPts val="1800"/>
              <a:buFont typeface="Arial MT"/>
              <a:buChar char="•"/>
              <a:tabLst>
                <a:tab pos="1319530" algn="l"/>
              </a:tabLst>
            </a:pPr>
            <a:r>
              <a:rPr lang="en-GB" b="1" dirty="0">
                <a:solidFill>
                  <a:srgbClr val="2F2F2F"/>
                </a:solidFill>
                <a:latin typeface="Arial" panose="020B0604020202020204" pitchFamily="34" charset="0"/>
              </a:rPr>
              <a:t>Before the beam: sudden force change at the beginning of the “real” trajectory, the inertia of the leader magnet produces a relevant gap between the 2 magnet assemblies, forcing the vacuum side magnet to catch up </a:t>
            </a:r>
          </a:p>
          <a:p>
            <a:pPr marL="800100" lvl="1" indent="-342900">
              <a:spcBef>
                <a:spcPts val="45"/>
              </a:spcBef>
              <a:buClr>
                <a:srgbClr val="2F2F2F"/>
              </a:buClr>
              <a:buSzPts val="1800"/>
              <a:buFont typeface="Arial MT"/>
              <a:buChar char="•"/>
              <a:tabLst>
                <a:tab pos="1319530" algn="l"/>
              </a:tabLst>
            </a:pPr>
            <a:r>
              <a:rPr lang="en-GB" b="1" dirty="0">
                <a:solidFill>
                  <a:srgbClr val="2F2F2F"/>
                </a:solidFill>
                <a:latin typeface="Arial" panose="020B0604020202020204" pitchFamily="34" charset="0"/>
              </a:rPr>
              <a:t>Lower vibrations while crossing the beam, still to be avoided here </a:t>
            </a:r>
            <a:r>
              <a:rPr lang="en-GB" sz="1050" b="1" dirty="0">
                <a:solidFill>
                  <a:srgbClr val="2F2F2F"/>
                </a:solidFill>
                <a:latin typeface="Arial" panose="020B0604020202020204" pitchFamily="34" charset="0"/>
              </a:rPr>
              <a:t>(constant speed, decreasing acceleration)</a:t>
            </a:r>
            <a:endParaRPr lang="en-GB" b="1" dirty="0">
              <a:solidFill>
                <a:srgbClr val="2F2F2F"/>
              </a:solidFill>
              <a:latin typeface="Arial" panose="020B0604020202020204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41A6F08-D706-BC65-48A7-9961E7AF8A85}"/>
              </a:ext>
            </a:extLst>
          </p:cNvPr>
          <p:cNvSpPr/>
          <p:nvPr/>
        </p:nvSpPr>
        <p:spPr>
          <a:xfrm>
            <a:off x="983432" y="2983930"/>
            <a:ext cx="1440160" cy="764704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6E0E4A6-EC64-8B76-39C1-51DC7276A36B}"/>
              </a:ext>
            </a:extLst>
          </p:cNvPr>
          <p:cNvSpPr/>
          <p:nvPr/>
        </p:nvSpPr>
        <p:spPr>
          <a:xfrm>
            <a:off x="911424" y="1772816"/>
            <a:ext cx="1440160" cy="764704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CC256C4-866B-2B8F-D392-64D9C53A4A71}"/>
              </a:ext>
            </a:extLst>
          </p:cNvPr>
          <p:cNvCxnSpPr>
            <a:cxnSpLocks/>
          </p:cNvCxnSpPr>
          <p:nvPr/>
        </p:nvCxnSpPr>
        <p:spPr>
          <a:xfrm flipH="1">
            <a:off x="2351584" y="1913910"/>
            <a:ext cx="4240412" cy="24125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C717A81-DD9C-3DA2-00CC-29D60002D133}"/>
              </a:ext>
            </a:extLst>
          </p:cNvPr>
          <p:cNvCxnSpPr>
            <a:cxnSpLocks/>
          </p:cNvCxnSpPr>
          <p:nvPr/>
        </p:nvCxnSpPr>
        <p:spPr>
          <a:xfrm flipH="1">
            <a:off x="1687526" y="1913910"/>
            <a:ext cx="4904470" cy="104492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890BCAF7-CE76-AACE-7723-A02560B03927}"/>
              </a:ext>
            </a:extLst>
          </p:cNvPr>
          <p:cNvSpPr/>
          <p:nvPr/>
        </p:nvSpPr>
        <p:spPr>
          <a:xfrm>
            <a:off x="2271515" y="2830624"/>
            <a:ext cx="512117" cy="382352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A1078A-C81D-11C8-3B71-885991E5E745}"/>
              </a:ext>
            </a:extLst>
          </p:cNvPr>
          <p:cNvSpPr/>
          <p:nvPr/>
        </p:nvSpPr>
        <p:spPr>
          <a:xfrm>
            <a:off x="2247602" y="2040645"/>
            <a:ext cx="512117" cy="382352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E75B346-A4F7-B067-E469-E08148462B7C}"/>
              </a:ext>
            </a:extLst>
          </p:cNvPr>
          <p:cNvCxnSpPr>
            <a:cxnSpLocks/>
          </p:cNvCxnSpPr>
          <p:nvPr/>
        </p:nvCxnSpPr>
        <p:spPr>
          <a:xfrm flipH="1" flipV="1">
            <a:off x="2759719" y="2216769"/>
            <a:ext cx="3936259" cy="206228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5A09F37-1973-7549-079C-4A66988C3FF1}"/>
              </a:ext>
            </a:extLst>
          </p:cNvPr>
          <p:cNvCxnSpPr>
            <a:cxnSpLocks/>
          </p:cNvCxnSpPr>
          <p:nvPr/>
        </p:nvCxnSpPr>
        <p:spPr>
          <a:xfrm flipH="1">
            <a:off x="2794877" y="2415866"/>
            <a:ext cx="3901101" cy="590882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60FD8788-0889-0698-2ABB-02EEDDEA40C1}"/>
              </a:ext>
            </a:extLst>
          </p:cNvPr>
          <p:cNvSpPr/>
          <p:nvPr/>
        </p:nvSpPr>
        <p:spPr>
          <a:xfrm>
            <a:off x="2483793" y="3166880"/>
            <a:ext cx="364070" cy="382352"/>
          </a:xfrm>
          <a:prstGeom prst="ellipse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AB14F68C-5514-4BB5-79E2-D71946314E85}"/>
              </a:ext>
            </a:extLst>
          </p:cNvPr>
          <p:cNvSpPr/>
          <p:nvPr/>
        </p:nvSpPr>
        <p:spPr>
          <a:xfrm>
            <a:off x="2431482" y="1578227"/>
            <a:ext cx="364070" cy="382352"/>
          </a:xfrm>
          <a:prstGeom prst="ellipse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3868B30-C18B-0E34-EBE2-DC880B335DFB}"/>
              </a:ext>
            </a:extLst>
          </p:cNvPr>
          <p:cNvCxnSpPr>
            <a:cxnSpLocks/>
          </p:cNvCxnSpPr>
          <p:nvPr/>
        </p:nvCxnSpPr>
        <p:spPr>
          <a:xfrm flipH="1" flipV="1">
            <a:off x="2795361" y="1768129"/>
            <a:ext cx="3900617" cy="1989146"/>
          </a:xfrm>
          <a:prstGeom prst="straightConnector1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682A896-7342-11D4-FFD0-FD7A26ADF711}"/>
              </a:ext>
            </a:extLst>
          </p:cNvPr>
          <p:cNvCxnSpPr>
            <a:cxnSpLocks/>
          </p:cNvCxnSpPr>
          <p:nvPr/>
        </p:nvCxnSpPr>
        <p:spPr>
          <a:xfrm flipH="1" flipV="1">
            <a:off x="2847863" y="3337936"/>
            <a:ext cx="3859844" cy="419339"/>
          </a:xfrm>
          <a:prstGeom prst="straightConnector1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FD3B034A-3A63-7A19-290D-FA9C933B58C6}"/>
              </a:ext>
            </a:extLst>
          </p:cNvPr>
          <p:cNvSpPr txBox="1"/>
          <p:nvPr/>
        </p:nvSpPr>
        <p:spPr bwMode="auto">
          <a:xfrm>
            <a:off x="5951984" y="5003884"/>
            <a:ext cx="60946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spcBef>
                <a:spcPts val="45"/>
              </a:spcBef>
              <a:buClr>
                <a:srgbClr val="2F2F2F"/>
              </a:buClr>
              <a:buSzPts val="1800"/>
              <a:tabLst>
                <a:tab pos="1319530" algn="l"/>
              </a:tabLst>
            </a:pPr>
            <a:r>
              <a:rPr lang="en-US" b="1" dirty="0">
                <a:solidFill>
                  <a:srgbClr val="2F2F2F"/>
                </a:solidFill>
                <a:latin typeface="Arial" panose="020B0604020202020204" pitchFamily="34" charset="0"/>
              </a:rPr>
              <a:t>→ How to limit these vibrations? </a:t>
            </a:r>
            <a:r>
              <a:rPr lang="en-US" sz="1100" b="1" dirty="0">
                <a:solidFill>
                  <a:srgbClr val="2F2F2F"/>
                </a:solidFill>
                <a:latin typeface="Arial" panose="020B0604020202020204" pitchFamily="34" charset="0"/>
              </a:rPr>
              <a:t>(especially crossing the beam?)</a:t>
            </a:r>
          </a:p>
          <a:p>
            <a:pPr marR="0" lvl="0">
              <a:spcBef>
                <a:spcPts val="45"/>
              </a:spcBef>
              <a:buClr>
                <a:srgbClr val="2F2F2F"/>
              </a:buClr>
              <a:buSzPts val="1800"/>
              <a:tabLst>
                <a:tab pos="1319530" algn="l"/>
              </a:tabLst>
            </a:pPr>
            <a:endParaRPr lang="en-GB" b="1" dirty="0">
              <a:solidFill>
                <a:srgbClr val="2F2F2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265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616C11-E0BB-FD58-6FD0-FD879AF4AB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1B5B6AF-32DF-FA0F-78FE-8DE693F62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404664"/>
            <a:ext cx="8543907" cy="764704"/>
          </a:xfrm>
        </p:spPr>
        <p:txBody>
          <a:bodyPr anchor="t">
            <a:normAutofit/>
          </a:bodyPr>
          <a:lstStyle/>
          <a:p>
            <a:r>
              <a:rPr lang="en-US" dirty="0"/>
              <a:t>Avoiding vibrations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8047E7-D91B-EB47-462C-25F750A65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83A85B-0597-5179-60F7-1AB40F241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3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7661BF-A1F9-B230-0C1B-12A4D9EE8274}"/>
              </a:ext>
            </a:extLst>
          </p:cNvPr>
          <p:cNvSpPr txBox="1"/>
          <p:nvPr/>
        </p:nvSpPr>
        <p:spPr bwMode="auto">
          <a:xfrm>
            <a:off x="407030" y="1196021"/>
            <a:ext cx="98650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45"/>
              </a:spcBef>
              <a:buClr>
                <a:srgbClr val="2F2F2F"/>
              </a:buClr>
              <a:buSzPts val="1800"/>
              <a:buFont typeface="Arial MT"/>
              <a:buChar char="•"/>
              <a:tabLst>
                <a:tab pos="1319530" algn="l"/>
              </a:tabLst>
            </a:pPr>
            <a:r>
              <a:rPr lang="en-US" sz="1800" b="1" spc="0" dirty="0">
                <a:solidFill>
                  <a:srgbClr val="2F2F2F"/>
                </a:solidFill>
                <a:effectLst/>
                <a:latin typeface="Arial" panose="020B0604020202020204" pitchFamily="34" charset="0"/>
                <a:ea typeface="Arial MT"/>
                <a:cs typeface="Arial MT"/>
              </a:rPr>
              <a:t>Predict the vibrations depending on the position of the air-side magnet assembly</a:t>
            </a:r>
          </a:p>
          <a:p>
            <a:pPr marL="342900" marR="0" lvl="0" indent="-342900">
              <a:spcBef>
                <a:spcPts val="45"/>
              </a:spcBef>
              <a:buClr>
                <a:srgbClr val="2F2F2F"/>
              </a:buClr>
              <a:buSzPts val="1800"/>
              <a:buFont typeface="Arial MT"/>
              <a:buChar char="•"/>
              <a:tabLst>
                <a:tab pos="1319530" algn="l"/>
              </a:tabLst>
            </a:pPr>
            <a:r>
              <a:rPr lang="en-US" b="1" dirty="0">
                <a:solidFill>
                  <a:srgbClr val="2F2F2F"/>
                </a:solidFill>
                <a:latin typeface="Arial" panose="020B0604020202020204" pitchFamily="34" charset="0"/>
              </a:rPr>
              <a:t>Compensate these vibrations with the force and motion of the air-side magnet</a:t>
            </a:r>
            <a:endParaRPr lang="en-GB" b="1" dirty="0">
              <a:solidFill>
                <a:srgbClr val="2F2F2F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0450F1-18F4-BD6C-A19F-EB99054F78D0}"/>
              </a:ext>
            </a:extLst>
          </p:cNvPr>
          <p:cNvSpPr txBox="1"/>
          <p:nvPr/>
        </p:nvSpPr>
        <p:spPr bwMode="auto">
          <a:xfrm>
            <a:off x="407030" y="2132856"/>
            <a:ext cx="1022547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45"/>
              </a:spcBef>
              <a:buClr>
                <a:srgbClr val="2F2F2F"/>
              </a:buClr>
              <a:buSzPts val="1800"/>
              <a:buFont typeface="Arial MT"/>
              <a:buChar char="•"/>
              <a:tabLst>
                <a:tab pos="1319530" algn="l"/>
              </a:tabLst>
            </a:pPr>
            <a:r>
              <a:rPr lang="en-US" sz="1800" b="1" spc="0" dirty="0">
                <a:solidFill>
                  <a:srgbClr val="2F2F2F"/>
                </a:solidFill>
                <a:effectLst/>
                <a:latin typeface="Arial" panose="020B0604020202020204" pitchFamily="34" charset="0"/>
                <a:ea typeface="Arial MT"/>
                <a:cs typeface="Arial MT"/>
              </a:rPr>
              <a:t>Understand the force between the 2 magnets to determine the equations of motion</a:t>
            </a:r>
          </a:p>
          <a:p>
            <a:pPr marL="342900" marR="0" lvl="0" indent="-342900">
              <a:spcBef>
                <a:spcPts val="45"/>
              </a:spcBef>
              <a:buClr>
                <a:srgbClr val="2F2F2F"/>
              </a:buClr>
              <a:buSzPts val="1800"/>
              <a:buFont typeface="Arial MT"/>
              <a:buChar char="•"/>
              <a:tabLst>
                <a:tab pos="1319530" algn="l"/>
              </a:tabLst>
            </a:pPr>
            <a:r>
              <a:rPr lang="en-US" b="1" dirty="0">
                <a:solidFill>
                  <a:srgbClr val="2F2F2F"/>
                </a:solidFill>
                <a:latin typeface="Arial" panose="020B0604020202020204" pitchFamily="34" charset="0"/>
              </a:rPr>
              <a:t> Previous work =&gt;  determined that system is 2</a:t>
            </a:r>
            <a:r>
              <a:rPr lang="en-US" b="1" baseline="30000" dirty="0">
                <a:solidFill>
                  <a:srgbClr val="2F2F2F"/>
                </a:solidFill>
                <a:latin typeface="Arial" panose="020B0604020202020204" pitchFamily="34" charset="0"/>
              </a:rPr>
              <a:t>nd</a:t>
            </a:r>
            <a:r>
              <a:rPr lang="en-US" b="1" dirty="0">
                <a:solidFill>
                  <a:srgbClr val="2F2F2F"/>
                </a:solidFill>
                <a:latin typeface="Arial" panose="020B0604020202020204" pitchFamily="34" charset="0"/>
              </a:rPr>
              <a:t> order</a:t>
            </a:r>
            <a:endParaRPr lang="en-GB" b="1" dirty="0">
              <a:solidFill>
                <a:srgbClr val="2F2F2F"/>
              </a:solidFill>
              <a:latin typeface="Arial" panose="020B0604020202020204" pitchFamily="34" charset="0"/>
            </a:endParaRPr>
          </a:p>
          <a:p>
            <a:pPr marL="342900" marR="0" lvl="0" indent="-342900">
              <a:spcBef>
                <a:spcPts val="45"/>
              </a:spcBef>
              <a:buClr>
                <a:srgbClr val="2F2F2F"/>
              </a:buClr>
              <a:buSzPts val="1800"/>
              <a:buFont typeface="Arial MT"/>
              <a:buChar char="•"/>
              <a:tabLst>
                <a:tab pos="1319530" algn="l"/>
              </a:tabLst>
            </a:pPr>
            <a:r>
              <a:rPr lang="en-GB" b="1" dirty="0">
                <a:solidFill>
                  <a:srgbClr val="2F2F2F"/>
                </a:solidFill>
                <a:latin typeface="Arial" panose="020B0604020202020204" pitchFamily="34" charset="0"/>
              </a:rPr>
              <a:t> Let’s go into the determination of the position of the air vacuum based on the generated trajectory tables</a:t>
            </a:r>
            <a:endParaRPr lang="en-US" b="1" dirty="0">
              <a:solidFill>
                <a:srgbClr val="2F2F2F"/>
              </a:solidFill>
              <a:latin typeface="Arial" panose="020B0604020202020204" pitchFamily="34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6A67B45-17F5-4697-B5B8-6947A75EAF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27/06/25</a:t>
            </a:r>
          </a:p>
        </p:txBody>
      </p:sp>
    </p:spTree>
    <p:extLst>
      <p:ext uri="{BB962C8B-B14F-4D97-AF65-F5344CB8AC3E}">
        <p14:creationId xmlns:p14="http://schemas.microsoft.com/office/powerpoint/2010/main" val="4271910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671738-CF77-F94C-D80D-D18B85FF74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BCD3073-9EC8-9182-FD25-0194343A1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404664"/>
            <a:ext cx="8543907" cy="764704"/>
          </a:xfrm>
        </p:spPr>
        <p:txBody>
          <a:bodyPr anchor="t">
            <a:normAutofit/>
          </a:bodyPr>
          <a:lstStyle/>
          <a:p>
            <a:r>
              <a:rPr lang="en-US" dirty="0"/>
              <a:t>2 magnets assemblies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71F2F6-D70E-F28C-2FC9-4ABBB3697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4C37FC-56B9-5459-6FD0-3A91D4E2D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4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4F15F1-3428-9F38-EBE9-552C4E8E6469}"/>
              </a:ext>
            </a:extLst>
          </p:cNvPr>
          <p:cNvSpPr txBox="1"/>
          <p:nvPr/>
        </p:nvSpPr>
        <p:spPr bwMode="auto">
          <a:xfrm>
            <a:off x="407030" y="1196021"/>
            <a:ext cx="98650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45"/>
              </a:spcBef>
              <a:buClr>
                <a:srgbClr val="2F2F2F"/>
              </a:buClr>
              <a:buSzPts val="1800"/>
              <a:buFont typeface="Arial MT"/>
              <a:buChar char="•"/>
              <a:tabLst>
                <a:tab pos="1319530" algn="l"/>
              </a:tabLst>
            </a:pPr>
            <a:r>
              <a:rPr lang="en-US" b="1" dirty="0">
                <a:solidFill>
                  <a:srgbClr val="2F2F2F"/>
                </a:solidFill>
                <a:latin typeface="Arial" panose="020B0604020202020204" pitchFamily="34" charset="0"/>
              </a:rPr>
              <a:t>Tests : </a:t>
            </a:r>
            <a:endParaRPr lang="en-GB" b="1" dirty="0">
              <a:solidFill>
                <a:srgbClr val="2F2F2F"/>
              </a:solidFill>
              <a:latin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DFD573B-9029-BB98-2100-04B7B60D3711}"/>
              </a:ext>
            </a:extLst>
          </p:cNvPr>
          <p:cNvGrpSpPr/>
          <p:nvPr/>
        </p:nvGrpSpPr>
        <p:grpSpPr>
          <a:xfrm>
            <a:off x="767408" y="1902798"/>
            <a:ext cx="4896544" cy="3642337"/>
            <a:chOff x="42674" y="992622"/>
            <a:chExt cx="5053848" cy="4184260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6DC9A9CA-4D85-0033-31C7-A7622FD50EF5}"/>
                </a:ext>
              </a:extLst>
            </p:cNvPr>
            <p:cNvCxnSpPr>
              <a:cxnSpLocks/>
            </p:cNvCxnSpPr>
            <p:nvPr/>
          </p:nvCxnSpPr>
          <p:spPr>
            <a:xfrm>
              <a:off x="352077" y="3720786"/>
              <a:ext cx="4182225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FEC8CEA-D6FA-4753-B0F3-1E020D7BBCB9}"/>
                </a:ext>
              </a:extLst>
            </p:cNvPr>
            <p:cNvSpPr/>
            <p:nvPr/>
          </p:nvSpPr>
          <p:spPr>
            <a:xfrm>
              <a:off x="698006" y="2464027"/>
              <a:ext cx="1084333" cy="613443"/>
            </a:xfrm>
            <a:prstGeom prst="rect">
              <a:avLst/>
            </a:prstGeom>
            <a:solidFill>
              <a:srgbClr val="3516F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E032523-62F5-DFEB-37EB-395FBDC1792D}"/>
                </a:ext>
              </a:extLst>
            </p:cNvPr>
            <p:cNvSpPr/>
            <p:nvPr/>
          </p:nvSpPr>
          <p:spPr>
            <a:xfrm>
              <a:off x="1143064" y="4306518"/>
              <a:ext cx="1084333" cy="613443"/>
            </a:xfrm>
            <a:prstGeom prst="rect">
              <a:avLst/>
            </a:prstGeom>
            <a:solidFill>
              <a:srgbClr val="3516F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7D854D10-A914-4FE0-118E-3784FFB608BA}"/>
                </a:ext>
              </a:extLst>
            </p:cNvPr>
            <p:cNvCxnSpPr>
              <a:stCxn id="9" idx="2"/>
            </p:cNvCxnSpPr>
            <p:nvPr/>
          </p:nvCxnSpPr>
          <p:spPr>
            <a:xfrm flipH="1">
              <a:off x="1240172" y="3077470"/>
              <a:ext cx="1" cy="629461"/>
            </a:xfrm>
            <a:prstGeom prst="straightConnector1">
              <a:avLst/>
            </a:prstGeom>
            <a:ln w="19050">
              <a:solidFill>
                <a:srgbClr val="3516F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1A386EC0-02AF-B843-4780-A22BA2FF816D}"/>
                </a:ext>
              </a:extLst>
            </p:cNvPr>
            <p:cNvCxnSpPr>
              <a:cxnSpLocks/>
              <a:stCxn id="10" idx="0"/>
            </p:cNvCxnSpPr>
            <p:nvPr/>
          </p:nvCxnSpPr>
          <p:spPr>
            <a:xfrm flipV="1">
              <a:off x="1685231" y="3734642"/>
              <a:ext cx="0" cy="571876"/>
            </a:xfrm>
            <a:prstGeom prst="straightConnector1">
              <a:avLst/>
            </a:prstGeom>
            <a:ln w="19050">
              <a:solidFill>
                <a:srgbClr val="3516F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7EA9383C-3246-C7D6-091B-83F821142C0D}"/>
                    </a:ext>
                  </a:extLst>
                </p:cNvPr>
                <p:cNvSpPr txBox="1"/>
                <p:nvPr/>
              </p:nvSpPr>
              <p:spPr>
                <a:xfrm>
                  <a:off x="837322" y="3706931"/>
                  <a:ext cx="847908" cy="2462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000" b="0" i="1" noProof="0" smtClean="0">
                                <a:solidFill>
                                  <a:srgbClr val="3516F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0" i="1" noProof="0" smtClean="0">
                                <a:solidFill>
                                  <a:srgbClr val="3516F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000" b="0" i="1" noProof="0" smtClean="0">
                                <a:solidFill>
                                  <a:srgbClr val="3516F2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200" noProof="0" dirty="0"/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7EA9383C-3246-C7D6-091B-83F821142C0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7322" y="3706931"/>
                  <a:ext cx="847908" cy="246221"/>
                </a:xfrm>
                <a:prstGeom prst="rect">
                  <a:avLst/>
                </a:prstGeom>
                <a:blipFill>
                  <a:blip r:embed="rId3"/>
                  <a:stretch>
                    <a:fillRect b="-285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FCEAF985-39F3-F8D1-04EF-BFE1014D66BB}"/>
                    </a:ext>
                  </a:extLst>
                </p:cNvPr>
                <p:cNvSpPr txBox="1"/>
                <p:nvPr/>
              </p:nvSpPr>
              <p:spPr>
                <a:xfrm>
                  <a:off x="1276516" y="3469930"/>
                  <a:ext cx="847908" cy="2462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000" b="0" i="1" noProof="0" smtClean="0">
                                <a:solidFill>
                                  <a:srgbClr val="3516F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0" i="1" noProof="0" smtClean="0">
                                <a:solidFill>
                                  <a:srgbClr val="3516F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000" b="0" i="1" noProof="0" smtClean="0">
                                <a:solidFill>
                                  <a:srgbClr val="3516F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1200" noProof="0" dirty="0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FCEAF985-39F3-F8D1-04EF-BFE1014D66B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76516" y="3469930"/>
                  <a:ext cx="847908" cy="246221"/>
                </a:xfrm>
                <a:prstGeom prst="rect">
                  <a:avLst/>
                </a:prstGeom>
                <a:blipFill>
                  <a:blip r:embed="rId4"/>
                  <a:stretch>
                    <a:fillRect b="-285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6154A937-296C-8047-7E28-C47DF6B8FA7F}"/>
                </a:ext>
              </a:extLst>
            </p:cNvPr>
            <p:cNvCxnSpPr/>
            <p:nvPr/>
          </p:nvCxnSpPr>
          <p:spPr>
            <a:xfrm>
              <a:off x="1782339" y="3077470"/>
              <a:ext cx="0" cy="1229048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E04881C7-97A9-1440-6032-1CE7D2FDAC60}"/>
                    </a:ext>
                  </a:extLst>
                </p:cNvPr>
                <p:cNvSpPr txBox="1"/>
                <p:nvPr/>
              </p:nvSpPr>
              <p:spPr>
                <a:xfrm>
                  <a:off x="1444156" y="3286782"/>
                  <a:ext cx="847908" cy="2462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noProof="0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oMath>
                    </m:oMathPara>
                  </a14:m>
                  <a:endParaRPr lang="en-US" sz="1000" noProof="0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E04881C7-97A9-1440-6032-1CE7D2FDAC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44156" y="3286782"/>
                  <a:ext cx="847908" cy="246221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AE804DB8-A0EF-5B02-0F6B-02D68BAFD10A}"/>
                </a:ext>
              </a:extLst>
            </p:cNvPr>
            <p:cNvCxnSpPr>
              <a:cxnSpLocks/>
            </p:cNvCxnSpPr>
            <p:nvPr/>
          </p:nvCxnSpPr>
          <p:spPr>
            <a:xfrm>
              <a:off x="1462701" y="2796472"/>
              <a:ext cx="2047288" cy="0"/>
            </a:xfrm>
            <a:prstGeom prst="straightConnector1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C4E1430-96FB-896C-DAAD-E7DE5967CF0E}"/>
                </a:ext>
              </a:extLst>
            </p:cNvPr>
            <p:cNvCxnSpPr>
              <a:cxnSpLocks/>
            </p:cNvCxnSpPr>
            <p:nvPr/>
          </p:nvCxnSpPr>
          <p:spPr>
            <a:xfrm>
              <a:off x="1700470" y="4613239"/>
              <a:ext cx="2047288" cy="0"/>
            </a:xfrm>
            <a:prstGeom prst="straightConnector1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FAB32F6-711F-F50D-B547-89C4764F6D4C}"/>
                    </a:ext>
                  </a:extLst>
                </p:cNvPr>
                <p:cNvSpPr txBox="1"/>
                <p:nvPr/>
              </p:nvSpPr>
              <p:spPr>
                <a:xfrm>
                  <a:off x="2486345" y="2551335"/>
                  <a:ext cx="847908" cy="21544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800" b="0" i="1" noProof="0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800" b="0" i="1" noProof="0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sz="800" b="0" i="1" noProof="0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800" b="0" i="1" noProof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800" b="0" i="1" noProof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800" b="0" i="1" noProof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800" noProof="0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FAB32F6-711F-F50D-B547-89C4764F6D4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86345" y="2551335"/>
                  <a:ext cx="847908" cy="215444"/>
                </a:xfrm>
                <a:prstGeom prst="rect">
                  <a:avLst/>
                </a:prstGeom>
                <a:blipFill>
                  <a:blip r:embed="rId6"/>
                  <a:stretch>
                    <a:fillRect b="-20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115D4F55-5171-02A7-BA04-9DA318DA0756}"/>
                    </a:ext>
                  </a:extLst>
                </p:cNvPr>
                <p:cNvSpPr txBox="1"/>
                <p:nvPr/>
              </p:nvSpPr>
              <p:spPr>
                <a:xfrm>
                  <a:off x="2563623" y="4351727"/>
                  <a:ext cx="847908" cy="21544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800" b="0" i="1" noProof="0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800" b="0" i="1" noProof="0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sz="800" b="0" i="1" noProof="0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800" b="0" i="1" noProof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800" b="0" i="1" noProof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800" b="0" i="1" noProof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800" noProof="0" dirty="0"/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115D4F55-5171-02A7-BA04-9DA318DA075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63623" y="4351727"/>
                  <a:ext cx="847908" cy="215444"/>
                </a:xfrm>
                <a:prstGeom prst="rect">
                  <a:avLst/>
                </a:prstGeom>
                <a:blipFill>
                  <a:blip r:embed="rId7"/>
                  <a:stretch>
                    <a:fillRect b="-1612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66DC91C9-F476-5C5A-1F17-581779D13C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5161" y="1352112"/>
              <a:ext cx="0" cy="238391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3FD3F953-5591-F93A-3B32-A0EA23966D14}"/>
                    </a:ext>
                  </a:extLst>
                </p:cNvPr>
                <p:cNvSpPr txBox="1"/>
                <p:nvPr/>
              </p:nvSpPr>
              <p:spPr>
                <a:xfrm>
                  <a:off x="4248614" y="3506086"/>
                  <a:ext cx="847908" cy="2616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1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1200" noProof="0" dirty="0"/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3FD3F953-5591-F93A-3B32-A0EA23966D1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48614" y="3506086"/>
                  <a:ext cx="847908" cy="26161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B24FF7D2-15B3-ADB8-F37B-0BF312A035B0}"/>
                    </a:ext>
                  </a:extLst>
                </p:cNvPr>
                <p:cNvSpPr txBox="1"/>
                <p:nvPr/>
              </p:nvSpPr>
              <p:spPr>
                <a:xfrm>
                  <a:off x="42674" y="992622"/>
                  <a:ext cx="675453" cy="2616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1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sz="1200" noProof="0" dirty="0"/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B24FF7D2-15B3-ADB8-F37B-0BF312A035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674" y="992622"/>
                  <a:ext cx="675453" cy="261610"/>
                </a:xfrm>
                <a:prstGeom prst="rect">
                  <a:avLst/>
                </a:prstGeom>
                <a:blipFill>
                  <a:blip r:embed="rId9"/>
                  <a:stretch>
                    <a:fillRect b="-1621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78E9D8AF-7DC4-26EE-56FB-1CF914B9BA8D}"/>
                </a:ext>
              </a:extLst>
            </p:cNvPr>
            <p:cNvCxnSpPr>
              <a:cxnSpLocks/>
              <a:stCxn id="9" idx="2"/>
              <a:endCxn id="10" idx="0"/>
            </p:cNvCxnSpPr>
            <p:nvPr/>
          </p:nvCxnSpPr>
          <p:spPr>
            <a:xfrm>
              <a:off x="1240173" y="3077470"/>
              <a:ext cx="445058" cy="1229048"/>
            </a:xfrm>
            <a:prstGeom prst="straightConnector1">
              <a:avLst/>
            </a:prstGeom>
            <a:ln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B9073A06-FFCE-808F-07F8-43F0A3F17B6A}"/>
                    </a:ext>
                  </a:extLst>
                </p:cNvPr>
                <p:cNvSpPr txBox="1"/>
                <p:nvPr/>
              </p:nvSpPr>
              <p:spPr>
                <a:xfrm>
                  <a:off x="1156425" y="3312124"/>
                  <a:ext cx="612552" cy="2462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noProof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oMath>
                    </m:oMathPara>
                  </a14:m>
                  <a:endParaRPr lang="en-US" sz="1000" noProof="0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B9073A06-FFCE-808F-07F8-43F0A3F17B6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56425" y="3312124"/>
                  <a:ext cx="612552" cy="246221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A841BD39-D300-A7A3-2651-79F4281FC26D}"/>
                    </a:ext>
                  </a:extLst>
                </p:cNvPr>
                <p:cNvSpPr txBox="1"/>
                <p:nvPr/>
              </p:nvSpPr>
              <p:spPr>
                <a:xfrm>
                  <a:off x="667575" y="2180100"/>
                  <a:ext cx="1158810" cy="2474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800" b="0" i="1" noProof="0" smtClean="0">
                            <a:solidFill>
                              <a:srgbClr val="3516F2"/>
                            </a:solidFill>
                            <a:latin typeface="Cambria Math" panose="02040503050406030204" pitchFamily="18" charset="0"/>
                          </a:rPr>
                          <m:t>𝑚𝑎𝑔𝑛𝑒𝑡</m:t>
                        </m:r>
                        <m:r>
                          <a:rPr lang="en-US" sz="800" b="0" i="1" noProof="0" smtClean="0">
                            <a:solidFill>
                              <a:srgbClr val="3516F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800" b="0" i="1" noProof="0" smtClean="0">
                            <a:solidFill>
                              <a:srgbClr val="3516F2"/>
                            </a:solidFill>
                            <a:latin typeface="Cambria Math" panose="02040503050406030204" pitchFamily="18" charset="0"/>
                          </a:rPr>
                          <m:t>𝑎𝑠𝑠𝑒𝑚𝑏𝑙𝑦</m:t>
                        </m:r>
                        <m:r>
                          <a:rPr lang="en-US" sz="800" b="0" i="1" noProof="0" smtClean="0">
                            <a:solidFill>
                              <a:srgbClr val="3516F2"/>
                            </a:solidFill>
                            <a:latin typeface="Cambria Math" panose="02040503050406030204" pitchFamily="18" charset="0"/>
                          </a:rPr>
                          <m:t> 1</m:t>
                        </m:r>
                      </m:oMath>
                    </m:oMathPara>
                  </a14:m>
                  <a:endParaRPr lang="en-US" sz="800" noProof="0" dirty="0"/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A841BD39-D300-A7A3-2651-79F4281FC2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7575" y="2180100"/>
                  <a:ext cx="1158810" cy="247499"/>
                </a:xfrm>
                <a:prstGeom prst="rect">
                  <a:avLst/>
                </a:prstGeom>
                <a:blipFill>
                  <a:blip r:embed="rId11"/>
                  <a:stretch>
                    <a:fillRect b="-285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AC7153C4-6540-56CA-677E-4F817FEEFD41}"/>
                    </a:ext>
                  </a:extLst>
                </p:cNvPr>
                <p:cNvSpPr txBox="1"/>
                <p:nvPr/>
              </p:nvSpPr>
              <p:spPr>
                <a:xfrm>
                  <a:off x="1083172" y="4929383"/>
                  <a:ext cx="1246173" cy="2474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800" i="1" smtClean="0">
                            <a:solidFill>
                              <a:srgbClr val="3516F2"/>
                            </a:solidFill>
                            <a:latin typeface="Cambria Math" panose="02040503050406030204" pitchFamily="18" charset="0"/>
                          </a:rPr>
                          <m:t>𝑚𝑎𝑔𝑛𝑒𝑡</m:t>
                        </m:r>
                        <m:r>
                          <a:rPr lang="en-US" sz="800" b="0" i="1" smtClean="0">
                            <a:solidFill>
                              <a:srgbClr val="3516F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800" i="1">
                            <a:solidFill>
                              <a:srgbClr val="3516F2"/>
                            </a:solidFill>
                            <a:latin typeface="Cambria Math" panose="02040503050406030204" pitchFamily="18" charset="0"/>
                          </a:rPr>
                          <m:t>𝑎𝑠𝑠𝑒𝑚𝑏𝑙𝑦</m:t>
                        </m:r>
                        <m:r>
                          <a:rPr lang="en-US" sz="800" b="0" i="1" smtClean="0">
                            <a:solidFill>
                              <a:srgbClr val="3516F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800" b="0" i="1" noProof="0" smtClean="0">
                            <a:solidFill>
                              <a:srgbClr val="3516F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sz="800" noProof="0" dirty="0"/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AC7153C4-6540-56CA-677E-4F817FEEFD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3172" y="4929383"/>
                  <a:ext cx="1246173" cy="247499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79B863EF-D57A-2AD1-8678-DFCA35BE074F}"/>
              </a:ext>
            </a:extLst>
          </p:cNvPr>
          <p:cNvSpPr txBox="1"/>
          <p:nvPr/>
        </p:nvSpPr>
        <p:spPr bwMode="auto">
          <a:xfrm>
            <a:off x="1630237" y="1147391"/>
            <a:ext cx="90022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spcBef>
                <a:spcPts val="45"/>
              </a:spcBef>
              <a:buClr>
                <a:srgbClr val="2F2F2F"/>
              </a:buClr>
              <a:buSzPts val="1800"/>
              <a:tabLst>
                <a:tab pos="1319530" algn="l"/>
              </a:tabLst>
            </a:pPr>
            <a:r>
              <a:rPr lang="en-US" dirty="0">
                <a:solidFill>
                  <a:srgbClr val="2F2F2F"/>
                </a:solidFill>
                <a:latin typeface="Arial" panose="020B0604020202020204" pitchFamily="34" charset="0"/>
              </a:rPr>
              <a:t>Get the pure vibration of the system: hit the frame, forced gap then release </a:t>
            </a:r>
            <a:endParaRPr lang="en-GB" dirty="0">
              <a:solidFill>
                <a:srgbClr val="2F2F2F"/>
              </a:solidFill>
              <a:latin typeface="Arial" panose="020B0604020202020204" pitchFamily="34" charset="0"/>
            </a:endParaRPr>
          </a:p>
        </p:txBody>
      </p:sp>
      <p:pic>
        <p:nvPicPr>
          <p:cNvPr id="36" name="Picture 35" descr="A graph showing a red line&#10;&#10;AI-generated content may be incorrect.">
            <a:extLst>
              <a:ext uri="{FF2B5EF4-FFF2-40B4-BE49-F238E27FC236}">
                <a16:creationId xmlns:a16="http://schemas.microsoft.com/office/drawing/2014/main" id="{E89745D5-75E4-84C7-E807-C243BCA22B31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l="8962" t="3586" r="8065" b="3586"/>
          <a:stretch/>
        </p:blipFill>
        <p:spPr>
          <a:xfrm>
            <a:off x="5801326" y="1725926"/>
            <a:ext cx="5806483" cy="3637193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3069DC8-7075-D7BD-7EAE-33D6E5D6DF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27/06/25</a:t>
            </a:r>
          </a:p>
        </p:txBody>
      </p:sp>
    </p:spTree>
    <p:extLst>
      <p:ext uri="{BB962C8B-B14F-4D97-AF65-F5344CB8AC3E}">
        <p14:creationId xmlns:p14="http://schemas.microsoft.com/office/powerpoint/2010/main" val="1578299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FE1511-02FA-F901-C3C1-9157C72D56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C632A33-1FA4-E182-C382-14B4FFB92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404664"/>
            <a:ext cx="8543907" cy="764704"/>
          </a:xfrm>
        </p:spPr>
        <p:txBody>
          <a:bodyPr anchor="t">
            <a:normAutofit/>
          </a:bodyPr>
          <a:lstStyle/>
          <a:p>
            <a:r>
              <a:rPr lang="en-US" dirty="0"/>
              <a:t>2 magnets assemblies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9FD94E-2B6F-D78D-9175-16903890F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1F916-078A-1D0C-E0AE-BF8A300D3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5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F5EB1C-148A-1BB3-3807-27D83C229F9B}"/>
              </a:ext>
            </a:extLst>
          </p:cNvPr>
          <p:cNvSpPr txBox="1"/>
          <p:nvPr/>
        </p:nvSpPr>
        <p:spPr bwMode="auto">
          <a:xfrm>
            <a:off x="407030" y="1196021"/>
            <a:ext cx="98650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45"/>
              </a:spcBef>
              <a:buClr>
                <a:srgbClr val="2F2F2F"/>
              </a:buClr>
              <a:buSzPts val="1800"/>
              <a:buFont typeface="Arial MT"/>
              <a:buChar char="•"/>
              <a:tabLst>
                <a:tab pos="1319530" algn="l"/>
              </a:tabLst>
            </a:pPr>
            <a:r>
              <a:rPr lang="en-US" b="1" dirty="0">
                <a:solidFill>
                  <a:srgbClr val="2F2F2F"/>
                </a:solidFill>
                <a:latin typeface="Arial" panose="020B0604020202020204" pitchFamily="34" charset="0"/>
              </a:rPr>
              <a:t>Forces : </a:t>
            </a:r>
            <a:endParaRPr lang="en-GB" b="1" dirty="0">
              <a:solidFill>
                <a:srgbClr val="2F2F2F"/>
              </a:solidFill>
              <a:latin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55BA246-A523-D416-D440-26897BB620D7}"/>
              </a:ext>
            </a:extLst>
          </p:cNvPr>
          <p:cNvGrpSpPr/>
          <p:nvPr/>
        </p:nvGrpSpPr>
        <p:grpSpPr>
          <a:xfrm>
            <a:off x="767408" y="1902798"/>
            <a:ext cx="4896544" cy="3642337"/>
            <a:chOff x="42674" y="992622"/>
            <a:chExt cx="5053848" cy="4184260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D55C8B0C-00CA-0689-4359-E45196DD9FCB}"/>
                </a:ext>
              </a:extLst>
            </p:cNvPr>
            <p:cNvCxnSpPr>
              <a:cxnSpLocks/>
            </p:cNvCxnSpPr>
            <p:nvPr/>
          </p:nvCxnSpPr>
          <p:spPr>
            <a:xfrm>
              <a:off x="352077" y="3720786"/>
              <a:ext cx="4182225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0AAE815-2363-A0D4-20F2-BDED09F8509E}"/>
                </a:ext>
              </a:extLst>
            </p:cNvPr>
            <p:cNvSpPr/>
            <p:nvPr/>
          </p:nvSpPr>
          <p:spPr>
            <a:xfrm>
              <a:off x="698006" y="2464027"/>
              <a:ext cx="1084333" cy="613443"/>
            </a:xfrm>
            <a:prstGeom prst="rect">
              <a:avLst/>
            </a:prstGeom>
            <a:solidFill>
              <a:srgbClr val="3516F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BCF78C2-C11C-E3A3-764E-912BA6C3F47E}"/>
                </a:ext>
              </a:extLst>
            </p:cNvPr>
            <p:cNvSpPr/>
            <p:nvPr/>
          </p:nvSpPr>
          <p:spPr>
            <a:xfrm>
              <a:off x="1143064" y="4306518"/>
              <a:ext cx="1084333" cy="613443"/>
            </a:xfrm>
            <a:prstGeom prst="rect">
              <a:avLst/>
            </a:prstGeom>
            <a:solidFill>
              <a:srgbClr val="3516F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239725C0-9553-2506-0613-400CAB109BAA}"/>
                </a:ext>
              </a:extLst>
            </p:cNvPr>
            <p:cNvCxnSpPr>
              <a:stCxn id="9" idx="2"/>
            </p:cNvCxnSpPr>
            <p:nvPr/>
          </p:nvCxnSpPr>
          <p:spPr>
            <a:xfrm flipH="1">
              <a:off x="1240172" y="3077470"/>
              <a:ext cx="1" cy="629461"/>
            </a:xfrm>
            <a:prstGeom prst="straightConnector1">
              <a:avLst/>
            </a:prstGeom>
            <a:ln w="19050">
              <a:solidFill>
                <a:srgbClr val="3516F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D73947D5-70C9-6856-5A5D-B3D3281CB575}"/>
                </a:ext>
              </a:extLst>
            </p:cNvPr>
            <p:cNvCxnSpPr>
              <a:cxnSpLocks/>
              <a:stCxn id="10" idx="0"/>
            </p:cNvCxnSpPr>
            <p:nvPr/>
          </p:nvCxnSpPr>
          <p:spPr>
            <a:xfrm flipV="1">
              <a:off x="1685231" y="3734642"/>
              <a:ext cx="0" cy="571876"/>
            </a:xfrm>
            <a:prstGeom prst="straightConnector1">
              <a:avLst/>
            </a:prstGeom>
            <a:ln w="19050">
              <a:solidFill>
                <a:srgbClr val="3516F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27EED67B-C09E-66E2-1A77-5F555C1040F2}"/>
                    </a:ext>
                  </a:extLst>
                </p:cNvPr>
                <p:cNvSpPr txBox="1"/>
                <p:nvPr/>
              </p:nvSpPr>
              <p:spPr>
                <a:xfrm>
                  <a:off x="837322" y="3706931"/>
                  <a:ext cx="847908" cy="2462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000" b="0" i="1" noProof="0" smtClean="0">
                                <a:solidFill>
                                  <a:srgbClr val="3516F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0" i="1" noProof="0" smtClean="0">
                                <a:solidFill>
                                  <a:srgbClr val="3516F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000" b="0" i="1" noProof="0" smtClean="0">
                                <a:solidFill>
                                  <a:srgbClr val="3516F2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200" noProof="0" dirty="0"/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27EED67B-C09E-66E2-1A77-5F555C1040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7322" y="3706931"/>
                  <a:ext cx="847908" cy="246221"/>
                </a:xfrm>
                <a:prstGeom prst="rect">
                  <a:avLst/>
                </a:prstGeom>
                <a:blipFill>
                  <a:blip r:embed="rId3"/>
                  <a:stretch>
                    <a:fillRect b="-285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65930CC0-148B-F75E-88A8-22C47213AB33}"/>
                    </a:ext>
                  </a:extLst>
                </p:cNvPr>
                <p:cNvSpPr txBox="1"/>
                <p:nvPr/>
              </p:nvSpPr>
              <p:spPr>
                <a:xfrm>
                  <a:off x="1276516" y="3469930"/>
                  <a:ext cx="847908" cy="2462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000" b="0" i="1" noProof="0" smtClean="0">
                                <a:solidFill>
                                  <a:srgbClr val="3516F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0" i="1" noProof="0" smtClean="0">
                                <a:solidFill>
                                  <a:srgbClr val="3516F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000" b="0" i="1" noProof="0" smtClean="0">
                                <a:solidFill>
                                  <a:srgbClr val="3516F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1200" noProof="0" dirty="0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65930CC0-148B-F75E-88A8-22C47213AB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76516" y="3469930"/>
                  <a:ext cx="847908" cy="246221"/>
                </a:xfrm>
                <a:prstGeom prst="rect">
                  <a:avLst/>
                </a:prstGeom>
                <a:blipFill>
                  <a:blip r:embed="rId4"/>
                  <a:stretch>
                    <a:fillRect b="-285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0C93A2EE-7735-3FDD-6448-3A43CA82E7EE}"/>
                </a:ext>
              </a:extLst>
            </p:cNvPr>
            <p:cNvCxnSpPr/>
            <p:nvPr/>
          </p:nvCxnSpPr>
          <p:spPr>
            <a:xfrm>
              <a:off x="1782339" y="3077470"/>
              <a:ext cx="0" cy="1229048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7775BD46-87A7-E4B0-528E-580C9F46E4DA}"/>
                    </a:ext>
                  </a:extLst>
                </p:cNvPr>
                <p:cNvSpPr txBox="1"/>
                <p:nvPr/>
              </p:nvSpPr>
              <p:spPr>
                <a:xfrm>
                  <a:off x="1444156" y="3286782"/>
                  <a:ext cx="847908" cy="2462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noProof="0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oMath>
                    </m:oMathPara>
                  </a14:m>
                  <a:endParaRPr lang="en-US" sz="1000" noProof="0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7775BD46-87A7-E4B0-528E-580C9F46E4D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44156" y="3286782"/>
                  <a:ext cx="847908" cy="246221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6A008FBF-FD3A-0F84-4181-9E2436130F6A}"/>
                </a:ext>
              </a:extLst>
            </p:cNvPr>
            <p:cNvCxnSpPr>
              <a:cxnSpLocks/>
            </p:cNvCxnSpPr>
            <p:nvPr/>
          </p:nvCxnSpPr>
          <p:spPr>
            <a:xfrm>
              <a:off x="1462701" y="2796472"/>
              <a:ext cx="2047288" cy="0"/>
            </a:xfrm>
            <a:prstGeom prst="straightConnector1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0A4F8BF4-FB2B-2821-02E2-28778FA0A30B}"/>
                </a:ext>
              </a:extLst>
            </p:cNvPr>
            <p:cNvCxnSpPr>
              <a:cxnSpLocks/>
            </p:cNvCxnSpPr>
            <p:nvPr/>
          </p:nvCxnSpPr>
          <p:spPr>
            <a:xfrm>
              <a:off x="1700470" y="4613239"/>
              <a:ext cx="2047288" cy="0"/>
            </a:xfrm>
            <a:prstGeom prst="straightConnector1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762394D8-BBBD-593A-4919-1AD8FE66303D}"/>
                    </a:ext>
                  </a:extLst>
                </p:cNvPr>
                <p:cNvSpPr txBox="1"/>
                <p:nvPr/>
              </p:nvSpPr>
              <p:spPr>
                <a:xfrm>
                  <a:off x="2486345" y="2551335"/>
                  <a:ext cx="847908" cy="21544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800" b="0" i="1" noProof="0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800" b="0" i="1" noProof="0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sz="800" b="0" i="1" noProof="0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800" b="0" i="1" noProof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800" b="0" i="1" noProof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800" b="0" i="1" noProof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800" noProof="0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762394D8-BBBD-593A-4919-1AD8FE66303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86345" y="2551335"/>
                  <a:ext cx="847908" cy="215444"/>
                </a:xfrm>
                <a:prstGeom prst="rect">
                  <a:avLst/>
                </a:prstGeom>
                <a:blipFill>
                  <a:blip r:embed="rId6"/>
                  <a:stretch>
                    <a:fillRect b="-20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FCF64315-CC8A-472A-035D-F4D2DEBD1547}"/>
                    </a:ext>
                  </a:extLst>
                </p:cNvPr>
                <p:cNvSpPr txBox="1"/>
                <p:nvPr/>
              </p:nvSpPr>
              <p:spPr>
                <a:xfrm>
                  <a:off x="2563623" y="4351727"/>
                  <a:ext cx="847908" cy="21544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800" b="0" i="1" noProof="0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800" b="0" i="1" noProof="0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sz="800" b="0" i="1" noProof="0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800" b="0" i="1" noProof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800" b="0" i="1" noProof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800" b="0" i="1" noProof="0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800" noProof="0" dirty="0"/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FCF64315-CC8A-472A-035D-F4D2DEBD154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63623" y="4351727"/>
                  <a:ext cx="847908" cy="215444"/>
                </a:xfrm>
                <a:prstGeom prst="rect">
                  <a:avLst/>
                </a:prstGeom>
                <a:blipFill>
                  <a:blip r:embed="rId7"/>
                  <a:stretch>
                    <a:fillRect b="-1612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56ABBE56-916E-4353-1E42-D3FB0E21A4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5161" y="1352112"/>
              <a:ext cx="0" cy="238391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90F5415B-74D3-9944-57F3-29682EB39F85}"/>
                    </a:ext>
                  </a:extLst>
                </p:cNvPr>
                <p:cNvSpPr txBox="1"/>
                <p:nvPr/>
              </p:nvSpPr>
              <p:spPr>
                <a:xfrm>
                  <a:off x="4248614" y="3506086"/>
                  <a:ext cx="847908" cy="2616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1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1200" noProof="0" dirty="0"/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90F5415B-74D3-9944-57F3-29682EB39F8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48614" y="3506086"/>
                  <a:ext cx="847908" cy="26161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0C5B7025-A00A-C7AF-C2A8-AC682E2CE714}"/>
                    </a:ext>
                  </a:extLst>
                </p:cNvPr>
                <p:cNvSpPr txBox="1"/>
                <p:nvPr/>
              </p:nvSpPr>
              <p:spPr>
                <a:xfrm>
                  <a:off x="42674" y="992622"/>
                  <a:ext cx="675453" cy="2616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100" b="0" i="1" noProof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sz="1200" noProof="0" dirty="0"/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0C5B7025-A00A-C7AF-C2A8-AC682E2CE71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674" y="992622"/>
                  <a:ext cx="675453" cy="261610"/>
                </a:xfrm>
                <a:prstGeom prst="rect">
                  <a:avLst/>
                </a:prstGeom>
                <a:blipFill>
                  <a:blip r:embed="rId9"/>
                  <a:stretch>
                    <a:fillRect b="-1621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A3B93E74-8CB2-97A1-B9A1-A9C8E6375547}"/>
                </a:ext>
              </a:extLst>
            </p:cNvPr>
            <p:cNvCxnSpPr>
              <a:cxnSpLocks/>
              <a:stCxn id="9" idx="2"/>
              <a:endCxn id="10" idx="0"/>
            </p:cNvCxnSpPr>
            <p:nvPr/>
          </p:nvCxnSpPr>
          <p:spPr>
            <a:xfrm>
              <a:off x="1240173" y="3077470"/>
              <a:ext cx="445058" cy="1229048"/>
            </a:xfrm>
            <a:prstGeom prst="straightConnector1">
              <a:avLst/>
            </a:prstGeom>
            <a:ln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A693FBBE-B51C-E973-4B3A-912AF6883E53}"/>
                    </a:ext>
                  </a:extLst>
                </p:cNvPr>
                <p:cNvSpPr txBox="1"/>
                <p:nvPr/>
              </p:nvSpPr>
              <p:spPr>
                <a:xfrm>
                  <a:off x="1156425" y="3312124"/>
                  <a:ext cx="612552" cy="2462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b="0" i="1" noProof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oMath>
                    </m:oMathPara>
                  </a14:m>
                  <a:endParaRPr lang="en-US" sz="1000" noProof="0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A693FBBE-B51C-E973-4B3A-912AF6883E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56425" y="3312124"/>
                  <a:ext cx="612552" cy="246221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480C5E12-FBD7-62FA-3251-9E27F244F09A}"/>
                    </a:ext>
                  </a:extLst>
                </p:cNvPr>
                <p:cNvSpPr txBox="1"/>
                <p:nvPr/>
              </p:nvSpPr>
              <p:spPr>
                <a:xfrm>
                  <a:off x="667575" y="2180100"/>
                  <a:ext cx="1158810" cy="2474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800" b="0" i="1" noProof="0" smtClean="0">
                            <a:solidFill>
                              <a:srgbClr val="3516F2"/>
                            </a:solidFill>
                            <a:latin typeface="Cambria Math" panose="02040503050406030204" pitchFamily="18" charset="0"/>
                          </a:rPr>
                          <m:t>𝑚𝑎𝑔𝑛𝑒𝑡</m:t>
                        </m:r>
                        <m:r>
                          <a:rPr lang="en-US" sz="800" b="0" i="1" noProof="0" smtClean="0">
                            <a:solidFill>
                              <a:srgbClr val="3516F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800" b="0" i="1" noProof="0" smtClean="0">
                            <a:solidFill>
                              <a:srgbClr val="3516F2"/>
                            </a:solidFill>
                            <a:latin typeface="Cambria Math" panose="02040503050406030204" pitchFamily="18" charset="0"/>
                          </a:rPr>
                          <m:t>𝑎𝑠𝑠𝑒𝑚𝑏𝑙𝑦</m:t>
                        </m:r>
                        <m:r>
                          <a:rPr lang="en-US" sz="800" b="0" i="1" noProof="0" smtClean="0">
                            <a:solidFill>
                              <a:srgbClr val="3516F2"/>
                            </a:solidFill>
                            <a:latin typeface="Cambria Math" panose="02040503050406030204" pitchFamily="18" charset="0"/>
                          </a:rPr>
                          <m:t> 1</m:t>
                        </m:r>
                      </m:oMath>
                    </m:oMathPara>
                  </a14:m>
                  <a:endParaRPr lang="en-US" sz="800" noProof="0" dirty="0"/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480C5E12-FBD7-62FA-3251-9E27F244F09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7575" y="2180100"/>
                  <a:ext cx="1158810" cy="247499"/>
                </a:xfrm>
                <a:prstGeom prst="rect">
                  <a:avLst/>
                </a:prstGeom>
                <a:blipFill>
                  <a:blip r:embed="rId11"/>
                  <a:stretch>
                    <a:fillRect b="-285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143019CB-BE33-6B5A-557E-4B664361912B}"/>
                    </a:ext>
                  </a:extLst>
                </p:cNvPr>
                <p:cNvSpPr txBox="1"/>
                <p:nvPr/>
              </p:nvSpPr>
              <p:spPr>
                <a:xfrm>
                  <a:off x="1083172" y="4929383"/>
                  <a:ext cx="1246173" cy="2474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800" i="1" smtClean="0">
                            <a:solidFill>
                              <a:srgbClr val="3516F2"/>
                            </a:solidFill>
                            <a:latin typeface="Cambria Math" panose="02040503050406030204" pitchFamily="18" charset="0"/>
                          </a:rPr>
                          <m:t>𝑚𝑎𝑔𝑛𝑒𝑡</m:t>
                        </m:r>
                        <m:r>
                          <a:rPr lang="en-US" sz="800" b="0" i="1" smtClean="0">
                            <a:solidFill>
                              <a:srgbClr val="3516F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800" i="1">
                            <a:solidFill>
                              <a:srgbClr val="3516F2"/>
                            </a:solidFill>
                            <a:latin typeface="Cambria Math" panose="02040503050406030204" pitchFamily="18" charset="0"/>
                          </a:rPr>
                          <m:t>𝑎𝑠𝑠𝑒𝑚𝑏𝑙𝑦</m:t>
                        </m:r>
                        <m:r>
                          <a:rPr lang="en-US" sz="800" b="0" i="1" smtClean="0">
                            <a:solidFill>
                              <a:srgbClr val="3516F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800" b="0" i="1" noProof="0" smtClean="0">
                            <a:solidFill>
                              <a:srgbClr val="3516F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oMath>
                    </m:oMathPara>
                  </a14:m>
                  <a:endParaRPr lang="en-US" sz="800" noProof="0" dirty="0"/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143019CB-BE33-6B5A-557E-4B66436191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3172" y="4929383"/>
                  <a:ext cx="1246173" cy="247499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36D4F06-96ED-FE5F-8D61-6D3EC0557081}"/>
                  </a:ext>
                </a:extLst>
              </p:cNvPr>
              <p:cNvSpPr txBox="1"/>
              <p:nvPr/>
            </p:nvSpPr>
            <p:spPr bwMode="auto">
              <a:xfrm>
                <a:off x="5830481" y="1647044"/>
                <a:ext cx="4710464" cy="6560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R="0" lvl="0">
                  <a:spcBef>
                    <a:spcPts val="45"/>
                  </a:spcBef>
                  <a:buClr>
                    <a:srgbClr val="2F2F2F"/>
                  </a:buClr>
                  <a:buSzPts val="1800"/>
                  <a:tabLst>
                    <a:tab pos="1319530" algn="l"/>
                  </a:tabLst>
                </a:pPr>
                <a:r>
                  <a:rPr lang="en-US" dirty="0">
                    <a:solidFill>
                      <a:srgbClr val="2F2F2F"/>
                    </a:solidFill>
                    <a:latin typeface="Arial" panose="020B0604020202020204" pitchFamily="34" charset="0"/>
                  </a:rPr>
                  <a:t>Distance d :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b="0" i="1" smtClean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b="0" i="1" smtClean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>
                  <a:solidFill>
                    <a:srgbClr val="2F2F2F"/>
                  </a:solidFill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36D4F06-96ED-FE5F-8D61-6D3EC0557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30481" y="1647044"/>
                <a:ext cx="4710464" cy="656013"/>
              </a:xfrm>
              <a:prstGeom prst="rect">
                <a:avLst/>
              </a:prstGeom>
              <a:blipFill>
                <a:blip r:embed="rId13"/>
                <a:stretch>
                  <a:fillRect l="-10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96B74E2-3265-D5F6-85DF-B158D7C941CA}"/>
                  </a:ext>
                </a:extLst>
              </p:cNvPr>
              <p:cNvSpPr txBox="1"/>
              <p:nvPr/>
            </p:nvSpPr>
            <p:spPr bwMode="auto">
              <a:xfrm>
                <a:off x="5830480" y="2482390"/>
                <a:ext cx="6098167" cy="5967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R="0" lvl="0">
                  <a:spcBef>
                    <a:spcPts val="45"/>
                  </a:spcBef>
                  <a:buClr>
                    <a:srgbClr val="2F2F2F"/>
                  </a:buClr>
                  <a:buSzPts val="1800"/>
                  <a:tabLst>
                    <a:tab pos="1319530" algn="l"/>
                  </a:tabLst>
                </a:pPr>
                <a:r>
                  <a:rPr lang="en-US" dirty="0">
                    <a:solidFill>
                      <a:srgbClr val="2F2F2F"/>
                    </a:solidFill>
                    <a:latin typeface="Arial" panose="020B0604020202020204" pitchFamily="34" charset="0"/>
                  </a:rPr>
                  <a:t>Magnetic force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𝑚𝑎𝑔</m:t>
                        </m:r>
                      </m:sub>
                    </m:sSub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f>
                          <m:fPr>
                            <m:ctrlP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solidFill>
                                              <a:srgbClr val="2F2F2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solidFill>
                                                  <a:srgbClr val="2F2F2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solidFill>
                                                  <a:srgbClr val="2F2F2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solidFill>
                                                  <a:srgbClr val="2F2F2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  <m:r>
                                          <a:rPr lang="en-US" b="0" i="1" smtClean="0">
                                            <a:solidFill>
                                              <a:srgbClr val="2F2F2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solidFill>
                                                  <a:srgbClr val="2F2F2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solidFill>
                                                  <a:srgbClr val="2F2F2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solidFill>
                                                  <a:srgbClr val="2F2F2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rad>
                          </m:den>
                        </m:f>
                      </m:e>
                    </m:d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d>
                          <m:dPr>
                            <m:ctrlP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den>
                    </m:f>
                  </m:oMath>
                </a14:m>
                <a:r>
                  <a:rPr lang="en-US" dirty="0">
                    <a:solidFill>
                      <a:srgbClr val="2F2F2F"/>
                    </a:solidFill>
                    <a:latin typeface="Arial" panose="020B0604020202020204" pitchFamily="34" charset="0"/>
                  </a:rPr>
                  <a:t> </a:t>
                </a:r>
                <a:endParaRPr lang="en-GB" dirty="0">
                  <a:solidFill>
                    <a:srgbClr val="2F2F2F"/>
                  </a:solidFill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96B74E2-3265-D5F6-85DF-B158D7C941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30480" y="2482390"/>
                <a:ext cx="6098167" cy="596766"/>
              </a:xfrm>
              <a:prstGeom prst="rect">
                <a:avLst/>
              </a:prstGeom>
              <a:blipFill>
                <a:blip r:embed="rId14"/>
                <a:stretch>
                  <a:fillRect l="-7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5E2F733-EB5A-7A84-C113-B7B562D34979}"/>
                  </a:ext>
                </a:extLst>
              </p:cNvPr>
              <p:cNvSpPr txBox="1"/>
              <p:nvPr/>
            </p:nvSpPr>
            <p:spPr bwMode="auto">
              <a:xfrm>
                <a:off x="5830481" y="3337779"/>
                <a:ext cx="4710464" cy="3798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R="0" lvl="0">
                  <a:spcBef>
                    <a:spcPts val="45"/>
                  </a:spcBef>
                  <a:buClr>
                    <a:srgbClr val="2F2F2F"/>
                  </a:buClr>
                  <a:buSzPts val="1800"/>
                  <a:tabLst>
                    <a:tab pos="1319530" algn="l"/>
                  </a:tabLst>
                </a:pPr>
                <a:r>
                  <a:rPr lang="en-US" dirty="0">
                    <a:solidFill>
                      <a:srgbClr val="2F2F2F"/>
                    </a:solidFill>
                    <a:latin typeface="Arial" panose="020B0604020202020204" pitchFamily="34" charset="0"/>
                  </a:rPr>
                  <a:t>Damping function :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∗(</m:t>
                    </m:r>
                    <m:acc>
                      <m:accPr>
                        <m:chr m:val="̇"/>
                        <m:ctrlP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acc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̇"/>
                        <m:ctrlP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2F2F2F"/>
                    </a:solidFill>
                    <a:latin typeface="Arial" panose="020B0604020202020204" pitchFamily="34" charset="0"/>
                  </a:rPr>
                  <a:t> </a:t>
                </a:r>
                <a:endParaRPr lang="en-GB" dirty="0">
                  <a:solidFill>
                    <a:srgbClr val="2F2F2F"/>
                  </a:solidFill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5E2F733-EB5A-7A84-C113-B7B562D349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30481" y="3337779"/>
                <a:ext cx="4710464" cy="379848"/>
              </a:xfrm>
              <a:prstGeom prst="rect">
                <a:avLst/>
              </a:prstGeom>
              <a:blipFill>
                <a:blip r:embed="rId15"/>
                <a:stretch>
                  <a:fillRect l="-1035" t="-9677" b="-225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3536060-F69A-5E30-F728-52B628E0D385}"/>
                  </a:ext>
                </a:extLst>
              </p:cNvPr>
              <p:cNvSpPr txBox="1"/>
              <p:nvPr/>
            </p:nvSpPr>
            <p:spPr bwMode="auto">
              <a:xfrm>
                <a:off x="5830480" y="3976250"/>
                <a:ext cx="5810133" cy="3919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R="0" lvl="0">
                  <a:spcBef>
                    <a:spcPts val="45"/>
                  </a:spcBef>
                  <a:buClr>
                    <a:srgbClr val="2F2F2F"/>
                  </a:buClr>
                  <a:buSzPts val="1800"/>
                  <a:tabLst>
                    <a:tab pos="1319530" algn="l"/>
                  </a:tabLst>
                </a:pPr>
                <a:r>
                  <a:rPr lang="en-US" dirty="0">
                    <a:solidFill>
                      <a:srgbClr val="2F2F2F"/>
                    </a:solidFill>
                    <a:latin typeface="Arial" panose="020B0604020202020204" pitchFamily="34" charset="0"/>
                  </a:rPr>
                  <a:t>Equation of motion vacuum side: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∗</m:t>
                    </m:r>
                    <m:acc>
                      <m:accPr>
                        <m:chr m:val="̈"/>
                        <m:ctrlP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acc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𝑚𝑎𝑔</m:t>
                        </m:r>
                      </m:sub>
                    </m:sSub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 −</m:t>
                    </m:r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>
                  <a:solidFill>
                    <a:srgbClr val="2F2F2F"/>
                  </a:solidFill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3536060-F69A-5E30-F728-52B628E0D3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30480" y="3976250"/>
                <a:ext cx="5810133" cy="391902"/>
              </a:xfrm>
              <a:prstGeom prst="rect">
                <a:avLst/>
              </a:prstGeom>
              <a:blipFill>
                <a:blip r:embed="rId16"/>
                <a:stretch>
                  <a:fillRect l="-839" t="-7692" b="-169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747A0F4F-64A1-FB0D-0BDE-C4713DE29F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27/06/25</a:t>
            </a:r>
          </a:p>
        </p:txBody>
      </p:sp>
    </p:spTree>
    <p:extLst>
      <p:ext uri="{BB962C8B-B14F-4D97-AF65-F5344CB8AC3E}">
        <p14:creationId xmlns:p14="http://schemas.microsoft.com/office/powerpoint/2010/main" val="2469582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BA0101-F3A4-2EE4-9F06-D86C3A7DD0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BB74D25-7CC7-B271-9FE1-20A8E4F9D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404664"/>
            <a:ext cx="8543907" cy="764704"/>
          </a:xfrm>
        </p:spPr>
        <p:txBody>
          <a:bodyPr anchor="t">
            <a:normAutofit/>
          </a:bodyPr>
          <a:lstStyle/>
          <a:p>
            <a:r>
              <a:rPr lang="en-US" dirty="0"/>
              <a:t>Finding Forces coefficients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8E0541-2EDA-3936-FB82-EACFD47A6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B5D2F-287E-20A4-9AAE-77EB1F1AB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9FF46F1-A00B-77E3-9BA9-7F03B5DF8265}"/>
                  </a:ext>
                </a:extLst>
              </p:cNvPr>
              <p:cNvSpPr txBox="1"/>
              <p:nvPr/>
            </p:nvSpPr>
            <p:spPr bwMode="auto">
              <a:xfrm>
                <a:off x="407030" y="1484784"/>
                <a:ext cx="986509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marR="0" lvl="0" indent="-342900">
                  <a:spcBef>
                    <a:spcPts val="45"/>
                  </a:spcBef>
                  <a:buClr>
                    <a:srgbClr val="2F2F2F"/>
                  </a:buClr>
                  <a:buSzPts val="1800"/>
                  <a:buFont typeface="Arial MT"/>
                  <a:buChar char="•"/>
                  <a:tabLst>
                    <a:tab pos="1319530" algn="l"/>
                  </a:tabLst>
                </a:pP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b="1" i="1" dirty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1" dirty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𝒌</m:t>
                    </m:r>
                    <m:r>
                      <a:rPr lang="en-US" b="1" i="1" dirty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rgbClr val="2F2F2F"/>
                    </a:solidFill>
                    <a:latin typeface="Arial" panose="020B0604020202020204" pitchFamily="34" charset="0"/>
                  </a:rPr>
                  <a:t> estimator  : </a:t>
                </a:r>
                <a:endParaRPr lang="en-GB" b="1" dirty="0">
                  <a:solidFill>
                    <a:srgbClr val="2F2F2F"/>
                  </a:solidFill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9FF46F1-A00B-77E3-9BA9-7F03B5DF82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7030" y="1484784"/>
                <a:ext cx="9865096" cy="369332"/>
              </a:xfrm>
              <a:prstGeom prst="rect">
                <a:avLst/>
              </a:prstGeom>
              <a:blipFill>
                <a:blip r:embed="rId3"/>
                <a:stretch>
                  <a:fillRect l="-433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D045979-65C6-5B87-3E60-1C42B27B5BB4}"/>
                  </a:ext>
                </a:extLst>
              </p:cNvPr>
              <p:cNvSpPr txBox="1"/>
              <p:nvPr/>
            </p:nvSpPr>
            <p:spPr bwMode="auto">
              <a:xfrm>
                <a:off x="2351584" y="1979548"/>
                <a:ext cx="8424936" cy="11179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marR="0" lvl="0" indent="-285750">
                  <a:spcBef>
                    <a:spcPts val="45"/>
                  </a:spcBef>
                  <a:buClr>
                    <a:srgbClr val="2F2F2F"/>
                  </a:buClr>
                  <a:buSzPts val="1800"/>
                  <a:buFont typeface="Arial" panose="020B0604020202020204" pitchFamily="34" charset="0"/>
                  <a:buChar char="•"/>
                  <a:tabLst>
                    <a:tab pos="1319530" algn="l"/>
                  </a:tabLst>
                </a:pPr>
                <a:r>
                  <a:rPr lang="en-US" dirty="0">
                    <a:solidFill>
                      <a:srgbClr val="2F2F2F"/>
                    </a:solidFill>
                    <a:latin typeface="Arial" panose="020B0604020202020204" pitchFamily="34" charset="0"/>
                  </a:rPr>
                  <a:t>Magnetic force: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f>
                              <m:fPr>
                                <m:ctrlPr>
                                  <a:rPr lang="en-US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n-US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b="0" i="1" smtClean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solidFill>
                                              <a:srgbClr val="2F2F2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i="1">
                                            <a:solidFill>
                                              <a:srgbClr val="2F2F2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Δ</m:t>
                                        </m:r>
                                        <m:sSup>
                                          <m:sSupPr>
                                            <m:ctrlPr>
                                              <a:rPr lang="en-US" b="0" i="1" smtClean="0">
                                                <a:solidFill>
                                                  <a:srgbClr val="2F2F2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i="1">
                                                <a:solidFill>
                                                  <a:srgbClr val="2F2F2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p>
                                            <m:r>
                                              <a:rPr lang="en-US" b="0" i="1" smtClean="0">
                                                <a:solidFill>
                                                  <a:srgbClr val="2F2F2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  <m:r>
                                          <a:rPr lang="en-US" b="0" i="1" smtClean="0">
                                            <a:solidFill>
                                              <a:srgbClr val="2F2F2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sSup>
                                          <m:sSupPr>
                                            <m:ctrlPr>
                                              <a:rPr lang="en-US" b="0" i="1" smtClean="0">
                                                <a:solidFill>
                                                  <a:srgbClr val="2F2F2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b="0" i="1" smtClean="0">
                                                <a:solidFill>
                                                  <a:srgbClr val="2F2F2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  <m:sup>
                                            <m:r>
                                              <a:rPr lang="en-US" b="0" i="1" smtClean="0">
                                                <a:solidFill>
                                                  <a:srgbClr val="2F2F2F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p>
                                    <m:f>
                                      <m:fPr>
                                        <m:ctrlPr>
                                          <a:rPr lang="en-US" b="0" i="1" smtClean="0">
                                            <a:solidFill>
                                              <a:srgbClr val="2F2F2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smtClean="0">
                                            <a:solidFill>
                                              <a:srgbClr val="2F2F2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num>
                                      <m:den>
                                        <m:r>
                                          <a:rPr lang="en-US" b="0" i="1" smtClean="0">
                                            <a:solidFill>
                                              <a:srgbClr val="2F2F2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sup>
                                </m:sSup>
                              </m:den>
                            </m:f>
                            <m: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,                               </m:t>
                            </m:r>
                            <m: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𝑡h𝑒𝑜𝑟𝑖𝑐𝑎𝑙</m:t>
                            </m:r>
                          </m:e>
                          <m:e>
                            <m: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𝑖𝑛𝑡𝑒𝑟𝑝</m:t>
                            </m:r>
                            <m:d>
                              <m:dPr>
                                <m:ctrlPr>
                                  <a:rPr lang="en-US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n-US" i="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solidFill>
                                              <a:srgbClr val="2F2F2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rgbClr val="2F2F2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𝐹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rgbClr val="2F2F2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sub>
                                    </m:sSub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2F2F2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𝑚𝑒𝑎𝑠𝑢𝑟𝑒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,         </m:t>
                            </m:r>
                            <m:r>
                              <a:rPr lang="en-US" b="0" i="1" smtClean="0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</a:rPr>
                              <m:t>𝑒𝑚𝑝𝑖𝑟𝑖𝑐𝑎𝑙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dirty="0">
                    <a:solidFill>
                      <a:srgbClr val="2F2F2F"/>
                    </a:solidFill>
                    <a:latin typeface="Arial" panose="020B0604020202020204" pitchFamily="34" charset="0"/>
                  </a:rPr>
                  <a:t> </a:t>
                </a:r>
                <a:endParaRPr lang="en-GB" dirty="0">
                  <a:solidFill>
                    <a:srgbClr val="2F2F2F"/>
                  </a:solidFill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D045979-65C6-5B87-3E60-1C42B27B5B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51584" y="1979548"/>
                <a:ext cx="8424936" cy="1117998"/>
              </a:xfrm>
              <a:prstGeom prst="rect">
                <a:avLst/>
              </a:prstGeom>
              <a:blipFill>
                <a:blip r:embed="rId4"/>
                <a:stretch>
                  <a:fillRect l="-5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itle 2">
            <a:extLst>
              <a:ext uri="{FF2B5EF4-FFF2-40B4-BE49-F238E27FC236}">
                <a16:creationId xmlns:a16="http://schemas.microsoft.com/office/drawing/2014/main" id="{CDC4CBDA-590C-B034-F102-53604D21494F}"/>
              </a:ext>
            </a:extLst>
          </p:cNvPr>
          <p:cNvSpPr txBox="1">
            <a:spLocks/>
          </p:cNvSpPr>
          <p:nvPr/>
        </p:nvSpPr>
        <p:spPr bwMode="auto">
          <a:xfrm>
            <a:off x="504421" y="836712"/>
            <a:ext cx="8543907" cy="76470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Empirical and theoretical magnetic force </a:t>
            </a:r>
          </a:p>
        </p:txBody>
      </p:sp>
      <p:pic>
        <p:nvPicPr>
          <p:cNvPr id="36" name="Picture 35" descr="A graph with a blue line&#10;&#10;AI-generated content may be incorrect.">
            <a:extLst>
              <a:ext uri="{FF2B5EF4-FFF2-40B4-BE49-F238E27FC236}">
                <a16:creationId xmlns:a16="http://schemas.microsoft.com/office/drawing/2014/main" id="{9A3FBC80-6146-56EC-4228-94CCADD687A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9247" t="3586" r="8066" b="3586"/>
          <a:stretch/>
        </p:blipFill>
        <p:spPr>
          <a:xfrm>
            <a:off x="2999656" y="3133205"/>
            <a:ext cx="4813080" cy="3025365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D0D17F2-331C-8E02-1A72-54FD8A5F7B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27/06/25</a:t>
            </a:r>
          </a:p>
        </p:txBody>
      </p:sp>
    </p:spTree>
    <p:extLst>
      <p:ext uri="{BB962C8B-B14F-4D97-AF65-F5344CB8AC3E}">
        <p14:creationId xmlns:p14="http://schemas.microsoft.com/office/powerpoint/2010/main" val="3632864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04E123-ED93-F7DF-4812-7F4DC4CF77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EC1529-7498-2176-CD95-3FBE5891F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404664"/>
            <a:ext cx="8543907" cy="764704"/>
          </a:xfrm>
        </p:spPr>
        <p:txBody>
          <a:bodyPr anchor="t">
            <a:normAutofit/>
          </a:bodyPr>
          <a:lstStyle/>
          <a:p>
            <a:r>
              <a:rPr lang="en-US" dirty="0"/>
              <a:t>Finding Forces coefficients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A29D9-DFEE-2570-529B-50F892F0E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DBBDD-44F9-B291-2562-9F0F490EA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FCFC9FD-C5EB-D314-D6E2-C5BC80FC6243}"/>
                  </a:ext>
                </a:extLst>
              </p:cNvPr>
              <p:cNvSpPr txBox="1"/>
              <p:nvPr/>
            </p:nvSpPr>
            <p:spPr bwMode="auto">
              <a:xfrm>
                <a:off x="407030" y="1268760"/>
                <a:ext cx="986509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marR="0" lvl="0" indent="-342900">
                  <a:spcBef>
                    <a:spcPts val="45"/>
                  </a:spcBef>
                  <a:buClr>
                    <a:srgbClr val="2F2F2F"/>
                  </a:buClr>
                  <a:buSzPts val="1800"/>
                  <a:buFont typeface="Arial MT"/>
                  <a:buChar char="•"/>
                  <a:tabLst>
                    <a:tab pos="1319530" algn="l"/>
                  </a:tabLst>
                </a:pP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b="1" i="1" dirty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1" dirty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𝒌</m:t>
                    </m:r>
                    <m:r>
                      <a:rPr lang="en-US" b="1" i="1" dirty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rgbClr val="2F2F2F"/>
                    </a:solidFill>
                    <a:latin typeface="Arial" panose="020B0604020202020204" pitchFamily="34" charset="0"/>
                  </a:rPr>
                  <a:t> estimator  : </a:t>
                </a:r>
                <a:endParaRPr lang="en-GB" b="1" dirty="0">
                  <a:solidFill>
                    <a:srgbClr val="2F2F2F"/>
                  </a:solidFill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FCFC9FD-C5EB-D314-D6E2-C5BC80FC62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7030" y="1268760"/>
                <a:ext cx="9865096" cy="369332"/>
              </a:xfrm>
              <a:prstGeom prst="rect">
                <a:avLst/>
              </a:prstGeom>
              <a:blipFill>
                <a:blip r:embed="rId3"/>
                <a:stretch>
                  <a:fillRect l="-433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4405D77-6794-0992-CBC2-6B185B0FEA52}"/>
                  </a:ext>
                </a:extLst>
              </p:cNvPr>
              <p:cNvSpPr txBox="1"/>
              <p:nvPr/>
            </p:nvSpPr>
            <p:spPr bwMode="auto">
              <a:xfrm>
                <a:off x="2351584" y="1763524"/>
                <a:ext cx="8424936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marR="0" lvl="0" indent="-285750">
                  <a:spcBef>
                    <a:spcPts val="45"/>
                  </a:spcBef>
                  <a:buClr>
                    <a:srgbClr val="2F2F2F"/>
                  </a:buClr>
                  <a:buSzPts val="1800"/>
                  <a:buFont typeface="Arial" panose="020B0604020202020204" pitchFamily="34" charset="0"/>
                  <a:buChar char="•"/>
                  <a:tabLst>
                    <a:tab pos="1319530" algn="l"/>
                  </a:tabLst>
                </a:pPr>
                <a:r>
                  <a:rPr lang="en-US" dirty="0">
                    <a:solidFill>
                      <a:srgbClr val="2F2F2F"/>
                    </a:solidFill>
                    <a:latin typeface="Arial" panose="020B0604020202020204" pitchFamily="34" charset="0"/>
                  </a:rPr>
                  <a:t>Calculation of the residuals of the motion equation, and with </a:t>
                </a:r>
                <a:r>
                  <a:rPr lang="en-US" i="1" dirty="0">
                    <a:solidFill>
                      <a:srgbClr val="2F2F2F"/>
                    </a:solidFill>
                    <a:latin typeface="Arial" panose="020B0604020202020204" pitchFamily="34" charset="0"/>
                  </a:rPr>
                  <a:t>lsqnonlin</a:t>
                </a:r>
                <a:r>
                  <a:rPr lang="en-US" dirty="0">
                    <a:solidFill>
                      <a:srgbClr val="2F2F2F"/>
                    </a:solidFill>
                    <a:latin typeface="Arial" panose="020B0604020202020204" pitchFamily="34" charset="0"/>
                  </a:rPr>
                  <a:t> on MATLAB, estimate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i="1" dirty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2F2F2F"/>
                    </a:solidFill>
                    <a:latin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dirty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dirty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2F2F2F"/>
                    </a:solidFill>
                    <a:latin typeface="Arial" panose="020B0604020202020204" pitchFamily="34" charset="0"/>
                  </a:rPr>
                  <a:t>minimizing the error </a:t>
                </a:r>
                <a:endParaRPr lang="en-GB" dirty="0">
                  <a:solidFill>
                    <a:srgbClr val="2F2F2F"/>
                  </a:solidFill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4405D77-6794-0992-CBC2-6B185B0FEA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51584" y="1763524"/>
                <a:ext cx="8424936" cy="646331"/>
              </a:xfrm>
              <a:prstGeom prst="rect">
                <a:avLst/>
              </a:prstGeom>
              <a:blipFill>
                <a:blip r:embed="rId4"/>
                <a:stretch>
                  <a:fillRect l="-507" t="-47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itle 2">
            <a:extLst>
              <a:ext uri="{FF2B5EF4-FFF2-40B4-BE49-F238E27FC236}">
                <a16:creationId xmlns:a16="http://schemas.microsoft.com/office/drawing/2014/main" id="{819DD921-6D70-E582-EDFF-F092DD56BF61}"/>
              </a:ext>
            </a:extLst>
          </p:cNvPr>
          <p:cNvSpPr txBox="1">
            <a:spLocks/>
          </p:cNvSpPr>
          <p:nvPr/>
        </p:nvSpPr>
        <p:spPr bwMode="auto">
          <a:xfrm>
            <a:off x="504421" y="836712"/>
            <a:ext cx="8543907" cy="76470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Empirical and theoretical magnetic force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E7ABF48-FEB2-C10C-F368-B477BA3E9B1D}"/>
              </a:ext>
            </a:extLst>
          </p:cNvPr>
          <p:cNvSpPr txBox="1"/>
          <p:nvPr/>
        </p:nvSpPr>
        <p:spPr bwMode="auto">
          <a:xfrm>
            <a:off x="407030" y="2636912"/>
            <a:ext cx="98650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45"/>
              </a:spcBef>
              <a:buClr>
                <a:srgbClr val="2F2F2F"/>
              </a:buClr>
              <a:buSzPts val="1800"/>
              <a:buFont typeface="Arial MT"/>
              <a:buChar char="•"/>
              <a:tabLst>
                <a:tab pos="1319530" algn="l"/>
              </a:tabLst>
            </a:pPr>
            <a:r>
              <a:rPr lang="en-US" b="1" dirty="0">
                <a:solidFill>
                  <a:srgbClr val="2F2F2F"/>
                </a:solidFill>
                <a:latin typeface="Arial" panose="020B0604020202020204" pitchFamily="34" charset="0"/>
              </a:rPr>
              <a:t>Parametrization: mass, distance between the magnet (y-axis)  </a:t>
            </a:r>
            <a:endParaRPr lang="en-GB" b="1" dirty="0">
              <a:solidFill>
                <a:srgbClr val="2F2F2F"/>
              </a:solidFill>
              <a:latin typeface="Arial" panose="020B0604020202020204" pitchFamily="34" charset="0"/>
            </a:endParaRPr>
          </a:p>
        </p:txBody>
      </p:sp>
      <p:pic>
        <p:nvPicPr>
          <p:cNvPr id="8" name="Picture 7" descr="A graph showing a number of objects&#10;&#10;AI-generated content may be incorrect.">
            <a:extLst>
              <a:ext uri="{FF2B5EF4-FFF2-40B4-BE49-F238E27FC236}">
                <a16:creationId xmlns:a16="http://schemas.microsoft.com/office/drawing/2014/main" id="{37C5D0D5-40FC-3749-B369-D6D81A2F2DD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657" t="3586" r="5113" b="3586"/>
          <a:stretch/>
        </p:blipFill>
        <p:spPr>
          <a:xfrm>
            <a:off x="6046903" y="2985207"/>
            <a:ext cx="5546693" cy="3343213"/>
          </a:xfrm>
          <a:prstGeom prst="rect">
            <a:avLst/>
          </a:prstGeom>
        </p:spPr>
      </p:pic>
      <p:pic>
        <p:nvPicPr>
          <p:cNvPr id="10" name="Picture 9" descr="A graph showing a number of objects&#10;&#10;AI-generated content may be incorrect.">
            <a:extLst>
              <a:ext uri="{FF2B5EF4-FFF2-40B4-BE49-F238E27FC236}">
                <a16:creationId xmlns:a16="http://schemas.microsoft.com/office/drawing/2014/main" id="{5F6F2E35-7E8D-ADF7-A04B-0A30A7AF76B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8657" t="2531" r="8066" b="3586"/>
          <a:stretch/>
        </p:blipFill>
        <p:spPr>
          <a:xfrm>
            <a:off x="523288" y="2985207"/>
            <a:ext cx="5284680" cy="3335721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7281975-8F11-1BFA-D031-F43D6BF781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27/06/25</a:t>
            </a:r>
          </a:p>
        </p:txBody>
      </p:sp>
    </p:spTree>
    <p:extLst>
      <p:ext uri="{BB962C8B-B14F-4D97-AF65-F5344CB8AC3E}">
        <p14:creationId xmlns:p14="http://schemas.microsoft.com/office/powerpoint/2010/main" val="1146411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17ED0F-EA0B-0BAA-4372-0FA893B969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56869D-D878-F0A2-905C-A9276923F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404664"/>
            <a:ext cx="8543907" cy="764704"/>
          </a:xfrm>
        </p:spPr>
        <p:txBody>
          <a:bodyPr anchor="t">
            <a:normAutofit/>
          </a:bodyPr>
          <a:lstStyle/>
          <a:p>
            <a:r>
              <a:rPr lang="en-US" dirty="0"/>
              <a:t>Next steps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39E8F7-0183-1A9B-5E90-C0D44A1D7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48AD3F-E3EE-5254-35D0-290397E4C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8</a:t>
            </a:fld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2684640-7037-175B-0F20-EC306417C640}"/>
              </a:ext>
            </a:extLst>
          </p:cNvPr>
          <p:cNvSpPr txBox="1"/>
          <p:nvPr/>
        </p:nvSpPr>
        <p:spPr bwMode="auto">
          <a:xfrm>
            <a:off x="2351584" y="1763524"/>
            <a:ext cx="842493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>
              <a:spcBef>
                <a:spcPts val="45"/>
              </a:spcBef>
              <a:buClr>
                <a:srgbClr val="2F2F2F"/>
              </a:buClr>
              <a:buSzPts val="1800"/>
              <a:buFont typeface="Arial" panose="020B0604020202020204" pitchFamily="34" charset="0"/>
              <a:buChar char="•"/>
              <a:tabLst>
                <a:tab pos="1319530" algn="l"/>
              </a:tabLst>
            </a:pPr>
            <a:r>
              <a:rPr lang="en-US" dirty="0">
                <a:solidFill>
                  <a:srgbClr val="2F2F2F"/>
                </a:solidFill>
                <a:latin typeface="Arial" panose="020B0604020202020204" pitchFamily="34" charset="0"/>
              </a:rPr>
              <a:t>Try on lifetime tests</a:t>
            </a:r>
          </a:p>
          <a:p>
            <a:pPr marL="285750" marR="0" lvl="0" indent="-285750">
              <a:spcBef>
                <a:spcPts val="45"/>
              </a:spcBef>
              <a:buClr>
                <a:srgbClr val="2F2F2F"/>
              </a:buClr>
              <a:buSzPts val="1800"/>
              <a:buFont typeface="Arial" panose="020B0604020202020204" pitchFamily="34" charset="0"/>
              <a:buChar char="•"/>
              <a:tabLst>
                <a:tab pos="1319530" algn="l"/>
              </a:tabLst>
            </a:pPr>
            <a:r>
              <a:rPr lang="en-US" dirty="0">
                <a:solidFill>
                  <a:srgbClr val="2F2F2F"/>
                </a:solidFill>
                <a:latin typeface="Arial" panose="020B0604020202020204" pitchFamily="34" charset="0"/>
              </a:rPr>
              <a:t>Modify the generated trajectories adequately</a:t>
            </a:r>
          </a:p>
          <a:p>
            <a:pPr marL="742950" lvl="1" indent="-285750">
              <a:spcBef>
                <a:spcPts val="45"/>
              </a:spcBef>
              <a:buClr>
                <a:srgbClr val="2F2F2F"/>
              </a:buClr>
              <a:buSzPts val="1800"/>
              <a:buFont typeface="Arial" panose="020B0604020202020204" pitchFamily="34" charset="0"/>
              <a:buChar char="•"/>
              <a:tabLst>
                <a:tab pos="1319530" algn="l"/>
              </a:tabLst>
            </a:pPr>
            <a:r>
              <a:rPr lang="en-US" dirty="0">
                <a:solidFill>
                  <a:srgbClr val="2F2F2F"/>
                </a:solidFill>
                <a:latin typeface="Arial" panose="020B0604020202020204" pitchFamily="34" charset="0"/>
              </a:rPr>
              <a:t>Avoid exciting frequencies </a:t>
            </a:r>
          </a:p>
          <a:p>
            <a:pPr marL="742950" lvl="1" indent="-285750">
              <a:spcBef>
                <a:spcPts val="45"/>
              </a:spcBef>
              <a:buClr>
                <a:srgbClr val="2F2F2F"/>
              </a:buClr>
              <a:buSzPts val="1800"/>
              <a:buFont typeface="Arial" panose="020B0604020202020204" pitchFamily="34" charset="0"/>
              <a:buChar char="•"/>
              <a:tabLst>
                <a:tab pos="1319530" algn="l"/>
              </a:tabLst>
            </a:pPr>
            <a:r>
              <a:rPr lang="en-US" dirty="0">
                <a:solidFill>
                  <a:srgbClr val="2F2F2F"/>
                </a:solidFill>
                <a:latin typeface="Arial" panose="020B0604020202020204" pitchFamily="34" charset="0"/>
              </a:rPr>
              <a:t>Compensating them if not avoidable </a:t>
            </a:r>
            <a:endParaRPr lang="en-GB" dirty="0">
              <a:solidFill>
                <a:srgbClr val="2F2F2F"/>
              </a:solidFill>
              <a:latin typeface="Arial" panose="020B0604020202020204" pitchFamily="34" charset="0"/>
            </a:endParaRP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0994B9F-FDC0-E190-AE93-5EE54CA33E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/>
              <a:t>27/06/25</a:t>
            </a:r>
          </a:p>
        </p:txBody>
      </p:sp>
    </p:spTree>
    <p:extLst>
      <p:ext uri="{BB962C8B-B14F-4D97-AF65-F5344CB8AC3E}">
        <p14:creationId xmlns:p14="http://schemas.microsoft.com/office/powerpoint/2010/main" val="40394579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D33CE1EF-C9C1-D5C2-F37A-74E267340CDD}"/>
              </a:ext>
            </a:extLst>
          </p:cNvPr>
          <p:cNvSpPr txBox="1">
            <a:spLocks/>
          </p:cNvSpPr>
          <p:nvPr/>
        </p:nvSpPr>
        <p:spPr>
          <a:xfrm>
            <a:off x="840036" y="707074"/>
            <a:ext cx="10512548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dirty="0"/>
              <a:t>Thank you for your attention!</a:t>
            </a:r>
          </a:p>
          <a:p>
            <a:pPr algn="ctr">
              <a:defRPr/>
            </a:pPr>
            <a:r>
              <a:rPr lang="en-US" dirty="0"/>
              <a:t>Any questions?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7418</TotalTime>
  <Words>538</Words>
  <Application>Microsoft Office PowerPoint</Application>
  <DocSecurity>0</DocSecurity>
  <PresentationFormat>Widescreen</PresentationFormat>
  <Paragraphs>97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System Simulation</vt:lpstr>
      <vt:lpstr>Problematic </vt:lpstr>
      <vt:lpstr>Avoiding vibrations</vt:lpstr>
      <vt:lpstr>2 magnets assemblies</vt:lpstr>
      <vt:lpstr>2 magnets assemblies</vt:lpstr>
      <vt:lpstr>Finding Forces coefficients</vt:lpstr>
      <vt:lpstr>Finding Forces coefficients</vt:lpstr>
      <vt:lpstr>Next steps 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Marie Rachel Julie Faure</dc:creator>
  <cp:keywords/>
  <dc:description/>
  <cp:lastModifiedBy>Marie Rachel Julie Faure</cp:lastModifiedBy>
  <cp:revision>455</cp:revision>
  <dcterms:created xsi:type="dcterms:W3CDTF">2025-03-27T13:53:33Z</dcterms:created>
  <dcterms:modified xsi:type="dcterms:W3CDTF">2025-06-27T12:05:30Z</dcterms:modified>
  <cp:category/>
  <dc:identifier/>
  <cp:contentStatus/>
  <dc:language/>
  <cp:version/>
</cp:coreProperties>
</file>