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12"/>
  </p:notesMasterIdLst>
  <p:handoutMasterIdLst>
    <p:handoutMasterId r:id="rId13"/>
  </p:handoutMasterIdLst>
  <p:sldIdLst>
    <p:sldId id="273" r:id="rId5"/>
    <p:sldId id="274" r:id="rId6"/>
    <p:sldId id="260" r:id="rId7"/>
    <p:sldId id="277" r:id="rId8"/>
    <p:sldId id="278" r:id="rId9"/>
    <p:sldId id="276" r:id="rId10"/>
    <p:sldId id="270" r:id="rId11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A3"/>
    <a:srgbClr val="5775BD"/>
    <a:srgbClr val="0E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9" autoAdjust="0"/>
    <p:restoredTop sz="86442" autoAdjust="0"/>
  </p:normalViewPr>
  <p:slideViewPr>
    <p:cSldViewPr snapToObjects="1" showGuides="1">
      <p:cViewPr varScale="1">
        <p:scale>
          <a:sx n="64" d="100"/>
          <a:sy n="64" d="100"/>
        </p:scale>
        <p:origin x="572" y="4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26/08/2025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26/08/2025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WPL Meeting #7 and GB Meeting #2 - 27 August 2025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WPL Meeting #7 and GB Meeting #2 - 27 August 2025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980728"/>
            <a:ext cx="6110386" cy="2306637"/>
          </a:xfrm>
        </p:spPr>
        <p:txBody>
          <a:bodyPr>
            <a:normAutofit/>
          </a:bodyPr>
          <a:lstStyle/>
          <a:p>
            <a:r>
              <a:rPr lang="fr-CH" sz="3200" dirty="0"/>
              <a:t>HEARTS</a:t>
            </a:r>
            <a:br>
              <a:rPr lang="fr-CH" sz="3200" dirty="0"/>
            </a:br>
            <a:r>
              <a:rPr lang="fr-CH" sz="3200" dirty="0"/>
              <a:t>WP Leaders Meeting #7</a:t>
            </a:r>
            <a:br>
              <a:rPr lang="fr-CH" sz="3200" dirty="0"/>
            </a:br>
            <a:r>
              <a:rPr lang="fr-CH" sz="3200" dirty="0" err="1"/>
              <a:t>Governing</a:t>
            </a:r>
            <a:r>
              <a:rPr lang="fr-CH" sz="3200" dirty="0"/>
              <a:t> Board Meeting #2</a:t>
            </a:r>
            <a:endParaRPr lang="en-GB" sz="320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27 August 2025</a:t>
            </a:r>
            <a:endParaRPr lang="en-GB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https://indico.cern.ch/event/1563715/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Thomas Brent</a:t>
            </a:r>
          </a:p>
          <a:p>
            <a:r>
              <a:rPr lang="en-US" dirty="0"/>
              <a:t>WP2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 Milestones and Deliverables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ED296A6-7936-1E58-F299-2BDD2935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490387"/>
              </p:ext>
            </p:extLst>
          </p:nvPr>
        </p:nvGraphicFramePr>
        <p:xfrm>
          <a:off x="1271464" y="1616595"/>
          <a:ext cx="9433049" cy="3624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323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4620988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924393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636345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1057236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1057236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D2.3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Knowledge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transfer</a:t>
                      </a:r>
                      <a:r>
                        <a:rPr lang="fr-CH" dirty="0"/>
                        <a:t> turnover report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2025-12-31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1510337">
                <a:tc>
                  <a:txBody>
                    <a:bodyPr/>
                    <a:lstStyle/>
                    <a:p>
                      <a:r>
                        <a:rPr lang="en-US" dirty="0"/>
                        <a:t>D2.4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Final report on communication, dissemination, outreach and exploitation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2026-12-31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Pending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Comms</a:t>
            </a:r>
            <a:r>
              <a:rPr lang="fr-CH" dirty="0"/>
              <a:t>: LinkedIn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  <a:endParaRPr lang="en-GB" dirty="0"/>
          </a:p>
        </p:txBody>
      </p:sp>
      <p:pic>
        <p:nvPicPr>
          <p:cNvPr id="6" name="Picture 5" descr="A person standing in front of a poster">
            <a:extLst>
              <a:ext uri="{FF2B5EF4-FFF2-40B4-BE49-F238E27FC236}">
                <a16:creationId xmlns:a16="http://schemas.microsoft.com/office/drawing/2014/main" id="{784F722C-AC5A-115A-BFBE-5F868F778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0419" y="1438129"/>
            <a:ext cx="2590472" cy="3981739"/>
          </a:xfrm>
          <a:prstGeom prst="rect">
            <a:avLst/>
          </a:prstGeom>
        </p:spPr>
      </p:pic>
      <p:pic>
        <p:nvPicPr>
          <p:cNvPr id="8" name="Picture 7" descr="A white and orange advertisement with a person standing in front of a picture">
            <a:extLst>
              <a:ext uri="{FF2B5EF4-FFF2-40B4-BE49-F238E27FC236}">
                <a16:creationId xmlns:a16="http://schemas.microsoft.com/office/drawing/2014/main" id="{31A18A56-6C6A-A628-F02A-2AC8E65C6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824" y="1438130"/>
            <a:ext cx="3981739" cy="3981739"/>
          </a:xfrm>
          <a:prstGeom prst="rect">
            <a:avLst/>
          </a:prstGeom>
        </p:spPr>
      </p:pic>
      <p:pic>
        <p:nvPicPr>
          <p:cNvPr id="10" name="Picture 9" descr="A screenshot of a cell phone&#10;&#10;AI-generated content may be incorrect.">
            <a:extLst>
              <a:ext uri="{FF2B5EF4-FFF2-40B4-BE49-F238E27FC236}">
                <a16:creationId xmlns:a16="http://schemas.microsoft.com/office/drawing/2014/main" id="{EDB59137-F2EC-042C-96D2-D579C14DE1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448" y="1438130"/>
            <a:ext cx="3185391" cy="398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159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D5352F-FDFC-C1C5-C908-62DEF53901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FB427C-34D1-68CB-A05B-89EF01C0E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Comms</a:t>
            </a:r>
            <a:r>
              <a:rPr lang="fr-CH" dirty="0"/>
              <a:t>: RADECS </a:t>
            </a:r>
            <a:r>
              <a:rPr lang="fr-CH" dirty="0" err="1"/>
              <a:t>booth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429B48-C24B-89C0-97D7-AA91949BC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  <a:endParaRPr lang="en-GB" dirty="0"/>
          </a:p>
        </p:txBody>
      </p:sp>
      <p:pic>
        <p:nvPicPr>
          <p:cNvPr id="5" name="Picture 4" descr="A screenshot of a cell phone&#10;&#10;AI-generated content may be incorrect.">
            <a:extLst>
              <a:ext uri="{FF2B5EF4-FFF2-40B4-BE49-F238E27FC236}">
                <a16:creationId xmlns:a16="http://schemas.microsoft.com/office/drawing/2014/main" id="{87DF2EE4-623A-6D04-0673-CD331F7DD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96" y="1442138"/>
            <a:ext cx="1406011" cy="3448342"/>
          </a:xfrm>
          <a:prstGeom prst="rect">
            <a:avLst/>
          </a:prstGeom>
        </p:spPr>
      </p:pic>
      <p:pic>
        <p:nvPicPr>
          <p:cNvPr id="9" name="Picture 8" descr="Several images of a factory&#10;&#10;AI-generated content may be incorrect.">
            <a:extLst>
              <a:ext uri="{FF2B5EF4-FFF2-40B4-BE49-F238E27FC236}">
                <a16:creationId xmlns:a16="http://schemas.microsoft.com/office/drawing/2014/main" id="{4CC72DB5-0BDA-8080-90D1-AE8BFDBBA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554" y="1442138"/>
            <a:ext cx="1406011" cy="3448342"/>
          </a:xfrm>
          <a:prstGeom prst="rect">
            <a:avLst/>
          </a:prstGeom>
        </p:spPr>
      </p:pic>
      <p:pic>
        <p:nvPicPr>
          <p:cNvPr id="12" name="Picture 11" descr="A close-up of a machine&#10;&#10;AI-generated content may be incorrect.">
            <a:extLst>
              <a:ext uri="{FF2B5EF4-FFF2-40B4-BE49-F238E27FC236}">
                <a16:creationId xmlns:a16="http://schemas.microsoft.com/office/drawing/2014/main" id="{8D0F0814-1CE9-1CEA-ABDB-7F8A3A6C6D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720" y="1502330"/>
            <a:ext cx="1343416" cy="3294822"/>
          </a:xfrm>
          <a:prstGeom prst="rect">
            <a:avLst/>
          </a:prstGeom>
        </p:spPr>
      </p:pic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FB920FE-040B-124F-0DC4-B60F306373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5666" y="1502329"/>
            <a:ext cx="1343416" cy="3294823"/>
          </a:xfrm>
          <a:prstGeom prst="rect">
            <a:avLst/>
          </a:prstGeom>
        </p:spPr>
      </p:pic>
      <p:pic>
        <p:nvPicPr>
          <p:cNvPr id="16" name="Picture 15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B2C52E7D-9E02-E4BE-6FB6-949371BFDE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7167" y="1502329"/>
            <a:ext cx="1343417" cy="3294823"/>
          </a:xfrm>
          <a:prstGeom prst="rect">
            <a:avLst/>
          </a:prstGeom>
        </p:spPr>
      </p:pic>
      <p:pic>
        <p:nvPicPr>
          <p:cNvPr id="18" name="Picture 17" descr="A table and chairs in a room">
            <a:extLst>
              <a:ext uri="{FF2B5EF4-FFF2-40B4-BE49-F238E27FC236}">
                <a16:creationId xmlns:a16="http://schemas.microsoft.com/office/drawing/2014/main" id="{947F9D7B-63D2-0137-6B64-DF26364DC2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6124" y="1753977"/>
            <a:ext cx="3983774" cy="279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482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51485C-DB20-C28C-3A77-0DE5E6AEA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906D76-E8B4-6439-2A76-F1D5E46DB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Comms</a:t>
            </a:r>
            <a:r>
              <a:rPr lang="fr-CH" dirty="0"/>
              <a:t>: RADECS goodies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70C2E-73BF-3892-2811-CAE319CCA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  <a:endParaRPr lang="en-GB" dirty="0"/>
          </a:p>
        </p:txBody>
      </p:sp>
      <p:pic>
        <p:nvPicPr>
          <p:cNvPr id="6" name="Picture 5" descr="A close-up of a pen">
            <a:extLst>
              <a:ext uri="{FF2B5EF4-FFF2-40B4-BE49-F238E27FC236}">
                <a16:creationId xmlns:a16="http://schemas.microsoft.com/office/drawing/2014/main" id="{4CDF6CE1-72F3-E37B-DA89-0F3AA397F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9755" y="1788804"/>
            <a:ext cx="3816546" cy="1530429"/>
          </a:xfrm>
          <a:prstGeom prst="rect">
            <a:avLst/>
          </a:prstGeom>
        </p:spPr>
      </p:pic>
      <p:pic>
        <p:nvPicPr>
          <p:cNvPr id="8" name="Picture 7" descr="A brown notebook with a logo">
            <a:extLst>
              <a:ext uri="{FF2B5EF4-FFF2-40B4-BE49-F238E27FC236}">
                <a16:creationId xmlns:a16="http://schemas.microsoft.com/office/drawing/2014/main" id="{2EDDA6A3-F32F-D8B7-0C17-8CB4675BC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0790" y="3006683"/>
            <a:ext cx="2192374" cy="2816304"/>
          </a:xfrm>
          <a:prstGeom prst="rect">
            <a:avLst/>
          </a:prstGeom>
        </p:spPr>
      </p:pic>
      <p:pic>
        <p:nvPicPr>
          <p:cNvPr id="15" name="Picture 14" descr="A close-up of a usb flash drive">
            <a:extLst>
              <a:ext uri="{FF2B5EF4-FFF2-40B4-BE49-F238E27FC236}">
                <a16:creationId xmlns:a16="http://schemas.microsoft.com/office/drawing/2014/main" id="{56A6F7A0-FA77-F4D1-33DE-2DCB11273C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6596" y="1275345"/>
            <a:ext cx="2426568" cy="1485723"/>
          </a:xfrm>
          <a:prstGeom prst="rect">
            <a:avLst/>
          </a:prstGeom>
        </p:spPr>
      </p:pic>
      <p:pic>
        <p:nvPicPr>
          <p:cNvPr id="19" name="Picture 18" descr="A white box with a metal handle&#10;&#10;AI-generated content may be incorrect.">
            <a:extLst>
              <a:ext uri="{FF2B5EF4-FFF2-40B4-BE49-F238E27FC236}">
                <a16:creationId xmlns:a16="http://schemas.microsoft.com/office/drawing/2014/main" id="{D5F6E52A-839F-C5C6-1EE8-F2163CF9F6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924" y="1788804"/>
            <a:ext cx="2552831" cy="3372023"/>
          </a:xfrm>
          <a:prstGeom prst="rect">
            <a:avLst/>
          </a:prstGeom>
        </p:spPr>
      </p:pic>
      <p:pic>
        <p:nvPicPr>
          <p:cNvPr id="21" name="Picture 20" descr="A group of buttons with cartoon characters">
            <a:extLst>
              <a:ext uri="{FF2B5EF4-FFF2-40B4-BE49-F238E27FC236}">
                <a16:creationId xmlns:a16="http://schemas.microsoft.com/office/drawing/2014/main" id="{D7D00215-8FE8-F03B-B6A0-F99D5AFA5F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4298" y="4063676"/>
            <a:ext cx="3647460" cy="132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641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Short-</a:t>
            </a:r>
            <a:r>
              <a:rPr lang="fr-CH" dirty="0" err="1"/>
              <a:t>term</a:t>
            </a:r>
            <a:r>
              <a:rPr lang="fr-CH" dirty="0"/>
              <a:t>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Social media campaign to advertise CERN November run</a:t>
            </a:r>
          </a:p>
          <a:p>
            <a:r>
              <a:rPr lang="en-US" dirty="0"/>
              <a:t>Series of posts about RADECS</a:t>
            </a:r>
          </a:p>
          <a:p>
            <a:r>
              <a:rPr lang="en-US" dirty="0"/>
              <a:t>Complete KT report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u="sng" dirty="0"/>
              <a:t>Challenge</a:t>
            </a:r>
          </a:p>
          <a:p>
            <a:pPr marL="0" indent="0">
              <a:buNone/>
            </a:pPr>
            <a:r>
              <a:rPr lang="en-US" dirty="0"/>
              <a:t>I will be on holiday between Oct 3 – Oct 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WPL Meeting #7 and GB Meeting #2 - 27 August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81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A55CA14-AEC8-56E4-A2D6-DE44AEEB268B}"/>
              </a:ext>
            </a:extLst>
          </p:cNvPr>
          <p:cNvSpPr txBox="1"/>
          <p:nvPr/>
        </p:nvSpPr>
        <p:spPr>
          <a:xfrm>
            <a:off x="2895414" y="1196752"/>
            <a:ext cx="64011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Thank you for your attention!</a:t>
            </a:r>
            <a:b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</a:br>
            <a:endParaRPr lang="en-GB" sz="6000" b="1" dirty="0">
              <a:solidFill>
                <a:srgbClr val="FFFFFF"/>
              </a:solidFill>
              <a:latin typeface="Helvetica" pitchFamily="2" charset="0"/>
            </a:endParaRPr>
          </a:p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B81A68-0725-445C-A121-1669D6BEC9D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4285</TotalTime>
  <Words>184</Words>
  <Application>Microsoft Office PowerPoint</Application>
  <PresentationFormat>Widescreen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Helvetica</vt:lpstr>
      <vt:lpstr>HEARTS Custom Slides</vt:lpstr>
      <vt:lpstr>HEARTS WP Leaders Meeting #7 Governing Board Meeting #2</vt:lpstr>
      <vt:lpstr>WP Milestones and Deliverables</vt:lpstr>
      <vt:lpstr>Comms: LinkedIn</vt:lpstr>
      <vt:lpstr>Comms: RADECS booth</vt:lpstr>
      <vt:lpstr>Comms: RADECS goodies</vt:lpstr>
      <vt:lpstr>Short-term plans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Thomas Brent</cp:lastModifiedBy>
  <cp:revision>438</cp:revision>
  <dcterms:created xsi:type="dcterms:W3CDTF">2017-04-26T09:15:49Z</dcterms:created>
  <dcterms:modified xsi:type="dcterms:W3CDTF">2025-08-26T10:10:44Z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