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4"/>
  </p:notesMasterIdLst>
  <p:handoutMasterIdLst>
    <p:handoutMasterId r:id="rId15"/>
  </p:handoutMasterIdLst>
  <p:sldIdLst>
    <p:sldId id="349" r:id="rId3"/>
    <p:sldId id="387" r:id="rId4"/>
    <p:sldId id="400" r:id="rId5"/>
    <p:sldId id="388" r:id="rId6"/>
    <p:sldId id="414" r:id="rId7"/>
    <p:sldId id="415" r:id="rId8"/>
    <p:sldId id="416" r:id="rId9"/>
    <p:sldId id="417" r:id="rId10"/>
    <p:sldId id="418" r:id="rId11"/>
    <p:sldId id="419" r:id="rId12"/>
    <p:sldId id="393" r:id="rId13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1541A1"/>
    <a:srgbClr val="0400F5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117" d="100"/>
          <a:sy n="117" d="100"/>
        </p:scale>
        <p:origin x="592" y="68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129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541A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8034" y="97703"/>
            <a:ext cx="939427" cy="8841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genda.infn.it/event/44943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chemeClr val="tx1"/>
                </a:solidFill>
                <a:latin typeface="Book Antiqua"/>
                <a:cs typeface="Book Antiqua"/>
              </a:rPr>
              <a:t>Superconducting Magnet Technology</a:t>
            </a:r>
            <a:br>
              <a:rPr lang="en-US" sz="3200" dirty="0">
                <a:solidFill>
                  <a:schemeClr val="tx1"/>
                </a:solidFill>
                <a:latin typeface="Book Antiqua"/>
                <a:cs typeface="Book Antiqua"/>
              </a:rPr>
            </a:br>
            <a:r>
              <a:rPr lang="en-US" sz="3200" dirty="0">
                <a:solidFill>
                  <a:schemeClr val="tx1"/>
                </a:solidFill>
                <a:latin typeface="Book Antiqua"/>
                <a:cs typeface="Book Antiqua"/>
              </a:rPr>
              <a:t>general section meeting</a:t>
            </a:r>
            <a:endParaRPr lang="en-US" sz="1800" dirty="0">
              <a:solidFill>
                <a:schemeClr val="tx1"/>
              </a:solidFill>
              <a:latin typeface="Book Antiqua"/>
              <a:cs typeface="Book Antiqua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590515"/>
            <a:ext cx="6805426" cy="2220354"/>
          </a:xfrm>
        </p:spPr>
        <p:txBody>
          <a:bodyPr/>
          <a:lstStyle/>
          <a:p>
            <a:pPr eaLnBrk="1" hangingPunct="1"/>
            <a:r>
              <a:rPr lang="en-US" sz="2000" dirty="0"/>
              <a:t>E. Todesco</a:t>
            </a:r>
          </a:p>
          <a:p>
            <a:pPr eaLnBrk="1" hangingPunct="1"/>
            <a:r>
              <a:rPr lang="en-US" sz="2000" dirty="0"/>
              <a:t>CERN, Geneva Switzerland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>
                <a:solidFill>
                  <a:schemeClr val="bg1"/>
                </a:solidFill>
              </a:rPr>
              <a:t>CERN, 4</a:t>
            </a:r>
            <a:r>
              <a:rPr lang="en-US" sz="1200" baseline="30000" dirty="0">
                <a:solidFill>
                  <a:schemeClr val="bg1"/>
                </a:solidFill>
              </a:rPr>
              <a:t>th</a:t>
            </a:r>
            <a:r>
              <a:rPr lang="en-US" sz="1200" dirty="0">
                <a:solidFill>
                  <a:schemeClr val="bg1"/>
                </a:solidFill>
              </a:rPr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645F2-7D71-EA43-FBA0-F2870569A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C6219597-A7DF-7ED4-D5FD-4CE4A5D95C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9F84050A-33E2-DACE-1E76-4C030FBB32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Venice workshop: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outcome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45C3235-72AA-B127-B376-FD2FD6946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dirty="0">
                <a:sym typeface="Symbol" pitchFamily="18" charset="2"/>
              </a:rPr>
              <a:t>The first hardware </a:t>
            </a:r>
            <a:r>
              <a:rPr lang="fr-CH" sz="2000" dirty="0" err="1">
                <a:sym typeface="Symbol" pitchFamily="18" charset="2"/>
              </a:rPr>
              <a:t>piece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shown</a:t>
            </a:r>
            <a:r>
              <a:rPr lang="fr-CH" sz="2000" dirty="0">
                <a:sym typeface="Symbol" pitchFamily="18" charset="2"/>
              </a:rPr>
              <a:t> in the final slides </a:t>
            </a:r>
            <a:r>
              <a:rPr lang="fr-CH" sz="2000" dirty="0" err="1">
                <a:sym typeface="Symbol" pitchFamily="18" charset="2"/>
              </a:rPr>
              <a:t>comes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from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here</a:t>
            </a:r>
            <a:r>
              <a:rPr lang="fr-CH" sz="2000" dirty="0">
                <a:sym typeface="Symbol" pitchFamily="18" charset="2"/>
              </a:rPr>
              <a:t> !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The main messages have gone </a:t>
            </a:r>
            <a:r>
              <a:rPr lang="fr-CH" sz="1600" dirty="0" err="1">
                <a:sym typeface="Symbol" pitchFamily="18" charset="2"/>
              </a:rPr>
              <a:t>through</a:t>
            </a:r>
            <a:r>
              <a:rPr lang="fr-CH" sz="1600" dirty="0">
                <a:sym typeface="Symbol" pitchFamily="18" charset="2"/>
              </a:rPr>
              <a:t>:</a:t>
            </a:r>
          </a:p>
          <a:p>
            <a:pPr lvl="2" eaLnBrk="1" hangingPunct="1"/>
            <a:r>
              <a:rPr lang="fr-CH" sz="1400" dirty="0">
                <a:sym typeface="Symbol" pitchFamily="18" charset="2"/>
              </a:rPr>
              <a:t>14 T </a:t>
            </a:r>
            <a:r>
              <a:rPr lang="fr-CH" sz="1400" dirty="0" err="1">
                <a:sym typeface="Symbol" pitchFamily="18" charset="2"/>
              </a:rPr>
              <a:t>operational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field</a:t>
            </a:r>
            <a:endParaRPr lang="fr-CH" sz="1400" dirty="0">
              <a:sym typeface="Symbol" pitchFamily="18" charset="2"/>
            </a:endParaRPr>
          </a:p>
          <a:p>
            <a:pPr lvl="2" eaLnBrk="1" hangingPunct="1"/>
            <a:r>
              <a:rPr lang="fr-CH" sz="1400" dirty="0">
                <a:sym typeface="Symbol" pitchFamily="18" charset="2"/>
              </a:rPr>
              <a:t>HTS and LTS </a:t>
            </a:r>
            <a:r>
              <a:rPr lang="fr-CH" sz="1400" dirty="0" err="1">
                <a:sym typeface="Symbol" pitchFamily="18" charset="2"/>
              </a:rPr>
              <a:t>going</a:t>
            </a:r>
            <a:r>
              <a:rPr lang="fr-CH" sz="1400" dirty="0">
                <a:sym typeface="Symbol" pitchFamily="18" charset="2"/>
              </a:rPr>
              <a:t> in </a:t>
            </a:r>
            <a:r>
              <a:rPr lang="fr-CH" sz="1400" dirty="0" err="1">
                <a:sym typeface="Symbol" pitchFamily="18" charset="2"/>
              </a:rPr>
              <a:t>parallel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until</a:t>
            </a:r>
            <a:r>
              <a:rPr lang="fr-CH" sz="1400" dirty="0">
                <a:sym typeface="Symbol" pitchFamily="18" charset="2"/>
              </a:rPr>
              <a:t> 2035</a:t>
            </a:r>
          </a:p>
          <a:p>
            <a:pPr lvl="2" eaLnBrk="1" hangingPunct="1"/>
            <a:r>
              <a:rPr lang="fr-CH" sz="1400" dirty="0">
                <a:sym typeface="Symbol" pitchFamily="18" charset="2"/>
              </a:rPr>
              <a:t>Even in the case of FCC-</a:t>
            </a:r>
            <a:r>
              <a:rPr lang="fr-CH" sz="1400" dirty="0" err="1">
                <a:sym typeface="Symbol" pitchFamily="18" charset="2"/>
              </a:rPr>
              <a:t>hh</a:t>
            </a:r>
            <a:r>
              <a:rPr lang="fr-CH" sz="1400" dirty="0">
                <a:sym typeface="Symbol" pitchFamily="18" charset="2"/>
              </a:rPr>
              <a:t> in 2070, </a:t>
            </a:r>
            <a:r>
              <a:rPr lang="fr-CH" sz="1400" dirty="0" err="1">
                <a:sym typeface="Symbol" pitchFamily="18" charset="2"/>
              </a:rPr>
              <a:t>strong</a:t>
            </a:r>
            <a:r>
              <a:rPr lang="fr-CH" sz="1400" dirty="0">
                <a:sym typeface="Symbol" pitchFamily="18" charset="2"/>
              </a:rPr>
              <a:t> R&amp;D </a:t>
            </a:r>
            <a:r>
              <a:rPr lang="fr-CH" sz="1400" dirty="0" err="1">
                <a:sym typeface="Symbol" pitchFamily="18" charset="2"/>
              </a:rPr>
              <a:t>should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be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pursuded</a:t>
            </a:r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sz="10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7A5CC1-42EB-21EF-6F42-669D06102E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6674" y="2690132"/>
            <a:ext cx="3616328" cy="39297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A45662-DF23-42EE-1F84-67B932DCFAF6}"/>
              </a:ext>
            </a:extLst>
          </p:cNvPr>
          <p:cNvSpPr txBox="1"/>
          <p:nvPr/>
        </p:nvSpPr>
        <p:spPr>
          <a:xfrm>
            <a:off x="3040172" y="6633775"/>
            <a:ext cx="2820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Remarks about magnets, K. Jacobs talk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2560763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marL="0" indent="0" algn="ctr" eaLnBrk="1" hangingPunct="1">
              <a:buNone/>
            </a:pPr>
            <a:r>
              <a:rPr lang="fr-CH" sz="4000" dirty="0">
                <a:sym typeface="Symbol" pitchFamily="18" charset="2"/>
              </a:rPr>
              <a:t>THANKS !</a:t>
            </a:r>
          </a:p>
        </p:txBody>
      </p:sp>
    </p:spTree>
    <p:extLst>
      <p:ext uri="{BB962C8B-B14F-4D97-AF65-F5344CB8AC3E}">
        <p14:creationId xmlns:p14="http://schemas.microsoft.com/office/powerpoint/2010/main" val="167083781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Organigram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as of July 2025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200" dirty="0">
                <a:sym typeface="Symbol" pitchFamily="18" charset="2"/>
              </a:rPr>
              <a:t>15 staffs (+4), 14 fellows and associates (total 29+4), and 6.5 </a:t>
            </a:r>
            <a:r>
              <a:rPr lang="fr-CH" sz="2200" dirty="0" err="1">
                <a:sym typeface="Symbol" pitchFamily="18" charset="2"/>
              </a:rPr>
              <a:t>industrial</a:t>
            </a:r>
            <a:r>
              <a:rPr lang="fr-CH" sz="2200" dirty="0">
                <a:sym typeface="Symbol" pitchFamily="18" charset="2"/>
              </a:rPr>
              <a:t> support </a:t>
            </a:r>
            <a:r>
              <a:rPr lang="fr-CH" sz="1600" i="1" dirty="0">
                <a:sym typeface="Symbol" pitchFamily="18" charset="2"/>
              </a:rPr>
              <a:t>[</a:t>
            </a:r>
            <a:r>
              <a:rPr lang="fr-CH" sz="1600" i="1" dirty="0" err="1">
                <a:sym typeface="Symbol" pitchFamily="18" charset="2"/>
              </a:rPr>
              <a:t>we</a:t>
            </a:r>
            <a:r>
              <a:rPr lang="fr-CH" sz="1600" i="1" dirty="0">
                <a:sym typeface="Symbol" pitchFamily="18" charset="2"/>
              </a:rPr>
              <a:t> </a:t>
            </a:r>
            <a:r>
              <a:rPr lang="fr-CH" sz="1600" i="1" dirty="0" err="1">
                <a:sym typeface="Symbol" pitchFamily="18" charset="2"/>
              </a:rPr>
              <a:t>were</a:t>
            </a:r>
            <a:r>
              <a:rPr lang="fr-CH" sz="1600" i="1" dirty="0">
                <a:sym typeface="Symbol" pitchFamily="18" charset="2"/>
              </a:rPr>
              <a:t> 15 staff + 16 </a:t>
            </a:r>
            <a:r>
              <a:rPr lang="fr-CH" sz="1600" i="1" dirty="0" err="1">
                <a:sym typeface="Symbol" pitchFamily="18" charset="2"/>
              </a:rPr>
              <a:t>fellows</a:t>
            </a:r>
            <a:r>
              <a:rPr lang="fr-CH" sz="1600" i="1" dirty="0">
                <a:sym typeface="Symbol" pitchFamily="18" charset="2"/>
              </a:rPr>
              <a:t> and </a:t>
            </a:r>
            <a:r>
              <a:rPr lang="fr-CH" sz="1600" i="1" dirty="0" err="1">
                <a:sym typeface="Symbol" pitchFamily="18" charset="2"/>
              </a:rPr>
              <a:t>associates</a:t>
            </a:r>
            <a:r>
              <a:rPr lang="fr-CH" sz="1600" i="1" dirty="0">
                <a:sym typeface="Symbol" pitchFamily="18" charset="2"/>
              </a:rPr>
              <a:t> in April 2024]</a:t>
            </a:r>
            <a:endParaRPr lang="fr-CH" sz="2200" i="1" dirty="0">
              <a:sym typeface="Symbol" pitchFamily="18" charset="2"/>
            </a:endParaRP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Total 21 for Magnet </a:t>
            </a:r>
            <a:r>
              <a:rPr lang="fr-CH" sz="1400" dirty="0" err="1">
                <a:sym typeface="Symbol" pitchFamily="18" charset="2"/>
              </a:rPr>
              <a:t>Lab</a:t>
            </a:r>
            <a:r>
              <a:rPr lang="fr-CH" sz="1400" dirty="0">
                <a:sym typeface="Symbol" pitchFamily="18" charset="2"/>
              </a:rPr>
              <a:t> and Engineering (plus 5.5 industrial support)</a:t>
            </a:r>
          </a:p>
          <a:p>
            <a:pPr lvl="1" eaLnBrk="1" hangingPunct="1"/>
            <a:r>
              <a:rPr lang="fr-CH" sz="1400" dirty="0">
                <a:sym typeface="Symbol" pitchFamily="18" charset="2"/>
              </a:rPr>
              <a:t>Total 12 for Polymer and HV lab (plus 2 industrial support)</a:t>
            </a: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lvl="7"/>
            <a:endParaRPr lang="fr-CH" dirty="0">
              <a:solidFill>
                <a:srgbClr val="C00000"/>
              </a:solidFill>
              <a:sym typeface="Symbol" pitchFamily="18" charset="2"/>
            </a:endParaRPr>
          </a:p>
          <a:p>
            <a:pPr lvl="7"/>
            <a:r>
              <a:rPr lang="fr-CH" dirty="0" err="1">
                <a:solidFill>
                  <a:srgbClr val="C00000"/>
                </a:solidFill>
                <a:sym typeface="Symbol" pitchFamily="18" charset="2"/>
              </a:rPr>
              <a:t>Newcomers</a:t>
            </a:r>
            <a:r>
              <a:rPr lang="fr-CH" dirty="0">
                <a:solidFill>
                  <a:srgbClr val="C00000"/>
                </a:solidFill>
                <a:sym typeface="Symbol" pitchFamily="18" charset="2"/>
              </a:rPr>
              <a:t> in </a:t>
            </a:r>
            <a:r>
              <a:rPr lang="fr-CH" dirty="0" err="1">
                <a:solidFill>
                  <a:srgbClr val="C00000"/>
                </a:solidFill>
                <a:sym typeface="Symbol" pitchFamily="18" charset="2"/>
              </a:rPr>
              <a:t>red</a:t>
            </a:r>
            <a:endParaRPr lang="fr-CH" sz="1000" dirty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r>
              <a:rPr lang="fr-CH" sz="1100" dirty="0">
                <a:sym typeface="Symbol" pitchFamily="18" charset="2"/>
              </a:rPr>
              <a:t>A. Foussat </a:t>
            </a:r>
            <a:r>
              <a:rPr lang="fr-CH" sz="1100" dirty="0" err="1">
                <a:sym typeface="Symbol" pitchFamily="18" charset="2"/>
              </a:rPr>
              <a:t>replacing</a:t>
            </a:r>
            <a:r>
              <a:rPr lang="fr-CH" sz="1100" dirty="0">
                <a:sym typeface="Symbol" pitchFamily="18" charset="2"/>
              </a:rPr>
              <a:t> E. Todesco as SL in case of absence</a:t>
            </a:r>
          </a:p>
          <a:p>
            <a:pPr lvl="1" eaLnBrk="1" hangingPunct="1"/>
            <a:r>
              <a:rPr lang="fr-CH" sz="1100" dirty="0">
                <a:sym typeface="Symbol" pitchFamily="18" charset="2"/>
              </a:rPr>
              <a:t>A. </a:t>
            </a:r>
            <a:r>
              <a:rPr lang="fr-CH" sz="1100" dirty="0" err="1">
                <a:sym typeface="Symbol" pitchFamily="18" charset="2"/>
              </a:rPr>
              <a:t>Haziot</a:t>
            </a:r>
            <a:r>
              <a:rPr lang="fr-CH" sz="1100" dirty="0">
                <a:sym typeface="Symbol" pitchFamily="18" charset="2"/>
              </a:rPr>
              <a:t> </a:t>
            </a:r>
            <a:r>
              <a:rPr lang="fr-CH" sz="1100" dirty="0" err="1">
                <a:sym typeface="Symbol" pitchFamily="18" charset="2"/>
              </a:rPr>
              <a:t>replacing</a:t>
            </a:r>
            <a:r>
              <a:rPr lang="fr-CH" sz="1100" dirty="0">
                <a:sym typeface="Symbol" pitchFamily="18" charset="2"/>
              </a:rPr>
              <a:t> J. C. Perez in 927 in case of absence</a:t>
            </a:r>
          </a:p>
          <a:p>
            <a:pPr lvl="1" eaLnBrk="1" hangingPunct="1"/>
            <a:r>
              <a:rPr lang="fr-CH" sz="1100" dirty="0">
                <a:sym typeface="Symbol" pitchFamily="18" charset="2"/>
              </a:rPr>
              <a:t>S. </a:t>
            </a:r>
            <a:r>
              <a:rPr lang="fr-CH" sz="1100" dirty="0" err="1">
                <a:sym typeface="Symbol" pitchFamily="18" charset="2"/>
              </a:rPr>
              <a:t>Clement</a:t>
            </a:r>
            <a:r>
              <a:rPr lang="fr-CH" sz="1100" dirty="0">
                <a:sym typeface="Symbol" pitchFamily="18" charset="2"/>
              </a:rPr>
              <a:t> </a:t>
            </a:r>
            <a:r>
              <a:rPr lang="fr-CH" sz="1100" dirty="0" err="1">
                <a:sym typeface="Symbol" pitchFamily="18" charset="2"/>
              </a:rPr>
              <a:t>replacing</a:t>
            </a:r>
            <a:r>
              <a:rPr lang="fr-CH" sz="1100" dirty="0">
                <a:sym typeface="Symbol" pitchFamily="18" charset="2"/>
              </a:rPr>
              <a:t> R. </a:t>
            </a:r>
            <a:r>
              <a:rPr lang="fr-CH" sz="1100" dirty="0" err="1">
                <a:sym typeface="Symbol" pitchFamily="18" charset="2"/>
              </a:rPr>
              <a:t>Piccin</a:t>
            </a:r>
            <a:r>
              <a:rPr lang="fr-CH" sz="1100" dirty="0">
                <a:sym typeface="Symbol" pitchFamily="18" charset="2"/>
              </a:rPr>
              <a:t> in </a:t>
            </a:r>
            <a:r>
              <a:rPr lang="fr-CH" sz="1100" dirty="0" err="1">
                <a:sym typeface="Symbol" pitchFamily="18" charset="2"/>
              </a:rPr>
              <a:t>Polylab</a:t>
            </a:r>
            <a:r>
              <a:rPr lang="fr-CH" sz="1100" dirty="0">
                <a:sym typeface="Symbol" pitchFamily="18" charset="2"/>
              </a:rPr>
              <a:t> in case of absence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932F5B-2A9A-E883-C12F-7082C635D181}"/>
              </a:ext>
            </a:extLst>
          </p:cNvPr>
          <p:cNvSpPr/>
          <p:nvPr/>
        </p:nvSpPr>
        <p:spPr>
          <a:xfrm>
            <a:off x="3363278" y="2470228"/>
            <a:ext cx="2103120" cy="279845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lab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Juan Carlos Perez</a:t>
            </a:r>
          </a:p>
          <a:p>
            <a:pPr algn="ctr"/>
            <a:r>
              <a:rPr lang="en-US" sz="1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Nicholas Lusa (from 9.25)</a:t>
            </a: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 &amp; Assembly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Dominique Cote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Carlos Fernandes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Gregory Maury</a:t>
            </a:r>
          </a:p>
          <a:p>
            <a:r>
              <a:rPr lang="en-GB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(new position)</a:t>
            </a: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workshop</a:t>
            </a:r>
          </a:p>
          <a:p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(new position)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7721A5-8DA0-135F-0694-8E4BEC4F80CD}"/>
              </a:ext>
            </a:extLst>
          </p:cNvPr>
          <p:cNvSpPr/>
          <p:nvPr/>
        </p:nvSpPr>
        <p:spPr>
          <a:xfrm>
            <a:off x="546949" y="2468349"/>
            <a:ext cx="2513560" cy="32562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Arnaud Foussat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Ariel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Haziot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Mikko Karppinen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Alejandro Carlon</a:t>
            </a:r>
          </a:p>
          <a:p>
            <a:r>
              <a:rPr lang="en-GB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(new position) </a:t>
            </a:r>
          </a:p>
          <a:p>
            <a:r>
              <a:rPr lang="en-GB" sz="1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Juan Carlos Perez</a:t>
            </a:r>
          </a:p>
          <a:p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Keiran Geiger (FELL)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Nicola Sala (FELL)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Elena Fernandez Mora (GRAP)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Gonzalo Hernando (GRAP)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Federico Ben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Caid (GRAE)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Nicolas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Peray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(TEMC)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Sachin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Gowrishankar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(TECH)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Ignacio Perez (GRAP)</a:t>
            </a:r>
          </a:p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Vendela </a:t>
            </a:r>
            <a:r>
              <a:rPr lang="en-GB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Roxenborg</a:t>
            </a:r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(GRAE)</a:t>
            </a:r>
          </a:p>
          <a:p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4EC99F-962B-4E6E-23A4-DE3FF569F171}"/>
              </a:ext>
            </a:extLst>
          </p:cNvPr>
          <p:cNvSpPr/>
          <p:nvPr/>
        </p:nvSpPr>
        <p:spPr>
          <a:xfrm>
            <a:off x="5854318" y="2468349"/>
            <a:ext cx="2937312" cy="39819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lymer and HV lab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Roland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Piccin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POLAB Operation &amp; Services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Sébastien Clement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Cedric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Urscheler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Instrumentation &amp; Electrical Tests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Francois-Olivier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Pincot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Pavan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Chaganti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Dielectric materials R&amp;D 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Christian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Scheuerlein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Javier Osuna (FELL)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Vincent Schenk (GRAP)</a:t>
            </a:r>
          </a:p>
          <a:p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Enrico Lanzoni (TRNE)</a:t>
            </a:r>
          </a:p>
          <a:p>
            <a:r>
              <a:rPr lang="en-GB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Daphne </a:t>
            </a:r>
            <a:r>
              <a:rPr lang="en-GB" sz="1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Beaujoint</a:t>
            </a:r>
            <a:r>
              <a:rPr lang="en-GB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(GRAE)</a:t>
            </a:r>
          </a:p>
          <a:p>
            <a:r>
              <a:rPr lang="en-GB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Filip Louka (TECH) </a:t>
            </a:r>
          </a:p>
        </p:txBody>
      </p:sp>
    </p:spTree>
    <p:extLst>
      <p:ext uri="{BB962C8B-B14F-4D97-AF65-F5344CB8AC3E}">
        <p14:creationId xmlns:p14="http://schemas.microsoft.com/office/powerpoint/2010/main" val="62474741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Who’s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coming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,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who’s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leaving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1800" dirty="0" err="1">
                <a:sym typeface="Symbol" pitchFamily="18" charset="2"/>
              </a:rPr>
              <a:t>Joining</a:t>
            </a:r>
            <a:r>
              <a:rPr lang="fr-CH" sz="1800" dirty="0">
                <a:sym typeface="Symbol" pitchFamily="18" charset="2"/>
              </a:rPr>
              <a:t> the section</a:t>
            </a:r>
          </a:p>
          <a:p>
            <a:pPr lvl="1"/>
            <a:r>
              <a:rPr lang="en-GB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Daphne </a:t>
            </a:r>
            <a:r>
              <a:rPr lang="en-GB" sz="1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Beaujoint</a:t>
            </a:r>
            <a:r>
              <a:rPr lang="en-GB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(GRAE) </a:t>
            </a:r>
            <a:r>
              <a:rPr lang="fr-CH" sz="1400" dirty="0">
                <a:sym typeface="Symbol" pitchFamily="18" charset="2"/>
              </a:rPr>
              <a:t>(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R. </a:t>
            </a:r>
            <a:r>
              <a:rPr lang="fr-CH" sz="1400" dirty="0" err="1">
                <a:sym typeface="Symbol" pitchFamily="18" charset="2"/>
              </a:rPr>
              <a:t>Piccin</a:t>
            </a:r>
            <a:r>
              <a:rPr lang="fr-CH" sz="1400" dirty="0">
                <a:sym typeface="Symbol" pitchFamily="18" charset="2"/>
              </a:rPr>
              <a:t>)</a:t>
            </a:r>
            <a:endParaRPr lang="en-GB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Filip Louka (TECH) </a:t>
            </a:r>
            <a:r>
              <a:rPr lang="fr-CH" sz="1400" dirty="0">
                <a:sym typeface="Symbol" pitchFamily="18" charset="2"/>
              </a:rPr>
              <a:t>(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C. </a:t>
            </a:r>
            <a:r>
              <a:rPr lang="fr-CH" sz="1400" dirty="0" err="1">
                <a:sym typeface="Symbol" pitchFamily="18" charset="2"/>
              </a:rPr>
              <a:t>Schuerelin</a:t>
            </a:r>
            <a:r>
              <a:rPr lang="fr-CH" sz="1400" dirty="0">
                <a:sym typeface="Symbol" pitchFamily="18" charset="2"/>
              </a:rPr>
              <a:t>)</a:t>
            </a:r>
          </a:p>
          <a:p>
            <a:pPr marL="457200" lvl="1" indent="0">
              <a:buNone/>
            </a:pPr>
            <a:endParaRPr lang="fr-CH" sz="1400" dirty="0">
              <a:sym typeface="Symbol" pitchFamily="18" charset="2"/>
            </a:endParaRPr>
          </a:p>
          <a:p>
            <a:pPr lvl="1"/>
            <a:endParaRPr lang="fr-CH" sz="1400" dirty="0">
              <a:sym typeface="Symbol" pitchFamily="18" charset="2"/>
            </a:endParaRPr>
          </a:p>
          <a:p>
            <a:r>
              <a:rPr lang="fr-CH" sz="1800" dirty="0">
                <a:sym typeface="Symbol" pitchFamily="18" charset="2"/>
              </a:rPr>
              <a:t>Main </a:t>
            </a:r>
            <a:r>
              <a:rPr lang="fr-CH" sz="1800" dirty="0" err="1">
                <a:sym typeface="Symbol" pitchFamily="18" charset="2"/>
              </a:rPr>
              <a:t>activities</a:t>
            </a:r>
            <a:endParaRPr lang="fr-CH" sz="1800" dirty="0">
              <a:sym typeface="Symbol" pitchFamily="18" charset="2"/>
            </a:endParaRPr>
          </a:p>
          <a:p>
            <a:pPr lvl="1"/>
            <a:r>
              <a:rPr lang="fr-CH" sz="1400" dirty="0" err="1">
                <a:sym typeface="Symbol" pitchFamily="18" charset="2"/>
              </a:rPr>
              <a:t>Three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nested</a:t>
            </a:r>
            <a:r>
              <a:rPr lang="fr-CH" sz="1400" dirty="0">
                <a:sym typeface="Symbol" pitchFamily="18" charset="2"/>
              </a:rPr>
              <a:t> correctors </a:t>
            </a:r>
            <a:r>
              <a:rPr lang="fr-CH" sz="1400" dirty="0" err="1">
                <a:sym typeface="Symbol" pitchFamily="18" charset="2"/>
              </a:rPr>
              <a:t>delivered</a:t>
            </a:r>
            <a:endParaRPr lang="fr-CH" sz="1400" dirty="0">
              <a:sym typeface="Symbol" pitchFamily="18" charset="2"/>
            </a:endParaRPr>
          </a:p>
          <a:p>
            <a:pPr lvl="1"/>
            <a:r>
              <a:rPr lang="fr-CH" sz="1400" dirty="0">
                <a:sym typeface="Symbol" pitchFamily="18" charset="2"/>
              </a:rPr>
              <a:t>MQXFS4f </a:t>
            </a:r>
            <a:r>
              <a:rPr lang="fr-CH" sz="1400" dirty="0" err="1">
                <a:sym typeface="Symbol" pitchFamily="18" charset="2"/>
              </a:rPr>
              <a:t>reloaded</a:t>
            </a:r>
            <a:r>
              <a:rPr lang="fr-CH" sz="1400" dirty="0">
                <a:sym typeface="Symbol" pitchFamily="18" charset="2"/>
              </a:rPr>
              <a:t> and </a:t>
            </a:r>
            <a:r>
              <a:rPr lang="fr-CH" sz="1400" dirty="0" err="1">
                <a:sym typeface="Symbol" pitchFamily="18" charset="2"/>
              </a:rPr>
              <a:t>tested</a:t>
            </a:r>
            <a:endParaRPr lang="fr-CH" sz="1400" dirty="0">
              <a:sym typeface="Symbol" pitchFamily="18" charset="2"/>
            </a:endParaRPr>
          </a:p>
          <a:p>
            <a:pPr lvl="1"/>
            <a:r>
              <a:rPr lang="fr-CH" sz="1400" dirty="0" err="1">
                <a:sym typeface="Symbol" pitchFamily="18" charset="2"/>
              </a:rPr>
              <a:t>Fusillo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delivered</a:t>
            </a:r>
            <a:endParaRPr lang="fr-CH" sz="1400" dirty="0">
              <a:sym typeface="Symbol" pitchFamily="18" charset="2"/>
            </a:endParaRPr>
          </a:p>
          <a:p>
            <a:pPr lvl="1"/>
            <a:r>
              <a:rPr lang="fr-CH" sz="1400" dirty="0">
                <a:sym typeface="Symbol" pitchFamily="18" charset="2"/>
              </a:rPr>
              <a:t>SMC </a:t>
            </a:r>
            <a:r>
              <a:rPr lang="fr-CH" sz="1400" dirty="0" err="1">
                <a:sym typeface="Symbol" pitchFamily="18" charset="2"/>
              </a:rPr>
              <a:t>delivered</a:t>
            </a:r>
            <a:r>
              <a:rPr lang="fr-CH" sz="1400" dirty="0">
                <a:sym typeface="Symbol" pitchFamily="18" charset="2"/>
              </a:rPr>
              <a:t>, ESC and </a:t>
            </a:r>
            <a:r>
              <a:rPr lang="fr-CH" sz="1400" dirty="0" err="1">
                <a:sym typeface="Symbol" pitchFamily="18" charset="2"/>
              </a:rPr>
              <a:t>eCLIQ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tested</a:t>
            </a:r>
            <a:endParaRPr lang="fr-CH" sz="1400" dirty="0">
              <a:sym typeface="Symbol" pitchFamily="18" charset="2"/>
            </a:endParaRPr>
          </a:p>
          <a:p>
            <a:pPr lvl="1"/>
            <a:endParaRPr lang="fr-CH" sz="1400" dirty="0">
              <a:sym typeface="Symbol" pitchFamily="18" charset="2"/>
            </a:endParaRPr>
          </a:p>
          <a:p>
            <a:r>
              <a:rPr lang="fr-CH" sz="1800" dirty="0">
                <a:sym typeface="Symbol" pitchFamily="18" charset="2"/>
              </a:rPr>
              <a:t>For </a:t>
            </a:r>
            <a:r>
              <a:rPr lang="fr-CH" sz="1800" dirty="0" err="1">
                <a:sym typeface="Symbol" pitchFamily="18" charset="2"/>
              </a:rPr>
              <a:t>next</a:t>
            </a:r>
            <a:r>
              <a:rPr lang="fr-CH" sz="1800" dirty="0">
                <a:sym typeface="Symbol" pitchFamily="18" charset="2"/>
              </a:rPr>
              <a:t> six </a:t>
            </a:r>
            <a:r>
              <a:rPr lang="fr-CH" sz="1800" dirty="0" err="1">
                <a:sym typeface="Symbol" pitchFamily="18" charset="2"/>
              </a:rPr>
              <a:t>months</a:t>
            </a:r>
            <a:endParaRPr lang="fr-CH" sz="1800" dirty="0">
              <a:sym typeface="Symbol" pitchFamily="18" charset="2"/>
            </a:endParaRPr>
          </a:p>
          <a:p>
            <a:pPr lvl="1"/>
            <a:r>
              <a:rPr lang="fr-CH" sz="1400" dirty="0" err="1">
                <a:sym typeface="Symbol" pitchFamily="18" charset="2"/>
              </a:rPr>
              <a:t>Reassembly</a:t>
            </a:r>
            <a:r>
              <a:rPr lang="fr-CH" sz="1400" dirty="0">
                <a:sym typeface="Symbol" pitchFamily="18" charset="2"/>
              </a:rPr>
              <a:t> of RMM 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fishbone</a:t>
            </a:r>
            <a:r>
              <a:rPr lang="fr-CH" sz="1400" dirty="0">
                <a:sym typeface="Symbol" pitchFamily="18" charset="2"/>
              </a:rPr>
              <a:t>, and 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new </a:t>
            </a:r>
            <a:r>
              <a:rPr lang="fr-CH" sz="1400" dirty="0" err="1">
                <a:sym typeface="Symbol" pitchFamily="18" charset="2"/>
              </a:rPr>
              <a:t>coils</a:t>
            </a:r>
            <a:endParaRPr lang="fr-CH" sz="1400" dirty="0">
              <a:sym typeface="Symbol" pitchFamily="18" charset="2"/>
            </a:endParaRPr>
          </a:p>
          <a:p>
            <a:pPr lvl="1"/>
            <a:r>
              <a:rPr lang="fr-CH" sz="1400" dirty="0">
                <a:sym typeface="Symbol" pitchFamily="18" charset="2"/>
              </a:rPr>
              <a:t>MQXFS4 program : </a:t>
            </a:r>
            <a:r>
              <a:rPr lang="fr-CH" sz="1400" dirty="0" err="1">
                <a:sym typeface="Symbol" pitchFamily="18" charset="2"/>
              </a:rPr>
              <a:t>two</a:t>
            </a:r>
            <a:r>
              <a:rPr lang="fr-CH" sz="1400" dirty="0">
                <a:sym typeface="Symbol" pitchFamily="18" charset="2"/>
              </a:rPr>
              <a:t>/</a:t>
            </a:r>
            <a:r>
              <a:rPr lang="fr-CH" sz="1400" dirty="0" err="1">
                <a:sym typeface="Symbol" pitchFamily="18" charset="2"/>
              </a:rPr>
              <a:t>three</a:t>
            </a:r>
            <a:r>
              <a:rPr lang="fr-CH" sz="1400" dirty="0">
                <a:sym typeface="Symbol" pitchFamily="18" charset="2"/>
              </a:rPr>
              <a:t> more tests</a:t>
            </a:r>
          </a:p>
          <a:p>
            <a:pPr lvl="1"/>
            <a:r>
              <a:rPr lang="fr-CH" sz="1400" dirty="0">
                <a:sym typeface="Symbol" pitchFamily="18" charset="2"/>
              </a:rPr>
              <a:t>SMC 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wax</a:t>
            </a:r>
          </a:p>
          <a:p>
            <a:pPr lvl="1"/>
            <a:r>
              <a:rPr lang="fr-CH" sz="1400" dirty="0" err="1">
                <a:sym typeface="Symbol" pitchFamily="18" charset="2"/>
              </a:rPr>
              <a:t>Assembly</a:t>
            </a:r>
            <a:r>
              <a:rPr lang="fr-CH" sz="1400" dirty="0">
                <a:sym typeface="Symbol" pitchFamily="18" charset="2"/>
              </a:rPr>
              <a:t> ISAAC</a:t>
            </a:r>
          </a:p>
          <a:p>
            <a:pPr lvl="1"/>
            <a:r>
              <a:rPr lang="fr-CH" sz="1400" dirty="0">
                <a:sym typeface="Symbol" pitchFamily="18" charset="2"/>
              </a:rPr>
              <a:t>Support to </a:t>
            </a:r>
            <a:r>
              <a:rPr lang="fr-CH" sz="1400" dirty="0" err="1">
                <a:sym typeface="Symbol" pitchFamily="18" charset="2"/>
              </a:rPr>
              <a:t>assembly</a:t>
            </a:r>
            <a:r>
              <a:rPr lang="fr-CH" sz="1400" dirty="0">
                <a:sym typeface="Symbol" pitchFamily="18" charset="2"/>
              </a:rPr>
              <a:t> R2D2 in CEA </a:t>
            </a:r>
          </a:p>
          <a:p>
            <a:pPr lvl="1"/>
            <a:endParaRPr lang="fr-CH" sz="1400" dirty="0">
              <a:sym typeface="Symbol" pitchFamily="18" charset="2"/>
            </a:endParaRPr>
          </a:p>
        </p:txBody>
      </p:sp>
      <p:pic>
        <p:nvPicPr>
          <p:cNvPr id="3" name="Picture 2" descr="A graph of a graph&#10;&#10;AI-generated content may be incorrect.">
            <a:extLst>
              <a:ext uri="{FF2B5EF4-FFF2-40B4-BE49-F238E27FC236}">
                <a16:creationId xmlns:a16="http://schemas.microsoft.com/office/drawing/2014/main" id="{9222AC9F-D521-56BF-98D5-D3F4EFE3A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71" y="2046514"/>
            <a:ext cx="4896508" cy="229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95389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Venice workshop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dirty="0">
                <a:sym typeface="Symbol" pitchFamily="18" charset="2"/>
              </a:rPr>
              <a:t>Workshop to </a:t>
            </a:r>
            <a:r>
              <a:rPr lang="fr-CH" sz="2000" dirty="0" err="1">
                <a:sym typeface="Symbol" pitchFamily="18" charset="2"/>
              </a:rPr>
              <a:t>define</a:t>
            </a:r>
            <a:r>
              <a:rPr lang="fr-CH" sz="2000" dirty="0">
                <a:sym typeface="Symbol" pitchFamily="18" charset="2"/>
              </a:rPr>
              <a:t> the </a:t>
            </a:r>
            <a:r>
              <a:rPr lang="fr-CH" sz="2000" dirty="0" err="1">
                <a:sym typeface="Symbol" pitchFamily="18" charset="2"/>
              </a:rPr>
              <a:t>European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Strategy</a:t>
            </a:r>
            <a:r>
              <a:rPr lang="fr-CH" sz="2000" dirty="0">
                <a:sym typeface="Symbol" pitchFamily="18" charset="2"/>
              </a:rPr>
              <a:t> for </a:t>
            </a:r>
            <a:r>
              <a:rPr lang="fr-CH" sz="2000" dirty="0" err="1">
                <a:sym typeface="Symbol" pitchFamily="18" charset="2"/>
              </a:rPr>
              <a:t>Particle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Physics</a:t>
            </a:r>
            <a:endParaRPr lang="fr-CH" sz="1400" dirty="0">
              <a:sym typeface="Symbol" pitchFamily="18" charset="2"/>
            </a:endParaRP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An </a:t>
            </a:r>
            <a:r>
              <a:rPr lang="fr-CH" sz="1600" dirty="0" err="1">
                <a:sym typeface="Symbol" pitchFamily="18" charset="2"/>
              </a:rPr>
              <a:t>event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that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takes</a:t>
            </a:r>
            <a:r>
              <a:rPr lang="fr-CH" sz="1600" dirty="0">
                <a:sym typeface="Symbol" pitchFamily="18" charset="2"/>
              </a:rPr>
              <a:t> place </a:t>
            </a:r>
            <a:r>
              <a:rPr lang="fr-CH" sz="1600" dirty="0" err="1">
                <a:sym typeface="Symbol" pitchFamily="18" charset="2"/>
              </a:rPr>
              <a:t>every</a:t>
            </a:r>
            <a:r>
              <a:rPr lang="fr-CH" sz="1600" dirty="0">
                <a:sym typeface="Symbol" pitchFamily="18" charset="2"/>
              </a:rPr>
              <a:t> five </a:t>
            </a:r>
            <a:r>
              <a:rPr lang="fr-CH" sz="1600" dirty="0" err="1">
                <a:sym typeface="Symbol" pitchFamily="18" charset="2"/>
              </a:rPr>
              <a:t>years</a:t>
            </a:r>
            <a:endParaRPr lang="fr-CH" sz="1600" dirty="0">
              <a:sym typeface="Symbol" pitchFamily="18" charset="2"/>
            </a:endParaRPr>
          </a:p>
          <a:p>
            <a:pPr lvl="1" eaLnBrk="1" hangingPunct="1"/>
            <a:r>
              <a:rPr lang="fr-CH" sz="1600" dirty="0">
                <a:sym typeface="Symbol" pitchFamily="18" charset="2"/>
                <a:hlinkClick r:id="rId6"/>
              </a:rPr>
              <a:t>https://agenda.infn.it/event/44943/</a:t>
            </a:r>
            <a:r>
              <a:rPr lang="fr-CH" sz="1600" dirty="0">
                <a:sym typeface="Symbol" pitchFamily="18" charset="2"/>
              </a:rPr>
              <a:t> 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Previous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statement</a:t>
            </a:r>
            <a:r>
              <a:rPr lang="fr-CH" sz="1600" dirty="0">
                <a:sym typeface="Symbol" pitchFamily="18" charset="2"/>
              </a:rPr>
              <a:t> in </a:t>
            </a:r>
            <a:r>
              <a:rPr lang="fr-CH" sz="1600" dirty="0" err="1">
                <a:sym typeface="Symbol" pitchFamily="18" charset="2"/>
              </a:rPr>
              <a:t>favour</a:t>
            </a:r>
            <a:r>
              <a:rPr lang="fr-CH" sz="1600" dirty="0">
                <a:sym typeface="Symbol" pitchFamily="18" charset="2"/>
              </a:rPr>
              <a:t> of FCC-</a:t>
            </a:r>
            <a:r>
              <a:rPr lang="fr-CH" sz="1600" dirty="0" err="1">
                <a:sym typeface="Symbol" pitchFamily="18" charset="2"/>
              </a:rPr>
              <a:t>ee</a:t>
            </a:r>
            <a:r>
              <a:rPr lang="fr-CH" sz="1600" dirty="0">
                <a:sym typeface="Symbol" pitchFamily="18" charset="2"/>
              </a:rPr>
              <a:t>/</a:t>
            </a:r>
            <a:r>
              <a:rPr lang="fr-CH" sz="1600" dirty="0" err="1">
                <a:sym typeface="Symbol" pitchFamily="18" charset="2"/>
              </a:rPr>
              <a:t>hh</a:t>
            </a:r>
            <a:r>
              <a:rPr lang="fr-CH" sz="1600" dirty="0">
                <a:sym typeface="Symbol" pitchFamily="18" charset="2"/>
              </a:rPr>
              <a:t> program</a:t>
            </a: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FCC-</a:t>
            </a:r>
            <a:r>
              <a:rPr lang="fr-CH" sz="1600" dirty="0" err="1">
                <a:sym typeface="Symbol" pitchFamily="18" charset="2"/>
              </a:rPr>
              <a:t>ee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from</a:t>
            </a:r>
            <a:r>
              <a:rPr lang="fr-CH" sz="1600" dirty="0">
                <a:sym typeface="Symbol" pitchFamily="18" charset="2"/>
              </a:rPr>
              <a:t> 2045: a </a:t>
            </a:r>
            <a:r>
              <a:rPr lang="fr-CH" sz="1600" dirty="0" err="1">
                <a:sym typeface="Symbol" pitchFamily="18" charset="2"/>
              </a:rPr>
              <a:t>collider</a:t>
            </a:r>
            <a:r>
              <a:rPr lang="fr-CH" sz="1600" dirty="0">
                <a:sym typeface="Symbol" pitchFamily="18" charset="2"/>
              </a:rPr>
              <a:t> of </a:t>
            </a:r>
            <a:r>
              <a:rPr lang="fr-CH" sz="1600" dirty="0" err="1">
                <a:sym typeface="Symbol" pitchFamily="18" charset="2"/>
              </a:rPr>
              <a:t>electron</a:t>
            </a:r>
            <a:r>
              <a:rPr lang="fr-CH" sz="1600" dirty="0">
                <a:sym typeface="Symbol" pitchFamily="18" charset="2"/>
              </a:rPr>
              <a:t> and positron</a:t>
            </a:r>
          </a:p>
          <a:p>
            <a:pPr lvl="2" eaLnBrk="1" hangingPunct="1"/>
            <a:r>
              <a:rPr lang="fr-CH" sz="1400" dirty="0">
                <a:sym typeface="Symbol" pitchFamily="18" charset="2"/>
              </a:rPr>
              <a:t>This </a:t>
            </a:r>
            <a:r>
              <a:rPr lang="fr-CH" sz="1400" dirty="0" err="1">
                <a:sym typeface="Symbol" pitchFamily="18" charset="2"/>
              </a:rPr>
              <a:t>needs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resisitve</a:t>
            </a:r>
            <a:r>
              <a:rPr lang="fr-CH" sz="1400" dirty="0">
                <a:sym typeface="Symbol" pitchFamily="18" charset="2"/>
              </a:rPr>
              <a:t> magnets</a:t>
            </a:r>
          </a:p>
          <a:p>
            <a:pPr lvl="2" eaLnBrk="1" hangingPunct="1"/>
            <a:r>
              <a:rPr lang="fr-CH" sz="1400" dirty="0">
                <a:sym typeface="Symbol" pitchFamily="18" charset="2"/>
              </a:rPr>
              <a:t>Plus </a:t>
            </a:r>
            <a:r>
              <a:rPr lang="fr-CH" sz="1400" dirty="0" err="1">
                <a:sym typeface="Symbol" pitchFamily="18" charset="2"/>
              </a:rPr>
              <a:t>superconductinve</a:t>
            </a:r>
            <a:r>
              <a:rPr lang="fr-CH" sz="1400" dirty="0">
                <a:sym typeface="Symbol" pitchFamily="18" charset="2"/>
              </a:rPr>
              <a:t> magnets in the interaction </a:t>
            </a:r>
            <a:r>
              <a:rPr lang="fr-CH" sz="1400" dirty="0" err="1">
                <a:sym typeface="Symbol" pitchFamily="18" charset="2"/>
              </a:rPr>
              <a:t>region</a:t>
            </a:r>
            <a:endParaRPr lang="fr-CH" sz="1400" dirty="0">
              <a:sym typeface="Symbol" pitchFamily="18" charset="2"/>
            </a:endParaRPr>
          </a:p>
          <a:p>
            <a:pPr lvl="2" eaLnBrk="1" hangingPunct="1"/>
            <a:r>
              <a:rPr lang="fr-CH" sz="1400" dirty="0">
                <a:sym typeface="Symbol" pitchFamily="18" charset="2"/>
              </a:rPr>
              <a:t>The section </a:t>
            </a:r>
            <a:r>
              <a:rPr lang="fr-CH" sz="1400" dirty="0" err="1">
                <a:sym typeface="Symbol" pitchFamily="18" charset="2"/>
              </a:rPr>
              <a:t>is</a:t>
            </a:r>
            <a:r>
              <a:rPr lang="fr-CH" sz="1400" dirty="0">
                <a:sym typeface="Symbol" pitchFamily="18" charset="2"/>
              </a:rPr>
              <a:t> not (</a:t>
            </a:r>
            <a:r>
              <a:rPr lang="fr-CH" sz="1400" dirty="0" err="1">
                <a:sym typeface="Symbol" pitchFamily="18" charset="2"/>
              </a:rPr>
              <a:t>yet</a:t>
            </a:r>
            <a:r>
              <a:rPr lang="fr-CH" sz="1400" dirty="0">
                <a:sym typeface="Symbol" pitchFamily="18" charset="2"/>
              </a:rPr>
              <a:t>) </a:t>
            </a:r>
            <a:r>
              <a:rPr lang="fr-CH" sz="1400" dirty="0" err="1">
                <a:sym typeface="Symbol" pitchFamily="18" charset="2"/>
              </a:rPr>
              <a:t>involved</a:t>
            </a:r>
            <a:r>
              <a:rPr lang="fr-CH" sz="1400" dirty="0">
                <a:sym typeface="Symbol" pitchFamily="18" charset="2"/>
              </a:rPr>
              <a:t> on </a:t>
            </a:r>
            <a:r>
              <a:rPr lang="fr-CH" sz="1400" dirty="0" err="1">
                <a:sym typeface="Symbol" pitchFamily="18" charset="2"/>
              </a:rPr>
              <a:t>this</a:t>
            </a:r>
            <a:r>
              <a:rPr lang="fr-CH" sz="1400" dirty="0">
                <a:sym typeface="Symbol" pitchFamily="18" charset="2"/>
              </a:rPr>
              <a:t> – A. Foussat </a:t>
            </a:r>
            <a:r>
              <a:rPr lang="fr-CH" sz="1400" dirty="0" err="1">
                <a:sym typeface="Symbol" pitchFamily="18" charset="2"/>
              </a:rPr>
              <a:t>acted</a:t>
            </a:r>
            <a:r>
              <a:rPr lang="fr-CH" sz="1400" dirty="0">
                <a:sym typeface="Symbol" pitchFamily="18" charset="2"/>
              </a:rPr>
              <a:t> as </a:t>
            </a:r>
            <a:r>
              <a:rPr lang="fr-CH" sz="1400" dirty="0" err="1">
                <a:sym typeface="Symbol" pitchFamily="18" charset="2"/>
              </a:rPr>
              <a:t>linkperson</a:t>
            </a:r>
            <a:r>
              <a:rPr lang="fr-CH" sz="1400" dirty="0">
                <a:sym typeface="Symbol" pitchFamily="18" charset="2"/>
              </a:rPr>
              <a:t> – </a:t>
            </a:r>
            <a:r>
              <a:rPr lang="fr-CH" sz="1400" dirty="0" err="1">
                <a:sym typeface="Symbol" pitchFamily="18" charset="2"/>
              </a:rPr>
              <a:t>we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will</a:t>
            </a:r>
            <a:r>
              <a:rPr lang="fr-CH" sz="1400" dirty="0">
                <a:sym typeface="Symbol" pitchFamily="18" charset="2"/>
              </a:rPr>
              <a:t> se how the engagement of the group </a:t>
            </a:r>
            <a:r>
              <a:rPr lang="fr-CH" sz="1400" dirty="0" err="1">
                <a:sym typeface="Symbol" pitchFamily="18" charset="2"/>
              </a:rPr>
              <a:t>evolves</a:t>
            </a:r>
            <a:endParaRPr lang="fr-CH" sz="1400" dirty="0">
              <a:sym typeface="Symbol" pitchFamily="18" charset="2"/>
            </a:endParaRP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FCC-</a:t>
            </a:r>
            <a:r>
              <a:rPr lang="fr-CH" sz="1600" dirty="0" err="1">
                <a:sym typeface="Symbol" pitchFamily="18" charset="2"/>
              </a:rPr>
              <a:t>hh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from</a:t>
            </a:r>
            <a:r>
              <a:rPr lang="fr-CH" sz="1600" dirty="0">
                <a:sym typeface="Symbol" pitchFamily="18" charset="2"/>
              </a:rPr>
              <a:t> 2070: a </a:t>
            </a:r>
            <a:r>
              <a:rPr lang="fr-CH" sz="1600" dirty="0" err="1">
                <a:sym typeface="Symbol" pitchFamily="18" charset="2"/>
              </a:rPr>
              <a:t>collider</a:t>
            </a:r>
            <a:r>
              <a:rPr lang="fr-CH" sz="1600" dirty="0">
                <a:sym typeface="Symbol" pitchFamily="18" charset="2"/>
              </a:rPr>
              <a:t> proton-proton </a:t>
            </a:r>
          </a:p>
          <a:p>
            <a:pPr lvl="2" eaLnBrk="1" hangingPunct="1"/>
            <a:r>
              <a:rPr lang="fr-CH" sz="1400" dirty="0">
                <a:sym typeface="Symbol" pitchFamily="18" charset="2"/>
              </a:rPr>
              <a:t>This </a:t>
            </a:r>
            <a:r>
              <a:rPr lang="fr-CH" sz="1400" dirty="0" err="1">
                <a:sym typeface="Symbol" pitchFamily="18" charset="2"/>
              </a:rPr>
              <a:t>requires</a:t>
            </a:r>
            <a:r>
              <a:rPr lang="fr-CH" sz="1400" dirty="0">
                <a:sym typeface="Symbol" pitchFamily="18" charset="2"/>
              </a:rPr>
              <a:t> 14 T magnets (</a:t>
            </a:r>
            <a:r>
              <a:rPr lang="fr-CH" sz="1400" dirty="0" err="1">
                <a:sym typeface="Symbol" pitchFamily="18" charset="2"/>
              </a:rPr>
              <a:t>see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next</a:t>
            </a:r>
            <a:r>
              <a:rPr lang="fr-CH" sz="1400" dirty="0">
                <a:sym typeface="Symbol" pitchFamily="18" charset="2"/>
              </a:rPr>
              <a:t> slide)</a:t>
            </a:r>
          </a:p>
          <a:p>
            <a:pPr lvl="2" eaLnBrk="1" hangingPunct="1"/>
            <a:endParaRPr lang="fr-CH" sz="1400" dirty="0">
              <a:sym typeface="Symbol" pitchFamily="18" charset="2"/>
            </a:endParaRPr>
          </a:p>
          <a:p>
            <a:pPr lvl="2" eaLnBrk="1" hangingPunct="1"/>
            <a:endParaRPr lang="fr-CH" sz="1400" dirty="0">
              <a:sym typeface="Symbol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04617A-F629-839A-6D01-5812F4345F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699" y="2590799"/>
            <a:ext cx="5340539" cy="10968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A6A3BF-38C5-EA2D-CDCF-DA53833253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6106" y="1579223"/>
            <a:ext cx="2561194" cy="25655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AE1B3B-F14A-E2DA-ED52-F787E6F2A952}"/>
              </a:ext>
            </a:extLst>
          </p:cNvPr>
          <p:cNvSpPr txBox="1"/>
          <p:nvPr/>
        </p:nvSpPr>
        <p:spPr>
          <a:xfrm>
            <a:off x="6622264" y="4238405"/>
            <a:ext cx="2157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FCC location, F. Gianotti talk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7695987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AAD8A-DC6E-BBDF-D3AC-82511033B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898B3D90-9489-3CF2-139B-3432C9897B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F7D9DF3E-B3E7-152F-328D-DAF3685845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Venice workshop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0FCC25FF-9316-213A-E5F9-067882C5B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dirty="0">
                <a:sym typeface="Symbol" pitchFamily="18" charset="2"/>
              </a:rPr>
              <a:t>The last ESPP </a:t>
            </a:r>
            <a:r>
              <a:rPr lang="fr-CH" sz="2000" dirty="0" err="1">
                <a:sym typeface="Symbol" pitchFamily="18" charset="2"/>
              </a:rPr>
              <a:t>also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supported</a:t>
            </a:r>
            <a:r>
              <a:rPr lang="fr-CH" sz="2000" dirty="0">
                <a:sym typeface="Symbol" pitchFamily="18" charset="2"/>
              </a:rPr>
              <a:t> </a:t>
            </a:r>
            <a:r>
              <a:rPr lang="fr-CH" sz="2000" dirty="0" err="1">
                <a:sym typeface="Symbol" pitchFamily="18" charset="2"/>
              </a:rPr>
              <a:t>strongly</a:t>
            </a:r>
            <a:r>
              <a:rPr lang="fr-CH" sz="2000" dirty="0">
                <a:sym typeface="Symbol" pitchFamily="18" charset="2"/>
              </a:rPr>
              <a:t> the R&amp;D on magnets</a:t>
            </a: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Main changes: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The 100 </a:t>
            </a:r>
            <a:r>
              <a:rPr lang="fr-CH" sz="1600" dirty="0" err="1">
                <a:sym typeface="Symbol" pitchFamily="18" charset="2"/>
              </a:rPr>
              <a:t>TeV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paradigm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is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abandoned</a:t>
            </a:r>
            <a:r>
              <a:rPr lang="fr-CH" sz="1600" dirty="0">
                <a:sym typeface="Symbol" pitchFamily="18" charset="2"/>
              </a:rPr>
              <a:t> – </a:t>
            </a:r>
            <a:r>
              <a:rPr lang="fr-CH" sz="1600" dirty="0" err="1">
                <a:sym typeface="Symbol" pitchFamily="18" charset="2"/>
              </a:rPr>
              <a:t>now</a:t>
            </a:r>
            <a:r>
              <a:rPr lang="fr-CH" sz="1600" dirty="0">
                <a:sym typeface="Symbol" pitchFamily="18" charset="2"/>
              </a:rPr>
              <a:t> the </a:t>
            </a:r>
            <a:r>
              <a:rPr lang="fr-CH" sz="1600" dirty="0" err="1">
                <a:sym typeface="Symbol" pitchFamily="18" charset="2"/>
              </a:rPr>
              <a:t>baseline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is</a:t>
            </a:r>
            <a:r>
              <a:rPr lang="fr-CH" sz="1600" dirty="0">
                <a:sym typeface="Symbol" pitchFamily="18" charset="2"/>
              </a:rPr>
              <a:t> 85 </a:t>
            </a:r>
            <a:r>
              <a:rPr lang="fr-CH" sz="1600" dirty="0" err="1">
                <a:sym typeface="Symbol" pitchFamily="18" charset="2"/>
              </a:rPr>
              <a:t>TeV</a:t>
            </a:r>
            <a:r>
              <a:rPr lang="fr-CH" sz="1600" dirty="0">
                <a:sym typeface="Symbol" pitchFamily="18" charset="2"/>
              </a:rPr>
              <a:t> and 14 T </a:t>
            </a:r>
            <a:r>
              <a:rPr lang="fr-CH" sz="1600" dirty="0" err="1">
                <a:sym typeface="Symbol" pitchFamily="18" charset="2"/>
              </a:rPr>
              <a:t>dipole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field</a:t>
            </a:r>
            <a:endParaRPr lang="fr-CH" sz="1600" dirty="0">
              <a:sym typeface="Symbol" pitchFamily="18" charset="2"/>
            </a:endParaRP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An option of FCC-</a:t>
            </a:r>
            <a:r>
              <a:rPr lang="fr-CH" sz="1600" dirty="0" err="1">
                <a:sym typeface="Symbol" pitchFamily="18" charset="2"/>
              </a:rPr>
              <a:t>hh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without</a:t>
            </a:r>
            <a:r>
              <a:rPr lang="fr-CH" sz="1600" dirty="0">
                <a:sym typeface="Symbol" pitchFamily="18" charset="2"/>
              </a:rPr>
              <a:t> FCC-</a:t>
            </a:r>
            <a:r>
              <a:rPr lang="fr-CH" sz="1600" dirty="0" err="1">
                <a:sym typeface="Symbol" pitchFamily="18" charset="2"/>
              </a:rPr>
              <a:t>ee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is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also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considered</a:t>
            </a:r>
            <a:r>
              <a:rPr lang="fr-CH" sz="1600" dirty="0">
                <a:sym typeface="Symbol" pitchFamily="18" charset="2"/>
              </a:rPr>
              <a:t>, as </a:t>
            </a:r>
            <a:r>
              <a:rPr lang="fr-CH" sz="1600" dirty="0" err="1">
                <a:sym typeface="Symbol" pitchFamily="18" charset="2"/>
              </a:rPr>
              <a:t>presented</a:t>
            </a:r>
            <a:r>
              <a:rPr lang="fr-CH" sz="1600" dirty="0">
                <a:sym typeface="Symbol" pitchFamily="18" charset="2"/>
              </a:rPr>
              <a:t> in 2024,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possible </a:t>
            </a:r>
            <a:r>
              <a:rPr lang="fr-CH" sz="1600" dirty="0" err="1">
                <a:sym typeface="Symbol" pitchFamily="18" charset="2"/>
              </a:rPr>
              <a:t>beam</a:t>
            </a:r>
            <a:r>
              <a:rPr lang="fr-CH" sz="1600" dirty="0">
                <a:sym typeface="Symbol" pitchFamily="18" charset="2"/>
              </a:rPr>
              <a:t> commissioning of FCC-</a:t>
            </a:r>
            <a:r>
              <a:rPr lang="fr-CH" sz="1600" dirty="0" err="1">
                <a:sym typeface="Symbol" pitchFamily="18" charset="2"/>
              </a:rPr>
              <a:t>hh</a:t>
            </a:r>
            <a:r>
              <a:rPr lang="fr-CH" sz="1600" dirty="0">
                <a:sym typeface="Symbol" pitchFamily="18" charset="2"/>
              </a:rPr>
              <a:t> as </a:t>
            </a:r>
            <a:r>
              <a:rPr lang="fr-CH" sz="1600" dirty="0" err="1">
                <a:sym typeface="Symbol" pitchFamily="18" charset="2"/>
              </a:rPr>
              <a:t>early</a:t>
            </a:r>
            <a:r>
              <a:rPr lang="fr-CH" sz="1600" dirty="0">
                <a:sym typeface="Symbol" pitchFamily="18" charset="2"/>
              </a:rPr>
              <a:t> as 2050</a:t>
            </a:r>
          </a:p>
          <a:p>
            <a:pPr eaLnBrk="1" hangingPunct="1"/>
            <a:r>
              <a:rPr lang="fr-CH" sz="2000" dirty="0" err="1">
                <a:sym typeface="Symbol" pitchFamily="18" charset="2"/>
              </a:rPr>
              <a:t>We</a:t>
            </a:r>
            <a:r>
              <a:rPr lang="fr-CH" sz="2000" dirty="0">
                <a:sym typeface="Symbol" pitchFamily="18" charset="2"/>
              </a:rPr>
              <a:t> have no time to lose !</a:t>
            </a:r>
          </a:p>
          <a:p>
            <a:pPr lvl="1" eaLnBrk="1" hangingPunct="1"/>
            <a:endParaRPr lang="fr-CH" sz="10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C84440-4AB4-0589-50C8-C9809D14B8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000" y="1609183"/>
            <a:ext cx="6144986" cy="6172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46A802-BCE8-052E-57A7-53581F8FA0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1469" y="3789287"/>
            <a:ext cx="4745716" cy="26416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60CCF8-35B7-25C5-B400-51BA23C9F948}"/>
              </a:ext>
            </a:extLst>
          </p:cNvPr>
          <p:cNvSpPr txBox="1"/>
          <p:nvPr/>
        </p:nvSpPr>
        <p:spPr>
          <a:xfrm>
            <a:off x="4156650" y="6572522"/>
            <a:ext cx="2294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HFM roadmap, F. Gianotti talk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7545478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9314A-F27C-0E7C-99AE-307ABC1EA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40B45E8D-128F-F62C-0EC8-B12841B630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0F0DDFA-D7F7-BD5E-7ADB-F82791992C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Venice workshop: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other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options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E1943F4-8345-4525-76FD-847A70B10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dirty="0">
                <a:sym typeface="Symbol" pitchFamily="18" charset="2"/>
              </a:rPr>
              <a:t>CLIC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CERN flagship on </a:t>
            </a:r>
            <a:r>
              <a:rPr lang="fr-CH" sz="1600" dirty="0" err="1">
                <a:sym typeface="Symbol" pitchFamily="18" charset="2"/>
              </a:rPr>
              <a:t>novel</a:t>
            </a:r>
            <a:r>
              <a:rPr lang="fr-CH" sz="1600" dirty="0">
                <a:sym typeface="Symbol" pitchFamily="18" charset="2"/>
              </a:rPr>
              <a:t> RF technologies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Compact </a:t>
            </a:r>
            <a:r>
              <a:rPr lang="fr-CH" sz="1600" dirty="0" err="1">
                <a:sym typeface="Symbol" pitchFamily="18" charset="2"/>
              </a:rPr>
              <a:t>linear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collider</a:t>
            </a:r>
            <a:r>
              <a:rPr lang="fr-CH" sz="1600" dirty="0">
                <a:sym typeface="Symbol" pitchFamily="18" charset="2"/>
              </a:rPr>
              <a:t>, 1.5 </a:t>
            </a:r>
            <a:r>
              <a:rPr lang="fr-CH" sz="1600" dirty="0" err="1">
                <a:sym typeface="Symbol" pitchFamily="18" charset="2"/>
              </a:rPr>
              <a:t>TeV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30 km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Based</a:t>
            </a:r>
            <a:r>
              <a:rPr lang="fr-CH" sz="1600" dirty="0">
                <a:sym typeface="Symbol" pitchFamily="18" charset="2"/>
              </a:rPr>
              <a:t> on a </a:t>
            </a:r>
            <a:r>
              <a:rPr lang="fr-CH" sz="1600" dirty="0" err="1">
                <a:sym typeface="Symbol" pitchFamily="18" charset="2"/>
              </a:rPr>
              <a:t>novel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technology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providing</a:t>
            </a:r>
            <a:r>
              <a:rPr lang="fr-CH" sz="1600" dirty="0">
                <a:sym typeface="Symbol" pitchFamily="18" charset="2"/>
              </a:rPr>
              <a:t> 100 MV/m</a:t>
            </a:r>
          </a:p>
          <a:p>
            <a:pPr lvl="2" eaLnBrk="1" hangingPunct="1"/>
            <a:r>
              <a:rPr lang="fr-CH" sz="1400" dirty="0">
                <a:sym typeface="Symbol" pitchFamily="18" charset="2"/>
              </a:rPr>
              <a:t>100 MV/m * 15 km = 1.5 </a:t>
            </a:r>
            <a:r>
              <a:rPr lang="fr-CH" sz="1400" dirty="0" err="1">
                <a:sym typeface="Symbol" pitchFamily="18" charset="2"/>
              </a:rPr>
              <a:t>TeV</a:t>
            </a:r>
            <a:endParaRPr lang="fr-CH" sz="1400" dirty="0">
              <a:sym typeface="Symbol" pitchFamily="18" charset="2"/>
            </a:endParaRPr>
          </a:p>
          <a:p>
            <a:pPr marL="914400" lvl="2" indent="0" eaLnBrk="1" hangingPunct="1">
              <a:buNone/>
            </a:pPr>
            <a:endParaRPr lang="fr-CH" sz="1400" dirty="0">
              <a:sym typeface="Symbol" pitchFamily="18" charset="2"/>
            </a:endParaRPr>
          </a:p>
          <a:p>
            <a:pPr lvl="2" eaLnBrk="1" hangingPunct="1"/>
            <a:endParaRPr lang="fr-CH" sz="14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ILC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Linear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collider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with</a:t>
            </a:r>
            <a:r>
              <a:rPr lang="fr-CH" sz="1600" dirty="0">
                <a:sym typeface="Symbol" pitchFamily="18" charset="2"/>
              </a:rPr>
              <a:t> standard technologies (30 MV/m)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Japan has been </a:t>
            </a:r>
            <a:r>
              <a:rPr lang="fr-CH" sz="1600" dirty="0" err="1">
                <a:sym typeface="Symbol" pitchFamily="18" charset="2"/>
              </a:rPr>
              <a:t>interested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since</a:t>
            </a:r>
            <a:r>
              <a:rPr lang="fr-CH" sz="1600" dirty="0">
                <a:sym typeface="Symbol" pitchFamily="18" charset="2"/>
              </a:rPr>
              <a:t> long time, but the </a:t>
            </a:r>
            <a:r>
              <a:rPr lang="fr-CH" sz="1600" dirty="0" err="1">
                <a:sym typeface="Symbol" pitchFamily="18" charset="2"/>
              </a:rPr>
              <a:t>study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is</a:t>
            </a:r>
            <a:r>
              <a:rPr lang="fr-CH" sz="1600" dirty="0">
                <a:sym typeface="Symbol" pitchFamily="18" charset="2"/>
              </a:rPr>
              <a:t> far to </a:t>
            </a:r>
            <a:r>
              <a:rPr lang="fr-CH" sz="1600" dirty="0" err="1">
                <a:sym typeface="Symbol" pitchFamily="18" charset="2"/>
              </a:rPr>
              <a:t>become</a:t>
            </a:r>
            <a:r>
              <a:rPr lang="fr-CH" sz="1600" dirty="0">
                <a:sym typeface="Symbol" pitchFamily="18" charset="2"/>
              </a:rPr>
              <a:t> a </a:t>
            </a:r>
            <a:r>
              <a:rPr lang="fr-CH" sz="1600" dirty="0" err="1">
                <a:sym typeface="Symbol" pitchFamily="18" charset="2"/>
              </a:rPr>
              <a:t>project</a:t>
            </a:r>
            <a:endParaRPr lang="fr-CH" sz="1600" dirty="0">
              <a:sym typeface="Symbol" pitchFamily="18" charset="2"/>
            </a:endParaRPr>
          </a:p>
          <a:p>
            <a:pPr lvl="2" eaLnBrk="1" hangingPunct="1"/>
            <a:endParaRPr lang="fr-CH" sz="1400" dirty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lvl="1" eaLnBrk="1" hangingPunct="1"/>
            <a:endParaRPr lang="fr-CH" sz="10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32CCB4-2AB6-FC4F-15E4-7BD934133E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7451" y="1140883"/>
            <a:ext cx="3257936" cy="24594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2D1E87-3CC2-B1F0-4BD3-8986224C4F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1294" y="4445087"/>
            <a:ext cx="4444093" cy="18801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E53AFE-9D11-0EAF-E3D3-956EB04E4E2A}"/>
              </a:ext>
            </a:extLst>
          </p:cNvPr>
          <p:cNvSpPr txBox="1"/>
          <p:nvPr/>
        </p:nvSpPr>
        <p:spPr>
          <a:xfrm>
            <a:off x="6287437" y="3555537"/>
            <a:ext cx="221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CLIC location, F. Gianotti talk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226EC7-0E0E-9A62-6A32-C81333129B90}"/>
              </a:ext>
            </a:extLst>
          </p:cNvPr>
          <p:cNvSpPr txBox="1"/>
          <p:nvPr/>
        </p:nvSpPr>
        <p:spPr>
          <a:xfrm>
            <a:off x="5595662" y="6339295"/>
            <a:ext cx="2000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ILC sketch, F. Gianotti talk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5087793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DEC91-362C-4146-0E50-3EDF1B518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DC70E728-6A4A-90B3-DC32-75B20E9F18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B887A4F0-793A-486B-5BEC-47A2E51A22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Venice workshop: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other</a:t>
            </a:r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options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E999F608-3F48-DFB0-3DCB-4F7ED5A0E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dirty="0" err="1">
                <a:sym typeface="Symbol" pitchFamily="18" charset="2"/>
              </a:rPr>
              <a:t>LHeC</a:t>
            </a:r>
            <a:endParaRPr lang="fr-CH" sz="2000" dirty="0">
              <a:sym typeface="Symbol" pitchFamily="18" charset="2"/>
            </a:endParaRP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A 50 </a:t>
            </a:r>
            <a:r>
              <a:rPr lang="fr-CH" sz="1600" dirty="0" err="1">
                <a:sym typeface="Symbol" pitchFamily="18" charset="2"/>
              </a:rPr>
              <a:t>GeV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electron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accelerator</a:t>
            </a:r>
            <a:r>
              <a:rPr lang="fr-CH" sz="1600" dirty="0">
                <a:sym typeface="Symbol" pitchFamily="18" charset="2"/>
              </a:rPr>
              <a:t> to shoot on LHC protons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Physics</a:t>
            </a:r>
            <a:r>
              <a:rPr lang="fr-CH" sz="1600" dirty="0">
                <a:sym typeface="Symbol" pitchFamily="18" charset="2"/>
              </a:rPr>
              <a:t> of lepton + hadron as in HERA</a:t>
            </a:r>
            <a:endParaRPr lang="fr-CH" sz="1200" dirty="0">
              <a:sym typeface="Symbol" pitchFamily="18" charset="2"/>
            </a:endParaRPr>
          </a:p>
          <a:p>
            <a:pPr marL="914400" lvl="2" indent="0" eaLnBrk="1" hangingPunct="1">
              <a:buNone/>
            </a:pPr>
            <a:endParaRPr lang="fr-CH" sz="14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LEP3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A </a:t>
            </a:r>
            <a:r>
              <a:rPr lang="fr-CH" sz="1600" dirty="0" err="1">
                <a:sym typeface="Symbol" pitchFamily="18" charset="2"/>
              </a:rPr>
              <a:t>collider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electron</a:t>
            </a:r>
            <a:r>
              <a:rPr lang="fr-CH" sz="1600" dirty="0">
                <a:sym typeface="Symbol" pitchFamily="18" charset="2"/>
              </a:rPr>
              <a:t> positron at 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A </a:t>
            </a:r>
            <a:r>
              <a:rPr lang="fr-CH" sz="1600" dirty="0" err="1">
                <a:sym typeface="Symbol" pitchFamily="18" charset="2"/>
              </a:rPr>
              <a:t>higgs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factory</a:t>
            </a:r>
            <a:r>
              <a:rPr lang="fr-CH" sz="1600" dirty="0">
                <a:sym typeface="Symbol" pitchFamily="18" charset="2"/>
              </a:rPr>
              <a:t> in the LHC tunnel – an </a:t>
            </a:r>
            <a:r>
              <a:rPr lang="fr-CH" sz="1600" dirty="0" err="1">
                <a:sym typeface="Symbol" pitchFamily="18" charset="2"/>
              </a:rPr>
              <a:t>improved</a:t>
            </a:r>
            <a:r>
              <a:rPr lang="fr-CH" sz="1600" dirty="0">
                <a:sym typeface="Symbol" pitchFamily="18" charset="2"/>
              </a:rPr>
              <a:t> version of LEP</a:t>
            </a:r>
          </a:p>
          <a:p>
            <a:pPr lvl="2" eaLnBrk="1" hangingPunct="1"/>
            <a:r>
              <a:rPr lang="fr-CH" sz="1400" dirty="0">
                <a:sym typeface="Symbol" pitchFamily="18" charset="2"/>
              </a:rPr>
              <a:t>But </a:t>
            </a:r>
            <a:r>
              <a:rPr lang="fr-CH" sz="1400" dirty="0" err="1">
                <a:sym typeface="Symbol" pitchFamily="18" charset="2"/>
              </a:rPr>
              <a:t>with</a:t>
            </a:r>
            <a:r>
              <a:rPr lang="fr-CH" sz="1400" dirty="0">
                <a:sym typeface="Symbol" pitchFamily="18" charset="2"/>
              </a:rPr>
              <a:t> a set of </a:t>
            </a:r>
            <a:r>
              <a:rPr lang="fr-CH" sz="1400" dirty="0" err="1">
                <a:sym typeface="Symbol" pitchFamily="18" charset="2"/>
              </a:rPr>
              <a:t>very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challenging</a:t>
            </a:r>
            <a:r>
              <a:rPr lang="fr-CH" sz="1400" dirty="0">
                <a:sym typeface="Symbol" pitchFamily="18" charset="2"/>
              </a:rPr>
              <a:t> </a:t>
            </a:r>
            <a:r>
              <a:rPr lang="fr-CH" sz="1400" dirty="0" err="1">
                <a:sym typeface="Symbol" pitchFamily="18" charset="2"/>
              </a:rPr>
              <a:t>parameters</a:t>
            </a:r>
            <a:r>
              <a:rPr lang="fr-CH" sz="1400" dirty="0">
                <a:sym typeface="Symbol" pitchFamily="18" charset="2"/>
              </a:rPr>
              <a:t>, to </a:t>
            </a:r>
            <a:r>
              <a:rPr lang="fr-CH" sz="1400" dirty="0" err="1">
                <a:sym typeface="Symbol" pitchFamily="18" charset="2"/>
              </a:rPr>
              <a:t>get</a:t>
            </a:r>
            <a:r>
              <a:rPr lang="fr-CH" sz="1400" dirty="0">
                <a:sym typeface="Symbol" pitchFamily="18" charset="2"/>
              </a:rPr>
              <a:t> good </a:t>
            </a:r>
            <a:r>
              <a:rPr lang="fr-CH" sz="1400" dirty="0" err="1">
                <a:sym typeface="Symbol" pitchFamily="18" charset="2"/>
              </a:rPr>
              <a:t>luminosity</a:t>
            </a:r>
            <a:endParaRPr lang="fr-CH" sz="1400" dirty="0">
              <a:sym typeface="Symbol" pitchFamily="18" charset="2"/>
            </a:endParaRPr>
          </a:p>
          <a:p>
            <a:pPr marL="914400" lvl="2" indent="0" eaLnBrk="1" hangingPunct="1">
              <a:buNone/>
            </a:pPr>
            <a:endParaRPr lang="fr-CH" sz="1400" dirty="0">
              <a:sym typeface="Symbol" pitchFamily="18" charset="2"/>
            </a:endParaRPr>
          </a:p>
          <a:p>
            <a:pPr eaLnBrk="1" hangingPunct="1"/>
            <a:r>
              <a:rPr lang="fr-CH" sz="2000" dirty="0">
                <a:sym typeface="Symbol" pitchFamily="18" charset="2"/>
              </a:rPr>
              <a:t>Muon </a:t>
            </a:r>
            <a:r>
              <a:rPr lang="fr-CH" sz="2000" dirty="0" err="1">
                <a:sym typeface="Symbol" pitchFamily="18" charset="2"/>
              </a:rPr>
              <a:t>collider</a:t>
            </a:r>
            <a:endParaRPr lang="fr-CH" sz="2000" dirty="0">
              <a:sym typeface="Symbol" pitchFamily="18" charset="2"/>
            </a:endParaRP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Accelerating</a:t>
            </a:r>
            <a:r>
              <a:rPr lang="fr-CH" sz="1600" dirty="0">
                <a:sym typeface="Symbol" pitchFamily="18" charset="2"/>
              </a:rPr>
              <a:t> muons </a:t>
            </a:r>
            <a:r>
              <a:rPr lang="fr-CH" sz="1600" dirty="0" err="1">
                <a:sym typeface="Symbol" pitchFamily="18" charset="2"/>
              </a:rPr>
              <a:t>rather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than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electrons</a:t>
            </a:r>
            <a:r>
              <a:rPr lang="fr-CH" sz="1600" dirty="0">
                <a:sym typeface="Symbol" pitchFamily="18" charset="2"/>
              </a:rPr>
              <a:t> (</a:t>
            </a:r>
            <a:r>
              <a:rPr lang="fr-CH" sz="1600" dirty="0" err="1">
                <a:sym typeface="Symbol" pitchFamily="18" charset="2"/>
              </a:rPr>
              <a:t>heavvier</a:t>
            </a:r>
            <a:r>
              <a:rPr lang="fr-CH" sz="1600" dirty="0">
                <a:sym typeface="Symbol" pitchFamily="18" charset="2"/>
              </a:rPr>
              <a:t>, </a:t>
            </a:r>
            <a:r>
              <a:rPr lang="fr-CH" sz="1600" dirty="0" err="1">
                <a:sym typeface="Symbol" pitchFamily="18" charset="2"/>
              </a:rPr>
              <a:t>less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synchroton</a:t>
            </a:r>
            <a:r>
              <a:rPr lang="fr-CH" sz="1600" dirty="0">
                <a:sym typeface="Symbol" pitchFamily="18" charset="2"/>
              </a:rPr>
              <a:t> radiation)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They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decay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rapidly</a:t>
            </a:r>
            <a:r>
              <a:rPr lang="fr-CH" sz="1600" dirty="0">
                <a:sym typeface="Symbol" pitchFamily="18" charset="2"/>
              </a:rPr>
              <a:t>, </a:t>
            </a:r>
            <a:r>
              <a:rPr lang="fr-CH" sz="1600" dirty="0" err="1">
                <a:sym typeface="Symbol" pitchFamily="18" charset="2"/>
              </a:rPr>
              <a:t>so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they</a:t>
            </a:r>
            <a:r>
              <a:rPr lang="fr-CH" sz="1600" dirty="0">
                <a:sym typeface="Symbol" pitchFamily="18" charset="2"/>
              </a:rPr>
              <a:t> have to </a:t>
            </a:r>
            <a:r>
              <a:rPr lang="fr-CH" sz="1600" dirty="0" err="1">
                <a:sym typeface="Symbol" pitchFamily="18" charset="2"/>
              </a:rPr>
              <a:t>be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accelerated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very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rapidly</a:t>
            </a:r>
            <a:endParaRPr lang="fr-CH" sz="1600" dirty="0">
              <a:sym typeface="Symbol" pitchFamily="18" charset="2"/>
            </a:endParaRP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Old </a:t>
            </a:r>
            <a:r>
              <a:rPr lang="fr-CH" sz="1600" dirty="0" err="1">
                <a:sym typeface="Symbol" pitchFamily="18" charset="2"/>
              </a:rPr>
              <a:t>idea</a:t>
            </a:r>
            <a:r>
              <a:rPr lang="fr-CH" sz="1600" dirty="0">
                <a:sym typeface="Symbol" pitchFamily="18" charset="2"/>
              </a:rPr>
              <a:t>, </a:t>
            </a:r>
            <a:r>
              <a:rPr lang="fr-CH" sz="1600" dirty="0" err="1">
                <a:sym typeface="Symbol" pitchFamily="18" charset="2"/>
              </a:rPr>
              <a:t>many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technological</a:t>
            </a:r>
            <a:r>
              <a:rPr lang="fr-CH" sz="1600" dirty="0">
                <a:sym typeface="Symbol" pitchFamily="18" charset="2"/>
              </a:rPr>
              <a:t> challenges</a:t>
            </a: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lvl="1" eaLnBrk="1" hangingPunct="1"/>
            <a:endParaRPr lang="fr-CH" sz="10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B2B89D-CC83-0653-1210-6EE36AEB32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300" y="1110073"/>
            <a:ext cx="2452688" cy="1317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619EF2-BF42-73C2-2D84-47419AA8B0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779908"/>
            <a:ext cx="9144000" cy="17316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833D44-719E-7F79-E5BB-61570B6B01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3266" y="2428052"/>
            <a:ext cx="1840722" cy="15756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3E44F30-07AC-6AA6-B595-6DF6009BA0F1}"/>
              </a:ext>
            </a:extLst>
          </p:cNvPr>
          <p:cNvSpPr txBox="1"/>
          <p:nvPr/>
        </p:nvSpPr>
        <p:spPr>
          <a:xfrm>
            <a:off x="3756508" y="6511515"/>
            <a:ext cx="2222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MuCol sketch, F. Gianotti talk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8193018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ADB61-6DC6-547D-4CD8-BD941D780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21502FEB-CA24-C716-9A06-03070062D1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07D254CA-500F-71DE-8ED5-E4BB8CF665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Venice workshop: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outcome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327F1D00-172A-D290-C98F-F25005B06F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dirty="0">
                <a:sym typeface="Symbol" pitchFamily="18" charset="2"/>
              </a:rPr>
              <a:t>Full support to FCC-</a:t>
            </a:r>
            <a:r>
              <a:rPr lang="fr-CH" sz="2000" dirty="0" err="1">
                <a:sym typeface="Symbol" pitchFamily="18" charset="2"/>
              </a:rPr>
              <a:t>ee</a:t>
            </a:r>
            <a:r>
              <a:rPr lang="fr-CH" sz="2000" dirty="0">
                <a:sym typeface="Symbol" pitchFamily="18" charset="2"/>
              </a:rPr>
              <a:t>/</a:t>
            </a:r>
            <a:r>
              <a:rPr lang="fr-CH" sz="2000" dirty="0" err="1">
                <a:sym typeface="Symbol" pitchFamily="18" charset="2"/>
              </a:rPr>
              <a:t>hh</a:t>
            </a:r>
            <a:r>
              <a:rPr lang="fr-CH" sz="2000" dirty="0">
                <a:sym typeface="Symbol" pitchFamily="18" charset="2"/>
              </a:rPr>
              <a:t> programme</a:t>
            </a:r>
          </a:p>
          <a:p>
            <a:pPr marL="457200" lvl="1" indent="0" eaLnBrk="1" hangingPunct="1">
              <a:buNone/>
            </a:pPr>
            <a:endParaRPr lang="fr-CH" sz="10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B85212-5816-EF16-42C3-9AB5DD4B14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952" y="2389491"/>
            <a:ext cx="8088086" cy="31549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DCD66F-44BE-5659-C974-1EF8E6F78727}"/>
              </a:ext>
            </a:extLst>
          </p:cNvPr>
          <p:cNvSpPr txBox="1"/>
          <p:nvPr/>
        </p:nvSpPr>
        <p:spPr>
          <a:xfrm>
            <a:off x="3546358" y="5733331"/>
            <a:ext cx="2606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Votes for FCC-ee/</a:t>
            </a:r>
            <a:r>
              <a:rPr lang="en-US" sz="1200" dirty="0" err="1"/>
              <a:t>hh</a:t>
            </a:r>
            <a:r>
              <a:rPr lang="en-US" sz="1200" dirty="0"/>
              <a:t>, K. Jacobs talk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990095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7D96C-86AB-82C3-4DC2-78493DCC7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>
            <a:extLst>
              <a:ext uri="{FF2B5EF4-FFF2-40B4-BE49-F238E27FC236}">
                <a16:creationId xmlns:a16="http://schemas.microsoft.com/office/drawing/2014/main" id="{0A60EAAB-15FC-07F8-00DB-3E4CC57A82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SMT section meeting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B075E44-3C1A-F388-7F10-F288AA05A7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800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Venice workshop: </a:t>
            </a:r>
            <a:r>
              <a:rPr lang="fr-CH" sz="2800" dirty="0" err="1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outcome</a:t>
            </a:r>
            <a:endParaRPr lang="en-US" sz="2800" dirty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34023B4-0A20-B2A3-9F2F-DF02509F4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dirty="0" err="1">
                <a:sym typeface="Symbol" pitchFamily="18" charset="2"/>
              </a:rPr>
              <a:t>What</a:t>
            </a:r>
            <a:r>
              <a:rPr lang="fr-CH" sz="2000" dirty="0">
                <a:sym typeface="Symbol" pitchFamily="18" charset="2"/>
              </a:rPr>
              <a:t> if ?</a:t>
            </a:r>
          </a:p>
          <a:p>
            <a:pPr lvl="1" eaLnBrk="1" hangingPunct="1"/>
            <a:r>
              <a:rPr lang="fr-CH" sz="1600" dirty="0" err="1">
                <a:sym typeface="Symbol" pitchFamily="18" charset="2"/>
              </a:rPr>
              <a:t>Linear</a:t>
            </a:r>
            <a:r>
              <a:rPr lang="fr-CH" sz="1600" dirty="0">
                <a:sym typeface="Symbol" pitchFamily="18" charset="2"/>
              </a:rPr>
              <a:t> option has a relative </a:t>
            </a:r>
            <a:r>
              <a:rPr lang="fr-CH" sz="1600" dirty="0" err="1">
                <a:sym typeface="Symbol" pitchFamily="18" charset="2"/>
              </a:rPr>
              <a:t>majority</a:t>
            </a:r>
            <a:endParaRPr lang="fr-CH" sz="1600" dirty="0">
              <a:sym typeface="Symbol" pitchFamily="18" charset="2"/>
            </a:endParaRP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The option of FCC-</a:t>
            </a:r>
            <a:r>
              <a:rPr lang="fr-CH" sz="1600" dirty="0" err="1">
                <a:sym typeface="Symbol" pitchFamily="18" charset="2"/>
              </a:rPr>
              <a:t>hh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is</a:t>
            </a:r>
            <a:r>
              <a:rPr lang="fr-CH" sz="1600" dirty="0">
                <a:sym typeface="Symbol" pitchFamily="18" charset="2"/>
              </a:rPr>
              <a:t> </a:t>
            </a:r>
            <a:r>
              <a:rPr lang="fr-CH" sz="1600" dirty="0" err="1">
                <a:sym typeface="Symbol" pitchFamily="18" charset="2"/>
              </a:rPr>
              <a:t>gaining</a:t>
            </a:r>
            <a:r>
              <a:rPr lang="fr-CH" sz="1600" dirty="0">
                <a:sym typeface="Symbol" pitchFamily="18" charset="2"/>
              </a:rPr>
              <a:t> support 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Very </a:t>
            </a:r>
            <a:r>
              <a:rPr lang="fr-CH" sz="1600" dirty="0" err="1">
                <a:sym typeface="Symbol" pitchFamily="18" charset="2"/>
              </a:rPr>
              <a:t>little</a:t>
            </a:r>
            <a:r>
              <a:rPr lang="fr-CH" sz="1600" dirty="0">
                <a:sym typeface="Symbol" pitchFamily="18" charset="2"/>
              </a:rPr>
              <a:t> support for muon </a:t>
            </a:r>
            <a:r>
              <a:rPr lang="fr-CH" sz="1600" dirty="0" err="1">
                <a:sym typeface="Symbol" pitchFamily="18" charset="2"/>
              </a:rPr>
              <a:t>collider</a:t>
            </a:r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sz="10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A99D01-ECAF-2DD3-0B14-8B53F70452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1715" y="2741946"/>
            <a:ext cx="6787243" cy="30055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9F3AF0-E888-4B52-DE00-A58795192FEE}"/>
              </a:ext>
            </a:extLst>
          </p:cNvPr>
          <p:cNvSpPr txBox="1"/>
          <p:nvPr/>
        </p:nvSpPr>
        <p:spPr>
          <a:xfrm>
            <a:off x="3546358" y="5747513"/>
            <a:ext cx="3163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Votes for alternative scenario, K. Jacobs talk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6623225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66028</TotalTime>
  <Words>891</Words>
  <Application>Microsoft Office PowerPoint</Application>
  <PresentationFormat>On-screen Show (4:3)</PresentationFormat>
  <Paragraphs>202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Book Antiqua</vt:lpstr>
      <vt:lpstr>Felix Titling</vt:lpstr>
      <vt:lpstr>Symbol</vt:lpstr>
      <vt:lpstr>Times New Roman</vt:lpstr>
      <vt:lpstr>1_Default Design</vt:lpstr>
      <vt:lpstr>Custom Design</vt:lpstr>
      <vt:lpstr>Superconducting Magnet Technology general section meeting</vt:lpstr>
      <vt:lpstr>Organigram as of July 2025</vt:lpstr>
      <vt:lpstr>Who’s coming, who’s leaving</vt:lpstr>
      <vt:lpstr>Venice workshop</vt:lpstr>
      <vt:lpstr>Venice workshop</vt:lpstr>
      <vt:lpstr>Venice workshop: other options</vt:lpstr>
      <vt:lpstr>Venice workshop: other options</vt:lpstr>
      <vt:lpstr>Venice workshop: outcome</vt:lpstr>
      <vt:lpstr>Venice workshop: outcome</vt:lpstr>
      <vt:lpstr>Venice workshop: outcome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889</cp:revision>
  <dcterms:created xsi:type="dcterms:W3CDTF">2006-07-31T18:23:56Z</dcterms:created>
  <dcterms:modified xsi:type="dcterms:W3CDTF">2025-07-01T09:51:57Z</dcterms:modified>
</cp:coreProperties>
</file>