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31" r:id="rId2"/>
    <p:sldId id="363" r:id="rId3"/>
    <p:sldId id="365" r:id="rId4"/>
    <p:sldId id="366" r:id="rId5"/>
    <p:sldId id="368" r:id="rId6"/>
    <p:sldId id="372" r:id="rId7"/>
    <p:sldId id="369" r:id="rId8"/>
    <p:sldId id="371" r:id="rId9"/>
    <p:sldId id="373" r:id="rId10"/>
    <p:sldId id="374" r:id="rId11"/>
    <p:sldId id="356" r:id="rId1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r Boettcher" initials="OB" lastIdx="1" clrIdx="0">
    <p:extLst>
      <p:ext uri="{19B8F6BF-5375-455C-9EA6-DF929625EA0E}">
        <p15:presenceInfo xmlns:p15="http://schemas.microsoft.com/office/powerpoint/2012/main" userId="S::oliver.boettcher@cern.ch::04854872-acd4-4615-b4b4-1248e86361e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4F8"/>
    <a:srgbClr val="D3E7F1"/>
    <a:srgbClr val="5B9BD5"/>
    <a:srgbClr val="0097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60"/>
  </p:normalViewPr>
  <p:slideViewPr>
    <p:cSldViewPr snapToObjects="1" showGuides="1">
      <p:cViewPr>
        <p:scale>
          <a:sx n="125" d="100"/>
          <a:sy n="125" d="100"/>
        </p:scale>
        <p:origin x="78" y="132"/>
      </p:cViewPr>
      <p:guideLst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069"/>
    </p:cViewPr>
  </p:sorterViewPr>
  <p:notesViewPr>
    <p:cSldViewPr snapToObjects="1">
      <p:cViewPr varScale="1">
        <p:scale>
          <a:sx n="90" d="100"/>
          <a:sy n="90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27784" y="6356354"/>
            <a:ext cx="54505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O. Boettcher, HL-LHC WP8 meeting, 23rd March 2021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3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27784" y="6356354"/>
            <a:ext cx="54505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O. Boettcher, HL-LHC WP8 meeting, 23rd March 2021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05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6.tmp"/><Relationship Id="rId4" Type="http://schemas.openxmlformats.org/officeDocument/2006/relationships/image" Target="../media/image15.tm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543907" y="5013176"/>
            <a:ext cx="7561623" cy="85746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O. Boettcher on behalf of WP8</a:t>
            </a:r>
          </a:p>
          <a:p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69858" y="6073775"/>
            <a:ext cx="6480000" cy="349250"/>
          </a:xfrm>
        </p:spPr>
        <p:txBody>
          <a:bodyPr>
            <a:normAutofit fontScale="77500" lnSpcReduction="20000"/>
          </a:bodyPr>
          <a:lstStyle/>
          <a:p>
            <a:r>
              <a:rPr lang="en-GB" sz="1600" dirty="0"/>
              <a:t>CERN,  23</a:t>
            </a:r>
            <a:r>
              <a:rPr lang="en-GB" baseline="30000" dirty="0"/>
              <a:t>rd</a:t>
            </a:r>
            <a:r>
              <a:rPr lang="en-GB" sz="1600" dirty="0"/>
              <a:t> March 2021</a:t>
            </a:r>
          </a:p>
          <a:p>
            <a:r>
              <a:rPr lang="en-GB" sz="1600" dirty="0"/>
              <a:t>HL-LHC WP8 meeting</a:t>
            </a:r>
          </a:p>
          <a:p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80674" y="2996952"/>
            <a:ext cx="8590130" cy="180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Introduction - Machining scenarios for LS3:</a:t>
            </a:r>
            <a:br>
              <a:rPr lang="en-GB" dirty="0"/>
            </a:br>
            <a:r>
              <a:rPr lang="en-GB" dirty="0"/>
              <a:t>ATLAS shielding JFC3 and </a:t>
            </a:r>
            <a:r>
              <a:rPr lang="en-GB" strike="sngStrike" dirty="0">
                <a:solidFill>
                  <a:srgbClr val="FF0000"/>
                </a:solidFill>
              </a:rPr>
              <a:t>TX1S</a:t>
            </a:r>
            <a:br>
              <a:rPr lang="en-GB" dirty="0"/>
            </a:br>
            <a:r>
              <a:rPr lang="en-GB" dirty="0">
                <a:solidFill>
                  <a:srgbClr val="00B050"/>
                </a:solidFill>
              </a:rPr>
              <a:t>JF Section 3 Upper (Octagonal)</a:t>
            </a:r>
            <a:br>
              <a:rPr lang="en-GB" dirty="0">
                <a:solidFill>
                  <a:schemeClr val="bg2">
                    <a:lumMod val="75000"/>
                  </a:schemeClr>
                </a:solidFill>
              </a:rPr>
            </a:b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058126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E750-0233-410E-B1A4-6748F22C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of experience for JFC3 and JFS machining in LS3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11C36-ED56-4E85-A575-47DB1A06F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909" y="1087594"/>
            <a:ext cx="8746579" cy="4906963"/>
          </a:xfrm>
        </p:spPr>
        <p:txBody>
          <a:bodyPr>
            <a:normAutofit/>
          </a:bodyPr>
          <a:lstStyle/>
          <a:p>
            <a:r>
              <a:rPr lang="en-US" sz="2000" dirty="0"/>
              <a:t>Machining process for JFC3s were by factor 7 slower than for JFC1s .</a:t>
            </a:r>
          </a:p>
          <a:p>
            <a:r>
              <a:rPr lang="en-US" sz="2000" dirty="0"/>
              <a:t>It seems that the position of the slot to be machined and the orientation of the milling tool were responsible for this difference in machining performance with the robot. </a:t>
            </a:r>
          </a:p>
          <a:p>
            <a:r>
              <a:rPr lang="en-US" sz="2000" dirty="0"/>
              <a:t>The machining condition for JFS3Us in LS3 will be the same as for JFC3s. </a:t>
            </a:r>
          </a:p>
          <a:p>
            <a:r>
              <a:rPr lang="en-US" sz="2000" dirty="0"/>
              <a:t>Possibilities to improve the machining process need to be investigated.</a:t>
            </a:r>
          </a:p>
          <a:p>
            <a:r>
              <a:rPr lang="en-US" sz="2000" dirty="0"/>
              <a:t>The realization of tests are crucial to avoid unexpected long delays of machining ATLAS shielding units in LS3!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E25B-FE9D-44DB-8EFB-06B03E63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3AEB-17E0-4365-B180-BE55CDAB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O. Boettcher, HL-LHC WP8 meeting, 23rd March 2021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965143-E8DD-4235-8EFA-C5D092E7C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09" y="3760203"/>
            <a:ext cx="3345979" cy="1914141"/>
          </a:xfrm>
          <a:prstGeom prst="rect">
            <a:avLst/>
          </a:prstGeom>
          <a:ln>
            <a:solidFill>
              <a:srgbClr val="5B9BD5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9B50A9-5903-4AFB-8205-BFC38AAB6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1998" y="4031377"/>
            <a:ext cx="2104498" cy="1648173"/>
          </a:xfrm>
          <a:prstGeom prst="rect">
            <a:avLst/>
          </a:prstGeom>
          <a:ln>
            <a:solidFill>
              <a:srgbClr val="5B9BD5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5E51DA-F1FF-4974-BF75-AE03C53BB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1888" y="5705148"/>
            <a:ext cx="1771006" cy="1619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F34DCC6-4603-4C50-9B7E-159EAC7DEF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5713044"/>
            <a:ext cx="1771006" cy="164228"/>
          </a:xfrm>
          <a:prstGeom prst="rect">
            <a:avLst/>
          </a:prstGeom>
        </p:spPr>
      </p:pic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250D2064-7FBA-4D45-9AA2-7138C1C7293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41446" y="3749484"/>
            <a:ext cx="3162802" cy="1931535"/>
          </a:xfrm>
          <a:prstGeom prst="rect">
            <a:avLst/>
          </a:prstGeom>
          <a:ln>
            <a:solidFill>
              <a:srgbClr val="5B9BD5"/>
            </a:solidFill>
          </a:ln>
        </p:spPr>
      </p:pic>
    </p:spTree>
    <p:extLst>
      <p:ext uri="{BB962C8B-B14F-4D97-AF65-F5344CB8AC3E}">
        <p14:creationId xmlns:p14="http://schemas.microsoft.com/office/powerpoint/2010/main" val="3206307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361459"/>
          </a:xfrm>
        </p:spPr>
        <p:txBody>
          <a:bodyPr/>
          <a:lstStyle/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85515" y="220818"/>
            <a:ext cx="8023875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Other considerations</a:t>
            </a:r>
          </a:p>
        </p:txBody>
      </p:sp>
      <p:sp>
        <p:nvSpPr>
          <p:cNvPr id="17" name="Espace réservé du pied de page 1"/>
          <p:cNvSpPr>
            <a:spLocks noGrp="1"/>
          </p:cNvSpPr>
          <p:nvPr>
            <p:ph type="ftr" sz="quarter" idx="3"/>
          </p:nvPr>
        </p:nvSpPr>
        <p:spPr>
          <a:xfrm>
            <a:off x="2517775" y="6356350"/>
            <a:ext cx="6626225" cy="360363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O. Boettcher, HL-LHC WP8 meeting, 23rd March 2021</a:t>
            </a:r>
            <a:endParaRPr lang="en-GB" dirty="0">
              <a:solidFill>
                <a:srgbClr val="64BCD9"/>
              </a:solidFill>
            </a:endParaRPr>
          </a:p>
        </p:txBody>
      </p:sp>
      <p:pic>
        <p:nvPicPr>
          <p:cNvPr id="6" name="Picture 5" descr="A picture containing yellow, car, small, truck&#10;&#10;Description automatically generated">
            <a:extLst>
              <a:ext uri="{FF2B5EF4-FFF2-40B4-BE49-F238E27FC236}">
                <a16:creationId xmlns:a16="http://schemas.microsoft.com/office/drawing/2014/main" id="{198CAD45-AAE5-4208-BAEF-9EB81287D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500868"/>
            <a:ext cx="4647752" cy="2855481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95536" y="1005544"/>
            <a:ext cx="76328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What are the residual doses of JFC3s and JFS3Us in LS3?</a:t>
            </a:r>
            <a:br>
              <a:rPr lang="en-GB" sz="2000" dirty="0">
                <a:sym typeface="Wingdings" panose="05000000000000000000" pitchFamily="2" charset="2"/>
              </a:rPr>
            </a:br>
            <a:r>
              <a:rPr lang="en-GB" sz="2000" dirty="0">
                <a:sym typeface="Wingdings" panose="05000000000000000000" pitchFamily="2" charset="2"/>
              </a:rPr>
              <a:t>(Are these information available? Who provides these data?)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In what time window in LS3, the shielding units would be made available by ATLAS for machining? 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What are possible locations for realizing the machining?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Scenarios that need to be studies and discussed: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>
                <a:sym typeface="Wingdings" panose="05000000000000000000" pitchFamily="2" charset="2"/>
              </a:rPr>
              <a:t>Additional costs when machining off ATLAS site?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>
                <a:sym typeface="Wingdings" panose="05000000000000000000" pitchFamily="2" charset="2"/>
              </a:rPr>
              <a:t>Possibilities to automize machining process (e.g. no operators permanently present)?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>
                <a:sym typeface="Wingdings" panose="05000000000000000000" pitchFamily="2" charset="2"/>
              </a:rPr>
              <a:t>Can shielding units be positioned </a:t>
            </a:r>
            <a:br>
              <a:rPr lang="en-GB" sz="2000" dirty="0">
                <a:sym typeface="Wingdings" panose="05000000000000000000" pitchFamily="2" charset="2"/>
              </a:rPr>
            </a:br>
            <a:r>
              <a:rPr lang="en-GB" sz="2000" dirty="0">
                <a:sym typeface="Wingdings" panose="05000000000000000000" pitchFamily="2" charset="2"/>
              </a:rPr>
              <a:t>alternatively?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>
                <a:sym typeface="Wingdings" panose="05000000000000000000" pitchFamily="2" charset="2"/>
              </a:rPr>
              <a:t>Are there interesting alternatives </a:t>
            </a:r>
            <a:br>
              <a:rPr lang="en-GB" sz="2000" dirty="0">
                <a:sym typeface="Wingdings" panose="05000000000000000000" pitchFamily="2" charset="2"/>
              </a:rPr>
            </a:br>
            <a:r>
              <a:rPr lang="en-GB" sz="2000" dirty="0">
                <a:sym typeface="Wingdings" panose="05000000000000000000" pitchFamily="2" charset="2"/>
              </a:rPr>
              <a:t>to machining with the robot?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D0E6C-C4E4-417B-A9A0-0682E1B1C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89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B4491-0871-4E7A-8F7F-C0D361D32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5A302-1ED4-4D2A-BD74-4A9C88036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– Machining of ATLAS shielding </a:t>
            </a:r>
          </a:p>
          <a:p>
            <a:r>
              <a:rPr lang="en-US" dirty="0"/>
              <a:t>Experience from LS2 on JFC machining</a:t>
            </a:r>
          </a:p>
          <a:p>
            <a:r>
              <a:rPr lang="en-US" dirty="0"/>
              <a:t>Transfer of experience for JFC3 and JFS3U machining in LS3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1C1FC5-5917-475F-9C11-183ED4311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81FE1-FFC8-48EB-8486-68B113E13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O. Boettcher, HL-LHC WP8 meeting, 23rd March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189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E750-0233-410E-B1A4-6748F22C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Machining of ATLAS shielding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11C36-ED56-4E85-A575-47DB1A06F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E25B-FE9D-44DB-8EFB-06B03E63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3AEB-17E0-4365-B180-BE55CDAB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O. Boettcher, HL-LHC WP8 meeting, 23rd March 2021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423EFB-57AE-4837-A5CA-CFAEC2CE1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596" y="901748"/>
            <a:ext cx="7272808" cy="5454606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619194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E750-0233-410E-B1A4-6748F22C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Machining of ATLAS shielding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11C36-ED56-4E85-A575-47DB1A06F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E25B-FE9D-44DB-8EFB-06B03E63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3AEB-17E0-4365-B180-BE55CDAB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O. Boettcher, HL-LHC WP8 meeting, 23rd March 2021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3B83F7-4EDC-4079-B071-30C5F80B0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890717"/>
            <a:ext cx="7128793" cy="5346595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559228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E750-0233-410E-B1A4-6748F22C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 from LS2 on JFC machining</a:t>
            </a:r>
            <a:br>
              <a:rPr lang="en-US" dirty="0"/>
            </a:br>
            <a:r>
              <a:rPr lang="en-US" dirty="0"/>
              <a:t>- Specified modifications JFC1,2,3 (6 units)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11C36-ED56-4E85-A575-47DB1A06F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E25B-FE9D-44DB-8EFB-06B03E63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3AEB-17E0-4365-B180-BE55CDAB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O. Boettcher, HL-LHC WP8 meeting, 23rd March 2021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F6EB6C-3418-4212-8281-EC447F717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84" y="1130191"/>
            <a:ext cx="7143493" cy="5357621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512404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E750-0233-410E-B1A4-6748F22C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 from LS2 on JFC machining</a:t>
            </a:r>
            <a:br>
              <a:rPr lang="en-US" dirty="0"/>
            </a:br>
            <a:r>
              <a:rPr lang="en-US" dirty="0"/>
              <a:t>- a full year 2020 project </a:t>
            </a:r>
            <a:r>
              <a:rPr lang="en-US" sz="2000" dirty="0"/>
              <a:t>(incl. 2.5 months Covid-19)</a:t>
            </a:r>
            <a:r>
              <a:rPr lang="en-US" dirty="0"/>
              <a:t>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11C36-ED56-4E85-A575-47DB1A06F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E25B-FE9D-44DB-8EFB-06B03E63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3AEB-17E0-4365-B180-BE55CDAB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O. Boettcher, HL-LHC WP8 meeting, 23rd March 2021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25E12D-C719-407F-A06D-C4AA6A8F6037}"/>
              </a:ext>
            </a:extLst>
          </p:cNvPr>
          <p:cNvGrpSpPr/>
          <p:nvPr/>
        </p:nvGrpSpPr>
        <p:grpSpPr>
          <a:xfrm>
            <a:off x="1331640" y="998729"/>
            <a:ext cx="7176798" cy="5382599"/>
            <a:chOff x="1331640" y="998729"/>
            <a:chExt cx="7176798" cy="538259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F1B64F5-7B08-4E0E-955D-1BEC3BAF5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1640" y="998729"/>
              <a:ext cx="7176798" cy="5382599"/>
            </a:xfrm>
            <a:prstGeom prst="rect">
              <a:avLst/>
            </a:prstGeom>
            <a:ln>
              <a:solidFill>
                <a:srgbClr val="5B9BD5"/>
              </a:solidFill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01F2C45-9012-4ABE-B852-4CE0B8E946F3}"/>
                </a:ext>
              </a:extLst>
            </p:cNvPr>
            <p:cNvSpPr/>
            <p:nvPr/>
          </p:nvSpPr>
          <p:spPr>
            <a:xfrm>
              <a:off x="2561744" y="4640436"/>
              <a:ext cx="426080" cy="238987"/>
            </a:xfrm>
            <a:prstGeom prst="rect">
              <a:avLst/>
            </a:prstGeom>
            <a:solidFill>
              <a:srgbClr val="D3E7F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Sept.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8113DE3-583B-43DD-AE59-18C4ABAE67D7}"/>
                </a:ext>
              </a:extLst>
            </p:cNvPr>
            <p:cNvSpPr/>
            <p:nvPr/>
          </p:nvSpPr>
          <p:spPr>
            <a:xfrm>
              <a:off x="1898179" y="5285333"/>
              <a:ext cx="363597" cy="238987"/>
            </a:xfrm>
            <a:prstGeom prst="rect">
              <a:avLst/>
            </a:prstGeom>
            <a:solidFill>
              <a:srgbClr val="EAF4F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Oct.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C537D03-C753-48D3-99F8-85EEDD1CAE15}"/>
                </a:ext>
              </a:extLst>
            </p:cNvPr>
            <p:cNvSpPr/>
            <p:nvPr/>
          </p:nvSpPr>
          <p:spPr>
            <a:xfrm>
              <a:off x="5481816" y="5247232"/>
              <a:ext cx="1224136" cy="345667"/>
            </a:xfrm>
            <a:prstGeom prst="rect">
              <a:avLst/>
            </a:prstGeom>
            <a:solidFill>
              <a:srgbClr val="EAF4F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92075" indent="-92075"/>
              <a:r>
                <a:rPr lang="en-US" sz="1400" dirty="0">
                  <a:solidFill>
                    <a:srgbClr val="FF0000"/>
                  </a:solidFill>
                </a:rPr>
                <a:t>(from 13 Oct. </a:t>
              </a:r>
              <a:br>
                <a:rPr lang="en-US" sz="1400" dirty="0">
                  <a:solidFill>
                    <a:srgbClr val="FF0000"/>
                  </a:solidFill>
                </a:rPr>
              </a:br>
              <a:r>
                <a:rPr lang="en-US" sz="1400" dirty="0">
                  <a:solidFill>
                    <a:srgbClr val="FF0000"/>
                  </a:solidFill>
                </a:rPr>
                <a:t>in 2x 8h Shift) 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332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E750-0233-410E-B1A4-6748F22C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 from LS2 on JFC machining</a:t>
            </a:r>
            <a:br>
              <a:rPr lang="en-US" dirty="0"/>
            </a:br>
            <a:r>
              <a:rPr lang="en-US" dirty="0"/>
              <a:t>- Realized modifications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11C36-ED56-4E85-A575-47DB1A06F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E25B-FE9D-44DB-8EFB-06B03E63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3AEB-17E0-4365-B180-BE55CDAB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O. Boettcher, HL-LHC WP8 meeting, 23rd March 2021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09DD03-8E96-4FB1-BEC8-2943F53F7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66560"/>
            <a:ext cx="7200800" cy="5400601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082205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E750-0233-410E-B1A4-6748F22C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 from LS2 on JFC machining</a:t>
            </a:r>
            <a:br>
              <a:rPr lang="en-US" dirty="0"/>
            </a:br>
            <a:r>
              <a:rPr lang="en-US" dirty="0"/>
              <a:t>- Results regarding LS3 machining -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E25B-FE9D-44DB-8EFB-06B03E63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3AEB-17E0-4365-B180-BE55CDAB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O. Boettcher, HL-LHC WP8 meeting, 23rd March 2021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09DD03-8E96-4FB1-BEC8-2943F53F7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66560"/>
            <a:ext cx="7200800" cy="540060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33D3CDB-1E97-421C-A72B-DB03CD6D959E}"/>
              </a:ext>
            </a:extLst>
          </p:cNvPr>
          <p:cNvSpPr/>
          <p:nvPr/>
        </p:nvSpPr>
        <p:spPr>
          <a:xfrm>
            <a:off x="1212816" y="1506628"/>
            <a:ext cx="3306608" cy="19376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92075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DA14DC-7329-4284-9130-2AF4C289507A}"/>
              </a:ext>
            </a:extLst>
          </p:cNvPr>
          <p:cNvSpPr/>
          <p:nvPr/>
        </p:nvSpPr>
        <p:spPr>
          <a:xfrm>
            <a:off x="6372200" y="3982204"/>
            <a:ext cx="1370012" cy="11597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92075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57F24A8-2F95-420A-B66C-46F790399E02}"/>
              </a:ext>
            </a:extLst>
          </p:cNvPr>
          <p:cNvSpPr/>
          <p:nvPr/>
        </p:nvSpPr>
        <p:spPr>
          <a:xfrm>
            <a:off x="1265392" y="5653546"/>
            <a:ext cx="4962792" cy="2476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92075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C85F28F-B299-4148-8398-EF81E07DC842}"/>
              </a:ext>
            </a:extLst>
          </p:cNvPr>
          <p:cNvSpPr/>
          <p:nvPr/>
        </p:nvSpPr>
        <p:spPr>
          <a:xfrm>
            <a:off x="6038002" y="5135243"/>
            <a:ext cx="1704210" cy="5183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92075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F935AA-86D4-4731-A703-1EC37EF52205}"/>
              </a:ext>
            </a:extLst>
          </p:cNvPr>
          <p:cNvSpPr/>
          <p:nvPr/>
        </p:nvSpPr>
        <p:spPr>
          <a:xfrm>
            <a:off x="5789250" y="1233881"/>
            <a:ext cx="166142" cy="33404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7696A34-E11E-4E6D-AE9D-D55945B365F9}"/>
              </a:ext>
            </a:extLst>
          </p:cNvPr>
          <p:cNvSpPr/>
          <p:nvPr/>
        </p:nvSpPr>
        <p:spPr>
          <a:xfrm>
            <a:off x="936184" y="5653506"/>
            <a:ext cx="4954922" cy="43978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92075"/>
            <a:r>
              <a:rPr lang="en-GB" sz="1400" u="sng" dirty="0">
                <a:solidFill>
                  <a:schemeClr val="tx1"/>
                </a:solidFill>
              </a:rPr>
              <a:t>In total 1.4 tons milled  from 4 JFC1+3 in 150 days (8h shifts):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  <a:sym typeface="Wingdings" panose="05000000000000000000" pitchFamily="2" charset="2"/>
              </a:rPr>
              <a:t> milling off 2 tons from 2 units JFC3 remain for LS3</a:t>
            </a: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!!!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29" name="Picture 28" descr="Diagram, engineering drawing&#10;&#10;Description automatically generated">
            <a:extLst>
              <a:ext uri="{FF2B5EF4-FFF2-40B4-BE49-F238E27FC236}">
                <a16:creationId xmlns:a16="http://schemas.microsoft.com/office/drawing/2014/main" id="{82CEFD55-B4E4-4D57-8E36-36D49CD8E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48" y="1649169"/>
            <a:ext cx="2483768" cy="1435573"/>
          </a:xfrm>
          <a:prstGeom prst="rect">
            <a:avLst/>
          </a:prstGeom>
          <a:ln>
            <a:solidFill>
              <a:srgbClr val="5B9BD5"/>
            </a:solidFill>
          </a:ln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9DF5F84-9C0D-46A4-B2D9-42166FC719E1}"/>
              </a:ext>
            </a:extLst>
          </p:cNvPr>
          <p:cNvSpPr/>
          <p:nvPr/>
        </p:nvSpPr>
        <p:spPr>
          <a:xfrm>
            <a:off x="1026118" y="3039717"/>
            <a:ext cx="3090212" cy="36643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92075"/>
            <a:r>
              <a:rPr lang="en-GB" sz="1200" u="sng" dirty="0">
                <a:solidFill>
                  <a:schemeClr val="tx1"/>
                </a:solidFill>
              </a:rPr>
              <a:t>Each JFC1: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</a:p>
          <a:p>
            <a:pPr marL="92075"/>
            <a:r>
              <a:rPr lang="en-GB" sz="1200" dirty="0">
                <a:solidFill>
                  <a:schemeClr val="tx1"/>
                </a:solidFill>
              </a:rPr>
              <a:t>460 kg machined in 15 days </a:t>
            </a:r>
            <a:r>
              <a:rPr lang="en-GB" sz="1200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en-GB" sz="1200" b="1" dirty="0">
                <a:solidFill>
                  <a:schemeClr val="tx1"/>
                </a:solidFill>
                <a:sym typeface="Wingdings" panose="05000000000000000000" pitchFamily="2" charset="2"/>
              </a:rPr>
              <a:t>30.6 kg/day</a:t>
            </a: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31" name="Picture 30" descr="A picture containing diagram&#10;&#10;Description automatically generated">
            <a:extLst>
              <a:ext uri="{FF2B5EF4-FFF2-40B4-BE49-F238E27FC236}">
                <a16:creationId xmlns:a16="http://schemas.microsoft.com/office/drawing/2014/main" id="{F317E8F6-E5D0-4CCF-83CF-86578E85C9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9249" y="4555680"/>
            <a:ext cx="2368343" cy="1446356"/>
          </a:xfrm>
          <a:prstGeom prst="rect">
            <a:avLst/>
          </a:prstGeom>
          <a:ln>
            <a:solidFill>
              <a:srgbClr val="5B9BD5"/>
            </a:solidFill>
          </a:ln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A9C09C4-47A1-4574-8AF1-C7474744DF79}"/>
              </a:ext>
            </a:extLst>
          </p:cNvPr>
          <p:cNvSpPr/>
          <p:nvPr/>
        </p:nvSpPr>
        <p:spPr>
          <a:xfrm>
            <a:off x="6095380" y="3988662"/>
            <a:ext cx="2221036" cy="61086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92075"/>
            <a:r>
              <a:rPr lang="en-GB" sz="1200" u="sng" dirty="0">
                <a:solidFill>
                  <a:schemeClr val="tx1"/>
                </a:solidFill>
              </a:rPr>
              <a:t>Each JFC3: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</a:p>
          <a:p>
            <a:pPr marL="92075"/>
            <a:r>
              <a:rPr lang="en-GB" sz="1200" dirty="0">
                <a:solidFill>
                  <a:schemeClr val="tx1"/>
                </a:solidFill>
              </a:rPr>
              <a:t>265 kg machined in 60 days </a:t>
            </a:r>
            <a:r>
              <a:rPr lang="en-GB" sz="1200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en-GB" sz="1200" b="1" dirty="0">
                <a:solidFill>
                  <a:srgbClr val="FF0000"/>
                </a:solidFill>
                <a:sym typeface="Wingdings" panose="05000000000000000000" pitchFamily="2" charset="2"/>
              </a:rPr>
              <a:t>4.4 kg/day</a:t>
            </a:r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chemeClr val="tx1"/>
                </a:solidFill>
                <a:sym typeface="Wingdings" panose="05000000000000000000" pitchFamily="2" charset="2"/>
              </a:rPr>
              <a:t>(1day = 8h shift)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7D171C1-8051-4DA9-AF64-75DFBDDC72AF}"/>
              </a:ext>
            </a:extLst>
          </p:cNvPr>
          <p:cNvSpPr/>
          <p:nvPr/>
        </p:nvSpPr>
        <p:spPr>
          <a:xfrm>
            <a:off x="4686604" y="5448976"/>
            <a:ext cx="410020" cy="1920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92075"/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74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E750-0233-410E-B1A4-6748F22C2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 from LS2 on JFC machining</a:t>
            </a:r>
            <a:br>
              <a:rPr lang="en-US" dirty="0"/>
            </a:br>
            <a:r>
              <a:rPr lang="en-US" dirty="0"/>
              <a:t>- JFC3 machining process with robot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11C36-ED56-4E85-A575-47DB1A06F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87594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/>
              <a:t>The contractor could never solve the challenges and master the process of machining the slot into the JFC3s fully.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E25B-FE9D-44DB-8EFB-06B03E63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3AEB-17E0-4365-B180-BE55CDAB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O. Boettcher, HL-LHC WP8 meeting, 23rd March 2021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7F287-CB14-4B0A-897F-06649129B3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632" y="1844823"/>
            <a:ext cx="6440205" cy="4511531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6363024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20332</TotalTime>
  <Words>570</Words>
  <Application>Microsoft Office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PowerPoint Presentation</vt:lpstr>
      <vt:lpstr>Content overview</vt:lpstr>
      <vt:lpstr>Introduction – Machining of ATLAS shielding </vt:lpstr>
      <vt:lpstr>Introduction – Machining of ATLAS shielding </vt:lpstr>
      <vt:lpstr>Experience from LS2 on JFC machining - Specified modifications JFC1,2,3 (6 units) -</vt:lpstr>
      <vt:lpstr>Experience from LS2 on JFC machining - a full year 2020 project (incl. 2.5 months Covid-19) -</vt:lpstr>
      <vt:lpstr>Experience from LS2 on JFC machining - Realized modifications -</vt:lpstr>
      <vt:lpstr>Experience from LS2 on JFC machining - Results regarding LS3 machining -</vt:lpstr>
      <vt:lpstr>Experience from LS2 on JFC machining - JFC3 machining process with robot -</vt:lpstr>
      <vt:lpstr>Transfer of experience for JFC3 and JFS machining in LS3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Oliver Boettcher</cp:lastModifiedBy>
  <cp:revision>813</cp:revision>
  <cp:lastPrinted>2021-03-22T16:23:51Z</cp:lastPrinted>
  <dcterms:created xsi:type="dcterms:W3CDTF">2016-01-11T14:38:10Z</dcterms:created>
  <dcterms:modified xsi:type="dcterms:W3CDTF">2021-03-23T09:18:03Z</dcterms:modified>
</cp:coreProperties>
</file>