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9" r:id="rId2"/>
    <p:sldId id="339" r:id="rId3"/>
    <p:sldId id="359" r:id="rId4"/>
    <p:sldId id="329" r:id="rId5"/>
    <p:sldId id="361" r:id="rId6"/>
    <p:sldId id="328" r:id="rId7"/>
    <p:sldId id="366" r:id="rId8"/>
    <p:sldId id="360" r:id="rId9"/>
    <p:sldId id="362" r:id="rId10"/>
    <p:sldId id="364" r:id="rId11"/>
    <p:sldId id="338" r:id="rId12"/>
    <p:sldId id="307" r:id="rId13"/>
    <p:sldId id="330" r:id="rId14"/>
    <p:sldId id="331" r:id="rId15"/>
    <p:sldId id="337" r:id="rId16"/>
    <p:sldId id="365" r:id="rId17"/>
    <p:sldId id="28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6FCAD9"/>
    <a:srgbClr val="003399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86"/>
  </p:normalViewPr>
  <p:slideViewPr>
    <p:cSldViewPr snapToGrid="0" snapToObjects="1">
      <p:cViewPr varScale="1">
        <p:scale>
          <a:sx n="116" d="100"/>
          <a:sy n="116" d="100"/>
        </p:scale>
        <p:origin x="138" y="28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B3BCDC0-8C70-417B-A705-ABC62FEDB47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7182-1834-42B7-ADB9-737F74D1BA68}" type="datetime1">
              <a:rPr lang="en-GB" smtClean="0"/>
              <a:t>15/09/2024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859780D-4C69-49E3-8F6F-D32F7FC652A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20" y="186630"/>
            <a:ext cx="2601987" cy="9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C11B-ED3C-428C-988F-4CE043AADB0C}" type="datetime1">
              <a:rPr lang="en-GB" smtClean="0"/>
              <a:t>15/09/2024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7107-BF60-4CCA-9650-F62A98D7BD90}" type="datetime1">
              <a:rPr lang="en-GB" smtClean="0"/>
              <a:t>15/09/2024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beams.cern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D4B852-3DEA-496D-8E63-98B1574381D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2776" y="156341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7CE4416-2568-46D9-83B4-02DFDBFB7B92}" type="datetime1">
              <a:rPr lang="en-GB" smtClean="0"/>
              <a:t>15/09/2024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2" name="Picture 11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601E8028-4D05-4287-A43C-BB893015EDDE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1172524" y="307760"/>
            <a:ext cx="898889" cy="71394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99A5FCA-3145-4637-9A27-A42F112E029D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41226" y="6357407"/>
            <a:ext cx="476250" cy="442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65" r:id="rId4"/>
    <p:sldLayoutId id="2147483652" r:id="rId5"/>
    <p:sldLayoutId id="2147483655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WP8 – ATLAS MACHINING OPERATIONS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28C5B338-CFD7-6547-3DBE-A1414AB9B0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/>
              <a:t>BE-CEM-MRO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DE037BC-3C91-A6B8-116A-B360234C0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Tool selection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ABFF1B-DA46-EA15-39E5-3027CDC75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C11B-ED3C-428C-988F-4CE043AADB0C}" type="datetime1">
              <a:rPr lang="en-GB" smtClean="0"/>
              <a:t>18/09/2024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E38A8B-2919-A10C-455E-95F244828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E4F2AF-912F-F4F1-93D2-082DA57CA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26" name="Picture 8" descr="A picture containing wooden, wood&#10;&#10;Description automatically generated">
            <a:extLst>
              <a:ext uri="{FF2B5EF4-FFF2-40B4-BE49-F238E27FC236}">
                <a16:creationId xmlns:a16="http://schemas.microsoft.com/office/drawing/2014/main" id="{047FD182-3606-844F-0567-D7DD43F307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35"/>
          <a:stretch/>
        </p:blipFill>
        <p:spPr bwMode="auto">
          <a:xfrm>
            <a:off x="581412" y="1439336"/>
            <a:ext cx="2266950" cy="2261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345C4F-67DD-CF61-C70A-E68F9CE234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6998" y="1551639"/>
            <a:ext cx="3900123" cy="2261416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795FCE95-E406-64F8-63FA-214A11D93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978527"/>
            <a:ext cx="11376024" cy="4608512"/>
          </a:xfrm>
        </p:spPr>
        <p:txBody>
          <a:bodyPr/>
          <a:lstStyle/>
          <a:p>
            <a:r>
              <a:rPr lang="en-GB" dirty="0"/>
              <a:t>Atlas shielding material and tool choice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63B5A13-C5EE-A870-23CB-7F5D0F8C28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6029" y="978527"/>
            <a:ext cx="4266943" cy="205817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324D443-DD60-EB09-21B7-120978D5A7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0098" y="2808202"/>
            <a:ext cx="2969807" cy="133463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088E383-D7D0-6432-9183-E7C27853D0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00808" y="4266827"/>
            <a:ext cx="8089557" cy="187368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7D034BA-8983-1303-6D24-5B2B25099C4D}"/>
              </a:ext>
            </a:extLst>
          </p:cNvPr>
          <p:cNvSpPr txBox="1"/>
          <p:nvPr/>
        </p:nvSpPr>
        <p:spPr>
          <a:xfrm>
            <a:off x="6817031" y="392535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25 mm TPC milling head with chip separators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48A8D55-939B-00A0-EB59-78ADD73B1CAD}"/>
              </a:ext>
            </a:extLst>
          </p:cNvPr>
          <p:cNvSpPr txBox="1"/>
          <p:nvPr/>
        </p:nvSpPr>
        <p:spPr>
          <a:xfrm>
            <a:off x="6689344" y="114652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25 mm tool extension with anti-vibration system</a:t>
            </a:r>
          </a:p>
        </p:txBody>
      </p:sp>
    </p:spTree>
    <p:extLst>
      <p:ext uri="{BB962C8B-B14F-4D97-AF65-F5344CB8AC3E}">
        <p14:creationId xmlns:p14="http://schemas.microsoft.com/office/powerpoint/2010/main" val="3790533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48C914F-B9F8-F56B-778B-80829CE64D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1226" y="1217699"/>
            <a:ext cx="10949547" cy="460851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0CDA321-6442-C453-707F-CF5A758FD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Milling technics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B51AF-34C7-C8E8-3CDC-1BB8ADA98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C11B-ED3C-428C-988F-4CE043AADB0C}" type="datetime1">
              <a:rPr lang="en-GB" smtClean="0"/>
              <a:t>15/09/2024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04F893-B4C9-E517-4C4C-B8A88E821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16099-6540-1D3F-C21E-B200E7D39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948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E10F7BD-9C0F-A697-A5E9-D93E4B9A1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Spindle updates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48A40F-E8FE-1799-F2FF-6B6BDFBDC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C11B-ED3C-428C-988F-4CE043AADB0C}" type="datetime1">
              <a:rPr lang="en-GB" smtClean="0"/>
              <a:t>15/09/2024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344BF2-45D5-46A8-FBCB-9CCB450E4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1EDD7C-B2B1-30A5-2196-D415D5AD6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62E6A69-89F8-BA6E-B3F2-2E7D86E675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0374" y="1103870"/>
            <a:ext cx="3484338" cy="506215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F2CD68C-E8AA-FDEC-C038-B86D9F41D8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2909" y="1103869"/>
            <a:ext cx="3895967" cy="506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0649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87F7E85-FB8D-C1C7-ACF1-B014A3F88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Workpiece calibration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112731-92F9-B56F-7371-293D440E3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C11B-ED3C-428C-988F-4CE043AADB0C}" type="datetime1">
              <a:rPr lang="en-GB" smtClean="0"/>
              <a:t>15/09/2024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72EC8E-58EE-F91E-8CA5-C0A71019F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FE14F6-1C60-B81A-220E-1F9D7EA7B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29250DB-EEC7-680E-962B-0F7DA4E7FF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123" y="2723187"/>
            <a:ext cx="4622269" cy="3525342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D02CAF0-297A-A5D1-9064-316BF5B3CE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5823748" cy="4608512"/>
          </a:xfrm>
        </p:spPr>
        <p:txBody>
          <a:bodyPr/>
          <a:lstStyle/>
          <a:p>
            <a:r>
              <a:rPr lang="en-GB" dirty="0"/>
              <a:t>3 points method calibration</a:t>
            </a:r>
          </a:p>
        </p:txBody>
      </p:sp>
      <p:pic>
        <p:nvPicPr>
          <p:cNvPr id="1026" name="Picture 2" descr="Robot Calibration (Laser Tracker) - RoboDK Documentation">
            <a:extLst>
              <a:ext uri="{FF2B5EF4-FFF2-40B4-BE49-F238E27FC236}">
                <a16:creationId xmlns:a16="http://schemas.microsoft.com/office/drawing/2014/main" id="{F7B70D6B-82C9-39A8-E46B-D228865298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434584"/>
            <a:ext cx="5166737" cy="329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34872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F793499C-DBF3-0B7E-E3AE-93628EFC9E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081" y="2002048"/>
            <a:ext cx="5597395" cy="360286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6775000-D9E4-6F7C-12E0-4DA6D6156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Milling pockets localization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43728-BF03-E57F-E3FA-7E9F27B2C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C11B-ED3C-428C-988F-4CE043AADB0C}" type="datetime1">
              <a:rPr lang="en-GB" smtClean="0"/>
              <a:t>15/09/2024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542A7E-0E4E-2EA1-7E1E-D6D2C7E0F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BCC5E-C7FA-B47C-2317-6A7A5B178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AE00977-B0C8-3EA7-3973-468657403B60}"/>
              </a:ext>
            </a:extLst>
          </p:cNvPr>
          <p:cNvCxnSpPr>
            <a:cxnSpLocks/>
          </p:cNvCxnSpPr>
          <p:nvPr/>
        </p:nvCxnSpPr>
        <p:spPr>
          <a:xfrm>
            <a:off x="1384354" y="2758486"/>
            <a:ext cx="969956" cy="0"/>
          </a:xfrm>
          <a:prstGeom prst="straightConnector1">
            <a:avLst/>
          </a:prstGeom>
          <a:noFill/>
          <a:ln w="571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54ABE6B-F5E7-881B-74C2-0B32EADD83D3}"/>
              </a:ext>
            </a:extLst>
          </p:cNvPr>
          <p:cNvCxnSpPr>
            <a:cxnSpLocks/>
          </p:cNvCxnSpPr>
          <p:nvPr/>
        </p:nvCxnSpPr>
        <p:spPr>
          <a:xfrm>
            <a:off x="1409139" y="2758486"/>
            <a:ext cx="0" cy="657372"/>
          </a:xfrm>
          <a:prstGeom prst="straightConnector1">
            <a:avLst/>
          </a:prstGeom>
          <a:noFill/>
          <a:ln w="571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8925F79-B1C7-6EA2-D09C-411095EC739E}"/>
              </a:ext>
            </a:extLst>
          </p:cNvPr>
          <p:cNvSpPr txBox="1"/>
          <p:nvPr/>
        </p:nvSpPr>
        <p:spPr>
          <a:xfrm>
            <a:off x="1227839" y="3314157"/>
            <a:ext cx="36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x</a:t>
            </a:r>
            <a:endParaRPr lang="en-GB" sz="3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777386-58EC-D356-52E5-0DF1FCE7A6E8}"/>
              </a:ext>
            </a:extLst>
          </p:cNvPr>
          <p:cNvSpPr txBox="1"/>
          <p:nvPr/>
        </p:nvSpPr>
        <p:spPr>
          <a:xfrm>
            <a:off x="2325518" y="2385779"/>
            <a:ext cx="3706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y</a:t>
            </a:r>
            <a:endParaRPr lang="en-GB" sz="3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" name="Content Placeholder 10">
            <a:extLst>
              <a:ext uri="{FF2B5EF4-FFF2-40B4-BE49-F238E27FC236}">
                <a16:creationId xmlns:a16="http://schemas.microsoft.com/office/drawing/2014/main" id="{BBD0C3C2-6CDC-4C7C-AAE5-1E47EC869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6" y="1124744"/>
            <a:ext cx="5833967" cy="4608512"/>
          </a:xfrm>
        </p:spPr>
        <p:txBody>
          <a:bodyPr/>
          <a:lstStyle/>
          <a:p>
            <a:r>
              <a:rPr lang="en-GB" dirty="0"/>
              <a:t>Milling pockets localization in the calibrated reference frame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BA38476-3BFD-9E6C-C9E7-77B3836FF7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9636" y="1513101"/>
            <a:ext cx="4644680" cy="4750001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609BB1E-C115-75EA-3155-603E45B2B2BE}"/>
              </a:ext>
            </a:extLst>
          </p:cNvPr>
          <p:cNvCxnSpPr>
            <a:cxnSpLocks/>
          </p:cNvCxnSpPr>
          <p:nvPr/>
        </p:nvCxnSpPr>
        <p:spPr>
          <a:xfrm flipH="1">
            <a:off x="6459021" y="1321971"/>
            <a:ext cx="1646274" cy="2032434"/>
          </a:xfrm>
          <a:prstGeom prst="straightConnector1">
            <a:avLst/>
          </a:prstGeom>
          <a:ln w="76200">
            <a:solidFill>
              <a:schemeClr val="tx1">
                <a:alpha val="53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94DE9BF-13FE-7A15-655B-5F56DC14A119}"/>
              </a:ext>
            </a:extLst>
          </p:cNvPr>
          <p:cNvCxnSpPr>
            <a:cxnSpLocks/>
          </p:cNvCxnSpPr>
          <p:nvPr/>
        </p:nvCxnSpPr>
        <p:spPr>
          <a:xfrm>
            <a:off x="8110922" y="1334994"/>
            <a:ext cx="2992779" cy="1242594"/>
          </a:xfrm>
          <a:prstGeom prst="straightConnector1">
            <a:avLst/>
          </a:prstGeom>
          <a:ln w="76200">
            <a:solidFill>
              <a:schemeClr val="tx1">
                <a:alpha val="53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CF3DC1D5-98EA-18D9-4FFE-C5B4143F0F83}"/>
              </a:ext>
            </a:extLst>
          </p:cNvPr>
          <p:cNvSpPr/>
          <p:nvPr/>
        </p:nvSpPr>
        <p:spPr>
          <a:xfrm>
            <a:off x="6890378" y="2671959"/>
            <a:ext cx="125714" cy="1257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282A5EF-B0C9-85C2-B80E-15FD287FFA28}"/>
              </a:ext>
            </a:extLst>
          </p:cNvPr>
          <p:cNvSpPr/>
          <p:nvPr/>
        </p:nvSpPr>
        <p:spPr>
          <a:xfrm>
            <a:off x="10407128" y="2268255"/>
            <a:ext cx="125714" cy="1257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E6D025B-10AD-AB10-D411-93861E6DE491}"/>
              </a:ext>
            </a:extLst>
          </p:cNvPr>
          <p:cNvCxnSpPr>
            <a:cxnSpLocks/>
          </p:cNvCxnSpPr>
          <p:nvPr/>
        </p:nvCxnSpPr>
        <p:spPr>
          <a:xfrm flipH="1" flipV="1">
            <a:off x="8092782" y="512799"/>
            <a:ext cx="10218" cy="831054"/>
          </a:xfrm>
          <a:prstGeom prst="straightConnector1">
            <a:avLst/>
          </a:prstGeom>
          <a:ln w="76200">
            <a:solidFill>
              <a:schemeClr val="tx1">
                <a:alpha val="53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384B2A41-3971-F71F-1601-18D87F7A5095}"/>
              </a:ext>
            </a:extLst>
          </p:cNvPr>
          <p:cNvSpPr/>
          <p:nvPr/>
        </p:nvSpPr>
        <p:spPr>
          <a:xfrm>
            <a:off x="7422951" y="2049993"/>
            <a:ext cx="125714" cy="1257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1130252-BA8C-1B7C-5444-258542F8A11B}"/>
              </a:ext>
            </a:extLst>
          </p:cNvPr>
          <p:cNvSpPr txBox="1"/>
          <p:nvPr/>
        </p:nvSpPr>
        <p:spPr>
          <a:xfrm>
            <a:off x="6761481" y="1567320"/>
            <a:ext cx="6046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P1</a:t>
            </a:r>
            <a:endParaRPr lang="en-GB" sz="32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14983E4-0C1E-F88F-19BB-B9211A4530B7}"/>
              </a:ext>
            </a:extLst>
          </p:cNvPr>
          <p:cNvSpPr txBox="1"/>
          <p:nvPr/>
        </p:nvSpPr>
        <p:spPr>
          <a:xfrm>
            <a:off x="6208632" y="2222092"/>
            <a:ext cx="6046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P2</a:t>
            </a:r>
            <a:endParaRPr lang="en-GB" sz="32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FD69543-DC8B-2C86-EAFC-7E49D2687B8B}"/>
              </a:ext>
            </a:extLst>
          </p:cNvPr>
          <p:cNvSpPr txBox="1"/>
          <p:nvPr/>
        </p:nvSpPr>
        <p:spPr>
          <a:xfrm>
            <a:off x="10370713" y="1668448"/>
            <a:ext cx="6046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P3</a:t>
            </a:r>
            <a:endParaRPr lang="en-GB" sz="32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377C067-1326-D51F-48E8-B8F53D8CD99F}"/>
              </a:ext>
            </a:extLst>
          </p:cNvPr>
          <p:cNvSpPr txBox="1"/>
          <p:nvPr/>
        </p:nvSpPr>
        <p:spPr>
          <a:xfrm>
            <a:off x="11090552" y="2212898"/>
            <a:ext cx="3706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y</a:t>
            </a:r>
            <a:endParaRPr lang="en-GB" sz="32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906F450-5D1A-816C-A18C-A01F14D1167F}"/>
              </a:ext>
            </a:extLst>
          </p:cNvPr>
          <p:cNvSpPr txBox="1"/>
          <p:nvPr/>
        </p:nvSpPr>
        <p:spPr>
          <a:xfrm>
            <a:off x="7919497" y="0"/>
            <a:ext cx="3465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z</a:t>
            </a:r>
            <a:endParaRPr lang="en-GB" sz="32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5DF943-0A26-F8D6-E0DC-9DABC95C6418}"/>
              </a:ext>
            </a:extLst>
          </p:cNvPr>
          <p:cNvSpPr txBox="1"/>
          <p:nvPr/>
        </p:nvSpPr>
        <p:spPr>
          <a:xfrm>
            <a:off x="6171729" y="3226467"/>
            <a:ext cx="36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x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6616503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50F3AFF-A08F-3E87-1F09-458AEC5A08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39840" y="1555453"/>
            <a:ext cx="4036180" cy="4608512"/>
          </a:xfr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6175731-D5EB-8B98-2E17-E7C0D8D4498C}"/>
              </a:ext>
            </a:extLst>
          </p:cNvPr>
          <p:cNvCxnSpPr>
            <a:cxnSpLocks/>
          </p:cNvCxnSpPr>
          <p:nvPr/>
        </p:nvCxnSpPr>
        <p:spPr>
          <a:xfrm>
            <a:off x="7959305" y="2687898"/>
            <a:ext cx="2214425" cy="660361"/>
          </a:xfrm>
          <a:prstGeom prst="straightConnector1">
            <a:avLst/>
          </a:prstGeom>
          <a:ln w="76200">
            <a:solidFill>
              <a:schemeClr val="tx1">
                <a:alpha val="53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95A3E2CF-E3C1-1F90-D1AD-7D57D4E2F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Milling pockets localization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81A3ED-48AF-71BD-5423-2CA03874B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C11B-ED3C-428C-988F-4CE043AADB0C}" type="datetime1">
              <a:rPr lang="en-GB" smtClean="0"/>
              <a:t>15/09/2024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E2E6E-2013-B6E1-9272-47596E578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12CB42-D295-7C99-59BF-548F8C581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883E803-76F5-F4BE-512A-8FA990AA9AA9}"/>
              </a:ext>
            </a:extLst>
          </p:cNvPr>
          <p:cNvCxnSpPr>
            <a:cxnSpLocks/>
          </p:cNvCxnSpPr>
          <p:nvPr/>
        </p:nvCxnSpPr>
        <p:spPr>
          <a:xfrm>
            <a:off x="7979581" y="2722032"/>
            <a:ext cx="49155" cy="2983414"/>
          </a:xfrm>
          <a:prstGeom prst="straightConnector1">
            <a:avLst/>
          </a:prstGeom>
          <a:ln w="76200">
            <a:solidFill>
              <a:schemeClr val="tx1">
                <a:alpha val="53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A64E1E61-BFFD-0EE4-FB43-DEE8A3B55535}"/>
              </a:ext>
            </a:extLst>
          </p:cNvPr>
          <p:cNvSpPr/>
          <p:nvPr/>
        </p:nvSpPr>
        <p:spPr>
          <a:xfrm>
            <a:off x="7971343" y="4818239"/>
            <a:ext cx="125714" cy="1257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239DC05-DA80-48D7-1BA2-D284A6B4423F}"/>
              </a:ext>
            </a:extLst>
          </p:cNvPr>
          <p:cNvSpPr/>
          <p:nvPr/>
        </p:nvSpPr>
        <p:spPr>
          <a:xfrm>
            <a:off x="8672419" y="2832493"/>
            <a:ext cx="125714" cy="1257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AF4DF36-0FAF-0B9D-EEEB-21282A1F3AE4}"/>
              </a:ext>
            </a:extLst>
          </p:cNvPr>
          <p:cNvSpPr/>
          <p:nvPr/>
        </p:nvSpPr>
        <p:spPr>
          <a:xfrm>
            <a:off x="7959305" y="3055452"/>
            <a:ext cx="125714" cy="1257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1879F12-02C2-36E6-ED12-948B952F7766}"/>
              </a:ext>
            </a:extLst>
          </p:cNvPr>
          <p:cNvSpPr txBox="1"/>
          <p:nvPr/>
        </p:nvSpPr>
        <p:spPr>
          <a:xfrm>
            <a:off x="7963740" y="3132687"/>
            <a:ext cx="6046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P1</a:t>
            </a:r>
            <a:endParaRPr lang="en-GB" sz="3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9F35C12-B009-6DF3-3D1B-CB5AFC3B806A}"/>
              </a:ext>
            </a:extLst>
          </p:cNvPr>
          <p:cNvSpPr txBox="1"/>
          <p:nvPr/>
        </p:nvSpPr>
        <p:spPr>
          <a:xfrm>
            <a:off x="7297835" y="4368372"/>
            <a:ext cx="6046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P2</a:t>
            </a:r>
            <a:endParaRPr lang="en-GB" sz="3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9399A97-7AA2-B601-B1BE-93C98B5760B8}"/>
              </a:ext>
            </a:extLst>
          </p:cNvPr>
          <p:cNvSpPr txBox="1"/>
          <p:nvPr/>
        </p:nvSpPr>
        <p:spPr>
          <a:xfrm>
            <a:off x="8636004" y="2232686"/>
            <a:ext cx="6046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P3</a:t>
            </a:r>
            <a:endParaRPr lang="en-GB" sz="3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A46D19A-295D-4CB8-488C-14F7173C912D}"/>
              </a:ext>
            </a:extLst>
          </p:cNvPr>
          <p:cNvSpPr txBox="1"/>
          <p:nvPr/>
        </p:nvSpPr>
        <p:spPr>
          <a:xfrm>
            <a:off x="7847436" y="5576313"/>
            <a:ext cx="36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x</a:t>
            </a:r>
            <a:endParaRPr lang="en-GB" sz="3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F91A7DF-70A0-9958-139A-5FAC6D48A768}"/>
              </a:ext>
            </a:extLst>
          </p:cNvPr>
          <p:cNvSpPr txBox="1"/>
          <p:nvPr/>
        </p:nvSpPr>
        <p:spPr>
          <a:xfrm>
            <a:off x="10173730" y="3055452"/>
            <a:ext cx="3706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y</a:t>
            </a:r>
            <a:endParaRPr lang="en-GB" sz="320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D3B5F17-3DCE-1C07-AE25-C0BBFB178AF3}"/>
              </a:ext>
            </a:extLst>
          </p:cNvPr>
          <p:cNvCxnSpPr>
            <a:cxnSpLocks/>
          </p:cNvCxnSpPr>
          <p:nvPr/>
        </p:nvCxnSpPr>
        <p:spPr>
          <a:xfrm flipH="1">
            <a:off x="7334125" y="2678670"/>
            <a:ext cx="688037" cy="576253"/>
          </a:xfrm>
          <a:prstGeom prst="straightConnector1">
            <a:avLst/>
          </a:prstGeom>
          <a:ln w="76200">
            <a:solidFill>
              <a:schemeClr val="tx1">
                <a:alpha val="53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B96B4B0-06E2-D67E-4BA7-A55A77CCFEFF}"/>
              </a:ext>
            </a:extLst>
          </p:cNvPr>
          <p:cNvSpPr txBox="1"/>
          <p:nvPr/>
        </p:nvSpPr>
        <p:spPr>
          <a:xfrm>
            <a:off x="7005467" y="2983169"/>
            <a:ext cx="3465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z</a:t>
            </a:r>
            <a:endParaRPr lang="en-GB" sz="3200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415789F-401F-47D2-C670-0D80E902BE3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5000"/>
          </a:blip>
          <a:stretch>
            <a:fillRect/>
          </a:stretch>
        </p:blipFill>
        <p:spPr>
          <a:xfrm>
            <a:off x="674450" y="1505964"/>
            <a:ext cx="5247788" cy="3927631"/>
          </a:xfrm>
          <a:prstGeom prst="rect">
            <a:avLst/>
          </a:prstGeom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BB5CA40-8FEA-34BF-4ADC-308941F3E092}"/>
              </a:ext>
            </a:extLst>
          </p:cNvPr>
          <p:cNvCxnSpPr>
            <a:cxnSpLocks/>
          </p:cNvCxnSpPr>
          <p:nvPr/>
        </p:nvCxnSpPr>
        <p:spPr>
          <a:xfrm>
            <a:off x="2775225" y="4739363"/>
            <a:ext cx="1401359" cy="0"/>
          </a:xfrm>
          <a:prstGeom prst="straightConnector1">
            <a:avLst/>
          </a:prstGeom>
          <a:noFill/>
          <a:ln w="571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38BBA4E-E128-F1D4-07CF-AAB0B79DEF0B}"/>
              </a:ext>
            </a:extLst>
          </p:cNvPr>
          <p:cNvCxnSpPr>
            <a:cxnSpLocks/>
          </p:cNvCxnSpPr>
          <p:nvPr/>
        </p:nvCxnSpPr>
        <p:spPr>
          <a:xfrm>
            <a:off x="2800010" y="4739363"/>
            <a:ext cx="0" cy="928269"/>
          </a:xfrm>
          <a:prstGeom prst="straightConnector1">
            <a:avLst/>
          </a:prstGeom>
          <a:noFill/>
          <a:ln w="571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A4A7D696-9448-CE82-CB7C-552C06F30055}"/>
              </a:ext>
            </a:extLst>
          </p:cNvPr>
          <p:cNvSpPr txBox="1"/>
          <p:nvPr/>
        </p:nvSpPr>
        <p:spPr>
          <a:xfrm>
            <a:off x="2618710" y="5517459"/>
            <a:ext cx="36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z</a:t>
            </a:r>
            <a:endParaRPr lang="en-GB" sz="3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EF267B5-6064-B0A0-5E13-5F5A5B20760A}"/>
              </a:ext>
            </a:extLst>
          </p:cNvPr>
          <p:cNvSpPr txBox="1"/>
          <p:nvPr/>
        </p:nvSpPr>
        <p:spPr>
          <a:xfrm>
            <a:off x="4111806" y="4366656"/>
            <a:ext cx="3706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y</a:t>
            </a:r>
            <a:endParaRPr lang="en-GB" sz="3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2" name="Content Placeholder 10">
            <a:extLst>
              <a:ext uri="{FF2B5EF4-FFF2-40B4-BE49-F238E27FC236}">
                <a16:creationId xmlns:a16="http://schemas.microsoft.com/office/drawing/2014/main" id="{B8BEFD0B-92B1-FC3E-1BDE-644B7AC9F6DE}"/>
              </a:ext>
            </a:extLst>
          </p:cNvPr>
          <p:cNvSpPr txBox="1">
            <a:spLocks/>
          </p:cNvSpPr>
          <p:nvPr/>
        </p:nvSpPr>
        <p:spPr>
          <a:xfrm>
            <a:off x="407986" y="1124744"/>
            <a:ext cx="8832671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Milling pockets localization in the calibrated reference frame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42334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E7EE6B3-6D29-E64E-5C31-0D24637E82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243914"/>
            <a:ext cx="11376024" cy="4489341"/>
          </a:xfrm>
        </p:spPr>
        <p:txBody>
          <a:bodyPr/>
          <a:lstStyle/>
          <a:p>
            <a:r>
              <a:rPr lang="en-GB" dirty="0"/>
              <a:t>Check the possibility of installing 2 extra lifting points on the </a:t>
            </a:r>
            <a:r>
              <a:rPr lang="en-GB" dirty="0" err="1"/>
              <a:t>shieldings</a:t>
            </a:r>
            <a:endParaRPr lang="en-GB" dirty="0"/>
          </a:p>
          <a:p>
            <a:r>
              <a:rPr lang="en-GB" dirty="0"/>
              <a:t>Perform milling tests on the shielding sample to optimize the cutting parameters and evaluate the material removal rate (January 2025)</a:t>
            </a:r>
          </a:p>
          <a:p>
            <a:r>
              <a:rPr lang="en-GB" dirty="0"/>
              <a:t>Define the surfaces to be used for the calibration and localization of the milling slots/pockets and the dimensional/geometric tolerances</a:t>
            </a:r>
          </a:p>
          <a:p>
            <a:r>
              <a:rPr lang="en-GB" dirty="0"/>
              <a:t>Start the design the intervention area with RP and HE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A7A377-71D7-1A35-1F6D-647375D69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677141-C241-2EF0-3F66-4582D14C6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C11B-ED3C-428C-988F-4CE043AADB0C}" type="datetime1">
              <a:rPr lang="en-GB" smtClean="0"/>
              <a:t>18/09/2024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ECC305-1845-0A1A-017D-6A454AB99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CA07A3-6FA7-4B36-1FAE-1EC0F8732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4851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0602819-CAAF-E56E-AC27-40FAB0CBC5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31106"/>
          <a:stretch/>
        </p:blipFill>
        <p:spPr>
          <a:xfrm>
            <a:off x="344482" y="958809"/>
            <a:ext cx="10695031" cy="4093487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21E6579-CCD1-8FBD-900D-2D8DBCA4C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Machining tasks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2713FC-5F70-B71E-4B3E-CB8E7F2DA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C11B-ED3C-428C-988F-4CE043AADB0C}" type="datetime1">
              <a:rPr lang="en-GB" smtClean="0"/>
              <a:t>16/09/2024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30CA01-A4D9-770D-865A-4D69F3541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C986A7-1495-32EC-CA81-85B2F0F0F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464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D83DC06-2C8A-246D-B13F-0FC112F4DE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11376024" cy="4608512"/>
          </a:xfrm>
        </p:spPr>
        <p:txBody>
          <a:bodyPr/>
          <a:lstStyle/>
          <a:p>
            <a:r>
              <a:rPr lang="en-GB" dirty="0"/>
              <a:t>191/R-001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24D547D-2EC6-C402-8003-E8463D81B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Intervention location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82DD88-E6F2-77C5-6395-23ED67545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C11B-ED3C-428C-988F-4CE043AADB0C}" type="datetime1">
              <a:rPr lang="en-GB" smtClean="0"/>
              <a:t>16/09/2024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ABAAD4-6679-91C2-FEBC-4A2D61EF7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9870D2-0528-F012-ED3B-CD2B83EE8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5776DB-62BE-5A8C-E0E0-3D4BDA170E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4959" y="1217462"/>
            <a:ext cx="7030331" cy="490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106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17EE81-348E-CB70-DBDF-41DB9FA75C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154414"/>
            <a:ext cx="11376024" cy="4608512"/>
          </a:xfrm>
        </p:spPr>
        <p:txBody>
          <a:bodyPr/>
          <a:lstStyle/>
          <a:p>
            <a:r>
              <a:rPr lang="en-GB" dirty="0"/>
              <a:t>Define the relative position between the robot and the workpiece to:</a:t>
            </a:r>
          </a:p>
          <a:p>
            <a:pPr>
              <a:buFontTx/>
              <a:buChar char="-"/>
            </a:pPr>
            <a:r>
              <a:rPr lang="en-GB" b="0" dirty="0"/>
              <a:t>Optimize the reachability </a:t>
            </a:r>
          </a:p>
          <a:p>
            <a:pPr>
              <a:buFontTx/>
              <a:buChar char="-"/>
            </a:pPr>
            <a:r>
              <a:rPr lang="en-GB" b="0" dirty="0"/>
              <a:t>Increase the milling stability </a:t>
            </a:r>
          </a:p>
          <a:p>
            <a:pPr>
              <a:buFontTx/>
              <a:buChar char="-"/>
            </a:pPr>
            <a:r>
              <a:rPr lang="en-GB" b="0" dirty="0"/>
              <a:t>Minimize the collision risk</a:t>
            </a:r>
          </a:p>
          <a:p>
            <a:pPr>
              <a:buFontTx/>
              <a:buChar char="-"/>
            </a:pPr>
            <a:r>
              <a:rPr lang="en-GB" b="0" dirty="0"/>
              <a:t>Optimize the chips evacuation</a:t>
            </a:r>
          </a:p>
          <a:p>
            <a:pPr>
              <a:buFontTx/>
              <a:buChar char="-"/>
            </a:pPr>
            <a:endParaRPr lang="en-GB" dirty="0"/>
          </a:p>
          <a:p>
            <a:pPr>
              <a:buFontTx/>
              <a:buChar char="-"/>
            </a:pPr>
            <a:endParaRPr lang="en-GB" dirty="0"/>
          </a:p>
          <a:p>
            <a:pPr>
              <a:buFontTx/>
              <a:buChar char="-"/>
            </a:pPr>
            <a:endParaRPr lang="en-GB" dirty="0"/>
          </a:p>
          <a:p>
            <a:pPr>
              <a:buFontTx/>
              <a:buChar char="-"/>
            </a:pPr>
            <a:endParaRPr lang="en-GB" dirty="0"/>
          </a:p>
          <a:p>
            <a:pPr>
              <a:buFontTx/>
              <a:buChar char="-"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A2D3DF8-E765-2A10-6138-E0AF90D10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Reachability study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BB4AC0-17E5-3125-5794-C7A3CDA0B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C11B-ED3C-428C-988F-4CE043AADB0C}" type="datetime1">
              <a:rPr lang="en-GB" smtClean="0"/>
              <a:t>15/09/2024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4F52F5-AA78-84D8-2D41-C7C85D846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47A31E-7FD6-057F-B916-F3975A527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0198F7-398D-60E1-6A4C-541FC816C9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581665"/>
            <a:ext cx="4668234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45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AF53DD74-172F-F05E-C1AA-87E6183032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230" y="2515658"/>
            <a:ext cx="4314722" cy="372762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3E02225-09FD-3973-3061-12C02014B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JFC3 machining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7B055B-DB47-13AE-136B-5F5818EFA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C11B-ED3C-428C-988F-4CE043AADB0C}" type="datetime1">
              <a:rPr lang="en-GB" smtClean="0"/>
              <a:t>16/09/2024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DC3718-FDF6-E172-E541-DCE7B3DC6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1CED47-B802-B9CB-B167-76B0E4206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285A9EC-9505-2B7B-BD3D-901759BA9064}"/>
              </a:ext>
            </a:extLst>
          </p:cNvPr>
          <p:cNvCxnSpPr>
            <a:cxnSpLocks/>
          </p:cNvCxnSpPr>
          <p:nvPr/>
        </p:nvCxnSpPr>
        <p:spPr>
          <a:xfrm>
            <a:off x="646106" y="5087200"/>
            <a:ext cx="0" cy="1062403"/>
          </a:xfrm>
          <a:prstGeom prst="straightConnector1">
            <a:avLst/>
          </a:prstGeom>
          <a:ln>
            <a:solidFill>
              <a:srgbClr val="30303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FF7FFC2-9023-1D66-295A-BC3A50C1ADA5}"/>
              </a:ext>
            </a:extLst>
          </p:cNvPr>
          <p:cNvCxnSpPr>
            <a:cxnSpLocks/>
          </p:cNvCxnSpPr>
          <p:nvPr/>
        </p:nvCxnSpPr>
        <p:spPr>
          <a:xfrm flipH="1">
            <a:off x="496678" y="6149603"/>
            <a:ext cx="2290119" cy="0"/>
          </a:xfrm>
          <a:prstGeom prst="line">
            <a:avLst/>
          </a:prstGeom>
          <a:ln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EC1A93A-0815-597D-6966-85EB9AA38DB3}"/>
              </a:ext>
            </a:extLst>
          </p:cNvPr>
          <p:cNvSpPr txBox="1"/>
          <p:nvPr/>
        </p:nvSpPr>
        <p:spPr>
          <a:xfrm>
            <a:off x="238900" y="5514748"/>
            <a:ext cx="980297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tx2"/>
                </a:solidFill>
              </a:rPr>
              <a:t>1000 mm</a:t>
            </a:r>
            <a:endParaRPr lang="en-GB" sz="1600" dirty="0">
              <a:solidFill>
                <a:schemeClr val="tx2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533B220-C2A5-5576-EC21-6E7D53AC3530}"/>
              </a:ext>
            </a:extLst>
          </p:cNvPr>
          <p:cNvCxnSpPr>
            <a:cxnSpLocks/>
          </p:cNvCxnSpPr>
          <p:nvPr/>
        </p:nvCxnSpPr>
        <p:spPr>
          <a:xfrm flipH="1">
            <a:off x="496678" y="5087200"/>
            <a:ext cx="2026508" cy="0"/>
          </a:xfrm>
          <a:prstGeom prst="line">
            <a:avLst/>
          </a:prstGeom>
          <a:ln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C7FBF02F-C3B2-56BF-4048-1338E6899D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8777" y="226454"/>
            <a:ext cx="2906270" cy="3602497"/>
          </a:xfrm>
          <a:prstGeom prst="rect">
            <a:avLst/>
          </a:prstGeom>
        </p:spPr>
      </p:pic>
      <p:sp>
        <p:nvSpPr>
          <p:cNvPr id="24" name="Content Placeholder 1">
            <a:extLst>
              <a:ext uri="{FF2B5EF4-FFF2-40B4-BE49-F238E27FC236}">
                <a16:creationId xmlns:a16="http://schemas.microsoft.com/office/drawing/2014/main" id="{4315BC88-A9CD-352B-7C38-3F23E57427D1}"/>
              </a:ext>
            </a:extLst>
          </p:cNvPr>
          <p:cNvSpPr txBox="1">
            <a:spLocks/>
          </p:cNvSpPr>
          <p:nvPr/>
        </p:nvSpPr>
        <p:spPr>
          <a:xfrm>
            <a:off x="407986" y="1124744"/>
            <a:ext cx="5992813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/>
              <a:t>Workpiece placement optimization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ED74B5CA-18E4-332B-CCDB-8F7322CE69A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3357"/>
          <a:stretch/>
        </p:blipFill>
        <p:spPr>
          <a:xfrm>
            <a:off x="5132128" y="2616069"/>
            <a:ext cx="4360107" cy="360249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74DB3B6-E828-5FB1-10A8-63B65CB06B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7204" y="5005685"/>
            <a:ext cx="3713973" cy="1249994"/>
          </a:xfrm>
          <a:prstGeom prst="rect">
            <a:avLst/>
          </a:prstGeom>
        </p:spPr>
      </p:pic>
      <p:sp>
        <p:nvSpPr>
          <p:cNvPr id="7" name="Multiplication Sign 6">
            <a:extLst>
              <a:ext uri="{FF2B5EF4-FFF2-40B4-BE49-F238E27FC236}">
                <a16:creationId xmlns:a16="http://schemas.microsoft.com/office/drawing/2014/main" id="{48341D42-89FB-DD04-7CAD-E29DEBE9BE6E}"/>
              </a:ext>
            </a:extLst>
          </p:cNvPr>
          <p:cNvSpPr/>
          <p:nvPr/>
        </p:nvSpPr>
        <p:spPr>
          <a:xfrm>
            <a:off x="9492235" y="5150911"/>
            <a:ext cx="1067655" cy="1067655"/>
          </a:xfrm>
          <a:prstGeom prst="mathMultiply">
            <a:avLst>
              <a:gd name="adj1" fmla="val 15473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148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8262634-928D-5E0E-A7B1-22BC617980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01741" y="0"/>
            <a:ext cx="2756654" cy="3359901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0B9BF8D-4E97-0FE3-DC18-BF1172574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JFSU machining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9776FE-45F5-BA6A-9E6A-446262882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C11B-ED3C-428C-988F-4CE043AADB0C}" type="datetime1">
              <a:rPr lang="en-GB" smtClean="0"/>
              <a:t>15/09/2024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4EA5F5-590F-576C-5E9A-FC2D7227F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FFED0D-206A-657E-F63A-BFB68EFC7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B130B0F-9AC3-D138-0207-CCFB1C6066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923" y="1429555"/>
            <a:ext cx="4169885" cy="4827701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B02B63D-387C-4F2B-EF2A-A42018AC976A}"/>
              </a:ext>
            </a:extLst>
          </p:cNvPr>
          <p:cNvCxnSpPr>
            <a:cxnSpLocks/>
          </p:cNvCxnSpPr>
          <p:nvPr/>
        </p:nvCxnSpPr>
        <p:spPr>
          <a:xfrm>
            <a:off x="557416" y="4848298"/>
            <a:ext cx="0" cy="1210688"/>
          </a:xfrm>
          <a:prstGeom prst="straightConnector1">
            <a:avLst/>
          </a:prstGeom>
          <a:ln>
            <a:solidFill>
              <a:srgbClr val="30303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2342493-B941-D8F4-5A70-9896C1BA38A2}"/>
              </a:ext>
            </a:extLst>
          </p:cNvPr>
          <p:cNvCxnSpPr>
            <a:cxnSpLocks/>
          </p:cNvCxnSpPr>
          <p:nvPr/>
        </p:nvCxnSpPr>
        <p:spPr>
          <a:xfrm flipH="1">
            <a:off x="407988" y="6058986"/>
            <a:ext cx="2290119" cy="0"/>
          </a:xfrm>
          <a:prstGeom prst="line">
            <a:avLst/>
          </a:prstGeom>
          <a:ln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C53EF3E-DF9E-0E38-7A70-6F848461468B}"/>
              </a:ext>
            </a:extLst>
          </p:cNvPr>
          <p:cNvSpPr txBox="1"/>
          <p:nvPr/>
        </p:nvSpPr>
        <p:spPr>
          <a:xfrm>
            <a:off x="166166" y="5347659"/>
            <a:ext cx="878579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tx2"/>
                </a:solidFill>
              </a:rPr>
              <a:t>1000 mm</a:t>
            </a:r>
            <a:endParaRPr lang="en-GB" sz="1600" dirty="0">
              <a:solidFill>
                <a:schemeClr val="tx2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234536C-7B1A-2295-D2E3-F4861B79D649}"/>
              </a:ext>
            </a:extLst>
          </p:cNvPr>
          <p:cNvCxnSpPr>
            <a:cxnSpLocks/>
          </p:cNvCxnSpPr>
          <p:nvPr/>
        </p:nvCxnSpPr>
        <p:spPr>
          <a:xfrm flipH="1">
            <a:off x="407988" y="4848298"/>
            <a:ext cx="2026508" cy="0"/>
          </a:xfrm>
          <a:prstGeom prst="line">
            <a:avLst/>
          </a:prstGeom>
          <a:ln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4BE946EE-DAE6-04FF-C230-67D1F37C16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5541" y="2323070"/>
            <a:ext cx="3963735" cy="3775446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5AE7F17-1386-25CA-9264-D2839F6CCA94}"/>
              </a:ext>
            </a:extLst>
          </p:cNvPr>
          <p:cNvCxnSpPr>
            <a:cxnSpLocks/>
          </p:cNvCxnSpPr>
          <p:nvPr/>
        </p:nvCxnSpPr>
        <p:spPr>
          <a:xfrm>
            <a:off x="5799441" y="2224603"/>
            <a:ext cx="2891478" cy="0"/>
          </a:xfrm>
          <a:prstGeom prst="straightConnector1">
            <a:avLst/>
          </a:prstGeom>
          <a:ln>
            <a:solidFill>
              <a:srgbClr val="30303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D308766-7C5F-0AD0-C94A-39EE79D2A970}"/>
              </a:ext>
            </a:extLst>
          </p:cNvPr>
          <p:cNvSpPr txBox="1"/>
          <p:nvPr/>
        </p:nvSpPr>
        <p:spPr>
          <a:xfrm>
            <a:off x="6805890" y="1918109"/>
            <a:ext cx="878579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tx2"/>
                </a:solidFill>
              </a:rPr>
              <a:t>2400 mm</a:t>
            </a:r>
            <a:endParaRPr lang="en-GB" sz="1600" dirty="0">
              <a:solidFill>
                <a:schemeClr val="tx2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AD3E2B7-E3B2-CCBA-66FB-8814736CBCC6}"/>
              </a:ext>
            </a:extLst>
          </p:cNvPr>
          <p:cNvCxnSpPr>
            <a:cxnSpLocks/>
          </p:cNvCxnSpPr>
          <p:nvPr/>
        </p:nvCxnSpPr>
        <p:spPr>
          <a:xfrm>
            <a:off x="5799441" y="2056821"/>
            <a:ext cx="0" cy="3223633"/>
          </a:xfrm>
          <a:prstGeom prst="line">
            <a:avLst/>
          </a:prstGeom>
          <a:ln>
            <a:solidFill>
              <a:srgbClr val="30303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847641A-C6B4-BCCE-32CC-3F44CFBF4DEB}"/>
              </a:ext>
            </a:extLst>
          </p:cNvPr>
          <p:cNvCxnSpPr>
            <a:cxnSpLocks/>
          </p:cNvCxnSpPr>
          <p:nvPr/>
        </p:nvCxnSpPr>
        <p:spPr>
          <a:xfrm>
            <a:off x="8695041" y="2056821"/>
            <a:ext cx="0" cy="3223633"/>
          </a:xfrm>
          <a:prstGeom prst="line">
            <a:avLst/>
          </a:prstGeom>
          <a:ln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0FAA4741-E3F0-3321-04F0-510B9B291C30}"/>
              </a:ext>
            </a:extLst>
          </p:cNvPr>
          <p:cNvSpPr txBox="1">
            <a:spLocks/>
          </p:cNvSpPr>
          <p:nvPr/>
        </p:nvSpPr>
        <p:spPr>
          <a:xfrm>
            <a:off x="407987" y="1124744"/>
            <a:ext cx="9691602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/>
              <a:t>Workpiece placement optimization</a:t>
            </a:r>
          </a:p>
        </p:txBody>
      </p:sp>
    </p:spTree>
    <p:extLst>
      <p:ext uri="{BB962C8B-B14F-4D97-AF65-F5344CB8AC3E}">
        <p14:creationId xmlns:p14="http://schemas.microsoft.com/office/powerpoint/2010/main" val="3857732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AB4A0E-D29E-82CD-7FA8-C414B835D8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124744"/>
            <a:ext cx="11376024" cy="4608512"/>
          </a:xfrm>
        </p:spPr>
        <p:txBody>
          <a:bodyPr/>
          <a:lstStyle/>
          <a:p>
            <a:r>
              <a:rPr lang="en-GB" b="0" dirty="0"/>
              <a:t>HE has already proposed a solution for rotating the shielding into a vertical position by adding 2 lifting points on the end face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CC9F500-7CF1-B324-35DF-62E6C17C8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Lifting points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8EFEC1-6A82-A352-A2D3-3E24A95F7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C11B-ED3C-428C-988F-4CE043AADB0C}" type="datetime1">
              <a:rPr lang="en-GB" smtClean="0"/>
              <a:t>18/09/2024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241BA1-FB3D-8673-8654-58AC64842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E71905-EB42-20CE-04F3-139C3F037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1A40CF-385C-4809-E478-892E56C9C2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7045" y="4537928"/>
            <a:ext cx="1006827" cy="14383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CE2F8DE-1E8A-1555-88F9-8C01352E93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1149" y="2066369"/>
            <a:ext cx="2878113" cy="3865316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0987B37-06E7-80F2-BC55-4631BF37FB5A}"/>
              </a:ext>
            </a:extLst>
          </p:cNvPr>
          <p:cNvCxnSpPr>
            <a:cxnSpLocks/>
          </p:cNvCxnSpPr>
          <p:nvPr/>
        </p:nvCxnSpPr>
        <p:spPr>
          <a:xfrm flipH="1" flipV="1">
            <a:off x="3485228" y="2784389"/>
            <a:ext cx="1515140" cy="1210962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FEA6E45-F0C8-879D-6946-A610CB7D1F35}"/>
              </a:ext>
            </a:extLst>
          </p:cNvPr>
          <p:cNvCxnSpPr>
            <a:cxnSpLocks/>
          </p:cNvCxnSpPr>
          <p:nvPr/>
        </p:nvCxnSpPr>
        <p:spPr>
          <a:xfrm flipH="1" flipV="1">
            <a:off x="2413686" y="3429000"/>
            <a:ext cx="2586682" cy="566351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38DB39B-A952-CF36-CD30-24E2D543F1B0}"/>
              </a:ext>
            </a:extLst>
          </p:cNvPr>
          <p:cNvSpPr txBox="1"/>
          <p:nvPr/>
        </p:nvSpPr>
        <p:spPr>
          <a:xfrm>
            <a:off x="5107460" y="3775501"/>
            <a:ext cx="230191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2"/>
                </a:solidFill>
              </a:rPr>
              <a:t>2x M120 lifting points+</a:t>
            </a:r>
          </a:p>
          <a:p>
            <a:pPr algn="l"/>
            <a:r>
              <a:rPr lang="en-GB" dirty="0">
                <a:solidFill>
                  <a:schemeClr val="tx2"/>
                </a:solidFill>
              </a:rPr>
              <a:t>Eyebolt spacers</a:t>
            </a:r>
          </a:p>
          <a:p>
            <a:pPr algn="l"/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FFF1BC9-3BAA-4637-EDED-82613BFF7E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7926" y="4483087"/>
            <a:ext cx="1233619" cy="157546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E928B15-3722-BC7F-7646-5A80AE330EE3}"/>
              </a:ext>
            </a:extLst>
          </p:cNvPr>
          <p:cNvSpPr txBox="1"/>
          <p:nvPr/>
        </p:nvSpPr>
        <p:spPr>
          <a:xfrm>
            <a:off x="8629303" y="5805702"/>
            <a:ext cx="31547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Thanks to Maria Perez Ornedo</a:t>
            </a:r>
          </a:p>
        </p:txBody>
      </p:sp>
    </p:spTree>
    <p:extLst>
      <p:ext uri="{BB962C8B-B14F-4D97-AF65-F5344CB8AC3E}">
        <p14:creationId xmlns:p14="http://schemas.microsoft.com/office/powerpoint/2010/main" val="1114719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BA433531-7B14-C8D1-186F-2DA3E11FEA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65517" y="1124744"/>
            <a:ext cx="6455435" cy="4525851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0B9BF8D-4E97-0FE3-DC18-BF1172574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Intervention area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9776FE-45F5-BA6A-9E6A-446262882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C11B-ED3C-428C-988F-4CE043AADB0C}" type="datetime1">
              <a:rPr lang="en-GB" smtClean="0"/>
              <a:t>16/09/2024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4EA5F5-590F-576C-5E9A-FC2D7227F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FFED0D-206A-657E-F63A-BFB68EFC7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0FAA4741-E3F0-3321-04F0-510B9B291C30}"/>
              </a:ext>
            </a:extLst>
          </p:cNvPr>
          <p:cNvSpPr txBox="1">
            <a:spLocks/>
          </p:cNvSpPr>
          <p:nvPr/>
        </p:nvSpPr>
        <p:spPr>
          <a:xfrm>
            <a:off x="407987" y="1124744"/>
            <a:ext cx="9691602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/>
              <a:t>Possible layout</a:t>
            </a:r>
            <a:br>
              <a:rPr lang="en-GB" b="0" dirty="0"/>
            </a:br>
            <a:r>
              <a:rPr lang="en-GB" sz="1400" b="0" dirty="0"/>
              <a:t>(to be discussed with RP and HE)</a:t>
            </a:r>
            <a:endParaRPr lang="en-GB" b="0" dirty="0"/>
          </a:p>
          <a:p>
            <a:pPr marL="0" indent="0">
              <a:buNone/>
            </a:pPr>
            <a:endParaRPr lang="en-GB" b="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87FD08C-60C6-B5AB-C77D-E2C4D453AF8E}"/>
              </a:ext>
            </a:extLst>
          </p:cNvPr>
          <p:cNvSpPr txBox="1"/>
          <p:nvPr/>
        </p:nvSpPr>
        <p:spPr>
          <a:xfrm>
            <a:off x="2490887" y="4658012"/>
            <a:ext cx="1532235" cy="49244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tx2"/>
                </a:solidFill>
              </a:rPr>
              <a:t>Environmental cameras</a:t>
            </a:r>
            <a:endParaRPr lang="en-GB" sz="1600" dirty="0">
              <a:solidFill>
                <a:schemeClr val="tx2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B07B752-300E-3685-272D-0C44D307D6D1}"/>
              </a:ext>
            </a:extLst>
          </p:cNvPr>
          <p:cNvCxnSpPr/>
          <p:nvPr/>
        </p:nvCxnSpPr>
        <p:spPr>
          <a:xfrm flipV="1">
            <a:off x="4870346" y="568411"/>
            <a:ext cx="0" cy="18452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D9B9E2C-66C1-22AC-F417-AC4016F90100}"/>
              </a:ext>
            </a:extLst>
          </p:cNvPr>
          <p:cNvCxnSpPr>
            <a:cxnSpLocks/>
          </p:cNvCxnSpPr>
          <p:nvPr/>
        </p:nvCxnSpPr>
        <p:spPr>
          <a:xfrm flipH="1">
            <a:off x="4870346" y="568411"/>
            <a:ext cx="378762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1BC888D-E307-2455-E5C9-3836338A2AD0}"/>
              </a:ext>
            </a:extLst>
          </p:cNvPr>
          <p:cNvCxnSpPr/>
          <p:nvPr/>
        </p:nvCxnSpPr>
        <p:spPr>
          <a:xfrm flipV="1">
            <a:off x="8657969" y="568410"/>
            <a:ext cx="0" cy="18452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361D63D-0DFF-D800-C639-34EDA210DABF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4023122" y="4904234"/>
            <a:ext cx="1230665" cy="96134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0C2FB679-5732-4300-CF6C-CCAC9711A959}"/>
              </a:ext>
            </a:extLst>
          </p:cNvPr>
          <p:cNvSpPr txBox="1"/>
          <p:nvPr/>
        </p:nvSpPr>
        <p:spPr>
          <a:xfrm>
            <a:off x="2405449" y="3267620"/>
            <a:ext cx="1653681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tx2"/>
                </a:solidFill>
              </a:rPr>
              <a:t>Concrete blocks?</a:t>
            </a:r>
            <a:endParaRPr lang="en-GB" sz="1600" dirty="0">
              <a:solidFill>
                <a:schemeClr val="tx2"/>
              </a:solidFill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82480BF-963C-078D-C910-9922470919A3}"/>
              </a:ext>
            </a:extLst>
          </p:cNvPr>
          <p:cNvCxnSpPr>
            <a:cxnSpLocks/>
            <a:stCxn id="34" idx="3"/>
          </p:cNvCxnSpPr>
          <p:nvPr/>
        </p:nvCxnSpPr>
        <p:spPr>
          <a:xfrm>
            <a:off x="4059130" y="3390731"/>
            <a:ext cx="811216" cy="0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410A67AF-0515-0CA1-A4E3-1DDF923669BA}"/>
              </a:ext>
            </a:extLst>
          </p:cNvPr>
          <p:cNvSpPr txBox="1"/>
          <p:nvPr/>
        </p:nvSpPr>
        <p:spPr>
          <a:xfrm>
            <a:off x="3428727" y="1776125"/>
            <a:ext cx="594395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tx2"/>
                </a:solidFill>
              </a:rPr>
              <a:t>Tent? </a:t>
            </a:r>
            <a:endParaRPr lang="en-GB" sz="1600" dirty="0">
              <a:solidFill>
                <a:schemeClr val="tx2"/>
              </a:solidFill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BB7830E-DA41-9EB6-12E9-9D0200AA052F}"/>
              </a:ext>
            </a:extLst>
          </p:cNvPr>
          <p:cNvCxnSpPr>
            <a:cxnSpLocks/>
            <a:stCxn id="38" idx="3"/>
          </p:cNvCxnSpPr>
          <p:nvPr/>
        </p:nvCxnSpPr>
        <p:spPr>
          <a:xfrm>
            <a:off x="4023122" y="1899236"/>
            <a:ext cx="811216" cy="0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92616D92-B12E-D98D-EC3F-886F63257A58}"/>
              </a:ext>
            </a:extLst>
          </p:cNvPr>
          <p:cNvSpPr txBox="1"/>
          <p:nvPr/>
        </p:nvSpPr>
        <p:spPr>
          <a:xfrm>
            <a:off x="8483914" y="5703934"/>
            <a:ext cx="1532235" cy="49244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tx2"/>
                </a:solidFill>
              </a:rPr>
              <a:t>Tool exchange  shielded area</a:t>
            </a:r>
            <a:endParaRPr lang="en-GB" sz="1600" dirty="0">
              <a:solidFill>
                <a:schemeClr val="tx2"/>
              </a:solidFill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71CB9DB5-9343-CB53-A7F2-1D413EAC84AF}"/>
              </a:ext>
            </a:extLst>
          </p:cNvPr>
          <p:cNvCxnSpPr>
            <a:cxnSpLocks/>
            <a:stCxn id="42" idx="0"/>
          </p:cNvCxnSpPr>
          <p:nvPr/>
        </p:nvCxnSpPr>
        <p:spPr>
          <a:xfrm flipH="1" flipV="1">
            <a:off x="8946292" y="5000368"/>
            <a:ext cx="303740" cy="703566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BD9D84FE-341E-1370-7CCE-683BC093F65B}"/>
              </a:ext>
            </a:extLst>
          </p:cNvPr>
          <p:cNvSpPr txBox="1"/>
          <p:nvPr/>
        </p:nvSpPr>
        <p:spPr>
          <a:xfrm>
            <a:off x="9998046" y="2464183"/>
            <a:ext cx="1436074" cy="73866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tx2"/>
                </a:solidFill>
              </a:rPr>
              <a:t>Control station</a:t>
            </a:r>
          </a:p>
          <a:p>
            <a:pPr algn="l"/>
            <a:r>
              <a:rPr lang="en-US" sz="1600" dirty="0">
                <a:solidFill>
                  <a:schemeClr val="tx2"/>
                </a:solidFill>
              </a:rPr>
              <a:t>(up to 50 m far from the SAS)</a:t>
            </a:r>
            <a:endParaRPr lang="en-GB" sz="1600" dirty="0">
              <a:solidFill>
                <a:schemeClr val="tx2"/>
              </a:solidFill>
            </a:endParaRP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6AC2705-27DF-8A06-6791-A51A2E04F6B2}"/>
              </a:ext>
            </a:extLst>
          </p:cNvPr>
          <p:cNvCxnSpPr>
            <a:cxnSpLocks/>
          </p:cNvCxnSpPr>
          <p:nvPr/>
        </p:nvCxnSpPr>
        <p:spPr>
          <a:xfrm flipH="1">
            <a:off x="10181968" y="3267620"/>
            <a:ext cx="156518" cy="703566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9E4A42B7-0CC4-EE78-35A4-DBA43EFC6216}"/>
              </a:ext>
            </a:extLst>
          </p:cNvPr>
          <p:cNvSpPr txBox="1"/>
          <p:nvPr/>
        </p:nvSpPr>
        <p:spPr>
          <a:xfrm>
            <a:off x="10809302" y="5357363"/>
            <a:ext cx="1436074" cy="73866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tx2"/>
                </a:solidFill>
              </a:rPr>
              <a:t>Kuka and spindle controller </a:t>
            </a:r>
            <a:endParaRPr lang="en-GB" sz="1600" dirty="0">
              <a:solidFill>
                <a:schemeClr val="tx2"/>
              </a:solidFill>
            </a:endParaRP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C5A65BB-D19B-0782-BD72-925D653681E2}"/>
              </a:ext>
            </a:extLst>
          </p:cNvPr>
          <p:cNvCxnSpPr>
            <a:cxnSpLocks/>
          </p:cNvCxnSpPr>
          <p:nvPr/>
        </p:nvCxnSpPr>
        <p:spPr>
          <a:xfrm flipH="1" flipV="1">
            <a:off x="10221868" y="5318251"/>
            <a:ext cx="494215" cy="397117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8898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906DF1E-A46F-AB9B-EF04-F040C6C87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Intervention area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F90ECC-F32E-3EB3-37CD-57E1B0783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C11B-ED3C-428C-988F-4CE043AADB0C}" type="datetime1">
              <a:rPr lang="en-GB" smtClean="0"/>
              <a:t>16/09/2024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DC5BC3-7BAD-AEAB-693A-DA09F456D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958148-57BD-786D-B963-96FDDDDA2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B4284D1-C627-E377-F1CE-83C93605FB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51" y="2782329"/>
            <a:ext cx="3565634" cy="332396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BBD2D69-3982-7542-ED2B-2014808F31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1824" y="644903"/>
            <a:ext cx="4081564" cy="3429000"/>
          </a:xfrm>
          <a:prstGeom prst="rect">
            <a:avLst/>
          </a:prstGeom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7D150E10-9BD9-6808-DA7E-193ACF6988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7026876" y="2026180"/>
            <a:ext cx="5165124" cy="4186917"/>
          </a:xfrm>
          <a:prstGeom prst="snip2SameRect">
            <a:avLst>
              <a:gd name="adj1" fmla="val 30243"/>
              <a:gd name="adj2" fmla="val 0"/>
            </a:avLst>
          </a:prstGeom>
        </p:spPr>
      </p:pic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4E02E064-7ECB-1CEB-FDCD-FC16DC0304CD}"/>
              </a:ext>
            </a:extLst>
          </p:cNvPr>
          <p:cNvSpPr txBox="1">
            <a:spLocks/>
          </p:cNvSpPr>
          <p:nvPr/>
        </p:nvSpPr>
        <p:spPr>
          <a:xfrm>
            <a:off x="407987" y="1124744"/>
            <a:ext cx="9691602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/>
              <a:t>Tool exchange area</a:t>
            </a:r>
          </a:p>
          <a:p>
            <a:pPr marL="0" indent="0">
              <a:buNone/>
            </a:pP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883683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to BE - Jan 2021 - template" id="{D7F86FE6-13B5-1742-902D-E033CFAF905E}" vid="{4FADA346-18AE-D546-9D9D-50DAEB7467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52304</TotalTime>
  <Words>311</Words>
  <Application>Microsoft Office PowerPoint</Application>
  <PresentationFormat>Widescreen</PresentationFormat>
  <Paragraphs>101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Roboto</vt:lpstr>
      <vt:lpstr>Office Theme</vt:lpstr>
      <vt:lpstr>WP8 – ATLAS MACHINING OPERATIONS</vt:lpstr>
      <vt:lpstr>Machining tasks</vt:lpstr>
      <vt:lpstr>Intervention location</vt:lpstr>
      <vt:lpstr>Reachability study</vt:lpstr>
      <vt:lpstr>JFC3 machining</vt:lpstr>
      <vt:lpstr>JFSU machining</vt:lpstr>
      <vt:lpstr>Lifting points </vt:lpstr>
      <vt:lpstr>Intervention area</vt:lpstr>
      <vt:lpstr>Intervention area</vt:lpstr>
      <vt:lpstr>Tool selection</vt:lpstr>
      <vt:lpstr>Milling technics</vt:lpstr>
      <vt:lpstr>Spindle updates</vt:lpstr>
      <vt:lpstr>Workpiece calibration</vt:lpstr>
      <vt:lpstr>Milling pockets localization</vt:lpstr>
      <vt:lpstr>Milling pockets localization</vt:lpstr>
      <vt:lpstr>Next steps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milling</dc:title>
  <dc:creator>Sergio Di Giovannantonio</dc:creator>
  <cp:lastModifiedBy>Sergio Di Giovannantonio</cp:lastModifiedBy>
  <cp:revision>78</cp:revision>
  <cp:lastPrinted>2020-01-30T13:49:18Z</cp:lastPrinted>
  <dcterms:created xsi:type="dcterms:W3CDTF">2021-01-06T15:04:58Z</dcterms:created>
  <dcterms:modified xsi:type="dcterms:W3CDTF">2024-09-18T08:18:23Z</dcterms:modified>
</cp:coreProperties>
</file>