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60" r:id="rId4"/>
    <p:sldId id="268" r:id="rId5"/>
    <p:sldId id="261" r:id="rId6"/>
    <p:sldId id="259" r:id="rId7"/>
    <p:sldId id="258" r:id="rId8"/>
    <p:sldId id="257" r:id="rId9"/>
    <p:sldId id="271" r:id="rId10"/>
    <p:sldId id="272" r:id="rId11"/>
    <p:sldId id="263" r:id="rId12"/>
    <p:sldId id="264" r:id="rId13"/>
    <p:sldId id="265" r:id="rId14"/>
    <p:sldId id="269" r:id="rId15"/>
    <p:sldId id="273" r:id="rId16"/>
    <p:sldId id="26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050"/>
    <a:srgbClr val="6E2466"/>
    <a:srgbClr val="E69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60"/>
  </p:normalViewPr>
  <p:slideViewPr>
    <p:cSldViewPr snapToGrid="0">
      <p:cViewPr>
        <p:scale>
          <a:sx n="100" d="100"/>
          <a:sy n="100" d="100"/>
        </p:scale>
        <p:origin x="3115" y="3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331957393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C23B1F1-9126-45F7-BEEF-9BBB11E3E6C6}" type="datetimeFigureOut">
              <a:rPr lang="en-GB" smtClean="0"/>
              <a:t>01/07/2025</a:t>
            </a:fld>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3717982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C23B1F1-9126-45F7-BEEF-9BBB11E3E6C6}" type="datetimeFigureOut">
              <a:rPr lang="en-GB" smtClean="0"/>
              <a:t>01/07/2025</a:t>
            </a:fld>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4B2B04F8-A9CE-4A96-9304-E806E727065D}" type="slidenum">
              <a:rPr lang="en-GB" smtClean="0"/>
              <a:t>‹#›</a:t>
            </a:fld>
            <a:endParaRPr lang="en-GB"/>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691745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C23B1F1-9126-45F7-BEEF-9BBB11E3E6C6}" type="datetimeFigureOut">
              <a:rPr lang="en-GB" smtClean="0"/>
              <a:t>01/07/2025</a:t>
            </a:fld>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4B2B04F8-A9CE-4A96-9304-E806E727065D}" type="slidenum">
              <a:rPr lang="en-GB" smtClean="0"/>
              <a:t>‹#›</a:t>
            </a:fld>
            <a:endParaRPr lang="en-GB"/>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42733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AC23B1F1-9126-45F7-BEEF-9BBB11E3E6C6}" type="datetimeFigureOut">
              <a:rPr lang="en-GB" smtClean="0"/>
              <a:t>01/07/2025</a:t>
            </a:fld>
            <a:endParaRPr lang="en-GB"/>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GB"/>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4B2B04F8-A9CE-4A96-9304-E806E727065D}" type="slidenum">
              <a:rPr lang="en-GB" smtClean="0"/>
              <a:t>‹#›</a:t>
            </a:fld>
            <a:endParaRPr lang="en-GB"/>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348729961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AC23B1F1-9126-45F7-BEEF-9BBB11E3E6C6}" type="datetimeFigureOut">
              <a:rPr lang="en-GB" smtClean="0"/>
              <a:t>01/07/2025</a:t>
            </a:fld>
            <a:endParaRPr lang="en-GB"/>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15730202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AC23B1F1-9126-45F7-BEEF-9BBB11E3E6C6}" type="datetimeFigureOut">
              <a:rPr lang="en-GB" smtClean="0"/>
              <a:t>01/07/2025</a:t>
            </a:fld>
            <a:endParaRPr lang="en-GB"/>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4B2B04F8-A9CE-4A96-9304-E806E727065D}" type="slidenum">
              <a:rPr lang="en-GB" smtClean="0"/>
              <a:t>‹#›</a:t>
            </a:fld>
            <a:endParaRPr lang="en-GB"/>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15847817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C23B1F1-9126-45F7-BEEF-9BBB11E3E6C6}" type="datetimeFigureOut">
              <a:rPr lang="en-GB" smtClean="0"/>
              <a:t>01/07/2025</a:t>
            </a:fld>
            <a:endParaRPr lang="en-GB"/>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4B2B04F8-A9CE-4A96-9304-E806E727065D}"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5867207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C23B1F1-9126-45F7-BEEF-9BBB11E3E6C6}" type="datetimeFigureOut">
              <a:rPr lang="en-GB" smtClean="0"/>
              <a:t>01/07/2025</a:t>
            </a:fld>
            <a:endParaRPr lang="en-GB"/>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4B2B04F8-A9CE-4A96-9304-E806E727065D}"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5154755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30970717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GB"/>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3537736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1249627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37159072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876202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44980-D3F3-5902-260C-05B70C08571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1C8516-FDD9-2756-F141-FFCF58B32E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E0F0CE-41EC-581C-4486-7F2FF0A32B73}"/>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5" name="Footer Placeholder 4">
            <a:extLst>
              <a:ext uri="{FF2B5EF4-FFF2-40B4-BE49-F238E27FC236}">
                <a16:creationId xmlns:a16="http://schemas.microsoft.com/office/drawing/2014/main" id="{1AE9E8FF-A2E2-86E6-867D-D99263AE8A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3E7DB6-ED37-190C-FC53-C8674C34A8A4}"/>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2542262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3282567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3161581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1107097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4B2B04F8-A9CE-4A96-9304-E806E727065D}" type="slidenum">
              <a:rPr lang="en-GB" smtClean="0"/>
              <a:t>‹#›</a:t>
            </a:fld>
            <a:endParaRPr lang="en-GB"/>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19813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3791282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GB"/>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3383439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AC23B1F1-9126-45F7-BEEF-9BBB11E3E6C6}" type="datetimeFigureOut">
              <a:rPr lang="en-GB" smtClean="0"/>
              <a:t>01/07/2025</a:t>
            </a:fld>
            <a:endParaRPr lang="en-GB"/>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GB"/>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4B2B04F8-A9CE-4A96-9304-E806E727065D}" type="slidenum">
              <a:rPr lang="en-GB" smtClean="0"/>
              <a:t>‹#›</a:t>
            </a:fld>
            <a:endParaRPr lang="en-GB"/>
          </a:p>
        </p:txBody>
      </p:sp>
    </p:spTree>
    <p:extLst>
      <p:ext uri="{BB962C8B-B14F-4D97-AF65-F5344CB8AC3E}">
        <p14:creationId xmlns:p14="http://schemas.microsoft.com/office/powerpoint/2010/main" val="249035492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AC23B1F1-9126-45F7-BEEF-9BBB11E3E6C6}" type="datetimeFigureOut">
              <a:rPr lang="en-GB" smtClean="0"/>
              <a:t>01/07/2025</a:t>
            </a:fld>
            <a:endParaRPr lang="en-GB"/>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fld id="{4B2B04F8-A9CE-4A96-9304-E806E727065D}" type="slidenum">
              <a:rPr lang="en-GB" smtClean="0"/>
              <a:t>‹#›</a:t>
            </a:fld>
            <a:endParaRPr lang="en-GB"/>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endParaRPr lang="en-GB"/>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p:nvPicPr>
        <p:blipFill>
          <a:blip r:embed="rId24"/>
          <a:stretch>
            <a:fillRect/>
          </a:stretch>
        </p:blipFill>
        <p:spPr>
          <a:xfrm>
            <a:off x="404070" y="6439074"/>
            <a:ext cx="352448" cy="347431"/>
          </a:xfrm>
          <a:prstGeom prst="rect">
            <a:avLst/>
          </a:prstGeom>
        </p:spPr>
      </p:pic>
    </p:spTree>
    <p:extLst>
      <p:ext uri="{BB962C8B-B14F-4D97-AF65-F5344CB8AC3E}">
        <p14:creationId xmlns:p14="http://schemas.microsoft.com/office/powerpoint/2010/main" val="3260125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hyperlink" Target="https://confluence.cern.ch/display/BEBI/Overview+of+existing+functionality" TargetMode="Externa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cernbox.cern.ch/s/wD7JNjbZXV37gT7" TargetMode="External"/><Relationship Id="rId2" Type="http://schemas.openxmlformats.org/officeDocument/2006/relationships/hyperlink" Target="https://cernbox.cern.ch/external/public/PtA18Vw1yT3d66v/BGI-FS-001.docx" TargetMode="External"/><Relationship Id="rId1" Type="http://schemas.openxmlformats.org/officeDocument/2006/relationships/slideLayout" Target="../slideLayouts/slideLayout22.xml"/><Relationship Id="rId6" Type="http://schemas.openxmlformats.org/officeDocument/2006/relationships/hyperlink" Target="https://confluence.cern.ch/display/BEBI/Overview+of+existing+functionality" TargetMode="External"/><Relationship Id="rId5" Type="http://schemas.openxmlformats.org/officeDocument/2006/relationships/hyperlink" Target="https://confluence.cern.ch/display/BEBI/BIPXL+V5" TargetMode="External"/><Relationship Id="rId4" Type="http://schemas.openxmlformats.org/officeDocument/2006/relationships/hyperlink" Target="https://confluence.cern.ch/download/attachments/620372845/BIPXL_Engineering_Specification.docx?version=1&amp;modificationDate=1751315205275&amp;api=v2"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1448897/"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1468359/" TargetMode="Externa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hyperlink" Target="https://indico.cern.ch/event/1468359/contributions/6182485/attachments/2975999/5238870/BGI-Review-BI-TB-28-Nov-2024.pdf" TargetMode="Externa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hyperlink" Target="https://indico.cern.ch/event/1531096/" TargetMode="Externa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hyperlink" Target="https://confluence.cern.ch/download/attachments/620372845/BIPXL_Engineering_Specification.docx?version=1&amp;modificationDate=1751315205275&amp;api=v2" TargetMode="External"/><Relationship Id="rId2" Type="http://schemas.openxmlformats.org/officeDocument/2006/relationships/hyperlink" Target="https://confluence.cern.ch/display/BEBI/BIPXL+V5" TargetMode="Externa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hyperlink" Target="https://confluence.cern.ch/pages/viewpage.action?pageId=413495391" TargetMode="Externa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C198C-3439-B8C2-DBC2-DD6F164D6736}"/>
              </a:ext>
            </a:extLst>
          </p:cNvPr>
          <p:cNvSpPr>
            <a:spLocks noGrp="1"/>
          </p:cNvSpPr>
          <p:nvPr>
            <p:ph type="ctrTitle"/>
          </p:nvPr>
        </p:nvSpPr>
        <p:spPr>
          <a:xfrm>
            <a:off x="830580" y="1099503"/>
            <a:ext cx="10530840" cy="2387600"/>
          </a:xfrm>
        </p:spPr>
        <p:txBody>
          <a:bodyPr/>
          <a:lstStyle/>
          <a:p>
            <a:r>
              <a:rPr lang="en-US" dirty="0"/>
              <a:t>BGI V5 Software Overview</a:t>
            </a:r>
            <a:endParaRPr lang="en-GB" dirty="0"/>
          </a:p>
        </p:txBody>
      </p:sp>
    </p:spTree>
    <p:extLst>
      <p:ext uri="{BB962C8B-B14F-4D97-AF65-F5344CB8AC3E}">
        <p14:creationId xmlns:p14="http://schemas.microsoft.com/office/powerpoint/2010/main" val="2163141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E59D5-0483-E9B7-48C7-FB67DD41ABFA}"/>
              </a:ext>
            </a:extLst>
          </p:cNvPr>
          <p:cNvSpPr>
            <a:spLocks noGrp="1"/>
          </p:cNvSpPr>
          <p:nvPr>
            <p:ph type="ctrTitle"/>
          </p:nvPr>
        </p:nvSpPr>
        <p:spPr/>
        <p:txBody>
          <a:bodyPr/>
          <a:lstStyle/>
          <a:p>
            <a:r>
              <a:rPr lang="en-US" dirty="0"/>
              <a:t>Some diagrams….</a:t>
            </a:r>
            <a:endParaRPr lang="en-GB" dirty="0"/>
          </a:p>
        </p:txBody>
      </p:sp>
      <p:sp>
        <p:nvSpPr>
          <p:cNvPr id="3" name="Subtitle 2">
            <a:extLst>
              <a:ext uri="{FF2B5EF4-FFF2-40B4-BE49-F238E27FC236}">
                <a16:creationId xmlns:a16="http://schemas.microsoft.com/office/drawing/2014/main" id="{2B3191B4-B6C1-8FE5-046F-D530F268FA3A}"/>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137056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96C8D0DE-010E-8E97-21E0-A848AF3872AF}"/>
              </a:ext>
            </a:extLst>
          </p:cNvPr>
          <p:cNvCxnSpPr>
            <a:cxnSpLocks/>
          </p:cNvCxnSpPr>
          <p:nvPr/>
        </p:nvCxnSpPr>
        <p:spPr>
          <a:xfrm>
            <a:off x="319818" y="2507386"/>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TextBox 4">
            <a:extLst>
              <a:ext uri="{FF2B5EF4-FFF2-40B4-BE49-F238E27FC236}">
                <a16:creationId xmlns:a16="http://schemas.microsoft.com/office/drawing/2014/main" id="{B19C3C80-DC41-4F60-4845-3912DEBFB14B}"/>
              </a:ext>
            </a:extLst>
          </p:cNvPr>
          <p:cNvSpPr txBox="1"/>
          <p:nvPr/>
        </p:nvSpPr>
        <p:spPr>
          <a:xfrm>
            <a:off x="5399370" y="2223760"/>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6" name="Straight Connector 5">
            <a:extLst>
              <a:ext uri="{FF2B5EF4-FFF2-40B4-BE49-F238E27FC236}">
                <a16:creationId xmlns:a16="http://schemas.microsoft.com/office/drawing/2014/main" id="{A9B2060A-59EC-F702-A565-0F20DD2B44E8}"/>
              </a:ext>
            </a:extLst>
          </p:cNvPr>
          <p:cNvCxnSpPr>
            <a:cxnSpLocks/>
          </p:cNvCxnSpPr>
          <p:nvPr/>
        </p:nvCxnSpPr>
        <p:spPr>
          <a:xfrm>
            <a:off x="319818" y="427598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 name="TextBox 6">
            <a:extLst>
              <a:ext uri="{FF2B5EF4-FFF2-40B4-BE49-F238E27FC236}">
                <a16:creationId xmlns:a16="http://schemas.microsoft.com/office/drawing/2014/main" id="{E6315C3D-FF3B-2BB5-4C9E-63F0F39BBF37}"/>
              </a:ext>
            </a:extLst>
          </p:cNvPr>
          <p:cNvSpPr txBox="1"/>
          <p:nvPr/>
        </p:nvSpPr>
        <p:spPr>
          <a:xfrm>
            <a:off x="5309602" y="3992362"/>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8" name="Straight Connector 7">
            <a:extLst>
              <a:ext uri="{FF2B5EF4-FFF2-40B4-BE49-F238E27FC236}">
                <a16:creationId xmlns:a16="http://schemas.microsoft.com/office/drawing/2014/main" id="{82EB87BB-4B10-1AED-11AB-79EB081BADCC}"/>
              </a:ext>
            </a:extLst>
          </p:cNvPr>
          <p:cNvCxnSpPr>
            <a:cxnSpLocks/>
          </p:cNvCxnSpPr>
          <p:nvPr/>
        </p:nvCxnSpPr>
        <p:spPr>
          <a:xfrm>
            <a:off x="319818" y="6314434"/>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6B15BB55-E77F-A5DD-898B-11EAA8158DFA}"/>
              </a:ext>
            </a:extLst>
          </p:cNvPr>
          <p:cNvSpPr txBox="1"/>
          <p:nvPr/>
        </p:nvSpPr>
        <p:spPr>
          <a:xfrm>
            <a:off x="5295175" y="6030806"/>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 name="Rectangle: Rounded Corners 9">
            <a:extLst>
              <a:ext uri="{FF2B5EF4-FFF2-40B4-BE49-F238E27FC236}">
                <a16:creationId xmlns:a16="http://schemas.microsoft.com/office/drawing/2014/main" id="{AA1FB76E-04CD-7FFB-9A7D-2E4536159B9F}"/>
              </a:ext>
            </a:extLst>
          </p:cNvPr>
          <p:cNvSpPr/>
          <p:nvPr/>
        </p:nvSpPr>
        <p:spPr>
          <a:xfrm>
            <a:off x="443396" y="5946382"/>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1" name="Rectangle: Rounded Corners 10">
            <a:extLst>
              <a:ext uri="{FF2B5EF4-FFF2-40B4-BE49-F238E27FC236}">
                <a16:creationId xmlns:a16="http://schemas.microsoft.com/office/drawing/2014/main" id="{1BEFF763-F200-1B25-84C1-28A239FAE75E}"/>
              </a:ext>
            </a:extLst>
          </p:cNvPr>
          <p:cNvSpPr/>
          <p:nvPr/>
        </p:nvSpPr>
        <p:spPr>
          <a:xfrm>
            <a:off x="443396" y="4333928"/>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2" name="Rectangle: Rounded Corners 11">
            <a:extLst>
              <a:ext uri="{FF2B5EF4-FFF2-40B4-BE49-F238E27FC236}">
                <a16:creationId xmlns:a16="http://schemas.microsoft.com/office/drawing/2014/main" id="{324A3BFC-66E9-EB82-D27D-5AB1E0B53633}"/>
              </a:ext>
            </a:extLst>
          </p:cNvPr>
          <p:cNvSpPr/>
          <p:nvPr/>
        </p:nvSpPr>
        <p:spPr>
          <a:xfrm>
            <a:off x="443396" y="2564296"/>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3" name="Rectangle: Rounded Corners 12">
            <a:extLst>
              <a:ext uri="{FF2B5EF4-FFF2-40B4-BE49-F238E27FC236}">
                <a16:creationId xmlns:a16="http://schemas.microsoft.com/office/drawing/2014/main" id="{74FD207D-120A-1D9D-2BA5-913D8E2C8A21}"/>
              </a:ext>
            </a:extLst>
          </p:cNvPr>
          <p:cNvSpPr/>
          <p:nvPr/>
        </p:nvSpPr>
        <p:spPr>
          <a:xfrm>
            <a:off x="2063750" y="1642797"/>
            <a:ext cx="3194050" cy="798991"/>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4" name="Rectangle: Rounded Corners 13">
            <a:extLst>
              <a:ext uri="{FF2B5EF4-FFF2-40B4-BE49-F238E27FC236}">
                <a16:creationId xmlns:a16="http://schemas.microsoft.com/office/drawing/2014/main" id="{8646A13D-E318-FBB9-A518-A5D93AA9E6FA}"/>
              </a:ext>
            </a:extLst>
          </p:cNvPr>
          <p:cNvSpPr/>
          <p:nvPr/>
        </p:nvSpPr>
        <p:spPr>
          <a:xfrm>
            <a:off x="748896" y="1117600"/>
            <a:ext cx="857654" cy="434044"/>
          </a:xfrm>
          <a:prstGeom prst="roundRect">
            <a:avLst>
              <a:gd name="adj" fmla="val 13938"/>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5" name="Rectangle 14">
            <a:extLst>
              <a:ext uri="{FF2B5EF4-FFF2-40B4-BE49-F238E27FC236}">
                <a16:creationId xmlns:a16="http://schemas.microsoft.com/office/drawing/2014/main" id="{2BD3CA77-546B-9BF1-4301-77C8CE67FF89}"/>
              </a:ext>
            </a:extLst>
          </p:cNvPr>
          <p:cNvSpPr/>
          <p:nvPr/>
        </p:nvSpPr>
        <p:spPr>
          <a:xfrm>
            <a:off x="2130425" y="2061784"/>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6" name="Rectangle 15">
            <a:extLst>
              <a:ext uri="{FF2B5EF4-FFF2-40B4-BE49-F238E27FC236}">
                <a16:creationId xmlns:a16="http://schemas.microsoft.com/office/drawing/2014/main" id="{3262FAA1-BE05-1606-7603-82B4E6CB06DC}"/>
              </a:ext>
            </a:extLst>
          </p:cNvPr>
          <p:cNvSpPr/>
          <p:nvPr/>
        </p:nvSpPr>
        <p:spPr>
          <a:xfrm>
            <a:off x="533400" y="3313188"/>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7" name="Rectangle 16">
            <a:extLst>
              <a:ext uri="{FF2B5EF4-FFF2-40B4-BE49-F238E27FC236}">
                <a16:creationId xmlns:a16="http://schemas.microsoft.com/office/drawing/2014/main" id="{DB71260F-C3B0-55D1-FB78-A1B06A3FB22E}"/>
              </a:ext>
            </a:extLst>
          </p:cNvPr>
          <p:cNvSpPr/>
          <p:nvPr/>
        </p:nvSpPr>
        <p:spPr>
          <a:xfrm>
            <a:off x="533400" y="2977179"/>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8" name="Rectangle 17">
            <a:extLst>
              <a:ext uri="{FF2B5EF4-FFF2-40B4-BE49-F238E27FC236}">
                <a16:creationId xmlns:a16="http://schemas.microsoft.com/office/drawing/2014/main" id="{580729CC-08CB-32D0-A5FC-06E42FE02A15}"/>
              </a:ext>
            </a:extLst>
          </p:cNvPr>
          <p:cNvSpPr/>
          <p:nvPr/>
        </p:nvSpPr>
        <p:spPr>
          <a:xfrm>
            <a:off x="533400" y="2641171"/>
            <a:ext cx="2249557" cy="294402"/>
          </a:xfrm>
          <a:prstGeom prst="rect">
            <a:avLst/>
          </a:prstGeom>
          <a:solidFill>
            <a:srgbClr val="F9DFD6"/>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FESA (C++)</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19" name="Rectangle 18">
            <a:extLst>
              <a:ext uri="{FF2B5EF4-FFF2-40B4-BE49-F238E27FC236}">
                <a16:creationId xmlns:a16="http://schemas.microsoft.com/office/drawing/2014/main" id="{8B15E9AC-3081-B71C-8294-94E18AB3E3B4}"/>
              </a:ext>
            </a:extLst>
          </p:cNvPr>
          <p:cNvSpPr/>
          <p:nvPr/>
        </p:nvSpPr>
        <p:spPr>
          <a:xfrm>
            <a:off x="533400" y="5480977"/>
            <a:ext cx="3031296"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17EE3167-8E63-4DA7-C26A-56E10668B7DC}"/>
              </a:ext>
            </a:extLst>
          </p:cNvPr>
          <p:cNvSpPr/>
          <p:nvPr/>
        </p:nvSpPr>
        <p:spPr>
          <a:xfrm>
            <a:off x="2001217" y="4980045"/>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1" name="Rectangle 20">
            <a:extLst>
              <a:ext uri="{FF2B5EF4-FFF2-40B4-BE49-F238E27FC236}">
                <a16:creationId xmlns:a16="http://schemas.microsoft.com/office/drawing/2014/main" id="{0B2FCC42-BBF8-9699-5D0C-B43DEEEBD4D7}"/>
              </a:ext>
            </a:extLst>
          </p:cNvPr>
          <p:cNvSpPr/>
          <p:nvPr/>
        </p:nvSpPr>
        <p:spPr>
          <a:xfrm>
            <a:off x="3618058" y="4980045"/>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C6CA3DF5-7F77-2F4F-80F3-9F41168605D8}"/>
              </a:ext>
            </a:extLst>
          </p:cNvPr>
          <p:cNvSpPr/>
          <p:nvPr/>
        </p:nvSpPr>
        <p:spPr>
          <a:xfrm>
            <a:off x="2001216" y="4642034"/>
            <a:ext cx="3186733"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REST server (Python)</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23" name="Rectangle 22">
            <a:extLst>
              <a:ext uri="{FF2B5EF4-FFF2-40B4-BE49-F238E27FC236}">
                <a16:creationId xmlns:a16="http://schemas.microsoft.com/office/drawing/2014/main" id="{F7967C00-D3B3-B860-1CAC-0155AFE6F8B2}"/>
              </a:ext>
            </a:extLst>
          </p:cNvPr>
          <p:cNvSpPr/>
          <p:nvPr/>
        </p:nvSpPr>
        <p:spPr>
          <a:xfrm>
            <a:off x="533400" y="4642034"/>
            <a:ext cx="1284509" cy="794798"/>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037B2A79-6171-F1C4-0CEB-DFD2A029FAD0}"/>
              </a:ext>
            </a:extLst>
          </p:cNvPr>
          <p:cNvSpPr/>
          <p:nvPr/>
        </p:nvSpPr>
        <p:spPr>
          <a:xfrm>
            <a:off x="533400" y="3830787"/>
            <a:ext cx="2249557"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A80B892A-599E-9709-8C77-AA7A5A557D3E}"/>
              </a:ext>
            </a:extLst>
          </p:cNvPr>
          <p:cNvSpPr/>
          <p:nvPr/>
        </p:nvSpPr>
        <p:spPr>
          <a:xfrm>
            <a:off x="3907627" y="3142696"/>
            <a:ext cx="1280323" cy="483173"/>
          </a:xfrm>
          <a:prstGeom prst="rect">
            <a:avLst/>
          </a:prstGeom>
          <a:solidFill>
            <a:srgbClr val="F9DFD6"/>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26" name="TextBox 25">
            <a:extLst>
              <a:ext uri="{FF2B5EF4-FFF2-40B4-BE49-F238E27FC236}">
                <a16:creationId xmlns:a16="http://schemas.microsoft.com/office/drawing/2014/main" id="{75EFEF3E-B98A-9660-18F5-1626C8631D08}"/>
              </a:ext>
            </a:extLst>
          </p:cNvPr>
          <p:cNvSpPr txBox="1"/>
          <p:nvPr/>
        </p:nvSpPr>
        <p:spPr>
          <a:xfrm>
            <a:off x="4915440" y="4341350"/>
            <a:ext cx="266098" cy="276999"/>
          </a:xfrm>
          <a:prstGeom prst="rect">
            <a:avLst/>
          </a:prstGeom>
          <a:noFill/>
          <a:ln w="3175">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7" name="Freeform: Shape 26">
            <a:extLst>
              <a:ext uri="{FF2B5EF4-FFF2-40B4-BE49-F238E27FC236}">
                <a16:creationId xmlns:a16="http://schemas.microsoft.com/office/drawing/2014/main" id="{1983029B-ADD0-26A0-18DA-AE94B524D9AF}"/>
              </a:ext>
            </a:extLst>
          </p:cNvPr>
          <p:cNvSpPr/>
          <p:nvPr/>
        </p:nvSpPr>
        <p:spPr>
          <a:xfrm>
            <a:off x="1196571" y="1551921"/>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8" name="Freeform: Shape 27">
            <a:extLst>
              <a:ext uri="{FF2B5EF4-FFF2-40B4-BE49-F238E27FC236}">
                <a16:creationId xmlns:a16="http://schemas.microsoft.com/office/drawing/2014/main" id="{5E818543-EFAC-5ADE-341D-394E9A8BCC21}"/>
              </a:ext>
            </a:extLst>
          </p:cNvPr>
          <p:cNvSpPr/>
          <p:nvPr/>
        </p:nvSpPr>
        <p:spPr>
          <a:xfrm>
            <a:off x="1839346" y="2060287"/>
            <a:ext cx="224404" cy="57950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29" name="Straight Arrow Connector 28">
            <a:extLst>
              <a:ext uri="{FF2B5EF4-FFF2-40B4-BE49-F238E27FC236}">
                <a16:creationId xmlns:a16="http://schemas.microsoft.com/office/drawing/2014/main" id="{CAE3E59E-55D8-40F6-9834-99B0E04296D4}"/>
              </a:ext>
            </a:extLst>
          </p:cNvPr>
          <p:cNvCxnSpPr>
            <a:cxnSpLocks/>
            <a:stCxn id="21" idx="2"/>
          </p:cNvCxnSpPr>
          <p:nvPr/>
        </p:nvCxnSpPr>
        <p:spPr>
          <a:xfrm>
            <a:off x="4399798" y="5429349"/>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B5C9543-26F3-6BE0-6E37-AB96BC64CB50}"/>
              </a:ext>
            </a:extLst>
          </p:cNvPr>
          <p:cNvCxnSpPr>
            <a:cxnSpLocks/>
            <a:stCxn id="19" idx="2"/>
          </p:cNvCxnSpPr>
          <p:nvPr/>
        </p:nvCxnSpPr>
        <p:spPr>
          <a:xfrm>
            <a:off x="2049048" y="5775379"/>
            <a:ext cx="0"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DA093396-0A75-D11E-01C8-63C846104DBD}"/>
              </a:ext>
            </a:extLst>
          </p:cNvPr>
          <p:cNvSpPr/>
          <p:nvPr/>
        </p:nvSpPr>
        <p:spPr>
          <a:xfrm>
            <a:off x="3536132" y="2436847"/>
            <a:ext cx="1025651" cy="69888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2" name="Freeform: Shape 31">
            <a:extLst>
              <a:ext uri="{FF2B5EF4-FFF2-40B4-BE49-F238E27FC236}">
                <a16:creationId xmlns:a16="http://schemas.microsoft.com/office/drawing/2014/main" id="{194A0D16-CBB5-FB43-327A-32A6AD4E0781}"/>
              </a:ext>
            </a:extLst>
          </p:cNvPr>
          <p:cNvSpPr/>
          <p:nvPr/>
        </p:nvSpPr>
        <p:spPr>
          <a:xfrm>
            <a:off x="3700391" y="3633869"/>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3" name="Straight Arrow Connector 32">
            <a:extLst>
              <a:ext uri="{FF2B5EF4-FFF2-40B4-BE49-F238E27FC236}">
                <a16:creationId xmlns:a16="http://schemas.microsoft.com/office/drawing/2014/main" id="{EC4E9DBE-0DC6-E443-69E7-31F3D1FB6BEC}"/>
              </a:ext>
            </a:extLst>
          </p:cNvPr>
          <p:cNvCxnSpPr>
            <a:cxnSpLocks/>
            <a:stCxn id="16" idx="2"/>
          </p:cNvCxnSpPr>
          <p:nvPr/>
        </p:nvCxnSpPr>
        <p:spPr>
          <a:xfrm>
            <a:off x="1658179" y="3607590"/>
            <a:ext cx="0" cy="223197"/>
          </a:xfrm>
          <a:prstGeom prst="straightConnector1">
            <a:avLst/>
          </a:prstGeom>
          <a:ln w="28575">
            <a:solidFill>
              <a:srgbClr val="009E7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4" name="Freeform: Shape 33">
            <a:extLst>
              <a:ext uri="{FF2B5EF4-FFF2-40B4-BE49-F238E27FC236}">
                <a16:creationId xmlns:a16="http://schemas.microsoft.com/office/drawing/2014/main" id="{38DB453D-C822-57DC-C249-2405CFCEE917}"/>
              </a:ext>
            </a:extLst>
          </p:cNvPr>
          <p:cNvSpPr/>
          <p:nvPr/>
        </p:nvSpPr>
        <p:spPr>
          <a:xfrm>
            <a:off x="319817" y="4125189"/>
            <a:ext cx="1338253"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009E7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5" name="Freeform: Shape 34">
            <a:extLst>
              <a:ext uri="{FF2B5EF4-FFF2-40B4-BE49-F238E27FC236}">
                <a16:creationId xmlns:a16="http://schemas.microsoft.com/office/drawing/2014/main" id="{939F0420-DF9B-899D-A19A-2B1B0147CA9B}"/>
              </a:ext>
            </a:extLst>
          </p:cNvPr>
          <p:cNvSpPr/>
          <p:nvPr/>
        </p:nvSpPr>
        <p:spPr>
          <a:xfrm>
            <a:off x="1166752" y="4441529"/>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6" name="Freeform: Shape 35">
            <a:extLst>
              <a:ext uri="{FF2B5EF4-FFF2-40B4-BE49-F238E27FC236}">
                <a16:creationId xmlns:a16="http://schemas.microsoft.com/office/drawing/2014/main" id="{54C30F59-FD58-6F22-D63A-1B21888016A4}"/>
              </a:ext>
            </a:extLst>
          </p:cNvPr>
          <p:cNvSpPr/>
          <p:nvPr/>
        </p:nvSpPr>
        <p:spPr>
          <a:xfrm>
            <a:off x="4326358" y="380811"/>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7" name="TextBox 36">
            <a:extLst>
              <a:ext uri="{FF2B5EF4-FFF2-40B4-BE49-F238E27FC236}">
                <a16:creationId xmlns:a16="http://schemas.microsoft.com/office/drawing/2014/main" id="{5B4A2700-3A13-13A5-08F5-5025A913E4E7}"/>
              </a:ext>
            </a:extLst>
          </p:cNvPr>
          <p:cNvSpPr txBox="1"/>
          <p:nvPr/>
        </p:nvSpPr>
        <p:spPr>
          <a:xfrm>
            <a:off x="4608146" y="124650"/>
            <a:ext cx="549831" cy="276999"/>
          </a:xfrm>
          <a:prstGeom prst="rect">
            <a:avLst/>
          </a:prstGeom>
          <a:noFill/>
          <a:ln w="12700">
            <a:noFill/>
          </a:ln>
        </p:spPr>
        <p:txBody>
          <a:bodyPr wrap="square" lIns="0" tIns="0" rIns="0" bIns="0" rtlCol="0">
            <a:spAutoFit/>
          </a:bodyPr>
          <a:lstStyle/>
          <a:p>
            <a:pPr algn="l"/>
            <a:r>
              <a:rPr lang="en-GB" b="1" dirty="0">
                <a:solidFill>
                  <a:srgbClr val="0072B2"/>
                </a:solidFill>
                <a:latin typeface="Source Sans Pro" panose="020B0503030403020204" pitchFamily="34" charset="0"/>
                <a:ea typeface="Source Sans Pro" panose="020B0503030403020204" pitchFamily="34" charset="0"/>
              </a:rPr>
              <a:t>HTTP</a:t>
            </a:r>
            <a:endParaRPr lang="et-EE" b="1" dirty="0">
              <a:solidFill>
                <a:srgbClr val="0072B2"/>
              </a:solidFill>
              <a:latin typeface="Source Sans Pro" panose="020B0503030403020204" pitchFamily="34" charset="0"/>
              <a:ea typeface="Source Sans Pro" panose="020B0503030403020204" pitchFamily="34" charset="0"/>
            </a:endParaRPr>
          </a:p>
        </p:txBody>
      </p:sp>
      <p:sp>
        <p:nvSpPr>
          <p:cNvPr id="38" name="Freeform: Shape 37">
            <a:extLst>
              <a:ext uri="{FF2B5EF4-FFF2-40B4-BE49-F238E27FC236}">
                <a16:creationId xmlns:a16="http://schemas.microsoft.com/office/drawing/2014/main" id="{9E62D486-8777-3BEF-8656-C21DD8A9DF35}"/>
              </a:ext>
            </a:extLst>
          </p:cNvPr>
          <p:cNvSpPr/>
          <p:nvPr/>
        </p:nvSpPr>
        <p:spPr>
          <a:xfrm>
            <a:off x="4326358" y="698733"/>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39" name="TextBox 38">
            <a:extLst>
              <a:ext uri="{FF2B5EF4-FFF2-40B4-BE49-F238E27FC236}">
                <a16:creationId xmlns:a16="http://schemas.microsoft.com/office/drawing/2014/main" id="{67922D5B-069C-B0B5-FB52-E4B1FBB6C1E9}"/>
              </a:ext>
            </a:extLst>
          </p:cNvPr>
          <p:cNvSpPr txBox="1"/>
          <p:nvPr/>
        </p:nvSpPr>
        <p:spPr>
          <a:xfrm>
            <a:off x="4514371" y="442572"/>
            <a:ext cx="737381" cy="276999"/>
          </a:xfrm>
          <a:prstGeom prst="rect">
            <a:avLst/>
          </a:prstGeom>
          <a:noFill/>
          <a:ln w="12700">
            <a:noFill/>
          </a:ln>
        </p:spPr>
        <p:txBody>
          <a:bodyPr wrap="square" lIns="0" tIns="0" rIns="0" bIns="0" rtlCol="0">
            <a:spAutoFit/>
          </a:bodyPr>
          <a:lstStyle/>
          <a:p>
            <a:pPr algn="l"/>
            <a:r>
              <a:rPr lang="en-GB" b="1" dirty="0" err="1">
                <a:solidFill>
                  <a:srgbClr val="E69F00"/>
                </a:solidFill>
                <a:latin typeface="Source Sans Pro" panose="020B0503030403020204" pitchFamily="34" charset="0"/>
                <a:ea typeface="Source Sans Pro" panose="020B0503030403020204" pitchFamily="34" charset="0"/>
              </a:rPr>
              <a:t>PyJapc</a:t>
            </a:r>
            <a:endParaRPr lang="et-EE" b="1" dirty="0">
              <a:solidFill>
                <a:srgbClr val="E69F00"/>
              </a:solidFill>
              <a:latin typeface="Source Sans Pro" panose="020B0503030403020204" pitchFamily="34" charset="0"/>
              <a:ea typeface="Source Sans Pro" panose="020B0503030403020204" pitchFamily="34" charset="0"/>
            </a:endParaRPr>
          </a:p>
        </p:txBody>
      </p:sp>
      <p:sp>
        <p:nvSpPr>
          <p:cNvPr id="40" name="Freeform: Shape 39">
            <a:extLst>
              <a:ext uri="{FF2B5EF4-FFF2-40B4-BE49-F238E27FC236}">
                <a16:creationId xmlns:a16="http://schemas.microsoft.com/office/drawing/2014/main" id="{CE3A432B-F726-6909-1D4C-E51D8A43E0B2}"/>
              </a:ext>
            </a:extLst>
          </p:cNvPr>
          <p:cNvSpPr/>
          <p:nvPr/>
        </p:nvSpPr>
        <p:spPr>
          <a:xfrm>
            <a:off x="4326358" y="1018661"/>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E7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1" name="TextBox 40">
            <a:extLst>
              <a:ext uri="{FF2B5EF4-FFF2-40B4-BE49-F238E27FC236}">
                <a16:creationId xmlns:a16="http://schemas.microsoft.com/office/drawing/2014/main" id="{90A150B8-DF6E-9E7F-1B56-CD13C4C26F29}"/>
              </a:ext>
            </a:extLst>
          </p:cNvPr>
          <p:cNvSpPr txBox="1"/>
          <p:nvPr/>
        </p:nvSpPr>
        <p:spPr>
          <a:xfrm>
            <a:off x="4596124" y="762500"/>
            <a:ext cx="573875" cy="276999"/>
          </a:xfrm>
          <a:prstGeom prst="rect">
            <a:avLst/>
          </a:prstGeom>
          <a:noFill/>
          <a:ln w="12700">
            <a:noFill/>
          </a:ln>
        </p:spPr>
        <p:txBody>
          <a:bodyPr wrap="square" lIns="0" tIns="0" rIns="0" bIns="0" rtlCol="0">
            <a:spAutoFit/>
          </a:bodyPr>
          <a:lstStyle/>
          <a:p>
            <a:pPr algn="l"/>
            <a:r>
              <a:rPr lang="en-GB" b="1" dirty="0">
                <a:solidFill>
                  <a:srgbClr val="009E73"/>
                </a:solidFill>
                <a:latin typeface="Source Sans Pro" panose="020B0503030403020204" pitchFamily="34" charset="0"/>
                <a:ea typeface="Source Sans Pro" panose="020B0503030403020204" pitchFamily="34" charset="0"/>
              </a:rPr>
              <a:t>IPbus</a:t>
            </a:r>
            <a:endParaRPr lang="et-EE" b="1" dirty="0">
              <a:solidFill>
                <a:srgbClr val="009E73"/>
              </a:solidFill>
              <a:latin typeface="Source Sans Pro" panose="020B0503030403020204" pitchFamily="34" charset="0"/>
              <a:ea typeface="Source Sans Pro" panose="020B0503030403020204" pitchFamily="34" charset="0"/>
            </a:endParaRPr>
          </a:p>
        </p:txBody>
      </p:sp>
      <p:sp>
        <p:nvSpPr>
          <p:cNvPr id="42" name="Freeform: Shape 41">
            <a:extLst>
              <a:ext uri="{FF2B5EF4-FFF2-40B4-BE49-F238E27FC236}">
                <a16:creationId xmlns:a16="http://schemas.microsoft.com/office/drawing/2014/main" id="{1423BEBF-02BF-5D02-EDFF-3231D4F3E22E}"/>
              </a:ext>
            </a:extLst>
          </p:cNvPr>
          <p:cNvSpPr/>
          <p:nvPr/>
        </p:nvSpPr>
        <p:spPr>
          <a:xfrm>
            <a:off x="2782850" y="3135729"/>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Rectangle 42">
            <a:extLst>
              <a:ext uri="{FF2B5EF4-FFF2-40B4-BE49-F238E27FC236}">
                <a16:creationId xmlns:a16="http://schemas.microsoft.com/office/drawing/2014/main" id="{8FFC8A63-BADE-4C2D-EBFA-F5AD2C0D1C2A}"/>
              </a:ext>
            </a:extLst>
          </p:cNvPr>
          <p:cNvSpPr/>
          <p:nvPr/>
        </p:nvSpPr>
        <p:spPr>
          <a:xfrm>
            <a:off x="2130426" y="1727841"/>
            <a:ext cx="3060700"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Expert GUI (Python)</a:t>
            </a:r>
          </a:p>
        </p:txBody>
      </p:sp>
      <p:sp>
        <p:nvSpPr>
          <p:cNvPr id="44" name="Rectangle 43">
            <a:extLst>
              <a:ext uri="{FF2B5EF4-FFF2-40B4-BE49-F238E27FC236}">
                <a16:creationId xmlns:a16="http://schemas.microsoft.com/office/drawing/2014/main" id="{CD991273-EFF7-450E-F4B0-74E0E17D97CC}"/>
              </a:ext>
            </a:extLst>
          </p:cNvPr>
          <p:cNvSpPr/>
          <p:nvPr/>
        </p:nvSpPr>
        <p:spPr>
          <a:xfrm>
            <a:off x="808874" y="1181523"/>
            <a:ext cx="733559"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OP GUI</a:t>
            </a:r>
          </a:p>
        </p:txBody>
      </p:sp>
      <p:sp>
        <p:nvSpPr>
          <p:cNvPr id="45" name="Rectangle 44">
            <a:extLst>
              <a:ext uri="{FF2B5EF4-FFF2-40B4-BE49-F238E27FC236}">
                <a16:creationId xmlns:a16="http://schemas.microsoft.com/office/drawing/2014/main" id="{23CDFD85-C947-FED2-3A22-EB7B4284F10B}"/>
              </a:ext>
            </a:extLst>
          </p:cNvPr>
          <p:cNvSpPr/>
          <p:nvPr/>
        </p:nvSpPr>
        <p:spPr>
          <a:xfrm>
            <a:off x="2875002" y="167202"/>
            <a:ext cx="1227945" cy="191266"/>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Application</a:t>
            </a:r>
          </a:p>
        </p:txBody>
      </p:sp>
      <p:sp>
        <p:nvSpPr>
          <p:cNvPr id="46" name="Rectangle 45">
            <a:extLst>
              <a:ext uri="{FF2B5EF4-FFF2-40B4-BE49-F238E27FC236}">
                <a16:creationId xmlns:a16="http://schemas.microsoft.com/office/drawing/2014/main" id="{166A0245-073B-CF46-F9AA-5637B414AA6C}"/>
              </a:ext>
            </a:extLst>
          </p:cNvPr>
          <p:cNvSpPr/>
          <p:nvPr/>
        </p:nvSpPr>
        <p:spPr>
          <a:xfrm>
            <a:off x="2875003" y="882249"/>
            <a:ext cx="1227946" cy="191266"/>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Legacy library</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47" name="Rectangle 46">
            <a:extLst>
              <a:ext uri="{FF2B5EF4-FFF2-40B4-BE49-F238E27FC236}">
                <a16:creationId xmlns:a16="http://schemas.microsoft.com/office/drawing/2014/main" id="{159A6D35-1B99-5741-9CC9-2CF23F05C26B}"/>
              </a:ext>
            </a:extLst>
          </p:cNvPr>
          <p:cNvSpPr/>
          <p:nvPr/>
        </p:nvSpPr>
        <p:spPr>
          <a:xfrm>
            <a:off x="2875002" y="641931"/>
            <a:ext cx="1227945" cy="191266"/>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Library</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48" name="Rectangle 47">
            <a:extLst>
              <a:ext uri="{FF2B5EF4-FFF2-40B4-BE49-F238E27FC236}">
                <a16:creationId xmlns:a16="http://schemas.microsoft.com/office/drawing/2014/main" id="{A4538F97-D30B-A6DF-658F-1EE00FA398ED}"/>
              </a:ext>
            </a:extLst>
          </p:cNvPr>
          <p:cNvSpPr/>
          <p:nvPr/>
        </p:nvSpPr>
        <p:spPr>
          <a:xfrm>
            <a:off x="2792425" y="93845"/>
            <a:ext cx="2825551" cy="1423398"/>
          </a:xfrm>
          <a:prstGeom prst="rect">
            <a:avLst/>
          </a:prstGeom>
          <a:noFill/>
          <a:ln w="6350">
            <a:solidFill>
              <a:schemeClr val="accent6"/>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9" name="Rectangle 48">
            <a:extLst>
              <a:ext uri="{FF2B5EF4-FFF2-40B4-BE49-F238E27FC236}">
                <a16:creationId xmlns:a16="http://schemas.microsoft.com/office/drawing/2014/main" id="{6BB4D029-5D70-AF5F-8E0F-DAAF3753CC44}"/>
              </a:ext>
            </a:extLst>
          </p:cNvPr>
          <p:cNvSpPr/>
          <p:nvPr/>
        </p:nvSpPr>
        <p:spPr>
          <a:xfrm>
            <a:off x="2875002" y="409674"/>
            <a:ext cx="1227945" cy="191266"/>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350" dirty="0">
                <a:solidFill>
                  <a:schemeClr val="accent6"/>
                </a:solidFill>
                <a:latin typeface="Source Sans Pro" panose="020B0503030403020204" pitchFamily="34" charset="0"/>
                <a:ea typeface="Source Sans Pro" panose="020B0503030403020204" pitchFamily="34" charset="0"/>
              </a:rPr>
              <a:t>Utility process</a:t>
            </a:r>
          </a:p>
        </p:txBody>
      </p:sp>
      <p:cxnSp>
        <p:nvCxnSpPr>
          <p:cNvPr id="50" name="Straight Connector 49">
            <a:extLst>
              <a:ext uri="{FF2B5EF4-FFF2-40B4-BE49-F238E27FC236}">
                <a16:creationId xmlns:a16="http://schemas.microsoft.com/office/drawing/2014/main" id="{2C6E254D-79A8-3A9A-7430-B4ED08F0C2FA}"/>
              </a:ext>
            </a:extLst>
          </p:cNvPr>
          <p:cNvCxnSpPr>
            <a:cxnSpLocks/>
            <a:stCxn id="48" idx="0"/>
            <a:endCxn id="48" idx="2"/>
          </p:cNvCxnSpPr>
          <p:nvPr/>
        </p:nvCxnSpPr>
        <p:spPr>
          <a:xfrm>
            <a:off x="4205201" y="93845"/>
            <a:ext cx="0" cy="1423398"/>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B52BA70D-87D8-7FBC-1AF7-21742727493D}"/>
              </a:ext>
            </a:extLst>
          </p:cNvPr>
          <p:cNvSpPr/>
          <p:nvPr/>
        </p:nvSpPr>
        <p:spPr>
          <a:xfrm rot="16200000">
            <a:off x="512811" y="5108912"/>
            <a:ext cx="593292" cy="46070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191 h 199191"/>
              <a:gd name="connsiteX1" fmla="*/ 1020418 w 2179983"/>
              <a:gd name="connsiteY1" fmla="*/ 407 h 199191"/>
              <a:gd name="connsiteX2" fmla="*/ 1 w 2179983"/>
              <a:gd name="connsiteY2" fmla="*/ 199190 h 199191"/>
              <a:gd name="connsiteX0" fmla="*/ 2124619 w 2124619"/>
              <a:gd name="connsiteY0" fmla="*/ 199191 h 518184"/>
              <a:gd name="connsiteX1" fmla="*/ 965054 w 2124619"/>
              <a:gd name="connsiteY1" fmla="*/ 407 h 518184"/>
              <a:gd name="connsiteX2" fmla="*/ 2 w 2124619"/>
              <a:gd name="connsiteY2" fmla="*/ 518184 h 518184"/>
              <a:gd name="connsiteX0" fmla="*/ 2124616 w 2124616"/>
              <a:gd name="connsiteY0" fmla="*/ 199191 h 518184"/>
              <a:gd name="connsiteX1" fmla="*/ 965051 w 2124616"/>
              <a:gd name="connsiteY1" fmla="*/ 407 h 518184"/>
              <a:gd name="connsiteX2" fmla="*/ -1 w 2124616"/>
              <a:gd name="connsiteY2" fmla="*/ 518184 h 518184"/>
              <a:gd name="connsiteX0" fmla="*/ 2124616 w 2124616"/>
              <a:gd name="connsiteY0" fmla="*/ 199191 h 518184"/>
              <a:gd name="connsiteX1" fmla="*/ 965051 w 2124616"/>
              <a:gd name="connsiteY1" fmla="*/ 407 h 518184"/>
              <a:gd name="connsiteX2" fmla="*/ -1 w 2124616"/>
              <a:gd name="connsiteY2" fmla="*/ 518184 h 518184"/>
              <a:gd name="connsiteX0" fmla="*/ 2069248 w 2069248"/>
              <a:gd name="connsiteY0" fmla="*/ 161399 h 526986"/>
              <a:gd name="connsiteX1" fmla="*/ 965051 w 2069248"/>
              <a:gd name="connsiteY1" fmla="*/ 9209 h 526986"/>
              <a:gd name="connsiteX2" fmla="*/ -1 w 2069248"/>
              <a:gd name="connsiteY2" fmla="*/ 526986 h 526986"/>
              <a:gd name="connsiteX0" fmla="*/ 2069248 w 2069248"/>
              <a:gd name="connsiteY0" fmla="*/ 154486 h 520073"/>
              <a:gd name="connsiteX1" fmla="*/ 965051 w 2069248"/>
              <a:gd name="connsiteY1" fmla="*/ 2296 h 520073"/>
              <a:gd name="connsiteX2" fmla="*/ -1 w 2069248"/>
              <a:gd name="connsiteY2" fmla="*/ 520073 h 520073"/>
            </a:gdLst>
            <a:ahLst/>
            <a:cxnLst>
              <a:cxn ang="0">
                <a:pos x="connsiteX0" y="connsiteY0"/>
              </a:cxn>
              <a:cxn ang="0">
                <a:pos x="connsiteX1" y="connsiteY1"/>
              </a:cxn>
              <a:cxn ang="0">
                <a:pos x="connsiteX2" y="connsiteY2"/>
              </a:cxn>
            </a:cxnLst>
            <a:rect l="l" t="t" r="r" b="b"/>
            <a:pathLst>
              <a:path w="2069248" h="520073">
                <a:moveTo>
                  <a:pt x="2069248" y="154486"/>
                </a:moveTo>
                <a:cubicBezTo>
                  <a:pt x="2035476" y="-30814"/>
                  <a:pt x="1328381" y="2296"/>
                  <a:pt x="965051" y="2296"/>
                </a:cubicBezTo>
                <a:cubicBezTo>
                  <a:pt x="302736" y="45307"/>
                  <a:pt x="98831" y="310498"/>
                  <a:pt x="-1" y="520073"/>
                </a:cubicBezTo>
              </a:path>
            </a:pathLst>
          </a:custGeom>
          <a:noFill/>
          <a:ln w="28575">
            <a:solidFill>
              <a:srgbClr val="D55E00"/>
            </a:solidFill>
            <a:headEnd type="stealth" w="lg" len="med"/>
            <a:tailEnd type="none"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52" name="Freeform: Shape 51">
            <a:extLst>
              <a:ext uri="{FF2B5EF4-FFF2-40B4-BE49-F238E27FC236}">
                <a16:creationId xmlns:a16="http://schemas.microsoft.com/office/drawing/2014/main" id="{A5FEB238-3D8F-6B73-DE5D-8222922EEBDE}"/>
              </a:ext>
            </a:extLst>
          </p:cNvPr>
          <p:cNvSpPr/>
          <p:nvPr/>
        </p:nvSpPr>
        <p:spPr>
          <a:xfrm rot="4844910">
            <a:off x="1483166" y="5142540"/>
            <a:ext cx="607157" cy="1980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409 h 199409"/>
              <a:gd name="connsiteX1" fmla="*/ 1020418 w 2179983"/>
              <a:gd name="connsiteY1" fmla="*/ 625 h 199409"/>
              <a:gd name="connsiteX2" fmla="*/ 1 w 2179983"/>
              <a:gd name="connsiteY2" fmla="*/ 199408 h 199409"/>
              <a:gd name="connsiteX0" fmla="*/ 2073767 w 2073767"/>
              <a:gd name="connsiteY0" fmla="*/ 199191 h 214902"/>
              <a:gd name="connsiteX1" fmla="*/ 914202 w 2073767"/>
              <a:gd name="connsiteY1" fmla="*/ 407 h 214902"/>
              <a:gd name="connsiteX2" fmla="*/ 0 w 2073767"/>
              <a:gd name="connsiteY2" fmla="*/ 214901 h 214902"/>
              <a:gd name="connsiteX0" fmla="*/ 2073767 w 2073767"/>
              <a:gd name="connsiteY0" fmla="*/ 199191 h 214901"/>
              <a:gd name="connsiteX1" fmla="*/ 914202 w 2073767"/>
              <a:gd name="connsiteY1" fmla="*/ 407 h 214901"/>
              <a:gd name="connsiteX2" fmla="*/ 0 w 2073767"/>
              <a:gd name="connsiteY2" fmla="*/ 214901 h 214901"/>
              <a:gd name="connsiteX0" fmla="*/ 2163658 w 2163659"/>
              <a:gd name="connsiteY0" fmla="*/ 129503 h 248765"/>
              <a:gd name="connsiteX1" fmla="*/ 914202 w 2163659"/>
              <a:gd name="connsiteY1" fmla="*/ 34271 h 248765"/>
              <a:gd name="connsiteX2" fmla="*/ 0 w 2163659"/>
              <a:gd name="connsiteY2" fmla="*/ 248765 h 248765"/>
              <a:gd name="connsiteX0" fmla="*/ 2163658 w 2163659"/>
              <a:gd name="connsiteY0" fmla="*/ 95232 h 214494"/>
              <a:gd name="connsiteX1" fmla="*/ 914202 w 2163659"/>
              <a:gd name="connsiteY1" fmla="*/ 0 h 214494"/>
              <a:gd name="connsiteX2" fmla="*/ 0 w 2163659"/>
              <a:gd name="connsiteY2" fmla="*/ 214494 h 214494"/>
            </a:gdLst>
            <a:ahLst/>
            <a:cxnLst>
              <a:cxn ang="0">
                <a:pos x="connsiteX0" y="connsiteY0"/>
              </a:cxn>
              <a:cxn ang="0">
                <a:pos x="connsiteX1" y="connsiteY1"/>
              </a:cxn>
              <a:cxn ang="0">
                <a:pos x="connsiteX2" y="connsiteY2"/>
              </a:cxn>
            </a:cxnLst>
            <a:rect l="l" t="t" r="r" b="b"/>
            <a:pathLst>
              <a:path w="2163659" h="214494">
                <a:moveTo>
                  <a:pt x="2163658" y="95232"/>
                </a:moveTo>
                <a:cubicBezTo>
                  <a:pt x="1597422" y="13416"/>
                  <a:pt x="1277532" y="0"/>
                  <a:pt x="914202" y="0"/>
                </a:cubicBezTo>
                <a:cubicBezTo>
                  <a:pt x="751880" y="9951"/>
                  <a:pt x="270821" y="-6527"/>
                  <a:pt x="0" y="214494"/>
                </a:cubicBezTo>
              </a:path>
            </a:pathLst>
          </a:custGeom>
          <a:noFill/>
          <a:ln w="28575">
            <a:solidFill>
              <a:srgbClr val="D55E00"/>
            </a:solidFill>
            <a:headEnd type="stealth" w="lg" len="med"/>
            <a:tailEnd type="none"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53" name="Freeform: Shape 52">
            <a:extLst>
              <a:ext uri="{FF2B5EF4-FFF2-40B4-BE49-F238E27FC236}">
                <a16:creationId xmlns:a16="http://schemas.microsoft.com/office/drawing/2014/main" id="{33A828E0-ECED-4EC2-20AC-A5D2E41BE3E9}"/>
              </a:ext>
            </a:extLst>
          </p:cNvPr>
          <p:cNvSpPr/>
          <p:nvPr/>
        </p:nvSpPr>
        <p:spPr>
          <a:xfrm rot="20125347" flipH="1" flipV="1">
            <a:off x="2908793" y="4994914"/>
            <a:ext cx="729922" cy="539584"/>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409 h 199409"/>
              <a:gd name="connsiteX1" fmla="*/ 1020418 w 2179983"/>
              <a:gd name="connsiteY1" fmla="*/ 625 h 199409"/>
              <a:gd name="connsiteX2" fmla="*/ 1 w 2179983"/>
              <a:gd name="connsiteY2" fmla="*/ 199408 h 199409"/>
              <a:gd name="connsiteX0" fmla="*/ 2073767 w 2073767"/>
              <a:gd name="connsiteY0" fmla="*/ 199191 h 214902"/>
              <a:gd name="connsiteX1" fmla="*/ 914202 w 2073767"/>
              <a:gd name="connsiteY1" fmla="*/ 407 h 214902"/>
              <a:gd name="connsiteX2" fmla="*/ 0 w 2073767"/>
              <a:gd name="connsiteY2" fmla="*/ 214901 h 214902"/>
              <a:gd name="connsiteX0" fmla="*/ 2073767 w 2073767"/>
              <a:gd name="connsiteY0" fmla="*/ 199191 h 214901"/>
              <a:gd name="connsiteX1" fmla="*/ 914202 w 2073767"/>
              <a:gd name="connsiteY1" fmla="*/ 407 h 214901"/>
              <a:gd name="connsiteX2" fmla="*/ 0 w 2073767"/>
              <a:gd name="connsiteY2" fmla="*/ 214901 h 214901"/>
              <a:gd name="connsiteX0" fmla="*/ 2163658 w 2163659"/>
              <a:gd name="connsiteY0" fmla="*/ 129503 h 248765"/>
              <a:gd name="connsiteX1" fmla="*/ 914202 w 2163659"/>
              <a:gd name="connsiteY1" fmla="*/ 34271 h 248765"/>
              <a:gd name="connsiteX2" fmla="*/ 0 w 2163659"/>
              <a:gd name="connsiteY2" fmla="*/ 248765 h 248765"/>
              <a:gd name="connsiteX0" fmla="*/ 2163658 w 2163659"/>
              <a:gd name="connsiteY0" fmla="*/ 95232 h 214494"/>
              <a:gd name="connsiteX1" fmla="*/ 914202 w 2163659"/>
              <a:gd name="connsiteY1" fmla="*/ 0 h 214494"/>
              <a:gd name="connsiteX2" fmla="*/ 0 w 2163659"/>
              <a:gd name="connsiteY2" fmla="*/ 214494 h 214494"/>
              <a:gd name="connsiteX0" fmla="*/ 2185287 w 2185286"/>
              <a:gd name="connsiteY0" fmla="*/ 62189 h 217310"/>
              <a:gd name="connsiteX1" fmla="*/ 914202 w 2185286"/>
              <a:gd name="connsiteY1" fmla="*/ 2816 h 217310"/>
              <a:gd name="connsiteX2" fmla="*/ 0 w 2185286"/>
              <a:gd name="connsiteY2" fmla="*/ 217310 h 217310"/>
              <a:gd name="connsiteX0" fmla="*/ 2185287 w 2185286"/>
              <a:gd name="connsiteY0" fmla="*/ 59373 h 214494"/>
              <a:gd name="connsiteX1" fmla="*/ 914202 w 2185286"/>
              <a:gd name="connsiteY1" fmla="*/ 0 h 214494"/>
              <a:gd name="connsiteX2" fmla="*/ 0 w 2185286"/>
              <a:gd name="connsiteY2" fmla="*/ 214494 h 214494"/>
              <a:gd name="connsiteX0" fmla="*/ 2143076 w 2143076"/>
              <a:gd name="connsiteY0" fmla="*/ 30750 h 221288"/>
              <a:gd name="connsiteX1" fmla="*/ 914202 w 2143076"/>
              <a:gd name="connsiteY1" fmla="*/ 6794 h 221288"/>
              <a:gd name="connsiteX2" fmla="*/ 0 w 2143076"/>
              <a:gd name="connsiteY2" fmla="*/ 221288 h 221288"/>
              <a:gd name="connsiteX0" fmla="*/ 2143076 w 2143076"/>
              <a:gd name="connsiteY0" fmla="*/ 24794 h 215332"/>
              <a:gd name="connsiteX1" fmla="*/ 914202 w 2143076"/>
              <a:gd name="connsiteY1" fmla="*/ 838 h 215332"/>
              <a:gd name="connsiteX2" fmla="*/ 0 w 2143076"/>
              <a:gd name="connsiteY2" fmla="*/ 215332 h 215332"/>
              <a:gd name="connsiteX0" fmla="*/ 2143076 w 2143076"/>
              <a:gd name="connsiteY0" fmla="*/ 26001 h 216539"/>
              <a:gd name="connsiteX1" fmla="*/ 914202 w 2143076"/>
              <a:gd name="connsiteY1" fmla="*/ 2045 h 216539"/>
              <a:gd name="connsiteX2" fmla="*/ 0 w 2143076"/>
              <a:gd name="connsiteY2" fmla="*/ 216539 h 216539"/>
              <a:gd name="connsiteX0" fmla="*/ 2143076 w 2143076"/>
              <a:gd name="connsiteY0" fmla="*/ 18575 h 209113"/>
              <a:gd name="connsiteX1" fmla="*/ 1124329 w 2143076"/>
              <a:gd name="connsiteY1" fmla="*/ 7490 h 209113"/>
              <a:gd name="connsiteX2" fmla="*/ 0 w 2143076"/>
              <a:gd name="connsiteY2" fmla="*/ 209113 h 209113"/>
              <a:gd name="connsiteX0" fmla="*/ 2143076 w 2143076"/>
              <a:gd name="connsiteY0" fmla="*/ 18575 h 209113"/>
              <a:gd name="connsiteX1" fmla="*/ 1124329 w 2143076"/>
              <a:gd name="connsiteY1" fmla="*/ 7490 h 209113"/>
              <a:gd name="connsiteX2" fmla="*/ 0 w 2143076"/>
              <a:gd name="connsiteY2" fmla="*/ 209113 h 209113"/>
              <a:gd name="connsiteX0" fmla="*/ 2143076 w 2143076"/>
              <a:gd name="connsiteY0" fmla="*/ 18575 h 209113"/>
              <a:gd name="connsiteX1" fmla="*/ 1124329 w 2143076"/>
              <a:gd name="connsiteY1" fmla="*/ 7490 h 209113"/>
              <a:gd name="connsiteX2" fmla="*/ 0 w 2143076"/>
              <a:gd name="connsiteY2" fmla="*/ 209113 h 209113"/>
              <a:gd name="connsiteX0" fmla="*/ 2102484 w 2102484"/>
              <a:gd name="connsiteY0" fmla="*/ 18575 h 206155"/>
              <a:gd name="connsiteX1" fmla="*/ 1083737 w 2102484"/>
              <a:gd name="connsiteY1" fmla="*/ 7490 h 206155"/>
              <a:gd name="connsiteX2" fmla="*/ -1 w 2102484"/>
              <a:gd name="connsiteY2" fmla="*/ 206155 h 206155"/>
              <a:gd name="connsiteX0" fmla="*/ 2124832 w 2124832"/>
              <a:gd name="connsiteY0" fmla="*/ 18575 h 215675"/>
              <a:gd name="connsiteX1" fmla="*/ 1106085 w 2124832"/>
              <a:gd name="connsiteY1" fmla="*/ 7490 h 215675"/>
              <a:gd name="connsiteX2" fmla="*/ 0 w 2124832"/>
              <a:gd name="connsiteY2" fmla="*/ 215675 h 215675"/>
              <a:gd name="connsiteX0" fmla="*/ 2124832 w 2124832"/>
              <a:gd name="connsiteY0" fmla="*/ 20133 h 217233"/>
              <a:gd name="connsiteX1" fmla="*/ 1106085 w 2124832"/>
              <a:gd name="connsiteY1" fmla="*/ 9048 h 217233"/>
              <a:gd name="connsiteX2" fmla="*/ 0 w 2124832"/>
              <a:gd name="connsiteY2" fmla="*/ 217233 h 217233"/>
              <a:gd name="connsiteX0" fmla="*/ 2124832 w 2124832"/>
              <a:gd name="connsiteY0" fmla="*/ 20133 h 217233"/>
              <a:gd name="connsiteX1" fmla="*/ 1106085 w 2124832"/>
              <a:gd name="connsiteY1" fmla="*/ 9048 h 217233"/>
              <a:gd name="connsiteX2" fmla="*/ 0 w 2124832"/>
              <a:gd name="connsiteY2" fmla="*/ 217233 h 217233"/>
              <a:gd name="connsiteX0" fmla="*/ 2124832 w 2124832"/>
              <a:gd name="connsiteY0" fmla="*/ 14526 h 211626"/>
              <a:gd name="connsiteX1" fmla="*/ 1106085 w 2124832"/>
              <a:gd name="connsiteY1" fmla="*/ 3441 h 211626"/>
              <a:gd name="connsiteX2" fmla="*/ 0 w 2124832"/>
              <a:gd name="connsiteY2" fmla="*/ 211626 h 211626"/>
              <a:gd name="connsiteX0" fmla="*/ 2124832 w 2124832"/>
              <a:gd name="connsiteY0" fmla="*/ 14526 h 211626"/>
              <a:gd name="connsiteX1" fmla="*/ 1106085 w 2124832"/>
              <a:gd name="connsiteY1" fmla="*/ 3441 h 211626"/>
              <a:gd name="connsiteX2" fmla="*/ 0 w 2124832"/>
              <a:gd name="connsiteY2" fmla="*/ 211626 h 211626"/>
              <a:gd name="connsiteX0" fmla="*/ 2124832 w 2124832"/>
              <a:gd name="connsiteY0" fmla="*/ 13262 h 210362"/>
              <a:gd name="connsiteX1" fmla="*/ 1106085 w 2124832"/>
              <a:gd name="connsiteY1" fmla="*/ 2177 h 210362"/>
              <a:gd name="connsiteX2" fmla="*/ 0 w 2124832"/>
              <a:gd name="connsiteY2" fmla="*/ 210362 h 210362"/>
            </a:gdLst>
            <a:ahLst/>
            <a:cxnLst>
              <a:cxn ang="0">
                <a:pos x="connsiteX0" y="connsiteY0"/>
              </a:cxn>
              <a:cxn ang="0">
                <a:pos x="connsiteX1" y="connsiteY1"/>
              </a:cxn>
              <a:cxn ang="0">
                <a:pos x="connsiteX2" y="connsiteY2"/>
              </a:cxn>
            </a:cxnLst>
            <a:rect l="l" t="t" r="r" b="b"/>
            <a:pathLst>
              <a:path w="2124832" h="210362">
                <a:moveTo>
                  <a:pt x="2124832" y="13262"/>
                </a:moveTo>
                <a:cubicBezTo>
                  <a:pt x="1757363" y="-818"/>
                  <a:pt x="1232594" y="-2135"/>
                  <a:pt x="1106085" y="2177"/>
                </a:cubicBezTo>
                <a:cubicBezTo>
                  <a:pt x="974274" y="6170"/>
                  <a:pt x="418985" y="2500"/>
                  <a:pt x="0" y="210362"/>
                </a:cubicBezTo>
              </a:path>
            </a:pathLst>
          </a:custGeom>
          <a:noFill/>
          <a:ln w="28575">
            <a:solidFill>
              <a:srgbClr val="D55E00"/>
            </a:solidFill>
            <a:headEnd type="none"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54" name="Freeform: Shape 53">
            <a:extLst>
              <a:ext uri="{FF2B5EF4-FFF2-40B4-BE49-F238E27FC236}">
                <a16:creationId xmlns:a16="http://schemas.microsoft.com/office/drawing/2014/main" id="{92325D82-4129-2DAE-8683-7AD2F83E5C8B}"/>
              </a:ext>
            </a:extLst>
          </p:cNvPr>
          <p:cNvSpPr/>
          <p:nvPr/>
        </p:nvSpPr>
        <p:spPr>
          <a:xfrm rot="15458846" flipH="1" flipV="1">
            <a:off x="1696016" y="3300180"/>
            <a:ext cx="2196440" cy="928603"/>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409 h 199409"/>
              <a:gd name="connsiteX1" fmla="*/ 1020418 w 2179983"/>
              <a:gd name="connsiteY1" fmla="*/ 625 h 199409"/>
              <a:gd name="connsiteX2" fmla="*/ 1 w 2179983"/>
              <a:gd name="connsiteY2" fmla="*/ 199408 h 199409"/>
              <a:gd name="connsiteX0" fmla="*/ 2073767 w 2073767"/>
              <a:gd name="connsiteY0" fmla="*/ 199191 h 214902"/>
              <a:gd name="connsiteX1" fmla="*/ 914202 w 2073767"/>
              <a:gd name="connsiteY1" fmla="*/ 407 h 214902"/>
              <a:gd name="connsiteX2" fmla="*/ 0 w 2073767"/>
              <a:gd name="connsiteY2" fmla="*/ 214901 h 214902"/>
              <a:gd name="connsiteX0" fmla="*/ 2073767 w 2073767"/>
              <a:gd name="connsiteY0" fmla="*/ 199191 h 214901"/>
              <a:gd name="connsiteX1" fmla="*/ 914202 w 2073767"/>
              <a:gd name="connsiteY1" fmla="*/ 407 h 214901"/>
              <a:gd name="connsiteX2" fmla="*/ 0 w 2073767"/>
              <a:gd name="connsiteY2" fmla="*/ 214901 h 214901"/>
              <a:gd name="connsiteX0" fmla="*/ 2163658 w 2163659"/>
              <a:gd name="connsiteY0" fmla="*/ 129503 h 248765"/>
              <a:gd name="connsiteX1" fmla="*/ 914202 w 2163659"/>
              <a:gd name="connsiteY1" fmla="*/ 34271 h 248765"/>
              <a:gd name="connsiteX2" fmla="*/ 0 w 2163659"/>
              <a:gd name="connsiteY2" fmla="*/ 248765 h 248765"/>
              <a:gd name="connsiteX0" fmla="*/ 2163658 w 2163659"/>
              <a:gd name="connsiteY0" fmla="*/ 95232 h 214494"/>
              <a:gd name="connsiteX1" fmla="*/ 914202 w 2163659"/>
              <a:gd name="connsiteY1" fmla="*/ 0 h 214494"/>
              <a:gd name="connsiteX2" fmla="*/ 0 w 2163659"/>
              <a:gd name="connsiteY2" fmla="*/ 214494 h 214494"/>
              <a:gd name="connsiteX0" fmla="*/ 2185287 w 2185286"/>
              <a:gd name="connsiteY0" fmla="*/ 62189 h 217310"/>
              <a:gd name="connsiteX1" fmla="*/ 914202 w 2185286"/>
              <a:gd name="connsiteY1" fmla="*/ 2816 h 217310"/>
              <a:gd name="connsiteX2" fmla="*/ 0 w 2185286"/>
              <a:gd name="connsiteY2" fmla="*/ 217310 h 217310"/>
              <a:gd name="connsiteX0" fmla="*/ 2185287 w 2185286"/>
              <a:gd name="connsiteY0" fmla="*/ 59373 h 214494"/>
              <a:gd name="connsiteX1" fmla="*/ 914202 w 2185286"/>
              <a:gd name="connsiteY1" fmla="*/ 0 h 214494"/>
              <a:gd name="connsiteX2" fmla="*/ 0 w 2185286"/>
              <a:gd name="connsiteY2" fmla="*/ 214494 h 214494"/>
              <a:gd name="connsiteX0" fmla="*/ 2143076 w 2143076"/>
              <a:gd name="connsiteY0" fmla="*/ 30750 h 221288"/>
              <a:gd name="connsiteX1" fmla="*/ 914202 w 2143076"/>
              <a:gd name="connsiteY1" fmla="*/ 6794 h 221288"/>
              <a:gd name="connsiteX2" fmla="*/ 0 w 2143076"/>
              <a:gd name="connsiteY2" fmla="*/ 221288 h 221288"/>
              <a:gd name="connsiteX0" fmla="*/ 2143076 w 2143076"/>
              <a:gd name="connsiteY0" fmla="*/ 24794 h 215332"/>
              <a:gd name="connsiteX1" fmla="*/ 914202 w 2143076"/>
              <a:gd name="connsiteY1" fmla="*/ 838 h 215332"/>
              <a:gd name="connsiteX2" fmla="*/ 0 w 2143076"/>
              <a:gd name="connsiteY2" fmla="*/ 215332 h 215332"/>
              <a:gd name="connsiteX0" fmla="*/ 2143076 w 2143076"/>
              <a:gd name="connsiteY0" fmla="*/ 26001 h 216539"/>
              <a:gd name="connsiteX1" fmla="*/ 914202 w 2143076"/>
              <a:gd name="connsiteY1" fmla="*/ 2045 h 216539"/>
              <a:gd name="connsiteX2" fmla="*/ 0 w 2143076"/>
              <a:gd name="connsiteY2" fmla="*/ 216539 h 216539"/>
              <a:gd name="connsiteX0" fmla="*/ 2143076 w 2143076"/>
              <a:gd name="connsiteY0" fmla="*/ 23956 h 214494"/>
              <a:gd name="connsiteX1" fmla="*/ 914202 w 2143076"/>
              <a:gd name="connsiteY1" fmla="*/ 0 h 214494"/>
              <a:gd name="connsiteX2" fmla="*/ 0 w 2143076"/>
              <a:gd name="connsiteY2" fmla="*/ 214494 h 214494"/>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09765 w 2143076"/>
              <a:gd name="connsiteY1" fmla="*/ 3663 h 190538"/>
              <a:gd name="connsiteX2" fmla="*/ 0 w 2143076"/>
              <a:gd name="connsiteY2" fmla="*/ 190538 h 190538"/>
              <a:gd name="connsiteX0" fmla="*/ 2143076 w 2143076"/>
              <a:gd name="connsiteY0" fmla="*/ 0 h 190538"/>
              <a:gd name="connsiteX1" fmla="*/ 809765 w 2143076"/>
              <a:gd name="connsiteY1" fmla="*/ 3663 h 190538"/>
              <a:gd name="connsiteX2" fmla="*/ 0 w 2143076"/>
              <a:gd name="connsiteY2" fmla="*/ 190538 h 190538"/>
              <a:gd name="connsiteX0" fmla="*/ 2143076 w 2143076"/>
              <a:gd name="connsiteY0" fmla="*/ 0 h 190538"/>
              <a:gd name="connsiteX1" fmla="*/ 809765 w 2143076"/>
              <a:gd name="connsiteY1" fmla="*/ 3663 h 190538"/>
              <a:gd name="connsiteX2" fmla="*/ 0 w 2143076"/>
              <a:gd name="connsiteY2" fmla="*/ 190538 h 190538"/>
              <a:gd name="connsiteX0" fmla="*/ 2143076 w 2143076"/>
              <a:gd name="connsiteY0" fmla="*/ 2210 h 192748"/>
              <a:gd name="connsiteX1" fmla="*/ 809765 w 2143076"/>
              <a:gd name="connsiteY1" fmla="*/ 5873 h 192748"/>
              <a:gd name="connsiteX2" fmla="*/ 0 w 2143076"/>
              <a:gd name="connsiteY2" fmla="*/ 192748 h 192748"/>
              <a:gd name="connsiteX0" fmla="*/ 2143076 w 2143076"/>
              <a:gd name="connsiteY0" fmla="*/ 2210 h 192748"/>
              <a:gd name="connsiteX1" fmla="*/ 809765 w 2143076"/>
              <a:gd name="connsiteY1" fmla="*/ 5873 h 192748"/>
              <a:gd name="connsiteX2" fmla="*/ 0 w 2143076"/>
              <a:gd name="connsiteY2" fmla="*/ 192748 h 192748"/>
              <a:gd name="connsiteX0" fmla="*/ 2143076 w 2143076"/>
              <a:gd name="connsiteY0" fmla="*/ 2210 h 192748"/>
              <a:gd name="connsiteX1" fmla="*/ 809765 w 2143076"/>
              <a:gd name="connsiteY1" fmla="*/ 5873 h 192748"/>
              <a:gd name="connsiteX2" fmla="*/ 0 w 2143076"/>
              <a:gd name="connsiteY2" fmla="*/ 192748 h 192748"/>
              <a:gd name="connsiteX0" fmla="*/ 2143076 w 2143076"/>
              <a:gd name="connsiteY0" fmla="*/ 4049 h 194587"/>
              <a:gd name="connsiteX1" fmla="*/ 809765 w 2143076"/>
              <a:gd name="connsiteY1" fmla="*/ 7712 h 194587"/>
              <a:gd name="connsiteX2" fmla="*/ 0 w 2143076"/>
              <a:gd name="connsiteY2" fmla="*/ 194587 h 194587"/>
              <a:gd name="connsiteX0" fmla="*/ 2143076 w 2143076"/>
              <a:gd name="connsiteY0" fmla="*/ 2926 h 193464"/>
              <a:gd name="connsiteX1" fmla="*/ 809765 w 2143076"/>
              <a:gd name="connsiteY1" fmla="*/ 6589 h 193464"/>
              <a:gd name="connsiteX2" fmla="*/ 0 w 2143076"/>
              <a:gd name="connsiteY2" fmla="*/ 193464 h 193464"/>
            </a:gdLst>
            <a:ahLst/>
            <a:cxnLst>
              <a:cxn ang="0">
                <a:pos x="connsiteX0" y="connsiteY0"/>
              </a:cxn>
              <a:cxn ang="0">
                <a:pos x="connsiteX1" y="connsiteY1"/>
              </a:cxn>
              <a:cxn ang="0">
                <a:pos x="connsiteX2" y="connsiteY2"/>
              </a:cxn>
            </a:cxnLst>
            <a:rect l="l" t="t" r="r" b="b"/>
            <a:pathLst>
              <a:path w="2143076" h="193464">
                <a:moveTo>
                  <a:pt x="2143076" y="2926"/>
                </a:moveTo>
                <a:cubicBezTo>
                  <a:pt x="1829913" y="-3257"/>
                  <a:pt x="998107" y="1519"/>
                  <a:pt x="809765" y="6589"/>
                </a:cubicBezTo>
                <a:cubicBezTo>
                  <a:pt x="441645" y="10701"/>
                  <a:pt x="167749" y="48204"/>
                  <a:pt x="0" y="193464"/>
                </a:cubicBezTo>
              </a:path>
            </a:pathLst>
          </a:custGeom>
          <a:noFill/>
          <a:ln w="28575">
            <a:solidFill>
              <a:srgbClr val="D55E00"/>
            </a:solidFill>
            <a:headEnd type="none"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55" name="Freeform: Shape 54">
            <a:extLst>
              <a:ext uri="{FF2B5EF4-FFF2-40B4-BE49-F238E27FC236}">
                <a16:creationId xmlns:a16="http://schemas.microsoft.com/office/drawing/2014/main" id="{9F65019B-3671-0438-5FE1-E245B66D2C95}"/>
              </a:ext>
            </a:extLst>
          </p:cNvPr>
          <p:cNvSpPr/>
          <p:nvPr/>
        </p:nvSpPr>
        <p:spPr>
          <a:xfrm rot="20125347" flipH="1" flipV="1">
            <a:off x="1782829" y="5588326"/>
            <a:ext cx="505147" cy="648846"/>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409 h 199409"/>
              <a:gd name="connsiteX1" fmla="*/ 1020418 w 2179983"/>
              <a:gd name="connsiteY1" fmla="*/ 625 h 199409"/>
              <a:gd name="connsiteX2" fmla="*/ 1 w 2179983"/>
              <a:gd name="connsiteY2" fmla="*/ 199408 h 199409"/>
              <a:gd name="connsiteX0" fmla="*/ 2073767 w 2073767"/>
              <a:gd name="connsiteY0" fmla="*/ 199191 h 214902"/>
              <a:gd name="connsiteX1" fmla="*/ 914202 w 2073767"/>
              <a:gd name="connsiteY1" fmla="*/ 407 h 214902"/>
              <a:gd name="connsiteX2" fmla="*/ 0 w 2073767"/>
              <a:gd name="connsiteY2" fmla="*/ 214901 h 214902"/>
              <a:gd name="connsiteX0" fmla="*/ 2073767 w 2073767"/>
              <a:gd name="connsiteY0" fmla="*/ 199191 h 214901"/>
              <a:gd name="connsiteX1" fmla="*/ 914202 w 2073767"/>
              <a:gd name="connsiteY1" fmla="*/ 407 h 214901"/>
              <a:gd name="connsiteX2" fmla="*/ 0 w 2073767"/>
              <a:gd name="connsiteY2" fmla="*/ 214901 h 214901"/>
              <a:gd name="connsiteX0" fmla="*/ 2163658 w 2163659"/>
              <a:gd name="connsiteY0" fmla="*/ 129503 h 248765"/>
              <a:gd name="connsiteX1" fmla="*/ 914202 w 2163659"/>
              <a:gd name="connsiteY1" fmla="*/ 34271 h 248765"/>
              <a:gd name="connsiteX2" fmla="*/ 0 w 2163659"/>
              <a:gd name="connsiteY2" fmla="*/ 248765 h 248765"/>
              <a:gd name="connsiteX0" fmla="*/ 2163658 w 2163659"/>
              <a:gd name="connsiteY0" fmla="*/ 95232 h 214494"/>
              <a:gd name="connsiteX1" fmla="*/ 914202 w 2163659"/>
              <a:gd name="connsiteY1" fmla="*/ 0 h 214494"/>
              <a:gd name="connsiteX2" fmla="*/ 0 w 2163659"/>
              <a:gd name="connsiteY2" fmla="*/ 214494 h 214494"/>
              <a:gd name="connsiteX0" fmla="*/ 2185287 w 2185286"/>
              <a:gd name="connsiteY0" fmla="*/ 62189 h 217310"/>
              <a:gd name="connsiteX1" fmla="*/ 914202 w 2185286"/>
              <a:gd name="connsiteY1" fmla="*/ 2816 h 217310"/>
              <a:gd name="connsiteX2" fmla="*/ 0 w 2185286"/>
              <a:gd name="connsiteY2" fmla="*/ 217310 h 217310"/>
              <a:gd name="connsiteX0" fmla="*/ 2185287 w 2185286"/>
              <a:gd name="connsiteY0" fmla="*/ 59373 h 214494"/>
              <a:gd name="connsiteX1" fmla="*/ 914202 w 2185286"/>
              <a:gd name="connsiteY1" fmla="*/ 0 h 214494"/>
              <a:gd name="connsiteX2" fmla="*/ 0 w 2185286"/>
              <a:gd name="connsiteY2" fmla="*/ 214494 h 214494"/>
              <a:gd name="connsiteX0" fmla="*/ 2143076 w 2143076"/>
              <a:gd name="connsiteY0" fmla="*/ 30750 h 221288"/>
              <a:gd name="connsiteX1" fmla="*/ 914202 w 2143076"/>
              <a:gd name="connsiteY1" fmla="*/ 6794 h 221288"/>
              <a:gd name="connsiteX2" fmla="*/ 0 w 2143076"/>
              <a:gd name="connsiteY2" fmla="*/ 221288 h 221288"/>
              <a:gd name="connsiteX0" fmla="*/ 2143076 w 2143076"/>
              <a:gd name="connsiteY0" fmla="*/ 24794 h 215332"/>
              <a:gd name="connsiteX1" fmla="*/ 914202 w 2143076"/>
              <a:gd name="connsiteY1" fmla="*/ 838 h 215332"/>
              <a:gd name="connsiteX2" fmla="*/ 0 w 2143076"/>
              <a:gd name="connsiteY2" fmla="*/ 215332 h 215332"/>
              <a:gd name="connsiteX0" fmla="*/ 2143076 w 2143076"/>
              <a:gd name="connsiteY0" fmla="*/ 26001 h 216539"/>
              <a:gd name="connsiteX1" fmla="*/ 914202 w 2143076"/>
              <a:gd name="connsiteY1" fmla="*/ 2045 h 216539"/>
              <a:gd name="connsiteX2" fmla="*/ 0 w 2143076"/>
              <a:gd name="connsiteY2" fmla="*/ 216539 h 216539"/>
              <a:gd name="connsiteX0" fmla="*/ 2143076 w 2143076"/>
              <a:gd name="connsiteY0" fmla="*/ 18575 h 209113"/>
              <a:gd name="connsiteX1" fmla="*/ 1124329 w 2143076"/>
              <a:gd name="connsiteY1" fmla="*/ 7490 h 209113"/>
              <a:gd name="connsiteX2" fmla="*/ 0 w 2143076"/>
              <a:gd name="connsiteY2" fmla="*/ 209113 h 209113"/>
              <a:gd name="connsiteX0" fmla="*/ 2143076 w 2143076"/>
              <a:gd name="connsiteY0" fmla="*/ 18575 h 209113"/>
              <a:gd name="connsiteX1" fmla="*/ 1124329 w 2143076"/>
              <a:gd name="connsiteY1" fmla="*/ 7490 h 209113"/>
              <a:gd name="connsiteX2" fmla="*/ 0 w 2143076"/>
              <a:gd name="connsiteY2" fmla="*/ 209113 h 209113"/>
              <a:gd name="connsiteX0" fmla="*/ 2143076 w 2143076"/>
              <a:gd name="connsiteY0" fmla="*/ 18575 h 209113"/>
              <a:gd name="connsiteX1" fmla="*/ 1124329 w 2143076"/>
              <a:gd name="connsiteY1" fmla="*/ 7490 h 209113"/>
              <a:gd name="connsiteX2" fmla="*/ 0 w 2143076"/>
              <a:gd name="connsiteY2" fmla="*/ 209113 h 209113"/>
              <a:gd name="connsiteX0" fmla="*/ 2102484 w 2102484"/>
              <a:gd name="connsiteY0" fmla="*/ 18575 h 206155"/>
              <a:gd name="connsiteX1" fmla="*/ 1083737 w 2102484"/>
              <a:gd name="connsiteY1" fmla="*/ 7490 h 206155"/>
              <a:gd name="connsiteX2" fmla="*/ -1 w 2102484"/>
              <a:gd name="connsiteY2" fmla="*/ 206155 h 206155"/>
              <a:gd name="connsiteX0" fmla="*/ 2124832 w 2124832"/>
              <a:gd name="connsiteY0" fmla="*/ 18575 h 215675"/>
              <a:gd name="connsiteX1" fmla="*/ 1106085 w 2124832"/>
              <a:gd name="connsiteY1" fmla="*/ 7490 h 215675"/>
              <a:gd name="connsiteX2" fmla="*/ 0 w 2124832"/>
              <a:gd name="connsiteY2" fmla="*/ 215675 h 215675"/>
              <a:gd name="connsiteX0" fmla="*/ 2124832 w 2124832"/>
              <a:gd name="connsiteY0" fmla="*/ 20133 h 217233"/>
              <a:gd name="connsiteX1" fmla="*/ 1106085 w 2124832"/>
              <a:gd name="connsiteY1" fmla="*/ 9048 h 217233"/>
              <a:gd name="connsiteX2" fmla="*/ 0 w 2124832"/>
              <a:gd name="connsiteY2" fmla="*/ 217233 h 217233"/>
              <a:gd name="connsiteX0" fmla="*/ 2124832 w 2124832"/>
              <a:gd name="connsiteY0" fmla="*/ 20133 h 217233"/>
              <a:gd name="connsiteX1" fmla="*/ 1106085 w 2124832"/>
              <a:gd name="connsiteY1" fmla="*/ 9048 h 217233"/>
              <a:gd name="connsiteX2" fmla="*/ 0 w 2124832"/>
              <a:gd name="connsiteY2" fmla="*/ 217233 h 217233"/>
              <a:gd name="connsiteX0" fmla="*/ 2124832 w 2124832"/>
              <a:gd name="connsiteY0" fmla="*/ 14526 h 211626"/>
              <a:gd name="connsiteX1" fmla="*/ 1106085 w 2124832"/>
              <a:gd name="connsiteY1" fmla="*/ 3441 h 211626"/>
              <a:gd name="connsiteX2" fmla="*/ 0 w 2124832"/>
              <a:gd name="connsiteY2" fmla="*/ 211626 h 211626"/>
              <a:gd name="connsiteX0" fmla="*/ 2124832 w 2124832"/>
              <a:gd name="connsiteY0" fmla="*/ 14526 h 211626"/>
              <a:gd name="connsiteX1" fmla="*/ 1106085 w 2124832"/>
              <a:gd name="connsiteY1" fmla="*/ 3441 h 211626"/>
              <a:gd name="connsiteX2" fmla="*/ 0 w 2124832"/>
              <a:gd name="connsiteY2" fmla="*/ 211626 h 211626"/>
              <a:gd name="connsiteX0" fmla="*/ 2124832 w 2124832"/>
              <a:gd name="connsiteY0" fmla="*/ 13262 h 210362"/>
              <a:gd name="connsiteX1" fmla="*/ 1106085 w 2124832"/>
              <a:gd name="connsiteY1" fmla="*/ 2177 h 210362"/>
              <a:gd name="connsiteX2" fmla="*/ 0 w 2124832"/>
              <a:gd name="connsiteY2" fmla="*/ 210362 h 210362"/>
              <a:gd name="connsiteX0" fmla="*/ 2124832 w 2124832"/>
              <a:gd name="connsiteY0" fmla="*/ 1227 h 198327"/>
              <a:gd name="connsiteX1" fmla="*/ 231387 w 2124832"/>
              <a:gd name="connsiteY1" fmla="*/ 103140 h 198327"/>
              <a:gd name="connsiteX2" fmla="*/ 0 w 2124832"/>
              <a:gd name="connsiteY2" fmla="*/ 198327 h 198327"/>
              <a:gd name="connsiteX0" fmla="*/ 2124832 w 2124832"/>
              <a:gd name="connsiteY0" fmla="*/ 1227 h 198327"/>
              <a:gd name="connsiteX1" fmla="*/ 231387 w 2124832"/>
              <a:gd name="connsiteY1" fmla="*/ 103140 h 198327"/>
              <a:gd name="connsiteX2" fmla="*/ 0 w 2124832"/>
              <a:gd name="connsiteY2" fmla="*/ 198327 h 198327"/>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585629 w 2585629"/>
              <a:gd name="connsiteY0" fmla="*/ 0 h 197100"/>
              <a:gd name="connsiteX1" fmla="*/ 10400 w 2585629"/>
              <a:gd name="connsiteY1" fmla="*/ 56945 h 197100"/>
              <a:gd name="connsiteX2" fmla="*/ 460797 w 2585629"/>
              <a:gd name="connsiteY2" fmla="*/ 197100 h 197100"/>
              <a:gd name="connsiteX0" fmla="*/ 2575230 w 2575230"/>
              <a:gd name="connsiteY0" fmla="*/ 0 h 197100"/>
              <a:gd name="connsiteX1" fmla="*/ 1 w 2575230"/>
              <a:gd name="connsiteY1" fmla="*/ 56945 h 197100"/>
              <a:gd name="connsiteX2" fmla="*/ 450398 w 2575230"/>
              <a:gd name="connsiteY2" fmla="*/ 197100 h 197100"/>
              <a:gd name="connsiteX0" fmla="*/ 2575230 w 2575230"/>
              <a:gd name="connsiteY0" fmla="*/ 0 h 197100"/>
              <a:gd name="connsiteX1" fmla="*/ 1 w 2575230"/>
              <a:gd name="connsiteY1" fmla="*/ 56945 h 197100"/>
              <a:gd name="connsiteX2" fmla="*/ 450398 w 2575230"/>
              <a:gd name="connsiteY2" fmla="*/ 197100 h 197100"/>
              <a:gd name="connsiteX0" fmla="*/ 106446 w 2098243"/>
              <a:gd name="connsiteY0" fmla="*/ 0 h 195786"/>
              <a:gd name="connsiteX1" fmla="*/ 1644763 w 2098243"/>
              <a:gd name="connsiteY1" fmla="*/ 55631 h 195786"/>
              <a:gd name="connsiteX2" fmla="*/ 2095160 w 2098243"/>
              <a:gd name="connsiteY2" fmla="*/ 195786 h 195786"/>
              <a:gd name="connsiteX0" fmla="*/ 0 w 1991797"/>
              <a:gd name="connsiteY0" fmla="*/ 0 h 195786"/>
              <a:gd name="connsiteX1" fmla="*/ 1538317 w 1991797"/>
              <a:gd name="connsiteY1" fmla="*/ 55631 h 195786"/>
              <a:gd name="connsiteX2" fmla="*/ 1988714 w 1991797"/>
              <a:gd name="connsiteY2" fmla="*/ 195786 h 195786"/>
              <a:gd name="connsiteX0" fmla="*/ -1 w 2292508"/>
              <a:gd name="connsiteY0" fmla="*/ 0 h 191338"/>
              <a:gd name="connsiteX1" fmla="*/ 1839028 w 2292508"/>
              <a:gd name="connsiteY1" fmla="*/ 51183 h 191338"/>
              <a:gd name="connsiteX2" fmla="*/ 2289425 w 2292508"/>
              <a:gd name="connsiteY2" fmla="*/ 191338 h 191338"/>
              <a:gd name="connsiteX0" fmla="*/ -1 w 2292290"/>
              <a:gd name="connsiteY0" fmla="*/ 0 h 191338"/>
              <a:gd name="connsiteX1" fmla="*/ 1804082 w 2292290"/>
              <a:gd name="connsiteY1" fmla="*/ 94416 h 191338"/>
              <a:gd name="connsiteX2" fmla="*/ 2289425 w 2292290"/>
              <a:gd name="connsiteY2" fmla="*/ 191338 h 191338"/>
              <a:gd name="connsiteX0" fmla="*/ -1 w 2292290"/>
              <a:gd name="connsiteY0" fmla="*/ 0 h 191338"/>
              <a:gd name="connsiteX1" fmla="*/ 1804082 w 2292290"/>
              <a:gd name="connsiteY1" fmla="*/ 94416 h 191338"/>
              <a:gd name="connsiteX2" fmla="*/ 2289425 w 2292290"/>
              <a:gd name="connsiteY2" fmla="*/ 191338 h 191338"/>
              <a:gd name="connsiteX0" fmla="*/ -1 w 2292807"/>
              <a:gd name="connsiteY0" fmla="*/ 0 h 191338"/>
              <a:gd name="connsiteX1" fmla="*/ 1804082 w 2292807"/>
              <a:gd name="connsiteY1" fmla="*/ 94416 h 191338"/>
              <a:gd name="connsiteX2" fmla="*/ 2289425 w 2292807"/>
              <a:gd name="connsiteY2" fmla="*/ 191338 h 191338"/>
            </a:gdLst>
            <a:ahLst/>
            <a:cxnLst>
              <a:cxn ang="0">
                <a:pos x="connsiteX0" y="connsiteY0"/>
              </a:cxn>
              <a:cxn ang="0">
                <a:pos x="connsiteX1" y="connsiteY1"/>
              </a:cxn>
              <a:cxn ang="0">
                <a:pos x="connsiteX2" y="connsiteY2"/>
              </a:cxn>
            </a:cxnLst>
            <a:rect l="l" t="t" r="r" b="b"/>
            <a:pathLst>
              <a:path w="2292807" h="191338">
                <a:moveTo>
                  <a:pt x="-1" y="0"/>
                </a:moveTo>
                <a:cubicBezTo>
                  <a:pt x="833296" y="27038"/>
                  <a:pt x="1695342" y="83759"/>
                  <a:pt x="1804082" y="94416"/>
                </a:cubicBezTo>
                <a:cubicBezTo>
                  <a:pt x="1941488" y="107439"/>
                  <a:pt x="2333139" y="138083"/>
                  <a:pt x="2289425" y="191338"/>
                </a:cubicBezTo>
              </a:path>
            </a:pathLst>
          </a:custGeom>
          <a:noFill/>
          <a:ln w="28575">
            <a:solidFill>
              <a:srgbClr val="D55E00"/>
            </a:solidFill>
            <a:headEnd type="none"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56" name="TextBox 55">
            <a:extLst>
              <a:ext uri="{FF2B5EF4-FFF2-40B4-BE49-F238E27FC236}">
                <a16:creationId xmlns:a16="http://schemas.microsoft.com/office/drawing/2014/main" id="{53D555C5-3E79-2916-A7FE-3C3EC3097CFE}"/>
              </a:ext>
            </a:extLst>
          </p:cNvPr>
          <p:cNvSpPr txBox="1"/>
          <p:nvPr/>
        </p:nvSpPr>
        <p:spPr>
          <a:xfrm>
            <a:off x="533400" y="471760"/>
            <a:ext cx="282129" cy="276999"/>
          </a:xfrm>
          <a:prstGeom prst="rect">
            <a:avLst/>
          </a:prstGeom>
          <a:noFill/>
        </p:spPr>
        <p:txBody>
          <a:bodyPr wrap="none" lIns="0" tIns="0" rIns="0" bIns="0" rtlCol="0">
            <a:spAutoFit/>
          </a:bodyPr>
          <a:lstStyle/>
          <a:p>
            <a:pPr algn="l"/>
            <a:r>
              <a:rPr lang="en-US" dirty="0"/>
              <a:t>V4</a:t>
            </a:r>
            <a:endParaRPr lang="en-GB" dirty="0"/>
          </a:p>
        </p:txBody>
      </p:sp>
      <p:cxnSp>
        <p:nvCxnSpPr>
          <p:cNvPr id="89" name="Straight Connector 88">
            <a:extLst>
              <a:ext uri="{FF2B5EF4-FFF2-40B4-BE49-F238E27FC236}">
                <a16:creationId xmlns:a16="http://schemas.microsoft.com/office/drawing/2014/main" id="{D5A27107-0FC9-F863-EFB0-41D2D9B71C12}"/>
              </a:ext>
            </a:extLst>
          </p:cNvPr>
          <p:cNvCxnSpPr/>
          <p:nvPr/>
        </p:nvCxnSpPr>
        <p:spPr>
          <a:xfrm>
            <a:off x="5864087" y="145774"/>
            <a:ext cx="0" cy="6192809"/>
          </a:xfrm>
          <a:prstGeom prst="line">
            <a:avLst/>
          </a:prstGeom>
          <a:ln w="127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92" name="Freeform: Shape 91">
            <a:extLst>
              <a:ext uri="{FF2B5EF4-FFF2-40B4-BE49-F238E27FC236}">
                <a16:creationId xmlns:a16="http://schemas.microsoft.com/office/drawing/2014/main" id="{0D7D0661-06D0-F368-DCFE-3F14B5073034}"/>
              </a:ext>
            </a:extLst>
          </p:cNvPr>
          <p:cNvSpPr/>
          <p:nvPr/>
        </p:nvSpPr>
        <p:spPr>
          <a:xfrm>
            <a:off x="4329350" y="1385706"/>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6E2466"/>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93" name="TextBox 92">
            <a:extLst>
              <a:ext uri="{FF2B5EF4-FFF2-40B4-BE49-F238E27FC236}">
                <a16:creationId xmlns:a16="http://schemas.microsoft.com/office/drawing/2014/main" id="{F1244A0C-1D7A-D1AE-0548-AE3DA76A7522}"/>
              </a:ext>
            </a:extLst>
          </p:cNvPr>
          <p:cNvSpPr txBox="1"/>
          <p:nvPr/>
        </p:nvSpPr>
        <p:spPr>
          <a:xfrm>
            <a:off x="4599116" y="1129545"/>
            <a:ext cx="573875" cy="276999"/>
          </a:xfrm>
          <a:prstGeom prst="rect">
            <a:avLst/>
          </a:prstGeom>
          <a:noFill/>
          <a:ln w="12700">
            <a:noFill/>
          </a:ln>
        </p:spPr>
        <p:txBody>
          <a:bodyPr wrap="square" lIns="0" tIns="0" rIns="0" bIns="0" rtlCol="0">
            <a:spAutoFit/>
          </a:bodyPr>
          <a:lstStyle/>
          <a:p>
            <a:pPr algn="l"/>
            <a:r>
              <a:rPr lang="en-GB" b="1" dirty="0">
                <a:solidFill>
                  <a:srgbClr val="6E2466"/>
                </a:solidFill>
                <a:latin typeface="Source Sans Pro" panose="020B0503030403020204" pitchFamily="34" charset="0"/>
                <a:ea typeface="Source Sans Pro" panose="020B0503030403020204" pitchFamily="34" charset="0"/>
              </a:rPr>
              <a:t>Fibre</a:t>
            </a:r>
            <a:endParaRPr lang="et-EE" b="1" dirty="0">
              <a:solidFill>
                <a:srgbClr val="6E2466"/>
              </a:solidFill>
              <a:latin typeface="Source Sans Pro" panose="020B0503030403020204" pitchFamily="34" charset="0"/>
              <a:ea typeface="Source Sans Pro" panose="020B0503030403020204" pitchFamily="34" charset="0"/>
            </a:endParaRPr>
          </a:p>
        </p:txBody>
      </p:sp>
      <p:sp>
        <p:nvSpPr>
          <p:cNvPr id="102" name="Rectangle 101">
            <a:extLst>
              <a:ext uri="{FF2B5EF4-FFF2-40B4-BE49-F238E27FC236}">
                <a16:creationId xmlns:a16="http://schemas.microsoft.com/office/drawing/2014/main" id="{2E5F46B1-66FA-6CB2-8713-60A61D8DAF5A}"/>
              </a:ext>
            </a:extLst>
          </p:cNvPr>
          <p:cNvSpPr/>
          <p:nvPr/>
        </p:nvSpPr>
        <p:spPr>
          <a:xfrm>
            <a:off x="2875002" y="1132349"/>
            <a:ext cx="1227946" cy="191266"/>
          </a:xfrm>
          <a:prstGeom prst="rect">
            <a:avLst/>
          </a:prstGeom>
          <a:solidFill>
            <a:schemeClr val="accent5">
              <a:lumMod val="20000"/>
              <a:lumOff val="80000"/>
            </a:schemeClr>
          </a:solidFill>
          <a:ln w="6350">
            <a:solidFill>
              <a:schemeClr val="accent4">
                <a:lumMod val="50000"/>
              </a:schemeClr>
            </a:solidFill>
            <a:prstDash val="solid"/>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Files</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03" name="TextBox 102">
            <a:extLst>
              <a:ext uri="{FF2B5EF4-FFF2-40B4-BE49-F238E27FC236}">
                <a16:creationId xmlns:a16="http://schemas.microsoft.com/office/drawing/2014/main" id="{93E27E3D-37B1-7CB5-F28A-20EED6221B88}"/>
              </a:ext>
            </a:extLst>
          </p:cNvPr>
          <p:cNvSpPr txBox="1"/>
          <p:nvPr/>
        </p:nvSpPr>
        <p:spPr>
          <a:xfrm>
            <a:off x="11361135" y="1243679"/>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104" name="Straight Connector 103">
            <a:extLst>
              <a:ext uri="{FF2B5EF4-FFF2-40B4-BE49-F238E27FC236}">
                <a16:creationId xmlns:a16="http://schemas.microsoft.com/office/drawing/2014/main" id="{7C1D2CAE-74E1-864C-676B-68857BDEF2A5}"/>
              </a:ext>
            </a:extLst>
          </p:cNvPr>
          <p:cNvCxnSpPr>
            <a:cxnSpLocks/>
          </p:cNvCxnSpPr>
          <p:nvPr/>
        </p:nvCxnSpPr>
        <p:spPr>
          <a:xfrm>
            <a:off x="6281583" y="6102977"/>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5" name="TextBox 104">
            <a:extLst>
              <a:ext uri="{FF2B5EF4-FFF2-40B4-BE49-F238E27FC236}">
                <a16:creationId xmlns:a16="http://schemas.microsoft.com/office/drawing/2014/main" id="{DD270111-61C1-021A-E8C0-A3B55CBC05D9}"/>
              </a:ext>
            </a:extLst>
          </p:cNvPr>
          <p:cNvSpPr txBox="1"/>
          <p:nvPr/>
        </p:nvSpPr>
        <p:spPr>
          <a:xfrm>
            <a:off x="11256940" y="5819349"/>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6" name="Rectangle: Rounded Corners 105">
            <a:extLst>
              <a:ext uri="{FF2B5EF4-FFF2-40B4-BE49-F238E27FC236}">
                <a16:creationId xmlns:a16="http://schemas.microsoft.com/office/drawing/2014/main" id="{6B29417B-3E72-331D-3A5B-34AE724F2929}"/>
              </a:ext>
            </a:extLst>
          </p:cNvPr>
          <p:cNvSpPr/>
          <p:nvPr/>
        </p:nvSpPr>
        <p:spPr>
          <a:xfrm>
            <a:off x="6405161" y="5734925"/>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07" name="Rectangle: Rounded Corners 106">
            <a:extLst>
              <a:ext uri="{FF2B5EF4-FFF2-40B4-BE49-F238E27FC236}">
                <a16:creationId xmlns:a16="http://schemas.microsoft.com/office/drawing/2014/main" id="{6177B2E1-1033-8A5D-B473-77BC6E12A0FB}"/>
              </a:ext>
            </a:extLst>
          </p:cNvPr>
          <p:cNvSpPr/>
          <p:nvPr/>
        </p:nvSpPr>
        <p:spPr>
          <a:xfrm>
            <a:off x="6404058" y="2639788"/>
            <a:ext cx="4809631" cy="2546443"/>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8" name="Rectangle: Rounded Corners 107">
            <a:extLst>
              <a:ext uri="{FF2B5EF4-FFF2-40B4-BE49-F238E27FC236}">
                <a16:creationId xmlns:a16="http://schemas.microsoft.com/office/drawing/2014/main" id="{1061FBCF-0C3E-F8F0-AEF2-AFA124B3F396}"/>
              </a:ext>
            </a:extLst>
          </p:cNvPr>
          <p:cNvSpPr/>
          <p:nvPr/>
        </p:nvSpPr>
        <p:spPr>
          <a:xfrm>
            <a:off x="6204086" y="890849"/>
            <a:ext cx="3194050" cy="4542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9" name="Rectangle 108">
            <a:extLst>
              <a:ext uri="{FF2B5EF4-FFF2-40B4-BE49-F238E27FC236}">
                <a16:creationId xmlns:a16="http://schemas.microsoft.com/office/drawing/2014/main" id="{06A72B2F-0FC4-F034-8FA1-24D9913B9CA6}"/>
              </a:ext>
            </a:extLst>
          </p:cNvPr>
          <p:cNvSpPr/>
          <p:nvPr/>
        </p:nvSpPr>
        <p:spPr>
          <a:xfrm>
            <a:off x="6498340" y="4478353"/>
            <a:ext cx="4625840"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Wrapper (Auto-generated)</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10" name="Rectangle 109">
            <a:extLst>
              <a:ext uri="{FF2B5EF4-FFF2-40B4-BE49-F238E27FC236}">
                <a16:creationId xmlns:a16="http://schemas.microsoft.com/office/drawing/2014/main" id="{B6D06F42-3503-3A9A-A660-AC49770817FC}"/>
              </a:ext>
            </a:extLst>
          </p:cNvPr>
          <p:cNvSpPr/>
          <p:nvPr/>
        </p:nvSpPr>
        <p:spPr>
          <a:xfrm>
            <a:off x="6498205" y="3429000"/>
            <a:ext cx="4625975" cy="294402"/>
          </a:xfrm>
          <a:prstGeom prst="rect">
            <a:avLst/>
          </a:prstGeom>
          <a:solidFill>
            <a:srgbClr val="F9DFD6"/>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BIPXL CTL FESA Class (C++)</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111" name="Rectangle 110">
            <a:extLst>
              <a:ext uri="{FF2B5EF4-FFF2-40B4-BE49-F238E27FC236}">
                <a16:creationId xmlns:a16="http://schemas.microsoft.com/office/drawing/2014/main" id="{42ED817C-0948-764F-0563-A626D9F7D0EF}"/>
              </a:ext>
            </a:extLst>
          </p:cNvPr>
          <p:cNvSpPr/>
          <p:nvPr/>
        </p:nvSpPr>
        <p:spPr>
          <a:xfrm>
            <a:off x="6498340" y="4819282"/>
            <a:ext cx="4625840"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Driver (Auto-generated)</a:t>
            </a:r>
            <a:endParaRPr lang="et-EE" sz="1400" dirty="0">
              <a:solidFill>
                <a:schemeClr val="accent6"/>
              </a:solidFill>
              <a:latin typeface="Source Sans Pro" panose="020B0503030403020204" pitchFamily="34" charset="0"/>
              <a:ea typeface="Source Sans Pro" panose="020B0503030403020204" pitchFamily="34" charset="0"/>
            </a:endParaRPr>
          </a:p>
        </p:txBody>
      </p:sp>
      <p:cxnSp>
        <p:nvCxnSpPr>
          <p:cNvPr id="112" name="Straight Arrow Connector 111">
            <a:extLst>
              <a:ext uri="{FF2B5EF4-FFF2-40B4-BE49-F238E27FC236}">
                <a16:creationId xmlns:a16="http://schemas.microsoft.com/office/drawing/2014/main" id="{A96ECC2E-D876-9697-E5F8-8DB89AA03833}"/>
              </a:ext>
            </a:extLst>
          </p:cNvPr>
          <p:cNvCxnSpPr>
            <a:cxnSpLocks/>
            <a:stCxn id="111" idx="2"/>
            <a:endCxn id="106" idx="0"/>
          </p:cNvCxnSpPr>
          <p:nvPr/>
        </p:nvCxnSpPr>
        <p:spPr>
          <a:xfrm>
            <a:off x="8811260" y="5113684"/>
            <a:ext cx="1103" cy="621241"/>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113" name="Rectangle 112">
            <a:extLst>
              <a:ext uri="{FF2B5EF4-FFF2-40B4-BE49-F238E27FC236}">
                <a16:creationId xmlns:a16="http://schemas.microsoft.com/office/drawing/2014/main" id="{48F5AA75-E595-3927-7D5A-D774E8C85B1B}"/>
              </a:ext>
            </a:extLst>
          </p:cNvPr>
          <p:cNvSpPr/>
          <p:nvPr/>
        </p:nvSpPr>
        <p:spPr>
          <a:xfrm>
            <a:off x="6270761" y="968326"/>
            <a:ext cx="3060700"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Expert GUI (Python – PyQt6)</a:t>
            </a:r>
          </a:p>
        </p:txBody>
      </p:sp>
      <p:sp>
        <p:nvSpPr>
          <p:cNvPr id="114" name="Freeform: Shape 113">
            <a:extLst>
              <a:ext uri="{FF2B5EF4-FFF2-40B4-BE49-F238E27FC236}">
                <a16:creationId xmlns:a16="http://schemas.microsoft.com/office/drawing/2014/main" id="{E984B974-717C-D362-5A28-88D1F0564541}"/>
              </a:ext>
            </a:extLst>
          </p:cNvPr>
          <p:cNvSpPr/>
          <p:nvPr/>
        </p:nvSpPr>
        <p:spPr>
          <a:xfrm>
            <a:off x="6633275" y="1262729"/>
            <a:ext cx="111782" cy="2175186"/>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15" name="Rectangle 114">
            <a:extLst>
              <a:ext uri="{FF2B5EF4-FFF2-40B4-BE49-F238E27FC236}">
                <a16:creationId xmlns:a16="http://schemas.microsoft.com/office/drawing/2014/main" id="{DB2BE6C3-DBED-2398-DDB8-07AA9800F95B}"/>
              </a:ext>
            </a:extLst>
          </p:cNvPr>
          <p:cNvSpPr/>
          <p:nvPr/>
        </p:nvSpPr>
        <p:spPr>
          <a:xfrm>
            <a:off x="6498340" y="4129203"/>
            <a:ext cx="4625840" cy="294402"/>
          </a:xfrm>
          <a:prstGeom prst="rect">
            <a:avLst/>
          </a:prstGeom>
          <a:solidFill>
            <a:schemeClr val="bg1">
              <a:lumMod val="95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Extender (Semi-Auto)</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16" name="Rectangle 115">
            <a:extLst>
              <a:ext uri="{FF2B5EF4-FFF2-40B4-BE49-F238E27FC236}">
                <a16:creationId xmlns:a16="http://schemas.microsoft.com/office/drawing/2014/main" id="{EE158922-65DF-71BA-644B-B17372E7198A}"/>
              </a:ext>
            </a:extLst>
          </p:cNvPr>
          <p:cNvSpPr/>
          <p:nvPr/>
        </p:nvSpPr>
        <p:spPr>
          <a:xfrm>
            <a:off x="6498206" y="3782708"/>
            <a:ext cx="4625974" cy="294402"/>
          </a:xfrm>
          <a:prstGeom prst="rect">
            <a:avLst/>
          </a:prstGeom>
          <a:solidFill>
            <a:schemeClr val="bg1">
              <a:lumMod val="95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Core Library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17" name="Rectangle 116">
            <a:extLst>
              <a:ext uri="{FF2B5EF4-FFF2-40B4-BE49-F238E27FC236}">
                <a16:creationId xmlns:a16="http://schemas.microsoft.com/office/drawing/2014/main" id="{9E01272B-D11C-3AE1-2B3D-DDF1AB86DA50}"/>
              </a:ext>
            </a:extLst>
          </p:cNvPr>
          <p:cNvSpPr/>
          <p:nvPr/>
        </p:nvSpPr>
        <p:spPr>
          <a:xfrm>
            <a:off x="8402179" y="3080295"/>
            <a:ext cx="2722000" cy="294402"/>
          </a:xfrm>
          <a:prstGeom prst="rect">
            <a:avLst/>
          </a:prstGeom>
          <a:solidFill>
            <a:schemeClr val="accent5">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Raw Data (HDF5)</a:t>
            </a:r>
          </a:p>
        </p:txBody>
      </p:sp>
      <p:cxnSp>
        <p:nvCxnSpPr>
          <p:cNvPr id="118" name="Straight Connector 117">
            <a:extLst>
              <a:ext uri="{FF2B5EF4-FFF2-40B4-BE49-F238E27FC236}">
                <a16:creationId xmlns:a16="http://schemas.microsoft.com/office/drawing/2014/main" id="{C8D912F0-F3DA-A4D3-9BEB-F0A28E7285A4}"/>
              </a:ext>
            </a:extLst>
          </p:cNvPr>
          <p:cNvCxnSpPr>
            <a:cxnSpLocks/>
          </p:cNvCxnSpPr>
          <p:nvPr/>
        </p:nvCxnSpPr>
        <p:spPr>
          <a:xfrm>
            <a:off x="6281583" y="526036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19" name="TextBox 118">
            <a:extLst>
              <a:ext uri="{FF2B5EF4-FFF2-40B4-BE49-F238E27FC236}">
                <a16:creationId xmlns:a16="http://schemas.microsoft.com/office/drawing/2014/main" id="{A5D52440-6BAA-817D-43E9-E58315E2D477}"/>
              </a:ext>
            </a:extLst>
          </p:cNvPr>
          <p:cNvSpPr txBox="1"/>
          <p:nvPr/>
        </p:nvSpPr>
        <p:spPr>
          <a:xfrm>
            <a:off x="11271367" y="4976742"/>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20" name="Rectangle: Rounded Corners 119">
            <a:extLst>
              <a:ext uri="{FF2B5EF4-FFF2-40B4-BE49-F238E27FC236}">
                <a16:creationId xmlns:a16="http://schemas.microsoft.com/office/drawing/2014/main" id="{CB3F3B4E-57F5-133A-F3FB-5744B0C52D0E}"/>
              </a:ext>
            </a:extLst>
          </p:cNvPr>
          <p:cNvSpPr/>
          <p:nvPr/>
        </p:nvSpPr>
        <p:spPr>
          <a:xfrm>
            <a:off x="9997200" y="906143"/>
            <a:ext cx="857654" cy="434044"/>
          </a:xfrm>
          <a:prstGeom prst="roundRect">
            <a:avLst>
              <a:gd name="adj" fmla="val 13938"/>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21" name="Rectangle 120">
            <a:extLst>
              <a:ext uri="{FF2B5EF4-FFF2-40B4-BE49-F238E27FC236}">
                <a16:creationId xmlns:a16="http://schemas.microsoft.com/office/drawing/2014/main" id="{674ED9BA-9683-A572-AC18-4DD27EA220F9}"/>
              </a:ext>
            </a:extLst>
          </p:cNvPr>
          <p:cNvSpPr/>
          <p:nvPr/>
        </p:nvSpPr>
        <p:spPr>
          <a:xfrm>
            <a:off x="10057178" y="970066"/>
            <a:ext cx="733559"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OP GUI</a:t>
            </a:r>
          </a:p>
        </p:txBody>
      </p:sp>
      <p:sp>
        <p:nvSpPr>
          <p:cNvPr id="122" name="Rectangle 121">
            <a:extLst>
              <a:ext uri="{FF2B5EF4-FFF2-40B4-BE49-F238E27FC236}">
                <a16:creationId xmlns:a16="http://schemas.microsoft.com/office/drawing/2014/main" id="{D1365B27-7D42-E404-43C5-157D580D6375}"/>
              </a:ext>
            </a:extLst>
          </p:cNvPr>
          <p:cNvSpPr/>
          <p:nvPr/>
        </p:nvSpPr>
        <p:spPr>
          <a:xfrm>
            <a:off x="8402179" y="2725618"/>
            <a:ext cx="2722000"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Device Specific FESA Class (C++)</a:t>
            </a:r>
          </a:p>
        </p:txBody>
      </p:sp>
      <p:sp>
        <p:nvSpPr>
          <p:cNvPr id="123" name="Freeform: Shape 122">
            <a:extLst>
              <a:ext uri="{FF2B5EF4-FFF2-40B4-BE49-F238E27FC236}">
                <a16:creationId xmlns:a16="http://schemas.microsoft.com/office/drawing/2014/main" id="{7FB961B3-05F8-A2AE-E5C5-F3E22981A607}"/>
              </a:ext>
            </a:extLst>
          </p:cNvPr>
          <p:cNvSpPr/>
          <p:nvPr/>
        </p:nvSpPr>
        <p:spPr>
          <a:xfrm flipH="1">
            <a:off x="10352550" y="1262728"/>
            <a:ext cx="71405" cy="146289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24" name="TextBox 123">
            <a:extLst>
              <a:ext uri="{FF2B5EF4-FFF2-40B4-BE49-F238E27FC236}">
                <a16:creationId xmlns:a16="http://schemas.microsoft.com/office/drawing/2014/main" id="{572E1536-626B-2A9A-9AF9-8E6F606DED7E}"/>
              </a:ext>
            </a:extLst>
          </p:cNvPr>
          <p:cNvSpPr txBox="1"/>
          <p:nvPr/>
        </p:nvSpPr>
        <p:spPr>
          <a:xfrm>
            <a:off x="6329967" y="390771"/>
            <a:ext cx="282129" cy="276999"/>
          </a:xfrm>
          <a:prstGeom prst="rect">
            <a:avLst/>
          </a:prstGeom>
          <a:noFill/>
        </p:spPr>
        <p:txBody>
          <a:bodyPr wrap="none" lIns="0" tIns="0" rIns="0" bIns="0" rtlCol="0">
            <a:spAutoFit/>
          </a:bodyPr>
          <a:lstStyle/>
          <a:p>
            <a:pPr algn="l"/>
            <a:r>
              <a:rPr lang="en-US" dirty="0"/>
              <a:t>V5</a:t>
            </a:r>
            <a:endParaRPr lang="en-GB" dirty="0"/>
          </a:p>
        </p:txBody>
      </p:sp>
      <p:cxnSp>
        <p:nvCxnSpPr>
          <p:cNvPr id="125" name="Connector: Elbow 96">
            <a:extLst>
              <a:ext uri="{FF2B5EF4-FFF2-40B4-BE49-F238E27FC236}">
                <a16:creationId xmlns:a16="http://schemas.microsoft.com/office/drawing/2014/main" id="{112A981D-12AE-45C8-97C3-6224150E45E8}"/>
              </a:ext>
            </a:extLst>
          </p:cNvPr>
          <p:cNvCxnSpPr>
            <a:cxnSpLocks/>
            <a:stCxn id="113" idx="2"/>
            <a:endCxn id="122" idx="1"/>
          </p:cNvCxnSpPr>
          <p:nvPr/>
        </p:nvCxnSpPr>
        <p:spPr>
          <a:xfrm rot="16200000" flipH="1">
            <a:off x="7296600" y="1767239"/>
            <a:ext cx="1610091" cy="601068"/>
          </a:xfrm>
          <a:prstGeom prst="curvedConnector2">
            <a:avLst/>
          </a:prstGeom>
          <a:ln w="28575">
            <a:solidFill>
              <a:srgbClr val="E69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2155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1AD4B-0883-8587-8C77-53BEF08FB708}"/>
            </a:ext>
          </a:extLst>
        </p:cNvPr>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C135B22D-334F-3CD3-6226-D22D02AC4686}"/>
              </a:ext>
            </a:extLst>
          </p:cNvPr>
          <p:cNvCxnSpPr>
            <a:cxnSpLocks/>
          </p:cNvCxnSpPr>
          <p:nvPr/>
        </p:nvCxnSpPr>
        <p:spPr>
          <a:xfrm>
            <a:off x="319818" y="2507386"/>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TextBox 4">
            <a:extLst>
              <a:ext uri="{FF2B5EF4-FFF2-40B4-BE49-F238E27FC236}">
                <a16:creationId xmlns:a16="http://schemas.microsoft.com/office/drawing/2014/main" id="{19464994-B1F7-CAE2-EE4F-6CBD16731D35}"/>
              </a:ext>
            </a:extLst>
          </p:cNvPr>
          <p:cNvSpPr txBox="1"/>
          <p:nvPr/>
        </p:nvSpPr>
        <p:spPr>
          <a:xfrm>
            <a:off x="5399370" y="2223760"/>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6" name="Straight Connector 5">
            <a:extLst>
              <a:ext uri="{FF2B5EF4-FFF2-40B4-BE49-F238E27FC236}">
                <a16:creationId xmlns:a16="http://schemas.microsoft.com/office/drawing/2014/main" id="{4CD05B76-B1D0-A462-7C9F-3707B6744008}"/>
              </a:ext>
            </a:extLst>
          </p:cNvPr>
          <p:cNvCxnSpPr>
            <a:cxnSpLocks/>
          </p:cNvCxnSpPr>
          <p:nvPr/>
        </p:nvCxnSpPr>
        <p:spPr>
          <a:xfrm>
            <a:off x="319818" y="4275989"/>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 name="TextBox 6">
            <a:extLst>
              <a:ext uri="{FF2B5EF4-FFF2-40B4-BE49-F238E27FC236}">
                <a16:creationId xmlns:a16="http://schemas.microsoft.com/office/drawing/2014/main" id="{8A18B1AB-3E12-2CCE-8C85-B7BDF46F3273}"/>
              </a:ext>
            </a:extLst>
          </p:cNvPr>
          <p:cNvSpPr txBox="1"/>
          <p:nvPr/>
        </p:nvSpPr>
        <p:spPr>
          <a:xfrm>
            <a:off x="5309602" y="3992362"/>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8" name="Straight Connector 7">
            <a:extLst>
              <a:ext uri="{FF2B5EF4-FFF2-40B4-BE49-F238E27FC236}">
                <a16:creationId xmlns:a16="http://schemas.microsoft.com/office/drawing/2014/main" id="{00D4CE7F-5097-45D8-731A-631E5705A776}"/>
              </a:ext>
            </a:extLst>
          </p:cNvPr>
          <p:cNvCxnSpPr>
            <a:cxnSpLocks/>
          </p:cNvCxnSpPr>
          <p:nvPr/>
        </p:nvCxnSpPr>
        <p:spPr>
          <a:xfrm>
            <a:off x="319818" y="6314434"/>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0C5143E2-1EB8-536B-A587-91AA4755FBB5}"/>
              </a:ext>
            </a:extLst>
          </p:cNvPr>
          <p:cNvSpPr txBox="1"/>
          <p:nvPr/>
        </p:nvSpPr>
        <p:spPr>
          <a:xfrm>
            <a:off x="5295175" y="6030806"/>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 name="Rectangle: Rounded Corners 9">
            <a:extLst>
              <a:ext uri="{FF2B5EF4-FFF2-40B4-BE49-F238E27FC236}">
                <a16:creationId xmlns:a16="http://schemas.microsoft.com/office/drawing/2014/main" id="{DD7869AB-64CD-17DC-A921-4A909AE51BE4}"/>
              </a:ext>
            </a:extLst>
          </p:cNvPr>
          <p:cNvSpPr/>
          <p:nvPr/>
        </p:nvSpPr>
        <p:spPr>
          <a:xfrm>
            <a:off x="443396" y="5946382"/>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1" name="Rectangle: Rounded Corners 10">
            <a:extLst>
              <a:ext uri="{FF2B5EF4-FFF2-40B4-BE49-F238E27FC236}">
                <a16:creationId xmlns:a16="http://schemas.microsoft.com/office/drawing/2014/main" id="{9A4F78EB-DB7A-A510-96E0-F7A46B454C69}"/>
              </a:ext>
            </a:extLst>
          </p:cNvPr>
          <p:cNvSpPr/>
          <p:nvPr/>
        </p:nvSpPr>
        <p:spPr>
          <a:xfrm>
            <a:off x="443396" y="4333928"/>
            <a:ext cx="4814404" cy="151939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2" name="Rectangle: Rounded Corners 11">
            <a:extLst>
              <a:ext uri="{FF2B5EF4-FFF2-40B4-BE49-F238E27FC236}">
                <a16:creationId xmlns:a16="http://schemas.microsoft.com/office/drawing/2014/main" id="{A8030053-DCAC-26C2-4CB0-D370FF28E2B9}"/>
              </a:ext>
            </a:extLst>
          </p:cNvPr>
          <p:cNvSpPr/>
          <p:nvPr/>
        </p:nvSpPr>
        <p:spPr>
          <a:xfrm>
            <a:off x="443396" y="2564296"/>
            <a:ext cx="4814404" cy="1646521"/>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3" name="Rectangle: Rounded Corners 12">
            <a:extLst>
              <a:ext uri="{FF2B5EF4-FFF2-40B4-BE49-F238E27FC236}">
                <a16:creationId xmlns:a16="http://schemas.microsoft.com/office/drawing/2014/main" id="{CED06872-C4CC-B329-29AF-50DD60C866F4}"/>
              </a:ext>
            </a:extLst>
          </p:cNvPr>
          <p:cNvSpPr/>
          <p:nvPr/>
        </p:nvSpPr>
        <p:spPr>
          <a:xfrm>
            <a:off x="2063750" y="1642797"/>
            <a:ext cx="3194050" cy="798991"/>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4" name="Rectangle: Rounded Corners 13">
            <a:extLst>
              <a:ext uri="{FF2B5EF4-FFF2-40B4-BE49-F238E27FC236}">
                <a16:creationId xmlns:a16="http://schemas.microsoft.com/office/drawing/2014/main" id="{7C480E19-EAEB-B9AD-4D88-085F1CA10F56}"/>
              </a:ext>
            </a:extLst>
          </p:cNvPr>
          <p:cNvSpPr/>
          <p:nvPr/>
        </p:nvSpPr>
        <p:spPr>
          <a:xfrm>
            <a:off x="748896" y="1117600"/>
            <a:ext cx="857654" cy="434044"/>
          </a:xfrm>
          <a:prstGeom prst="roundRect">
            <a:avLst>
              <a:gd name="adj" fmla="val 13938"/>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5" name="Rectangle 14">
            <a:extLst>
              <a:ext uri="{FF2B5EF4-FFF2-40B4-BE49-F238E27FC236}">
                <a16:creationId xmlns:a16="http://schemas.microsoft.com/office/drawing/2014/main" id="{76A988C9-2E23-9F05-612B-8239C33F9246}"/>
              </a:ext>
            </a:extLst>
          </p:cNvPr>
          <p:cNvSpPr/>
          <p:nvPr/>
        </p:nvSpPr>
        <p:spPr>
          <a:xfrm>
            <a:off x="2130425" y="2061784"/>
            <a:ext cx="3060700"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Expert API (Pybind11 +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6" name="Rectangle 15">
            <a:extLst>
              <a:ext uri="{FF2B5EF4-FFF2-40B4-BE49-F238E27FC236}">
                <a16:creationId xmlns:a16="http://schemas.microsoft.com/office/drawing/2014/main" id="{E19DF181-D1C0-93E4-E700-C2CA7BFD6DD8}"/>
              </a:ext>
            </a:extLst>
          </p:cNvPr>
          <p:cNvSpPr/>
          <p:nvPr/>
        </p:nvSpPr>
        <p:spPr>
          <a:xfrm>
            <a:off x="533400" y="3313188"/>
            <a:ext cx="2249557" cy="294402"/>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Software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7" name="Rectangle 16">
            <a:extLst>
              <a:ext uri="{FF2B5EF4-FFF2-40B4-BE49-F238E27FC236}">
                <a16:creationId xmlns:a16="http://schemas.microsoft.com/office/drawing/2014/main" id="{4550B4FF-8F55-EF69-FE68-87CFA9A3D28B}"/>
              </a:ext>
            </a:extLst>
          </p:cNvPr>
          <p:cNvSpPr/>
          <p:nvPr/>
        </p:nvSpPr>
        <p:spPr>
          <a:xfrm>
            <a:off x="533400" y="2977179"/>
            <a:ext cx="2249557"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API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8" name="Rectangle 17">
            <a:extLst>
              <a:ext uri="{FF2B5EF4-FFF2-40B4-BE49-F238E27FC236}">
                <a16:creationId xmlns:a16="http://schemas.microsoft.com/office/drawing/2014/main" id="{7FFD9CBB-0AB2-F773-4880-EDA5D55F61CF}"/>
              </a:ext>
            </a:extLst>
          </p:cNvPr>
          <p:cNvSpPr/>
          <p:nvPr/>
        </p:nvSpPr>
        <p:spPr>
          <a:xfrm>
            <a:off x="533400" y="2641171"/>
            <a:ext cx="2249557" cy="294402"/>
          </a:xfrm>
          <a:prstGeom prst="rect">
            <a:avLst/>
          </a:prstGeom>
          <a:solidFill>
            <a:srgbClr val="F9DFD6"/>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FESA (C++)</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19" name="Rectangle 18">
            <a:extLst>
              <a:ext uri="{FF2B5EF4-FFF2-40B4-BE49-F238E27FC236}">
                <a16:creationId xmlns:a16="http://schemas.microsoft.com/office/drawing/2014/main" id="{204E42F2-1CA8-A660-37DD-7EC37CC92CDB}"/>
              </a:ext>
            </a:extLst>
          </p:cNvPr>
          <p:cNvSpPr/>
          <p:nvPr/>
        </p:nvSpPr>
        <p:spPr>
          <a:xfrm>
            <a:off x="533400" y="5480977"/>
            <a:ext cx="3031296"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Internal Driver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4E850727-43B0-526E-BEB2-6629BD8B6689}"/>
              </a:ext>
            </a:extLst>
          </p:cNvPr>
          <p:cNvSpPr/>
          <p:nvPr/>
        </p:nvSpPr>
        <p:spPr>
          <a:xfrm>
            <a:off x="2001217" y="4980045"/>
            <a:ext cx="1563480" cy="449305"/>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Pybind11 Python wrapper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1" name="Rectangle 20">
            <a:extLst>
              <a:ext uri="{FF2B5EF4-FFF2-40B4-BE49-F238E27FC236}">
                <a16:creationId xmlns:a16="http://schemas.microsoft.com/office/drawing/2014/main" id="{A4EF152B-1902-EC64-9F8A-4E2521C680D2}"/>
              </a:ext>
            </a:extLst>
          </p:cNvPr>
          <p:cNvSpPr/>
          <p:nvPr/>
        </p:nvSpPr>
        <p:spPr>
          <a:xfrm>
            <a:off x="3618058" y="4980045"/>
            <a:ext cx="1563480" cy="449304"/>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Custom Wishbone module (Python)</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2" name="Rectangle 21">
            <a:extLst>
              <a:ext uri="{FF2B5EF4-FFF2-40B4-BE49-F238E27FC236}">
                <a16:creationId xmlns:a16="http://schemas.microsoft.com/office/drawing/2014/main" id="{185CF506-032D-EE37-2EB3-B9BA3C6EBD14}"/>
              </a:ext>
            </a:extLst>
          </p:cNvPr>
          <p:cNvSpPr/>
          <p:nvPr/>
        </p:nvSpPr>
        <p:spPr>
          <a:xfrm>
            <a:off x="2001216" y="4642034"/>
            <a:ext cx="3186733"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REST server (Python)</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23" name="Rectangle 22">
            <a:extLst>
              <a:ext uri="{FF2B5EF4-FFF2-40B4-BE49-F238E27FC236}">
                <a16:creationId xmlns:a16="http://schemas.microsoft.com/office/drawing/2014/main" id="{C4A6F343-B367-F7DC-C016-36B6BDB7F573}"/>
              </a:ext>
            </a:extLst>
          </p:cNvPr>
          <p:cNvSpPr/>
          <p:nvPr/>
        </p:nvSpPr>
        <p:spPr>
          <a:xfrm>
            <a:off x="533400" y="4642034"/>
            <a:ext cx="1284509" cy="794798"/>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Event Processing Application (C++)</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24" name="Rectangle 23">
            <a:extLst>
              <a:ext uri="{FF2B5EF4-FFF2-40B4-BE49-F238E27FC236}">
                <a16:creationId xmlns:a16="http://schemas.microsoft.com/office/drawing/2014/main" id="{EE8A82B6-CC23-655E-1848-7A8547207B1A}"/>
              </a:ext>
            </a:extLst>
          </p:cNvPr>
          <p:cNvSpPr/>
          <p:nvPr/>
        </p:nvSpPr>
        <p:spPr>
          <a:xfrm>
            <a:off x="533400" y="3830787"/>
            <a:ext cx="2249557"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IPbus </a:t>
            </a:r>
            <a:r>
              <a:rPr lang="en-GB" sz="1400" dirty="0" err="1">
                <a:solidFill>
                  <a:schemeClr val="accent6"/>
                </a:solidFill>
                <a:latin typeface="Source Sans Pro" panose="020B0503030403020204" pitchFamily="34" charset="0"/>
                <a:ea typeface="Source Sans Pro" panose="020B0503030403020204" pitchFamily="34" charset="0"/>
              </a:rPr>
              <a:t>ControlHub</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25" name="Rectangle 24">
            <a:extLst>
              <a:ext uri="{FF2B5EF4-FFF2-40B4-BE49-F238E27FC236}">
                <a16:creationId xmlns:a16="http://schemas.microsoft.com/office/drawing/2014/main" id="{07E5DE2A-3912-78B2-D8AC-6AD8EC9A1327}"/>
              </a:ext>
            </a:extLst>
          </p:cNvPr>
          <p:cNvSpPr/>
          <p:nvPr/>
        </p:nvSpPr>
        <p:spPr>
          <a:xfrm>
            <a:off x="3907627" y="3142696"/>
            <a:ext cx="1280323" cy="483173"/>
          </a:xfrm>
          <a:prstGeom prst="rect">
            <a:avLst/>
          </a:prstGeom>
          <a:solidFill>
            <a:srgbClr val="F9DFD6"/>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i="1" dirty="0">
                <a:solidFill>
                  <a:schemeClr val="accent6"/>
                </a:solidFill>
                <a:latin typeface="Source Sans Pro" panose="020B0503030403020204" pitchFamily="34" charset="0"/>
                <a:ea typeface="Source Sans Pro" panose="020B0503030403020204" pitchFamily="34" charset="0"/>
              </a:rPr>
              <a:t>nginx</a:t>
            </a:r>
            <a:r>
              <a:rPr lang="en-GB" sz="1400" dirty="0">
                <a:solidFill>
                  <a:schemeClr val="accent6"/>
                </a:solidFill>
                <a:latin typeface="Source Sans Pro" panose="020B0503030403020204" pitchFamily="34" charset="0"/>
                <a:ea typeface="Source Sans Pro" panose="020B0503030403020204" pitchFamily="34" charset="0"/>
              </a:rPr>
              <a:t> reverse proxy</a:t>
            </a:r>
            <a:endParaRPr lang="et-EE" sz="1400" i="1" dirty="0">
              <a:solidFill>
                <a:schemeClr val="accent6"/>
              </a:solidFill>
              <a:latin typeface="Source Sans Pro" panose="020B0503030403020204" pitchFamily="34" charset="0"/>
              <a:ea typeface="Source Sans Pro" panose="020B0503030403020204" pitchFamily="34" charset="0"/>
            </a:endParaRPr>
          </a:p>
        </p:txBody>
      </p:sp>
      <p:sp>
        <p:nvSpPr>
          <p:cNvPr id="26" name="TextBox 25">
            <a:extLst>
              <a:ext uri="{FF2B5EF4-FFF2-40B4-BE49-F238E27FC236}">
                <a16:creationId xmlns:a16="http://schemas.microsoft.com/office/drawing/2014/main" id="{8B1A5039-1DF6-1F85-3F6A-A3DA45F806EE}"/>
              </a:ext>
            </a:extLst>
          </p:cNvPr>
          <p:cNvSpPr txBox="1"/>
          <p:nvPr/>
        </p:nvSpPr>
        <p:spPr>
          <a:xfrm>
            <a:off x="4915440" y="4341350"/>
            <a:ext cx="266098" cy="276999"/>
          </a:xfrm>
          <a:prstGeom prst="rect">
            <a:avLst/>
          </a:prstGeom>
          <a:noFill/>
          <a:ln w="3175">
            <a:noFill/>
          </a:ln>
        </p:spPr>
        <p:txBody>
          <a:bodyPr wrap="square" lIns="0" tIns="0" rIns="0" bIns="0" rtlCol="0">
            <a:spAutoFit/>
          </a:bodyPr>
          <a:lstStyle/>
          <a:p>
            <a:pPr algn="l"/>
            <a:r>
              <a:rPr lang="en-GB" b="1" dirty="0">
                <a:solidFill>
                  <a:schemeClr val="accent6"/>
                </a:solidFill>
                <a:latin typeface="Source Sans Pro" panose="020B0503030403020204" pitchFamily="34" charset="0"/>
                <a:ea typeface="Source Sans Pro" panose="020B0503030403020204" pitchFamily="34" charset="0"/>
              </a:rPr>
              <a:t>PS</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27" name="Freeform: Shape 26">
            <a:extLst>
              <a:ext uri="{FF2B5EF4-FFF2-40B4-BE49-F238E27FC236}">
                <a16:creationId xmlns:a16="http://schemas.microsoft.com/office/drawing/2014/main" id="{CB8DC11D-A95A-16D6-45D2-1907F2B86DF6}"/>
              </a:ext>
            </a:extLst>
          </p:cNvPr>
          <p:cNvSpPr/>
          <p:nvPr/>
        </p:nvSpPr>
        <p:spPr>
          <a:xfrm>
            <a:off x="1196571" y="1551921"/>
            <a:ext cx="489557" cy="1091285"/>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510209"/>
              <a:gd name="connsiteY0" fmla="*/ 0 h 1736035"/>
              <a:gd name="connsiteX1" fmla="*/ 86139 w 510209"/>
              <a:gd name="connsiteY1" fmla="*/ 1007165 h 1736035"/>
              <a:gd name="connsiteX2" fmla="*/ 510209 w 510209"/>
              <a:gd name="connsiteY2" fmla="*/ 1736035 h 1736035"/>
            </a:gdLst>
            <a:ahLst/>
            <a:cxnLst>
              <a:cxn ang="0">
                <a:pos x="connsiteX0" y="connsiteY0"/>
              </a:cxn>
              <a:cxn ang="0">
                <a:pos x="connsiteX1" y="connsiteY1"/>
              </a:cxn>
              <a:cxn ang="0">
                <a:pos x="connsiteX2" y="connsiteY2"/>
              </a:cxn>
            </a:cxnLst>
            <a:rect l="l" t="t" r="r" b="b"/>
            <a:pathLst>
              <a:path w="510209" h="1736035">
                <a:moveTo>
                  <a:pt x="0" y="0"/>
                </a:moveTo>
                <a:cubicBezTo>
                  <a:pt x="1110" y="488497"/>
                  <a:pt x="1104" y="717826"/>
                  <a:pt x="86139" y="1007165"/>
                </a:cubicBezTo>
                <a:cubicBezTo>
                  <a:pt x="171174" y="1296504"/>
                  <a:pt x="383485" y="1455529"/>
                  <a:pt x="510209" y="1736035"/>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8" name="Freeform: Shape 27">
            <a:extLst>
              <a:ext uri="{FF2B5EF4-FFF2-40B4-BE49-F238E27FC236}">
                <a16:creationId xmlns:a16="http://schemas.microsoft.com/office/drawing/2014/main" id="{DC5F2662-4336-DE9E-0CD2-965656CF2743}"/>
              </a:ext>
            </a:extLst>
          </p:cNvPr>
          <p:cNvSpPr/>
          <p:nvPr/>
        </p:nvSpPr>
        <p:spPr>
          <a:xfrm>
            <a:off x="1839346" y="2060287"/>
            <a:ext cx="224404" cy="57950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29" name="Straight Arrow Connector 28">
            <a:extLst>
              <a:ext uri="{FF2B5EF4-FFF2-40B4-BE49-F238E27FC236}">
                <a16:creationId xmlns:a16="http://schemas.microsoft.com/office/drawing/2014/main" id="{C20FCF30-BB1A-EF3C-0EC1-EFA76FDD3878}"/>
              </a:ext>
            </a:extLst>
          </p:cNvPr>
          <p:cNvCxnSpPr>
            <a:cxnSpLocks/>
            <a:stCxn id="21" idx="2"/>
          </p:cNvCxnSpPr>
          <p:nvPr/>
        </p:nvCxnSpPr>
        <p:spPr>
          <a:xfrm>
            <a:off x="4399798" y="5429349"/>
            <a:ext cx="0" cy="517033"/>
          </a:xfrm>
          <a:prstGeom prst="straightConnector1">
            <a:avLst/>
          </a:prstGeom>
          <a:ln w="28575">
            <a:solidFill>
              <a:schemeClr val="accent6"/>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FCA986A-B085-E94C-9829-370B638554F6}"/>
              </a:ext>
            </a:extLst>
          </p:cNvPr>
          <p:cNvCxnSpPr>
            <a:cxnSpLocks/>
            <a:stCxn id="19" idx="2"/>
          </p:cNvCxnSpPr>
          <p:nvPr/>
        </p:nvCxnSpPr>
        <p:spPr>
          <a:xfrm>
            <a:off x="2049048" y="5775379"/>
            <a:ext cx="0" cy="171003"/>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EC6DB36D-90DB-BEE1-8A80-3CF4CAD1A88C}"/>
              </a:ext>
            </a:extLst>
          </p:cNvPr>
          <p:cNvSpPr/>
          <p:nvPr/>
        </p:nvSpPr>
        <p:spPr>
          <a:xfrm>
            <a:off x="3536132" y="2436847"/>
            <a:ext cx="1025651" cy="69888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Lst>
            <a:ahLst/>
            <a:cxnLst>
              <a:cxn ang="0">
                <a:pos x="connsiteX0" y="connsiteY0"/>
              </a:cxn>
              <a:cxn ang="0">
                <a:pos x="connsiteX1" y="connsiteY1"/>
              </a:cxn>
              <a:cxn ang="0">
                <a:pos x="connsiteX2" y="connsiteY2"/>
              </a:cxn>
            </a:cxnLst>
            <a:rect l="l" t="t" r="r" b="b"/>
            <a:pathLst>
              <a:path w="993913" h="1451113">
                <a:moveTo>
                  <a:pt x="0" y="0"/>
                </a:moveTo>
                <a:cubicBezTo>
                  <a:pt x="-552" y="517939"/>
                  <a:pt x="424070" y="407505"/>
                  <a:pt x="662609" y="569844"/>
                </a:cubicBezTo>
                <a:cubicBezTo>
                  <a:pt x="901148" y="732183"/>
                  <a:pt x="993085" y="1117598"/>
                  <a:pt x="993913" y="1451113"/>
                </a:cubicBez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2" name="Freeform: Shape 31">
            <a:extLst>
              <a:ext uri="{FF2B5EF4-FFF2-40B4-BE49-F238E27FC236}">
                <a16:creationId xmlns:a16="http://schemas.microsoft.com/office/drawing/2014/main" id="{7FA0B837-6E1B-36DF-6654-6CD3C9E4C898}"/>
              </a:ext>
            </a:extLst>
          </p:cNvPr>
          <p:cNvSpPr/>
          <p:nvPr/>
        </p:nvSpPr>
        <p:spPr>
          <a:xfrm>
            <a:off x="3700391" y="3633869"/>
            <a:ext cx="861393" cy="100761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Lst>
            <a:ahLst/>
            <a:cxnLst>
              <a:cxn ang="0">
                <a:pos x="connsiteX0" y="connsiteY0"/>
              </a:cxn>
              <a:cxn ang="0">
                <a:pos x="connsiteX1" y="connsiteY1"/>
              </a:cxn>
              <a:cxn ang="0">
                <a:pos x="connsiteX2" y="connsiteY2"/>
              </a:cxn>
            </a:cxnLst>
            <a:rect l="l" t="t" r="r" b="b"/>
            <a:pathLst>
              <a:path w="861393" h="954157">
                <a:moveTo>
                  <a:pt x="861393" y="0"/>
                </a:moveTo>
                <a:cubicBezTo>
                  <a:pt x="860841" y="392043"/>
                  <a:pt x="600767" y="324679"/>
                  <a:pt x="410819" y="377687"/>
                </a:cubicBezTo>
                <a:cubicBezTo>
                  <a:pt x="220871" y="430695"/>
                  <a:pt x="-826" y="620642"/>
                  <a:pt x="2" y="954157"/>
                </a:cubicBez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33" name="Straight Arrow Connector 32">
            <a:extLst>
              <a:ext uri="{FF2B5EF4-FFF2-40B4-BE49-F238E27FC236}">
                <a16:creationId xmlns:a16="http://schemas.microsoft.com/office/drawing/2014/main" id="{A2C6E32A-3359-7175-33AD-954423C4BAFC}"/>
              </a:ext>
            </a:extLst>
          </p:cNvPr>
          <p:cNvCxnSpPr>
            <a:cxnSpLocks/>
            <a:stCxn id="16" idx="2"/>
          </p:cNvCxnSpPr>
          <p:nvPr/>
        </p:nvCxnSpPr>
        <p:spPr>
          <a:xfrm>
            <a:off x="1658179" y="3607590"/>
            <a:ext cx="0" cy="223197"/>
          </a:xfrm>
          <a:prstGeom prst="straightConnector1">
            <a:avLst/>
          </a:prstGeom>
          <a:ln w="28575">
            <a:solidFill>
              <a:srgbClr val="009E73"/>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34" name="Freeform: Shape 33">
            <a:extLst>
              <a:ext uri="{FF2B5EF4-FFF2-40B4-BE49-F238E27FC236}">
                <a16:creationId xmlns:a16="http://schemas.microsoft.com/office/drawing/2014/main" id="{5462C4DE-FCD0-3D85-312A-1FEAE6EF0EF6}"/>
              </a:ext>
            </a:extLst>
          </p:cNvPr>
          <p:cNvSpPr/>
          <p:nvPr/>
        </p:nvSpPr>
        <p:spPr>
          <a:xfrm>
            <a:off x="319817" y="4125189"/>
            <a:ext cx="1338253" cy="198500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259274 w 1259274"/>
              <a:gd name="connsiteY0" fmla="*/ 0 h 954157"/>
              <a:gd name="connsiteX1" fmla="*/ 40074 w 1259274"/>
              <a:gd name="connsiteY1" fmla="*/ 384313 h 954157"/>
              <a:gd name="connsiteX2" fmla="*/ 397883 w 1259274"/>
              <a:gd name="connsiteY2" fmla="*/ 954157 h 954157"/>
              <a:gd name="connsiteX0" fmla="*/ 1311942 w 1311942"/>
              <a:gd name="connsiteY0" fmla="*/ 0 h 1967948"/>
              <a:gd name="connsiteX1" fmla="*/ 92742 w 1311942"/>
              <a:gd name="connsiteY1" fmla="*/ 384313 h 1967948"/>
              <a:gd name="connsiteX2" fmla="*/ 86117 w 1311942"/>
              <a:gd name="connsiteY2" fmla="*/ 1967948 h 1967948"/>
              <a:gd name="connsiteX0" fmla="*/ 1376517 w 1376517"/>
              <a:gd name="connsiteY0" fmla="*/ 0 h 1967948"/>
              <a:gd name="connsiteX1" fmla="*/ 157317 w 1376517"/>
              <a:gd name="connsiteY1" fmla="*/ 384313 h 1967948"/>
              <a:gd name="connsiteX2" fmla="*/ 150692 w 1376517"/>
              <a:gd name="connsiteY2" fmla="*/ 1967948 h 1967948"/>
              <a:gd name="connsiteX0" fmla="*/ 1379056 w 1379056"/>
              <a:gd name="connsiteY0" fmla="*/ 0 h 1967948"/>
              <a:gd name="connsiteX1" fmla="*/ 159856 w 1379056"/>
              <a:gd name="connsiteY1" fmla="*/ 384313 h 1967948"/>
              <a:gd name="connsiteX2" fmla="*/ 153231 w 1379056"/>
              <a:gd name="connsiteY2" fmla="*/ 1967948 h 1967948"/>
              <a:gd name="connsiteX0" fmla="*/ 1376518 w 1376518"/>
              <a:gd name="connsiteY0" fmla="*/ 0 h 1968019"/>
              <a:gd name="connsiteX1" fmla="*/ 157318 w 1376518"/>
              <a:gd name="connsiteY1" fmla="*/ 384313 h 1968019"/>
              <a:gd name="connsiteX2" fmla="*/ 150693 w 1376518"/>
              <a:gd name="connsiteY2" fmla="*/ 1967948 h 1968019"/>
              <a:gd name="connsiteX0" fmla="*/ 1369017 w 1369017"/>
              <a:gd name="connsiteY0" fmla="*/ 0 h 1967959"/>
              <a:gd name="connsiteX1" fmla="*/ 149817 w 1369017"/>
              <a:gd name="connsiteY1" fmla="*/ 384313 h 1967959"/>
              <a:gd name="connsiteX2" fmla="*/ 143192 w 1369017"/>
              <a:gd name="connsiteY2" fmla="*/ 1967948 h 1967959"/>
              <a:gd name="connsiteX0" fmla="*/ 1476049 w 1476049"/>
              <a:gd name="connsiteY0" fmla="*/ 0 h 1967958"/>
              <a:gd name="connsiteX1" fmla="*/ 91197 w 1476049"/>
              <a:gd name="connsiteY1" fmla="*/ 304800 h 1967958"/>
              <a:gd name="connsiteX2" fmla="*/ 250224 w 1476049"/>
              <a:gd name="connsiteY2" fmla="*/ 1967948 h 1967958"/>
              <a:gd name="connsiteX0" fmla="*/ 1386775 w 1386775"/>
              <a:gd name="connsiteY0" fmla="*/ 0 h 1967958"/>
              <a:gd name="connsiteX1" fmla="*/ 134445 w 1386775"/>
              <a:gd name="connsiteY1" fmla="*/ 238539 h 1967958"/>
              <a:gd name="connsiteX2" fmla="*/ 160950 w 1386775"/>
              <a:gd name="connsiteY2" fmla="*/ 1967948 h 1967958"/>
              <a:gd name="connsiteX0" fmla="*/ 1339399 w 1339399"/>
              <a:gd name="connsiteY0" fmla="*/ 0 h 1967957"/>
              <a:gd name="connsiteX1" fmla="*/ 87069 w 1339399"/>
              <a:gd name="connsiteY1" fmla="*/ 238539 h 1967957"/>
              <a:gd name="connsiteX2" fmla="*/ 113574 w 1339399"/>
              <a:gd name="connsiteY2" fmla="*/ 1967948 h 1967957"/>
              <a:gd name="connsiteX0" fmla="*/ 1351618 w 1351618"/>
              <a:gd name="connsiteY0" fmla="*/ 0 h 1967957"/>
              <a:gd name="connsiteX1" fmla="*/ 72784 w 1351618"/>
              <a:gd name="connsiteY1" fmla="*/ 218661 h 1967957"/>
              <a:gd name="connsiteX2" fmla="*/ 125793 w 1351618"/>
              <a:gd name="connsiteY2" fmla="*/ 1967948 h 1967957"/>
              <a:gd name="connsiteX0" fmla="*/ 1351618 w 1351717"/>
              <a:gd name="connsiteY0" fmla="*/ 0 h 1967957"/>
              <a:gd name="connsiteX1" fmla="*/ 72784 w 1351717"/>
              <a:gd name="connsiteY1" fmla="*/ 218661 h 1967957"/>
              <a:gd name="connsiteX2" fmla="*/ 125793 w 1351717"/>
              <a:gd name="connsiteY2" fmla="*/ 1967948 h 1967957"/>
              <a:gd name="connsiteX0" fmla="*/ 1405655 w 1405754"/>
              <a:gd name="connsiteY0" fmla="*/ 0 h 1967948"/>
              <a:gd name="connsiteX1" fmla="*/ 126821 w 1405754"/>
              <a:gd name="connsiteY1" fmla="*/ 218661 h 1967948"/>
              <a:gd name="connsiteX2" fmla="*/ 52329 w 1405754"/>
              <a:gd name="connsiteY2" fmla="*/ 1032731 h 1967948"/>
              <a:gd name="connsiteX3" fmla="*/ 179830 w 1405754"/>
              <a:gd name="connsiteY3" fmla="*/ 1967948 h 1967948"/>
              <a:gd name="connsiteX0" fmla="*/ 1397995 w 1398095"/>
              <a:gd name="connsiteY0" fmla="*/ 0 h 1967948"/>
              <a:gd name="connsiteX1" fmla="*/ 132413 w 1398095"/>
              <a:gd name="connsiteY1" fmla="*/ 245166 h 1967948"/>
              <a:gd name="connsiteX2" fmla="*/ 44669 w 1398095"/>
              <a:gd name="connsiteY2" fmla="*/ 1032731 h 1967948"/>
              <a:gd name="connsiteX3" fmla="*/ 172170 w 1398095"/>
              <a:gd name="connsiteY3" fmla="*/ 1967948 h 1967948"/>
              <a:gd name="connsiteX0" fmla="*/ 1432832 w 1432947"/>
              <a:gd name="connsiteY0" fmla="*/ 0 h 1967948"/>
              <a:gd name="connsiteX1" fmla="*/ 167250 w 1432947"/>
              <a:gd name="connsiteY1" fmla="*/ 245166 h 1967948"/>
              <a:gd name="connsiteX2" fmla="*/ 19871 w 1432947"/>
              <a:gd name="connsiteY2" fmla="*/ 1238140 h 1967948"/>
              <a:gd name="connsiteX3" fmla="*/ 207007 w 1432947"/>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21761 w 1421876"/>
              <a:gd name="connsiteY0" fmla="*/ 0 h 1967948"/>
              <a:gd name="connsiteX1" fmla="*/ 156179 w 1421876"/>
              <a:gd name="connsiteY1" fmla="*/ 245166 h 1967948"/>
              <a:gd name="connsiteX2" fmla="*/ 8800 w 1421876"/>
              <a:gd name="connsiteY2" fmla="*/ 1238140 h 1967948"/>
              <a:gd name="connsiteX3" fmla="*/ 195936 w 1421876"/>
              <a:gd name="connsiteY3" fmla="*/ 1967948 h 1967948"/>
              <a:gd name="connsiteX0" fmla="*/ 1474464 w 1474569"/>
              <a:gd name="connsiteY0" fmla="*/ 0 h 1967948"/>
              <a:gd name="connsiteX1" fmla="*/ 116117 w 1474569"/>
              <a:gd name="connsiteY1" fmla="*/ 238540 h 1967948"/>
              <a:gd name="connsiteX2" fmla="*/ 61503 w 1474569"/>
              <a:gd name="connsiteY2" fmla="*/ 1238140 h 1967948"/>
              <a:gd name="connsiteX3" fmla="*/ 248639 w 1474569"/>
              <a:gd name="connsiteY3" fmla="*/ 1967948 h 1967948"/>
              <a:gd name="connsiteX0" fmla="*/ 1412961 w 1413054"/>
              <a:gd name="connsiteY0" fmla="*/ 0 h 1967948"/>
              <a:gd name="connsiteX1" fmla="*/ 54614 w 1413054"/>
              <a:gd name="connsiteY1" fmla="*/ 238540 h 1967948"/>
              <a:gd name="connsiteX2" fmla="*/ 0 w 1413054"/>
              <a:gd name="connsiteY2" fmla="*/ 1238140 h 1967948"/>
              <a:gd name="connsiteX3" fmla="*/ 187136 w 1413054"/>
              <a:gd name="connsiteY3" fmla="*/ 1967948 h 1967948"/>
              <a:gd name="connsiteX0" fmla="*/ 1412961 w 1413054"/>
              <a:gd name="connsiteY0" fmla="*/ 0 h 1967948"/>
              <a:gd name="connsiteX1" fmla="*/ 54614 w 1413054"/>
              <a:gd name="connsiteY1" fmla="*/ 212036 h 1967948"/>
              <a:gd name="connsiteX2" fmla="*/ 0 w 1413054"/>
              <a:gd name="connsiteY2" fmla="*/ 1238140 h 1967948"/>
              <a:gd name="connsiteX3" fmla="*/ 187136 w 1413054"/>
              <a:gd name="connsiteY3" fmla="*/ 1967948 h 1967948"/>
              <a:gd name="connsiteX0" fmla="*/ 1415247 w 1415340"/>
              <a:gd name="connsiteY0" fmla="*/ 0 h 1967948"/>
              <a:gd name="connsiteX1" fmla="*/ 56900 w 1415340"/>
              <a:gd name="connsiteY1" fmla="*/ 212036 h 1967948"/>
              <a:gd name="connsiteX2" fmla="*/ 2286 w 1415340"/>
              <a:gd name="connsiteY2" fmla="*/ 1238140 h 1967948"/>
              <a:gd name="connsiteX3" fmla="*/ 189422 w 1415340"/>
              <a:gd name="connsiteY3" fmla="*/ 1967948 h 1967948"/>
              <a:gd name="connsiteX0" fmla="*/ 1466149 w 1466254"/>
              <a:gd name="connsiteY0" fmla="*/ 0 h 1967948"/>
              <a:gd name="connsiteX1" fmla="*/ 107802 w 1466254"/>
              <a:gd name="connsiteY1" fmla="*/ 212036 h 1967948"/>
              <a:gd name="connsiteX2" fmla="*/ 79692 w 1466254"/>
              <a:gd name="connsiteY2" fmla="*/ 1085740 h 1967948"/>
              <a:gd name="connsiteX3" fmla="*/ 240324 w 1466254"/>
              <a:gd name="connsiteY3" fmla="*/ 1967948 h 1967948"/>
              <a:gd name="connsiteX0" fmla="*/ 1390633 w 1390724"/>
              <a:gd name="connsiteY0" fmla="*/ 0 h 1967948"/>
              <a:gd name="connsiteX1" fmla="*/ 32286 w 1390724"/>
              <a:gd name="connsiteY1" fmla="*/ 212036 h 1967948"/>
              <a:gd name="connsiteX2" fmla="*/ 4176 w 1390724"/>
              <a:gd name="connsiteY2" fmla="*/ 1085740 h 1967948"/>
              <a:gd name="connsiteX3" fmla="*/ 164808 w 1390724"/>
              <a:gd name="connsiteY3" fmla="*/ 1967948 h 1967948"/>
              <a:gd name="connsiteX0" fmla="*/ 1468573 w 1468678"/>
              <a:gd name="connsiteY0" fmla="*/ 0 h 1967948"/>
              <a:gd name="connsiteX1" fmla="*/ 110226 w 1468678"/>
              <a:gd name="connsiteY1" fmla="*/ 212036 h 1967948"/>
              <a:gd name="connsiteX2" fmla="*/ 75490 w 1468678"/>
              <a:gd name="connsiteY2" fmla="*/ 1079113 h 1967948"/>
              <a:gd name="connsiteX3" fmla="*/ 242748 w 1468678"/>
              <a:gd name="connsiteY3" fmla="*/ 1967948 h 1967948"/>
              <a:gd name="connsiteX0" fmla="*/ 1394042 w 1394133"/>
              <a:gd name="connsiteY0" fmla="*/ 0 h 1967948"/>
              <a:gd name="connsiteX1" fmla="*/ 35695 w 1394133"/>
              <a:gd name="connsiteY1" fmla="*/ 212036 h 1967948"/>
              <a:gd name="connsiteX2" fmla="*/ 959 w 1394133"/>
              <a:gd name="connsiteY2" fmla="*/ 1079113 h 1967948"/>
              <a:gd name="connsiteX3" fmla="*/ 168217 w 1394133"/>
              <a:gd name="connsiteY3" fmla="*/ 1967948 h 1967948"/>
              <a:gd name="connsiteX0" fmla="*/ 1393083 w 1393177"/>
              <a:gd name="connsiteY0" fmla="*/ 0 h 1967948"/>
              <a:gd name="connsiteX1" fmla="*/ 67866 w 1393177"/>
              <a:gd name="connsiteY1" fmla="*/ 178906 h 1967948"/>
              <a:gd name="connsiteX2" fmla="*/ 0 w 1393177"/>
              <a:gd name="connsiteY2" fmla="*/ 1079113 h 1967948"/>
              <a:gd name="connsiteX3" fmla="*/ 167258 w 1393177"/>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6"/>
              <a:gd name="connsiteY0" fmla="*/ 0 h 1967948"/>
              <a:gd name="connsiteX1" fmla="*/ 61240 w 1393176"/>
              <a:gd name="connsiteY1" fmla="*/ 198784 h 1967948"/>
              <a:gd name="connsiteX2" fmla="*/ 0 w 1393176"/>
              <a:gd name="connsiteY2" fmla="*/ 1079113 h 1967948"/>
              <a:gd name="connsiteX3" fmla="*/ 167258 w 1393176"/>
              <a:gd name="connsiteY3" fmla="*/ 1967948 h 1967948"/>
              <a:gd name="connsiteX0" fmla="*/ 1393083 w 1393177"/>
              <a:gd name="connsiteY0" fmla="*/ 0 h 1967948"/>
              <a:gd name="connsiteX1" fmla="*/ 61240 w 1393177"/>
              <a:gd name="connsiteY1" fmla="*/ 198784 h 1967948"/>
              <a:gd name="connsiteX2" fmla="*/ 0 w 1393177"/>
              <a:gd name="connsiteY2" fmla="*/ 1079113 h 1967948"/>
              <a:gd name="connsiteX3" fmla="*/ 167258 w 1393177"/>
              <a:gd name="connsiteY3" fmla="*/ 1967948 h 1967948"/>
              <a:gd name="connsiteX0" fmla="*/ 1393083 w 1393178"/>
              <a:gd name="connsiteY0" fmla="*/ 0 h 1967948"/>
              <a:gd name="connsiteX1" fmla="*/ 81119 w 1393178"/>
              <a:gd name="connsiteY1" fmla="*/ 212036 h 1967948"/>
              <a:gd name="connsiteX2" fmla="*/ 0 w 1393178"/>
              <a:gd name="connsiteY2" fmla="*/ 1079113 h 1967948"/>
              <a:gd name="connsiteX3" fmla="*/ 167258 w 1393178"/>
              <a:gd name="connsiteY3" fmla="*/ 1967948 h 1967948"/>
              <a:gd name="connsiteX0" fmla="*/ 1393083 w 1393181"/>
              <a:gd name="connsiteY0" fmla="*/ 0 h 1967948"/>
              <a:gd name="connsiteX1" fmla="*/ 109694 w 1393181"/>
              <a:gd name="connsiteY1" fmla="*/ 139011 h 1967948"/>
              <a:gd name="connsiteX2" fmla="*/ 0 w 1393181"/>
              <a:gd name="connsiteY2" fmla="*/ 1079113 h 1967948"/>
              <a:gd name="connsiteX3" fmla="*/ 167258 w 1393181"/>
              <a:gd name="connsiteY3" fmla="*/ 1967948 h 1967948"/>
              <a:gd name="connsiteX0" fmla="*/ 1393083 w 1393185"/>
              <a:gd name="connsiteY0" fmla="*/ 0 h 1967948"/>
              <a:gd name="connsiteX1" fmla="*/ 157319 w 1393185"/>
              <a:gd name="connsiteY1" fmla="*/ 186636 h 1967948"/>
              <a:gd name="connsiteX2" fmla="*/ 0 w 1393185"/>
              <a:gd name="connsiteY2" fmla="*/ 1079113 h 1967948"/>
              <a:gd name="connsiteX3" fmla="*/ 167258 w 1393185"/>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165 w 1393272"/>
              <a:gd name="connsiteY0" fmla="*/ 0 h 1967948"/>
              <a:gd name="connsiteX1" fmla="*/ 157401 w 1393272"/>
              <a:gd name="connsiteY1" fmla="*/ 186636 h 1967948"/>
              <a:gd name="connsiteX2" fmla="*/ 82 w 1393272"/>
              <a:gd name="connsiteY2" fmla="*/ 1079113 h 1967948"/>
              <a:gd name="connsiteX3" fmla="*/ 167340 w 1393272"/>
              <a:gd name="connsiteY3" fmla="*/ 1967948 h 1967948"/>
              <a:gd name="connsiteX0" fmla="*/ 1393083 w 1393190"/>
              <a:gd name="connsiteY0" fmla="*/ 0 h 1967948"/>
              <a:gd name="connsiteX1" fmla="*/ 157319 w 1393190"/>
              <a:gd name="connsiteY1" fmla="*/ 186636 h 1967948"/>
              <a:gd name="connsiteX2" fmla="*/ 0 w 1393190"/>
              <a:gd name="connsiteY2" fmla="*/ 1079113 h 1967948"/>
              <a:gd name="connsiteX3" fmla="*/ 167258 w 1393190"/>
              <a:gd name="connsiteY3" fmla="*/ 1967948 h 1967948"/>
              <a:gd name="connsiteX0" fmla="*/ 1393083 w 1393187"/>
              <a:gd name="connsiteY0" fmla="*/ 0 h 1967948"/>
              <a:gd name="connsiteX1" fmla="*/ 157319 w 1393187"/>
              <a:gd name="connsiteY1" fmla="*/ 186636 h 1967948"/>
              <a:gd name="connsiteX2" fmla="*/ 0 w 1393187"/>
              <a:gd name="connsiteY2" fmla="*/ 1079113 h 1967948"/>
              <a:gd name="connsiteX3" fmla="*/ 167258 w 1393187"/>
              <a:gd name="connsiteY3" fmla="*/ 1967948 h 1967948"/>
              <a:gd name="connsiteX0" fmla="*/ 1393083 w 1393083"/>
              <a:gd name="connsiteY0" fmla="*/ 0 h 1967948"/>
              <a:gd name="connsiteX1" fmla="*/ 157319 w 1393083"/>
              <a:gd name="connsiteY1" fmla="*/ 186636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93083 w 1393083"/>
              <a:gd name="connsiteY0" fmla="*/ 0 h 1967948"/>
              <a:gd name="connsiteX1" fmla="*/ 154159 w 1393083"/>
              <a:gd name="connsiteY1" fmla="*/ 224408 h 1967948"/>
              <a:gd name="connsiteX2" fmla="*/ 0 w 1393083"/>
              <a:gd name="connsiteY2" fmla="*/ 1079113 h 1967948"/>
              <a:gd name="connsiteX3" fmla="*/ 167258 w 1393083"/>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75272 w 1375272"/>
              <a:gd name="connsiteY0" fmla="*/ 0 h 1967948"/>
              <a:gd name="connsiteX1" fmla="*/ 136348 w 1375272"/>
              <a:gd name="connsiteY1" fmla="*/ 224408 h 1967948"/>
              <a:gd name="connsiteX2" fmla="*/ 26430 w 1375272"/>
              <a:gd name="connsiteY2" fmla="*/ 1066523 h 1967948"/>
              <a:gd name="connsiteX3" fmla="*/ 149447 w 1375272"/>
              <a:gd name="connsiteY3" fmla="*/ 1967948 h 1967948"/>
              <a:gd name="connsiteX0" fmla="*/ 1368543 w 1368543"/>
              <a:gd name="connsiteY0" fmla="*/ 0 h 1967948"/>
              <a:gd name="connsiteX1" fmla="*/ 129619 w 1368543"/>
              <a:gd name="connsiteY1" fmla="*/ 224408 h 1967948"/>
              <a:gd name="connsiteX2" fmla="*/ 19701 w 1368543"/>
              <a:gd name="connsiteY2" fmla="*/ 1066523 h 1967948"/>
              <a:gd name="connsiteX3" fmla="*/ 142718 w 1368543"/>
              <a:gd name="connsiteY3" fmla="*/ 1967948 h 1967948"/>
              <a:gd name="connsiteX0" fmla="*/ 1348842 w 1348842"/>
              <a:gd name="connsiteY0" fmla="*/ 0 h 1967948"/>
              <a:gd name="connsiteX1" fmla="*/ 109918 w 1348842"/>
              <a:gd name="connsiteY1" fmla="*/ 224408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 name="connsiteX0" fmla="*/ 1348842 w 1348842"/>
              <a:gd name="connsiteY0" fmla="*/ 0 h 1967948"/>
              <a:gd name="connsiteX1" fmla="*/ 135199 w 1348842"/>
              <a:gd name="connsiteY1" fmla="*/ 199227 h 1967948"/>
              <a:gd name="connsiteX2" fmla="*/ 0 w 1348842"/>
              <a:gd name="connsiteY2" fmla="*/ 1066523 h 1967948"/>
              <a:gd name="connsiteX3" fmla="*/ 123017 w 1348842"/>
              <a:gd name="connsiteY3" fmla="*/ 1967948 h 1967948"/>
            </a:gdLst>
            <a:ahLst/>
            <a:cxnLst>
              <a:cxn ang="0">
                <a:pos x="connsiteX0" y="connsiteY0"/>
              </a:cxn>
              <a:cxn ang="0">
                <a:pos x="connsiteX1" y="connsiteY1"/>
              </a:cxn>
              <a:cxn ang="0">
                <a:pos x="connsiteX2" y="connsiteY2"/>
              </a:cxn>
              <a:cxn ang="0">
                <a:pos x="connsiteX3" y="connsiteY3"/>
              </a:cxn>
            </a:cxnLst>
            <a:rect l="l" t="t" r="r" b="b"/>
            <a:pathLst>
              <a:path w="1348842" h="1967948">
                <a:moveTo>
                  <a:pt x="1348842" y="0"/>
                </a:moveTo>
                <a:cubicBezTo>
                  <a:pt x="1342581" y="333744"/>
                  <a:pt x="271523" y="90723"/>
                  <a:pt x="135199" y="199227"/>
                </a:cubicBezTo>
                <a:cubicBezTo>
                  <a:pt x="-1125" y="307731"/>
                  <a:pt x="7958" y="757704"/>
                  <a:pt x="0" y="1066523"/>
                </a:cubicBezTo>
                <a:cubicBezTo>
                  <a:pt x="15461" y="1808644"/>
                  <a:pt x="-24128" y="1891592"/>
                  <a:pt x="123017" y="1967948"/>
                </a:cubicBezTo>
              </a:path>
            </a:pathLst>
          </a:custGeom>
          <a:noFill/>
          <a:ln w="28575">
            <a:solidFill>
              <a:srgbClr val="009E7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5" name="Freeform: Shape 34">
            <a:extLst>
              <a:ext uri="{FF2B5EF4-FFF2-40B4-BE49-F238E27FC236}">
                <a16:creationId xmlns:a16="http://schemas.microsoft.com/office/drawing/2014/main" id="{F88D00A0-45B4-DD7E-1376-07F53F8109C2}"/>
              </a:ext>
            </a:extLst>
          </p:cNvPr>
          <p:cNvSpPr/>
          <p:nvPr/>
        </p:nvSpPr>
        <p:spPr>
          <a:xfrm>
            <a:off x="1166752" y="4441529"/>
            <a:ext cx="2179983" cy="1999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Lst>
            <a:ahLst/>
            <a:cxnLst>
              <a:cxn ang="0">
                <a:pos x="connsiteX0" y="connsiteY0"/>
              </a:cxn>
              <a:cxn ang="0">
                <a:pos x="connsiteX1" y="connsiteY1"/>
              </a:cxn>
              <a:cxn ang="0">
                <a:pos x="connsiteX2" y="connsiteY2"/>
              </a:cxn>
            </a:cxnLst>
            <a:rect l="l" t="t" r="r" b="b"/>
            <a:pathLst>
              <a:path w="2179983" h="199951">
                <a:moveTo>
                  <a:pt x="2179983" y="199951"/>
                </a:moveTo>
                <a:cubicBezTo>
                  <a:pt x="2179431" y="-17606"/>
                  <a:pt x="1383748" y="1167"/>
                  <a:pt x="1020418" y="1167"/>
                </a:cubicBezTo>
                <a:cubicBezTo>
                  <a:pt x="657088" y="1167"/>
                  <a:pt x="-827" y="-27548"/>
                  <a:pt x="1" y="199950"/>
                </a:cubicBez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6" name="Freeform: Shape 35">
            <a:extLst>
              <a:ext uri="{FF2B5EF4-FFF2-40B4-BE49-F238E27FC236}">
                <a16:creationId xmlns:a16="http://schemas.microsoft.com/office/drawing/2014/main" id="{128021F3-ABBD-61BE-9866-20E66C651133}"/>
              </a:ext>
            </a:extLst>
          </p:cNvPr>
          <p:cNvSpPr/>
          <p:nvPr/>
        </p:nvSpPr>
        <p:spPr>
          <a:xfrm>
            <a:off x="4326358" y="380811"/>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37" name="TextBox 36">
            <a:extLst>
              <a:ext uri="{FF2B5EF4-FFF2-40B4-BE49-F238E27FC236}">
                <a16:creationId xmlns:a16="http://schemas.microsoft.com/office/drawing/2014/main" id="{2FC2AB43-520E-6C2E-1ADC-4ADE7EC6E3B5}"/>
              </a:ext>
            </a:extLst>
          </p:cNvPr>
          <p:cNvSpPr txBox="1"/>
          <p:nvPr/>
        </p:nvSpPr>
        <p:spPr>
          <a:xfrm>
            <a:off x="4608146" y="124650"/>
            <a:ext cx="549831" cy="276999"/>
          </a:xfrm>
          <a:prstGeom prst="rect">
            <a:avLst/>
          </a:prstGeom>
          <a:noFill/>
          <a:ln w="12700">
            <a:noFill/>
          </a:ln>
        </p:spPr>
        <p:txBody>
          <a:bodyPr wrap="square" lIns="0" tIns="0" rIns="0" bIns="0" rtlCol="0">
            <a:spAutoFit/>
          </a:bodyPr>
          <a:lstStyle/>
          <a:p>
            <a:pPr algn="l"/>
            <a:r>
              <a:rPr lang="en-GB" b="1" dirty="0">
                <a:solidFill>
                  <a:srgbClr val="0072B2"/>
                </a:solidFill>
                <a:latin typeface="Source Sans Pro" panose="020B0503030403020204" pitchFamily="34" charset="0"/>
                <a:ea typeface="Source Sans Pro" panose="020B0503030403020204" pitchFamily="34" charset="0"/>
              </a:rPr>
              <a:t>HTTP</a:t>
            </a:r>
            <a:endParaRPr lang="et-EE" b="1" dirty="0">
              <a:solidFill>
                <a:srgbClr val="0072B2"/>
              </a:solidFill>
              <a:latin typeface="Source Sans Pro" panose="020B0503030403020204" pitchFamily="34" charset="0"/>
              <a:ea typeface="Source Sans Pro" panose="020B0503030403020204" pitchFamily="34" charset="0"/>
            </a:endParaRPr>
          </a:p>
        </p:txBody>
      </p:sp>
      <p:sp>
        <p:nvSpPr>
          <p:cNvPr id="38" name="Freeform: Shape 37">
            <a:extLst>
              <a:ext uri="{FF2B5EF4-FFF2-40B4-BE49-F238E27FC236}">
                <a16:creationId xmlns:a16="http://schemas.microsoft.com/office/drawing/2014/main" id="{3794C137-75B6-74A5-E382-E3D21B9270F4}"/>
              </a:ext>
            </a:extLst>
          </p:cNvPr>
          <p:cNvSpPr/>
          <p:nvPr/>
        </p:nvSpPr>
        <p:spPr>
          <a:xfrm>
            <a:off x="4326358" y="698733"/>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FF9900"/>
              </a:solidFill>
            </a:endParaRPr>
          </a:p>
        </p:txBody>
      </p:sp>
      <p:sp>
        <p:nvSpPr>
          <p:cNvPr id="39" name="TextBox 38">
            <a:extLst>
              <a:ext uri="{FF2B5EF4-FFF2-40B4-BE49-F238E27FC236}">
                <a16:creationId xmlns:a16="http://schemas.microsoft.com/office/drawing/2014/main" id="{0E4C61B4-5259-4755-768E-594F0B3BF917}"/>
              </a:ext>
            </a:extLst>
          </p:cNvPr>
          <p:cNvSpPr txBox="1"/>
          <p:nvPr/>
        </p:nvSpPr>
        <p:spPr>
          <a:xfrm>
            <a:off x="4514371" y="442572"/>
            <a:ext cx="737381" cy="276999"/>
          </a:xfrm>
          <a:prstGeom prst="rect">
            <a:avLst/>
          </a:prstGeom>
          <a:noFill/>
          <a:ln w="12700">
            <a:noFill/>
          </a:ln>
        </p:spPr>
        <p:txBody>
          <a:bodyPr wrap="square" lIns="0" tIns="0" rIns="0" bIns="0" rtlCol="0">
            <a:spAutoFit/>
          </a:bodyPr>
          <a:lstStyle/>
          <a:p>
            <a:pPr algn="l"/>
            <a:r>
              <a:rPr lang="en-GB" b="1" dirty="0" err="1">
                <a:solidFill>
                  <a:srgbClr val="E69F00"/>
                </a:solidFill>
                <a:latin typeface="Source Sans Pro" panose="020B0503030403020204" pitchFamily="34" charset="0"/>
                <a:ea typeface="Source Sans Pro" panose="020B0503030403020204" pitchFamily="34" charset="0"/>
              </a:rPr>
              <a:t>PyJapc</a:t>
            </a:r>
            <a:endParaRPr lang="et-EE" b="1" dirty="0">
              <a:solidFill>
                <a:srgbClr val="E69F00"/>
              </a:solidFill>
              <a:latin typeface="Source Sans Pro" panose="020B0503030403020204" pitchFamily="34" charset="0"/>
              <a:ea typeface="Source Sans Pro" panose="020B0503030403020204" pitchFamily="34" charset="0"/>
            </a:endParaRPr>
          </a:p>
        </p:txBody>
      </p:sp>
      <p:sp>
        <p:nvSpPr>
          <p:cNvPr id="40" name="Freeform: Shape 39">
            <a:extLst>
              <a:ext uri="{FF2B5EF4-FFF2-40B4-BE49-F238E27FC236}">
                <a16:creationId xmlns:a16="http://schemas.microsoft.com/office/drawing/2014/main" id="{8649A0B1-DFCC-0F56-86F3-EB15BE4D4DB4}"/>
              </a:ext>
            </a:extLst>
          </p:cNvPr>
          <p:cNvSpPr/>
          <p:nvPr/>
        </p:nvSpPr>
        <p:spPr>
          <a:xfrm>
            <a:off x="4326358" y="1018661"/>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009E73"/>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41" name="TextBox 40">
            <a:extLst>
              <a:ext uri="{FF2B5EF4-FFF2-40B4-BE49-F238E27FC236}">
                <a16:creationId xmlns:a16="http://schemas.microsoft.com/office/drawing/2014/main" id="{F1B1BC2D-6C55-3918-4931-2FC74F8A9BB1}"/>
              </a:ext>
            </a:extLst>
          </p:cNvPr>
          <p:cNvSpPr txBox="1"/>
          <p:nvPr/>
        </p:nvSpPr>
        <p:spPr>
          <a:xfrm>
            <a:off x="4596124" y="762500"/>
            <a:ext cx="573875" cy="276999"/>
          </a:xfrm>
          <a:prstGeom prst="rect">
            <a:avLst/>
          </a:prstGeom>
          <a:noFill/>
          <a:ln w="12700">
            <a:noFill/>
          </a:ln>
        </p:spPr>
        <p:txBody>
          <a:bodyPr wrap="square" lIns="0" tIns="0" rIns="0" bIns="0" rtlCol="0">
            <a:spAutoFit/>
          </a:bodyPr>
          <a:lstStyle/>
          <a:p>
            <a:pPr algn="l"/>
            <a:r>
              <a:rPr lang="en-GB" b="1" dirty="0">
                <a:solidFill>
                  <a:srgbClr val="009E73"/>
                </a:solidFill>
                <a:latin typeface="Source Sans Pro" panose="020B0503030403020204" pitchFamily="34" charset="0"/>
                <a:ea typeface="Source Sans Pro" panose="020B0503030403020204" pitchFamily="34" charset="0"/>
              </a:rPr>
              <a:t>IPbus</a:t>
            </a:r>
            <a:endParaRPr lang="et-EE" b="1" dirty="0">
              <a:solidFill>
                <a:srgbClr val="009E73"/>
              </a:solidFill>
              <a:latin typeface="Source Sans Pro" panose="020B0503030403020204" pitchFamily="34" charset="0"/>
              <a:ea typeface="Source Sans Pro" panose="020B0503030403020204" pitchFamily="34" charset="0"/>
            </a:endParaRPr>
          </a:p>
        </p:txBody>
      </p:sp>
      <p:sp>
        <p:nvSpPr>
          <p:cNvPr id="42" name="Freeform: Shape 41">
            <a:extLst>
              <a:ext uri="{FF2B5EF4-FFF2-40B4-BE49-F238E27FC236}">
                <a16:creationId xmlns:a16="http://schemas.microsoft.com/office/drawing/2014/main" id="{826905A6-2D17-4356-B535-BD66C3AA4F59}"/>
              </a:ext>
            </a:extLst>
          </p:cNvPr>
          <p:cNvSpPr/>
          <p:nvPr/>
        </p:nvSpPr>
        <p:spPr>
          <a:xfrm>
            <a:off x="2782850" y="3135729"/>
            <a:ext cx="734256" cy="150575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1015450"/>
              <a:gd name="connsiteY0" fmla="*/ 0 h 1464298"/>
              <a:gd name="connsiteX1" fmla="*/ 684146 w 1015450"/>
              <a:gd name="connsiteY1" fmla="*/ 583029 h 1464298"/>
              <a:gd name="connsiteX2" fmla="*/ 1015450 w 1015450"/>
              <a:gd name="connsiteY2" fmla="*/ 1464298 h 1464298"/>
              <a:gd name="connsiteX0" fmla="*/ 0 w 1015450"/>
              <a:gd name="connsiteY0" fmla="*/ 0 h 1464298"/>
              <a:gd name="connsiteX1" fmla="*/ 684146 w 1015450"/>
              <a:gd name="connsiteY1" fmla="*/ 583029 h 1464298"/>
              <a:gd name="connsiteX2" fmla="*/ 1015450 w 1015450"/>
              <a:gd name="connsiteY2" fmla="*/ 1464298 h 1464298"/>
              <a:gd name="connsiteX0" fmla="*/ 0 w 732335"/>
              <a:gd name="connsiteY0" fmla="*/ 0 h 3151943"/>
              <a:gd name="connsiteX1" fmla="*/ 684146 w 732335"/>
              <a:gd name="connsiteY1" fmla="*/ 583029 h 3151943"/>
              <a:gd name="connsiteX2" fmla="*/ 677007 w 732335"/>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 name="connsiteX0" fmla="*/ 0 w 677007"/>
              <a:gd name="connsiteY0" fmla="*/ 0 h 3151943"/>
              <a:gd name="connsiteX1" fmla="*/ 573383 w 677007"/>
              <a:gd name="connsiteY1" fmla="*/ 866500 h 3151943"/>
              <a:gd name="connsiteX2" fmla="*/ 677007 w 677007"/>
              <a:gd name="connsiteY2" fmla="*/ 3151943 h 3151943"/>
            </a:gdLst>
            <a:ahLst/>
            <a:cxnLst>
              <a:cxn ang="0">
                <a:pos x="connsiteX0" y="connsiteY0"/>
              </a:cxn>
              <a:cxn ang="0">
                <a:pos x="connsiteX1" y="connsiteY1"/>
              </a:cxn>
              <a:cxn ang="0">
                <a:pos x="connsiteX2" y="connsiteY2"/>
              </a:cxn>
            </a:cxnLst>
            <a:rect l="l" t="t" r="r" b="b"/>
            <a:pathLst>
              <a:path w="677007" h="3151943">
                <a:moveTo>
                  <a:pt x="0" y="0"/>
                </a:moveTo>
                <a:cubicBezTo>
                  <a:pt x="264048" y="10328"/>
                  <a:pt x="460549" y="341176"/>
                  <a:pt x="573383" y="866500"/>
                </a:cubicBezTo>
                <a:cubicBezTo>
                  <a:pt x="686217" y="1391824"/>
                  <a:pt x="676179" y="2818428"/>
                  <a:pt x="677007" y="3151943"/>
                </a:cubicBezTo>
              </a:path>
            </a:pathLst>
          </a:custGeom>
          <a:noFill/>
          <a:ln w="28575">
            <a:solidFill>
              <a:srgbClr val="0072B2"/>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3" name="Rectangle 42">
            <a:extLst>
              <a:ext uri="{FF2B5EF4-FFF2-40B4-BE49-F238E27FC236}">
                <a16:creationId xmlns:a16="http://schemas.microsoft.com/office/drawing/2014/main" id="{754A730C-F71C-D176-83BC-865D9088994C}"/>
              </a:ext>
            </a:extLst>
          </p:cNvPr>
          <p:cNvSpPr/>
          <p:nvPr/>
        </p:nvSpPr>
        <p:spPr>
          <a:xfrm>
            <a:off x="2130426" y="1727841"/>
            <a:ext cx="3060700"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Expert GUI (Python)</a:t>
            </a:r>
          </a:p>
        </p:txBody>
      </p:sp>
      <p:sp>
        <p:nvSpPr>
          <p:cNvPr id="44" name="Rectangle 43">
            <a:extLst>
              <a:ext uri="{FF2B5EF4-FFF2-40B4-BE49-F238E27FC236}">
                <a16:creationId xmlns:a16="http://schemas.microsoft.com/office/drawing/2014/main" id="{3BE76B29-AE1B-BF5A-DF5B-B3FCFDC14FA7}"/>
              </a:ext>
            </a:extLst>
          </p:cNvPr>
          <p:cNvSpPr/>
          <p:nvPr/>
        </p:nvSpPr>
        <p:spPr>
          <a:xfrm>
            <a:off x="808874" y="1181523"/>
            <a:ext cx="733559"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OP GUI</a:t>
            </a:r>
          </a:p>
        </p:txBody>
      </p:sp>
      <p:sp>
        <p:nvSpPr>
          <p:cNvPr id="45" name="Rectangle 44">
            <a:extLst>
              <a:ext uri="{FF2B5EF4-FFF2-40B4-BE49-F238E27FC236}">
                <a16:creationId xmlns:a16="http://schemas.microsoft.com/office/drawing/2014/main" id="{565BFE8C-63B4-41ED-85EE-8D5A26CCD3AC}"/>
              </a:ext>
            </a:extLst>
          </p:cNvPr>
          <p:cNvSpPr/>
          <p:nvPr/>
        </p:nvSpPr>
        <p:spPr>
          <a:xfrm>
            <a:off x="2875002" y="167202"/>
            <a:ext cx="1227945" cy="191266"/>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Application</a:t>
            </a:r>
          </a:p>
        </p:txBody>
      </p:sp>
      <p:sp>
        <p:nvSpPr>
          <p:cNvPr id="46" name="Rectangle 45">
            <a:extLst>
              <a:ext uri="{FF2B5EF4-FFF2-40B4-BE49-F238E27FC236}">
                <a16:creationId xmlns:a16="http://schemas.microsoft.com/office/drawing/2014/main" id="{03768C4D-81DF-1D74-6AFC-F4FDB4A7BF8C}"/>
              </a:ext>
            </a:extLst>
          </p:cNvPr>
          <p:cNvSpPr/>
          <p:nvPr/>
        </p:nvSpPr>
        <p:spPr>
          <a:xfrm>
            <a:off x="2875003" y="882249"/>
            <a:ext cx="1227946" cy="191266"/>
          </a:xfrm>
          <a:prstGeom prst="rect">
            <a:avLst/>
          </a:prstGeom>
          <a:solidFill>
            <a:schemeClr val="accent4">
              <a:lumMod val="40000"/>
              <a:lumOff val="60000"/>
            </a:schemeClr>
          </a:solidFill>
          <a:ln w="6350">
            <a:solidFill>
              <a:schemeClr val="accent4">
                <a:lumMod val="5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Legacy library</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47" name="Rectangle 46">
            <a:extLst>
              <a:ext uri="{FF2B5EF4-FFF2-40B4-BE49-F238E27FC236}">
                <a16:creationId xmlns:a16="http://schemas.microsoft.com/office/drawing/2014/main" id="{D0CCE85E-6325-46BA-CCD4-EE3345A80847}"/>
              </a:ext>
            </a:extLst>
          </p:cNvPr>
          <p:cNvSpPr/>
          <p:nvPr/>
        </p:nvSpPr>
        <p:spPr>
          <a:xfrm>
            <a:off x="2875002" y="641931"/>
            <a:ext cx="1227945" cy="191266"/>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Library</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48" name="Rectangle 47">
            <a:extLst>
              <a:ext uri="{FF2B5EF4-FFF2-40B4-BE49-F238E27FC236}">
                <a16:creationId xmlns:a16="http://schemas.microsoft.com/office/drawing/2014/main" id="{C9F8B07E-E890-B2C8-E060-E355BE38455B}"/>
              </a:ext>
            </a:extLst>
          </p:cNvPr>
          <p:cNvSpPr/>
          <p:nvPr/>
        </p:nvSpPr>
        <p:spPr>
          <a:xfrm>
            <a:off x="2792425" y="93845"/>
            <a:ext cx="2825551" cy="1423398"/>
          </a:xfrm>
          <a:prstGeom prst="rect">
            <a:avLst/>
          </a:prstGeom>
          <a:noFill/>
          <a:ln w="6350">
            <a:solidFill>
              <a:schemeClr val="accent6"/>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49" name="Rectangle 48">
            <a:extLst>
              <a:ext uri="{FF2B5EF4-FFF2-40B4-BE49-F238E27FC236}">
                <a16:creationId xmlns:a16="http://schemas.microsoft.com/office/drawing/2014/main" id="{E28E596F-D4C2-6F9C-720C-12F539B3EEFD}"/>
              </a:ext>
            </a:extLst>
          </p:cNvPr>
          <p:cNvSpPr/>
          <p:nvPr/>
        </p:nvSpPr>
        <p:spPr>
          <a:xfrm>
            <a:off x="2875002" y="409674"/>
            <a:ext cx="1227945" cy="191266"/>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350" dirty="0">
                <a:solidFill>
                  <a:schemeClr val="accent6"/>
                </a:solidFill>
                <a:latin typeface="Source Sans Pro" panose="020B0503030403020204" pitchFamily="34" charset="0"/>
                <a:ea typeface="Source Sans Pro" panose="020B0503030403020204" pitchFamily="34" charset="0"/>
              </a:rPr>
              <a:t>Utility process</a:t>
            </a:r>
          </a:p>
        </p:txBody>
      </p:sp>
      <p:cxnSp>
        <p:nvCxnSpPr>
          <p:cNvPr id="50" name="Straight Connector 49">
            <a:extLst>
              <a:ext uri="{FF2B5EF4-FFF2-40B4-BE49-F238E27FC236}">
                <a16:creationId xmlns:a16="http://schemas.microsoft.com/office/drawing/2014/main" id="{C376DCFA-B38E-8CE3-EFD8-910999484B9E}"/>
              </a:ext>
            </a:extLst>
          </p:cNvPr>
          <p:cNvCxnSpPr>
            <a:cxnSpLocks/>
            <a:stCxn id="48" idx="0"/>
            <a:endCxn id="48" idx="2"/>
          </p:cNvCxnSpPr>
          <p:nvPr/>
        </p:nvCxnSpPr>
        <p:spPr>
          <a:xfrm>
            <a:off x="4205201" y="93845"/>
            <a:ext cx="0" cy="1423398"/>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BC5378C7-4B28-D105-2F81-2A282824ADC1}"/>
              </a:ext>
            </a:extLst>
          </p:cNvPr>
          <p:cNvSpPr/>
          <p:nvPr/>
        </p:nvSpPr>
        <p:spPr>
          <a:xfrm rot="16200000">
            <a:off x="512811" y="5108912"/>
            <a:ext cx="593292" cy="46070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191 h 199191"/>
              <a:gd name="connsiteX1" fmla="*/ 1020418 w 2179983"/>
              <a:gd name="connsiteY1" fmla="*/ 407 h 199191"/>
              <a:gd name="connsiteX2" fmla="*/ 1 w 2179983"/>
              <a:gd name="connsiteY2" fmla="*/ 199190 h 199191"/>
              <a:gd name="connsiteX0" fmla="*/ 2124619 w 2124619"/>
              <a:gd name="connsiteY0" fmla="*/ 199191 h 518184"/>
              <a:gd name="connsiteX1" fmla="*/ 965054 w 2124619"/>
              <a:gd name="connsiteY1" fmla="*/ 407 h 518184"/>
              <a:gd name="connsiteX2" fmla="*/ 2 w 2124619"/>
              <a:gd name="connsiteY2" fmla="*/ 518184 h 518184"/>
              <a:gd name="connsiteX0" fmla="*/ 2124616 w 2124616"/>
              <a:gd name="connsiteY0" fmla="*/ 199191 h 518184"/>
              <a:gd name="connsiteX1" fmla="*/ 965051 w 2124616"/>
              <a:gd name="connsiteY1" fmla="*/ 407 h 518184"/>
              <a:gd name="connsiteX2" fmla="*/ -1 w 2124616"/>
              <a:gd name="connsiteY2" fmla="*/ 518184 h 518184"/>
              <a:gd name="connsiteX0" fmla="*/ 2124616 w 2124616"/>
              <a:gd name="connsiteY0" fmla="*/ 199191 h 518184"/>
              <a:gd name="connsiteX1" fmla="*/ 965051 w 2124616"/>
              <a:gd name="connsiteY1" fmla="*/ 407 h 518184"/>
              <a:gd name="connsiteX2" fmla="*/ -1 w 2124616"/>
              <a:gd name="connsiteY2" fmla="*/ 518184 h 518184"/>
              <a:gd name="connsiteX0" fmla="*/ 2069248 w 2069248"/>
              <a:gd name="connsiteY0" fmla="*/ 161399 h 526986"/>
              <a:gd name="connsiteX1" fmla="*/ 965051 w 2069248"/>
              <a:gd name="connsiteY1" fmla="*/ 9209 h 526986"/>
              <a:gd name="connsiteX2" fmla="*/ -1 w 2069248"/>
              <a:gd name="connsiteY2" fmla="*/ 526986 h 526986"/>
              <a:gd name="connsiteX0" fmla="*/ 2069248 w 2069248"/>
              <a:gd name="connsiteY0" fmla="*/ 154486 h 520073"/>
              <a:gd name="connsiteX1" fmla="*/ 965051 w 2069248"/>
              <a:gd name="connsiteY1" fmla="*/ 2296 h 520073"/>
              <a:gd name="connsiteX2" fmla="*/ -1 w 2069248"/>
              <a:gd name="connsiteY2" fmla="*/ 520073 h 520073"/>
            </a:gdLst>
            <a:ahLst/>
            <a:cxnLst>
              <a:cxn ang="0">
                <a:pos x="connsiteX0" y="connsiteY0"/>
              </a:cxn>
              <a:cxn ang="0">
                <a:pos x="connsiteX1" y="connsiteY1"/>
              </a:cxn>
              <a:cxn ang="0">
                <a:pos x="connsiteX2" y="connsiteY2"/>
              </a:cxn>
            </a:cxnLst>
            <a:rect l="l" t="t" r="r" b="b"/>
            <a:pathLst>
              <a:path w="2069248" h="520073">
                <a:moveTo>
                  <a:pt x="2069248" y="154486"/>
                </a:moveTo>
                <a:cubicBezTo>
                  <a:pt x="2035476" y="-30814"/>
                  <a:pt x="1328381" y="2296"/>
                  <a:pt x="965051" y="2296"/>
                </a:cubicBezTo>
                <a:cubicBezTo>
                  <a:pt x="302736" y="45307"/>
                  <a:pt x="98831" y="310498"/>
                  <a:pt x="-1" y="520073"/>
                </a:cubicBezTo>
              </a:path>
            </a:pathLst>
          </a:custGeom>
          <a:noFill/>
          <a:ln w="28575">
            <a:solidFill>
              <a:srgbClr val="D55E00"/>
            </a:solidFill>
            <a:headEnd type="stealth" w="lg" len="med"/>
            <a:tailEnd type="none"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52" name="Freeform: Shape 51">
            <a:extLst>
              <a:ext uri="{FF2B5EF4-FFF2-40B4-BE49-F238E27FC236}">
                <a16:creationId xmlns:a16="http://schemas.microsoft.com/office/drawing/2014/main" id="{03CF225D-291D-FA79-2E44-21ACC6298ECA}"/>
              </a:ext>
            </a:extLst>
          </p:cNvPr>
          <p:cNvSpPr/>
          <p:nvPr/>
        </p:nvSpPr>
        <p:spPr>
          <a:xfrm rot="4844910">
            <a:off x="1483166" y="5142540"/>
            <a:ext cx="607157" cy="198051"/>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409 h 199409"/>
              <a:gd name="connsiteX1" fmla="*/ 1020418 w 2179983"/>
              <a:gd name="connsiteY1" fmla="*/ 625 h 199409"/>
              <a:gd name="connsiteX2" fmla="*/ 1 w 2179983"/>
              <a:gd name="connsiteY2" fmla="*/ 199408 h 199409"/>
              <a:gd name="connsiteX0" fmla="*/ 2073767 w 2073767"/>
              <a:gd name="connsiteY0" fmla="*/ 199191 h 214902"/>
              <a:gd name="connsiteX1" fmla="*/ 914202 w 2073767"/>
              <a:gd name="connsiteY1" fmla="*/ 407 h 214902"/>
              <a:gd name="connsiteX2" fmla="*/ 0 w 2073767"/>
              <a:gd name="connsiteY2" fmla="*/ 214901 h 214902"/>
              <a:gd name="connsiteX0" fmla="*/ 2073767 w 2073767"/>
              <a:gd name="connsiteY0" fmla="*/ 199191 h 214901"/>
              <a:gd name="connsiteX1" fmla="*/ 914202 w 2073767"/>
              <a:gd name="connsiteY1" fmla="*/ 407 h 214901"/>
              <a:gd name="connsiteX2" fmla="*/ 0 w 2073767"/>
              <a:gd name="connsiteY2" fmla="*/ 214901 h 214901"/>
              <a:gd name="connsiteX0" fmla="*/ 2163658 w 2163659"/>
              <a:gd name="connsiteY0" fmla="*/ 129503 h 248765"/>
              <a:gd name="connsiteX1" fmla="*/ 914202 w 2163659"/>
              <a:gd name="connsiteY1" fmla="*/ 34271 h 248765"/>
              <a:gd name="connsiteX2" fmla="*/ 0 w 2163659"/>
              <a:gd name="connsiteY2" fmla="*/ 248765 h 248765"/>
              <a:gd name="connsiteX0" fmla="*/ 2163658 w 2163659"/>
              <a:gd name="connsiteY0" fmla="*/ 95232 h 214494"/>
              <a:gd name="connsiteX1" fmla="*/ 914202 w 2163659"/>
              <a:gd name="connsiteY1" fmla="*/ 0 h 214494"/>
              <a:gd name="connsiteX2" fmla="*/ 0 w 2163659"/>
              <a:gd name="connsiteY2" fmla="*/ 214494 h 214494"/>
            </a:gdLst>
            <a:ahLst/>
            <a:cxnLst>
              <a:cxn ang="0">
                <a:pos x="connsiteX0" y="connsiteY0"/>
              </a:cxn>
              <a:cxn ang="0">
                <a:pos x="connsiteX1" y="connsiteY1"/>
              </a:cxn>
              <a:cxn ang="0">
                <a:pos x="connsiteX2" y="connsiteY2"/>
              </a:cxn>
            </a:cxnLst>
            <a:rect l="l" t="t" r="r" b="b"/>
            <a:pathLst>
              <a:path w="2163659" h="214494">
                <a:moveTo>
                  <a:pt x="2163658" y="95232"/>
                </a:moveTo>
                <a:cubicBezTo>
                  <a:pt x="1597422" y="13416"/>
                  <a:pt x="1277532" y="0"/>
                  <a:pt x="914202" y="0"/>
                </a:cubicBezTo>
                <a:cubicBezTo>
                  <a:pt x="751880" y="9951"/>
                  <a:pt x="270821" y="-6527"/>
                  <a:pt x="0" y="214494"/>
                </a:cubicBezTo>
              </a:path>
            </a:pathLst>
          </a:custGeom>
          <a:noFill/>
          <a:ln w="28575">
            <a:solidFill>
              <a:srgbClr val="D55E00"/>
            </a:solidFill>
            <a:headEnd type="stealth" w="lg" len="med"/>
            <a:tailEnd type="none"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53" name="Freeform: Shape 52">
            <a:extLst>
              <a:ext uri="{FF2B5EF4-FFF2-40B4-BE49-F238E27FC236}">
                <a16:creationId xmlns:a16="http://schemas.microsoft.com/office/drawing/2014/main" id="{5E33FDDD-0D1A-4159-39D9-AFBA63E4CDB7}"/>
              </a:ext>
            </a:extLst>
          </p:cNvPr>
          <p:cNvSpPr/>
          <p:nvPr/>
        </p:nvSpPr>
        <p:spPr>
          <a:xfrm rot="20125347" flipH="1" flipV="1">
            <a:off x="2908793" y="4994914"/>
            <a:ext cx="729922" cy="539584"/>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409 h 199409"/>
              <a:gd name="connsiteX1" fmla="*/ 1020418 w 2179983"/>
              <a:gd name="connsiteY1" fmla="*/ 625 h 199409"/>
              <a:gd name="connsiteX2" fmla="*/ 1 w 2179983"/>
              <a:gd name="connsiteY2" fmla="*/ 199408 h 199409"/>
              <a:gd name="connsiteX0" fmla="*/ 2073767 w 2073767"/>
              <a:gd name="connsiteY0" fmla="*/ 199191 h 214902"/>
              <a:gd name="connsiteX1" fmla="*/ 914202 w 2073767"/>
              <a:gd name="connsiteY1" fmla="*/ 407 h 214902"/>
              <a:gd name="connsiteX2" fmla="*/ 0 w 2073767"/>
              <a:gd name="connsiteY2" fmla="*/ 214901 h 214902"/>
              <a:gd name="connsiteX0" fmla="*/ 2073767 w 2073767"/>
              <a:gd name="connsiteY0" fmla="*/ 199191 h 214901"/>
              <a:gd name="connsiteX1" fmla="*/ 914202 w 2073767"/>
              <a:gd name="connsiteY1" fmla="*/ 407 h 214901"/>
              <a:gd name="connsiteX2" fmla="*/ 0 w 2073767"/>
              <a:gd name="connsiteY2" fmla="*/ 214901 h 214901"/>
              <a:gd name="connsiteX0" fmla="*/ 2163658 w 2163659"/>
              <a:gd name="connsiteY0" fmla="*/ 129503 h 248765"/>
              <a:gd name="connsiteX1" fmla="*/ 914202 w 2163659"/>
              <a:gd name="connsiteY1" fmla="*/ 34271 h 248765"/>
              <a:gd name="connsiteX2" fmla="*/ 0 w 2163659"/>
              <a:gd name="connsiteY2" fmla="*/ 248765 h 248765"/>
              <a:gd name="connsiteX0" fmla="*/ 2163658 w 2163659"/>
              <a:gd name="connsiteY0" fmla="*/ 95232 h 214494"/>
              <a:gd name="connsiteX1" fmla="*/ 914202 w 2163659"/>
              <a:gd name="connsiteY1" fmla="*/ 0 h 214494"/>
              <a:gd name="connsiteX2" fmla="*/ 0 w 2163659"/>
              <a:gd name="connsiteY2" fmla="*/ 214494 h 214494"/>
              <a:gd name="connsiteX0" fmla="*/ 2185287 w 2185286"/>
              <a:gd name="connsiteY0" fmla="*/ 62189 h 217310"/>
              <a:gd name="connsiteX1" fmla="*/ 914202 w 2185286"/>
              <a:gd name="connsiteY1" fmla="*/ 2816 h 217310"/>
              <a:gd name="connsiteX2" fmla="*/ 0 w 2185286"/>
              <a:gd name="connsiteY2" fmla="*/ 217310 h 217310"/>
              <a:gd name="connsiteX0" fmla="*/ 2185287 w 2185286"/>
              <a:gd name="connsiteY0" fmla="*/ 59373 h 214494"/>
              <a:gd name="connsiteX1" fmla="*/ 914202 w 2185286"/>
              <a:gd name="connsiteY1" fmla="*/ 0 h 214494"/>
              <a:gd name="connsiteX2" fmla="*/ 0 w 2185286"/>
              <a:gd name="connsiteY2" fmla="*/ 214494 h 214494"/>
              <a:gd name="connsiteX0" fmla="*/ 2143076 w 2143076"/>
              <a:gd name="connsiteY0" fmla="*/ 30750 h 221288"/>
              <a:gd name="connsiteX1" fmla="*/ 914202 w 2143076"/>
              <a:gd name="connsiteY1" fmla="*/ 6794 h 221288"/>
              <a:gd name="connsiteX2" fmla="*/ 0 w 2143076"/>
              <a:gd name="connsiteY2" fmla="*/ 221288 h 221288"/>
              <a:gd name="connsiteX0" fmla="*/ 2143076 w 2143076"/>
              <a:gd name="connsiteY0" fmla="*/ 24794 h 215332"/>
              <a:gd name="connsiteX1" fmla="*/ 914202 w 2143076"/>
              <a:gd name="connsiteY1" fmla="*/ 838 h 215332"/>
              <a:gd name="connsiteX2" fmla="*/ 0 w 2143076"/>
              <a:gd name="connsiteY2" fmla="*/ 215332 h 215332"/>
              <a:gd name="connsiteX0" fmla="*/ 2143076 w 2143076"/>
              <a:gd name="connsiteY0" fmla="*/ 26001 h 216539"/>
              <a:gd name="connsiteX1" fmla="*/ 914202 w 2143076"/>
              <a:gd name="connsiteY1" fmla="*/ 2045 h 216539"/>
              <a:gd name="connsiteX2" fmla="*/ 0 w 2143076"/>
              <a:gd name="connsiteY2" fmla="*/ 216539 h 216539"/>
              <a:gd name="connsiteX0" fmla="*/ 2143076 w 2143076"/>
              <a:gd name="connsiteY0" fmla="*/ 18575 h 209113"/>
              <a:gd name="connsiteX1" fmla="*/ 1124329 w 2143076"/>
              <a:gd name="connsiteY1" fmla="*/ 7490 h 209113"/>
              <a:gd name="connsiteX2" fmla="*/ 0 w 2143076"/>
              <a:gd name="connsiteY2" fmla="*/ 209113 h 209113"/>
              <a:gd name="connsiteX0" fmla="*/ 2143076 w 2143076"/>
              <a:gd name="connsiteY0" fmla="*/ 18575 h 209113"/>
              <a:gd name="connsiteX1" fmla="*/ 1124329 w 2143076"/>
              <a:gd name="connsiteY1" fmla="*/ 7490 h 209113"/>
              <a:gd name="connsiteX2" fmla="*/ 0 w 2143076"/>
              <a:gd name="connsiteY2" fmla="*/ 209113 h 209113"/>
              <a:gd name="connsiteX0" fmla="*/ 2143076 w 2143076"/>
              <a:gd name="connsiteY0" fmla="*/ 18575 h 209113"/>
              <a:gd name="connsiteX1" fmla="*/ 1124329 w 2143076"/>
              <a:gd name="connsiteY1" fmla="*/ 7490 h 209113"/>
              <a:gd name="connsiteX2" fmla="*/ 0 w 2143076"/>
              <a:gd name="connsiteY2" fmla="*/ 209113 h 209113"/>
              <a:gd name="connsiteX0" fmla="*/ 2102484 w 2102484"/>
              <a:gd name="connsiteY0" fmla="*/ 18575 h 206155"/>
              <a:gd name="connsiteX1" fmla="*/ 1083737 w 2102484"/>
              <a:gd name="connsiteY1" fmla="*/ 7490 h 206155"/>
              <a:gd name="connsiteX2" fmla="*/ -1 w 2102484"/>
              <a:gd name="connsiteY2" fmla="*/ 206155 h 206155"/>
              <a:gd name="connsiteX0" fmla="*/ 2124832 w 2124832"/>
              <a:gd name="connsiteY0" fmla="*/ 18575 h 215675"/>
              <a:gd name="connsiteX1" fmla="*/ 1106085 w 2124832"/>
              <a:gd name="connsiteY1" fmla="*/ 7490 h 215675"/>
              <a:gd name="connsiteX2" fmla="*/ 0 w 2124832"/>
              <a:gd name="connsiteY2" fmla="*/ 215675 h 215675"/>
              <a:gd name="connsiteX0" fmla="*/ 2124832 w 2124832"/>
              <a:gd name="connsiteY0" fmla="*/ 20133 h 217233"/>
              <a:gd name="connsiteX1" fmla="*/ 1106085 w 2124832"/>
              <a:gd name="connsiteY1" fmla="*/ 9048 h 217233"/>
              <a:gd name="connsiteX2" fmla="*/ 0 w 2124832"/>
              <a:gd name="connsiteY2" fmla="*/ 217233 h 217233"/>
              <a:gd name="connsiteX0" fmla="*/ 2124832 w 2124832"/>
              <a:gd name="connsiteY0" fmla="*/ 20133 h 217233"/>
              <a:gd name="connsiteX1" fmla="*/ 1106085 w 2124832"/>
              <a:gd name="connsiteY1" fmla="*/ 9048 h 217233"/>
              <a:gd name="connsiteX2" fmla="*/ 0 w 2124832"/>
              <a:gd name="connsiteY2" fmla="*/ 217233 h 217233"/>
              <a:gd name="connsiteX0" fmla="*/ 2124832 w 2124832"/>
              <a:gd name="connsiteY0" fmla="*/ 14526 h 211626"/>
              <a:gd name="connsiteX1" fmla="*/ 1106085 w 2124832"/>
              <a:gd name="connsiteY1" fmla="*/ 3441 h 211626"/>
              <a:gd name="connsiteX2" fmla="*/ 0 w 2124832"/>
              <a:gd name="connsiteY2" fmla="*/ 211626 h 211626"/>
              <a:gd name="connsiteX0" fmla="*/ 2124832 w 2124832"/>
              <a:gd name="connsiteY0" fmla="*/ 14526 h 211626"/>
              <a:gd name="connsiteX1" fmla="*/ 1106085 w 2124832"/>
              <a:gd name="connsiteY1" fmla="*/ 3441 h 211626"/>
              <a:gd name="connsiteX2" fmla="*/ 0 w 2124832"/>
              <a:gd name="connsiteY2" fmla="*/ 211626 h 211626"/>
              <a:gd name="connsiteX0" fmla="*/ 2124832 w 2124832"/>
              <a:gd name="connsiteY0" fmla="*/ 13262 h 210362"/>
              <a:gd name="connsiteX1" fmla="*/ 1106085 w 2124832"/>
              <a:gd name="connsiteY1" fmla="*/ 2177 h 210362"/>
              <a:gd name="connsiteX2" fmla="*/ 0 w 2124832"/>
              <a:gd name="connsiteY2" fmla="*/ 210362 h 210362"/>
            </a:gdLst>
            <a:ahLst/>
            <a:cxnLst>
              <a:cxn ang="0">
                <a:pos x="connsiteX0" y="connsiteY0"/>
              </a:cxn>
              <a:cxn ang="0">
                <a:pos x="connsiteX1" y="connsiteY1"/>
              </a:cxn>
              <a:cxn ang="0">
                <a:pos x="connsiteX2" y="connsiteY2"/>
              </a:cxn>
            </a:cxnLst>
            <a:rect l="l" t="t" r="r" b="b"/>
            <a:pathLst>
              <a:path w="2124832" h="210362">
                <a:moveTo>
                  <a:pt x="2124832" y="13262"/>
                </a:moveTo>
                <a:cubicBezTo>
                  <a:pt x="1757363" y="-818"/>
                  <a:pt x="1232594" y="-2135"/>
                  <a:pt x="1106085" y="2177"/>
                </a:cubicBezTo>
                <a:cubicBezTo>
                  <a:pt x="974274" y="6170"/>
                  <a:pt x="418985" y="2500"/>
                  <a:pt x="0" y="210362"/>
                </a:cubicBezTo>
              </a:path>
            </a:pathLst>
          </a:custGeom>
          <a:noFill/>
          <a:ln w="28575">
            <a:solidFill>
              <a:srgbClr val="D55E00"/>
            </a:solidFill>
            <a:headEnd type="none"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54" name="Freeform: Shape 53">
            <a:extLst>
              <a:ext uri="{FF2B5EF4-FFF2-40B4-BE49-F238E27FC236}">
                <a16:creationId xmlns:a16="http://schemas.microsoft.com/office/drawing/2014/main" id="{46B6B51E-B6C7-6022-D6FA-7183061A4AD5}"/>
              </a:ext>
            </a:extLst>
          </p:cNvPr>
          <p:cNvSpPr/>
          <p:nvPr/>
        </p:nvSpPr>
        <p:spPr>
          <a:xfrm rot="15458846" flipH="1" flipV="1">
            <a:off x="1696016" y="3300180"/>
            <a:ext cx="2196440" cy="928603"/>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409 h 199409"/>
              <a:gd name="connsiteX1" fmla="*/ 1020418 w 2179983"/>
              <a:gd name="connsiteY1" fmla="*/ 625 h 199409"/>
              <a:gd name="connsiteX2" fmla="*/ 1 w 2179983"/>
              <a:gd name="connsiteY2" fmla="*/ 199408 h 199409"/>
              <a:gd name="connsiteX0" fmla="*/ 2073767 w 2073767"/>
              <a:gd name="connsiteY0" fmla="*/ 199191 h 214902"/>
              <a:gd name="connsiteX1" fmla="*/ 914202 w 2073767"/>
              <a:gd name="connsiteY1" fmla="*/ 407 h 214902"/>
              <a:gd name="connsiteX2" fmla="*/ 0 w 2073767"/>
              <a:gd name="connsiteY2" fmla="*/ 214901 h 214902"/>
              <a:gd name="connsiteX0" fmla="*/ 2073767 w 2073767"/>
              <a:gd name="connsiteY0" fmla="*/ 199191 h 214901"/>
              <a:gd name="connsiteX1" fmla="*/ 914202 w 2073767"/>
              <a:gd name="connsiteY1" fmla="*/ 407 h 214901"/>
              <a:gd name="connsiteX2" fmla="*/ 0 w 2073767"/>
              <a:gd name="connsiteY2" fmla="*/ 214901 h 214901"/>
              <a:gd name="connsiteX0" fmla="*/ 2163658 w 2163659"/>
              <a:gd name="connsiteY0" fmla="*/ 129503 h 248765"/>
              <a:gd name="connsiteX1" fmla="*/ 914202 w 2163659"/>
              <a:gd name="connsiteY1" fmla="*/ 34271 h 248765"/>
              <a:gd name="connsiteX2" fmla="*/ 0 w 2163659"/>
              <a:gd name="connsiteY2" fmla="*/ 248765 h 248765"/>
              <a:gd name="connsiteX0" fmla="*/ 2163658 w 2163659"/>
              <a:gd name="connsiteY0" fmla="*/ 95232 h 214494"/>
              <a:gd name="connsiteX1" fmla="*/ 914202 w 2163659"/>
              <a:gd name="connsiteY1" fmla="*/ 0 h 214494"/>
              <a:gd name="connsiteX2" fmla="*/ 0 w 2163659"/>
              <a:gd name="connsiteY2" fmla="*/ 214494 h 214494"/>
              <a:gd name="connsiteX0" fmla="*/ 2185287 w 2185286"/>
              <a:gd name="connsiteY0" fmla="*/ 62189 h 217310"/>
              <a:gd name="connsiteX1" fmla="*/ 914202 w 2185286"/>
              <a:gd name="connsiteY1" fmla="*/ 2816 h 217310"/>
              <a:gd name="connsiteX2" fmla="*/ 0 w 2185286"/>
              <a:gd name="connsiteY2" fmla="*/ 217310 h 217310"/>
              <a:gd name="connsiteX0" fmla="*/ 2185287 w 2185286"/>
              <a:gd name="connsiteY0" fmla="*/ 59373 h 214494"/>
              <a:gd name="connsiteX1" fmla="*/ 914202 w 2185286"/>
              <a:gd name="connsiteY1" fmla="*/ 0 h 214494"/>
              <a:gd name="connsiteX2" fmla="*/ 0 w 2185286"/>
              <a:gd name="connsiteY2" fmla="*/ 214494 h 214494"/>
              <a:gd name="connsiteX0" fmla="*/ 2143076 w 2143076"/>
              <a:gd name="connsiteY0" fmla="*/ 30750 h 221288"/>
              <a:gd name="connsiteX1" fmla="*/ 914202 w 2143076"/>
              <a:gd name="connsiteY1" fmla="*/ 6794 h 221288"/>
              <a:gd name="connsiteX2" fmla="*/ 0 w 2143076"/>
              <a:gd name="connsiteY2" fmla="*/ 221288 h 221288"/>
              <a:gd name="connsiteX0" fmla="*/ 2143076 w 2143076"/>
              <a:gd name="connsiteY0" fmla="*/ 24794 h 215332"/>
              <a:gd name="connsiteX1" fmla="*/ 914202 w 2143076"/>
              <a:gd name="connsiteY1" fmla="*/ 838 h 215332"/>
              <a:gd name="connsiteX2" fmla="*/ 0 w 2143076"/>
              <a:gd name="connsiteY2" fmla="*/ 215332 h 215332"/>
              <a:gd name="connsiteX0" fmla="*/ 2143076 w 2143076"/>
              <a:gd name="connsiteY0" fmla="*/ 26001 h 216539"/>
              <a:gd name="connsiteX1" fmla="*/ 914202 w 2143076"/>
              <a:gd name="connsiteY1" fmla="*/ 2045 h 216539"/>
              <a:gd name="connsiteX2" fmla="*/ 0 w 2143076"/>
              <a:gd name="connsiteY2" fmla="*/ 216539 h 216539"/>
              <a:gd name="connsiteX0" fmla="*/ 2143076 w 2143076"/>
              <a:gd name="connsiteY0" fmla="*/ 23956 h 214494"/>
              <a:gd name="connsiteX1" fmla="*/ 914202 w 2143076"/>
              <a:gd name="connsiteY1" fmla="*/ 0 h 214494"/>
              <a:gd name="connsiteX2" fmla="*/ 0 w 2143076"/>
              <a:gd name="connsiteY2" fmla="*/ 214494 h 214494"/>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39076 w 2143076"/>
              <a:gd name="connsiteY1" fmla="*/ 9097 h 190538"/>
              <a:gd name="connsiteX2" fmla="*/ 0 w 2143076"/>
              <a:gd name="connsiteY2" fmla="*/ 190538 h 190538"/>
              <a:gd name="connsiteX0" fmla="*/ 2143076 w 2143076"/>
              <a:gd name="connsiteY0" fmla="*/ 0 h 190538"/>
              <a:gd name="connsiteX1" fmla="*/ 809765 w 2143076"/>
              <a:gd name="connsiteY1" fmla="*/ 3663 h 190538"/>
              <a:gd name="connsiteX2" fmla="*/ 0 w 2143076"/>
              <a:gd name="connsiteY2" fmla="*/ 190538 h 190538"/>
              <a:gd name="connsiteX0" fmla="*/ 2143076 w 2143076"/>
              <a:gd name="connsiteY0" fmla="*/ 0 h 190538"/>
              <a:gd name="connsiteX1" fmla="*/ 809765 w 2143076"/>
              <a:gd name="connsiteY1" fmla="*/ 3663 h 190538"/>
              <a:gd name="connsiteX2" fmla="*/ 0 w 2143076"/>
              <a:gd name="connsiteY2" fmla="*/ 190538 h 190538"/>
              <a:gd name="connsiteX0" fmla="*/ 2143076 w 2143076"/>
              <a:gd name="connsiteY0" fmla="*/ 0 h 190538"/>
              <a:gd name="connsiteX1" fmla="*/ 809765 w 2143076"/>
              <a:gd name="connsiteY1" fmla="*/ 3663 h 190538"/>
              <a:gd name="connsiteX2" fmla="*/ 0 w 2143076"/>
              <a:gd name="connsiteY2" fmla="*/ 190538 h 190538"/>
              <a:gd name="connsiteX0" fmla="*/ 2143076 w 2143076"/>
              <a:gd name="connsiteY0" fmla="*/ 2210 h 192748"/>
              <a:gd name="connsiteX1" fmla="*/ 809765 w 2143076"/>
              <a:gd name="connsiteY1" fmla="*/ 5873 h 192748"/>
              <a:gd name="connsiteX2" fmla="*/ 0 w 2143076"/>
              <a:gd name="connsiteY2" fmla="*/ 192748 h 192748"/>
              <a:gd name="connsiteX0" fmla="*/ 2143076 w 2143076"/>
              <a:gd name="connsiteY0" fmla="*/ 2210 h 192748"/>
              <a:gd name="connsiteX1" fmla="*/ 809765 w 2143076"/>
              <a:gd name="connsiteY1" fmla="*/ 5873 h 192748"/>
              <a:gd name="connsiteX2" fmla="*/ 0 w 2143076"/>
              <a:gd name="connsiteY2" fmla="*/ 192748 h 192748"/>
              <a:gd name="connsiteX0" fmla="*/ 2143076 w 2143076"/>
              <a:gd name="connsiteY0" fmla="*/ 2210 h 192748"/>
              <a:gd name="connsiteX1" fmla="*/ 809765 w 2143076"/>
              <a:gd name="connsiteY1" fmla="*/ 5873 h 192748"/>
              <a:gd name="connsiteX2" fmla="*/ 0 w 2143076"/>
              <a:gd name="connsiteY2" fmla="*/ 192748 h 192748"/>
              <a:gd name="connsiteX0" fmla="*/ 2143076 w 2143076"/>
              <a:gd name="connsiteY0" fmla="*/ 4049 h 194587"/>
              <a:gd name="connsiteX1" fmla="*/ 809765 w 2143076"/>
              <a:gd name="connsiteY1" fmla="*/ 7712 h 194587"/>
              <a:gd name="connsiteX2" fmla="*/ 0 w 2143076"/>
              <a:gd name="connsiteY2" fmla="*/ 194587 h 194587"/>
              <a:gd name="connsiteX0" fmla="*/ 2143076 w 2143076"/>
              <a:gd name="connsiteY0" fmla="*/ 2926 h 193464"/>
              <a:gd name="connsiteX1" fmla="*/ 809765 w 2143076"/>
              <a:gd name="connsiteY1" fmla="*/ 6589 h 193464"/>
              <a:gd name="connsiteX2" fmla="*/ 0 w 2143076"/>
              <a:gd name="connsiteY2" fmla="*/ 193464 h 193464"/>
            </a:gdLst>
            <a:ahLst/>
            <a:cxnLst>
              <a:cxn ang="0">
                <a:pos x="connsiteX0" y="connsiteY0"/>
              </a:cxn>
              <a:cxn ang="0">
                <a:pos x="connsiteX1" y="connsiteY1"/>
              </a:cxn>
              <a:cxn ang="0">
                <a:pos x="connsiteX2" y="connsiteY2"/>
              </a:cxn>
            </a:cxnLst>
            <a:rect l="l" t="t" r="r" b="b"/>
            <a:pathLst>
              <a:path w="2143076" h="193464">
                <a:moveTo>
                  <a:pt x="2143076" y="2926"/>
                </a:moveTo>
                <a:cubicBezTo>
                  <a:pt x="1829913" y="-3257"/>
                  <a:pt x="998107" y="1519"/>
                  <a:pt x="809765" y="6589"/>
                </a:cubicBezTo>
                <a:cubicBezTo>
                  <a:pt x="441645" y="10701"/>
                  <a:pt x="167749" y="48204"/>
                  <a:pt x="0" y="193464"/>
                </a:cubicBezTo>
              </a:path>
            </a:pathLst>
          </a:custGeom>
          <a:noFill/>
          <a:ln w="28575">
            <a:solidFill>
              <a:srgbClr val="D55E00"/>
            </a:solidFill>
            <a:headEnd type="none"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55" name="Freeform: Shape 54">
            <a:extLst>
              <a:ext uri="{FF2B5EF4-FFF2-40B4-BE49-F238E27FC236}">
                <a16:creationId xmlns:a16="http://schemas.microsoft.com/office/drawing/2014/main" id="{726E53C3-A14C-09EB-E18D-9537A60C6F48}"/>
              </a:ext>
            </a:extLst>
          </p:cNvPr>
          <p:cNvSpPr/>
          <p:nvPr/>
        </p:nvSpPr>
        <p:spPr>
          <a:xfrm rot="20125347" flipH="1" flipV="1">
            <a:off x="1782829" y="5588326"/>
            <a:ext cx="505147" cy="648846"/>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914620 w 1908533"/>
              <a:gd name="connsiteY0" fmla="*/ 0 h 1451113"/>
              <a:gd name="connsiteX1" fmla="*/ 33350 w 1908533"/>
              <a:gd name="connsiteY1" fmla="*/ 549966 h 1451113"/>
              <a:gd name="connsiteX2" fmla="*/ 1908533 w 1908533"/>
              <a:gd name="connsiteY2" fmla="*/ 1451113 h 1451113"/>
              <a:gd name="connsiteX0" fmla="*/ 940462 w 940462"/>
              <a:gd name="connsiteY0" fmla="*/ 0 h 954157"/>
              <a:gd name="connsiteX1" fmla="*/ 59192 w 940462"/>
              <a:gd name="connsiteY1" fmla="*/ 549966 h 954157"/>
              <a:gd name="connsiteX2" fmla="*/ 79071 w 940462"/>
              <a:gd name="connsiteY2" fmla="*/ 954157 h 954157"/>
              <a:gd name="connsiteX0" fmla="*/ 861395 w 861395"/>
              <a:gd name="connsiteY0" fmla="*/ 0 h 954157"/>
              <a:gd name="connsiteX1" fmla="*/ 271673 w 861395"/>
              <a:gd name="connsiteY1" fmla="*/ 443948 h 954157"/>
              <a:gd name="connsiteX2" fmla="*/ 4 w 861395"/>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4 w 861394"/>
              <a:gd name="connsiteY0" fmla="*/ 0 h 954157"/>
              <a:gd name="connsiteX1" fmla="*/ 271672 w 861394"/>
              <a:gd name="connsiteY1" fmla="*/ 443948 h 954157"/>
              <a:gd name="connsiteX2" fmla="*/ 3 w 861394"/>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861393 w 861393"/>
              <a:gd name="connsiteY0" fmla="*/ 0 h 954157"/>
              <a:gd name="connsiteX1" fmla="*/ 410819 w 861393"/>
              <a:gd name="connsiteY1" fmla="*/ 377687 h 954157"/>
              <a:gd name="connsiteX2" fmla="*/ 2 w 861393"/>
              <a:gd name="connsiteY2" fmla="*/ 954157 h 954157"/>
              <a:gd name="connsiteX0" fmla="*/ 1987831 w 1987831"/>
              <a:gd name="connsiteY0" fmla="*/ 497102 h 595891"/>
              <a:gd name="connsiteX1" fmla="*/ 410823 w 1987831"/>
              <a:gd name="connsiteY1" fmla="*/ 145 h 595891"/>
              <a:gd name="connsiteX2" fmla="*/ 6 w 1987831"/>
              <a:gd name="connsiteY2" fmla="*/ 576615 h 595891"/>
              <a:gd name="connsiteX0" fmla="*/ 1987831 w 1987831"/>
              <a:gd name="connsiteY0" fmla="*/ 497455 h 576968"/>
              <a:gd name="connsiteX1" fmla="*/ 410823 w 1987831"/>
              <a:gd name="connsiteY1" fmla="*/ 498 h 576968"/>
              <a:gd name="connsiteX2" fmla="*/ 6 w 1987831"/>
              <a:gd name="connsiteY2" fmla="*/ 576968 h 576968"/>
              <a:gd name="connsiteX0" fmla="*/ 2153487 w 2153487"/>
              <a:gd name="connsiteY0" fmla="*/ 543418 h 576548"/>
              <a:gd name="connsiteX1" fmla="*/ 410826 w 2153487"/>
              <a:gd name="connsiteY1" fmla="*/ 78 h 576548"/>
              <a:gd name="connsiteX2" fmla="*/ 9 w 2153487"/>
              <a:gd name="connsiteY2" fmla="*/ 576548 h 576548"/>
              <a:gd name="connsiteX0" fmla="*/ 2179992 w 2179992"/>
              <a:gd name="connsiteY0" fmla="*/ 576471 h 576471"/>
              <a:gd name="connsiteX1" fmla="*/ 410827 w 2179992"/>
              <a:gd name="connsiteY1" fmla="*/ 0 h 576471"/>
              <a:gd name="connsiteX2" fmla="*/ 10 w 2179992"/>
              <a:gd name="connsiteY2" fmla="*/ 576470 h 576471"/>
              <a:gd name="connsiteX0" fmla="*/ 2179983 w 2179983"/>
              <a:gd name="connsiteY0" fmla="*/ 225692 h 225692"/>
              <a:gd name="connsiteX1" fmla="*/ 1020418 w 2179983"/>
              <a:gd name="connsiteY1" fmla="*/ 26908 h 225692"/>
              <a:gd name="connsiteX2" fmla="*/ 1 w 2179983"/>
              <a:gd name="connsiteY2" fmla="*/ 225691 h 225692"/>
              <a:gd name="connsiteX0" fmla="*/ 2179983 w 2179983"/>
              <a:gd name="connsiteY0" fmla="*/ 204507 h 204507"/>
              <a:gd name="connsiteX1" fmla="*/ 1020418 w 2179983"/>
              <a:gd name="connsiteY1" fmla="*/ 5723 h 204507"/>
              <a:gd name="connsiteX2" fmla="*/ 1 w 2179983"/>
              <a:gd name="connsiteY2" fmla="*/ 204506 h 204507"/>
              <a:gd name="connsiteX0" fmla="*/ 2179983 w 2179983"/>
              <a:gd name="connsiteY0" fmla="*/ 199951 h 199951"/>
              <a:gd name="connsiteX1" fmla="*/ 1020418 w 2179983"/>
              <a:gd name="connsiteY1" fmla="*/ 1167 h 199951"/>
              <a:gd name="connsiteX2" fmla="*/ 1 w 2179983"/>
              <a:gd name="connsiteY2" fmla="*/ 199950 h 199951"/>
              <a:gd name="connsiteX0" fmla="*/ 2179983 w 2179983"/>
              <a:gd name="connsiteY0" fmla="*/ 199409 h 199409"/>
              <a:gd name="connsiteX1" fmla="*/ 1020418 w 2179983"/>
              <a:gd name="connsiteY1" fmla="*/ 625 h 199409"/>
              <a:gd name="connsiteX2" fmla="*/ 1 w 2179983"/>
              <a:gd name="connsiteY2" fmla="*/ 199408 h 199409"/>
              <a:gd name="connsiteX0" fmla="*/ 2073767 w 2073767"/>
              <a:gd name="connsiteY0" fmla="*/ 199191 h 214902"/>
              <a:gd name="connsiteX1" fmla="*/ 914202 w 2073767"/>
              <a:gd name="connsiteY1" fmla="*/ 407 h 214902"/>
              <a:gd name="connsiteX2" fmla="*/ 0 w 2073767"/>
              <a:gd name="connsiteY2" fmla="*/ 214901 h 214902"/>
              <a:gd name="connsiteX0" fmla="*/ 2073767 w 2073767"/>
              <a:gd name="connsiteY0" fmla="*/ 199191 h 214901"/>
              <a:gd name="connsiteX1" fmla="*/ 914202 w 2073767"/>
              <a:gd name="connsiteY1" fmla="*/ 407 h 214901"/>
              <a:gd name="connsiteX2" fmla="*/ 0 w 2073767"/>
              <a:gd name="connsiteY2" fmla="*/ 214901 h 214901"/>
              <a:gd name="connsiteX0" fmla="*/ 2163658 w 2163659"/>
              <a:gd name="connsiteY0" fmla="*/ 129503 h 248765"/>
              <a:gd name="connsiteX1" fmla="*/ 914202 w 2163659"/>
              <a:gd name="connsiteY1" fmla="*/ 34271 h 248765"/>
              <a:gd name="connsiteX2" fmla="*/ 0 w 2163659"/>
              <a:gd name="connsiteY2" fmla="*/ 248765 h 248765"/>
              <a:gd name="connsiteX0" fmla="*/ 2163658 w 2163659"/>
              <a:gd name="connsiteY0" fmla="*/ 95232 h 214494"/>
              <a:gd name="connsiteX1" fmla="*/ 914202 w 2163659"/>
              <a:gd name="connsiteY1" fmla="*/ 0 h 214494"/>
              <a:gd name="connsiteX2" fmla="*/ 0 w 2163659"/>
              <a:gd name="connsiteY2" fmla="*/ 214494 h 214494"/>
              <a:gd name="connsiteX0" fmla="*/ 2185287 w 2185286"/>
              <a:gd name="connsiteY0" fmla="*/ 62189 h 217310"/>
              <a:gd name="connsiteX1" fmla="*/ 914202 w 2185286"/>
              <a:gd name="connsiteY1" fmla="*/ 2816 h 217310"/>
              <a:gd name="connsiteX2" fmla="*/ 0 w 2185286"/>
              <a:gd name="connsiteY2" fmla="*/ 217310 h 217310"/>
              <a:gd name="connsiteX0" fmla="*/ 2185287 w 2185286"/>
              <a:gd name="connsiteY0" fmla="*/ 59373 h 214494"/>
              <a:gd name="connsiteX1" fmla="*/ 914202 w 2185286"/>
              <a:gd name="connsiteY1" fmla="*/ 0 h 214494"/>
              <a:gd name="connsiteX2" fmla="*/ 0 w 2185286"/>
              <a:gd name="connsiteY2" fmla="*/ 214494 h 214494"/>
              <a:gd name="connsiteX0" fmla="*/ 2143076 w 2143076"/>
              <a:gd name="connsiteY0" fmla="*/ 30750 h 221288"/>
              <a:gd name="connsiteX1" fmla="*/ 914202 w 2143076"/>
              <a:gd name="connsiteY1" fmla="*/ 6794 h 221288"/>
              <a:gd name="connsiteX2" fmla="*/ 0 w 2143076"/>
              <a:gd name="connsiteY2" fmla="*/ 221288 h 221288"/>
              <a:gd name="connsiteX0" fmla="*/ 2143076 w 2143076"/>
              <a:gd name="connsiteY0" fmla="*/ 24794 h 215332"/>
              <a:gd name="connsiteX1" fmla="*/ 914202 w 2143076"/>
              <a:gd name="connsiteY1" fmla="*/ 838 h 215332"/>
              <a:gd name="connsiteX2" fmla="*/ 0 w 2143076"/>
              <a:gd name="connsiteY2" fmla="*/ 215332 h 215332"/>
              <a:gd name="connsiteX0" fmla="*/ 2143076 w 2143076"/>
              <a:gd name="connsiteY0" fmla="*/ 26001 h 216539"/>
              <a:gd name="connsiteX1" fmla="*/ 914202 w 2143076"/>
              <a:gd name="connsiteY1" fmla="*/ 2045 h 216539"/>
              <a:gd name="connsiteX2" fmla="*/ 0 w 2143076"/>
              <a:gd name="connsiteY2" fmla="*/ 216539 h 216539"/>
              <a:gd name="connsiteX0" fmla="*/ 2143076 w 2143076"/>
              <a:gd name="connsiteY0" fmla="*/ 18575 h 209113"/>
              <a:gd name="connsiteX1" fmla="*/ 1124329 w 2143076"/>
              <a:gd name="connsiteY1" fmla="*/ 7490 h 209113"/>
              <a:gd name="connsiteX2" fmla="*/ 0 w 2143076"/>
              <a:gd name="connsiteY2" fmla="*/ 209113 h 209113"/>
              <a:gd name="connsiteX0" fmla="*/ 2143076 w 2143076"/>
              <a:gd name="connsiteY0" fmla="*/ 18575 h 209113"/>
              <a:gd name="connsiteX1" fmla="*/ 1124329 w 2143076"/>
              <a:gd name="connsiteY1" fmla="*/ 7490 h 209113"/>
              <a:gd name="connsiteX2" fmla="*/ 0 w 2143076"/>
              <a:gd name="connsiteY2" fmla="*/ 209113 h 209113"/>
              <a:gd name="connsiteX0" fmla="*/ 2143076 w 2143076"/>
              <a:gd name="connsiteY0" fmla="*/ 18575 h 209113"/>
              <a:gd name="connsiteX1" fmla="*/ 1124329 w 2143076"/>
              <a:gd name="connsiteY1" fmla="*/ 7490 h 209113"/>
              <a:gd name="connsiteX2" fmla="*/ 0 w 2143076"/>
              <a:gd name="connsiteY2" fmla="*/ 209113 h 209113"/>
              <a:gd name="connsiteX0" fmla="*/ 2102484 w 2102484"/>
              <a:gd name="connsiteY0" fmla="*/ 18575 h 206155"/>
              <a:gd name="connsiteX1" fmla="*/ 1083737 w 2102484"/>
              <a:gd name="connsiteY1" fmla="*/ 7490 h 206155"/>
              <a:gd name="connsiteX2" fmla="*/ -1 w 2102484"/>
              <a:gd name="connsiteY2" fmla="*/ 206155 h 206155"/>
              <a:gd name="connsiteX0" fmla="*/ 2124832 w 2124832"/>
              <a:gd name="connsiteY0" fmla="*/ 18575 h 215675"/>
              <a:gd name="connsiteX1" fmla="*/ 1106085 w 2124832"/>
              <a:gd name="connsiteY1" fmla="*/ 7490 h 215675"/>
              <a:gd name="connsiteX2" fmla="*/ 0 w 2124832"/>
              <a:gd name="connsiteY2" fmla="*/ 215675 h 215675"/>
              <a:gd name="connsiteX0" fmla="*/ 2124832 w 2124832"/>
              <a:gd name="connsiteY0" fmla="*/ 20133 h 217233"/>
              <a:gd name="connsiteX1" fmla="*/ 1106085 w 2124832"/>
              <a:gd name="connsiteY1" fmla="*/ 9048 h 217233"/>
              <a:gd name="connsiteX2" fmla="*/ 0 w 2124832"/>
              <a:gd name="connsiteY2" fmla="*/ 217233 h 217233"/>
              <a:gd name="connsiteX0" fmla="*/ 2124832 w 2124832"/>
              <a:gd name="connsiteY0" fmla="*/ 20133 h 217233"/>
              <a:gd name="connsiteX1" fmla="*/ 1106085 w 2124832"/>
              <a:gd name="connsiteY1" fmla="*/ 9048 h 217233"/>
              <a:gd name="connsiteX2" fmla="*/ 0 w 2124832"/>
              <a:gd name="connsiteY2" fmla="*/ 217233 h 217233"/>
              <a:gd name="connsiteX0" fmla="*/ 2124832 w 2124832"/>
              <a:gd name="connsiteY0" fmla="*/ 14526 h 211626"/>
              <a:gd name="connsiteX1" fmla="*/ 1106085 w 2124832"/>
              <a:gd name="connsiteY1" fmla="*/ 3441 h 211626"/>
              <a:gd name="connsiteX2" fmla="*/ 0 w 2124832"/>
              <a:gd name="connsiteY2" fmla="*/ 211626 h 211626"/>
              <a:gd name="connsiteX0" fmla="*/ 2124832 w 2124832"/>
              <a:gd name="connsiteY0" fmla="*/ 14526 h 211626"/>
              <a:gd name="connsiteX1" fmla="*/ 1106085 w 2124832"/>
              <a:gd name="connsiteY1" fmla="*/ 3441 h 211626"/>
              <a:gd name="connsiteX2" fmla="*/ 0 w 2124832"/>
              <a:gd name="connsiteY2" fmla="*/ 211626 h 211626"/>
              <a:gd name="connsiteX0" fmla="*/ 2124832 w 2124832"/>
              <a:gd name="connsiteY0" fmla="*/ 13262 h 210362"/>
              <a:gd name="connsiteX1" fmla="*/ 1106085 w 2124832"/>
              <a:gd name="connsiteY1" fmla="*/ 2177 h 210362"/>
              <a:gd name="connsiteX2" fmla="*/ 0 w 2124832"/>
              <a:gd name="connsiteY2" fmla="*/ 210362 h 210362"/>
              <a:gd name="connsiteX0" fmla="*/ 2124832 w 2124832"/>
              <a:gd name="connsiteY0" fmla="*/ 1227 h 198327"/>
              <a:gd name="connsiteX1" fmla="*/ 231387 w 2124832"/>
              <a:gd name="connsiteY1" fmla="*/ 103140 h 198327"/>
              <a:gd name="connsiteX2" fmla="*/ 0 w 2124832"/>
              <a:gd name="connsiteY2" fmla="*/ 198327 h 198327"/>
              <a:gd name="connsiteX0" fmla="*/ 2124832 w 2124832"/>
              <a:gd name="connsiteY0" fmla="*/ 1227 h 198327"/>
              <a:gd name="connsiteX1" fmla="*/ 231387 w 2124832"/>
              <a:gd name="connsiteY1" fmla="*/ 103140 h 198327"/>
              <a:gd name="connsiteX2" fmla="*/ 0 w 2124832"/>
              <a:gd name="connsiteY2" fmla="*/ 198327 h 198327"/>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124832 w 2124832"/>
              <a:gd name="connsiteY0" fmla="*/ 0 h 197100"/>
              <a:gd name="connsiteX1" fmla="*/ 213098 w 2124832"/>
              <a:gd name="connsiteY1" fmla="*/ 79749 h 197100"/>
              <a:gd name="connsiteX2" fmla="*/ 0 w 2124832"/>
              <a:gd name="connsiteY2" fmla="*/ 197100 h 197100"/>
              <a:gd name="connsiteX0" fmla="*/ 2585629 w 2585629"/>
              <a:gd name="connsiteY0" fmla="*/ 0 h 197100"/>
              <a:gd name="connsiteX1" fmla="*/ 10400 w 2585629"/>
              <a:gd name="connsiteY1" fmla="*/ 56945 h 197100"/>
              <a:gd name="connsiteX2" fmla="*/ 460797 w 2585629"/>
              <a:gd name="connsiteY2" fmla="*/ 197100 h 197100"/>
              <a:gd name="connsiteX0" fmla="*/ 2575230 w 2575230"/>
              <a:gd name="connsiteY0" fmla="*/ 0 h 197100"/>
              <a:gd name="connsiteX1" fmla="*/ 1 w 2575230"/>
              <a:gd name="connsiteY1" fmla="*/ 56945 h 197100"/>
              <a:gd name="connsiteX2" fmla="*/ 450398 w 2575230"/>
              <a:gd name="connsiteY2" fmla="*/ 197100 h 197100"/>
              <a:gd name="connsiteX0" fmla="*/ 2575230 w 2575230"/>
              <a:gd name="connsiteY0" fmla="*/ 0 h 197100"/>
              <a:gd name="connsiteX1" fmla="*/ 1 w 2575230"/>
              <a:gd name="connsiteY1" fmla="*/ 56945 h 197100"/>
              <a:gd name="connsiteX2" fmla="*/ 450398 w 2575230"/>
              <a:gd name="connsiteY2" fmla="*/ 197100 h 197100"/>
              <a:gd name="connsiteX0" fmla="*/ 106446 w 2098243"/>
              <a:gd name="connsiteY0" fmla="*/ 0 h 195786"/>
              <a:gd name="connsiteX1" fmla="*/ 1644763 w 2098243"/>
              <a:gd name="connsiteY1" fmla="*/ 55631 h 195786"/>
              <a:gd name="connsiteX2" fmla="*/ 2095160 w 2098243"/>
              <a:gd name="connsiteY2" fmla="*/ 195786 h 195786"/>
              <a:gd name="connsiteX0" fmla="*/ 0 w 1991797"/>
              <a:gd name="connsiteY0" fmla="*/ 0 h 195786"/>
              <a:gd name="connsiteX1" fmla="*/ 1538317 w 1991797"/>
              <a:gd name="connsiteY1" fmla="*/ 55631 h 195786"/>
              <a:gd name="connsiteX2" fmla="*/ 1988714 w 1991797"/>
              <a:gd name="connsiteY2" fmla="*/ 195786 h 195786"/>
              <a:gd name="connsiteX0" fmla="*/ -1 w 2292508"/>
              <a:gd name="connsiteY0" fmla="*/ 0 h 191338"/>
              <a:gd name="connsiteX1" fmla="*/ 1839028 w 2292508"/>
              <a:gd name="connsiteY1" fmla="*/ 51183 h 191338"/>
              <a:gd name="connsiteX2" fmla="*/ 2289425 w 2292508"/>
              <a:gd name="connsiteY2" fmla="*/ 191338 h 191338"/>
              <a:gd name="connsiteX0" fmla="*/ -1 w 2292290"/>
              <a:gd name="connsiteY0" fmla="*/ 0 h 191338"/>
              <a:gd name="connsiteX1" fmla="*/ 1804082 w 2292290"/>
              <a:gd name="connsiteY1" fmla="*/ 94416 h 191338"/>
              <a:gd name="connsiteX2" fmla="*/ 2289425 w 2292290"/>
              <a:gd name="connsiteY2" fmla="*/ 191338 h 191338"/>
              <a:gd name="connsiteX0" fmla="*/ -1 w 2292290"/>
              <a:gd name="connsiteY0" fmla="*/ 0 h 191338"/>
              <a:gd name="connsiteX1" fmla="*/ 1804082 w 2292290"/>
              <a:gd name="connsiteY1" fmla="*/ 94416 h 191338"/>
              <a:gd name="connsiteX2" fmla="*/ 2289425 w 2292290"/>
              <a:gd name="connsiteY2" fmla="*/ 191338 h 191338"/>
              <a:gd name="connsiteX0" fmla="*/ -1 w 2292807"/>
              <a:gd name="connsiteY0" fmla="*/ 0 h 191338"/>
              <a:gd name="connsiteX1" fmla="*/ 1804082 w 2292807"/>
              <a:gd name="connsiteY1" fmla="*/ 94416 h 191338"/>
              <a:gd name="connsiteX2" fmla="*/ 2289425 w 2292807"/>
              <a:gd name="connsiteY2" fmla="*/ 191338 h 191338"/>
            </a:gdLst>
            <a:ahLst/>
            <a:cxnLst>
              <a:cxn ang="0">
                <a:pos x="connsiteX0" y="connsiteY0"/>
              </a:cxn>
              <a:cxn ang="0">
                <a:pos x="connsiteX1" y="connsiteY1"/>
              </a:cxn>
              <a:cxn ang="0">
                <a:pos x="connsiteX2" y="connsiteY2"/>
              </a:cxn>
            </a:cxnLst>
            <a:rect l="l" t="t" r="r" b="b"/>
            <a:pathLst>
              <a:path w="2292807" h="191338">
                <a:moveTo>
                  <a:pt x="-1" y="0"/>
                </a:moveTo>
                <a:cubicBezTo>
                  <a:pt x="833296" y="27038"/>
                  <a:pt x="1695342" y="83759"/>
                  <a:pt x="1804082" y="94416"/>
                </a:cubicBezTo>
                <a:cubicBezTo>
                  <a:pt x="1941488" y="107439"/>
                  <a:pt x="2333139" y="138083"/>
                  <a:pt x="2289425" y="191338"/>
                </a:cubicBezTo>
              </a:path>
            </a:pathLst>
          </a:custGeom>
          <a:noFill/>
          <a:ln w="28575">
            <a:solidFill>
              <a:srgbClr val="D55E00"/>
            </a:solidFill>
            <a:headEnd type="none"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56" name="TextBox 55">
            <a:extLst>
              <a:ext uri="{FF2B5EF4-FFF2-40B4-BE49-F238E27FC236}">
                <a16:creationId xmlns:a16="http://schemas.microsoft.com/office/drawing/2014/main" id="{B091CC2B-677A-2718-D2EB-E660A7C0DF75}"/>
              </a:ext>
            </a:extLst>
          </p:cNvPr>
          <p:cNvSpPr txBox="1"/>
          <p:nvPr/>
        </p:nvSpPr>
        <p:spPr>
          <a:xfrm>
            <a:off x="533400" y="471760"/>
            <a:ext cx="282129" cy="276999"/>
          </a:xfrm>
          <a:prstGeom prst="rect">
            <a:avLst/>
          </a:prstGeom>
          <a:noFill/>
        </p:spPr>
        <p:txBody>
          <a:bodyPr wrap="none" lIns="0" tIns="0" rIns="0" bIns="0" rtlCol="0">
            <a:spAutoFit/>
          </a:bodyPr>
          <a:lstStyle/>
          <a:p>
            <a:pPr algn="l"/>
            <a:r>
              <a:rPr lang="en-US" dirty="0"/>
              <a:t>V4</a:t>
            </a:r>
            <a:endParaRPr lang="en-GB" dirty="0"/>
          </a:p>
        </p:txBody>
      </p:sp>
      <p:cxnSp>
        <p:nvCxnSpPr>
          <p:cNvPr id="63" name="Straight Connector 62">
            <a:extLst>
              <a:ext uri="{FF2B5EF4-FFF2-40B4-BE49-F238E27FC236}">
                <a16:creationId xmlns:a16="http://schemas.microsoft.com/office/drawing/2014/main" id="{976A32DB-2BAC-46AE-EE8E-D166FB3B543D}"/>
              </a:ext>
            </a:extLst>
          </p:cNvPr>
          <p:cNvCxnSpPr>
            <a:cxnSpLocks/>
          </p:cNvCxnSpPr>
          <p:nvPr/>
        </p:nvCxnSpPr>
        <p:spPr>
          <a:xfrm>
            <a:off x="6357403" y="5957552"/>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4" name="TextBox 63">
            <a:extLst>
              <a:ext uri="{FF2B5EF4-FFF2-40B4-BE49-F238E27FC236}">
                <a16:creationId xmlns:a16="http://schemas.microsoft.com/office/drawing/2014/main" id="{D9DB459E-6D35-8459-9A55-18C8047A314A}"/>
              </a:ext>
            </a:extLst>
          </p:cNvPr>
          <p:cNvSpPr txBox="1"/>
          <p:nvPr/>
        </p:nvSpPr>
        <p:spPr>
          <a:xfrm>
            <a:off x="11332760" y="5673924"/>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5" name="Rectangle: Rounded Corners 64">
            <a:extLst>
              <a:ext uri="{FF2B5EF4-FFF2-40B4-BE49-F238E27FC236}">
                <a16:creationId xmlns:a16="http://schemas.microsoft.com/office/drawing/2014/main" id="{0C178E5B-C07D-0EC7-62BE-21E462C0BA92}"/>
              </a:ext>
            </a:extLst>
          </p:cNvPr>
          <p:cNvSpPr/>
          <p:nvPr/>
        </p:nvSpPr>
        <p:spPr>
          <a:xfrm>
            <a:off x="6480981" y="5589500"/>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66" name="Rectangle: Rounded Corners 65">
            <a:extLst>
              <a:ext uri="{FF2B5EF4-FFF2-40B4-BE49-F238E27FC236}">
                <a16:creationId xmlns:a16="http://schemas.microsoft.com/office/drawing/2014/main" id="{40963438-1540-4A1E-7013-C1941BD48AF8}"/>
              </a:ext>
            </a:extLst>
          </p:cNvPr>
          <p:cNvSpPr/>
          <p:nvPr/>
        </p:nvSpPr>
        <p:spPr>
          <a:xfrm>
            <a:off x="6479878" y="3187216"/>
            <a:ext cx="4814404" cy="185358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7" name="Rectangle: Rounded Corners 66">
            <a:extLst>
              <a:ext uri="{FF2B5EF4-FFF2-40B4-BE49-F238E27FC236}">
                <a16:creationId xmlns:a16="http://schemas.microsoft.com/office/drawing/2014/main" id="{379C2DEB-62CD-BFC9-53B5-A24B4F889DC5}"/>
              </a:ext>
            </a:extLst>
          </p:cNvPr>
          <p:cNvSpPr/>
          <p:nvPr/>
        </p:nvSpPr>
        <p:spPr>
          <a:xfrm>
            <a:off x="6279906" y="745424"/>
            <a:ext cx="3194050" cy="4542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8" name="Rectangle 67">
            <a:extLst>
              <a:ext uri="{FF2B5EF4-FFF2-40B4-BE49-F238E27FC236}">
                <a16:creationId xmlns:a16="http://schemas.microsoft.com/office/drawing/2014/main" id="{A5E841DD-E73E-12A8-407B-9CC9D0B8B48E}"/>
              </a:ext>
            </a:extLst>
          </p:cNvPr>
          <p:cNvSpPr/>
          <p:nvPr/>
        </p:nvSpPr>
        <p:spPr>
          <a:xfrm>
            <a:off x="6574160" y="4332928"/>
            <a:ext cx="4625840"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Wrapper (Auto-generated)</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69" name="Rectangle 68">
            <a:extLst>
              <a:ext uri="{FF2B5EF4-FFF2-40B4-BE49-F238E27FC236}">
                <a16:creationId xmlns:a16="http://schemas.microsoft.com/office/drawing/2014/main" id="{71C3FD39-B877-E4F7-8089-3434A2A555F4}"/>
              </a:ext>
            </a:extLst>
          </p:cNvPr>
          <p:cNvSpPr/>
          <p:nvPr/>
        </p:nvSpPr>
        <p:spPr>
          <a:xfrm>
            <a:off x="6574025" y="3283575"/>
            <a:ext cx="4625975" cy="294402"/>
          </a:xfrm>
          <a:prstGeom prst="rect">
            <a:avLst/>
          </a:prstGeom>
          <a:solidFill>
            <a:srgbClr val="F9DFD6"/>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BIPXL CTL FESA Class (C++)</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70" name="Rectangle 69">
            <a:extLst>
              <a:ext uri="{FF2B5EF4-FFF2-40B4-BE49-F238E27FC236}">
                <a16:creationId xmlns:a16="http://schemas.microsoft.com/office/drawing/2014/main" id="{8081E8CF-A2B8-2595-CBD1-74EC8D0FC36A}"/>
              </a:ext>
            </a:extLst>
          </p:cNvPr>
          <p:cNvSpPr/>
          <p:nvPr/>
        </p:nvSpPr>
        <p:spPr>
          <a:xfrm>
            <a:off x="6574160" y="4673857"/>
            <a:ext cx="4625840"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Driver (Auto-generated)</a:t>
            </a:r>
            <a:endParaRPr lang="et-EE" sz="1400" dirty="0">
              <a:solidFill>
                <a:schemeClr val="accent6"/>
              </a:solidFill>
              <a:latin typeface="Source Sans Pro" panose="020B0503030403020204" pitchFamily="34" charset="0"/>
              <a:ea typeface="Source Sans Pro" panose="020B0503030403020204" pitchFamily="34" charset="0"/>
            </a:endParaRPr>
          </a:p>
        </p:txBody>
      </p:sp>
      <p:cxnSp>
        <p:nvCxnSpPr>
          <p:cNvPr id="71" name="Straight Arrow Connector 70">
            <a:extLst>
              <a:ext uri="{FF2B5EF4-FFF2-40B4-BE49-F238E27FC236}">
                <a16:creationId xmlns:a16="http://schemas.microsoft.com/office/drawing/2014/main" id="{3AA58241-4F42-033A-A98D-F548829AC4E8}"/>
              </a:ext>
            </a:extLst>
          </p:cNvPr>
          <p:cNvCxnSpPr>
            <a:cxnSpLocks/>
            <a:stCxn id="70" idx="2"/>
            <a:endCxn id="65" idx="0"/>
          </p:cNvCxnSpPr>
          <p:nvPr/>
        </p:nvCxnSpPr>
        <p:spPr>
          <a:xfrm>
            <a:off x="8887080" y="4968259"/>
            <a:ext cx="1103" cy="621241"/>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4116A77B-E094-507E-4182-074033959EC1}"/>
              </a:ext>
            </a:extLst>
          </p:cNvPr>
          <p:cNvSpPr/>
          <p:nvPr/>
        </p:nvSpPr>
        <p:spPr>
          <a:xfrm>
            <a:off x="6346581" y="822901"/>
            <a:ext cx="3060700"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Expert GUI (Python – PyQt6)</a:t>
            </a:r>
          </a:p>
        </p:txBody>
      </p:sp>
      <p:sp>
        <p:nvSpPr>
          <p:cNvPr id="73" name="Freeform: Shape 72">
            <a:extLst>
              <a:ext uri="{FF2B5EF4-FFF2-40B4-BE49-F238E27FC236}">
                <a16:creationId xmlns:a16="http://schemas.microsoft.com/office/drawing/2014/main" id="{048BC818-5518-B0A7-5707-0FBAF1D4305A}"/>
              </a:ext>
            </a:extLst>
          </p:cNvPr>
          <p:cNvSpPr/>
          <p:nvPr/>
        </p:nvSpPr>
        <p:spPr>
          <a:xfrm>
            <a:off x="6687375" y="1117304"/>
            <a:ext cx="114432" cy="2175186"/>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4" name="Rectangle 73">
            <a:extLst>
              <a:ext uri="{FF2B5EF4-FFF2-40B4-BE49-F238E27FC236}">
                <a16:creationId xmlns:a16="http://schemas.microsoft.com/office/drawing/2014/main" id="{3C38475A-553A-C25F-92A1-AAD21A2A95A7}"/>
              </a:ext>
            </a:extLst>
          </p:cNvPr>
          <p:cNvSpPr/>
          <p:nvPr/>
        </p:nvSpPr>
        <p:spPr>
          <a:xfrm>
            <a:off x="6574160" y="3983778"/>
            <a:ext cx="4625840" cy="294402"/>
          </a:xfrm>
          <a:prstGeom prst="rect">
            <a:avLst/>
          </a:prstGeom>
          <a:solidFill>
            <a:schemeClr val="bg1">
              <a:lumMod val="95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Extender (Semi-Auto)</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75" name="Rectangle 74">
            <a:extLst>
              <a:ext uri="{FF2B5EF4-FFF2-40B4-BE49-F238E27FC236}">
                <a16:creationId xmlns:a16="http://schemas.microsoft.com/office/drawing/2014/main" id="{DA709570-1D42-CEEE-AFBD-D0D420063150}"/>
              </a:ext>
            </a:extLst>
          </p:cNvPr>
          <p:cNvSpPr/>
          <p:nvPr/>
        </p:nvSpPr>
        <p:spPr>
          <a:xfrm>
            <a:off x="6574026" y="3637283"/>
            <a:ext cx="4625974" cy="294402"/>
          </a:xfrm>
          <a:prstGeom prst="rect">
            <a:avLst/>
          </a:prstGeom>
          <a:solidFill>
            <a:schemeClr val="bg1">
              <a:lumMod val="95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Core Library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76" name="Rectangle: Rounded Corners 75">
            <a:extLst>
              <a:ext uri="{FF2B5EF4-FFF2-40B4-BE49-F238E27FC236}">
                <a16:creationId xmlns:a16="http://schemas.microsoft.com/office/drawing/2014/main" id="{A6B9FD63-76F1-2A4B-209E-8DB8253865C9}"/>
              </a:ext>
            </a:extLst>
          </p:cNvPr>
          <p:cNvSpPr/>
          <p:nvPr/>
        </p:nvSpPr>
        <p:spPr>
          <a:xfrm>
            <a:off x="9606536" y="2301044"/>
            <a:ext cx="1670905" cy="4542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77" name="Rectangle 76">
            <a:extLst>
              <a:ext uri="{FF2B5EF4-FFF2-40B4-BE49-F238E27FC236}">
                <a16:creationId xmlns:a16="http://schemas.microsoft.com/office/drawing/2014/main" id="{38A99582-ED9A-B283-2621-6C880D7D080D}"/>
              </a:ext>
            </a:extLst>
          </p:cNvPr>
          <p:cNvSpPr/>
          <p:nvPr/>
        </p:nvSpPr>
        <p:spPr>
          <a:xfrm>
            <a:off x="9673211" y="2378521"/>
            <a:ext cx="1536497" cy="294402"/>
          </a:xfrm>
          <a:prstGeom prst="rect">
            <a:avLst/>
          </a:prstGeom>
          <a:solidFill>
            <a:schemeClr val="accent5">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Raw Data (HDF5)</a:t>
            </a:r>
          </a:p>
        </p:txBody>
      </p:sp>
      <p:cxnSp>
        <p:nvCxnSpPr>
          <p:cNvPr id="78" name="Straight Connector 77">
            <a:extLst>
              <a:ext uri="{FF2B5EF4-FFF2-40B4-BE49-F238E27FC236}">
                <a16:creationId xmlns:a16="http://schemas.microsoft.com/office/drawing/2014/main" id="{ABB069B0-6F6E-CF87-BCFC-4CE6C92EC197}"/>
              </a:ext>
            </a:extLst>
          </p:cNvPr>
          <p:cNvCxnSpPr>
            <a:cxnSpLocks/>
          </p:cNvCxnSpPr>
          <p:nvPr/>
        </p:nvCxnSpPr>
        <p:spPr>
          <a:xfrm>
            <a:off x="6357403" y="5114944"/>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9" name="TextBox 78">
            <a:extLst>
              <a:ext uri="{FF2B5EF4-FFF2-40B4-BE49-F238E27FC236}">
                <a16:creationId xmlns:a16="http://schemas.microsoft.com/office/drawing/2014/main" id="{2C8D1C25-5025-BCFF-FBFA-D405BFA636B9}"/>
              </a:ext>
            </a:extLst>
          </p:cNvPr>
          <p:cNvSpPr txBox="1"/>
          <p:nvPr/>
        </p:nvSpPr>
        <p:spPr>
          <a:xfrm>
            <a:off x="11347187" y="4831317"/>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80" name="Rectangle: Rounded Corners 79">
            <a:extLst>
              <a:ext uri="{FF2B5EF4-FFF2-40B4-BE49-F238E27FC236}">
                <a16:creationId xmlns:a16="http://schemas.microsoft.com/office/drawing/2014/main" id="{7161D4DA-57D0-1DF4-CB3D-24053CA5D9D4}"/>
              </a:ext>
            </a:extLst>
          </p:cNvPr>
          <p:cNvSpPr/>
          <p:nvPr/>
        </p:nvSpPr>
        <p:spPr>
          <a:xfrm>
            <a:off x="10073020" y="760718"/>
            <a:ext cx="857654" cy="434044"/>
          </a:xfrm>
          <a:prstGeom prst="roundRect">
            <a:avLst>
              <a:gd name="adj" fmla="val 13938"/>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81" name="Rectangle 80">
            <a:extLst>
              <a:ext uri="{FF2B5EF4-FFF2-40B4-BE49-F238E27FC236}">
                <a16:creationId xmlns:a16="http://schemas.microsoft.com/office/drawing/2014/main" id="{6B6B98E6-DC0C-43EB-1082-E82315AFFBD5}"/>
              </a:ext>
            </a:extLst>
          </p:cNvPr>
          <p:cNvSpPr/>
          <p:nvPr/>
        </p:nvSpPr>
        <p:spPr>
          <a:xfrm>
            <a:off x="10132998" y="824641"/>
            <a:ext cx="733559"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OP GUI</a:t>
            </a:r>
          </a:p>
        </p:txBody>
      </p:sp>
      <p:sp>
        <p:nvSpPr>
          <p:cNvPr id="82" name="Freeform: Shape 81">
            <a:extLst>
              <a:ext uri="{FF2B5EF4-FFF2-40B4-BE49-F238E27FC236}">
                <a16:creationId xmlns:a16="http://schemas.microsoft.com/office/drawing/2014/main" id="{29621808-41AF-65B5-00DF-D5AC5345A646}"/>
              </a:ext>
            </a:extLst>
          </p:cNvPr>
          <p:cNvSpPr/>
          <p:nvPr/>
        </p:nvSpPr>
        <p:spPr>
          <a:xfrm flipH="1">
            <a:off x="9911856" y="2672924"/>
            <a:ext cx="45719" cy="610652"/>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chemeClr val="accent5"/>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83" name="Rectangle: Rounded Corners 82">
            <a:extLst>
              <a:ext uri="{FF2B5EF4-FFF2-40B4-BE49-F238E27FC236}">
                <a16:creationId xmlns:a16="http://schemas.microsoft.com/office/drawing/2014/main" id="{98478940-63A9-0999-2719-FAAA4AAF067E}"/>
              </a:ext>
            </a:extLst>
          </p:cNvPr>
          <p:cNvSpPr/>
          <p:nvPr/>
        </p:nvSpPr>
        <p:spPr>
          <a:xfrm>
            <a:off x="8790296" y="1627343"/>
            <a:ext cx="3256123" cy="4542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84" name="Rectangle 83">
            <a:extLst>
              <a:ext uri="{FF2B5EF4-FFF2-40B4-BE49-F238E27FC236}">
                <a16:creationId xmlns:a16="http://schemas.microsoft.com/office/drawing/2014/main" id="{8FEED11B-8287-7B55-A744-DF1A4100D03C}"/>
              </a:ext>
            </a:extLst>
          </p:cNvPr>
          <p:cNvSpPr/>
          <p:nvPr/>
        </p:nvSpPr>
        <p:spPr>
          <a:xfrm>
            <a:off x="8920728" y="1704820"/>
            <a:ext cx="2994200"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FESA / UCAP Node / Other Service</a:t>
            </a:r>
          </a:p>
        </p:txBody>
      </p:sp>
      <p:sp>
        <p:nvSpPr>
          <p:cNvPr id="85" name="Freeform: Shape 84">
            <a:extLst>
              <a:ext uri="{FF2B5EF4-FFF2-40B4-BE49-F238E27FC236}">
                <a16:creationId xmlns:a16="http://schemas.microsoft.com/office/drawing/2014/main" id="{C61CDE71-D6B9-5201-4E37-625BD1415EB5}"/>
              </a:ext>
            </a:extLst>
          </p:cNvPr>
          <p:cNvSpPr/>
          <p:nvPr/>
        </p:nvSpPr>
        <p:spPr>
          <a:xfrm flipH="1">
            <a:off x="10193794" y="2001997"/>
            <a:ext cx="45719" cy="376523"/>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chemeClr val="accent5"/>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86" name="Freeform: Shape 85">
            <a:extLst>
              <a:ext uri="{FF2B5EF4-FFF2-40B4-BE49-F238E27FC236}">
                <a16:creationId xmlns:a16="http://schemas.microsoft.com/office/drawing/2014/main" id="{7FCF2E63-3B50-5F85-00E0-3BDEA172AD83}"/>
              </a:ext>
            </a:extLst>
          </p:cNvPr>
          <p:cNvSpPr/>
          <p:nvPr/>
        </p:nvSpPr>
        <p:spPr>
          <a:xfrm flipH="1">
            <a:off x="10454057" y="1117303"/>
            <a:ext cx="45719" cy="586129"/>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87" name="TextBox 86">
            <a:extLst>
              <a:ext uri="{FF2B5EF4-FFF2-40B4-BE49-F238E27FC236}">
                <a16:creationId xmlns:a16="http://schemas.microsoft.com/office/drawing/2014/main" id="{A8634054-4A5F-4572-6066-22777DE1DBF7}"/>
              </a:ext>
            </a:extLst>
          </p:cNvPr>
          <p:cNvSpPr txBox="1"/>
          <p:nvPr/>
        </p:nvSpPr>
        <p:spPr>
          <a:xfrm>
            <a:off x="6405787" y="245346"/>
            <a:ext cx="282129" cy="276999"/>
          </a:xfrm>
          <a:prstGeom prst="rect">
            <a:avLst/>
          </a:prstGeom>
          <a:noFill/>
        </p:spPr>
        <p:txBody>
          <a:bodyPr wrap="none" lIns="0" tIns="0" rIns="0" bIns="0" rtlCol="0">
            <a:spAutoFit/>
          </a:bodyPr>
          <a:lstStyle/>
          <a:p>
            <a:pPr algn="l"/>
            <a:r>
              <a:rPr lang="en-US" dirty="0"/>
              <a:t>V5</a:t>
            </a:r>
            <a:endParaRPr lang="en-GB" dirty="0"/>
          </a:p>
        </p:txBody>
      </p:sp>
      <p:cxnSp>
        <p:nvCxnSpPr>
          <p:cNvPr id="89" name="Straight Connector 88">
            <a:extLst>
              <a:ext uri="{FF2B5EF4-FFF2-40B4-BE49-F238E27FC236}">
                <a16:creationId xmlns:a16="http://schemas.microsoft.com/office/drawing/2014/main" id="{42949A2A-ABA1-99E0-66F3-F91E57EA93ED}"/>
              </a:ext>
            </a:extLst>
          </p:cNvPr>
          <p:cNvCxnSpPr/>
          <p:nvPr/>
        </p:nvCxnSpPr>
        <p:spPr>
          <a:xfrm>
            <a:off x="5864087" y="145774"/>
            <a:ext cx="0" cy="6192809"/>
          </a:xfrm>
          <a:prstGeom prst="line">
            <a:avLst/>
          </a:prstGeom>
          <a:ln w="127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92" name="Freeform: Shape 91">
            <a:extLst>
              <a:ext uri="{FF2B5EF4-FFF2-40B4-BE49-F238E27FC236}">
                <a16:creationId xmlns:a16="http://schemas.microsoft.com/office/drawing/2014/main" id="{C5AD717A-498E-4620-53D9-4AF5517C35DD}"/>
              </a:ext>
            </a:extLst>
          </p:cNvPr>
          <p:cNvSpPr/>
          <p:nvPr/>
        </p:nvSpPr>
        <p:spPr>
          <a:xfrm>
            <a:off x="4329350" y="1385706"/>
            <a:ext cx="1113407" cy="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0 w 3498574"/>
              <a:gd name="connsiteY0" fmla="*/ 0 h 1258957"/>
              <a:gd name="connsiteX1" fmla="*/ 3074504 w 3498574"/>
              <a:gd name="connsiteY1" fmla="*/ 530087 h 1258957"/>
              <a:gd name="connsiteX2" fmla="*/ 3498574 w 3498574"/>
              <a:gd name="connsiteY2" fmla="*/ 1258957 h 1258957"/>
              <a:gd name="connsiteX0" fmla="*/ 0 w 3082922"/>
              <a:gd name="connsiteY0" fmla="*/ 0 h 1431235"/>
              <a:gd name="connsiteX1" fmla="*/ 3074504 w 3082922"/>
              <a:gd name="connsiteY1" fmla="*/ 530087 h 1431235"/>
              <a:gd name="connsiteX2" fmla="*/ 1000539 w 3082922"/>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503582 w 1000539"/>
              <a:gd name="connsiteY1" fmla="*/ 1013791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1000539"/>
              <a:gd name="connsiteY0" fmla="*/ 0 h 1431235"/>
              <a:gd name="connsiteX1" fmla="*/ 463826 w 1000539"/>
              <a:gd name="connsiteY1" fmla="*/ 987287 h 1431235"/>
              <a:gd name="connsiteX2" fmla="*/ 1000539 w 1000539"/>
              <a:gd name="connsiteY2" fmla="*/ 1431235 h 1431235"/>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463826 w 993913"/>
              <a:gd name="connsiteY1" fmla="*/ 987287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3633 w 997546"/>
              <a:gd name="connsiteY0" fmla="*/ 0 h 1451113"/>
              <a:gd name="connsiteX1" fmla="*/ 666242 w 997546"/>
              <a:gd name="connsiteY1" fmla="*/ 569844 h 1451113"/>
              <a:gd name="connsiteX2" fmla="*/ 997546 w 997546"/>
              <a:gd name="connsiteY2" fmla="*/ 1451113 h 1451113"/>
              <a:gd name="connsiteX0" fmla="*/ 1 w 993914"/>
              <a:gd name="connsiteY0" fmla="*/ 0 h 1451113"/>
              <a:gd name="connsiteX1" fmla="*/ 662610 w 993914"/>
              <a:gd name="connsiteY1" fmla="*/ 569844 h 1451113"/>
              <a:gd name="connsiteX2" fmla="*/ 993914 w 993914"/>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662609 w 993913"/>
              <a:gd name="connsiteY1" fmla="*/ 569844 h 1451113"/>
              <a:gd name="connsiteX2" fmla="*/ 993913 w 993913"/>
              <a:gd name="connsiteY2" fmla="*/ 1451113 h 1451113"/>
              <a:gd name="connsiteX0" fmla="*/ 0 w 993913"/>
              <a:gd name="connsiteY0" fmla="*/ 0 h 1451113"/>
              <a:gd name="connsiteX1" fmla="*/ 993913 w 993913"/>
              <a:gd name="connsiteY1" fmla="*/ 1451113 h 1451113"/>
              <a:gd name="connsiteX0" fmla="*/ 0 w 1250755"/>
              <a:gd name="connsiteY0" fmla="*/ 0 h 773255"/>
              <a:gd name="connsiteX1" fmla="*/ 1250755 w 1250755"/>
              <a:gd name="connsiteY1" fmla="*/ 773255 h 773255"/>
              <a:gd name="connsiteX0" fmla="*/ 0 w 1289282"/>
              <a:gd name="connsiteY0" fmla="*/ 0 h 20080"/>
              <a:gd name="connsiteX1" fmla="*/ 1289282 w 1289282"/>
              <a:gd name="connsiteY1" fmla="*/ 20080 h 20080"/>
              <a:gd name="connsiteX0" fmla="*/ 0 w 1237914"/>
              <a:gd name="connsiteY0" fmla="*/ 0 h 20080"/>
              <a:gd name="connsiteX1" fmla="*/ 1237914 w 1237914"/>
              <a:gd name="connsiteY1" fmla="*/ 20080 h 20080"/>
              <a:gd name="connsiteX0" fmla="*/ 0 w 2740585"/>
              <a:gd name="connsiteY0" fmla="*/ 0 h 534"/>
              <a:gd name="connsiteX1" fmla="*/ 2740585 w 2740585"/>
              <a:gd name="connsiteY1" fmla="*/ 534 h 534"/>
              <a:gd name="connsiteX0" fmla="*/ 0 w 10313"/>
              <a:gd name="connsiteY0" fmla="*/ 5250 h 5250"/>
              <a:gd name="connsiteX1" fmla="*/ 10313 w 10313"/>
              <a:gd name="connsiteY1" fmla="*/ 0 h 5250"/>
              <a:gd name="connsiteX0" fmla="*/ 0 w 10500"/>
              <a:gd name="connsiteY0" fmla="*/ 0 h 68"/>
              <a:gd name="connsiteX1" fmla="*/ 10500 w 10500"/>
              <a:gd name="connsiteY1" fmla="*/ 68 h 68"/>
            </a:gdLst>
            <a:ahLst/>
            <a:cxnLst>
              <a:cxn ang="0">
                <a:pos x="connsiteX0" y="connsiteY0"/>
              </a:cxn>
              <a:cxn ang="0">
                <a:pos x="connsiteX1" y="connsiteY1"/>
              </a:cxn>
            </a:cxnLst>
            <a:rect l="l" t="t" r="r" b="b"/>
            <a:pathLst>
              <a:path w="10500" h="68">
                <a:moveTo>
                  <a:pt x="0" y="0"/>
                </a:moveTo>
                <a:lnTo>
                  <a:pt x="10500" y="68"/>
                </a:lnTo>
              </a:path>
            </a:pathLst>
          </a:custGeom>
          <a:noFill/>
          <a:ln w="28575">
            <a:solidFill>
              <a:srgbClr val="6E2466"/>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solidFill>
                <a:srgbClr val="33CC33"/>
              </a:solidFill>
            </a:endParaRPr>
          </a:p>
        </p:txBody>
      </p:sp>
      <p:sp>
        <p:nvSpPr>
          <p:cNvPr id="93" name="TextBox 92">
            <a:extLst>
              <a:ext uri="{FF2B5EF4-FFF2-40B4-BE49-F238E27FC236}">
                <a16:creationId xmlns:a16="http://schemas.microsoft.com/office/drawing/2014/main" id="{58AE3A0F-F207-44F2-F6EF-4E0025BABEC0}"/>
              </a:ext>
            </a:extLst>
          </p:cNvPr>
          <p:cNvSpPr txBox="1"/>
          <p:nvPr/>
        </p:nvSpPr>
        <p:spPr>
          <a:xfrm>
            <a:off x="4599116" y="1129545"/>
            <a:ext cx="573875" cy="276999"/>
          </a:xfrm>
          <a:prstGeom prst="rect">
            <a:avLst/>
          </a:prstGeom>
          <a:noFill/>
          <a:ln w="12700">
            <a:noFill/>
          </a:ln>
        </p:spPr>
        <p:txBody>
          <a:bodyPr wrap="square" lIns="0" tIns="0" rIns="0" bIns="0" rtlCol="0">
            <a:spAutoFit/>
          </a:bodyPr>
          <a:lstStyle/>
          <a:p>
            <a:pPr algn="l"/>
            <a:r>
              <a:rPr lang="en-GB" b="1" dirty="0">
                <a:solidFill>
                  <a:srgbClr val="6E2466"/>
                </a:solidFill>
                <a:latin typeface="Source Sans Pro" panose="020B0503030403020204" pitchFamily="34" charset="0"/>
                <a:ea typeface="Source Sans Pro" panose="020B0503030403020204" pitchFamily="34" charset="0"/>
              </a:rPr>
              <a:t>Fibre</a:t>
            </a:r>
            <a:endParaRPr lang="et-EE" b="1" dirty="0">
              <a:solidFill>
                <a:srgbClr val="6E2466"/>
              </a:solidFill>
              <a:latin typeface="Source Sans Pro" panose="020B0503030403020204" pitchFamily="34" charset="0"/>
              <a:ea typeface="Source Sans Pro" panose="020B0503030403020204" pitchFamily="34" charset="0"/>
            </a:endParaRPr>
          </a:p>
        </p:txBody>
      </p:sp>
      <p:cxnSp>
        <p:nvCxnSpPr>
          <p:cNvPr id="97" name="Connector: Elbow 96">
            <a:extLst>
              <a:ext uri="{FF2B5EF4-FFF2-40B4-BE49-F238E27FC236}">
                <a16:creationId xmlns:a16="http://schemas.microsoft.com/office/drawing/2014/main" id="{30AAA0D9-69AF-9155-9096-50C344A18DB4}"/>
              </a:ext>
            </a:extLst>
          </p:cNvPr>
          <p:cNvCxnSpPr>
            <a:cxnSpLocks/>
            <a:stCxn id="72" idx="2"/>
            <a:endCxn id="84" idx="1"/>
          </p:cNvCxnSpPr>
          <p:nvPr/>
        </p:nvCxnSpPr>
        <p:spPr>
          <a:xfrm rot="16200000" flipH="1">
            <a:off x="8031470" y="962763"/>
            <a:ext cx="734718" cy="1043797"/>
          </a:xfrm>
          <a:prstGeom prst="curvedConnector2">
            <a:avLst/>
          </a:prstGeom>
          <a:ln w="28575">
            <a:solidFill>
              <a:srgbClr val="E69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88C21D73-F03D-9175-9AF7-BE1D06097879}"/>
              </a:ext>
            </a:extLst>
          </p:cNvPr>
          <p:cNvCxnSpPr>
            <a:cxnSpLocks/>
          </p:cNvCxnSpPr>
          <p:nvPr/>
        </p:nvCxnSpPr>
        <p:spPr>
          <a:xfrm>
            <a:off x="6363340" y="3074715"/>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1" name="TextBox 100">
            <a:extLst>
              <a:ext uri="{FF2B5EF4-FFF2-40B4-BE49-F238E27FC236}">
                <a16:creationId xmlns:a16="http://schemas.microsoft.com/office/drawing/2014/main" id="{95778319-B052-56D7-3D8A-74C215682EC6}"/>
              </a:ext>
            </a:extLst>
          </p:cNvPr>
          <p:cNvSpPr txBox="1"/>
          <p:nvPr/>
        </p:nvSpPr>
        <p:spPr>
          <a:xfrm>
            <a:off x="10338625" y="2766705"/>
            <a:ext cx="2091119"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 / NFS / Server</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2" name="Rectangle 1">
            <a:extLst>
              <a:ext uri="{FF2B5EF4-FFF2-40B4-BE49-F238E27FC236}">
                <a16:creationId xmlns:a16="http://schemas.microsoft.com/office/drawing/2014/main" id="{DD423AC4-4D2E-E421-0CE6-E4EF164EB213}"/>
              </a:ext>
            </a:extLst>
          </p:cNvPr>
          <p:cNvSpPr/>
          <p:nvPr/>
        </p:nvSpPr>
        <p:spPr>
          <a:xfrm>
            <a:off x="2875002" y="1132349"/>
            <a:ext cx="1227946" cy="191266"/>
          </a:xfrm>
          <a:prstGeom prst="rect">
            <a:avLst/>
          </a:prstGeom>
          <a:solidFill>
            <a:schemeClr val="accent5">
              <a:lumMod val="20000"/>
              <a:lumOff val="80000"/>
            </a:schemeClr>
          </a:solidFill>
          <a:ln w="6350">
            <a:solidFill>
              <a:schemeClr val="accent4">
                <a:lumMod val="50000"/>
              </a:schemeClr>
            </a:solidFill>
            <a:prstDash val="solid"/>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Files</a:t>
            </a:r>
            <a:endParaRPr lang="et-EE" sz="1400" dirty="0">
              <a:solidFill>
                <a:schemeClr val="accent6"/>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851350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88D1B-1430-8321-711D-37A3B78273E3}"/>
            </a:ext>
          </a:extLst>
        </p:cNvPr>
        <p:cNvGrpSpPr/>
        <p:nvPr/>
      </p:nvGrpSpPr>
      <p:grpSpPr>
        <a:xfrm>
          <a:off x="0" y="0"/>
          <a:ext cx="0" cy="0"/>
          <a:chOff x="0" y="0"/>
          <a:chExt cx="0" cy="0"/>
        </a:xfrm>
      </p:grpSpPr>
      <p:sp>
        <p:nvSpPr>
          <p:cNvPr id="76" name="Rectangle: Rounded Corners 75">
            <a:extLst>
              <a:ext uri="{FF2B5EF4-FFF2-40B4-BE49-F238E27FC236}">
                <a16:creationId xmlns:a16="http://schemas.microsoft.com/office/drawing/2014/main" id="{523DD34A-49CD-8F6E-6B2A-12A13234A52C}"/>
              </a:ext>
            </a:extLst>
          </p:cNvPr>
          <p:cNvSpPr/>
          <p:nvPr/>
        </p:nvSpPr>
        <p:spPr>
          <a:xfrm>
            <a:off x="6433850" y="1867075"/>
            <a:ext cx="1670905" cy="4542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77" name="Rectangle 76">
            <a:extLst>
              <a:ext uri="{FF2B5EF4-FFF2-40B4-BE49-F238E27FC236}">
                <a16:creationId xmlns:a16="http://schemas.microsoft.com/office/drawing/2014/main" id="{8E67B6A8-B0A0-EE73-505B-37B215C54186}"/>
              </a:ext>
            </a:extLst>
          </p:cNvPr>
          <p:cNvSpPr/>
          <p:nvPr/>
        </p:nvSpPr>
        <p:spPr>
          <a:xfrm>
            <a:off x="6500525" y="1944552"/>
            <a:ext cx="1536497" cy="294402"/>
          </a:xfrm>
          <a:prstGeom prst="rect">
            <a:avLst/>
          </a:prstGeom>
          <a:solidFill>
            <a:schemeClr val="accent5">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Raw Data (HDF5)</a:t>
            </a:r>
          </a:p>
        </p:txBody>
      </p:sp>
      <p:sp>
        <p:nvSpPr>
          <p:cNvPr id="83" name="Rectangle: Rounded Corners 82">
            <a:extLst>
              <a:ext uri="{FF2B5EF4-FFF2-40B4-BE49-F238E27FC236}">
                <a16:creationId xmlns:a16="http://schemas.microsoft.com/office/drawing/2014/main" id="{27BD40D2-B4E6-4EF4-7224-D0B99400551B}"/>
              </a:ext>
            </a:extLst>
          </p:cNvPr>
          <p:cNvSpPr/>
          <p:nvPr/>
        </p:nvSpPr>
        <p:spPr>
          <a:xfrm>
            <a:off x="6302913" y="1194336"/>
            <a:ext cx="2960112" cy="4542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84" name="Rectangle 83">
            <a:extLst>
              <a:ext uri="{FF2B5EF4-FFF2-40B4-BE49-F238E27FC236}">
                <a16:creationId xmlns:a16="http://schemas.microsoft.com/office/drawing/2014/main" id="{76ADF03D-48AB-9DB9-BA87-027EF4EFE694}"/>
              </a:ext>
            </a:extLst>
          </p:cNvPr>
          <p:cNvSpPr/>
          <p:nvPr/>
        </p:nvSpPr>
        <p:spPr>
          <a:xfrm>
            <a:off x="6421440" y="1271813"/>
            <a:ext cx="2722000"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UCAP Node / Other Service</a:t>
            </a:r>
          </a:p>
        </p:txBody>
      </p:sp>
      <p:sp>
        <p:nvSpPr>
          <p:cNvPr id="85" name="Freeform: Shape 84">
            <a:extLst>
              <a:ext uri="{FF2B5EF4-FFF2-40B4-BE49-F238E27FC236}">
                <a16:creationId xmlns:a16="http://schemas.microsoft.com/office/drawing/2014/main" id="{D095BA66-036F-BDFB-7E30-4D269C08EECC}"/>
              </a:ext>
            </a:extLst>
          </p:cNvPr>
          <p:cNvSpPr/>
          <p:nvPr/>
        </p:nvSpPr>
        <p:spPr>
          <a:xfrm flipH="1">
            <a:off x="7485928" y="1568028"/>
            <a:ext cx="45719" cy="376523"/>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chemeClr val="accent5"/>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100" name="Straight Connector 99">
            <a:extLst>
              <a:ext uri="{FF2B5EF4-FFF2-40B4-BE49-F238E27FC236}">
                <a16:creationId xmlns:a16="http://schemas.microsoft.com/office/drawing/2014/main" id="{6CAA7356-552E-45EF-8C4B-CCC9A0A3BA01}"/>
              </a:ext>
            </a:extLst>
          </p:cNvPr>
          <p:cNvCxnSpPr>
            <a:cxnSpLocks/>
          </p:cNvCxnSpPr>
          <p:nvPr/>
        </p:nvCxnSpPr>
        <p:spPr>
          <a:xfrm>
            <a:off x="6096000" y="3074715"/>
            <a:ext cx="570404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1" name="TextBox 100">
            <a:extLst>
              <a:ext uri="{FF2B5EF4-FFF2-40B4-BE49-F238E27FC236}">
                <a16:creationId xmlns:a16="http://schemas.microsoft.com/office/drawing/2014/main" id="{5F564BFB-088F-28EB-01D3-43F9F68525FB}"/>
              </a:ext>
            </a:extLst>
          </p:cNvPr>
          <p:cNvSpPr txBox="1"/>
          <p:nvPr/>
        </p:nvSpPr>
        <p:spPr>
          <a:xfrm>
            <a:off x="11211244" y="2766705"/>
            <a:ext cx="121850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 NFS</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2" name="Straight Connector 1">
            <a:extLst>
              <a:ext uri="{FF2B5EF4-FFF2-40B4-BE49-F238E27FC236}">
                <a16:creationId xmlns:a16="http://schemas.microsoft.com/office/drawing/2014/main" id="{38E6CC40-84FB-3E79-96F7-9B0C301CCC91}"/>
              </a:ext>
            </a:extLst>
          </p:cNvPr>
          <p:cNvCxnSpPr>
            <a:cxnSpLocks/>
          </p:cNvCxnSpPr>
          <p:nvPr/>
        </p:nvCxnSpPr>
        <p:spPr>
          <a:xfrm>
            <a:off x="139798" y="1381880"/>
            <a:ext cx="5956202" cy="24151"/>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 name="TextBox 2">
            <a:extLst>
              <a:ext uri="{FF2B5EF4-FFF2-40B4-BE49-F238E27FC236}">
                <a16:creationId xmlns:a16="http://schemas.microsoft.com/office/drawing/2014/main" id="{A1C39EDF-78BB-8FCC-ED57-66F574AAD981}"/>
              </a:ext>
            </a:extLst>
          </p:cNvPr>
          <p:cNvSpPr txBox="1"/>
          <p:nvPr/>
        </p:nvSpPr>
        <p:spPr>
          <a:xfrm>
            <a:off x="5219350" y="1098254"/>
            <a:ext cx="317395"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VM</a:t>
            </a:r>
            <a:endParaRPr lang="et-EE" sz="2000" dirty="0">
              <a:solidFill>
                <a:schemeClr val="accent6"/>
              </a:solidFill>
              <a:latin typeface="Source Sans Pro" panose="020B0503030403020204" pitchFamily="34" charset="0"/>
              <a:ea typeface="Source Sans Pro" panose="020B0503030403020204" pitchFamily="34" charset="0"/>
            </a:endParaRPr>
          </a:p>
        </p:txBody>
      </p:sp>
      <p:cxnSp>
        <p:nvCxnSpPr>
          <p:cNvPr id="57" name="Straight Connector 56">
            <a:extLst>
              <a:ext uri="{FF2B5EF4-FFF2-40B4-BE49-F238E27FC236}">
                <a16:creationId xmlns:a16="http://schemas.microsoft.com/office/drawing/2014/main" id="{54CDDF9B-F198-EF23-649A-C5BBF8FCACFE}"/>
              </a:ext>
            </a:extLst>
          </p:cNvPr>
          <p:cNvCxnSpPr>
            <a:cxnSpLocks/>
          </p:cNvCxnSpPr>
          <p:nvPr/>
        </p:nvCxnSpPr>
        <p:spPr>
          <a:xfrm>
            <a:off x="139798" y="5957552"/>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8" name="TextBox 57">
            <a:extLst>
              <a:ext uri="{FF2B5EF4-FFF2-40B4-BE49-F238E27FC236}">
                <a16:creationId xmlns:a16="http://schemas.microsoft.com/office/drawing/2014/main" id="{7CDA3268-F331-5415-9CAD-9E74CC19D82F}"/>
              </a:ext>
            </a:extLst>
          </p:cNvPr>
          <p:cNvSpPr txBox="1"/>
          <p:nvPr/>
        </p:nvSpPr>
        <p:spPr>
          <a:xfrm>
            <a:off x="5115155" y="5673924"/>
            <a:ext cx="421590"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SoC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59" name="Rectangle: Rounded Corners 58">
            <a:extLst>
              <a:ext uri="{FF2B5EF4-FFF2-40B4-BE49-F238E27FC236}">
                <a16:creationId xmlns:a16="http://schemas.microsoft.com/office/drawing/2014/main" id="{96BD7354-2C68-8329-E612-FE5E43CB48C8}"/>
              </a:ext>
            </a:extLst>
          </p:cNvPr>
          <p:cNvSpPr/>
          <p:nvPr/>
        </p:nvSpPr>
        <p:spPr>
          <a:xfrm>
            <a:off x="263376" y="5589500"/>
            <a:ext cx="4814404" cy="307777"/>
          </a:xfrm>
          <a:prstGeom prst="roundRect">
            <a:avLst>
              <a:gd name="adj" fmla="val 17905"/>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solidFill>
                  <a:schemeClr val="accent6"/>
                </a:solidFill>
                <a:latin typeface="Source Sans Pro" panose="020B0503030403020204" pitchFamily="34" charset="0"/>
                <a:ea typeface="Source Sans Pro" panose="020B0503030403020204" pitchFamily="34" charset="0"/>
              </a:rPr>
              <a:t>PL</a:t>
            </a:r>
            <a:r>
              <a:rPr lang="en-GB" b="1" dirty="0">
                <a:solidFill>
                  <a:schemeClr val="accent6"/>
                </a:solidFill>
                <a:latin typeface="Source Sans Pro" panose="020B0503030403020204" pitchFamily="34" charset="0"/>
                <a:ea typeface="Source Sans Pro" panose="020B0503030403020204" pitchFamily="34" charset="0"/>
              </a:rPr>
              <a:t>-FPGA</a:t>
            </a: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60" name="Rectangle: Rounded Corners 59">
            <a:extLst>
              <a:ext uri="{FF2B5EF4-FFF2-40B4-BE49-F238E27FC236}">
                <a16:creationId xmlns:a16="http://schemas.microsoft.com/office/drawing/2014/main" id="{A01F22CA-580B-6203-26C0-B26D3F86A5B4}"/>
              </a:ext>
            </a:extLst>
          </p:cNvPr>
          <p:cNvSpPr/>
          <p:nvPr/>
        </p:nvSpPr>
        <p:spPr>
          <a:xfrm>
            <a:off x="262273" y="2466097"/>
            <a:ext cx="4809631" cy="257470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1" name="Rectangle: Rounded Corners 60">
            <a:extLst>
              <a:ext uri="{FF2B5EF4-FFF2-40B4-BE49-F238E27FC236}">
                <a16:creationId xmlns:a16="http://schemas.microsoft.com/office/drawing/2014/main" id="{0D7770D9-922B-EFA7-E528-651A37FF5C85}"/>
              </a:ext>
            </a:extLst>
          </p:cNvPr>
          <p:cNvSpPr/>
          <p:nvPr/>
        </p:nvSpPr>
        <p:spPr>
          <a:xfrm>
            <a:off x="62301" y="745424"/>
            <a:ext cx="3194050" cy="454237"/>
          </a:xfrm>
          <a:prstGeom prst="roundRect">
            <a:avLst>
              <a:gd name="adj" fmla="val 5357"/>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62" name="Rectangle 61">
            <a:extLst>
              <a:ext uri="{FF2B5EF4-FFF2-40B4-BE49-F238E27FC236}">
                <a16:creationId xmlns:a16="http://schemas.microsoft.com/office/drawing/2014/main" id="{5C8079D2-2717-D0FE-5F3D-7C86ED121A24}"/>
              </a:ext>
            </a:extLst>
          </p:cNvPr>
          <p:cNvSpPr/>
          <p:nvPr/>
        </p:nvSpPr>
        <p:spPr>
          <a:xfrm>
            <a:off x="356555" y="4332928"/>
            <a:ext cx="4625840"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Wrapper (Auto-generated)</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88" name="Rectangle 87">
            <a:extLst>
              <a:ext uri="{FF2B5EF4-FFF2-40B4-BE49-F238E27FC236}">
                <a16:creationId xmlns:a16="http://schemas.microsoft.com/office/drawing/2014/main" id="{5BA54E39-4E03-1D36-2C10-492641105860}"/>
              </a:ext>
            </a:extLst>
          </p:cNvPr>
          <p:cNvSpPr/>
          <p:nvPr/>
        </p:nvSpPr>
        <p:spPr>
          <a:xfrm>
            <a:off x="356420" y="3283575"/>
            <a:ext cx="4625975" cy="294402"/>
          </a:xfrm>
          <a:prstGeom prst="rect">
            <a:avLst/>
          </a:prstGeom>
          <a:solidFill>
            <a:srgbClr val="F9DFD6"/>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BIPXL CTL FESA Class (C++)</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90" name="Rectangle 89">
            <a:extLst>
              <a:ext uri="{FF2B5EF4-FFF2-40B4-BE49-F238E27FC236}">
                <a16:creationId xmlns:a16="http://schemas.microsoft.com/office/drawing/2014/main" id="{FAEBF5A3-6923-3D78-8439-9BE8BFA62A6E}"/>
              </a:ext>
            </a:extLst>
          </p:cNvPr>
          <p:cNvSpPr/>
          <p:nvPr/>
        </p:nvSpPr>
        <p:spPr>
          <a:xfrm>
            <a:off x="356555" y="4673857"/>
            <a:ext cx="4625840"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Driver (Auto-generated)</a:t>
            </a:r>
            <a:endParaRPr lang="et-EE" sz="1400" dirty="0">
              <a:solidFill>
                <a:schemeClr val="accent6"/>
              </a:solidFill>
              <a:latin typeface="Source Sans Pro" panose="020B0503030403020204" pitchFamily="34" charset="0"/>
              <a:ea typeface="Source Sans Pro" panose="020B0503030403020204" pitchFamily="34" charset="0"/>
            </a:endParaRPr>
          </a:p>
        </p:txBody>
      </p:sp>
      <p:cxnSp>
        <p:nvCxnSpPr>
          <p:cNvPr id="91" name="Straight Arrow Connector 90">
            <a:extLst>
              <a:ext uri="{FF2B5EF4-FFF2-40B4-BE49-F238E27FC236}">
                <a16:creationId xmlns:a16="http://schemas.microsoft.com/office/drawing/2014/main" id="{82141329-A96C-D125-B9CC-E9EA68E5FC3B}"/>
              </a:ext>
            </a:extLst>
          </p:cNvPr>
          <p:cNvCxnSpPr>
            <a:cxnSpLocks/>
            <a:stCxn id="90" idx="2"/>
            <a:endCxn id="59" idx="0"/>
          </p:cNvCxnSpPr>
          <p:nvPr/>
        </p:nvCxnSpPr>
        <p:spPr>
          <a:xfrm>
            <a:off x="2669475" y="4968259"/>
            <a:ext cx="1103" cy="621241"/>
          </a:xfrm>
          <a:prstGeom prst="straightConnector1">
            <a:avLst/>
          </a:prstGeom>
          <a:ln w="28575">
            <a:solidFill>
              <a:schemeClr val="accent6"/>
            </a:solidFill>
            <a:miter lim="8000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94" name="Rectangle 93">
            <a:extLst>
              <a:ext uri="{FF2B5EF4-FFF2-40B4-BE49-F238E27FC236}">
                <a16:creationId xmlns:a16="http://schemas.microsoft.com/office/drawing/2014/main" id="{2E18FCE8-2A70-7580-8B38-C5D9029C1702}"/>
              </a:ext>
            </a:extLst>
          </p:cNvPr>
          <p:cNvSpPr/>
          <p:nvPr/>
        </p:nvSpPr>
        <p:spPr>
          <a:xfrm>
            <a:off x="128976" y="822901"/>
            <a:ext cx="3060700"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Expert GUI (Python – PyQt6)</a:t>
            </a:r>
          </a:p>
        </p:txBody>
      </p:sp>
      <p:sp>
        <p:nvSpPr>
          <p:cNvPr id="95" name="Freeform: Shape 94">
            <a:extLst>
              <a:ext uri="{FF2B5EF4-FFF2-40B4-BE49-F238E27FC236}">
                <a16:creationId xmlns:a16="http://schemas.microsoft.com/office/drawing/2014/main" id="{22BABC2C-E99D-ACC1-5008-4FB777CAF423}"/>
              </a:ext>
            </a:extLst>
          </p:cNvPr>
          <p:cNvSpPr/>
          <p:nvPr/>
        </p:nvSpPr>
        <p:spPr>
          <a:xfrm>
            <a:off x="356420" y="1213662"/>
            <a:ext cx="227782" cy="2078827"/>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6" name="Rectangle 95">
            <a:extLst>
              <a:ext uri="{FF2B5EF4-FFF2-40B4-BE49-F238E27FC236}">
                <a16:creationId xmlns:a16="http://schemas.microsoft.com/office/drawing/2014/main" id="{9A0DABD2-0B71-C1F6-7F04-8F4566577A8D}"/>
              </a:ext>
            </a:extLst>
          </p:cNvPr>
          <p:cNvSpPr/>
          <p:nvPr/>
        </p:nvSpPr>
        <p:spPr>
          <a:xfrm>
            <a:off x="356555" y="3983778"/>
            <a:ext cx="4625840" cy="294402"/>
          </a:xfrm>
          <a:prstGeom prst="rect">
            <a:avLst/>
          </a:prstGeom>
          <a:solidFill>
            <a:schemeClr val="bg1">
              <a:lumMod val="95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Extender (Semi-Auto)</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98" name="Rectangle 97">
            <a:extLst>
              <a:ext uri="{FF2B5EF4-FFF2-40B4-BE49-F238E27FC236}">
                <a16:creationId xmlns:a16="http://schemas.microsoft.com/office/drawing/2014/main" id="{0C74B2A7-E6D5-BF1A-4F3F-7635586D6E77}"/>
              </a:ext>
            </a:extLst>
          </p:cNvPr>
          <p:cNvSpPr/>
          <p:nvPr/>
        </p:nvSpPr>
        <p:spPr>
          <a:xfrm>
            <a:off x="356421" y="3637283"/>
            <a:ext cx="4625974" cy="294402"/>
          </a:xfrm>
          <a:prstGeom prst="rect">
            <a:avLst/>
          </a:prstGeom>
          <a:solidFill>
            <a:schemeClr val="bg1">
              <a:lumMod val="95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Core Library (C++)</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02" name="Rectangle 101">
            <a:extLst>
              <a:ext uri="{FF2B5EF4-FFF2-40B4-BE49-F238E27FC236}">
                <a16:creationId xmlns:a16="http://schemas.microsoft.com/office/drawing/2014/main" id="{BA10491C-AA43-A322-3A7C-A76BD76B1F7A}"/>
              </a:ext>
            </a:extLst>
          </p:cNvPr>
          <p:cNvSpPr/>
          <p:nvPr/>
        </p:nvSpPr>
        <p:spPr>
          <a:xfrm>
            <a:off x="2260394" y="2934870"/>
            <a:ext cx="2722000" cy="294402"/>
          </a:xfrm>
          <a:prstGeom prst="rect">
            <a:avLst/>
          </a:prstGeom>
          <a:solidFill>
            <a:schemeClr val="accent5">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Raw Data (HDF5)</a:t>
            </a:r>
          </a:p>
        </p:txBody>
      </p:sp>
      <p:cxnSp>
        <p:nvCxnSpPr>
          <p:cNvPr id="103" name="Straight Connector 102">
            <a:extLst>
              <a:ext uri="{FF2B5EF4-FFF2-40B4-BE49-F238E27FC236}">
                <a16:creationId xmlns:a16="http://schemas.microsoft.com/office/drawing/2014/main" id="{16531C37-1610-24F3-00D2-587A35986734}"/>
              </a:ext>
            </a:extLst>
          </p:cNvPr>
          <p:cNvCxnSpPr>
            <a:cxnSpLocks/>
          </p:cNvCxnSpPr>
          <p:nvPr/>
        </p:nvCxnSpPr>
        <p:spPr>
          <a:xfrm>
            <a:off x="139798" y="5114944"/>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4" name="TextBox 103">
            <a:extLst>
              <a:ext uri="{FF2B5EF4-FFF2-40B4-BE49-F238E27FC236}">
                <a16:creationId xmlns:a16="http://schemas.microsoft.com/office/drawing/2014/main" id="{B3626E76-3820-589D-2C1E-F92BFD977F16}"/>
              </a:ext>
            </a:extLst>
          </p:cNvPr>
          <p:cNvSpPr txBox="1"/>
          <p:nvPr/>
        </p:nvSpPr>
        <p:spPr>
          <a:xfrm>
            <a:off x="5129582" y="4831317"/>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05" name="Rectangle: Rounded Corners 104">
            <a:extLst>
              <a:ext uri="{FF2B5EF4-FFF2-40B4-BE49-F238E27FC236}">
                <a16:creationId xmlns:a16="http://schemas.microsoft.com/office/drawing/2014/main" id="{87067B75-992A-C2AD-FCE7-79B58E678EFC}"/>
              </a:ext>
            </a:extLst>
          </p:cNvPr>
          <p:cNvSpPr/>
          <p:nvPr/>
        </p:nvSpPr>
        <p:spPr>
          <a:xfrm>
            <a:off x="3855415" y="760718"/>
            <a:ext cx="857654" cy="434044"/>
          </a:xfrm>
          <a:prstGeom prst="roundRect">
            <a:avLst>
              <a:gd name="adj" fmla="val 13938"/>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b="1" dirty="0">
              <a:solidFill>
                <a:schemeClr val="accent6"/>
              </a:solidFill>
              <a:latin typeface="Source Sans Pro" panose="020B0503030403020204" pitchFamily="34" charset="0"/>
              <a:ea typeface="Source Sans Pro" panose="020B0503030403020204" pitchFamily="34" charset="0"/>
            </a:endParaRPr>
          </a:p>
        </p:txBody>
      </p:sp>
      <p:sp>
        <p:nvSpPr>
          <p:cNvPr id="106" name="Rectangle 105">
            <a:extLst>
              <a:ext uri="{FF2B5EF4-FFF2-40B4-BE49-F238E27FC236}">
                <a16:creationId xmlns:a16="http://schemas.microsoft.com/office/drawing/2014/main" id="{C1391588-20EF-F0CB-69EC-23BEFD985E1B}"/>
              </a:ext>
            </a:extLst>
          </p:cNvPr>
          <p:cNvSpPr/>
          <p:nvPr/>
        </p:nvSpPr>
        <p:spPr>
          <a:xfrm>
            <a:off x="3915393" y="824641"/>
            <a:ext cx="733559"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OP GUI</a:t>
            </a:r>
          </a:p>
        </p:txBody>
      </p:sp>
      <p:sp>
        <p:nvSpPr>
          <p:cNvPr id="109" name="Rectangle 108">
            <a:extLst>
              <a:ext uri="{FF2B5EF4-FFF2-40B4-BE49-F238E27FC236}">
                <a16:creationId xmlns:a16="http://schemas.microsoft.com/office/drawing/2014/main" id="{48F01617-1AAD-FF16-E048-77E037B64315}"/>
              </a:ext>
            </a:extLst>
          </p:cNvPr>
          <p:cNvSpPr/>
          <p:nvPr/>
        </p:nvSpPr>
        <p:spPr>
          <a:xfrm>
            <a:off x="2260394" y="2580193"/>
            <a:ext cx="2722000" cy="294402"/>
          </a:xfrm>
          <a:prstGeom prst="rect">
            <a:avLst/>
          </a:prstGeom>
          <a:solidFill>
            <a:schemeClr val="accent3">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Device Specific FESA Class (C++)</a:t>
            </a:r>
          </a:p>
        </p:txBody>
      </p:sp>
      <p:sp>
        <p:nvSpPr>
          <p:cNvPr id="111" name="Freeform: Shape 110">
            <a:extLst>
              <a:ext uri="{FF2B5EF4-FFF2-40B4-BE49-F238E27FC236}">
                <a16:creationId xmlns:a16="http://schemas.microsoft.com/office/drawing/2014/main" id="{06AC5B98-25F2-33F4-5CE8-71748AF67394}"/>
              </a:ext>
            </a:extLst>
          </p:cNvPr>
          <p:cNvSpPr/>
          <p:nvPr/>
        </p:nvSpPr>
        <p:spPr>
          <a:xfrm flipH="1">
            <a:off x="4210765" y="1117303"/>
            <a:ext cx="71405" cy="1462890"/>
          </a:xfrm>
          <a:custGeom>
            <a:avLst/>
            <a:gdLst>
              <a:gd name="connsiteX0" fmla="*/ 0 w 1080943"/>
              <a:gd name="connsiteY0" fmla="*/ 0 h 1693261"/>
              <a:gd name="connsiteX1" fmla="*/ 549965 w 1080943"/>
              <a:gd name="connsiteY1" fmla="*/ 1649895 h 1693261"/>
              <a:gd name="connsiteX2" fmla="*/ 1080052 w 1080943"/>
              <a:gd name="connsiteY2" fmla="*/ 1139687 h 1693261"/>
              <a:gd name="connsiteX3" fmla="*/ 689113 w 1080943"/>
              <a:gd name="connsiteY3" fmla="*/ 344556 h 1693261"/>
              <a:gd name="connsiteX0" fmla="*/ 0 w 1081684"/>
              <a:gd name="connsiteY0" fmla="*/ 0 h 1693261"/>
              <a:gd name="connsiteX1" fmla="*/ 549965 w 1081684"/>
              <a:gd name="connsiteY1" fmla="*/ 1649895 h 1693261"/>
              <a:gd name="connsiteX2" fmla="*/ 1080052 w 1081684"/>
              <a:gd name="connsiteY2" fmla="*/ 1139687 h 1693261"/>
              <a:gd name="connsiteX3" fmla="*/ 894522 w 1081684"/>
              <a:gd name="connsiteY3" fmla="*/ 1663148 h 1693261"/>
              <a:gd name="connsiteX0" fmla="*/ 0 w 894522"/>
              <a:gd name="connsiteY0" fmla="*/ 0 h 1897682"/>
              <a:gd name="connsiteX1" fmla="*/ 549965 w 894522"/>
              <a:gd name="connsiteY1" fmla="*/ 1649895 h 1897682"/>
              <a:gd name="connsiteX2" fmla="*/ 722243 w 894522"/>
              <a:gd name="connsiteY2" fmla="*/ 1755913 h 1897682"/>
              <a:gd name="connsiteX3" fmla="*/ 894522 w 894522"/>
              <a:gd name="connsiteY3" fmla="*/ 1663148 h 1897682"/>
              <a:gd name="connsiteX0" fmla="*/ 0 w 894522"/>
              <a:gd name="connsiteY0" fmla="*/ 0 h 1794521"/>
              <a:gd name="connsiteX1" fmla="*/ 159026 w 894522"/>
              <a:gd name="connsiteY1" fmla="*/ 921026 h 1794521"/>
              <a:gd name="connsiteX2" fmla="*/ 722243 w 894522"/>
              <a:gd name="connsiteY2" fmla="*/ 1755913 h 1794521"/>
              <a:gd name="connsiteX3" fmla="*/ 894522 w 894522"/>
              <a:gd name="connsiteY3" fmla="*/ 1663148 h 1794521"/>
              <a:gd name="connsiteX0" fmla="*/ 0 w 894522"/>
              <a:gd name="connsiteY0" fmla="*/ 0 h 1804133"/>
              <a:gd name="connsiteX1" fmla="*/ 159026 w 894522"/>
              <a:gd name="connsiteY1" fmla="*/ 921026 h 1804133"/>
              <a:gd name="connsiteX2" fmla="*/ 722243 w 894522"/>
              <a:gd name="connsiteY2" fmla="*/ 1755913 h 1804133"/>
              <a:gd name="connsiteX3" fmla="*/ 894522 w 894522"/>
              <a:gd name="connsiteY3" fmla="*/ 1663148 h 1804133"/>
              <a:gd name="connsiteX0" fmla="*/ 0 w 894522"/>
              <a:gd name="connsiteY0" fmla="*/ 0 h 1663148"/>
              <a:gd name="connsiteX1" fmla="*/ 159026 w 894522"/>
              <a:gd name="connsiteY1" fmla="*/ 921026 h 1663148"/>
              <a:gd name="connsiteX2" fmla="*/ 894522 w 894522"/>
              <a:gd name="connsiteY2" fmla="*/ 1663148 h 1663148"/>
              <a:gd name="connsiteX0" fmla="*/ 0 w 894522"/>
              <a:gd name="connsiteY0" fmla="*/ 0 h 1663148"/>
              <a:gd name="connsiteX1" fmla="*/ 311426 w 894522"/>
              <a:gd name="connsiteY1" fmla="*/ 854765 h 1663148"/>
              <a:gd name="connsiteX2" fmla="*/ 894522 w 894522"/>
              <a:gd name="connsiteY2" fmla="*/ 1663148 h 1663148"/>
              <a:gd name="connsiteX0" fmla="*/ 0 w 894522"/>
              <a:gd name="connsiteY0" fmla="*/ 0 h 1663148"/>
              <a:gd name="connsiteX1" fmla="*/ 86139 w 894522"/>
              <a:gd name="connsiteY1" fmla="*/ 1146313 h 1663148"/>
              <a:gd name="connsiteX2" fmla="*/ 894522 w 894522"/>
              <a:gd name="connsiteY2" fmla="*/ 1663148 h 1663148"/>
              <a:gd name="connsiteX0" fmla="*/ 10761 w 905283"/>
              <a:gd name="connsiteY0" fmla="*/ 0 h 1663148"/>
              <a:gd name="connsiteX1" fmla="*/ 96900 w 905283"/>
              <a:gd name="connsiteY1" fmla="*/ 1146313 h 1663148"/>
              <a:gd name="connsiteX2" fmla="*/ 905283 w 905283"/>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0 w 894522"/>
              <a:gd name="connsiteY0" fmla="*/ 0 h 1663148"/>
              <a:gd name="connsiteX1" fmla="*/ 192156 w 894522"/>
              <a:gd name="connsiteY1" fmla="*/ 1133061 h 1663148"/>
              <a:gd name="connsiteX2" fmla="*/ 894522 w 894522"/>
              <a:gd name="connsiteY2" fmla="*/ 1663148 h 1663148"/>
              <a:gd name="connsiteX0" fmla="*/ 196163 w 719624"/>
              <a:gd name="connsiteY0" fmla="*/ 0 h 1749287"/>
              <a:gd name="connsiteX1" fmla="*/ 17258 w 719624"/>
              <a:gd name="connsiteY1" fmla="*/ 1219200 h 1749287"/>
              <a:gd name="connsiteX2" fmla="*/ 719624 w 719624"/>
              <a:gd name="connsiteY2" fmla="*/ 1749287 h 1749287"/>
              <a:gd name="connsiteX0" fmla="*/ 195487 w 705696"/>
              <a:gd name="connsiteY0" fmla="*/ 0 h 1755913"/>
              <a:gd name="connsiteX1" fmla="*/ 16582 w 705696"/>
              <a:gd name="connsiteY1" fmla="*/ 1219200 h 1755913"/>
              <a:gd name="connsiteX2" fmla="*/ 705696 w 705696"/>
              <a:gd name="connsiteY2" fmla="*/ 1755913 h 1755913"/>
              <a:gd name="connsiteX0" fmla="*/ 195487 w 705696"/>
              <a:gd name="connsiteY0" fmla="*/ 0 h 1755913"/>
              <a:gd name="connsiteX1" fmla="*/ 16582 w 705696"/>
              <a:gd name="connsiteY1" fmla="*/ 1219200 h 1755913"/>
              <a:gd name="connsiteX2" fmla="*/ 705696 w 705696"/>
              <a:gd name="connsiteY2" fmla="*/ 1755913 h 1755913"/>
              <a:gd name="connsiteX0" fmla="*/ 57490 w 567699"/>
              <a:gd name="connsiteY0" fmla="*/ 0 h 1755913"/>
              <a:gd name="connsiteX1" fmla="*/ 30985 w 567699"/>
              <a:gd name="connsiteY1" fmla="*/ 1007165 h 1755913"/>
              <a:gd name="connsiteX2" fmla="*/ 567699 w 567699"/>
              <a:gd name="connsiteY2" fmla="*/ 1755913 h 1755913"/>
              <a:gd name="connsiteX0" fmla="*/ 0 w 510209"/>
              <a:gd name="connsiteY0" fmla="*/ 0 h 1755913"/>
              <a:gd name="connsiteX1" fmla="*/ 86139 w 510209"/>
              <a:gd name="connsiteY1" fmla="*/ 1007165 h 1755913"/>
              <a:gd name="connsiteX2" fmla="*/ 510209 w 510209"/>
              <a:gd name="connsiteY2" fmla="*/ 1755913 h 1755913"/>
              <a:gd name="connsiteX0" fmla="*/ 0 w 510209"/>
              <a:gd name="connsiteY0" fmla="*/ 0 h 1736035"/>
              <a:gd name="connsiteX1" fmla="*/ 86139 w 510209"/>
              <a:gd name="connsiteY1" fmla="*/ 1007165 h 1736035"/>
              <a:gd name="connsiteX2" fmla="*/ 510209 w 510209"/>
              <a:gd name="connsiteY2" fmla="*/ 1736035 h 1736035"/>
              <a:gd name="connsiteX0" fmla="*/ 104738 w 436042"/>
              <a:gd name="connsiteY0" fmla="*/ 0 h 1649896"/>
              <a:gd name="connsiteX1" fmla="*/ 11972 w 436042"/>
              <a:gd name="connsiteY1" fmla="*/ 921026 h 1649896"/>
              <a:gd name="connsiteX2" fmla="*/ 436042 w 436042"/>
              <a:gd name="connsiteY2" fmla="*/ 1649896 h 1649896"/>
              <a:gd name="connsiteX0" fmla="*/ 182635 w 513939"/>
              <a:gd name="connsiteY0" fmla="*/ 0 h 1649896"/>
              <a:gd name="connsiteX1" fmla="*/ 89869 w 513939"/>
              <a:gd name="connsiteY1" fmla="*/ 921026 h 1649896"/>
              <a:gd name="connsiteX2" fmla="*/ 513939 w 513939"/>
              <a:gd name="connsiteY2" fmla="*/ 1649896 h 1649896"/>
              <a:gd name="connsiteX0" fmla="*/ 290107 w 621411"/>
              <a:gd name="connsiteY0" fmla="*/ 0 h 1649896"/>
              <a:gd name="connsiteX1" fmla="*/ 25062 w 621411"/>
              <a:gd name="connsiteY1" fmla="*/ 410817 h 1649896"/>
              <a:gd name="connsiteX2" fmla="*/ 621411 w 621411"/>
              <a:gd name="connsiteY2" fmla="*/ 1649896 h 1649896"/>
              <a:gd name="connsiteX0" fmla="*/ 0 w 331304"/>
              <a:gd name="connsiteY0" fmla="*/ 0 h 1649896"/>
              <a:gd name="connsiteX1" fmla="*/ 331304 w 331304"/>
              <a:gd name="connsiteY1" fmla="*/ 1649896 h 1649896"/>
              <a:gd name="connsiteX0" fmla="*/ 72887 w 72887"/>
              <a:gd name="connsiteY0" fmla="*/ 0 h 1000540"/>
              <a:gd name="connsiteX1" fmla="*/ 0 w 72887"/>
              <a:gd name="connsiteY1" fmla="*/ 1000540 h 1000540"/>
              <a:gd name="connsiteX0" fmla="*/ 72887 w 72887"/>
              <a:gd name="connsiteY0" fmla="*/ 0 h 1000540"/>
              <a:gd name="connsiteX1" fmla="*/ 49418 w 72887"/>
              <a:gd name="connsiteY1" fmla="*/ 452593 h 1000540"/>
              <a:gd name="connsiteX2" fmla="*/ 0 w 72887"/>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255384 w 255384"/>
              <a:gd name="connsiteY0" fmla="*/ 0 h 1000540"/>
              <a:gd name="connsiteX1" fmla="*/ 2 w 255384"/>
              <a:gd name="connsiteY1" fmla="*/ 419462 h 1000540"/>
              <a:gd name="connsiteX2" fmla="*/ 182497 w 255384"/>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51 w 195751"/>
              <a:gd name="connsiteY0" fmla="*/ 0 h 1000540"/>
              <a:gd name="connsiteX1" fmla="*/ 4 w 195751"/>
              <a:gd name="connsiteY1" fmla="*/ 399584 h 1000540"/>
              <a:gd name="connsiteX2" fmla="*/ 122864 w 195751"/>
              <a:gd name="connsiteY2" fmla="*/ 1000540 h 1000540"/>
              <a:gd name="connsiteX0" fmla="*/ 195747 w 195747"/>
              <a:gd name="connsiteY0" fmla="*/ 0 h 1000540"/>
              <a:gd name="connsiteX1" fmla="*/ 0 w 195747"/>
              <a:gd name="connsiteY1" fmla="*/ 399584 h 1000540"/>
              <a:gd name="connsiteX2" fmla="*/ 122860 w 195747"/>
              <a:gd name="connsiteY2" fmla="*/ 1000540 h 1000540"/>
              <a:gd name="connsiteX0" fmla="*/ 176794 w 176794"/>
              <a:gd name="connsiteY0" fmla="*/ 0 h 1000540"/>
              <a:gd name="connsiteX1" fmla="*/ 0 w 176794"/>
              <a:gd name="connsiteY1" fmla="*/ 395917 h 1000540"/>
              <a:gd name="connsiteX2" fmla="*/ 103907 w 176794"/>
              <a:gd name="connsiteY2" fmla="*/ 1000540 h 1000540"/>
            </a:gdLst>
            <a:ahLst/>
            <a:cxnLst>
              <a:cxn ang="0">
                <a:pos x="connsiteX0" y="connsiteY0"/>
              </a:cxn>
              <a:cxn ang="0">
                <a:pos x="connsiteX1" y="connsiteY1"/>
              </a:cxn>
              <a:cxn ang="0">
                <a:pos x="connsiteX2" y="connsiteY2"/>
              </a:cxn>
            </a:cxnLst>
            <a:rect l="l" t="t" r="r" b="b"/>
            <a:pathLst>
              <a:path w="176794" h="1000540">
                <a:moveTo>
                  <a:pt x="176794" y="0"/>
                </a:moveTo>
                <a:cubicBezTo>
                  <a:pt x="5528" y="53682"/>
                  <a:pt x="1402" y="242333"/>
                  <a:pt x="0" y="395917"/>
                </a:cubicBezTo>
                <a:cubicBezTo>
                  <a:pt x="9703" y="631813"/>
                  <a:pt x="128203" y="667027"/>
                  <a:pt x="103907" y="1000540"/>
                </a:cubicBezTo>
              </a:path>
            </a:pathLst>
          </a:custGeom>
          <a:noFill/>
          <a:ln w="28575">
            <a:solidFill>
              <a:srgbClr val="E69F00"/>
            </a:solidFill>
            <a:headEnd type="stealth" w="lg" len="med"/>
            <a:tailEnd type="stealth" w="lg" len="me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12" name="TextBox 111">
            <a:extLst>
              <a:ext uri="{FF2B5EF4-FFF2-40B4-BE49-F238E27FC236}">
                <a16:creationId xmlns:a16="http://schemas.microsoft.com/office/drawing/2014/main" id="{03DF004C-DDBF-B4F4-687E-C2F6A1746DF7}"/>
              </a:ext>
            </a:extLst>
          </p:cNvPr>
          <p:cNvSpPr txBox="1"/>
          <p:nvPr/>
        </p:nvSpPr>
        <p:spPr>
          <a:xfrm>
            <a:off x="188182" y="245346"/>
            <a:ext cx="282129" cy="276999"/>
          </a:xfrm>
          <a:prstGeom prst="rect">
            <a:avLst/>
          </a:prstGeom>
          <a:noFill/>
        </p:spPr>
        <p:txBody>
          <a:bodyPr wrap="none" lIns="0" tIns="0" rIns="0" bIns="0" rtlCol="0">
            <a:spAutoFit/>
          </a:bodyPr>
          <a:lstStyle/>
          <a:p>
            <a:pPr algn="l"/>
            <a:r>
              <a:rPr lang="en-US" dirty="0"/>
              <a:t>V5</a:t>
            </a:r>
            <a:endParaRPr lang="en-GB" dirty="0"/>
          </a:p>
        </p:txBody>
      </p:sp>
      <p:cxnSp>
        <p:nvCxnSpPr>
          <p:cNvPr id="113" name="Connector: Elbow 96">
            <a:extLst>
              <a:ext uri="{FF2B5EF4-FFF2-40B4-BE49-F238E27FC236}">
                <a16:creationId xmlns:a16="http://schemas.microsoft.com/office/drawing/2014/main" id="{DB9AF3E9-D094-5B27-88CA-446FA6D70AFE}"/>
              </a:ext>
            </a:extLst>
          </p:cNvPr>
          <p:cNvCxnSpPr>
            <a:cxnSpLocks/>
            <a:stCxn id="94" idx="2"/>
            <a:endCxn id="109" idx="1"/>
          </p:cNvCxnSpPr>
          <p:nvPr/>
        </p:nvCxnSpPr>
        <p:spPr>
          <a:xfrm rot="16200000" flipH="1">
            <a:off x="1154815" y="1621814"/>
            <a:ext cx="1610091" cy="601068"/>
          </a:xfrm>
          <a:prstGeom prst="curvedConnector2">
            <a:avLst/>
          </a:prstGeom>
          <a:ln w="28575">
            <a:solidFill>
              <a:srgbClr val="E69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731CAD23-1E32-A941-E24A-C1F1309415BC}"/>
              </a:ext>
            </a:extLst>
          </p:cNvPr>
          <p:cNvCxnSpPr>
            <a:cxnSpLocks/>
          </p:cNvCxnSpPr>
          <p:nvPr/>
        </p:nvCxnSpPr>
        <p:spPr>
          <a:xfrm>
            <a:off x="6096000" y="1406031"/>
            <a:ext cx="0" cy="1668451"/>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261A22B4-0989-0753-5501-204DFB7E1309}"/>
              </a:ext>
            </a:extLst>
          </p:cNvPr>
          <p:cNvCxnSpPr>
            <a:cxnSpLocks/>
            <a:endCxn id="84" idx="0"/>
          </p:cNvCxnSpPr>
          <p:nvPr/>
        </p:nvCxnSpPr>
        <p:spPr>
          <a:xfrm>
            <a:off x="4648952" y="958714"/>
            <a:ext cx="3133488" cy="313099"/>
          </a:xfrm>
          <a:prstGeom prst="curvedConnector2">
            <a:avLst/>
          </a:prstGeom>
          <a:ln w="28575">
            <a:solidFill>
              <a:srgbClr val="E69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1" name="Connector: Elbow 130">
            <a:extLst>
              <a:ext uri="{FF2B5EF4-FFF2-40B4-BE49-F238E27FC236}">
                <a16:creationId xmlns:a16="http://schemas.microsoft.com/office/drawing/2014/main" id="{27B1C607-69B9-31BA-68C0-668C50B3C92A}"/>
              </a:ext>
            </a:extLst>
          </p:cNvPr>
          <p:cNvCxnSpPr>
            <a:cxnSpLocks/>
            <a:endCxn id="77" idx="2"/>
          </p:cNvCxnSpPr>
          <p:nvPr/>
        </p:nvCxnSpPr>
        <p:spPr>
          <a:xfrm flipV="1">
            <a:off x="4982394" y="2238954"/>
            <a:ext cx="2286380" cy="835528"/>
          </a:xfrm>
          <a:prstGeom prst="curvedConnector2">
            <a:avLst/>
          </a:prstGeom>
          <a:ln w="28575">
            <a:solidFill>
              <a:srgbClr val="6E2466"/>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1678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E3FB1-72FE-713C-32B9-A883970B59F1}"/>
              </a:ext>
            </a:extLst>
          </p:cNvPr>
          <p:cNvSpPr>
            <a:spLocks noGrp="1"/>
          </p:cNvSpPr>
          <p:nvPr>
            <p:ph type="title"/>
          </p:nvPr>
        </p:nvSpPr>
        <p:spPr/>
        <p:txBody>
          <a:bodyPr/>
          <a:lstStyle/>
          <a:p>
            <a:r>
              <a:rPr lang="en-US" dirty="0"/>
              <a:t>Current Progress</a:t>
            </a:r>
            <a:endParaRPr lang="en-GB" dirty="0"/>
          </a:p>
        </p:txBody>
      </p:sp>
      <p:sp>
        <p:nvSpPr>
          <p:cNvPr id="4" name="Rectangle: Rounded Corners 3">
            <a:extLst>
              <a:ext uri="{FF2B5EF4-FFF2-40B4-BE49-F238E27FC236}">
                <a16:creationId xmlns:a16="http://schemas.microsoft.com/office/drawing/2014/main" id="{967F0D02-6698-7D8C-AAE6-8A203F2F475A}"/>
              </a:ext>
            </a:extLst>
          </p:cNvPr>
          <p:cNvSpPr/>
          <p:nvPr/>
        </p:nvSpPr>
        <p:spPr>
          <a:xfrm>
            <a:off x="760306" y="2743732"/>
            <a:ext cx="4814404" cy="1853589"/>
          </a:xfrm>
          <a:prstGeom prst="roundRect">
            <a:avLst>
              <a:gd name="adj" fmla="val 3076"/>
            </a:avLst>
          </a:prstGeom>
          <a:solidFill>
            <a:schemeClr val="accent4">
              <a:lumMod val="60000"/>
              <a:lumOff val="40000"/>
            </a:schemeClr>
          </a:solidFill>
          <a:ln w="3175">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5" name="Rectangle 4">
            <a:extLst>
              <a:ext uri="{FF2B5EF4-FFF2-40B4-BE49-F238E27FC236}">
                <a16:creationId xmlns:a16="http://schemas.microsoft.com/office/drawing/2014/main" id="{0580BE85-9FB0-DE1D-C77D-70D508507539}"/>
              </a:ext>
            </a:extLst>
          </p:cNvPr>
          <p:cNvSpPr/>
          <p:nvPr/>
        </p:nvSpPr>
        <p:spPr>
          <a:xfrm>
            <a:off x="854588" y="3889444"/>
            <a:ext cx="4625840"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Wrapper (Auto-generated)</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6" name="Rectangle 5">
            <a:extLst>
              <a:ext uri="{FF2B5EF4-FFF2-40B4-BE49-F238E27FC236}">
                <a16:creationId xmlns:a16="http://schemas.microsoft.com/office/drawing/2014/main" id="{7536A7EA-9726-4F18-B566-404092986E99}"/>
              </a:ext>
            </a:extLst>
          </p:cNvPr>
          <p:cNvSpPr/>
          <p:nvPr/>
        </p:nvSpPr>
        <p:spPr>
          <a:xfrm>
            <a:off x="854453" y="2840091"/>
            <a:ext cx="4625975" cy="294402"/>
          </a:xfrm>
          <a:prstGeom prst="rect">
            <a:avLst/>
          </a:prstGeom>
          <a:solidFill>
            <a:srgbClr val="F9DFD6"/>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b="1" dirty="0">
                <a:solidFill>
                  <a:schemeClr val="accent6"/>
                </a:solidFill>
                <a:latin typeface="Source Sans Pro" panose="020B0503030403020204" pitchFamily="34" charset="0"/>
                <a:ea typeface="Source Sans Pro" panose="020B0503030403020204" pitchFamily="34" charset="0"/>
              </a:rPr>
              <a:t>BIPXL CTL FESA Class (C++)</a:t>
            </a:r>
            <a:endParaRPr lang="et-EE" sz="1400" b="1" dirty="0">
              <a:solidFill>
                <a:schemeClr val="accent6"/>
              </a:solidFill>
              <a:latin typeface="Source Sans Pro" panose="020B0503030403020204" pitchFamily="34" charset="0"/>
              <a:ea typeface="Source Sans Pro" panose="020B0503030403020204" pitchFamily="34" charset="0"/>
            </a:endParaRPr>
          </a:p>
        </p:txBody>
      </p:sp>
      <p:sp>
        <p:nvSpPr>
          <p:cNvPr id="7" name="Rectangle 6">
            <a:extLst>
              <a:ext uri="{FF2B5EF4-FFF2-40B4-BE49-F238E27FC236}">
                <a16:creationId xmlns:a16="http://schemas.microsoft.com/office/drawing/2014/main" id="{4763A80A-DA68-3DEA-D7D0-FAD53B975456}"/>
              </a:ext>
            </a:extLst>
          </p:cNvPr>
          <p:cNvSpPr/>
          <p:nvPr/>
        </p:nvSpPr>
        <p:spPr>
          <a:xfrm>
            <a:off x="854588" y="4230373"/>
            <a:ext cx="4625840" cy="294402"/>
          </a:xfrm>
          <a:prstGeom prst="rect">
            <a:avLst/>
          </a:prstGeom>
          <a:solidFill>
            <a:schemeClr val="accent4">
              <a:lumMod val="20000"/>
              <a:lumOff val="80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Driver (Auto-generated)</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12" name="Rectangle 11">
            <a:extLst>
              <a:ext uri="{FF2B5EF4-FFF2-40B4-BE49-F238E27FC236}">
                <a16:creationId xmlns:a16="http://schemas.microsoft.com/office/drawing/2014/main" id="{78AA19C0-A1D4-578A-D303-2DB1EC884CA0}"/>
              </a:ext>
            </a:extLst>
          </p:cNvPr>
          <p:cNvSpPr/>
          <p:nvPr/>
        </p:nvSpPr>
        <p:spPr>
          <a:xfrm>
            <a:off x="854453" y="4230373"/>
            <a:ext cx="3824227" cy="294402"/>
          </a:xfrm>
          <a:prstGeom prst="rect">
            <a:avLst/>
          </a:prstGeom>
          <a:solidFill>
            <a:srgbClr val="92D050">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690DA1D-48E1-6B7F-AA90-A0AB601246BF}"/>
              </a:ext>
            </a:extLst>
          </p:cNvPr>
          <p:cNvSpPr/>
          <p:nvPr/>
        </p:nvSpPr>
        <p:spPr>
          <a:xfrm>
            <a:off x="854588" y="3540294"/>
            <a:ext cx="4625840" cy="294402"/>
          </a:xfrm>
          <a:prstGeom prst="rect">
            <a:avLst/>
          </a:prstGeom>
          <a:solidFill>
            <a:schemeClr val="bg1">
              <a:lumMod val="95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EDGE Extender (Semi-Auto)</a:t>
            </a:r>
            <a:endParaRPr lang="et-EE" sz="1400" dirty="0">
              <a:solidFill>
                <a:schemeClr val="accent6"/>
              </a:solidFill>
              <a:latin typeface="Source Sans Pro" panose="020B0503030403020204" pitchFamily="34" charset="0"/>
              <a:ea typeface="Source Sans Pro" panose="020B0503030403020204" pitchFamily="34" charset="0"/>
            </a:endParaRPr>
          </a:p>
        </p:txBody>
      </p:sp>
      <p:sp>
        <p:nvSpPr>
          <p:cNvPr id="9" name="Rectangle 8">
            <a:extLst>
              <a:ext uri="{FF2B5EF4-FFF2-40B4-BE49-F238E27FC236}">
                <a16:creationId xmlns:a16="http://schemas.microsoft.com/office/drawing/2014/main" id="{B99686F6-D15D-246F-60B1-51BF4E56FD75}"/>
              </a:ext>
            </a:extLst>
          </p:cNvPr>
          <p:cNvSpPr/>
          <p:nvPr/>
        </p:nvSpPr>
        <p:spPr>
          <a:xfrm>
            <a:off x="854454" y="3193799"/>
            <a:ext cx="4625974" cy="294402"/>
          </a:xfrm>
          <a:prstGeom prst="rect">
            <a:avLst/>
          </a:prstGeom>
          <a:solidFill>
            <a:schemeClr val="bg1">
              <a:lumMod val="95000"/>
            </a:schemeClr>
          </a:solidFill>
          <a:ln w="6350">
            <a:solidFill>
              <a:schemeClr val="accent4">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solidFill>
                  <a:schemeClr val="accent6"/>
                </a:solidFill>
                <a:latin typeface="Source Sans Pro" panose="020B0503030403020204" pitchFamily="34" charset="0"/>
                <a:ea typeface="Source Sans Pro" panose="020B0503030403020204" pitchFamily="34" charset="0"/>
              </a:rPr>
              <a:t>BIPXL Core Library (C++)</a:t>
            </a:r>
            <a:endParaRPr lang="et-EE" sz="1400" dirty="0">
              <a:solidFill>
                <a:schemeClr val="accent6"/>
              </a:solidFill>
              <a:latin typeface="Source Sans Pro" panose="020B0503030403020204" pitchFamily="34" charset="0"/>
              <a:ea typeface="Source Sans Pro" panose="020B0503030403020204" pitchFamily="34" charset="0"/>
            </a:endParaRPr>
          </a:p>
        </p:txBody>
      </p:sp>
      <p:cxnSp>
        <p:nvCxnSpPr>
          <p:cNvPr id="10" name="Straight Connector 9">
            <a:extLst>
              <a:ext uri="{FF2B5EF4-FFF2-40B4-BE49-F238E27FC236}">
                <a16:creationId xmlns:a16="http://schemas.microsoft.com/office/drawing/2014/main" id="{7D60BB12-2B92-3D95-C2CA-BF1D76AF983D}"/>
              </a:ext>
            </a:extLst>
          </p:cNvPr>
          <p:cNvCxnSpPr>
            <a:cxnSpLocks/>
          </p:cNvCxnSpPr>
          <p:nvPr/>
        </p:nvCxnSpPr>
        <p:spPr>
          <a:xfrm>
            <a:off x="637831" y="4671460"/>
            <a:ext cx="5436704" cy="0"/>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1" name="TextBox 10">
            <a:extLst>
              <a:ext uri="{FF2B5EF4-FFF2-40B4-BE49-F238E27FC236}">
                <a16:creationId xmlns:a16="http://schemas.microsoft.com/office/drawing/2014/main" id="{556FB04C-63C3-D09B-8DFE-44EB72B0045E}"/>
              </a:ext>
            </a:extLst>
          </p:cNvPr>
          <p:cNvSpPr txBox="1"/>
          <p:nvPr/>
        </p:nvSpPr>
        <p:spPr>
          <a:xfrm>
            <a:off x="5627615" y="4387833"/>
            <a:ext cx="407163" cy="307777"/>
          </a:xfrm>
          <a:prstGeom prst="rect">
            <a:avLst/>
          </a:prstGeom>
          <a:noFill/>
        </p:spPr>
        <p:txBody>
          <a:bodyPr wrap="square" lIns="0" tIns="0" rIns="0" bIns="0" rtlCol="0">
            <a:spAutoFit/>
          </a:bodyPr>
          <a:lstStyle/>
          <a:p>
            <a:pPr algn="l"/>
            <a:r>
              <a:rPr lang="en-GB" sz="2000" dirty="0">
                <a:solidFill>
                  <a:schemeClr val="accent6"/>
                </a:solidFill>
                <a:latin typeface="Source Sans Pro" panose="020B0503030403020204" pitchFamily="34" charset="0"/>
                <a:ea typeface="Source Sans Pro" panose="020B0503030403020204" pitchFamily="34" charset="0"/>
              </a:rPr>
              <a:t>FEC</a:t>
            </a:r>
            <a:endParaRPr lang="et-EE" sz="2000" dirty="0">
              <a:solidFill>
                <a:schemeClr val="accent6"/>
              </a:solidFill>
              <a:latin typeface="Source Sans Pro" panose="020B0503030403020204" pitchFamily="34" charset="0"/>
              <a:ea typeface="Source Sans Pro" panose="020B0503030403020204" pitchFamily="34" charset="0"/>
            </a:endParaRPr>
          </a:p>
        </p:txBody>
      </p:sp>
      <p:sp>
        <p:nvSpPr>
          <p:cNvPr id="13" name="Rectangle 12">
            <a:extLst>
              <a:ext uri="{FF2B5EF4-FFF2-40B4-BE49-F238E27FC236}">
                <a16:creationId xmlns:a16="http://schemas.microsoft.com/office/drawing/2014/main" id="{AB0D93E2-711A-7A16-F355-6789E4D0F0B1}"/>
              </a:ext>
            </a:extLst>
          </p:cNvPr>
          <p:cNvSpPr/>
          <p:nvPr/>
        </p:nvSpPr>
        <p:spPr>
          <a:xfrm>
            <a:off x="854453" y="3889444"/>
            <a:ext cx="3824227" cy="294402"/>
          </a:xfrm>
          <a:prstGeom prst="rect">
            <a:avLst/>
          </a:prstGeom>
          <a:solidFill>
            <a:srgbClr val="92D050">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3802AC0-19B5-8802-EA3E-D25585BC44C4}"/>
              </a:ext>
            </a:extLst>
          </p:cNvPr>
          <p:cNvSpPr/>
          <p:nvPr/>
        </p:nvSpPr>
        <p:spPr>
          <a:xfrm>
            <a:off x="854453" y="3538789"/>
            <a:ext cx="1477267" cy="294402"/>
          </a:xfrm>
          <a:prstGeom prst="rect">
            <a:avLst/>
          </a:prstGeom>
          <a:solidFill>
            <a:srgbClr val="92D050">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B19707D-8F75-C527-8F2E-29BB251B640F}"/>
              </a:ext>
            </a:extLst>
          </p:cNvPr>
          <p:cNvSpPr/>
          <p:nvPr/>
        </p:nvSpPr>
        <p:spPr>
          <a:xfrm>
            <a:off x="854453" y="3193022"/>
            <a:ext cx="319027" cy="294402"/>
          </a:xfrm>
          <a:prstGeom prst="rect">
            <a:avLst/>
          </a:prstGeom>
          <a:solidFill>
            <a:srgbClr val="92D050">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D039CF48-DFE3-3B15-537F-4790C3023C53}"/>
              </a:ext>
            </a:extLst>
          </p:cNvPr>
          <p:cNvSpPr txBox="1"/>
          <p:nvPr/>
        </p:nvSpPr>
        <p:spPr>
          <a:xfrm>
            <a:off x="8016319" y="2889161"/>
            <a:ext cx="6096000" cy="3416320"/>
          </a:xfrm>
          <a:prstGeom prst="rect">
            <a:avLst/>
          </a:prstGeom>
          <a:noFill/>
        </p:spPr>
        <p:txBody>
          <a:bodyPr wrap="square">
            <a:spAutoFit/>
          </a:bodyPr>
          <a:lstStyle/>
          <a:p>
            <a:r>
              <a:rPr lang="en-GB" dirty="0" err="1">
                <a:solidFill>
                  <a:srgbClr val="92D050"/>
                </a:solidFill>
              </a:rPr>
              <a:t>bipxl_gateware_info</a:t>
            </a:r>
            <a:r>
              <a:rPr lang="en-GB" dirty="0">
                <a:solidFill>
                  <a:srgbClr val="92D050"/>
                </a:solidFill>
              </a:rPr>
              <a:t> (very </a:t>
            </a:r>
            <a:r>
              <a:rPr lang="en-GB" dirty="0" err="1">
                <a:solidFill>
                  <a:srgbClr val="92D050"/>
                </a:solidFill>
              </a:rPr>
              <a:t>very</a:t>
            </a:r>
            <a:r>
              <a:rPr lang="en-GB" dirty="0">
                <a:solidFill>
                  <a:srgbClr val="92D050"/>
                </a:solidFill>
              </a:rPr>
              <a:t> small)</a:t>
            </a:r>
          </a:p>
          <a:p>
            <a:r>
              <a:rPr lang="en-GB" dirty="0" err="1"/>
              <a:t>data_controller</a:t>
            </a:r>
            <a:endParaRPr lang="en-GB" dirty="0"/>
          </a:p>
          <a:p>
            <a:r>
              <a:rPr lang="en-GB" dirty="0" err="1">
                <a:solidFill>
                  <a:srgbClr val="92D050"/>
                </a:solidFill>
              </a:rPr>
              <a:t>detector_controller</a:t>
            </a:r>
            <a:endParaRPr lang="en-GB" dirty="0">
              <a:solidFill>
                <a:srgbClr val="92D050"/>
              </a:solidFill>
            </a:endParaRPr>
          </a:p>
          <a:p>
            <a:r>
              <a:rPr lang="en-GB" dirty="0" err="1"/>
              <a:t>event_assembler</a:t>
            </a:r>
            <a:endParaRPr lang="en-GB" dirty="0"/>
          </a:p>
          <a:p>
            <a:r>
              <a:rPr lang="en-GB" dirty="0" err="1"/>
              <a:t>fast_bus</a:t>
            </a:r>
            <a:endParaRPr lang="en-GB" dirty="0"/>
          </a:p>
          <a:p>
            <a:r>
              <a:rPr lang="en-GB" dirty="0" err="1"/>
              <a:t>gbt_fpga</a:t>
            </a:r>
            <a:endParaRPr lang="en-GB" dirty="0"/>
          </a:p>
          <a:p>
            <a:r>
              <a:rPr lang="en-GB" dirty="0" err="1">
                <a:solidFill>
                  <a:srgbClr val="92D050"/>
                </a:solidFill>
              </a:rPr>
              <a:t>gbt_sc</a:t>
            </a:r>
            <a:endParaRPr lang="en-GB" dirty="0">
              <a:solidFill>
                <a:srgbClr val="92D050"/>
              </a:solidFill>
            </a:endParaRPr>
          </a:p>
          <a:p>
            <a:r>
              <a:rPr lang="en-GB" dirty="0" err="1"/>
              <a:t>shutter_controller</a:t>
            </a:r>
            <a:endParaRPr lang="en-GB" dirty="0"/>
          </a:p>
          <a:p>
            <a:r>
              <a:rPr lang="en-GB" dirty="0" err="1"/>
              <a:t>system_controller</a:t>
            </a:r>
            <a:endParaRPr lang="en-GB" dirty="0"/>
          </a:p>
          <a:p>
            <a:r>
              <a:rPr lang="en-GB" dirty="0" err="1"/>
              <a:t>trigger_controller</a:t>
            </a:r>
            <a:endParaRPr lang="en-GB" dirty="0"/>
          </a:p>
          <a:p>
            <a:r>
              <a:rPr lang="en-GB" dirty="0">
                <a:solidFill>
                  <a:srgbClr val="92D050"/>
                </a:solidFill>
              </a:rPr>
              <a:t>zcu102_peripherals</a:t>
            </a:r>
          </a:p>
          <a:p>
            <a:r>
              <a:rPr lang="en-GB" b="1" dirty="0">
                <a:solidFill>
                  <a:schemeClr val="tx2"/>
                </a:solidFill>
              </a:rPr>
              <a:t>4/11 blocks = ~36%</a:t>
            </a:r>
          </a:p>
        </p:txBody>
      </p:sp>
      <p:cxnSp>
        <p:nvCxnSpPr>
          <p:cNvPr id="20" name="Connector: Elbow 19">
            <a:extLst>
              <a:ext uri="{FF2B5EF4-FFF2-40B4-BE49-F238E27FC236}">
                <a16:creationId xmlns:a16="http://schemas.microsoft.com/office/drawing/2014/main" id="{F13EA511-C715-D26C-8EEE-9A940CE382C0}"/>
              </a:ext>
            </a:extLst>
          </p:cNvPr>
          <p:cNvCxnSpPr>
            <a:cxnSpLocks/>
            <a:stCxn id="8" idx="3"/>
            <a:endCxn id="17" idx="1"/>
          </p:cNvCxnSpPr>
          <p:nvPr/>
        </p:nvCxnSpPr>
        <p:spPr>
          <a:xfrm>
            <a:off x="5480428" y="3687495"/>
            <a:ext cx="2535891" cy="909826"/>
          </a:xfrm>
          <a:prstGeom prst="curvedConnector3">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A8D7B65-C84F-4752-13AE-2DB29EB931E6}"/>
              </a:ext>
            </a:extLst>
          </p:cNvPr>
          <p:cNvSpPr txBox="1"/>
          <p:nvPr/>
        </p:nvSpPr>
        <p:spPr>
          <a:xfrm>
            <a:off x="7764780" y="721798"/>
            <a:ext cx="3749040" cy="1200329"/>
          </a:xfrm>
          <a:prstGeom prst="rect">
            <a:avLst/>
          </a:prstGeom>
          <a:noFill/>
        </p:spPr>
        <p:txBody>
          <a:bodyPr wrap="square">
            <a:spAutoFit/>
          </a:bodyPr>
          <a:lstStyle/>
          <a:p>
            <a:r>
              <a:rPr lang="en-GB" dirty="0">
                <a:hlinkClick r:id="rId2"/>
              </a:rPr>
              <a:t>Overview of existing functionality</a:t>
            </a:r>
            <a:endParaRPr lang="en-GB" dirty="0"/>
          </a:p>
          <a:p>
            <a:r>
              <a:rPr lang="en-GB" dirty="0"/>
              <a:t>(We will not copy this 1 for 1, we will only implement things that are necessary).</a:t>
            </a:r>
          </a:p>
        </p:txBody>
      </p:sp>
      <p:cxnSp>
        <p:nvCxnSpPr>
          <p:cNvPr id="26" name="Connector: Elbow 19">
            <a:extLst>
              <a:ext uri="{FF2B5EF4-FFF2-40B4-BE49-F238E27FC236}">
                <a16:creationId xmlns:a16="http://schemas.microsoft.com/office/drawing/2014/main" id="{C79069EF-B9C4-EF5F-E6E2-77F153B94362}"/>
              </a:ext>
            </a:extLst>
          </p:cNvPr>
          <p:cNvCxnSpPr>
            <a:cxnSpLocks/>
            <a:endCxn id="25" idx="1"/>
          </p:cNvCxnSpPr>
          <p:nvPr/>
        </p:nvCxnSpPr>
        <p:spPr>
          <a:xfrm flipV="1">
            <a:off x="5480428" y="1321963"/>
            <a:ext cx="2284352" cy="2018260"/>
          </a:xfrm>
          <a:prstGeom prst="curvedConnector3">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1774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C775E0-2692-03CA-CF54-13F6D0A190FB}"/>
              </a:ext>
            </a:extLst>
          </p:cNvPr>
          <p:cNvSpPr>
            <a:spLocks noGrp="1"/>
          </p:cNvSpPr>
          <p:nvPr>
            <p:ph idx="1"/>
          </p:nvPr>
        </p:nvSpPr>
        <p:spPr/>
        <p:txBody>
          <a:bodyPr/>
          <a:lstStyle/>
          <a:p>
            <a:pPr marL="342900" indent="-342900">
              <a:buFont typeface="Arial" panose="020B0604020202020204" pitchFamily="34" charset="0"/>
              <a:buChar char="•"/>
            </a:pPr>
            <a:r>
              <a:rPr lang="en-US" dirty="0"/>
              <a:t>Finish a vertical stack to make sure we can communicate with the detectors like this.</a:t>
            </a:r>
          </a:p>
          <a:p>
            <a:pPr marL="342900" indent="-342900">
              <a:buFont typeface="Arial" panose="020B0604020202020204" pitchFamily="34" charset="0"/>
              <a:buChar char="•"/>
            </a:pPr>
            <a:r>
              <a:rPr lang="en-US" dirty="0"/>
              <a:t>Slowly start to flesh out the extender and the Core Library until we have all the functionality we need (and no more).</a:t>
            </a:r>
            <a:endParaRPr lang="en-GB" dirty="0"/>
          </a:p>
        </p:txBody>
      </p:sp>
      <p:sp>
        <p:nvSpPr>
          <p:cNvPr id="3" name="Title 2">
            <a:extLst>
              <a:ext uri="{FF2B5EF4-FFF2-40B4-BE49-F238E27FC236}">
                <a16:creationId xmlns:a16="http://schemas.microsoft.com/office/drawing/2014/main" id="{7CFFF569-B298-1213-9FA7-BAA915904B4A}"/>
              </a:ext>
            </a:extLst>
          </p:cNvPr>
          <p:cNvSpPr>
            <a:spLocks noGrp="1"/>
          </p:cNvSpPr>
          <p:nvPr>
            <p:ph type="title"/>
          </p:nvPr>
        </p:nvSpPr>
        <p:spPr/>
        <p:txBody>
          <a:bodyPr/>
          <a:lstStyle/>
          <a:p>
            <a:r>
              <a:rPr lang="en-US" dirty="0"/>
              <a:t>The current plan	</a:t>
            </a:r>
            <a:endParaRPr lang="en-GB" dirty="0"/>
          </a:p>
        </p:txBody>
      </p:sp>
    </p:spTree>
    <p:extLst>
      <p:ext uri="{BB962C8B-B14F-4D97-AF65-F5344CB8AC3E}">
        <p14:creationId xmlns:p14="http://schemas.microsoft.com/office/powerpoint/2010/main" val="23367927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9BA41-2416-97E4-F2E9-419954A43290}"/>
              </a:ext>
            </a:extLst>
          </p:cNvPr>
          <p:cNvSpPr>
            <a:spLocks noGrp="1"/>
          </p:cNvSpPr>
          <p:nvPr>
            <p:ph type="title"/>
          </p:nvPr>
        </p:nvSpPr>
        <p:spPr/>
        <p:txBody>
          <a:bodyPr/>
          <a:lstStyle/>
          <a:p>
            <a:r>
              <a:rPr lang="en-US" dirty="0"/>
              <a:t>Some further reading….</a:t>
            </a:r>
            <a:endParaRPr lang="en-GB" dirty="0"/>
          </a:p>
        </p:txBody>
      </p:sp>
      <p:sp>
        <p:nvSpPr>
          <p:cNvPr id="3" name="Content Placeholder 2">
            <a:extLst>
              <a:ext uri="{FF2B5EF4-FFF2-40B4-BE49-F238E27FC236}">
                <a16:creationId xmlns:a16="http://schemas.microsoft.com/office/drawing/2014/main" id="{4B75E357-5AA4-E7D1-84F1-5579CA58E401}"/>
              </a:ext>
            </a:extLst>
          </p:cNvPr>
          <p:cNvSpPr>
            <a:spLocks noGrp="1"/>
          </p:cNvSpPr>
          <p:nvPr>
            <p:ph idx="1"/>
          </p:nvPr>
        </p:nvSpPr>
        <p:spPr/>
        <p:txBody>
          <a:bodyPr>
            <a:normAutofit/>
          </a:bodyPr>
          <a:lstStyle/>
          <a:p>
            <a:r>
              <a:rPr lang="en-US" sz="1800" dirty="0"/>
              <a:t>Requirements:</a:t>
            </a:r>
          </a:p>
          <a:p>
            <a:r>
              <a:rPr lang="en-US" sz="1800" b="0" dirty="0"/>
              <a:t>OP has written some requirements, so have we.</a:t>
            </a:r>
          </a:p>
          <a:p>
            <a:r>
              <a:rPr lang="en-US" sz="1800" b="0" dirty="0"/>
              <a:t>	OP: </a:t>
            </a:r>
            <a:r>
              <a:rPr lang="en-US" sz="1800" b="0" dirty="0">
                <a:hlinkClick r:id="rId2"/>
              </a:rPr>
              <a:t>https://cernbox.cern.ch/external/public/PtA18Vw1yT3d66v/BGI-FS-001.docx</a:t>
            </a:r>
            <a:endParaRPr lang="en-US" sz="1800" b="0" dirty="0"/>
          </a:p>
          <a:p>
            <a:r>
              <a:rPr lang="en-GB" sz="1800" b="0" dirty="0"/>
              <a:t>	Ours: </a:t>
            </a:r>
            <a:r>
              <a:rPr lang="en-GB" sz="1800" b="0" dirty="0">
                <a:hlinkClick r:id="rId3"/>
              </a:rPr>
              <a:t>https://cernbox.cern.ch/s/wD7JNjbZXV37gT7</a:t>
            </a:r>
            <a:r>
              <a:rPr lang="en-GB" sz="1800" b="0" dirty="0"/>
              <a:t> </a:t>
            </a:r>
          </a:p>
          <a:p>
            <a:endParaRPr lang="en-GB" sz="1800" b="0" dirty="0"/>
          </a:p>
          <a:p>
            <a:r>
              <a:rPr lang="en-GB" sz="1800" dirty="0"/>
              <a:t>Specs:</a:t>
            </a:r>
          </a:p>
          <a:p>
            <a:r>
              <a:rPr lang="en-US" sz="1800" b="0" dirty="0"/>
              <a:t>Engineering/Functional Spec: </a:t>
            </a:r>
            <a:r>
              <a:rPr lang="en-US" sz="1800" b="0" dirty="0">
                <a:hlinkClick r:id="rId4"/>
              </a:rPr>
              <a:t>https://confluence.cern.ch/download/attachments/620372845/BIPXL_Engineering_Specification.docx?version=1&amp;modificationDate=1751315205275&amp;api=v2</a:t>
            </a:r>
            <a:r>
              <a:rPr lang="en-US" sz="1800" b="0" dirty="0"/>
              <a:t> </a:t>
            </a:r>
          </a:p>
          <a:p>
            <a:r>
              <a:rPr lang="en-US" sz="1800" b="0" dirty="0"/>
              <a:t>Architecture overview: </a:t>
            </a:r>
            <a:r>
              <a:rPr lang="en-GB" sz="1800" b="0" dirty="0"/>
              <a:t>Started here, not complete: </a:t>
            </a:r>
            <a:r>
              <a:rPr lang="en-GB" sz="1800" b="0" dirty="0">
                <a:hlinkClick r:id="rId5"/>
              </a:rPr>
              <a:t>https://confluence.cern.ch/display/BEBI/BIPXL+V5</a:t>
            </a:r>
            <a:endParaRPr lang="en-US" sz="1800" b="0" dirty="0"/>
          </a:p>
          <a:p>
            <a:r>
              <a:rPr lang="en-US" sz="1800" b="0" dirty="0"/>
              <a:t>Overview of current features: </a:t>
            </a:r>
            <a:r>
              <a:rPr lang="en-GB" sz="1800" b="0" dirty="0">
                <a:hlinkClick r:id="rId6"/>
              </a:rPr>
              <a:t>Overview of existing functionality</a:t>
            </a:r>
            <a:endParaRPr lang="en-GB" sz="1800" b="0" dirty="0"/>
          </a:p>
          <a:p>
            <a:endParaRPr lang="en-US"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196420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CD74D1-5AEE-29E8-1AB2-8B7D452B72E9}"/>
              </a:ext>
            </a:extLst>
          </p:cNvPr>
          <p:cNvSpPr>
            <a:spLocks noGrp="1"/>
          </p:cNvSpPr>
          <p:nvPr>
            <p:ph idx="1"/>
          </p:nvPr>
        </p:nvSpPr>
        <p:spPr/>
        <p:txBody>
          <a:bodyPr/>
          <a:lstStyle/>
          <a:p>
            <a:pPr marL="342900" indent="-342900">
              <a:buFont typeface="Arial" panose="020B0604020202020204" pitchFamily="34" charset="0"/>
              <a:buChar char="•"/>
            </a:pPr>
            <a:r>
              <a:rPr lang="en-GB" dirty="0"/>
              <a:t>Timeline</a:t>
            </a:r>
          </a:p>
          <a:p>
            <a:pPr marL="666900" lvl="1" indent="-342900">
              <a:buFont typeface="Arial" panose="020B0604020202020204" pitchFamily="34" charset="0"/>
              <a:buChar char="•"/>
            </a:pPr>
            <a:r>
              <a:rPr lang="en-GB" dirty="0"/>
              <a:t>Tuesday 3 Sept 2024 – </a:t>
            </a:r>
            <a:r>
              <a:rPr lang="en-GB" dirty="0">
                <a:hlinkClick r:id="rId2"/>
              </a:rPr>
              <a:t>Review board</a:t>
            </a:r>
            <a:endParaRPr lang="en-GB" dirty="0"/>
          </a:p>
          <a:p>
            <a:pPr marL="666900" lvl="1" indent="-342900">
              <a:buFont typeface="Arial" panose="020B0604020202020204" pitchFamily="34" charset="0"/>
              <a:buChar char="•"/>
            </a:pPr>
            <a:r>
              <a:rPr lang="en-GB" dirty="0"/>
              <a:t>Thursday 28 Nov 2024 – Review outcome discussion</a:t>
            </a:r>
          </a:p>
          <a:p>
            <a:pPr marL="666900" lvl="1" indent="-342900">
              <a:buFont typeface="Arial" panose="020B0604020202020204" pitchFamily="34" charset="0"/>
              <a:buChar char="•"/>
            </a:pPr>
            <a:r>
              <a:rPr lang="en-GB" dirty="0"/>
              <a:t>Thursday 10 Apr 2025 – Hardware architecture discussion</a:t>
            </a:r>
          </a:p>
          <a:p>
            <a:pPr marL="666900" lvl="1" indent="-342900">
              <a:buFont typeface="Arial" panose="020B0604020202020204" pitchFamily="34" charset="0"/>
              <a:buChar char="•"/>
            </a:pPr>
            <a:r>
              <a:rPr lang="en-GB" dirty="0"/>
              <a:t>… many software meetings …</a:t>
            </a:r>
          </a:p>
          <a:p>
            <a:pPr marL="666900" lvl="1" indent="-342900">
              <a:buFont typeface="Arial" panose="020B0604020202020204" pitchFamily="34" charset="0"/>
              <a:buChar char="•"/>
            </a:pPr>
            <a:r>
              <a:rPr lang="en-GB" dirty="0"/>
              <a:t>06/06 Meeting</a:t>
            </a:r>
          </a:p>
          <a:p>
            <a:pPr marL="666900" lvl="1" indent="-342900">
              <a:buFont typeface="Arial" panose="020B0604020202020204" pitchFamily="34" charset="0"/>
              <a:buChar char="•"/>
            </a:pPr>
            <a:r>
              <a:rPr lang="en-GB" dirty="0"/>
              <a:t>13/06 Meeting</a:t>
            </a:r>
          </a:p>
          <a:p>
            <a:pPr marL="666900" lvl="1" indent="-342900">
              <a:buFont typeface="Arial" panose="020B0604020202020204" pitchFamily="34" charset="0"/>
              <a:buChar char="•"/>
            </a:pPr>
            <a:r>
              <a:rPr lang="en-GB" dirty="0"/>
              <a:t>20/06 Meeting</a:t>
            </a:r>
          </a:p>
          <a:p>
            <a:pPr marL="342900" indent="-342900">
              <a:buFont typeface="Arial" panose="020B0604020202020204" pitchFamily="34" charset="0"/>
              <a:buChar char="•"/>
            </a:pPr>
            <a:r>
              <a:rPr lang="en-GB" dirty="0"/>
              <a:t>Architecture Overview</a:t>
            </a:r>
          </a:p>
          <a:p>
            <a:pPr marL="342900" indent="-342900">
              <a:buFont typeface="Arial" panose="020B0604020202020204" pitchFamily="34" charset="0"/>
              <a:buChar char="•"/>
            </a:pPr>
            <a:r>
              <a:rPr lang="en-GB" dirty="0"/>
              <a:t>Some Diagrams</a:t>
            </a:r>
          </a:p>
          <a:p>
            <a:pPr marL="342900" indent="-342900">
              <a:buFont typeface="Arial" panose="020B0604020202020204" pitchFamily="34" charset="0"/>
              <a:buChar char="•"/>
            </a:pPr>
            <a:r>
              <a:rPr lang="en-GB" dirty="0"/>
              <a:t>Current Progress</a:t>
            </a:r>
          </a:p>
          <a:p>
            <a:pPr marL="342900" indent="-342900">
              <a:buFont typeface="Arial" panose="020B0604020202020204" pitchFamily="34" charset="0"/>
              <a:buChar char="•"/>
            </a:pPr>
            <a:r>
              <a:rPr lang="en-GB" dirty="0"/>
              <a:t>Further resources</a:t>
            </a:r>
          </a:p>
        </p:txBody>
      </p:sp>
      <p:sp>
        <p:nvSpPr>
          <p:cNvPr id="3" name="Title 2">
            <a:extLst>
              <a:ext uri="{FF2B5EF4-FFF2-40B4-BE49-F238E27FC236}">
                <a16:creationId xmlns:a16="http://schemas.microsoft.com/office/drawing/2014/main" id="{AC1748DB-0B49-2A4E-A4F0-DCD6FA1D7808}"/>
              </a:ext>
            </a:extLst>
          </p:cNvPr>
          <p:cNvSpPr>
            <a:spLocks noGrp="1"/>
          </p:cNvSpPr>
          <p:nvPr>
            <p:ph type="title"/>
          </p:nvPr>
        </p:nvSpPr>
        <p:spPr/>
        <p:txBody>
          <a:bodyPr/>
          <a:lstStyle/>
          <a:p>
            <a:r>
              <a:rPr lang="en-US" dirty="0"/>
              <a:t>Contents</a:t>
            </a:r>
            <a:endParaRPr lang="en-GB" dirty="0"/>
          </a:p>
        </p:txBody>
      </p:sp>
    </p:spTree>
    <p:extLst>
      <p:ext uri="{BB962C8B-B14F-4D97-AF65-F5344CB8AC3E}">
        <p14:creationId xmlns:p14="http://schemas.microsoft.com/office/powerpoint/2010/main" val="1609884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391E6-3152-BCEC-17C0-80E72EF7A858}"/>
              </a:ext>
            </a:extLst>
          </p:cNvPr>
          <p:cNvSpPr>
            <a:spLocks noGrp="1"/>
          </p:cNvSpPr>
          <p:nvPr>
            <p:ph type="title"/>
          </p:nvPr>
        </p:nvSpPr>
        <p:spPr/>
        <p:txBody>
          <a:bodyPr/>
          <a:lstStyle/>
          <a:p>
            <a:r>
              <a:rPr lang="en-US" dirty="0">
                <a:hlinkClick r:id="rId2"/>
              </a:rPr>
              <a:t>Review Board Outcomes</a:t>
            </a:r>
            <a:endParaRPr lang="en-GB" dirty="0"/>
          </a:p>
        </p:txBody>
      </p:sp>
      <p:sp>
        <p:nvSpPr>
          <p:cNvPr id="3" name="Content Placeholder 2">
            <a:extLst>
              <a:ext uri="{FF2B5EF4-FFF2-40B4-BE49-F238E27FC236}">
                <a16:creationId xmlns:a16="http://schemas.microsoft.com/office/drawing/2014/main" id="{00FA2112-2F86-14E7-00BA-59CE7500D545}"/>
              </a:ext>
            </a:extLst>
          </p:cNvPr>
          <p:cNvSpPr>
            <a:spLocks noGrp="1"/>
          </p:cNvSpPr>
          <p:nvPr>
            <p:ph idx="1"/>
          </p:nvPr>
        </p:nvSpPr>
        <p:spPr>
          <a:xfrm>
            <a:off x="328740" y="1299655"/>
            <a:ext cx="11710859" cy="4608512"/>
          </a:xfrm>
        </p:spPr>
        <p:txBody>
          <a:bodyPr>
            <a:normAutofit fontScale="77500" lnSpcReduction="20000"/>
          </a:bodyPr>
          <a:lstStyle/>
          <a:p>
            <a:pPr marL="342900" indent="-342900">
              <a:buFont typeface="Arial" panose="020B0604020202020204" pitchFamily="34" charset="0"/>
              <a:buChar char="•"/>
            </a:pPr>
            <a:r>
              <a:rPr lang="en-GB" b="0" dirty="0"/>
              <a:t>“</a:t>
            </a:r>
            <a:r>
              <a:rPr lang="en-GB" b="0" i="1" dirty="0"/>
              <a:t>The EMI issues are a significant problem, and we note that the project is taking this seriously and requesting outside expertise from the EMC forum. The related efforts should continue with a high priority</a:t>
            </a:r>
            <a:r>
              <a:rPr lang="en-GB" b="0" dirty="0"/>
              <a:t>.” – </a:t>
            </a:r>
            <a:r>
              <a:rPr lang="en-GB" dirty="0"/>
              <a:t>We should make sure to work on the EMI issues if possible.</a:t>
            </a:r>
            <a:endParaRPr lang="en-GB" b="0" dirty="0"/>
          </a:p>
          <a:p>
            <a:pPr marL="342900" indent="-342900">
              <a:buFont typeface="Arial" panose="020B0604020202020204" pitchFamily="34" charset="0"/>
              <a:buChar char="•"/>
            </a:pPr>
            <a:r>
              <a:rPr lang="en-GB" b="0" dirty="0"/>
              <a:t>“</a:t>
            </a:r>
            <a:r>
              <a:rPr lang="en-GB" b="0" i="1" dirty="0"/>
              <a:t>Other existing frameworks should provide the basis for the BGI solution</a:t>
            </a:r>
            <a:r>
              <a:rPr lang="en-GB" b="0" dirty="0"/>
              <a:t>.” – </a:t>
            </a:r>
            <a:r>
              <a:rPr lang="en-GB" dirty="0"/>
              <a:t>Software and hardware should use existing and standardised frameworks within CERN.</a:t>
            </a:r>
            <a:endParaRPr lang="en-GB" b="0" dirty="0"/>
          </a:p>
          <a:p>
            <a:pPr marL="342900" indent="-342900">
              <a:buFont typeface="Arial" panose="020B0604020202020204" pitchFamily="34" charset="0"/>
              <a:buChar char="•"/>
            </a:pPr>
            <a:r>
              <a:rPr lang="en-GB" b="0" dirty="0"/>
              <a:t>“</a:t>
            </a:r>
            <a:r>
              <a:rPr lang="en-GB" b="0" i="1" dirty="0"/>
              <a:t>We recommend a suitable testbench for </a:t>
            </a:r>
            <a:r>
              <a:rPr lang="en-GB" b="0" i="1" dirty="0" err="1"/>
              <a:t>gateware</a:t>
            </a:r>
            <a:r>
              <a:rPr lang="en-GB" b="0" i="1" dirty="0"/>
              <a:t> test and validation but also for Hardware and Software tests</a:t>
            </a:r>
            <a:r>
              <a:rPr lang="en-GB" b="0" dirty="0"/>
              <a:t>.” – </a:t>
            </a:r>
            <a:r>
              <a:rPr lang="en-GB" dirty="0"/>
              <a:t>We should make sure testing is more viable with new system.</a:t>
            </a:r>
            <a:endParaRPr lang="en-GB" b="0" dirty="0"/>
          </a:p>
          <a:p>
            <a:pPr marL="342900" indent="-342900">
              <a:buFont typeface="Arial" panose="020B0604020202020204" pitchFamily="34" charset="0"/>
              <a:buChar char="•"/>
            </a:pPr>
            <a:r>
              <a:rPr lang="en-GB" b="0" dirty="0"/>
              <a:t>“</a:t>
            </a:r>
            <a:r>
              <a:rPr lang="en-GB" b="0" i="1" dirty="0"/>
              <a:t>Error codes need to be propagated to the user level to clearly identify unsuccessful acquisitions” – </a:t>
            </a:r>
            <a:r>
              <a:rPr lang="en-GB" i="1" dirty="0"/>
              <a:t>The system fails silently too often; errors need to be propagated all the way up to the user.</a:t>
            </a:r>
            <a:endParaRPr lang="en-GB" b="0" dirty="0"/>
          </a:p>
          <a:p>
            <a:pPr marL="342900" indent="-342900">
              <a:buFont typeface="Arial" panose="020B0604020202020204" pitchFamily="34" charset="0"/>
              <a:buChar char="•"/>
            </a:pPr>
            <a:r>
              <a:rPr lang="en-GB" b="0" dirty="0"/>
              <a:t>“</a:t>
            </a:r>
            <a:r>
              <a:rPr lang="en-GB" b="0" i="1" dirty="0"/>
              <a:t>The rescheduling of objectives needs to be geared towards a stable operational platform and focus on delivering a definitive architecture and functionality” – </a:t>
            </a:r>
            <a:r>
              <a:rPr lang="en-GB" i="1" dirty="0"/>
              <a:t>We should focus on delivering the final version of the readout.</a:t>
            </a:r>
            <a:endParaRPr lang="en-GB" b="0" dirty="0"/>
          </a:p>
          <a:p>
            <a:pPr marL="342900" indent="-342900">
              <a:buFont typeface="Arial" panose="020B0604020202020204" pitchFamily="34" charset="0"/>
              <a:buChar char="•"/>
            </a:pPr>
            <a:r>
              <a:rPr lang="en-GB" b="0" dirty="0"/>
              <a:t>“</a:t>
            </a:r>
            <a:r>
              <a:rPr lang="en-GB" b="0" i="1" dirty="0"/>
              <a:t>We fully support the proposal to move processing from the SoC towards a powerful server computer.” – </a:t>
            </a:r>
            <a:r>
              <a:rPr lang="en-GB" i="1" dirty="0"/>
              <a:t>Processing can be moved away from the </a:t>
            </a:r>
            <a:r>
              <a:rPr lang="en-GB" i="1" dirty="0" err="1"/>
              <a:t>SoC.</a:t>
            </a:r>
            <a:endParaRPr lang="en-GB" b="0" i="1" dirty="0"/>
          </a:p>
          <a:p>
            <a:pPr marL="342900" indent="-342900">
              <a:buFont typeface="Arial" panose="020B0604020202020204" pitchFamily="34" charset="0"/>
              <a:buChar char="•"/>
            </a:pPr>
            <a:r>
              <a:rPr lang="en-GB" b="0" i="1" dirty="0"/>
              <a:t>“We recommend that the OP group takes the lead in preparing a functional specification, in close collaboration with the BI group (BGI team).” – </a:t>
            </a:r>
            <a:r>
              <a:rPr lang="en-GB" dirty="0"/>
              <a:t>We need a functional spec.</a:t>
            </a:r>
            <a:endParaRPr lang="en-GB" i="1" dirty="0"/>
          </a:p>
          <a:p>
            <a:pPr marL="342900" indent="-342900">
              <a:buFont typeface="Arial" panose="020B0604020202020204" pitchFamily="34" charset="0"/>
              <a:buChar char="•"/>
            </a:pPr>
            <a:r>
              <a:rPr lang="en-GB" b="0" dirty="0"/>
              <a:t>“Due to the likely changes in the data processing architecture, we recommend reducing the deliverables to the machine in the short term. Testing can continue in an expert mode if needed, and delivery of a truly operational instrument should be foreseen when a definitive implementation is more mature.” – </a:t>
            </a:r>
            <a:r>
              <a:rPr lang="en-GB" dirty="0"/>
              <a:t>We should reduce deliverables to OP and focus on the final readout system.</a:t>
            </a:r>
            <a:endParaRPr lang="en-GB" b="0" dirty="0"/>
          </a:p>
          <a:p>
            <a:pPr marL="342900" indent="-342900">
              <a:buFont typeface="Arial" panose="020B0604020202020204" pitchFamily="34" charset="0"/>
              <a:buChar char="•"/>
            </a:pPr>
            <a:r>
              <a:rPr lang="en-GB" b="0" dirty="0"/>
              <a:t>“We observe that the resources dedicated to the BGI project are limited” – </a:t>
            </a:r>
            <a:r>
              <a:rPr lang="en-GB" dirty="0"/>
              <a:t>We should be smart about what we decide to work on.</a:t>
            </a:r>
          </a:p>
        </p:txBody>
      </p:sp>
    </p:spTree>
    <p:extLst>
      <p:ext uri="{BB962C8B-B14F-4D97-AF65-F5344CB8AC3E}">
        <p14:creationId xmlns:p14="http://schemas.microsoft.com/office/powerpoint/2010/main" val="1218220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BABE97-3103-914D-208F-E0B4AD323690}"/>
              </a:ext>
            </a:extLst>
          </p:cNvPr>
          <p:cNvSpPr>
            <a:spLocks noGrp="1"/>
          </p:cNvSpPr>
          <p:nvPr>
            <p:ph idx="1"/>
          </p:nvPr>
        </p:nvSpPr>
        <p:spPr>
          <a:xfrm>
            <a:off x="674689" y="1980883"/>
            <a:ext cx="11376024" cy="4608512"/>
          </a:xfrm>
        </p:spPr>
        <p:txBody>
          <a:bodyPr/>
          <a:lstStyle/>
          <a:p>
            <a:r>
              <a:rPr lang="en-GB" b="0" dirty="0"/>
              <a:t>Software issues</a:t>
            </a:r>
          </a:p>
          <a:p>
            <a:r>
              <a:rPr lang="en-GB" b="0" dirty="0"/>
              <a:t>• </a:t>
            </a:r>
            <a:r>
              <a:rPr lang="en-GB" dirty="0"/>
              <a:t>Stability &amp; complexity </a:t>
            </a:r>
            <a:r>
              <a:rPr lang="en-GB" b="0" dirty="0"/>
              <a:t>of current FEC + SoC readout system;</a:t>
            </a:r>
          </a:p>
          <a:p>
            <a:r>
              <a:rPr lang="en-GB" b="0" dirty="0"/>
              <a:t>• </a:t>
            </a:r>
            <a:r>
              <a:rPr lang="en-GB" dirty="0"/>
              <a:t>Limited analysis </a:t>
            </a:r>
            <a:r>
              <a:rPr lang="en-GB" b="0" dirty="0"/>
              <a:t>of Timepix3 data on SoC processor;</a:t>
            </a:r>
          </a:p>
          <a:p>
            <a:endParaRPr lang="en-GB" b="0" dirty="0"/>
          </a:p>
          <a:p>
            <a:r>
              <a:rPr lang="en-GB" sz="1200" b="0" dirty="0"/>
              <a:t>(from </a:t>
            </a:r>
            <a:r>
              <a:rPr lang="en-GB" sz="1200" b="0" dirty="0">
                <a:hlinkClick r:id="rId2"/>
              </a:rPr>
              <a:t>https://indico.cern.ch/event/1468359/contributions/6182485/attachments/2975999/5238870/BGI-Review-BI-TB-28-Nov-2024.pdf</a:t>
            </a:r>
            <a:r>
              <a:rPr lang="en-GB" sz="1200" b="0" dirty="0"/>
              <a:t>) </a:t>
            </a:r>
          </a:p>
          <a:p>
            <a:endParaRPr lang="en-GB" dirty="0"/>
          </a:p>
        </p:txBody>
      </p:sp>
    </p:spTree>
    <p:extLst>
      <p:ext uri="{BB962C8B-B14F-4D97-AF65-F5344CB8AC3E}">
        <p14:creationId xmlns:p14="http://schemas.microsoft.com/office/powerpoint/2010/main" val="757257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C05D9-5605-1048-12D4-E798264C39DC}"/>
              </a:ext>
            </a:extLst>
          </p:cNvPr>
          <p:cNvSpPr>
            <a:spLocks noGrp="1"/>
          </p:cNvSpPr>
          <p:nvPr>
            <p:ph type="title"/>
          </p:nvPr>
        </p:nvSpPr>
        <p:spPr/>
        <p:txBody>
          <a:bodyPr/>
          <a:lstStyle/>
          <a:p>
            <a:r>
              <a:rPr lang="en-GB" dirty="0">
                <a:hlinkClick r:id="rId2"/>
              </a:rPr>
              <a:t>Hardware Architecture Discussion Outcomes</a:t>
            </a:r>
            <a:endParaRPr lang="en-GB" dirty="0"/>
          </a:p>
        </p:txBody>
      </p:sp>
      <p:sp>
        <p:nvSpPr>
          <p:cNvPr id="4" name="Rectangle 1">
            <a:extLst>
              <a:ext uri="{FF2B5EF4-FFF2-40B4-BE49-F238E27FC236}">
                <a16:creationId xmlns:a16="http://schemas.microsoft.com/office/drawing/2014/main" id="{408A6651-FAE3-951B-E130-AD3671B17C3D}"/>
              </a:ext>
            </a:extLst>
          </p:cNvPr>
          <p:cNvSpPr>
            <a:spLocks noGrp="1" noChangeArrowheads="1"/>
          </p:cNvSpPr>
          <p:nvPr>
            <p:ph idx="1"/>
          </p:nvPr>
        </p:nvSpPr>
        <p:spPr bwMode="auto">
          <a:xfrm>
            <a:off x="407988" y="2090085"/>
            <a:ext cx="986199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sz="1600" i="0" u="none" strike="noStrike" cap="none" normalizeH="0" baseline="0" dirty="0">
                <a:ln>
                  <a:noFill/>
                </a:ln>
                <a:solidFill>
                  <a:schemeClr val="bg2">
                    <a:lumMod val="10000"/>
                  </a:schemeClr>
                </a:solidFill>
                <a:effectLst/>
              </a:rPr>
              <a:t>Decisions: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solidFill>
                  <a:schemeClr val="bg2">
                    <a:lumMod val="10000"/>
                  </a:schemeClr>
                </a:solidFill>
                <a:effectLst/>
              </a:rPr>
              <a:t>The BGI system will </a:t>
            </a:r>
            <a:r>
              <a:rPr kumimoji="0" lang="en-US" altLang="en-US" sz="1600" b="0" i="1" u="none" strike="noStrike" cap="none" normalizeH="0" baseline="0" dirty="0">
                <a:ln>
                  <a:noFill/>
                </a:ln>
                <a:solidFill>
                  <a:schemeClr val="bg2">
                    <a:lumMod val="10000"/>
                  </a:schemeClr>
                </a:solidFill>
                <a:effectLst/>
              </a:rPr>
              <a:t>not</a:t>
            </a:r>
            <a:r>
              <a:rPr kumimoji="0" lang="en-US" altLang="en-US" sz="1600" b="0" i="0" u="none" strike="noStrike" cap="none" normalizeH="0" baseline="0" dirty="0">
                <a:ln>
                  <a:noFill/>
                </a:ln>
                <a:solidFill>
                  <a:schemeClr val="bg2">
                    <a:lumMod val="10000"/>
                  </a:schemeClr>
                </a:solidFill>
                <a:effectLst/>
              </a:rPr>
              <a:t> use the ATS SoC module.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solidFill>
                  <a:schemeClr val="bg2">
                    <a:lumMod val="10000"/>
                  </a:schemeClr>
                </a:solidFill>
                <a:effectLst/>
              </a:rPr>
              <a:t>Standard FECs with PCIe-based SoC/FPGA mezzanine modules will be used.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solidFill>
                  <a:schemeClr val="bg2">
                    <a:lumMod val="10000"/>
                  </a:schemeClr>
                </a:solidFill>
                <a:effectLst/>
              </a:rPr>
              <a:t>The BGI team will select their PCIe mezzanine module.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solidFill>
                  <a:schemeClr val="bg2">
                    <a:lumMod val="10000"/>
                  </a:schemeClr>
                </a:solidFill>
                <a:effectLst/>
              </a:rPr>
              <a:t>If feasible, BGI may port to the ATS </a:t>
            </a:r>
            <a:r>
              <a:rPr kumimoji="0" lang="en-US" altLang="en-US" sz="1600" b="0" i="0" u="none" strike="noStrike" cap="none" normalizeH="0" baseline="0" dirty="0" err="1">
                <a:ln>
                  <a:noFill/>
                </a:ln>
                <a:solidFill>
                  <a:schemeClr val="bg2">
                    <a:lumMod val="10000"/>
                  </a:schemeClr>
                </a:solidFill>
                <a:effectLst/>
              </a:rPr>
              <a:t>SoM</a:t>
            </a:r>
            <a:r>
              <a:rPr kumimoji="0" lang="en-US" altLang="en-US" sz="1600" b="0" i="0" u="none" strike="noStrike" cap="none" normalizeH="0" baseline="0" dirty="0">
                <a:ln>
                  <a:noFill/>
                </a:ln>
                <a:solidFill>
                  <a:schemeClr val="bg2">
                    <a:lumMod val="10000"/>
                  </a:schemeClr>
                </a:solidFill>
                <a:effectLst/>
              </a:rPr>
              <a:t> during LS3.</a:t>
            </a:r>
            <a:endParaRPr lang="en-US" altLang="en-US" sz="1600" b="0" dirty="0">
              <a:solidFill>
                <a:schemeClr val="tx1"/>
              </a:solidFill>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GB" sz="1600" b="0" dirty="0"/>
              <a:t>Develop software on a commercial PCIe board in 2025; plan migration to CEM hardware for LS3.</a:t>
            </a:r>
            <a:endParaRPr lang="en-US" sz="1600" b="0" dirty="0">
              <a:solidFill>
                <a:schemeClr val="tx1"/>
              </a:solidFill>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GB" sz="1600" dirty="0"/>
              <a:t>Prototype system to be demonstrated by end of 2025, maintaining progress toward LS3 readiness</a:t>
            </a:r>
            <a:r>
              <a:rPr lang="en-GB" sz="1600" b="0" dirty="0"/>
              <a:t>.</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GB"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tabLst/>
            </a:pPr>
            <a:r>
              <a:rPr kumimoji="0" lang="en-GB" altLang="en-US" sz="1600" b="0" i="0" u="none" strike="noStrike" cap="none" normalizeH="0" baseline="0" dirty="0">
                <a:ln>
                  <a:noFill/>
                </a:ln>
                <a:solidFill>
                  <a:schemeClr val="tx2"/>
                </a:solidFill>
                <a:effectLst/>
              </a:rPr>
              <a:t>(from minutes of meeting)</a:t>
            </a:r>
            <a:endParaRPr kumimoji="0" lang="en-US" altLang="en-US" sz="1600" b="0" i="0" u="none" strike="noStrike" cap="none" normalizeH="0" baseline="0" dirty="0">
              <a:ln>
                <a:noFill/>
              </a:ln>
              <a:solidFill>
                <a:schemeClr val="tx2"/>
              </a:solidFill>
              <a:effectLst/>
            </a:endParaRPr>
          </a:p>
        </p:txBody>
      </p:sp>
    </p:spTree>
    <p:extLst>
      <p:ext uri="{BB962C8B-B14F-4D97-AF65-F5344CB8AC3E}">
        <p14:creationId xmlns:p14="http://schemas.microsoft.com/office/powerpoint/2010/main" val="534048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002B3-C18C-4E22-99C4-3D6A5EBC7D17}"/>
              </a:ext>
            </a:extLst>
          </p:cNvPr>
          <p:cNvSpPr>
            <a:spLocks noGrp="1"/>
          </p:cNvSpPr>
          <p:nvPr>
            <p:ph type="title"/>
          </p:nvPr>
        </p:nvSpPr>
        <p:spPr/>
        <p:txBody>
          <a:bodyPr/>
          <a:lstStyle/>
          <a:p>
            <a:r>
              <a:rPr lang="en-GB" b="0" dirty="0"/>
              <a:t>06/06 Software Meeting</a:t>
            </a:r>
            <a:br>
              <a:rPr lang="en-GB" dirty="0"/>
            </a:br>
            <a:endParaRPr lang="en-GB" dirty="0"/>
          </a:p>
        </p:txBody>
      </p:sp>
      <p:sp>
        <p:nvSpPr>
          <p:cNvPr id="3" name="Content Placeholder 2">
            <a:extLst>
              <a:ext uri="{FF2B5EF4-FFF2-40B4-BE49-F238E27FC236}">
                <a16:creationId xmlns:a16="http://schemas.microsoft.com/office/drawing/2014/main" id="{A02B75D1-2E1A-D210-A591-C23365001002}"/>
              </a:ext>
            </a:extLst>
          </p:cNvPr>
          <p:cNvSpPr>
            <a:spLocks noGrp="1"/>
          </p:cNvSpPr>
          <p:nvPr>
            <p:ph idx="1"/>
          </p:nvPr>
        </p:nvSpPr>
        <p:spPr>
          <a:xfrm>
            <a:off x="322645" y="1519111"/>
            <a:ext cx="11376024" cy="3107753"/>
          </a:xfrm>
        </p:spPr>
        <p:txBody>
          <a:bodyPr>
            <a:normAutofit/>
          </a:bodyPr>
          <a:lstStyle/>
          <a:p>
            <a:pPr>
              <a:buNone/>
            </a:pPr>
            <a:r>
              <a:rPr lang="en-GB" sz="1800" dirty="0"/>
              <a:t>Decisions</a:t>
            </a:r>
            <a:r>
              <a:rPr lang="en-GB" sz="1800" b="0" dirty="0"/>
              <a:t>:</a:t>
            </a:r>
          </a:p>
          <a:p>
            <a:pPr>
              <a:buFont typeface="Arial" panose="020B0604020202020204" pitchFamily="34" charset="0"/>
              <a:buChar char="•"/>
            </a:pPr>
            <a:r>
              <a:rPr lang="en-GB" sz="1800" b="0" dirty="0"/>
              <a:t>Internal Driver to be integrated with BIPXL API in a single layer; Wrapper and Extender stay as separate,  all NFS-deployed, no sub-modules</a:t>
            </a:r>
          </a:p>
          <a:p>
            <a:pPr>
              <a:buFont typeface="Arial" panose="020B0604020202020204" pitchFamily="34" charset="0"/>
              <a:buChar char="•"/>
            </a:pPr>
            <a:r>
              <a:rPr lang="en-GB" sz="1800" b="0" dirty="0"/>
              <a:t>Plan to write architecture doc (wiki → EDMS) by end of June</a:t>
            </a:r>
          </a:p>
          <a:p>
            <a:pPr lvl="2"/>
            <a:r>
              <a:rPr lang="en-GB" sz="1200" b="0" dirty="0"/>
              <a:t>Started here, not complete: </a:t>
            </a:r>
            <a:r>
              <a:rPr lang="en-GB" sz="1200" b="0" dirty="0">
                <a:hlinkClick r:id="rId2"/>
              </a:rPr>
              <a:t>https://confluence.cern.ch/display/BEBI/BIPXL+V5</a:t>
            </a:r>
            <a:endParaRPr lang="en-GB" sz="1200" dirty="0"/>
          </a:p>
          <a:p>
            <a:pPr lvl="2"/>
            <a:r>
              <a:rPr lang="en-GB" sz="1200" b="0" dirty="0"/>
              <a:t>Also, the functional spec had already been started: </a:t>
            </a:r>
            <a:r>
              <a:rPr lang="en-US" sz="1200" dirty="0">
                <a:hlinkClick r:id="rId3"/>
              </a:rPr>
              <a:t>https://confluence.cern.ch/download/attachments/620372845/BIPXL_Engineering_Specification.docx?version=1&amp;modificationDate=1751315205275&amp;api=v2</a:t>
            </a:r>
            <a:r>
              <a:rPr lang="en-US" sz="1200" dirty="0"/>
              <a:t> </a:t>
            </a:r>
          </a:p>
          <a:p>
            <a:pPr lvl="2"/>
            <a:endParaRPr lang="en-GB" sz="1400" b="0" dirty="0"/>
          </a:p>
        </p:txBody>
      </p:sp>
    </p:spTree>
    <p:extLst>
      <p:ext uri="{BB962C8B-B14F-4D97-AF65-F5344CB8AC3E}">
        <p14:creationId xmlns:p14="http://schemas.microsoft.com/office/powerpoint/2010/main" val="3348578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06A55-EB50-F819-ADC3-6657E5BF7CD0}"/>
              </a:ext>
            </a:extLst>
          </p:cNvPr>
          <p:cNvSpPr>
            <a:spLocks noGrp="1"/>
          </p:cNvSpPr>
          <p:nvPr>
            <p:ph type="title"/>
          </p:nvPr>
        </p:nvSpPr>
        <p:spPr/>
        <p:txBody>
          <a:bodyPr/>
          <a:lstStyle/>
          <a:p>
            <a:r>
              <a:rPr lang="en-GB" b="0" dirty="0"/>
              <a:t>13/06 Software Meeting</a:t>
            </a:r>
            <a:br>
              <a:rPr lang="en-GB" b="0" dirty="0"/>
            </a:br>
            <a:endParaRPr lang="en-GB" dirty="0"/>
          </a:p>
        </p:txBody>
      </p:sp>
      <p:sp>
        <p:nvSpPr>
          <p:cNvPr id="3" name="Content Placeholder 2">
            <a:extLst>
              <a:ext uri="{FF2B5EF4-FFF2-40B4-BE49-F238E27FC236}">
                <a16:creationId xmlns:a16="http://schemas.microsoft.com/office/drawing/2014/main" id="{B254EBFC-F781-633E-8772-49A9B84D32CC}"/>
              </a:ext>
            </a:extLst>
          </p:cNvPr>
          <p:cNvSpPr>
            <a:spLocks noGrp="1"/>
          </p:cNvSpPr>
          <p:nvPr>
            <p:ph idx="1"/>
          </p:nvPr>
        </p:nvSpPr>
        <p:spPr/>
        <p:txBody>
          <a:bodyPr>
            <a:normAutofit/>
          </a:bodyPr>
          <a:lstStyle/>
          <a:p>
            <a:pPr>
              <a:buNone/>
            </a:pPr>
            <a:r>
              <a:rPr lang="en-GB" sz="1800" dirty="0"/>
              <a:t>Decisions</a:t>
            </a:r>
            <a:r>
              <a:rPr lang="en-GB" sz="1800" b="0" dirty="0"/>
              <a:t>:</a:t>
            </a:r>
          </a:p>
          <a:p>
            <a:pPr>
              <a:buFont typeface="Arial" panose="020B0604020202020204" pitchFamily="34" charset="0"/>
              <a:buChar char="•"/>
            </a:pPr>
            <a:r>
              <a:rPr lang="en-GB" sz="1800" dirty="0"/>
              <a:t>Startup sequence </a:t>
            </a:r>
            <a:r>
              <a:rPr lang="en-GB" sz="1800" b="0" dirty="0"/>
              <a:t>&amp; detector serial number acquisition to be implemented as next V5 step</a:t>
            </a:r>
          </a:p>
          <a:p>
            <a:pPr>
              <a:buFont typeface="Arial" panose="020B0604020202020204" pitchFamily="34" charset="0"/>
              <a:buChar char="•"/>
            </a:pPr>
            <a:r>
              <a:rPr lang="en-GB" sz="1800" b="0" dirty="0"/>
              <a:t>Stick with existing FESA class model (max properties + subset usage)</a:t>
            </a:r>
          </a:p>
          <a:p>
            <a:pPr>
              <a:buFont typeface="Arial" panose="020B0604020202020204" pitchFamily="34" charset="0"/>
              <a:buChar char="•"/>
            </a:pPr>
            <a:r>
              <a:rPr lang="en-GB" sz="1800" b="0" dirty="0"/>
              <a:t>Avoid multiple modes; prefer one mode with toggles for features (e.g. auto </a:t>
            </a:r>
            <a:r>
              <a:rPr lang="en-GB" sz="1800" b="0" dirty="0" err="1"/>
              <a:t>reconfig</a:t>
            </a:r>
            <a:r>
              <a:rPr lang="en-GB" sz="1800" b="0" dirty="0"/>
              <a:t>/masking)</a:t>
            </a:r>
          </a:p>
          <a:p>
            <a:pPr lvl="2"/>
            <a:r>
              <a:rPr lang="en-GB" sz="1800" b="0" dirty="0"/>
              <a:t>i.e. a flag for OP or EXPERT mode which would contain a lockout</a:t>
            </a:r>
          </a:p>
          <a:p>
            <a:pPr lvl="2"/>
            <a:r>
              <a:rPr lang="en-GB" sz="1800" b="0" dirty="0"/>
              <a:t>A flag for fake data mode too</a:t>
            </a:r>
          </a:p>
          <a:p>
            <a:pPr>
              <a:buFont typeface="Arial" panose="020B0604020202020204" pitchFamily="34" charset="0"/>
              <a:buChar char="•"/>
            </a:pPr>
            <a:r>
              <a:rPr lang="en-GB" sz="1800" b="0" dirty="0"/>
              <a:t>No preprocess raw data (no row/column conversion / no combined timestamp calculation)</a:t>
            </a:r>
          </a:p>
          <a:p>
            <a:endParaRPr lang="en-GB" sz="1800" b="0" dirty="0"/>
          </a:p>
          <a:p>
            <a:pPr>
              <a:buNone/>
            </a:pPr>
            <a:r>
              <a:rPr lang="en-GB" sz="1800" dirty="0"/>
              <a:t>Unsolved</a:t>
            </a:r>
            <a:r>
              <a:rPr lang="en-GB" sz="1800" b="0" dirty="0"/>
              <a:t>:</a:t>
            </a:r>
          </a:p>
          <a:p>
            <a:pPr>
              <a:buFont typeface="Arial" panose="020B0604020202020204" pitchFamily="34" charset="0"/>
              <a:buChar char="•"/>
            </a:pPr>
            <a:r>
              <a:rPr lang="en-GB" sz="1800" b="0" dirty="0"/>
              <a:t>How to implement a “lock out” mechanism for exclusive device access (e.g. reserving)</a:t>
            </a:r>
          </a:p>
          <a:p>
            <a:endParaRPr lang="en-GB" b="0" dirty="0"/>
          </a:p>
        </p:txBody>
      </p:sp>
    </p:spTree>
    <p:extLst>
      <p:ext uri="{BB962C8B-B14F-4D97-AF65-F5344CB8AC3E}">
        <p14:creationId xmlns:p14="http://schemas.microsoft.com/office/powerpoint/2010/main" val="293738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49198-DE9B-87E0-BC3D-426A120497EB}"/>
              </a:ext>
            </a:extLst>
          </p:cNvPr>
          <p:cNvSpPr>
            <a:spLocks noGrp="1"/>
          </p:cNvSpPr>
          <p:nvPr>
            <p:ph type="title"/>
          </p:nvPr>
        </p:nvSpPr>
        <p:spPr/>
        <p:txBody>
          <a:bodyPr/>
          <a:lstStyle/>
          <a:p>
            <a:r>
              <a:rPr lang="en-GB" b="0" dirty="0"/>
              <a:t>20/06 Software Meeting</a:t>
            </a:r>
            <a:br>
              <a:rPr lang="en-GB" b="0" dirty="0"/>
            </a:br>
            <a:endParaRPr lang="en-GB" dirty="0"/>
          </a:p>
        </p:txBody>
      </p:sp>
      <p:sp>
        <p:nvSpPr>
          <p:cNvPr id="3" name="Content Placeholder 2">
            <a:extLst>
              <a:ext uri="{FF2B5EF4-FFF2-40B4-BE49-F238E27FC236}">
                <a16:creationId xmlns:a16="http://schemas.microsoft.com/office/drawing/2014/main" id="{4E5851BA-EF0C-2B92-64F4-F5D051EF97FB}"/>
              </a:ext>
            </a:extLst>
          </p:cNvPr>
          <p:cNvSpPr>
            <a:spLocks noGrp="1"/>
          </p:cNvSpPr>
          <p:nvPr>
            <p:ph idx="1"/>
          </p:nvPr>
        </p:nvSpPr>
        <p:spPr>
          <a:xfrm>
            <a:off x="346783" y="1439335"/>
            <a:ext cx="11376024" cy="4608512"/>
          </a:xfrm>
        </p:spPr>
        <p:txBody>
          <a:bodyPr/>
          <a:lstStyle/>
          <a:p>
            <a:endParaRPr lang="en-GB" sz="1800" dirty="0"/>
          </a:p>
          <a:p>
            <a:r>
              <a:rPr lang="en-GB" sz="1800" dirty="0"/>
              <a:t>Decisions</a:t>
            </a:r>
            <a:r>
              <a:rPr lang="en-GB" sz="1800" b="0" dirty="0"/>
              <a:t>:</a:t>
            </a:r>
          </a:p>
          <a:p>
            <a:r>
              <a:rPr lang="en-GB" sz="1800" b="0" dirty="0"/>
              <a:t>Metadata will be saved with acquisition data to capture settings, despite overhead.</a:t>
            </a:r>
          </a:p>
          <a:p>
            <a:r>
              <a:rPr lang="en-GB" sz="1800" b="0" dirty="0"/>
              <a:t>Focus remains on Timepix3 for PS and SPS BGIs for now, despite Timepix4 existing.</a:t>
            </a:r>
          </a:p>
          <a:p>
            <a:r>
              <a:rPr lang="en-GB" sz="1800" b="0" dirty="0"/>
              <a:t>Third FESA architecture choice </a:t>
            </a:r>
          </a:p>
          <a:p>
            <a:endParaRPr lang="en-GB" sz="1800" b="0" dirty="0"/>
          </a:p>
          <a:p>
            <a:r>
              <a:rPr lang="en-GB" sz="1800" dirty="0"/>
              <a:t>Unsolved</a:t>
            </a:r>
            <a:r>
              <a:rPr lang="en-GB" sz="1800" b="0" dirty="0"/>
              <a:t>:</a:t>
            </a:r>
          </a:p>
          <a:p>
            <a:r>
              <a:rPr lang="en-GB" sz="1800" b="0" dirty="0"/>
              <a:t>Start up sequence should allow to be shorter (restart electronics but keep cathode ramped)</a:t>
            </a:r>
          </a:p>
          <a:p>
            <a:r>
              <a:rPr kumimoji="0" lang="en-US" altLang="en-US" sz="1800" b="0" i="0" u="none" strike="noStrike" cap="none" normalizeH="0" baseline="0" dirty="0">
                <a:ln>
                  <a:noFill/>
                </a:ln>
                <a:solidFill>
                  <a:schemeClr val="bg2">
                    <a:lumMod val="10000"/>
                  </a:schemeClr>
                </a:solidFill>
                <a:effectLst/>
                <a:latin typeface="Arial" panose="020B0604020202020204" pitchFamily="34" charset="0"/>
              </a:rPr>
              <a:t>How to best break circular dependencies in the Internal Driver and how to reorganize it in general?</a:t>
            </a:r>
          </a:p>
          <a:p>
            <a:endParaRPr lang="en-GB" b="0" dirty="0"/>
          </a:p>
          <a:p>
            <a:endParaRPr lang="en-GB" b="0" dirty="0"/>
          </a:p>
          <a:p>
            <a:endParaRPr lang="en-GB" b="0" dirty="0"/>
          </a:p>
        </p:txBody>
      </p:sp>
      <p:pic>
        <p:nvPicPr>
          <p:cNvPr id="5" name="Picture 4">
            <a:extLst>
              <a:ext uri="{FF2B5EF4-FFF2-40B4-BE49-F238E27FC236}">
                <a16:creationId xmlns:a16="http://schemas.microsoft.com/office/drawing/2014/main" id="{3E0FDB29-9A27-38E1-DCC8-EBDA0FB24CFB}"/>
              </a:ext>
            </a:extLst>
          </p:cNvPr>
          <p:cNvPicPr>
            <a:picLocks noChangeAspect="1"/>
          </p:cNvPicPr>
          <p:nvPr/>
        </p:nvPicPr>
        <p:blipFill>
          <a:blip r:embed="rId2"/>
          <a:stretch>
            <a:fillRect/>
          </a:stretch>
        </p:blipFill>
        <p:spPr>
          <a:xfrm>
            <a:off x="9696762" y="167640"/>
            <a:ext cx="2380938" cy="2259494"/>
          </a:xfrm>
          <a:prstGeom prst="rect">
            <a:avLst/>
          </a:prstGeom>
        </p:spPr>
      </p:pic>
    </p:spTree>
    <p:extLst>
      <p:ext uri="{BB962C8B-B14F-4D97-AF65-F5344CB8AC3E}">
        <p14:creationId xmlns:p14="http://schemas.microsoft.com/office/powerpoint/2010/main" val="3657205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40F85-4712-09C7-B776-48BF1A0A6D17}"/>
              </a:ext>
            </a:extLst>
          </p:cNvPr>
          <p:cNvSpPr>
            <a:spLocks noGrp="1"/>
          </p:cNvSpPr>
          <p:nvPr>
            <p:ph type="title"/>
          </p:nvPr>
        </p:nvSpPr>
        <p:spPr>
          <a:xfrm>
            <a:off x="407988" y="373593"/>
            <a:ext cx="11376025" cy="746547"/>
          </a:xfrm>
        </p:spPr>
        <p:txBody>
          <a:bodyPr/>
          <a:lstStyle/>
          <a:p>
            <a:r>
              <a:rPr lang="en-US" dirty="0"/>
              <a:t>Architecture Overview / Decisions</a:t>
            </a:r>
            <a:endParaRPr lang="en-GB" dirty="0"/>
          </a:p>
        </p:txBody>
      </p:sp>
      <p:sp>
        <p:nvSpPr>
          <p:cNvPr id="3" name="Content Placeholder 2">
            <a:extLst>
              <a:ext uri="{FF2B5EF4-FFF2-40B4-BE49-F238E27FC236}">
                <a16:creationId xmlns:a16="http://schemas.microsoft.com/office/drawing/2014/main" id="{37A990BB-851B-F17F-8DE6-410F7FC89146}"/>
              </a:ext>
            </a:extLst>
          </p:cNvPr>
          <p:cNvSpPr>
            <a:spLocks noGrp="1"/>
          </p:cNvSpPr>
          <p:nvPr>
            <p:ph idx="1"/>
          </p:nvPr>
        </p:nvSpPr>
        <p:spPr>
          <a:xfrm>
            <a:off x="407988" y="1188720"/>
            <a:ext cx="11376024" cy="4882515"/>
          </a:xfrm>
        </p:spPr>
        <p:txBody>
          <a:bodyPr>
            <a:normAutofit fontScale="55000" lnSpcReduction="20000"/>
          </a:bodyPr>
          <a:lstStyle/>
          <a:p>
            <a:pPr>
              <a:buFont typeface="Arial" panose="020B0604020202020204" pitchFamily="34" charset="0"/>
              <a:buChar char="•"/>
            </a:pPr>
            <a:r>
              <a:rPr lang="en-GB" dirty="0"/>
              <a:t>Use standard libraries and frameworks used in BI (highlighted in the review).</a:t>
            </a:r>
          </a:p>
          <a:p>
            <a:pPr lvl="2"/>
            <a:r>
              <a:rPr lang="en-GB" dirty="0"/>
              <a:t>These include but are not limited to:</a:t>
            </a:r>
          </a:p>
          <a:p>
            <a:pPr lvl="3"/>
            <a:r>
              <a:rPr lang="en-GB" dirty="0"/>
              <a:t>EDGE (and </a:t>
            </a:r>
            <a:r>
              <a:rPr lang="en-GB" dirty="0" err="1"/>
              <a:t>Cheby</a:t>
            </a:r>
            <a:r>
              <a:rPr lang="en-GB" dirty="0"/>
              <a:t>) for the low-level driver (and </a:t>
            </a:r>
            <a:r>
              <a:rPr lang="en-GB" dirty="0" err="1"/>
              <a:t>gateware</a:t>
            </a:r>
            <a:r>
              <a:rPr lang="en-GB" dirty="0"/>
              <a:t>).</a:t>
            </a:r>
          </a:p>
          <a:p>
            <a:pPr lvl="3"/>
            <a:r>
              <a:rPr lang="en-GB" dirty="0"/>
              <a:t>The EDGE wrapper and extender as part of the BI-SW ecosystem.</a:t>
            </a:r>
          </a:p>
          <a:p>
            <a:pPr lvl="3"/>
            <a:r>
              <a:rPr lang="en-GB" dirty="0"/>
              <a:t>CMW services if compatible with out use case, for example </a:t>
            </a:r>
            <a:r>
              <a:rPr lang="en-GB" i="1" dirty="0" err="1">
                <a:hlinkClick r:id="rId2"/>
              </a:rPr>
              <a:t>cmw</a:t>
            </a:r>
            <a:r>
              <a:rPr lang="en-GB" i="1" dirty="0">
                <a:hlinkClick r:id="rId2"/>
              </a:rPr>
              <a:t>-log</a:t>
            </a:r>
            <a:r>
              <a:rPr lang="en-GB" dirty="0"/>
              <a:t>.</a:t>
            </a:r>
          </a:p>
          <a:p>
            <a:pPr lvl="3"/>
            <a:r>
              <a:rPr lang="en-GB" dirty="0"/>
              <a:t>FESA</a:t>
            </a:r>
          </a:p>
          <a:p>
            <a:pPr>
              <a:buFont typeface="Arial" panose="020B0604020202020204" pitchFamily="34" charset="0"/>
              <a:buChar char="•"/>
            </a:pPr>
            <a:r>
              <a:rPr lang="en-GB" dirty="0"/>
              <a:t>Use HDF5 as a standard file format as part of a group-wide decision.</a:t>
            </a:r>
          </a:p>
          <a:p>
            <a:pPr lvl="2"/>
            <a:r>
              <a:rPr lang="en-GB" dirty="0"/>
              <a:t>All metadata in the file</a:t>
            </a:r>
          </a:p>
          <a:p>
            <a:pPr lvl="2"/>
            <a:r>
              <a:rPr lang="en-GB" dirty="0"/>
              <a:t>No preprocessing</a:t>
            </a:r>
          </a:p>
          <a:p>
            <a:pPr>
              <a:buFont typeface="Arial" panose="020B0604020202020204" pitchFamily="34" charset="0"/>
              <a:buChar char="•"/>
            </a:pPr>
            <a:r>
              <a:rPr lang="en-GB" dirty="0"/>
              <a:t>Start from a minimum viable product in the form of a vertical stack.</a:t>
            </a:r>
          </a:p>
          <a:p>
            <a:pPr lvl="2"/>
            <a:r>
              <a:rPr lang="en-GB" dirty="0"/>
              <a:t>Software creates maintenance requirements, so it is better to avoid implementing features until needed.</a:t>
            </a:r>
          </a:p>
          <a:p>
            <a:pPr>
              <a:buFont typeface="Arial" panose="020B0604020202020204" pitchFamily="34" charset="0"/>
              <a:buChar char="•"/>
            </a:pPr>
            <a:r>
              <a:rPr lang="en-GB" dirty="0"/>
              <a:t>Use logging and tracing services available to us. Furthermore, propagate errors and warnings to users.</a:t>
            </a:r>
          </a:p>
          <a:p>
            <a:pPr marL="742950" lvl="1" indent="-285750">
              <a:buFont typeface="Arial" panose="020B0604020202020204" pitchFamily="34" charset="0"/>
              <a:buChar char="•"/>
            </a:pPr>
            <a:r>
              <a:rPr lang="en-GB" dirty="0"/>
              <a:t>This was particularly highlighted by the review, as in V4, the users are often left in the dark about why the system is not working.</a:t>
            </a:r>
          </a:p>
          <a:p>
            <a:pPr>
              <a:buFont typeface="Arial" panose="020B0604020202020204" pitchFamily="34" charset="0"/>
              <a:buChar char="•"/>
            </a:pPr>
            <a:r>
              <a:rPr lang="en-GB" dirty="0"/>
              <a:t>Ensure we have a full testing environment for both software and hardware and for all layers</a:t>
            </a:r>
          </a:p>
          <a:p>
            <a:pPr lvl="2"/>
            <a:r>
              <a:rPr lang="en-GB" dirty="0"/>
              <a:t>Using GMOCK for this, adding tests to each method as we go.</a:t>
            </a:r>
          </a:p>
          <a:p>
            <a:pPr>
              <a:buFont typeface="Arial" panose="020B0604020202020204" pitchFamily="34" charset="0"/>
              <a:buChar char="•"/>
            </a:pPr>
            <a:r>
              <a:rPr lang="en-GB" dirty="0"/>
              <a:t>Using C++ exceptions as opposed to return codes.</a:t>
            </a:r>
          </a:p>
          <a:p>
            <a:pPr>
              <a:buFont typeface="Arial" panose="020B0604020202020204" pitchFamily="34" charset="0"/>
              <a:buChar char="•"/>
            </a:pPr>
            <a:r>
              <a:rPr lang="en-GB" dirty="0"/>
              <a:t>Having FESA manage threads instead of doing it in our libraries.</a:t>
            </a:r>
          </a:p>
          <a:p>
            <a:pPr marL="742950" lvl="1" indent="-285750">
              <a:buFont typeface="Arial" panose="020B0604020202020204" pitchFamily="34" charset="0"/>
              <a:buChar char="•"/>
            </a:pPr>
            <a:r>
              <a:rPr lang="en-GB" dirty="0"/>
              <a:t>FESA has much more robust threading capabilities.</a:t>
            </a:r>
          </a:p>
          <a:p>
            <a:pPr marL="742950" lvl="1" indent="-285750">
              <a:buFont typeface="Arial" panose="020B0604020202020204" pitchFamily="34" charset="0"/>
              <a:buChar char="•"/>
            </a:pPr>
            <a:r>
              <a:rPr lang="en-GB" dirty="0"/>
              <a:t>Still, our libraries must be thread-safe, even though the FESA class design should eliminate most concurrency.</a:t>
            </a:r>
          </a:p>
          <a:p>
            <a:pPr>
              <a:buFont typeface="Arial" panose="020B0604020202020204" pitchFamily="34" charset="0"/>
              <a:buChar char="•"/>
            </a:pPr>
            <a:r>
              <a:rPr lang="en-GB" dirty="0"/>
              <a:t>In FESA, in addition to publishing at the end of the cycle, we can have a “heartbeat” e.g. once per second for non-BPM (diagnostic) values like the temperatures.</a:t>
            </a:r>
          </a:p>
          <a:p>
            <a:pPr>
              <a:buFont typeface="Arial" panose="020B0604020202020204" pitchFamily="34" charset="0"/>
              <a:buChar char="•"/>
            </a:pPr>
            <a:r>
              <a:rPr lang="en-GB" dirty="0"/>
              <a:t>The slow control (power supplies, cooling, etc) will all be controlled in and by the main FESA class to keep everything consistent and to provide failsafe's.</a:t>
            </a:r>
          </a:p>
          <a:p>
            <a:endParaRPr lang="en-GB" dirty="0"/>
          </a:p>
        </p:txBody>
      </p:sp>
    </p:spTree>
    <p:extLst>
      <p:ext uri="{BB962C8B-B14F-4D97-AF65-F5344CB8AC3E}">
        <p14:creationId xmlns:p14="http://schemas.microsoft.com/office/powerpoint/2010/main" val="2616805682"/>
      </p:ext>
    </p:extLst>
  </p:cSld>
  <p:clrMapOvr>
    <a:masterClrMapping/>
  </p:clrMapOvr>
</p:sld>
</file>

<file path=ppt/theme/theme1.xml><?xml version="1.0" encoding="utf-8"?>
<a:theme xmlns:a="http://schemas.openxmlformats.org/drawingml/2006/main" name="CERN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Theme" id="{6F381FF1-22FA-47D5-9955-DB6419BC4553}" vid="{3A7D1B0E-7770-451D-A8EF-CA4378BEBB48}"/>
    </a:ext>
  </a:extLst>
</a:theme>
</file>

<file path=docProps/app.xml><?xml version="1.0" encoding="utf-8"?>
<Properties xmlns="http://schemas.openxmlformats.org/officeDocument/2006/extended-properties" xmlns:vt="http://schemas.openxmlformats.org/officeDocument/2006/docPropsVTypes">
  <Template>CERNTheme</Template>
  <TotalTime>1494</TotalTime>
  <Words>1761</Words>
  <Application>Microsoft Office PowerPoint</Application>
  <PresentationFormat>Widescreen</PresentationFormat>
  <Paragraphs>228</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Source Sans Pro</vt:lpstr>
      <vt:lpstr>CERNTheme</vt:lpstr>
      <vt:lpstr>BGI V5 Software Overview</vt:lpstr>
      <vt:lpstr>Contents</vt:lpstr>
      <vt:lpstr>Review Board Outcomes</vt:lpstr>
      <vt:lpstr>PowerPoint Presentation</vt:lpstr>
      <vt:lpstr>Hardware Architecture Discussion Outcomes</vt:lpstr>
      <vt:lpstr>06/06 Software Meeting </vt:lpstr>
      <vt:lpstr>13/06 Software Meeting </vt:lpstr>
      <vt:lpstr>20/06 Software Meeting </vt:lpstr>
      <vt:lpstr>Architecture Overview / Decisions</vt:lpstr>
      <vt:lpstr>Some diagrams….</vt:lpstr>
      <vt:lpstr>PowerPoint Presentation</vt:lpstr>
      <vt:lpstr>PowerPoint Presentation</vt:lpstr>
      <vt:lpstr>PowerPoint Presentation</vt:lpstr>
      <vt:lpstr>Current Progress</vt:lpstr>
      <vt:lpstr>The current plan </vt:lpstr>
      <vt:lpstr>Some further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Lukas Golino</dc:creator>
  <cp:lastModifiedBy>Lukas Golino</cp:lastModifiedBy>
  <cp:revision>55</cp:revision>
  <dcterms:created xsi:type="dcterms:W3CDTF">2025-07-01T05:50:58Z</dcterms:created>
  <dcterms:modified xsi:type="dcterms:W3CDTF">2025-07-02T06:45:46Z</dcterms:modified>
</cp:coreProperties>
</file>