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9144000" cy="6858000" type="screen4x3"/>
  <p:notesSz cx="6946900" cy="9232900"/>
  <p:defaultTextStyle>
    <a:defPPr>
      <a:defRPr lang="en-GB"/>
    </a:defPPr>
    <a:lvl1pPr algn="l" rtl="0" fontAlgn="base">
      <a:lnSpc>
        <a:spcPct val="120000"/>
      </a:lnSpc>
      <a:spcBef>
        <a:spcPct val="20000"/>
      </a:spcBef>
      <a:spcAft>
        <a:spcPct val="0"/>
      </a:spcAft>
      <a:buClr>
        <a:schemeClr val="folHlink"/>
      </a:buClr>
      <a:buSzPct val="60000"/>
      <a:buFont typeface="Wingdings" pitchFamily="2" charset="2"/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lnSpc>
        <a:spcPct val="120000"/>
      </a:lnSpc>
      <a:spcBef>
        <a:spcPct val="20000"/>
      </a:spcBef>
      <a:spcAft>
        <a:spcPct val="0"/>
      </a:spcAft>
      <a:buClr>
        <a:schemeClr val="folHlink"/>
      </a:buClr>
      <a:buSzPct val="60000"/>
      <a:buFont typeface="Wingdings" pitchFamily="2" charset="2"/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lnSpc>
        <a:spcPct val="120000"/>
      </a:lnSpc>
      <a:spcBef>
        <a:spcPct val="20000"/>
      </a:spcBef>
      <a:spcAft>
        <a:spcPct val="0"/>
      </a:spcAft>
      <a:buClr>
        <a:schemeClr val="folHlink"/>
      </a:buClr>
      <a:buSzPct val="60000"/>
      <a:buFont typeface="Wingdings" pitchFamily="2" charset="2"/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lnSpc>
        <a:spcPct val="120000"/>
      </a:lnSpc>
      <a:spcBef>
        <a:spcPct val="20000"/>
      </a:spcBef>
      <a:spcAft>
        <a:spcPct val="0"/>
      </a:spcAft>
      <a:buClr>
        <a:schemeClr val="folHlink"/>
      </a:buClr>
      <a:buSzPct val="60000"/>
      <a:buFont typeface="Wingdings" pitchFamily="2" charset="2"/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lnSpc>
        <a:spcPct val="120000"/>
      </a:lnSpc>
      <a:spcBef>
        <a:spcPct val="20000"/>
      </a:spcBef>
      <a:spcAft>
        <a:spcPct val="0"/>
      </a:spcAft>
      <a:buClr>
        <a:schemeClr val="folHlink"/>
      </a:buClr>
      <a:buSzPct val="60000"/>
      <a:buFont typeface="Wingdings" pitchFamily="2" charset="2"/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7F75"/>
    <a:srgbClr val="339933"/>
    <a:srgbClr val="0066FF"/>
    <a:srgbClr val="00CC00"/>
    <a:srgbClr val="12D224"/>
    <a:srgbClr val="EAEAEA"/>
    <a:srgbClr val="B2B2B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83" autoAdjust="0"/>
    <p:restoredTop sz="99054" autoAdjust="0"/>
  </p:normalViewPr>
  <p:slideViewPr>
    <p:cSldViewPr snapToGrid="0">
      <p:cViewPr varScale="1">
        <p:scale>
          <a:sx n="64" d="100"/>
          <a:sy n="64" d="100"/>
        </p:scale>
        <p:origin x="-106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234"/>
    </p:cViewPr>
  </p:sorterViewPr>
  <p:notesViewPr>
    <p:cSldViewPr snapToGrid="0">
      <p:cViewPr varScale="1">
        <p:scale>
          <a:sx n="63" d="100"/>
          <a:sy n="63" d="100"/>
        </p:scale>
        <p:origin x="-2502" y="-114"/>
      </p:cViewPr>
      <p:guideLst>
        <p:guide orient="horz" pos="2908"/>
        <p:guide pos="2188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99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20" rIns="91438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7283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7000" y="0"/>
            <a:ext cx="30099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20" rIns="91438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7284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0938"/>
            <a:ext cx="30099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20" rIns="91438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7285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7000" y="8770938"/>
            <a:ext cx="30099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20" rIns="91438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fld id="{6BE9C803-01E2-46AF-832C-44D04A031F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9085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20" rIns="91438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3825" y="0"/>
            <a:ext cx="299085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20" rIns="91438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7613" y="714375"/>
            <a:ext cx="4565650" cy="34242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93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2975" y="4352925"/>
            <a:ext cx="5116513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20" rIns="91438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993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5700"/>
            <a:ext cx="299085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20" rIns="91438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93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3825" y="8775700"/>
            <a:ext cx="299085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20" rIns="91438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fld id="{CA0D412B-A7EF-4B2D-BBFD-6322E9C94A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xxxxx</a:t>
            </a:r>
            <a:endParaRPr lang="en-GB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xxxx; B.Dehning</a:t>
            </a:r>
            <a:endParaRPr lang="en-GB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C6492E-BD1C-40FE-8334-CAEBEFC08CF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85800" y="1524000"/>
            <a:ext cx="3810000" cy="44958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20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 to edit Master text level</a:t>
            </a:r>
          </a:p>
          <a:p>
            <a:pPr lvl="1"/>
            <a:r>
              <a:rPr lang="en-GB" noProof="0" dirty="0" smtClean="0"/>
              <a:t>Second 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10000" cy="44958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xxxxx</a:t>
            </a:r>
            <a:endParaRPr lang="en-GB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xxxx; B.Dehning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04770B-96C7-4990-8C53-C32C09025E0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96592" y="60017"/>
            <a:ext cx="7793038" cy="460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 baseline="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xxxxx</a:t>
            </a:r>
            <a:endParaRPr lang="en-GB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xxxx; B.Dehning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21207B-32A4-4727-B598-2A367588D5C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 bwMode="auto">
          <a:xfrm>
            <a:off x="0" y="0"/>
            <a:ext cx="9144000" cy="612000"/>
          </a:xfrm>
          <a:prstGeom prst="rect">
            <a:avLst/>
          </a:prstGeom>
          <a:solidFill>
            <a:schemeClr val="tx2">
              <a:lumMod val="40000"/>
              <a:lumOff val="60000"/>
              <a:alpha val="24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026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596592" y="60017"/>
            <a:ext cx="77930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027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57341"/>
            <a:ext cx="7772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6452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604426"/>
            <a:ext cx="1514475" cy="2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smtClean="0"/>
            </a:lvl1pPr>
          </a:lstStyle>
          <a:p>
            <a:pPr>
              <a:defRPr/>
            </a:pPr>
            <a:r>
              <a:rPr lang="en-US" smtClean="0"/>
              <a:t>xxxxx</a:t>
            </a:r>
            <a:endParaRPr lang="en-GB" dirty="0"/>
          </a:p>
        </p:txBody>
      </p:sp>
      <p:sp>
        <p:nvSpPr>
          <p:cNvPr id="6452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11413" y="6604427"/>
            <a:ext cx="4321175" cy="2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900" smtClean="0"/>
            </a:lvl1pPr>
          </a:lstStyle>
          <a:p>
            <a:pPr>
              <a:defRPr/>
            </a:pPr>
            <a:r>
              <a:rPr lang="en-GB" smtClean="0"/>
              <a:t>xxxx; B.Dehning</a:t>
            </a:r>
            <a:endParaRPr lang="en-GB" dirty="0"/>
          </a:p>
        </p:txBody>
      </p:sp>
      <p:sp>
        <p:nvSpPr>
          <p:cNvPr id="6452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59675" y="6599663"/>
            <a:ext cx="969963" cy="2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smtClean="0"/>
            </a:lvl1pPr>
          </a:lstStyle>
          <a:p>
            <a:pPr>
              <a:defRPr/>
            </a:pPr>
            <a:fld id="{C2B6FD9B-361B-47FC-863A-C1E6F91232F3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9" name="Rectangle 8"/>
          <p:cNvSpPr/>
          <p:nvPr userDrawn="1"/>
        </p:nvSpPr>
        <p:spPr bwMode="auto">
          <a:xfrm>
            <a:off x="0" y="6456558"/>
            <a:ext cx="9144000" cy="387798"/>
          </a:xfrm>
          <a:prstGeom prst="rect">
            <a:avLst/>
          </a:prstGeom>
          <a:noFill/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0" name="Rectangle 9"/>
          <p:cNvSpPr/>
          <p:nvPr userDrawn="1"/>
        </p:nvSpPr>
        <p:spPr bwMode="auto">
          <a:xfrm>
            <a:off x="0" y="6643687"/>
            <a:ext cx="9144000" cy="216000"/>
          </a:xfrm>
          <a:prstGeom prst="rect">
            <a:avLst/>
          </a:prstGeom>
          <a:solidFill>
            <a:schemeClr val="tx2">
              <a:lumMod val="40000"/>
              <a:lumOff val="60000"/>
              <a:alpha val="24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2" r:id="rId2"/>
    <p:sldLayoutId id="2147483674" r:id="rId3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Cryogenic Beam Loss Monitors Workshop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685800" y="779489"/>
            <a:ext cx="7772400" cy="5273652"/>
          </a:xfrm>
        </p:spPr>
        <p:txBody>
          <a:bodyPr/>
          <a:lstStyle/>
          <a:p>
            <a:r>
              <a:rPr lang="en-US" sz="2400" dirty="0" smtClean="0"/>
              <a:t>Motivation for investigations</a:t>
            </a:r>
          </a:p>
          <a:p>
            <a:pPr lvl="1"/>
            <a:r>
              <a:rPr lang="en-US" sz="2000" dirty="0" smtClean="0"/>
              <a:t>LHC triplet magnet loss measurements = not possible to protect magnet by outside mounted monitors</a:t>
            </a:r>
          </a:p>
          <a:p>
            <a:pPr lvl="1"/>
            <a:r>
              <a:rPr lang="en-US" sz="2000" dirty="0" smtClean="0"/>
              <a:t>Solution: mount monitors in the iron yoke of the magnet</a:t>
            </a:r>
          </a:p>
          <a:p>
            <a:r>
              <a:rPr lang="en-US" sz="2400" dirty="0" smtClean="0"/>
              <a:t>Development program at CERN</a:t>
            </a:r>
          </a:p>
          <a:p>
            <a:pPr lvl="1"/>
            <a:r>
              <a:rPr lang="en-US" sz="2000" dirty="0" smtClean="0"/>
              <a:t>Principal investigations</a:t>
            </a:r>
          </a:p>
          <a:p>
            <a:pPr lvl="2"/>
            <a:r>
              <a:rPr lang="en-US" sz="1800" dirty="0" smtClean="0"/>
              <a:t>PhD. thesis Christophe </a:t>
            </a:r>
            <a:r>
              <a:rPr lang="en-US" sz="1800" dirty="0" err="1" smtClean="0"/>
              <a:t>Kurfuerst</a:t>
            </a:r>
            <a:r>
              <a:rPr lang="en-US" sz="1800" dirty="0" smtClean="0"/>
              <a:t>, Si, CVD and liquid He Chamber, …</a:t>
            </a:r>
          </a:p>
          <a:p>
            <a:pPr lvl="2"/>
            <a:r>
              <a:rPr lang="en-US" sz="1800" dirty="0" smtClean="0"/>
              <a:t>Vladimir </a:t>
            </a:r>
            <a:r>
              <a:rPr lang="en-US" sz="1800" dirty="0" err="1" smtClean="0"/>
              <a:t>Eremin</a:t>
            </a:r>
            <a:r>
              <a:rPr lang="en-US" sz="1800" dirty="0" smtClean="0"/>
              <a:t>, Petersburg, Russia (collaboration agreement)</a:t>
            </a:r>
            <a:endParaRPr lang="en-US" sz="1800" dirty="0" smtClean="0"/>
          </a:p>
          <a:p>
            <a:pPr lvl="1"/>
            <a:r>
              <a:rPr lang="en-US" sz="2000" dirty="0" smtClean="0"/>
              <a:t>Next year planning</a:t>
            </a:r>
            <a:endParaRPr lang="en-US" sz="2000" dirty="0" smtClean="0"/>
          </a:p>
          <a:p>
            <a:pPr lvl="1"/>
            <a:r>
              <a:rPr lang="en-US" sz="2000" dirty="0" smtClean="0"/>
              <a:t>Radiation at room temperature and measurements at 2K</a:t>
            </a:r>
          </a:p>
          <a:p>
            <a:pPr lvl="1"/>
            <a:r>
              <a:rPr lang="en-US" sz="2000" dirty="0" smtClean="0"/>
              <a:t>Radiation and measurements at 2K</a:t>
            </a:r>
          </a:p>
          <a:p>
            <a:pPr lvl="2"/>
            <a:r>
              <a:rPr lang="en-US" sz="1800" dirty="0" smtClean="0"/>
              <a:t>PS radiation area, 1 </a:t>
            </a:r>
            <a:r>
              <a:rPr lang="en-US" sz="1800" dirty="0" err="1" smtClean="0"/>
              <a:t>MGy</a:t>
            </a:r>
            <a:r>
              <a:rPr lang="en-US" sz="1800" dirty="0" smtClean="0"/>
              <a:t>, in June and November</a:t>
            </a:r>
          </a:p>
          <a:p>
            <a:pPr lvl="1"/>
            <a:r>
              <a:rPr lang="en-US" sz="2000" dirty="0" smtClean="0"/>
              <a:t>Fellow position: </a:t>
            </a:r>
            <a:r>
              <a:rPr lang="en-US" sz="2000" dirty="0" err="1" smtClean="0"/>
              <a:t>implentation</a:t>
            </a:r>
            <a:r>
              <a:rPr lang="en-US" sz="2000" dirty="0" smtClean="0"/>
              <a:t> of detector in magnet</a:t>
            </a:r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xxxxx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xxxx; B.Dehning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04770B-96C7-4990-8C53-C32C09025E0D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ernd">
  <a:themeElements>
    <a:clrScheme name="bernd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ernd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20000"/>
          </a:lnSpc>
          <a:spcBef>
            <a:spcPct val="20000"/>
          </a:spcBef>
          <a:spcAft>
            <a:spcPct val="0"/>
          </a:spcAft>
          <a:buClr>
            <a:schemeClr val="folHlink"/>
          </a:buClr>
          <a:buSzPct val="60000"/>
          <a:buFont typeface="Wingdings" pitchFamily="2" charset="2"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noFill/>
        <a:ln w="28575" cap="flat" cmpd="sng" algn="ctr">
          <a:solidFill>
            <a:srgbClr val="FF0000"/>
          </a:solidFill>
          <a:prstDash val="solid"/>
          <a:round/>
          <a:headEnd type="none" w="med" len="med"/>
          <a:tailEnd type="triangle" w="lg" len="lg"/>
        </a:ln>
        <a:effectLst/>
      </a:spPr>
      <a:bodyPr/>
      <a:lstStyle/>
    </a:lnDef>
  </a:objectDefaults>
  <a:extraClrSchemeLst>
    <a:extraClrScheme>
      <a:clrScheme name="bernd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nd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nd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nd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nd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nd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nd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9741</TotalTime>
  <Words>105</Words>
  <Application>Microsoft Office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bernd</vt:lpstr>
      <vt:lpstr>Cryogenic Beam Loss Monitors Workshop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 Instrumentation used for Machine Protection</dc:title>
  <dc:creator>dehning</dc:creator>
  <cp:lastModifiedBy>Brnd Dehning</cp:lastModifiedBy>
  <cp:revision>266</cp:revision>
  <cp:lastPrinted>1601-01-01T00:00:00Z</cp:lastPrinted>
  <dcterms:created xsi:type="dcterms:W3CDTF">2003-11-27T14:14:38Z</dcterms:created>
  <dcterms:modified xsi:type="dcterms:W3CDTF">2011-10-18T06:32:39Z</dcterms:modified>
</cp:coreProperties>
</file>