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54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38B5E-EAF5-976D-14D5-8BE7BED9F5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1FF588-0AB9-DF53-28E7-0E0A849A29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945AF-3916-A632-9207-947DEC7878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26A34-6995-FC0A-43AE-FA7EBBA1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68DF0-1852-816B-BE79-D51CB063E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9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600BA-57BE-61FB-819A-BE27A8CAD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C03309-7844-27AA-25E9-C8B6A66035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1F4C02-28D0-6446-70AD-742B4EE39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229259-C486-DA1D-4304-E079B29B5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32E476-1051-193A-321D-BA4AA76C7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8520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CCC01D-F679-230A-721C-7F997A7E54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878E49-1BE2-41C7-98A6-E67B71D54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EE995E-B0C1-59F3-5D53-6CED6789B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910FBD-C785-B79E-D71F-61EE78C1E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02C36-78D2-1A43-A7DE-F9B511FDC0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7777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1CD25-09EC-89B9-2298-928870689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021D27-46B7-AFAB-4334-1E68EEFE8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238D4C-4DE3-A450-7195-38792D9338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86D2D-D69A-8942-5D2D-8BC85A3FC3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DE3D1-C260-8B12-70E1-300EEEF03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208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EA0D2-B12B-BDB3-C52F-AA9E3D84CA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7753FE-91E0-C533-1DCC-6DE2AF335F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9D822-49B2-B0C1-00D6-0039828BA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5C8BA6-0D61-0DF9-2DE4-3909C5490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E4780B-7127-0468-9282-7E5E755F0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088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05D9E-BA0B-B646-3DF7-995435668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31AAAE-5513-D0C6-46D2-0FDBD14F9B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3CD800-662F-CFB1-9F1D-74197BE897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C3BF63-B74C-3783-CB68-BE7D52EF2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DD84AF-7B3B-5033-3082-CB4443474B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FFEF56-D1FD-7D89-9558-11BA71D380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376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5E287-DAF7-7C04-E75E-EC8E871848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1861F9-F41B-EB96-B9A0-D3A23EC34A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D0A4F4-3619-3CD6-B0F2-1A2FD643A5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1DD92A-162C-0604-2ED9-3FCFB28205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6CAAC7-9207-599A-07F0-9A160FA428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8465081-36D2-7388-B3CB-14D961FAD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C0FCE42-F57D-3F81-13A2-9FF92F474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019C46-35DA-39FC-E5CB-2ED6E8A1E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77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27D1E-876D-805D-14EF-532D52609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7DD9C3-F620-2D25-255C-09A9C3BE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424714-5CAE-0A3D-3755-4FD7F3E1D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EEAEE-A156-827E-F923-ED37F688D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734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2F8C53-1F74-4E50-42D2-E770EEAFE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0DE3F7-9ADE-58C8-14B9-3F13C85F9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8111BB-E686-6686-1484-C4F5DEF83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837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5BE27-0BA1-1542-50FD-517DEBECD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D47E5-F97D-090C-288C-7847AD4E75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68D3B6-F163-5798-9F11-6502AA86C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B4CB3-36B7-AC3B-45DA-861C69549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4A27A3-5B14-B4FA-3832-0C02BB20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1D374C-DAD0-3518-E8F4-86B71A4F4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634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5FD60-E050-AA7F-DCEA-884CC7BD1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6BB5BB-8FCA-EF89-44FF-76403294C0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57BC3-805D-5AA7-2E33-3D77EC32B1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8F52EB-FDD8-B37D-5BBB-8DB9FAD55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E13131-52D1-1815-5D2C-EE76B27A2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74EA78-5337-6CC7-B3EB-71F49089B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69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A8C1909-FC75-D620-20B0-971ABA395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F4277-B541-6316-23DF-89D13B9D06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69E0C4-F096-B398-2D46-ED673860B1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5CCA9C-7105-48DF-82A7-AEB35C95C77D}" type="datetimeFigureOut">
              <a:rPr lang="en-GB" smtClean="0"/>
              <a:t>11/07/2025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DA5CF-331A-A53E-FAC2-E0A494B885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C03AEC-C919-59A0-2EE3-2F2106FF0E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B6B4EC-AAEF-4356-86C0-59CCD181F6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98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9CC0F3-7C24-2C50-81EC-DB638D91CE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proposal for vacuum envelop for cooling cells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2D1494-4B0C-5D71-3E31-C96AC2454B1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Alexej Grudiev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83057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3D223-DDAC-4F90-6E6D-60E20CAF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proposal for vacuum envelop</a:t>
            </a:r>
            <a:endParaRPr lang="en-GB" dirty="0"/>
          </a:p>
        </p:txBody>
      </p:sp>
      <p:pic>
        <p:nvPicPr>
          <p:cNvPr id="5" name="Content Placeholder 4" descr="A diagram of a machine&#10;&#10;Description automatically generated">
            <a:extLst>
              <a:ext uri="{FF2B5EF4-FFF2-40B4-BE49-F238E27FC236}">
                <a16:creationId xmlns:a16="http://schemas.microsoft.com/office/drawing/2014/main" id="{E3599C49-E33E-1497-ED3D-FACB13231A08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83" t="29628" r="53675" b="16341"/>
          <a:stretch/>
        </p:blipFill>
        <p:spPr>
          <a:xfrm>
            <a:off x="1905538" y="1825625"/>
            <a:ext cx="4190462" cy="4351338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265C274C-04BA-420D-0CAB-B1BB0F4593A8}"/>
              </a:ext>
            </a:extLst>
          </p:cNvPr>
          <p:cNvGrpSpPr/>
          <p:nvPr/>
        </p:nvGrpSpPr>
        <p:grpSpPr>
          <a:xfrm>
            <a:off x="2897204" y="2109879"/>
            <a:ext cx="2217574" cy="241138"/>
            <a:chOff x="2897204" y="2156059"/>
            <a:chExt cx="2217574" cy="241138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AF3CB2B-60DA-132F-A677-BD6ED83506C8}"/>
                </a:ext>
              </a:extLst>
            </p:cNvPr>
            <p:cNvSpPr/>
            <p:nvPr/>
          </p:nvSpPr>
          <p:spPr>
            <a:xfrm>
              <a:off x="2897204" y="2156059"/>
              <a:ext cx="179953" cy="24113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F5AEDEF-5D6A-BD7F-0393-C8F72A852D64}"/>
                </a:ext>
              </a:extLst>
            </p:cNvPr>
            <p:cNvSpPr/>
            <p:nvPr/>
          </p:nvSpPr>
          <p:spPr>
            <a:xfrm>
              <a:off x="3069203" y="2156059"/>
              <a:ext cx="171999" cy="21343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89196EA-E487-8BC5-7236-6BC1570FCAE6}"/>
                </a:ext>
              </a:extLst>
            </p:cNvPr>
            <p:cNvCxnSpPr>
              <a:cxnSpLocks/>
              <a:stCxn id="7" idx="3"/>
            </p:cNvCxnSpPr>
            <p:nvPr/>
          </p:nvCxnSpPr>
          <p:spPr>
            <a:xfrm>
              <a:off x="3241202" y="2262774"/>
              <a:ext cx="1124064" cy="0"/>
            </a:xfrm>
            <a:prstGeom prst="line">
              <a:avLst/>
            </a:prstGeom>
            <a:ln w="254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361C637-5E18-B198-51B2-08C2EEBA98FD}"/>
                </a:ext>
              </a:extLst>
            </p:cNvPr>
            <p:cNvSpPr/>
            <p:nvPr/>
          </p:nvSpPr>
          <p:spPr>
            <a:xfrm>
              <a:off x="4770780" y="2156059"/>
              <a:ext cx="171999" cy="21343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E2B6E3F-5CC9-DC48-6866-B970C6686040}"/>
                </a:ext>
              </a:extLst>
            </p:cNvPr>
            <p:cNvSpPr/>
            <p:nvPr/>
          </p:nvSpPr>
          <p:spPr>
            <a:xfrm>
              <a:off x="4942779" y="2156059"/>
              <a:ext cx="171999" cy="24113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F22A45F-5B2B-9B6D-8E91-2BE980368F69}"/>
                </a:ext>
              </a:extLst>
            </p:cNvPr>
            <p:cNvSpPr/>
            <p:nvPr/>
          </p:nvSpPr>
          <p:spPr>
            <a:xfrm>
              <a:off x="4357315" y="2202336"/>
              <a:ext cx="421419" cy="105328"/>
            </a:xfrm>
            <a:custGeom>
              <a:avLst/>
              <a:gdLst>
                <a:gd name="connsiteX0" fmla="*/ 0 w 421419"/>
                <a:gd name="connsiteY0" fmla="*/ 55834 h 105328"/>
                <a:gd name="connsiteX1" fmla="*/ 55659 w 421419"/>
                <a:gd name="connsiteY1" fmla="*/ 103542 h 105328"/>
                <a:gd name="connsiteX2" fmla="*/ 103367 w 421419"/>
                <a:gd name="connsiteY2" fmla="*/ 175 h 105328"/>
                <a:gd name="connsiteX3" fmla="*/ 174928 w 421419"/>
                <a:gd name="connsiteY3" fmla="*/ 103542 h 105328"/>
                <a:gd name="connsiteX4" fmla="*/ 246490 w 421419"/>
                <a:gd name="connsiteY4" fmla="*/ 16078 h 105328"/>
                <a:gd name="connsiteX5" fmla="*/ 318052 w 421419"/>
                <a:gd name="connsiteY5" fmla="*/ 95591 h 105328"/>
                <a:gd name="connsiteX6" fmla="*/ 389614 w 421419"/>
                <a:gd name="connsiteY6" fmla="*/ 175 h 105328"/>
                <a:gd name="connsiteX7" fmla="*/ 421419 w 421419"/>
                <a:gd name="connsiteY7" fmla="*/ 71737 h 105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1419" h="105328">
                  <a:moveTo>
                    <a:pt x="0" y="55834"/>
                  </a:moveTo>
                  <a:cubicBezTo>
                    <a:pt x="19215" y="84326"/>
                    <a:pt x="38431" y="112819"/>
                    <a:pt x="55659" y="103542"/>
                  </a:cubicBezTo>
                  <a:cubicBezTo>
                    <a:pt x="72887" y="94266"/>
                    <a:pt x="83489" y="175"/>
                    <a:pt x="103367" y="175"/>
                  </a:cubicBezTo>
                  <a:cubicBezTo>
                    <a:pt x="123245" y="175"/>
                    <a:pt x="151074" y="100892"/>
                    <a:pt x="174928" y="103542"/>
                  </a:cubicBezTo>
                  <a:cubicBezTo>
                    <a:pt x="198782" y="106192"/>
                    <a:pt x="222636" y="17403"/>
                    <a:pt x="246490" y="16078"/>
                  </a:cubicBezTo>
                  <a:cubicBezTo>
                    <a:pt x="270344" y="14753"/>
                    <a:pt x="294198" y="98241"/>
                    <a:pt x="318052" y="95591"/>
                  </a:cubicBezTo>
                  <a:cubicBezTo>
                    <a:pt x="341906" y="92941"/>
                    <a:pt x="372386" y="4151"/>
                    <a:pt x="389614" y="175"/>
                  </a:cubicBezTo>
                  <a:cubicBezTo>
                    <a:pt x="406842" y="-3801"/>
                    <a:pt x="414793" y="61135"/>
                    <a:pt x="421419" y="71737"/>
                  </a:cubicBezTo>
                </a:path>
              </a:pathLst>
            </a:custGeom>
            <a:noFill/>
            <a:ln w="317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8724FFE-C228-85FA-2580-086985C67620}"/>
              </a:ext>
            </a:extLst>
          </p:cNvPr>
          <p:cNvGrpSpPr/>
          <p:nvPr/>
        </p:nvGrpSpPr>
        <p:grpSpPr>
          <a:xfrm>
            <a:off x="2897204" y="5715151"/>
            <a:ext cx="2217574" cy="241138"/>
            <a:chOff x="2897204" y="6176963"/>
            <a:chExt cx="2217574" cy="24113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7B645AD-1DC7-664F-348F-49CD3F5CA60B}"/>
                </a:ext>
              </a:extLst>
            </p:cNvPr>
            <p:cNvSpPr/>
            <p:nvPr/>
          </p:nvSpPr>
          <p:spPr>
            <a:xfrm>
              <a:off x="2897204" y="6176963"/>
              <a:ext cx="171999" cy="24113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363434F-8F89-80F4-B3CB-5E00E3351AE8}"/>
                </a:ext>
              </a:extLst>
            </p:cNvPr>
            <p:cNvSpPr/>
            <p:nvPr/>
          </p:nvSpPr>
          <p:spPr>
            <a:xfrm>
              <a:off x="3069203" y="6204671"/>
              <a:ext cx="171999" cy="21343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8D84C7-6B97-5F5C-CC02-2FA9C8B0A4C8}"/>
                </a:ext>
              </a:extLst>
            </p:cNvPr>
            <p:cNvCxnSpPr>
              <a:cxnSpLocks/>
              <a:stCxn id="18" idx="3"/>
            </p:cNvCxnSpPr>
            <p:nvPr/>
          </p:nvCxnSpPr>
          <p:spPr>
            <a:xfrm>
              <a:off x="3241202" y="6311386"/>
              <a:ext cx="1124064" cy="0"/>
            </a:xfrm>
            <a:prstGeom prst="line">
              <a:avLst/>
            </a:prstGeom>
            <a:ln w="254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0287D5C-6D59-480B-81C7-12728A5821B6}"/>
                </a:ext>
              </a:extLst>
            </p:cNvPr>
            <p:cNvSpPr/>
            <p:nvPr/>
          </p:nvSpPr>
          <p:spPr>
            <a:xfrm>
              <a:off x="4770780" y="6204671"/>
              <a:ext cx="171999" cy="213430"/>
            </a:xfrm>
            <a:prstGeom prst="rect">
              <a:avLst/>
            </a:prstGeom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F34FC52-AB44-2559-919C-91927B4AE26A}"/>
                </a:ext>
              </a:extLst>
            </p:cNvPr>
            <p:cNvSpPr/>
            <p:nvPr/>
          </p:nvSpPr>
          <p:spPr>
            <a:xfrm>
              <a:off x="4942779" y="6176963"/>
              <a:ext cx="171999" cy="241138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63721D0-FF7B-800A-0913-42E0764BD659}"/>
                </a:ext>
              </a:extLst>
            </p:cNvPr>
            <p:cNvSpPr/>
            <p:nvPr/>
          </p:nvSpPr>
          <p:spPr>
            <a:xfrm>
              <a:off x="4357315" y="6223240"/>
              <a:ext cx="421419" cy="105328"/>
            </a:xfrm>
            <a:custGeom>
              <a:avLst/>
              <a:gdLst>
                <a:gd name="connsiteX0" fmla="*/ 0 w 421419"/>
                <a:gd name="connsiteY0" fmla="*/ 55834 h 105328"/>
                <a:gd name="connsiteX1" fmla="*/ 55659 w 421419"/>
                <a:gd name="connsiteY1" fmla="*/ 103542 h 105328"/>
                <a:gd name="connsiteX2" fmla="*/ 103367 w 421419"/>
                <a:gd name="connsiteY2" fmla="*/ 175 h 105328"/>
                <a:gd name="connsiteX3" fmla="*/ 174928 w 421419"/>
                <a:gd name="connsiteY3" fmla="*/ 103542 h 105328"/>
                <a:gd name="connsiteX4" fmla="*/ 246490 w 421419"/>
                <a:gd name="connsiteY4" fmla="*/ 16078 h 105328"/>
                <a:gd name="connsiteX5" fmla="*/ 318052 w 421419"/>
                <a:gd name="connsiteY5" fmla="*/ 95591 h 105328"/>
                <a:gd name="connsiteX6" fmla="*/ 389614 w 421419"/>
                <a:gd name="connsiteY6" fmla="*/ 175 h 105328"/>
                <a:gd name="connsiteX7" fmla="*/ 421419 w 421419"/>
                <a:gd name="connsiteY7" fmla="*/ 71737 h 105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21419" h="105328">
                  <a:moveTo>
                    <a:pt x="0" y="55834"/>
                  </a:moveTo>
                  <a:cubicBezTo>
                    <a:pt x="19215" y="84326"/>
                    <a:pt x="38431" y="112819"/>
                    <a:pt x="55659" y="103542"/>
                  </a:cubicBezTo>
                  <a:cubicBezTo>
                    <a:pt x="72887" y="94266"/>
                    <a:pt x="83489" y="175"/>
                    <a:pt x="103367" y="175"/>
                  </a:cubicBezTo>
                  <a:cubicBezTo>
                    <a:pt x="123245" y="175"/>
                    <a:pt x="151074" y="100892"/>
                    <a:pt x="174928" y="103542"/>
                  </a:cubicBezTo>
                  <a:cubicBezTo>
                    <a:pt x="198782" y="106192"/>
                    <a:pt x="222636" y="17403"/>
                    <a:pt x="246490" y="16078"/>
                  </a:cubicBezTo>
                  <a:cubicBezTo>
                    <a:pt x="270344" y="14753"/>
                    <a:pt x="294198" y="98241"/>
                    <a:pt x="318052" y="95591"/>
                  </a:cubicBezTo>
                  <a:cubicBezTo>
                    <a:pt x="341906" y="92941"/>
                    <a:pt x="372386" y="4151"/>
                    <a:pt x="389614" y="175"/>
                  </a:cubicBezTo>
                  <a:cubicBezTo>
                    <a:pt x="406842" y="-3801"/>
                    <a:pt x="414793" y="61135"/>
                    <a:pt x="421419" y="71737"/>
                  </a:cubicBezTo>
                </a:path>
              </a:pathLst>
            </a:custGeom>
            <a:noFill/>
            <a:ln w="317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1B371A64-82BD-DB75-A080-3FE0DF105780}"/>
              </a:ext>
            </a:extLst>
          </p:cNvPr>
          <p:cNvSpPr txBox="1"/>
          <p:nvPr/>
        </p:nvSpPr>
        <p:spPr>
          <a:xfrm>
            <a:off x="3783778" y="4845325"/>
            <a:ext cx="554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</a:t>
            </a:r>
          </a:p>
          <a:p>
            <a:r>
              <a:rPr lang="en-US" dirty="0" err="1"/>
              <a:t>cuum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3FF45D7-CDA9-E7EB-2814-F720552B28F0}"/>
              </a:ext>
            </a:extLst>
          </p:cNvPr>
          <p:cNvSpPr txBox="1"/>
          <p:nvPr/>
        </p:nvSpPr>
        <p:spPr>
          <a:xfrm>
            <a:off x="3818948" y="5849574"/>
            <a:ext cx="45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Air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C269F0-24EB-685A-3FF9-1CEB36C45570}"/>
              </a:ext>
            </a:extLst>
          </p:cNvPr>
          <p:cNvSpPr txBox="1"/>
          <p:nvPr/>
        </p:nvSpPr>
        <p:spPr>
          <a:xfrm>
            <a:off x="6644357" y="1892152"/>
            <a:ext cx="50304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Vacuum flange on the outside of the cryostat, a la LHC dipole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space for vacuum ports for pumping and feed-throughs.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RF cavity assembly do not need to be leak tight.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Alternative fabrication processes and materials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Easier integration of ports for pumping,  RF tuning, field probes, </a:t>
            </a:r>
            <a:r>
              <a:rPr lang="en-US" dirty="0" err="1"/>
              <a:t>etc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vacuum pressure on RF window, if there are enough holes in the </a:t>
            </a:r>
            <a:r>
              <a:rPr lang="en-US"/>
              <a:t>RF cavity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CD196FC-63FF-6C5E-960A-033EFFDA78CE}"/>
              </a:ext>
            </a:extLst>
          </p:cNvPr>
          <p:cNvCxnSpPr>
            <a:cxnSpLocks/>
          </p:cNvCxnSpPr>
          <p:nvPr/>
        </p:nvCxnSpPr>
        <p:spPr>
          <a:xfrm flipH="1" flipV="1">
            <a:off x="4942779" y="2351017"/>
            <a:ext cx="460494" cy="12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8F73EEB-82D4-47D3-D0C1-F1F7DE95453A}"/>
              </a:ext>
            </a:extLst>
          </p:cNvPr>
          <p:cNvCxnSpPr>
            <a:cxnSpLocks/>
          </p:cNvCxnSpPr>
          <p:nvPr/>
        </p:nvCxnSpPr>
        <p:spPr>
          <a:xfrm flipH="1">
            <a:off x="4942779" y="4445513"/>
            <a:ext cx="460494" cy="12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F62630D8-6460-C90A-6B32-D787ECF5ABC7}"/>
              </a:ext>
            </a:extLst>
          </p:cNvPr>
          <p:cNvCxnSpPr>
            <a:cxnSpLocks/>
          </p:cNvCxnSpPr>
          <p:nvPr/>
        </p:nvCxnSpPr>
        <p:spPr>
          <a:xfrm>
            <a:off x="2576200" y="4460220"/>
            <a:ext cx="536934" cy="125493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48B442C-4865-5089-4092-DBE6E21C7D11}"/>
              </a:ext>
            </a:extLst>
          </p:cNvPr>
          <p:cNvCxnSpPr>
            <a:cxnSpLocks/>
          </p:cNvCxnSpPr>
          <p:nvPr/>
        </p:nvCxnSpPr>
        <p:spPr>
          <a:xfrm flipV="1">
            <a:off x="2584556" y="2378725"/>
            <a:ext cx="476521" cy="12333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9352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89</Words>
  <Application>Microsoft Office PowerPoint</Application>
  <PresentationFormat>Widescreen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Office Theme</vt:lpstr>
      <vt:lpstr>A proposal for vacuum envelop for cooling cells</vt:lpstr>
      <vt:lpstr>A proposal for vacuum envelop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Alexej Grudiev</dc:creator>
  <cp:lastModifiedBy>Alexej Grudiev</cp:lastModifiedBy>
  <cp:revision>2</cp:revision>
  <dcterms:created xsi:type="dcterms:W3CDTF">2025-07-10T13:10:14Z</dcterms:created>
  <dcterms:modified xsi:type="dcterms:W3CDTF">2025-07-11T07:39:02Z</dcterms:modified>
</cp:coreProperties>
</file>