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9" r:id="rId2"/>
    <p:sldId id="340" r:id="rId3"/>
    <p:sldId id="357" r:id="rId4"/>
    <p:sldId id="353" r:id="rId5"/>
    <p:sldId id="345" r:id="rId6"/>
    <p:sldId id="355" r:id="rId7"/>
    <p:sldId id="347" r:id="rId8"/>
    <p:sldId id="348" r:id="rId9"/>
    <p:sldId id="358" r:id="rId10"/>
    <p:sldId id="356" r:id="rId11"/>
    <p:sldId id="351" r:id="rId12"/>
    <p:sldId id="342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7E8F0"/>
    <a:srgbClr val="181818"/>
    <a:srgbClr val="E2EFDA"/>
    <a:srgbClr val="EAEAEA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222" autoAdjust="0"/>
  </p:normalViewPr>
  <p:slideViewPr>
    <p:cSldViewPr snapToObjects="1">
      <p:cViewPr varScale="1">
        <p:scale>
          <a:sx n="114" d="100"/>
          <a:sy n="114" d="100"/>
        </p:scale>
        <p:origin x="811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514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514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2025-07-03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Work - 218th HL-LHC TCC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2025-07-03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HL-LHC Signal Cabling - Patch Panel Work - 218th HL-LHC TCC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2025-07-03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HL-LHC Signal Cabling - Patch Panel Work - 218th HL-LHC TCC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2025-07-03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HL-LHC Signal Cabling - Patch Panel Work - 218th HL-LHC TCC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2025-07-03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HL-LHC Signal Cabling - Patch Panel Work - 218th HL-LHC TCC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2025-07-03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HL-LHC Signal Cabling - Patch Panel Work - 218th HL-LHC TCC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2025-07-03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HL-LHC Signal Cabling - Patch Panel Work - 218th HL-LHC TCC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2025-07-03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HL-LHC Signal Cabling - Patch Panel Work - 218th HL-LHC TCC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2025-07-03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HL-LHC Signal Cabling - Patch Panel Work - 218th HL-LHC TCC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2025-07-03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Work - 218th HL-LHC TCC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2025-07-03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Work - 218th HL-LHC TCC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2025-07-03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Work - 218th HL-LHC TCC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2025-07-03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Work - 218th HL-LHC TCC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2025-07-03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Work - 218th HL-LHC TCC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2025-07-03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Work - 218th HL-LHC TCC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2025-07-03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Work - 218th HL-LHC TCC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2025-07-03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HL-LHC Signal Cabling - Patch Panel Work - 218th HL-LHC TCC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2025-07-03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Work - 218th HL-LHC TCC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2025-07-03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Work - 218th HL-LHC TCC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2025-07-03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HL-LHC Signal Cabling - Patch Panel Work - 218th HL-LHC TCC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564851/" TargetMode="Externa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jpg"/><Relationship Id="rId4" Type="http://schemas.openxmlformats.org/officeDocument/2006/relationships/image" Target="../media/image10.tm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/>
              <a:t>HL-LHC Signal Cabling</a:t>
            </a:r>
            <a:br>
              <a:rPr lang="en-US" sz="4000" dirty="0"/>
            </a:br>
            <a:r>
              <a:rPr lang="en-GB" sz="3200" dirty="0"/>
              <a:t>Patch Panels </a:t>
            </a:r>
            <a:br>
              <a:rPr lang="en-GB" sz="4000" dirty="0"/>
            </a:br>
            <a:r>
              <a:rPr lang="en-GB" sz="3200" b="0" dirty="0"/>
              <a:t>Technical implementation and cost estimate</a:t>
            </a:r>
            <a:br>
              <a:rPr lang="en-US" sz="4000" dirty="0"/>
            </a:br>
            <a:endParaRPr lang="en-GB" sz="20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57" y="5377085"/>
            <a:ext cx="11376026" cy="803787"/>
          </a:xfrm>
        </p:spPr>
        <p:txBody>
          <a:bodyPr/>
          <a:lstStyle/>
          <a:p>
            <a:r>
              <a:rPr lang="en-US" sz="1800" b="1" dirty="0"/>
              <a:t>Acknowledgments:</a:t>
            </a:r>
            <a:r>
              <a:rPr lang="en-US" sz="1800" dirty="0"/>
              <a:t> D. Gameiro (EN-EL-CS), R. Roche (EN-EL-DDO)</a:t>
            </a:r>
            <a:endParaRPr lang="en-US" sz="1400" dirty="0"/>
          </a:p>
          <a:p>
            <a:r>
              <a:rPr lang="en-US" sz="1800" dirty="0"/>
              <a:t>G. Girardot (EN-EL-CS)</a:t>
            </a:r>
          </a:p>
          <a:p>
            <a:pPr>
              <a:spcBef>
                <a:spcPts val="600"/>
              </a:spcBef>
            </a:pPr>
            <a:r>
              <a:rPr lang="en-US" sz="1800" dirty="0"/>
              <a:t>2025-07-03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EE1C64-B9A1-DD71-7A2C-09337C374880}"/>
              </a:ext>
            </a:extLst>
          </p:cNvPr>
          <p:cNvSpPr txBox="1"/>
          <p:nvPr/>
        </p:nvSpPr>
        <p:spPr>
          <a:xfrm>
            <a:off x="5591944" y="5778979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dirty="0">
                <a:solidFill>
                  <a:schemeClr val="bg1"/>
                </a:solidFill>
                <a:latin typeface="Arial"/>
              </a:rPr>
              <a:t>218th HL-LHC TCC</a:t>
            </a:r>
          </a:p>
          <a:p>
            <a:pPr algn="r"/>
            <a:r>
              <a:rPr lang="en-US" dirty="0">
                <a:solidFill>
                  <a:schemeClr val="bg1"/>
                </a:solidFill>
                <a:latin typeface="Arial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Indico 1564851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03B8F7-B3DB-D2A8-974A-CB17A6F25A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2025-07-03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9E7E09-6BE2-2207-EA39-D0523527C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HL-LHC Signal Cabling - Patch Panel Work - 218th HL-LHC TCC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4CD18D-9E55-47D4-5C09-92F7B48D13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806B106A-6ADF-CF2C-E282-CB4DE9D48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Cost Estimation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552D5F01-59B3-6AC1-8CBB-50D381D193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69893"/>
              </p:ext>
            </p:extLst>
          </p:nvPr>
        </p:nvGraphicFramePr>
        <p:xfrm>
          <a:off x="335360" y="1556792"/>
          <a:ext cx="5220000" cy="27144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466069769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460961240"/>
                    </a:ext>
                  </a:extLst>
                </a:gridCol>
                <a:gridCol w="1080000">
                  <a:extLst>
                    <a:ext uri="{9D8B030D-6E8A-4147-A177-3AD203B41FA5}">
                      <a16:colId xmlns:a16="http://schemas.microsoft.com/office/drawing/2014/main" val="1289018915"/>
                    </a:ext>
                  </a:extLst>
                </a:gridCol>
                <a:gridCol w="1260000">
                  <a:extLst>
                    <a:ext uri="{9D8B030D-6E8A-4147-A177-3AD203B41FA5}">
                      <a16:colId xmlns:a16="http://schemas.microsoft.com/office/drawing/2014/main" val="436515503"/>
                    </a:ext>
                  </a:extLst>
                </a:gridCol>
              </a:tblGrid>
              <a:tr h="4320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Cost Estimation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Material</a:t>
                      </a:r>
                    </a:p>
                    <a:p>
                      <a:pPr algn="ctr"/>
                      <a:r>
                        <a:rPr lang="en-GB" sz="1200" dirty="0"/>
                        <a:t>(CHF)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Manpower</a:t>
                      </a:r>
                    </a:p>
                    <a:p>
                      <a:pPr algn="ctr"/>
                      <a:r>
                        <a:rPr lang="en-GB" sz="1200" dirty="0"/>
                        <a:t>(€)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Total Cost* (CHF)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882931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200" dirty="0"/>
                        <a:t>Mechanical Works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11 828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11 568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22 664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8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175139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200" dirty="0"/>
                        <a:t>Connectors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92 842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307 507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380 884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5943878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200" dirty="0"/>
                        <a:t>Cable tests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75 093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70 340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7009274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200" dirty="0"/>
                        <a:t>Additional Cable Lengths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33 436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63 158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92 596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2615895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r>
                        <a:rPr lang="en-GB" sz="1200" dirty="0"/>
                        <a:t>Prototyping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TBD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004469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Total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138 106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457 326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GB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566 483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6081723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EAB0A299-5F5D-1E7F-EB71-5B9ADBE7D037}"/>
              </a:ext>
            </a:extLst>
          </p:cNvPr>
          <p:cNvSpPr txBox="1"/>
          <p:nvPr/>
        </p:nvSpPr>
        <p:spPr>
          <a:xfrm>
            <a:off x="335360" y="4343193"/>
            <a:ext cx="261770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sz="1000" dirty="0"/>
              <a:t>*CHF/€ = 0.9367 (EDH rate as of 10/06/2025).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24ED92C-8BF6-7F3F-E0B9-DEE93A3C49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63031" y="1276460"/>
            <a:ext cx="5349593" cy="4608512"/>
          </a:xfrm>
        </p:spPr>
        <p:txBody>
          <a:bodyPr/>
          <a:lstStyle/>
          <a:p>
            <a:pPr marL="34290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800" b="0" dirty="0">
              <a:solidFill>
                <a:schemeClr val="tx1"/>
              </a:solidFill>
            </a:endParaRPr>
          </a:p>
          <a:p>
            <a:pPr marL="34290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Presented costs are for the patch panels scope exclusively.</a:t>
            </a:r>
          </a:p>
          <a:p>
            <a:pPr marL="666900" lvl="1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tx1"/>
                </a:solidFill>
              </a:rPr>
              <a:t>TE-VSC Patch Panels cost to be added. </a:t>
            </a:r>
            <a:br>
              <a:rPr lang="en-US" sz="1600" dirty="0">
                <a:solidFill>
                  <a:schemeClr val="tx1"/>
                </a:solidFill>
              </a:rPr>
            </a:br>
            <a:r>
              <a:rPr lang="en-US" sz="1600" dirty="0">
                <a:solidFill>
                  <a:schemeClr val="tx1"/>
                </a:solidFill>
              </a:rPr>
              <a:t>(Not design and manufactured by EN-EL)</a:t>
            </a:r>
          </a:p>
          <a:p>
            <a:pPr marL="34290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1800" b="0" dirty="0">
                <a:solidFill>
                  <a:schemeClr val="tx1"/>
                </a:solidFill>
              </a:rPr>
              <a:t>Induced cost saving</a:t>
            </a:r>
          </a:p>
          <a:p>
            <a:pPr marL="666900" lvl="1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1"/>
                </a:solidFill>
              </a:rPr>
              <a:t>Although the cost of the patch panels has been presented, it should be offset by the savings resulting from performing part of the cabling in a single shift in 2026, instead of two shifts as initially planned for LS3. </a:t>
            </a:r>
            <a:br>
              <a:rPr lang="en-GB" sz="1600" dirty="0">
                <a:solidFill>
                  <a:schemeClr val="tx1"/>
                </a:solidFill>
              </a:rPr>
            </a:br>
            <a:br>
              <a:rPr lang="en-GB" sz="1600" dirty="0">
                <a:solidFill>
                  <a:schemeClr val="tx1"/>
                </a:solidFill>
              </a:rPr>
            </a:br>
            <a:r>
              <a:rPr lang="en-GB" sz="1600" dirty="0">
                <a:solidFill>
                  <a:schemeClr val="tx1"/>
                </a:solidFill>
              </a:rPr>
              <a:t>The exact amount of the saving remains to be defined.</a:t>
            </a:r>
          </a:p>
          <a:p>
            <a:pPr marL="381150" lvl="1" indent="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None/>
            </a:pPr>
            <a:br>
              <a:rPr lang="en-GB" sz="1600" dirty="0">
                <a:solidFill>
                  <a:schemeClr val="tx1"/>
                </a:solidFill>
              </a:rPr>
            </a:br>
            <a:endParaRPr lang="en-GB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711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80BB613-321C-EC3C-01F1-F1A7CACD1F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930531"/>
            <a:ext cx="11376024" cy="460851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1800" b="0" dirty="0">
                <a:solidFill>
                  <a:schemeClr val="tx1"/>
                </a:solidFill>
              </a:rPr>
              <a:t>Finalise preliminary study </a:t>
            </a:r>
            <a:r>
              <a:rPr lang="en-GB" sz="1800" dirty="0">
                <a:solidFill>
                  <a:schemeClr val="tx1"/>
                </a:solidFill>
              </a:rPr>
              <a:t>by end-July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</a:rPr>
              <a:t>Close open EMC points.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</a:rPr>
              <a:t>Get final QXL integration to confirm patch panels design and integration. 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</a:rPr>
              <a:t>Write technical documentation for Groups approval.  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>(connector datasheet, assembly procedure, grounding, …)</a:t>
            </a:r>
          </a:p>
          <a:p>
            <a:pPr>
              <a:spcBef>
                <a:spcPts val="600"/>
              </a:spcBef>
            </a:pPr>
            <a:r>
              <a:rPr lang="en-GB" sz="1800" b="0" dirty="0">
                <a:solidFill>
                  <a:schemeClr val="tx1"/>
                </a:solidFill>
              </a:rPr>
              <a:t>Budget finalised </a:t>
            </a:r>
            <a:r>
              <a:rPr lang="en-GB" sz="1800" dirty="0">
                <a:solidFill>
                  <a:schemeClr val="tx1"/>
                </a:solidFill>
              </a:rPr>
              <a:t>by end August</a:t>
            </a:r>
          </a:p>
          <a:p>
            <a:pPr>
              <a:spcBef>
                <a:spcPts val="600"/>
              </a:spcBef>
            </a:pPr>
            <a:r>
              <a:rPr lang="en-GB" sz="1800" b="0" dirty="0">
                <a:solidFill>
                  <a:schemeClr val="tx1"/>
                </a:solidFill>
              </a:rPr>
              <a:t>Conduct final study and get groups approval </a:t>
            </a:r>
            <a:r>
              <a:rPr lang="en-GB" sz="1800" dirty="0">
                <a:solidFill>
                  <a:schemeClr val="tx1"/>
                </a:solidFill>
              </a:rPr>
              <a:t>by end-September.</a:t>
            </a:r>
            <a:endParaRPr lang="en-GB" sz="1800" b="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en-GB" sz="1800" b="0" dirty="0">
                <a:solidFill>
                  <a:schemeClr val="tx1"/>
                </a:solidFill>
              </a:rPr>
              <a:t>Preform Patch panels assembly for end-December.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1AD323-51D5-EB8E-8645-643222DD3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2025-07-03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B749D8-9C11-AF88-B415-70865566C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Work - 218th HL-LHC TCC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B07BBF-3A91-5346-E63D-2D7BE7D6B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71100E5-3E4E-18F9-6BD3-CBA9235C0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Actions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6D99D46-BFE9-B390-73B5-215245FE6172}"/>
              </a:ext>
            </a:extLst>
          </p:cNvPr>
          <p:cNvGrpSpPr/>
          <p:nvPr/>
        </p:nvGrpSpPr>
        <p:grpSpPr>
          <a:xfrm>
            <a:off x="3215680" y="3764675"/>
            <a:ext cx="6768752" cy="2256478"/>
            <a:chOff x="1755660" y="3140968"/>
            <a:chExt cx="8347419" cy="2965988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916366F-FEC4-EF21-8088-D787FC7051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55660" y="3140968"/>
              <a:ext cx="8347419" cy="2965988"/>
            </a:xfrm>
            <a:prstGeom prst="rect">
              <a:avLst/>
            </a:prstGeom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5B1A7BD7-8A7A-54F7-88EB-29800007C31E}"/>
                </a:ext>
              </a:extLst>
            </p:cNvPr>
            <p:cNvSpPr/>
            <p:nvPr/>
          </p:nvSpPr>
          <p:spPr>
            <a:xfrm>
              <a:off x="5764016" y="4686585"/>
              <a:ext cx="663968" cy="15136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33BE3F9-77C7-F726-3D2D-DCAE2A5AC7E0}"/>
                </a:ext>
              </a:extLst>
            </p:cNvPr>
            <p:cNvSpPr/>
            <p:nvPr/>
          </p:nvSpPr>
          <p:spPr>
            <a:xfrm>
              <a:off x="6894724" y="5389338"/>
              <a:ext cx="663968" cy="15136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561C4293-4115-F796-6D0A-A015CB22C6BF}"/>
                </a:ext>
              </a:extLst>
            </p:cNvPr>
            <p:cNvSpPr/>
            <p:nvPr/>
          </p:nvSpPr>
          <p:spPr>
            <a:xfrm>
              <a:off x="7379108" y="5817596"/>
              <a:ext cx="1669220" cy="151366"/>
            </a:xfrm>
            <a:prstGeom prst="ellipse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Oval 6">
            <a:extLst>
              <a:ext uri="{FF2B5EF4-FFF2-40B4-BE49-F238E27FC236}">
                <a16:creationId xmlns:a16="http://schemas.microsoft.com/office/drawing/2014/main" id="{A755A3E5-A8C2-81E1-BE39-DA3CCC967C05}"/>
              </a:ext>
            </a:extLst>
          </p:cNvPr>
          <p:cNvSpPr/>
          <p:nvPr/>
        </p:nvSpPr>
        <p:spPr>
          <a:xfrm>
            <a:off x="6817585" y="5271121"/>
            <a:ext cx="286527" cy="115157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4661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14100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3BFCDC-88A6-0F41-E575-1C2EC3B0ED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340768"/>
            <a:ext cx="11376024" cy="4608512"/>
          </a:xfrm>
        </p:spPr>
        <p:txBody>
          <a:bodyPr/>
          <a:lstStyle/>
          <a:p>
            <a:pPr indent="-285750">
              <a:spcBef>
                <a:spcPts val="600"/>
              </a:spcBef>
            </a:pPr>
            <a:r>
              <a:rPr lang="en-GB" b="0" dirty="0">
                <a:solidFill>
                  <a:schemeClr val="tx1"/>
                </a:solidFill>
              </a:rPr>
              <a:t>Context</a:t>
            </a:r>
          </a:p>
          <a:p>
            <a:pPr indent="-285750">
              <a:spcBef>
                <a:spcPts val="600"/>
              </a:spcBef>
            </a:pPr>
            <a:r>
              <a:rPr lang="en-GB" b="0" dirty="0">
                <a:solidFill>
                  <a:schemeClr val="tx1"/>
                </a:solidFill>
              </a:rPr>
              <a:t>Roadmap</a:t>
            </a:r>
          </a:p>
          <a:p>
            <a:pPr indent="-285750">
              <a:spcBef>
                <a:spcPts val="600"/>
              </a:spcBef>
            </a:pPr>
            <a:r>
              <a:rPr lang="en-GB" b="0" dirty="0">
                <a:solidFill>
                  <a:schemeClr val="tx1"/>
                </a:solidFill>
              </a:rPr>
              <a:t>Design – Selection of the Patching Solution</a:t>
            </a:r>
          </a:p>
          <a:p>
            <a:pPr indent="-285750">
              <a:spcBef>
                <a:spcPts val="600"/>
              </a:spcBef>
            </a:pPr>
            <a:r>
              <a:rPr lang="en-GB" b="0" dirty="0">
                <a:solidFill>
                  <a:schemeClr val="tx1"/>
                </a:solidFill>
              </a:rPr>
              <a:t>Design – Electromagnetic Compatibility</a:t>
            </a:r>
          </a:p>
          <a:p>
            <a:pPr indent="-285750">
              <a:spcBef>
                <a:spcPts val="600"/>
              </a:spcBef>
            </a:pPr>
            <a:r>
              <a:rPr lang="en-GB" b="0" dirty="0">
                <a:solidFill>
                  <a:schemeClr val="tx1"/>
                </a:solidFill>
              </a:rPr>
              <a:t>Integration in the UAs</a:t>
            </a:r>
          </a:p>
          <a:p>
            <a:pPr indent="-285750">
              <a:spcBef>
                <a:spcPts val="600"/>
              </a:spcBef>
            </a:pPr>
            <a:r>
              <a:rPr lang="en-GB" b="0" dirty="0">
                <a:solidFill>
                  <a:schemeClr val="tx1"/>
                </a:solidFill>
              </a:rPr>
              <a:t>Integration in the ULs </a:t>
            </a:r>
          </a:p>
          <a:p>
            <a:pPr indent="-285750">
              <a:spcBef>
                <a:spcPts val="600"/>
              </a:spcBef>
            </a:pPr>
            <a:r>
              <a:rPr lang="en-GB" b="0" dirty="0">
                <a:solidFill>
                  <a:schemeClr val="tx1"/>
                </a:solidFill>
              </a:rPr>
              <a:t>Quality Control</a:t>
            </a:r>
          </a:p>
          <a:p>
            <a:pPr indent="-285750">
              <a:spcBef>
                <a:spcPts val="600"/>
              </a:spcBef>
            </a:pPr>
            <a:r>
              <a:rPr lang="en-GB" b="0" dirty="0">
                <a:solidFill>
                  <a:schemeClr val="tx1"/>
                </a:solidFill>
              </a:rPr>
              <a:t>Cost Estimation</a:t>
            </a:r>
          </a:p>
          <a:p>
            <a:pPr indent="-285750">
              <a:spcBef>
                <a:spcPts val="600"/>
              </a:spcBef>
            </a:pPr>
            <a:r>
              <a:rPr lang="en-GB" b="0" dirty="0">
                <a:solidFill>
                  <a:schemeClr val="tx1"/>
                </a:solidFill>
              </a:rPr>
              <a:t>Next Actions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9F49FB-A1ED-895F-D108-BB0D8BCE72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2025-07-03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2CB886-6B63-DAB4-5B68-A5A2ABC2A0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HL-LHC Signal Cabling - Patch Panel Work - </a:t>
            </a:r>
            <a:r>
              <a:rPr lang="en-GB" dirty="0">
                <a:latin typeface="Arial"/>
              </a:rPr>
              <a:t>218th HL-LHC </a:t>
            </a:r>
            <a:r>
              <a:rPr lang="en-GB" dirty="0"/>
              <a:t>TCC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057117-2B01-776D-E45C-59D633061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B9EC6B9-98B0-3E30-57BA-BC5988FA70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3424734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693023-9807-EC96-0558-AC431CD98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2025-07-03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2813ED-F525-7D72-DB8A-BF683CDBA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Work - 218th HL-LHC TCC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6020A6-BBDA-CDA3-C7ED-EEEBD5B15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E93EDDE9-F586-ED86-C275-FC6418D99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/>
              <a:t>Context 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0132433-2103-706D-8366-F7DADDD5B0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0868" y="1196752"/>
            <a:ext cx="7200033" cy="2016224"/>
          </a:xfrm>
        </p:spPr>
        <p:txBody>
          <a:bodyPr/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Patch panels ensure interconnection of signal cables.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Implementing patch panels close to the cores allow to shift installation of </a:t>
            </a:r>
            <a:r>
              <a:rPr lang="en-GB" sz="1800" dirty="0">
                <a:solidFill>
                  <a:schemeClr val="tx1"/>
                </a:solidFill>
              </a:rPr>
              <a:t>335 km from LS3 to Run3-2026 </a:t>
            </a:r>
            <a:r>
              <a:rPr lang="en-GB" sz="1800" b="0" dirty="0">
                <a:solidFill>
                  <a:schemeClr val="tx1"/>
                </a:solidFill>
              </a:rPr>
              <a:t>(20wks / half-point).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All the cables identified for the connection solution have been approved by the owners.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Volume to be installed during </a:t>
            </a:r>
            <a:r>
              <a:rPr lang="en-GB" sz="1800" dirty="0">
                <a:solidFill>
                  <a:schemeClr val="tx1"/>
                </a:solidFill>
              </a:rPr>
              <a:t>LS3 </a:t>
            </a:r>
            <a:r>
              <a:rPr lang="en-GB" sz="1800" b="0" dirty="0">
                <a:solidFill>
                  <a:schemeClr val="tx1"/>
                </a:solidFill>
              </a:rPr>
              <a:t>is </a:t>
            </a:r>
            <a:r>
              <a:rPr lang="en-GB" sz="1800" dirty="0">
                <a:solidFill>
                  <a:schemeClr val="tx1"/>
                </a:solidFill>
              </a:rPr>
              <a:t>reduced to 670 km</a:t>
            </a:r>
            <a:r>
              <a:rPr lang="en-GB" sz="1800" b="0" dirty="0">
                <a:solidFill>
                  <a:schemeClr val="tx1"/>
                </a:solidFill>
              </a:rPr>
              <a:t>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800" b="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en-GB" sz="1800" b="0" dirty="0">
                <a:solidFill>
                  <a:schemeClr val="tx1"/>
                </a:solidFill>
              </a:rPr>
              <a:t> </a:t>
            </a:r>
          </a:p>
          <a:p>
            <a:pPr>
              <a:spcBef>
                <a:spcPts val="600"/>
              </a:spcBef>
            </a:pPr>
            <a:endParaRPr lang="en-GB" dirty="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2BFD90A-0D99-3948-9120-B5769D310EC6}"/>
              </a:ext>
            </a:extLst>
          </p:cNvPr>
          <p:cNvGrpSpPr/>
          <p:nvPr/>
        </p:nvGrpSpPr>
        <p:grpSpPr>
          <a:xfrm>
            <a:off x="8681671" y="1479445"/>
            <a:ext cx="2632484" cy="874072"/>
            <a:chOff x="3791744" y="4520156"/>
            <a:chExt cx="2816696" cy="914562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1223BE4-9CEA-7970-F547-B4611D632254}"/>
                </a:ext>
              </a:extLst>
            </p:cNvPr>
            <p:cNvSpPr/>
            <p:nvPr/>
          </p:nvSpPr>
          <p:spPr>
            <a:xfrm>
              <a:off x="3791744" y="4797152"/>
              <a:ext cx="144016" cy="7200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D5728D-0226-2754-0E60-107DEAFFBF97}"/>
                </a:ext>
              </a:extLst>
            </p:cNvPr>
            <p:cNvSpPr/>
            <p:nvPr/>
          </p:nvSpPr>
          <p:spPr>
            <a:xfrm>
              <a:off x="5015880" y="4797152"/>
              <a:ext cx="144016" cy="7200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5B50C42-596A-E0B9-78D0-51E76705E1C5}"/>
                </a:ext>
              </a:extLst>
            </p:cNvPr>
            <p:cNvSpPr/>
            <p:nvPr/>
          </p:nvSpPr>
          <p:spPr>
            <a:xfrm>
              <a:off x="5240288" y="4797152"/>
              <a:ext cx="144016" cy="7200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6408E05-F225-10CD-6D50-B8654EC012A8}"/>
                </a:ext>
              </a:extLst>
            </p:cNvPr>
            <p:cNvSpPr/>
            <p:nvPr/>
          </p:nvSpPr>
          <p:spPr>
            <a:xfrm>
              <a:off x="6464424" y="4797152"/>
              <a:ext cx="144016" cy="7200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B7DB1121-44AB-2CD3-0850-00BE24F5407A}"/>
                </a:ext>
              </a:extLst>
            </p:cNvPr>
            <p:cNvCxnSpPr>
              <a:stCxn id="10" idx="3"/>
              <a:endCxn id="11" idx="1"/>
            </p:cNvCxnSpPr>
            <p:nvPr/>
          </p:nvCxnSpPr>
          <p:spPr>
            <a:xfrm>
              <a:off x="3935760" y="4833156"/>
              <a:ext cx="1080120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16283C63-C644-4635-18B2-75074D8B6DCB}"/>
                </a:ext>
              </a:extLst>
            </p:cNvPr>
            <p:cNvCxnSpPr/>
            <p:nvPr/>
          </p:nvCxnSpPr>
          <p:spPr>
            <a:xfrm>
              <a:off x="5384304" y="4833156"/>
              <a:ext cx="1080120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2F2AC37-1F7F-C294-93C0-D09A88EE0099}"/>
                </a:ext>
              </a:extLst>
            </p:cNvPr>
            <p:cNvSpPr txBox="1"/>
            <p:nvPr/>
          </p:nvSpPr>
          <p:spPr>
            <a:xfrm>
              <a:off x="4401141" y="4592161"/>
              <a:ext cx="153888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dirty="0"/>
                <a:t>A</a:t>
              </a:r>
              <a:endParaRPr lang="en-US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C6D2197-37DA-6A36-44EE-1729DB15E27F}"/>
                </a:ext>
              </a:extLst>
            </p:cNvPr>
            <p:cNvSpPr txBox="1"/>
            <p:nvPr/>
          </p:nvSpPr>
          <p:spPr>
            <a:xfrm>
              <a:off x="5847420" y="4592160"/>
              <a:ext cx="153888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dirty="0"/>
                <a:t>B</a:t>
              </a:r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C516961-CE23-7E95-7A8E-C8125857AB74}"/>
                </a:ext>
              </a:extLst>
            </p:cNvPr>
            <p:cNvSpPr/>
            <p:nvPr/>
          </p:nvSpPr>
          <p:spPr>
            <a:xfrm>
              <a:off x="5159896" y="4520156"/>
              <a:ext cx="80392" cy="601559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DC0120AB-E20B-287B-EFE1-2823271EF38F}"/>
                </a:ext>
              </a:extLst>
            </p:cNvPr>
            <p:cNvSpPr txBox="1"/>
            <p:nvPr/>
          </p:nvSpPr>
          <p:spPr>
            <a:xfrm>
              <a:off x="4610187" y="5157719"/>
              <a:ext cx="1243930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dirty="0">
                  <a:solidFill>
                    <a:schemeClr val="accent3">
                      <a:lumMod val="75000"/>
                    </a:schemeClr>
                  </a:solidFill>
                </a:rPr>
                <a:t>Patch Panel</a:t>
              </a:r>
              <a:endParaRPr lang="en-US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11CAAFD-45A7-B4D2-C31B-DAA46EF88F21}"/>
              </a:ext>
            </a:extLst>
          </p:cNvPr>
          <p:cNvGrpSpPr/>
          <p:nvPr/>
        </p:nvGrpSpPr>
        <p:grpSpPr>
          <a:xfrm>
            <a:off x="191344" y="3143628"/>
            <a:ext cx="8207672" cy="2407629"/>
            <a:chOff x="191344" y="3143628"/>
            <a:chExt cx="8207672" cy="2407629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E2B22C4-AFF8-ACA8-4FE7-E426D90297B1}"/>
                </a:ext>
              </a:extLst>
            </p:cNvPr>
            <p:cNvGrpSpPr/>
            <p:nvPr/>
          </p:nvGrpSpPr>
          <p:grpSpPr>
            <a:xfrm>
              <a:off x="191344" y="3143628"/>
              <a:ext cx="8207672" cy="2201284"/>
              <a:chOff x="611673" y="3751808"/>
              <a:chExt cx="7800302" cy="1647366"/>
            </a:xfrm>
          </p:grpSpPr>
          <p:pic>
            <p:nvPicPr>
              <p:cNvPr id="17" name="Picture 16" descr="A blue and white machine&#10;&#10;Description automatically generated">
                <a:extLst>
                  <a:ext uri="{FF2B5EF4-FFF2-40B4-BE49-F238E27FC236}">
                    <a16:creationId xmlns:a16="http://schemas.microsoft.com/office/drawing/2014/main" id="{3D2A2950-000A-85E0-1B87-534243D23BE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11673" y="3751808"/>
                <a:ext cx="7800302" cy="1647366"/>
              </a:xfrm>
              <a:prstGeom prst="rect">
                <a:avLst/>
              </a:prstGeom>
            </p:spPr>
          </p:pic>
          <p:sp>
            <p:nvSpPr>
              <p:cNvPr id="22" name="Arrow: Down 21">
                <a:extLst>
                  <a:ext uri="{FF2B5EF4-FFF2-40B4-BE49-F238E27FC236}">
                    <a16:creationId xmlns:a16="http://schemas.microsoft.com/office/drawing/2014/main" id="{422A4FA2-8D51-DB09-199B-F3C305095C91}"/>
                  </a:ext>
                </a:extLst>
              </p:cNvPr>
              <p:cNvSpPr/>
              <p:nvPr/>
            </p:nvSpPr>
            <p:spPr>
              <a:xfrm>
                <a:off x="1593226" y="3914333"/>
                <a:ext cx="274562" cy="275522"/>
              </a:xfrm>
              <a:prstGeom prst="downArrow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3" name="Arrow: Down 22">
                <a:extLst>
                  <a:ext uri="{FF2B5EF4-FFF2-40B4-BE49-F238E27FC236}">
                    <a16:creationId xmlns:a16="http://schemas.microsoft.com/office/drawing/2014/main" id="{F1F77574-9563-00A2-BB7D-2090E9481E32}"/>
                  </a:ext>
                </a:extLst>
              </p:cNvPr>
              <p:cNvSpPr/>
              <p:nvPr/>
            </p:nvSpPr>
            <p:spPr>
              <a:xfrm>
                <a:off x="2495600" y="4052094"/>
                <a:ext cx="274562" cy="275522"/>
              </a:xfrm>
              <a:prstGeom prst="downArrow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4" name="Arrow: Down 23">
                <a:extLst>
                  <a:ext uri="{FF2B5EF4-FFF2-40B4-BE49-F238E27FC236}">
                    <a16:creationId xmlns:a16="http://schemas.microsoft.com/office/drawing/2014/main" id="{99445308-98F7-2088-DC09-DE493FAC918F}"/>
                  </a:ext>
                </a:extLst>
              </p:cNvPr>
              <p:cNvSpPr/>
              <p:nvPr/>
            </p:nvSpPr>
            <p:spPr>
              <a:xfrm>
                <a:off x="5735960" y="4036453"/>
                <a:ext cx="274562" cy="275522"/>
              </a:xfrm>
              <a:prstGeom prst="downArrow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Arrow: Down 24">
                <a:extLst>
                  <a:ext uri="{FF2B5EF4-FFF2-40B4-BE49-F238E27FC236}">
                    <a16:creationId xmlns:a16="http://schemas.microsoft.com/office/drawing/2014/main" id="{2E366885-20A1-10C7-9ACF-9D76D247D63C}"/>
                  </a:ext>
                </a:extLst>
              </p:cNvPr>
              <p:cNvSpPr/>
              <p:nvPr/>
            </p:nvSpPr>
            <p:spPr>
              <a:xfrm>
                <a:off x="6936686" y="3914333"/>
                <a:ext cx="274562" cy="275522"/>
              </a:xfrm>
              <a:prstGeom prst="downArrow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F2A2054-29AE-AE2F-A391-3C88E157F5B7}"/>
                </a:ext>
              </a:extLst>
            </p:cNvPr>
            <p:cNvSpPr txBox="1"/>
            <p:nvPr/>
          </p:nvSpPr>
          <p:spPr>
            <a:xfrm>
              <a:off x="2747312" y="5389674"/>
              <a:ext cx="3095736" cy="16158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US" sz="1050" noProof="0" dirty="0"/>
                <a:t>Point5 location of patch panels – similar for Point1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65ED4B5-260B-E4B0-8FA8-EC9533038786}"/>
              </a:ext>
            </a:extLst>
          </p:cNvPr>
          <p:cNvGrpSpPr/>
          <p:nvPr/>
        </p:nvGrpSpPr>
        <p:grpSpPr>
          <a:xfrm>
            <a:off x="8625229" y="3140969"/>
            <a:ext cx="2955098" cy="2634785"/>
            <a:chOff x="8625229" y="3140969"/>
            <a:chExt cx="2955098" cy="2634785"/>
          </a:xfrm>
        </p:grpSpPr>
        <p:pic>
          <p:nvPicPr>
            <p:cNvPr id="7" name="Picture 6" descr="A blue cabinet with wires and wires&#10;&#10;AI-generated content may be incorrect.">
              <a:extLst>
                <a:ext uri="{FF2B5EF4-FFF2-40B4-BE49-F238E27FC236}">
                  <a16:creationId xmlns:a16="http://schemas.microsoft.com/office/drawing/2014/main" id="{BA69F205-6A73-F70D-AB4B-730B833BB26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625229" y="3140969"/>
              <a:ext cx="2955098" cy="2216324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659D453-21BD-B1DB-7F2A-A3E0180811CC}"/>
                </a:ext>
              </a:extLst>
            </p:cNvPr>
            <p:cNvSpPr txBox="1"/>
            <p:nvPr/>
          </p:nvSpPr>
          <p:spPr>
            <a:xfrm>
              <a:off x="8691017" y="5467977"/>
              <a:ext cx="2688925" cy="30777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dirty="0">
                  <a:solidFill>
                    <a:schemeClr val="tx1"/>
                  </a:solidFill>
                </a:rPr>
                <a:t>Example: patch panels at point 7 of the LHC (R2E project).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715947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D840987-C902-6BFB-3507-0D3D30AE04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2025-07-03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EF970E-2E06-80FA-C54D-C61FE1B1C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Work - 218th HL-LHC TCC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E90399-E46B-B81A-DD3E-F1C941F148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D225CB5-026F-0AF4-852C-6CF6C224B7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Roadmap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813621A-6956-7C34-28BE-5B54347CD9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000" y="1382369"/>
            <a:ext cx="11520000" cy="4093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33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39D905B-AF52-8BD1-014F-813B0F0AA01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9494080"/>
              </p:ext>
            </p:extLst>
          </p:nvPr>
        </p:nvGraphicFramePr>
        <p:xfrm>
          <a:off x="184715" y="1268760"/>
          <a:ext cx="6005274" cy="4486571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286844">
                  <a:extLst>
                    <a:ext uri="{9D8B030D-6E8A-4147-A177-3AD203B41FA5}">
                      <a16:colId xmlns:a16="http://schemas.microsoft.com/office/drawing/2014/main" val="2466069769"/>
                    </a:ext>
                  </a:extLst>
                </a:gridCol>
                <a:gridCol w="1501319">
                  <a:extLst>
                    <a:ext uri="{9D8B030D-6E8A-4147-A177-3AD203B41FA5}">
                      <a16:colId xmlns:a16="http://schemas.microsoft.com/office/drawing/2014/main" val="1289018915"/>
                    </a:ext>
                  </a:extLst>
                </a:gridCol>
                <a:gridCol w="3217111">
                  <a:extLst>
                    <a:ext uri="{9D8B030D-6E8A-4147-A177-3AD203B41FA5}">
                      <a16:colId xmlns:a16="http://schemas.microsoft.com/office/drawing/2014/main" val="436515503"/>
                    </a:ext>
                  </a:extLst>
                </a:gridCol>
              </a:tblGrid>
              <a:tr h="513540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Group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No. of Patchable Cables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Proposed Patching Solution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8829311"/>
                  </a:ext>
                </a:extLst>
              </a:tr>
              <a:tr h="513229">
                <a:tc>
                  <a:txBody>
                    <a:bodyPr/>
                    <a:lstStyle/>
                    <a:p>
                      <a:r>
                        <a:rPr lang="en-GB" sz="1200" dirty="0"/>
                        <a:t>BE-CEM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FIP box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7350640"/>
                  </a:ext>
                </a:extLst>
              </a:tr>
              <a:tr h="376373">
                <a:tc>
                  <a:txBody>
                    <a:bodyPr/>
                    <a:lstStyle/>
                    <a:p>
                      <a:r>
                        <a:rPr lang="en-GB" sz="1200" dirty="0"/>
                        <a:t>BE-GM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370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Burndy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9871485"/>
                  </a:ext>
                </a:extLst>
              </a:tr>
              <a:tr h="376373">
                <a:tc>
                  <a:txBody>
                    <a:bodyPr/>
                    <a:lstStyle/>
                    <a:p>
                      <a:r>
                        <a:rPr lang="en-GB" sz="1200" dirty="0"/>
                        <a:t>EP-CMT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dirty="0"/>
                        <a:t>Burndy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7009274"/>
                  </a:ext>
                </a:extLst>
              </a:tr>
              <a:tr h="711056">
                <a:tc>
                  <a:txBody>
                    <a:bodyPr/>
                    <a:lstStyle/>
                    <a:p>
                      <a:r>
                        <a:rPr lang="en-GB" sz="1200" dirty="0"/>
                        <a:t>TE-CRG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388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dirty="0"/>
                        <a:t>Burndy (228)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dirty="0"/>
                        <a:t>Standard &amp; high-EMC Harting(144)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dirty="0"/>
                        <a:t>BNC-50 (16)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0858054"/>
                  </a:ext>
                </a:extLst>
              </a:tr>
              <a:tr h="513540">
                <a:tc>
                  <a:txBody>
                    <a:bodyPr/>
                    <a:lstStyle/>
                    <a:p>
                      <a:r>
                        <a:rPr lang="en-GB" sz="1200" dirty="0"/>
                        <a:t>TE-MPE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278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 algn="ctr">
                        <a:buFont typeface="Arial" panose="020B0604020202020204" pitchFamily="34" charset="0"/>
                        <a:buChar char="•"/>
                      </a:pPr>
                      <a:r>
                        <a:rPr lang="en-GB" sz="1200" dirty="0"/>
                        <a:t>Resin junction (38)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high-EMC Harting (240)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2332274"/>
                  </a:ext>
                </a:extLst>
              </a:tr>
              <a:tr h="1106087">
                <a:tc>
                  <a:txBody>
                    <a:bodyPr/>
                    <a:lstStyle/>
                    <a:p>
                      <a:r>
                        <a:rPr lang="en-GB" sz="1200" dirty="0"/>
                        <a:t>TE-VSC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1062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dirty="0"/>
                        <a:t>Burndy (540)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dirty="0"/>
                        <a:t>Harting (4)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dirty="0"/>
                        <a:t>BNC-50 (4)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dirty="0"/>
                        <a:t>FIP box (8)</a:t>
                      </a:r>
                    </a:p>
                    <a:p>
                      <a:pPr marL="171450" marR="0" lvl="0" indent="-17145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200" dirty="0"/>
                        <a:t>Special crates (506)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4400990"/>
                  </a:ext>
                </a:extLst>
              </a:tr>
              <a:tr h="376373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Total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2118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56081723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693023-9807-EC96-0558-AC431CD986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2025-07-03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2813ED-F525-7D72-DB8A-BF683CDBA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Work - 218th HL-LHC TCC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6020A6-BBDA-CDA3-C7ED-EEEBD5B15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E93EDDE9-F586-ED86-C275-FC6418D995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/>
              <a:t>Design – Selection of the Patching Solution</a:t>
            </a:r>
          </a:p>
        </p:txBody>
      </p:sp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AF83CC6B-B4C1-BDA7-ACFE-85D7D13AAA5B}"/>
              </a:ext>
            </a:extLst>
          </p:cNvPr>
          <p:cNvSpPr txBox="1">
            <a:spLocks/>
          </p:cNvSpPr>
          <p:nvPr/>
        </p:nvSpPr>
        <p:spPr>
          <a:xfrm>
            <a:off x="6388936" y="1439335"/>
            <a:ext cx="5594023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Discussions with involved groups led to the preliminary approval of the patching solutions (connectors).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Industrial connecting solutions </a:t>
            </a:r>
            <a:br>
              <a:rPr lang="en-GB" sz="1800" b="0" dirty="0">
                <a:solidFill>
                  <a:schemeClr val="tx1"/>
                </a:solidFill>
              </a:rPr>
            </a:br>
            <a:r>
              <a:rPr lang="en-GB" sz="1800" b="0" dirty="0">
                <a:solidFill>
                  <a:schemeClr val="tx1"/>
                </a:solidFill>
              </a:rPr>
              <a:t>(high degree of protection, locking system,…).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High-EMC Harting connectors will be used for sensitive TE-MPE and TE-CRG signals.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Assembly and Test procedures will be proposed by EN-EL-CS for Group approval.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1800" dirty="0"/>
          </a:p>
        </p:txBody>
      </p:sp>
      <p:pic>
        <p:nvPicPr>
          <p:cNvPr id="3" name="Picture 2" descr="A blue cabinet with wires and wires&#10;&#10;AI-generated content may be incorrect.">
            <a:extLst>
              <a:ext uri="{FF2B5EF4-FFF2-40B4-BE49-F238E27FC236}">
                <a16:creationId xmlns:a16="http://schemas.microsoft.com/office/drawing/2014/main" id="{CB18A783-95D9-FB88-4EE1-341CB275C244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5900" b="18743"/>
          <a:stretch/>
        </p:blipFill>
        <p:spPr>
          <a:xfrm>
            <a:off x="6532427" y="4441542"/>
            <a:ext cx="1460182" cy="1467130"/>
          </a:xfrm>
          <a:prstGeom prst="rect">
            <a:avLst/>
          </a:prstGeom>
        </p:spPr>
      </p:pic>
      <p:pic>
        <p:nvPicPr>
          <p:cNvPr id="10" name="Picture 9" descr="A hand holding a bag of green liquid&#10;&#10;AI-generated content may be incorrect.">
            <a:extLst>
              <a:ext uri="{FF2B5EF4-FFF2-40B4-BE49-F238E27FC236}">
                <a16:creationId xmlns:a16="http://schemas.microsoft.com/office/drawing/2014/main" id="{D3179AB3-9C06-8914-5F3B-B53AF4ACE4D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397"/>
          <a:stretch/>
        </p:blipFill>
        <p:spPr>
          <a:xfrm>
            <a:off x="8196354" y="4583651"/>
            <a:ext cx="1852398" cy="1182912"/>
          </a:xfrm>
          <a:prstGeom prst="rect">
            <a:avLst/>
          </a:prstGeom>
        </p:spPr>
      </p:pic>
      <p:pic>
        <p:nvPicPr>
          <p:cNvPr id="11" name="Picture 10" descr="A close-up of a computer&#10;&#10;AI-generated content may be incorrect.">
            <a:extLst>
              <a:ext uri="{FF2B5EF4-FFF2-40B4-BE49-F238E27FC236}">
                <a16:creationId xmlns:a16="http://schemas.microsoft.com/office/drawing/2014/main" id="{1AA3A483-D802-E8EF-506D-A81EB7E75D86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8889" t="23452" r="28889" b="43117"/>
          <a:stretch/>
        </p:blipFill>
        <p:spPr>
          <a:xfrm>
            <a:off x="10257571" y="4437112"/>
            <a:ext cx="1725388" cy="1467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618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16CE642-97A2-0CC7-B889-E2C89AEE95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GB" dirty="0"/>
              <a:t>Design – Electromagnetic Compatibility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402C0F8-0775-2C0A-F6BD-8AE18E90F1E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8712349" cy="4608512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EMC Working Group, represented by Daniel Valuch, provides expertise guidance.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800" b="0" dirty="0">
              <a:solidFill>
                <a:schemeClr val="tx1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The selected Harting-based solution has been pre-validated as EMC compliant.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800" b="0" dirty="0">
              <a:solidFill>
                <a:schemeClr val="tx1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The Burndy-based solution (chassis topology) has been identified as </a:t>
            </a:r>
            <a:br>
              <a:rPr lang="en-GB" sz="1800" b="0" dirty="0">
                <a:solidFill>
                  <a:schemeClr val="tx1"/>
                </a:solidFill>
              </a:rPr>
            </a:br>
            <a:r>
              <a:rPr lang="en-GB" sz="1800" b="0" dirty="0">
                <a:solidFill>
                  <a:schemeClr val="tx1"/>
                </a:solidFill>
              </a:rPr>
              <a:t>not conforming to EMC requirements.</a:t>
            </a:r>
          </a:p>
          <a:p>
            <a:pPr marL="609900" lvl="2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</a:rPr>
              <a:t>The feasibility of introducing the recommended back shell termination is currently under evaluation.</a:t>
            </a:r>
          </a:p>
          <a:p>
            <a:pPr marL="285750" lvl="1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chemeClr val="tx1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Some prototype patch panels tests may be carried out at the </a:t>
            </a:r>
            <a:br>
              <a:rPr lang="en-GB" sz="1800" b="0" dirty="0">
                <a:solidFill>
                  <a:schemeClr val="tx1"/>
                </a:solidFill>
              </a:rPr>
            </a:br>
            <a:r>
              <a:rPr lang="en-GB" sz="1800" b="0" dirty="0">
                <a:solidFill>
                  <a:schemeClr val="tx1"/>
                </a:solidFill>
              </a:rPr>
              <a:t>CERN’s EMC laboratory.</a:t>
            </a:r>
          </a:p>
        </p:txBody>
      </p:sp>
      <p:pic>
        <p:nvPicPr>
          <p:cNvPr id="7" name="Picture Placeholder 23" descr="A group of black wires&#10;&#10;AI-generated content may be incorrect.">
            <a:extLst>
              <a:ext uri="{FF2B5EF4-FFF2-40B4-BE49-F238E27FC236}">
                <a16:creationId xmlns:a16="http://schemas.microsoft.com/office/drawing/2014/main" id="{D61D391C-2CB1-1788-0247-D1E603E4607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1827" b="11827"/>
          <a:stretch>
            <a:fillRect/>
          </a:stretch>
        </p:blipFill>
        <p:spPr>
          <a:xfrm>
            <a:off x="9120336" y="2564904"/>
            <a:ext cx="2757754" cy="2807246"/>
          </a:xfrm>
          <a:prstGeom prst="rect">
            <a:avLst/>
          </a:prstGeom>
          <a:noFill/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7D3780-8D1D-3DFB-FC73-C8DD8E2BBE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2025-07-03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61B69F-4996-9E45-A371-30D452939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GB"/>
              <a:t>HL-LHC Signal Cabling - Patch Panel Work - 218th HL-LHC TCC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52ED9B-E323-B984-2945-76901FC3C1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723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C93989B-644E-27AC-5F10-1F323BDAE0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439335"/>
            <a:ext cx="7488212" cy="4608512"/>
          </a:xfrm>
        </p:spPr>
        <p:txBody>
          <a:bodyPr/>
          <a:lstStyle/>
          <a:p>
            <a:pPr marL="34290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Studies currently focus on the worst-case location, UA53 </a:t>
            </a:r>
            <a:br>
              <a:rPr lang="en-GB" sz="1800" b="0" dirty="0">
                <a:solidFill>
                  <a:schemeClr val="tx1"/>
                </a:solidFill>
              </a:rPr>
            </a:br>
            <a:r>
              <a:rPr lang="en-GB" sz="1800" b="0" dirty="0">
                <a:solidFill>
                  <a:schemeClr val="tx1"/>
                </a:solidFill>
              </a:rPr>
              <a:t>where 246 cables must be patched.</a:t>
            </a:r>
          </a:p>
          <a:p>
            <a:pPr marL="34290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800" b="0" dirty="0">
              <a:solidFill>
                <a:schemeClr val="tx1"/>
              </a:solidFill>
            </a:endParaRPr>
          </a:p>
          <a:p>
            <a:pPr marL="34290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Two LHC 45U 19” racks (standard) will be installed.</a:t>
            </a:r>
          </a:p>
          <a:p>
            <a:pPr marL="666900" lvl="1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</a:rPr>
              <a:t>First Rack exclusively reserved for TE-VSC</a:t>
            </a:r>
          </a:p>
          <a:p>
            <a:pPr marL="990900" lvl="2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/>
                </a:solidFill>
              </a:rPr>
              <a:t>Patch Panel – 15U.</a:t>
            </a:r>
          </a:p>
          <a:p>
            <a:pPr marL="990900" lvl="2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/>
                </a:solidFill>
              </a:rPr>
              <a:t>Special Patch Crates 19” – 30U.</a:t>
            </a:r>
          </a:p>
          <a:p>
            <a:pPr marL="666900" lvl="1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</a:rPr>
              <a:t>Second Rack for all the  other Groups </a:t>
            </a:r>
          </a:p>
          <a:p>
            <a:pPr marL="990900" lvl="2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/>
                </a:solidFill>
              </a:rPr>
              <a:t>Patch Panel BE-GM + EP-CMT –  11U.</a:t>
            </a:r>
          </a:p>
          <a:p>
            <a:pPr marL="990900" lvl="2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tx1"/>
                </a:solidFill>
              </a:rPr>
              <a:t>Patch Panel TE-CRG – 9U</a:t>
            </a:r>
          </a:p>
          <a:p>
            <a:pPr marL="990900" lvl="2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§"/>
            </a:pPr>
            <a:endParaRPr lang="en-GB" sz="1800" dirty="0">
              <a:solidFill>
                <a:schemeClr val="tx1"/>
              </a:solidFill>
            </a:endParaRPr>
          </a:p>
          <a:p>
            <a:pPr marL="34290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The required Resin-junctions will be attached to the wall, on Cablofil.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E98AE9-1F92-72E1-DBA9-40B1B19107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Integration in the UAs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2B4F20-D44E-E611-7C29-470337D745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2025-07-03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5833A2-BA26-C88B-0D39-556437D35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Work - 218th HL-LHC TCC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66571F-77D6-FD80-8AA1-A91A811BB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Image 1">
            <a:extLst>
              <a:ext uri="{FF2B5EF4-FFF2-40B4-BE49-F238E27FC236}">
                <a16:creationId xmlns:a16="http://schemas.microsoft.com/office/drawing/2014/main" id="{9F378F51-DC80-24C3-43DC-5E63C455993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9499" t="2644" r="1203" b="2697"/>
          <a:stretch/>
        </p:blipFill>
        <p:spPr>
          <a:xfrm>
            <a:off x="7226656" y="461971"/>
            <a:ext cx="4392488" cy="2691921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6A6C56D7-024F-A6DB-EA38-74529A0F6057}"/>
              </a:ext>
            </a:extLst>
          </p:cNvPr>
          <p:cNvSpPr/>
          <p:nvPr/>
        </p:nvSpPr>
        <p:spPr>
          <a:xfrm>
            <a:off x="7102130" y="900298"/>
            <a:ext cx="531406" cy="703755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 descr="A colorful stairs and a purple and green railing&#10;&#10;AI-generated content may be incorrect.">
            <a:extLst>
              <a:ext uri="{FF2B5EF4-FFF2-40B4-BE49-F238E27FC236}">
                <a16:creationId xmlns:a16="http://schemas.microsoft.com/office/drawing/2014/main" id="{9E210DE8-E977-D41C-15D1-3EC6EDB984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3670" y="1782268"/>
            <a:ext cx="3525474" cy="180998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8573300-82D9-1142-2F2E-12058ADD8A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54969" y="3786508"/>
            <a:ext cx="2637575" cy="2165526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2070EB7-EB8D-1708-5210-889FAF3A42E0}"/>
              </a:ext>
            </a:extLst>
          </p:cNvPr>
          <p:cNvCxnSpPr>
            <a:cxnSpLocks/>
          </p:cNvCxnSpPr>
          <p:nvPr/>
        </p:nvCxnSpPr>
        <p:spPr>
          <a:xfrm>
            <a:off x="7633536" y="1268760"/>
            <a:ext cx="2134872" cy="1512168"/>
          </a:xfrm>
          <a:prstGeom prst="line">
            <a:avLst/>
          </a:prstGeom>
          <a:noFill/>
          <a:ln w="38100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4779822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683480-CC68-5F9B-1CE2-8E01533FD4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1">
            <a:extLst>
              <a:ext uri="{FF2B5EF4-FFF2-40B4-BE49-F238E27FC236}">
                <a16:creationId xmlns:a16="http://schemas.microsoft.com/office/drawing/2014/main" id="{EB0A265E-4314-5806-8BA4-E9D68349391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6501" r="19008" b="36179"/>
          <a:stretch/>
        </p:blipFill>
        <p:spPr>
          <a:xfrm>
            <a:off x="6542802" y="339122"/>
            <a:ext cx="5539190" cy="958964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39339A5-8933-860C-86CF-88962F3C28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009" y="1340768"/>
            <a:ext cx="7931946" cy="4608512"/>
          </a:xfrm>
        </p:spPr>
        <p:txBody>
          <a:bodyPr/>
          <a:lstStyle/>
          <a:p>
            <a:pPr marL="34290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Studies currently focus on the worst-case location, UL17 where 292 cables must be patched.</a:t>
            </a:r>
          </a:p>
          <a:p>
            <a:pPr marL="34290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400" b="0" dirty="0">
              <a:solidFill>
                <a:schemeClr val="tx1"/>
              </a:solidFill>
            </a:endParaRPr>
          </a:p>
          <a:p>
            <a:pPr marL="34290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Patch panels will be located in limited volume available under QXL.  </a:t>
            </a:r>
            <a:br>
              <a:rPr lang="en-GB" sz="1800" b="0" dirty="0">
                <a:solidFill>
                  <a:schemeClr val="tx1"/>
                </a:solidFill>
              </a:rPr>
            </a:br>
            <a:r>
              <a:rPr lang="en-GB" sz="1800" b="0" dirty="0">
                <a:solidFill>
                  <a:schemeClr val="tx1"/>
                </a:solidFill>
              </a:rPr>
              <a:t>~ H850 mm x D600 mm x L3000mm</a:t>
            </a:r>
          </a:p>
          <a:p>
            <a:pPr marL="666900" lvl="1" indent="-28575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en-GB" dirty="0">
                <a:solidFill>
                  <a:schemeClr val="tx1"/>
                </a:solidFill>
              </a:rPr>
              <a:t>Final QXL integration is needed for the design and implementation 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>of the patch panel.</a:t>
            </a:r>
          </a:p>
          <a:p>
            <a:pPr marL="381150" lvl="1" indent="0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None/>
            </a:pPr>
            <a:endParaRPr lang="en-GB" sz="1400" dirty="0">
              <a:solidFill>
                <a:schemeClr val="tx1"/>
              </a:solidFill>
            </a:endParaRPr>
          </a:p>
          <a:p>
            <a:pPr marL="34290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Patch panel plates will be supported by vertical rails.</a:t>
            </a:r>
            <a:br>
              <a:rPr lang="en-GB" sz="1800" b="0" dirty="0">
                <a:solidFill>
                  <a:schemeClr val="tx1"/>
                </a:solidFill>
              </a:rPr>
            </a:br>
            <a:r>
              <a:rPr lang="en-GB" sz="1800" b="0" dirty="0">
                <a:solidFill>
                  <a:schemeClr val="tx1"/>
                </a:solidFill>
              </a:rPr>
              <a:t>Rotation system implemented to allow access to the rear side.</a:t>
            </a:r>
          </a:p>
          <a:p>
            <a:pPr marL="57150">
              <a:spcBef>
                <a:spcPts val="600"/>
              </a:spcBef>
            </a:pPr>
            <a:endParaRPr lang="en-GB" sz="1400" b="0" dirty="0">
              <a:solidFill>
                <a:schemeClr val="tx1"/>
              </a:solidFill>
            </a:endParaRPr>
          </a:p>
          <a:p>
            <a:pPr marL="34290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Individual patch panels foreseen per Group.</a:t>
            </a:r>
            <a:br>
              <a:rPr lang="en-GB" sz="1800" b="0" dirty="0">
                <a:solidFill>
                  <a:schemeClr val="tx1"/>
                </a:solidFill>
              </a:rPr>
            </a:br>
            <a:r>
              <a:rPr lang="en-GB" sz="1800" b="0" dirty="0">
                <a:solidFill>
                  <a:schemeClr val="tx1"/>
                </a:solidFill>
              </a:rPr>
              <a:t>Separate patch panels for  EMC-offender cables.</a:t>
            </a:r>
          </a:p>
          <a:p>
            <a:pPr marL="57150">
              <a:spcBef>
                <a:spcPts val="600"/>
              </a:spcBef>
            </a:pPr>
            <a:endParaRPr lang="en-GB" sz="1400" b="0" dirty="0">
              <a:solidFill>
                <a:schemeClr val="tx1"/>
              </a:solidFill>
            </a:endParaRPr>
          </a:p>
          <a:p>
            <a:pPr marL="34290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b="0" dirty="0">
                <a:solidFill>
                  <a:schemeClr val="tx1"/>
                </a:solidFill>
              </a:rPr>
              <a:t>Foreseen FIP boxes and resin-junctions will be attached on the wall and on cable trays.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4F0484F-BCA1-A66C-718D-D529520B4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Integration in the ULs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635C65-F9FC-B651-10F5-36A796B7B9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2025-07-03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413B92-1C4D-54C8-130D-941C91926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Work - 218th HL-LHC TCC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59BB9C-3147-E9AB-78AD-41BDB2923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8E69B3C-9E4C-18CC-7D8B-75E1F889A0C3}"/>
              </a:ext>
            </a:extLst>
          </p:cNvPr>
          <p:cNvSpPr/>
          <p:nvPr/>
        </p:nvSpPr>
        <p:spPr>
          <a:xfrm>
            <a:off x="8184232" y="657793"/>
            <a:ext cx="1728192" cy="466951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A965884-189F-B252-D62B-7508845456D5}"/>
              </a:ext>
            </a:extLst>
          </p:cNvPr>
          <p:cNvCxnSpPr>
            <a:cxnSpLocks/>
          </p:cNvCxnSpPr>
          <p:nvPr/>
        </p:nvCxnSpPr>
        <p:spPr>
          <a:xfrm>
            <a:off x="8403386" y="348725"/>
            <a:ext cx="117634" cy="511114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54EBB98A-7CE8-B35F-69DD-AA286FE59AAB}"/>
              </a:ext>
            </a:extLst>
          </p:cNvPr>
          <p:cNvSpPr txBox="1"/>
          <p:nvPr/>
        </p:nvSpPr>
        <p:spPr>
          <a:xfrm>
            <a:off x="8307491" y="180108"/>
            <a:ext cx="181140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sz="1100" dirty="0"/>
              <a:t>R1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4295B2A-7AE1-384A-0F7C-793680EC60BB}"/>
              </a:ext>
            </a:extLst>
          </p:cNvPr>
          <p:cNvCxnSpPr>
            <a:cxnSpLocks/>
          </p:cNvCxnSpPr>
          <p:nvPr/>
        </p:nvCxnSpPr>
        <p:spPr>
          <a:xfrm>
            <a:off x="8891336" y="378719"/>
            <a:ext cx="105290" cy="507448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F6C27B22-C729-6368-6156-1734BE532A4B}"/>
              </a:ext>
            </a:extLst>
          </p:cNvPr>
          <p:cNvSpPr txBox="1"/>
          <p:nvPr/>
        </p:nvSpPr>
        <p:spPr>
          <a:xfrm>
            <a:off x="8791949" y="185234"/>
            <a:ext cx="181140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sz="1100" dirty="0"/>
              <a:t>R2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7E6995B-78EB-0F80-4AD7-3CEA051C3873}"/>
              </a:ext>
            </a:extLst>
          </p:cNvPr>
          <p:cNvCxnSpPr>
            <a:cxnSpLocks/>
          </p:cNvCxnSpPr>
          <p:nvPr/>
        </p:nvCxnSpPr>
        <p:spPr>
          <a:xfrm>
            <a:off x="9450676" y="378719"/>
            <a:ext cx="105290" cy="507448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E2096C79-1C6A-C2A5-9E88-F1DE625E77B2}"/>
              </a:ext>
            </a:extLst>
          </p:cNvPr>
          <p:cNvSpPr txBox="1"/>
          <p:nvPr/>
        </p:nvSpPr>
        <p:spPr>
          <a:xfrm>
            <a:off x="9351289" y="185234"/>
            <a:ext cx="181140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en-GB" sz="1100" dirty="0"/>
              <a:t>R3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FB89BC6-BD27-BA5F-5847-760AF5000CC1}"/>
              </a:ext>
            </a:extLst>
          </p:cNvPr>
          <p:cNvGrpSpPr/>
          <p:nvPr/>
        </p:nvGrpSpPr>
        <p:grpSpPr>
          <a:xfrm>
            <a:off x="8041955" y="1339583"/>
            <a:ext cx="4040036" cy="1830774"/>
            <a:chOff x="7824520" y="1339583"/>
            <a:chExt cx="4040036" cy="1830774"/>
          </a:xfrm>
        </p:grpSpPr>
        <p:pic>
          <p:nvPicPr>
            <p:cNvPr id="17" name="Picture 16" descr="A large pipe in a room&#10;&#10;AI-generated content may be incorrect.">
              <a:extLst>
                <a:ext uri="{FF2B5EF4-FFF2-40B4-BE49-F238E27FC236}">
                  <a16:creationId xmlns:a16="http://schemas.microsoft.com/office/drawing/2014/main" id="{22E194AD-D681-A012-832C-AFD446705D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t="3799" b="16853"/>
            <a:stretch/>
          </p:blipFill>
          <p:spPr>
            <a:xfrm>
              <a:off x="7824520" y="1339583"/>
              <a:ext cx="4040036" cy="1620000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E2DEC2F3-1C71-C250-167E-9C5594717172}"/>
                </a:ext>
              </a:extLst>
            </p:cNvPr>
            <p:cNvSpPr txBox="1"/>
            <p:nvPr/>
          </p:nvSpPr>
          <p:spPr>
            <a:xfrm>
              <a:off x="8542657" y="3001080"/>
              <a:ext cx="2739533" cy="1692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100" dirty="0"/>
                <a:t>R1 – EC for BE-GM, TE-CRG, and TE-MPE</a:t>
              </a:r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341213FE-E86C-C9E3-7C6E-CAC7CC1A3D1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3981" y="3523805"/>
            <a:ext cx="2739534" cy="2397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3055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80BB613-321C-EC3C-01F1-F1A7CACD1F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2776" y="1032349"/>
            <a:ext cx="11376024" cy="460851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GB" sz="1800" b="0" dirty="0">
                <a:solidFill>
                  <a:schemeClr val="tx1"/>
                </a:solidFill>
              </a:rPr>
              <a:t>Detailed technical documentation (connector datasheet, assembly procedure, grounding, …) </a:t>
            </a:r>
            <a:br>
              <a:rPr lang="en-GB" sz="1800" b="0" dirty="0">
                <a:solidFill>
                  <a:schemeClr val="tx1"/>
                </a:solidFill>
              </a:rPr>
            </a:br>
            <a:r>
              <a:rPr lang="en-GB" sz="1800" b="0" dirty="0">
                <a:solidFill>
                  <a:schemeClr val="tx1"/>
                </a:solidFill>
              </a:rPr>
              <a:t>to be approved by the Groups. </a:t>
            </a:r>
          </a:p>
          <a:p>
            <a:pPr marL="0" indent="0">
              <a:spcBef>
                <a:spcPts val="600"/>
              </a:spcBef>
              <a:buNone/>
            </a:pPr>
            <a:endParaRPr lang="en-GB" sz="1800" b="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en-GB" sz="1800" b="0" dirty="0">
                <a:solidFill>
                  <a:schemeClr val="tx1"/>
                </a:solidFill>
              </a:rPr>
              <a:t>Prototype will be manufactured and tested to validate the design.</a:t>
            </a:r>
          </a:p>
          <a:p>
            <a:pPr>
              <a:spcBef>
                <a:spcPts val="600"/>
              </a:spcBef>
            </a:pPr>
            <a:endParaRPr lang="en-GB" sz="1800" b="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en-GB" sz="1800" b="0" dirty="0">
                <a:solidFill>
                  <a:schemeClr val="tx1"/>
                </a:solidFill>
              </a:rPr>
              <a:t>Each patched cable will be fully tested by EN-EL.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1"/>
                </a:solidFill>
              </a:rPr>
              <a:t>Test of section A (RUN3).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1"/>
                </a:solidFill>
              </a:rPr>
              <a:t>Test of section B (LS3).</a:t>
            </a:r>
          </a:p>
          <a:p>
            <a:pPr lvl="1">
              <a:lnSpc>
                <a:spcPct val="90000"/>
              </a:lnSpc>
              <a:spcBef>
                <a:spcPts val="600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en-GB" sz="1600" dirty="0">
                <a:solidFill>
                  <a:schemeClr val="tx1"/>
                </a:solidFill>
              </a:rPr>
              <a:t>Test of section </a:t>
            </a:r>
            <a:r>
              <a:rPr lang="en-GB" sz="1600" b="1" dirty="0">
                <a:solidFill>
                  <a:schemeClr val="tx1"/>
                </a:solidFill>
              </a:rPr>
              <a:t>A+B</a:t>
            </a:r>
            <a:r>
              <a:rPr lang="en-GB" sz="1600" dirty="0">
                <a:solidFill>
                  <a:schemeClr val="tx1"/>
                </a:solidFill>
              </a:rPr>
              <a:t> (LS3).</a:t>
            </a:r>
          </a:p>
          <a:p>
            <a:pPr>
              <a:spcBef>
                <a:spcPts val="600"/>
              </a:spcBef>
            </a:pPr>
            <a:endParaRPr lang="en-GB" sz="1800" b="0" dirty="0">
              <a:solidFill>
                <a:schemeClr val="tx1"/>
              </a:solidFill>
            </a:endParaRPr>
          </a:p>
          <a:p>
            <a:pPr>
              <a:spcBef>
                <a:spcPts val="600"/>
              </a:spcBef>
            </a:pPr>
            <a:r>
              <a:rPr lang="en-GB" sz="1800" b="0" dirty="0">
                <a:solidFill>
                  <a:schemeClr val="tx1"/>
                </a:solidFill>
              </a:rPr>
              <a:t>Ownership of the patch panels will be transferred from EN-EL to the respective Groups during the commissioning phase. </a:t>
            </a:r>
            <a:br>
              <a:rPr lang="en-GB" sz="1800" b="0" dirty="0">
                <a:solidFill>
                  <a:schemeClr val="tx1"/>
                </a:solidFill>
              </a:rPr>
            </a:br>
            <a:r>
              <a:rPr lang="en-GB" sz="1800" b="0" dirty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en-GB" sz="1800" b="0" dirty="0">
                <a:solidFill>
                  <a:schemeClr val="tx1"/>
                </a:solidFill>
              </a:rPr>
              <a:t>EN-EL-CS will remain fully available and ready to provide support in case any issues arise.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1AD323-51D5-EB8E-8645-643222DD3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2025-07-03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B749D8-9C11-AF88-B415-70865566C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HL-LHC Signal Cabling - Patch Panel Work - 218th HL-LHC TCC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B07BBF-3A91-5346-E63D-2D7BE7D6B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71100E5-3E4E-18F9-6BD3-CBA9235C0E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707" y="217063"/>
            <a:ext cx="7280470" cy="535127"/>
          </a:xfrm>
        </p:spPr>
        <p:txBody>
          <a:bodyPr/>
          <a:lstStyle/>
          <a:p>
            <a:r>
              <a:rPr lang="en-GB" dirty="0"/>
              <a:t>Quality Control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C418328-6D65-B082-AA8E-33FAACE07BC9}"/>
              </a:ext>
            </a:extLst>
          </p:cNvPr>
          <p:cNvGrpSpPr/>
          <p:nvPr/>
        </p:nvGrpSpPr>
        <p:grpSpPr>
          <a:xfrm>
            <a:off x="8933241" y="2060848"/>
            <a:ext cx="2632484" cy="874072"/>
            <a:chOff x="3791744" y="4520156"/>
            <a:chExt cx="2816696" cy="914562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2CB2C71-9FEC-3886-A5C5-35679EFBE423}"/>
                </a:ext>
              </a:extLst>
            </p:cNvPr>
            <p:cNvSpPr/>
            <p:nvPr/>
          </p:nvSpPr>
          <p:spPr>
            <a:xfrm>
              <a:off x="3791744" y="4797152"/>
              <a:ext cx="144016" cy="7200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47409AC-3533-B2C6-358D-D940C7DDF66D}"/>
                </a:ext>
              </a:extLst>
            </p:cNvPr>
            <p:cNvSpPr/>
            <p:nvPr/>
          </p:nvSpPr>
          <p:spPr>
            <a:xfrm>
              <a:off x="5015880" y="4797152"/>
              <a:ext cx="144016" cy="7200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C554D7C-F250-5B4B-7406-BB0F8651E042}"/>
                </a:ext>
              </a:extLst>
            </p:cNvPr>
            <p:cNvSpPr/>
            <p:nvPr/>
          </p:nvSpPr>
          <p:spPr>
            <a:xfrm>
              <a:off x="5240288" y="4797152"/>
              <a:ext cx="144016" cy="7200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38FB1C2-D02A-8AA6-6E6D-E7A3FB598AC4}"/>
                </a:ext>
              </a:extLst>
            </p:cNvPr>
            <p:cNvSpPr/>
            <p:nvPr/>
          </p:nvSpPr>
          <p:spPr>
            <a:xfrm>
              <a:off x="6464424" y="4797152"/>
              <a:ext cx="144016" cy="72008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482FDC47-6687-53DE-9D06-FA3773812302}"/>
                </a:ext>
              </a:extLst>
            </p:cNvPr>
            <p:cNvCxnSpPr>
              <a:stCxn id="12" idx="3"/>
              <a:endCxn id="13" idx="1"/>
            </p:cNvCxnSpPr>
            <p:nvPr/>
          </p:nvCxnSpPr>
          <p:spPr>
            <a:xfrm>
              <a:off x="3935760" y="4833156"/>
              <a:ext cx="1080120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A0D405E-C7E2-076A-146A-BE3D11290A58}"/>
                </a:ext>
              </a:extLst>
            </p:cNvPr>
            <p:cNvCxnSpPr/>
            <p:nvPr/>
          </p:nvCxnSpPr>
          <p:spPr>
            <a:xfrm>
              <a:off x="5384304" y="4833156"/>
              <a:ext cx="1080120" cy="0"/>
            </a:xfrm>
            <a:prstGeom prst="line">
              <a:avLst/>
            </a:prstGeom>
            <a:ln w="127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7BCB4CE-1978-1E96-A800-5B74DFB87268}"/>
                </a:ext>
              </a:extLst>
            </p:cNvPr>
            <p:cNvSpPr txBox="1"/>
            <p:nvPr/>
          </p:nvSpPr>
          <p:spPr>
            <a:xfrm>
              <a:off x="4401141" y="4592161"/>
              <a:ext cx="153888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dirty="0"/>
                <a:t>A</a:t>
              </a:r>
              <a:endParaRPr lang="en-US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E21B5949-E571-0E64-B0D4-D2F5A28D3A2D}"/>
                </a:ext>
              </a:extLst>
            </p:cNvPr>
            <p:cNvSpPr txBox="1"/>
            <p:nvPr/>
          </p:nvSpPr>
          <p:spPr>
            <a:xfrm>
              <a:off x="5847420" y="4592160"/>
              <a:ext cx="153888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dirty="0"/>
                <a:t>B</a:t>
              </a:r>
              <a:endParaRPr lang="en-US" dirty="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EF74F66-349A-E5ED-82CD-ED130FC505E9}"/>
                </a:ext>
              </a:extLst>
            </p:cNvPr>
            <p:cNvSpPr/>
            <p:nvPr/>
          </p:nvSpPr>
          <p:spPr>
            <a:xfrm>
              <a:off x="5159896" y="4520156"/>
              <a:ext cx="80392" cy="601559"/>
            </a:xfrm>
            <a:prstGeom prst="rect">
              <a:avLst/>
            </a:prstGeom>
          </p:spPr>
          <p:style>
            <a:lnRef idx="2">
              <a:schemeClr val="accent3">
                <a:shade val="15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A5FD6BB-5E65-E295-D089-0E54E51B49B0}"/>
                </a:ext>
              </a:extLst>
            </p:cNvPr>
            <p:cNvSpPr txBox="1"/>
            <p:nvPr/>
          </p:nvSpPr>
          <p:spPr>
            <a:xfrm>
              <a:off x="4610187" y="5157719"/>
              <a:ext cx="1243930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fr-CH" dirty="0">
                  <a:solidFill>
                    <a:schemeClr val="accent3">
                      <a:lumMod val="75000"/>
                    </a:schemeClr>
                  </a:solidFill>
                </a:rPr>
                <a:t>Patch Panel</a:t>
              </a:r>
              <a:endParaRPr lang="en-US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9097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HL-LHC-Signal_Cabling-Patch_Panel-Study-2024-12-06</Template>
  <TotalTime>4399</TotalTime>
  <Words>1037</Words>
  <Application>Microsoft Office PowerPoint</Application>
  <PresentationFormat>Widescreen</PresentationFormat>
  <Paragraphs>190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Office Theme</vt:lpstr>
      <vt:lpstr>HL-LHC Signal Cabling Patch Panels  Technical implementation and cost estimate </vt:lpstr>
      <vt:lpstr>Contents</vt:lpstr>
      <vt:lpstr>Context </vt:lpstr>
      <vt:lpstr>Roadmap</vt:lpstr>
      <vt:lpstr>Design – Selection of the Patching Solution</vt:lpstr>
      <vt:lpstr>Design – Electromagnetic Compatibility</vt:lpstr>
      <vt:lpstr>Integration in the UAs </vt:lpstr>
      <vt:lpstr>Integration in the ULs </vt:lpstr>
      <vt:lpstr>Quality Control</vt:lpstr>
      <vt:lpstr>Cost Estimation</vt:lpstr>
      <vt:lpstr>Next Actions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ELG-CABLING-EE-0127</dc:title>
  <dc:creator>Diogo Gameiro;Gaël Girardot</dc:creator>
  <cp:lastModifiedBy>Gael Girardot</cp:lastModifiedBy>
  <cp:revision>141</cp:revision>
  <cp:lastPrinted>2020-01-30T13:49:18Z</cp:lastPrinted>
  <dcterms:created xsi:type="dcterms:W3CDTF">2024-12-03T09:45:27Z</dcterms:created>
  <dcterms:modified xsi:type="dcterms:W3CDTF">2025-07-03T11:38:30Z</dcterms:modified>
</cp:coreProperties>
</file>