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FAF2371-B0C6-48FD-89A3-9F5B28E1C4EA}">
  <a:tblStyle styleId="{9FAF2371-B0C6-48FD-89A3-9F5B28E1C4E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Roboto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6f7fae82a2_1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6f7fae82a2_1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6f7fae82a2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6f7fae82a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6f7fae82a2_1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6f7fae82a2_1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f7fae82a2_1_5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f7fae82a2_1_5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6f7fae82a2_1_6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6f7fae82a2_1_6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6f7fae82a2_1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6f7fae82a2_1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6f7fae82a2_1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6f7fae82a2_1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6f7fae82a2_1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36f7fae82a2_1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6f7fae82a2_1_3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6f7fae82a2_1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6f7fae82a2_1_3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36f7fae82a2_1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f7fae82a2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f7fae82a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6f7fae82a2_1_4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6f7fae82a2_1_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f7fae82a2_1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f7fae82a2_1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6f7fae82a2_1_5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6f7fae82a2_1_5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6f7fae82a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6f7fae82a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6f7fae82a2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6f7fae82a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7254ab2e45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7254ab2e4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4502b9a9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4502b9a9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4502b9a9bd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4502b9a9bd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cds.cern.ch/record/2897513/files/ATL%E2%80%91COM%E2%80%91PHYS%E2%80%912024%E2%80%91270.pdf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Relationship Id="rId4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Relationship Id="rId5" Type="http://schemas.openxmlformats.org/officeDocument/2006/relationships/image" Target="../media/image25.png"/><Relationship Id="rId6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Relationship Id="rId4" Type="http://schemas.openxmlformats.org/officeDocument/2006/relationships/image" Target="../media/image2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Relationship Id="rId4" Type="http://schemas.openxmlformats.org/officeDocument/2006/relationships/image" Target="../media/image31.png"/><Relationship Id="rId5" Type="http://schemas.openxmlformats.org/officeDocument/2006/relationships/image" Target="../media/image20.png"/><Relationship Id="rId6" Type="http://schemas.openxmlformats.org/officeDocument/2006/relationships/image" Target="../media/image3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ds.cern.ch/record/2897513/files/ATL%E2%80%91COM%E2%80%91PHYS%E2%80%912024%E2%80%91270.pdf" TargetMode="External"/><Relationship Id="rId4" Type="http://schemas.openxmlformats.org/officeDocument/2006/relationships/hyperlink" Target="https://doi.org/10.1088/1748-0221/18/11/P1106" TargetMode="External"/><Relationship Id="rId5" Type="http://schemas.openxmlformats.org/officeDocument/2006/relationships/hyperlink" Target="https://arxiv.org/pdf/2505.19689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arxiv.org/pdf/2505.19689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arxiv.org/pdf/2505.19689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arxiv.org/pdf/2505.19689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arxiv.org/pdf/2505.19689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arxiv.org/pdf/2505.19689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arxiv.org/abs/1406.2661" TargetMode="External"/><Relationship Id="rId4" Type="http://schemas.openxmlformats.org/officeDocument/2006/relationships/hyperlink" Target="https://arxiv.org/abs/2006.11239" TargetMode="External"/><Relationship Id="rId5" Type="http://schemas.openxmlformats.org/officeDocument/2006/relationships/hyperlink" Target="https://arxiv.org/pdf/2505.19689" TargetMode="External"/><Relationship Id="rId6" Type="http://schemas.openxmlformats.org/officeDocument/2006/relationships/hyperlink" Target="https://cds.cern.ch/record/2897513/files/ATL%E2%80%91COM%E2%80%91PHYS%E2%80%912024%E2%80%91270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1115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Optimizing Heavy Flavour Tagging: Leveraging Low-p</a:t>
            </a:r>
            <a:r>
              <a:rPr b="1" baseline="-25000" lang="en">
                <a:solidFill>
                  <a:schemeClr val="lt1"/>
                </a:solidFill>
              </a:rPr>
              <a:t>T</a:t>
            </a:r>
            <a:r>
              <a:rPr b="1" lang="en">
                <a:solidFill>
                  <a:schemeClr val="lt1"/>
                </a:solidFill>
              </a:rPr>
              <a:t> Tracks for Improved Tagging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4098750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lt1"/>
                </a:solidFill>
              </a:rPr>
              <a:t>Corine M. Smith</a:t>
            </a:r>
            <a:r>
              <a:rPr baseline="30000" lang="en" sz="2800">
                <a:solidFill>
                  <a:schemeClr val="lt1"/>
                </a:solidFill>
              </a:rPr>
              <a:t>1</a:t>
            </a:r>
            <a:endParaRPr baseline="30000" sz="2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lt1"/>
                </a:solidFill>
              </a:rPr>
              <a:t>Emily A. Thompson</a:t>
            </a:r>
            <a:r>
              <a:rPr baseline="30000" lang="en" sz="2800">
                <a:solidFill>
                  <a:schemeClr val="lt1"/>
                </a:solidFill>
              </a:rPr>
              <a:t>2 </a:t>
            </a:r>
            <a:endParaRPr sz="2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2800">
                <a:solidFill>
                  <a:schemeClr val="lt1"/>
                </a:solidFill>
              </a:rPr>
              <a:t>1</a:t>
            </a:r>
            <a:r>
              <a:rPr lang="en" sz="2800">
                <a:solidFill>
                  <a:schemeClr val="lt1"/>
                </a:solidFill>
              </a:rPr>
              <a:t>University of Central Florida, Orlando, FL, USA 32817</a:t>
            </a:r>
            <a:endParaRPr sz="2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2800">
                <a:solidFill>
                  <a:schemeClr val="lt1"/>
                </a:solidFill>
              </a:rPr>
              <a:t>2</a:t>
            </a:r>
            <a:r>
              <a:rPr lang="en" sz="2800">
                <a:solidFill>
                  <a:schemeClr val="lt1"/>
                </a:solidFill>
              </a:rPr>
              <a:t>Lawrence Berkeley National Laboratory, Berkeley, CA, 94704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700" y="4098750"/>
            <a:ext cx="2077449" cy="85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21172" y="3887875"/>
            <a:ext cx="1053776" cy="1063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/>
          <p:nvPr>
            <p:ph idx="4294967295" type="title"/>
          </p:nvPr>
        </p:nvSpPr>
        <p:spPr>
          <a:xfrm>
            <a:off x="0" y="0"/>
            <a:ext cx="966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Appendix Slides: </a:t>
            </a:r>
            <a:endParaRPr b="1"/>
          </a:p>
        </p:txBody>
      </p:sp>
      <p:sp>
        <p:nvSpPr>
          <p:cNvPr id="157" name="Google Shape;157;p22"/>
          <p:cNvSpPr txBox="1"/>
          <p:nvPr>
            <p:ph idx="4294967295" type="title"/>
          </p:nvPr>
        </p:nvSpPr>
        <p:spPr>
          <a:xfrm>
            <a:off x="35850" y="438500"/>
            <a:ext cx="966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GN2 Study: 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Fig. 6</a:t>
            </a:r>
            <a:r>
              <a:rPr lang="en"/>
              <a:t>: </a:t>
            </a:r>
            <a:r>
              <a:rPr b="1" lang="en"/>
              <a:t>B-jet Discriminant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Fig. 7</a:t>
            </a:r>
            <a:r>
              <a:rPr lang="en"/>
              <a:t>: </a:t>
            </a:r>
            <a:r>
              <a:rPr b="1" lang="en"/>
              <a:t>C-jet Discriminant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Kinematics Study: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2</a:t>
            </a:r>
            <a:r>
              <a:rPr lang="en"/>
              <a:t>: </a:t>
            </a:r>
            <a:r>
              <a:rPr b="1" lang="en"/>
              <a:t>Kinematics Python Cuts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Fig. 8: </a:t>
            </a:r>
            <a:r>
              <a:rPr b="1" lang="en"/>
              <a:t>p</a:t>
            </a:r>
            <a:r>
              <a:rPr b="1" baseline="-25000" lang="en"/>
              <a:t>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Fig. 9</a:t>
            </a:r>
            <a:r>
              <a:rPr lang="en"/>
              <a:t>: </a:t>
            </a:r>
            <a:r>
              <a:rPr b="1" lang="en"/>
              <a:t>p</a:t>
            </a:r>
            <a:r>
              <a:rPr b="1" baseline="-25000" lang="en"/>
              <a:t>T</a:t>
            </a:r>
            <a:r>
              <a:rPr b="1" lang="en"/>
              <a:t> + </a:t>
            </a:r>
            <a:r>
              <a:rPr lang="en" sz="2750"/>
              <a:t>𝛔</a:t>
            </a:r>
            <a:r>
              <a:rPr baseline="-25000" lang="en" sz="2750"/>
              <a:t>d0</a:t>
            </a:r>
            <a:r>
              <a:rPr b="1" lang="en" sz="2750"/>
              <a:t> </a:t>
            </a:r>
            <a:endParaRPr sz="27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Fig. 10: </a:t>
            </a:r>
            <a:r>
              <a:rPr lang="en" sz="2750"/>
              <a:t>|𝜼|</a:t>
            </a:r>
            <a:endParaRPr sz="27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50"/>
              <a:t>Fig. 11: </a:t>
            </a:r>
            <a:r>
              <a:rPr b="1" lang="en" sz="2750"/>
              <a:t>SCT Holes</a:t>
            </a:r>
            <a:endParaRPr b="1" sz="27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50"/>
              <a:t>Fig. 12: </a:t>
            </a:r>
            <a:r>
              <a:rPr b="1" lang="en" sz="2750"/>
              <a:t>Pixel Holes</a:t>
            </a:r>
            <a:endParaRPr b="1" sz="27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50"/>
              <a:t>Fig. 13: </a:t>
            </a:r>
            <a:r>
              <a:rPr b="1" lang="en" sz="2750"/>
              <a:t>Pixel Hits + Dead Modules</a:t>
            </a:r>
            <a:endParaRPr b="1" sz="27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50"/>
              <a:t>Fig. 14: </a:t>
            </a:r>
            <a:r>
              <a:rPr b="1" lang="en" sz="2750"/>
              <a:t>Number of Low-pT Tracks in Jets</a:t>
            </a:r>
            <a:r>
              <a:rPr lang="en" sz="2750"/>
              <a:t> </a:t>
            </a:r>
            <a:endParaRPr sz="27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50"/>
          </a:p>
        </p:txBody>
      </p:sp>
      <p:sp>
        <p:nvSpPr>
          <p:cNvPr id="158" name="Google Shape;15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50" y="845150"/>
            <a:ext cx="4859241" cy="36444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3"/>
          <p:cNvSpPr txBox="1"/>
          <p:nvPr>
            <p:ph idx="4294967295" type="title"/>
          </p:nvPr>
        </p:nvSpPr>
        <p:spPr>
          <a:xfrm>
            <a:off x="0" y="0"/>
            <a:ext cx="966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GN2 Trained 10M Events: A) p</a:t>
            </a:r>
            <a:r>
              <a:rPr b="1" baseline="-25000" lang="en" sz="2200"/>
              <a:t>T</a:t>
            </a:r>
            <a:r>
              <a:rPr b="1" lang="en" sz="2200"/>
              <a:t> &gt; 500 MeV, B) p</a:t>
            </a:r>
            <a:r>
              <a:rPr b="1" baseline="-25000" lang="en" sz="2200"/>
              <a:t>T</a:t>
            </a:r>
            <a:r>
              <a:rPr b="1" lang="en" sz="2200"/>
              <a:t> &gt; 100 MeV</a:t>
            </a:r>
            <a:endParaRPr b="1" sz="2200"/>
          </a:p>
        </p:txBody>
      </p:sp>
      <p:sp>
        <p:nvSpPr>
          <p:cNvPr id="165" name="Google Shape;165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6" name="Google Shape;166;p23"/>
          <p:cNvPicPr preferRelativeResize="0"/>
          <p:nvPr/>
        </p:nvPicPr>
        <p:blipFill rotWithShape="1">
          <a:blip r:embed="rId4">
            <a:alphaModFix/>
          </a:blip>
          <a:srcRect b="0" l="0" r="4888" t="0"/>
          <a:stretch/>
        </p:blipFill>
        <p:spPr>
          <a:xfrm>
            <a:off x="4464825" y="795750"/>
            <a:ext cx="4604401" cy="3644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p23"/>
          <p:cNvCxnSpPr/>
          <p:nvPr/>
        </p:nvCxnSpPr>
        <p:spPr>
          <a:xfrm flipH="1">
            <a:off x="3794600" y="1121300"/>
            <a:ext cx="840600" cy="2021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8" name="Google Shape;168;p23"/>
          <p:cNvCxnSpPr/>
          <p:nvPr/>
        </p:nvCxnSpPr>
        <p:spPr>
          <a:xfrm>
            <a:off x="4724650" y="1139175"/>
            <a:ext cx="3463200" cy="2379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9" name="Google Shape;169;p23"/>
          <p:cNvSpPr txBox="1"/>
          <p:nvPr/>
        </p:nvSpPr>
        <p:spPr>
          <a:xfrm>
            <a:off x="621150" y="441400"/>
            <a:ext cx="79017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What effects contribute to the double-peak structure in the b-jet discriminant distribution?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Can this be monopolized to optimize tagging algorithms? Why does the second peak in the combined track data </a:t>
            </a:r>
            <a:r>
              <a:rPr lang="en" sz="1200">
                <a:solidFill>
                  <a:schemeClr val="dk1"/>
                </a:solidFill>
              </a:rPr>
              <a:t>disappear</a:t>
            </a:r>
            <a:r>
              <a:rPr lang="en" sz="1200">
                <a:solidFill>
                  <a:schemeClr val="dk1"/>
                </a:solidFill>
              </a:rPr>
              <a:t>? 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70" name="Google Shape;170;p23"/>
          <p:cNvSpPr txBox="1"/>
          <p:nvPr/>
        </p:nvSpPr>
        <p:spPr>
          <a:xfrm>
            <a:off x="583025" y="1255475"/>
            <a:ext cx="548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71" name="Google Shape;171;p23"/>
          <p:cNvSpPr txBox="1"/>
          <p:nvPr/>
        </p:nvSpPr>
        <p:spPr>
          <a:xfrm>
            <a:off x="8338850" y="1953525"/>
            <a:ext cx="548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72" name="Google Shape;172;p23"/>
          <p:cNvSpPr txBox="1"/>
          <p:nvPr/>
        </p:nvSpPr>
        <p:spPr>
          <a:xfrm>
            <a:off x="162575" y="4489575"/>
            <a:ext cx="83604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6) GN2 trained 10M event dataset: A) tracks with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&gt; 500 MeV, B) tracks with 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&gt; 100 MeV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150" y="801100"/>
            <a:ext cx="4455826" cy="334367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4"/>
          <p:cNvSpPr txBox="1"/>
          <p:nvPr>
            <p:ph idx="4294967295" type="title"/>
          </p:nvPr>
        </p:nvSpPr>
        <p:spPr>
          <a:xfrm>
            <a:off x="0" y="0"/>
            <a:ext cx="966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GN2 Trained 10M Events: A) p</a:t>
            </a:r>
            <a:r>
              <a:rPr b="1" baseline="-25000" lang="en" sz="2200"/>
              <a:t>T</a:t>
            </a:r>
            <a:r>
              <a:rPr b="1" lang="en" sz="2200"/>
              <a:t> &gt; 500 MeV, B) p</a:t>
            </a:r>
            <a:r>
              <a:rPr b="1" baseline="-25000" lang="en" sz="2200"/>
              <a:t>T</a:t>
            </a:r>
            <a:r>
              <a:rPr b="1" lang="en" sz="2200"/>
              <a:t> &gt; 100 MeV</a:t>
            </a:r>
            <a:endParaRPr b="1" sz="2200"/>
          </a:p>
        </p:txBody>
      </p:sp>
      <p:sp>
        <p:nvSpPr>
          <p:cNvPr id="179" name="Google Shape;17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0" name="Google Shape;18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7575" y="706140"/>
            <a:ext cx="4604400" cy="3438636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4"/>
          <p:cNvSpPr txBox="1"/>
          <p:nvPr/>
        </p:nvSpPr>
        <p:spPr>
          <a:xfrm>
            <a:off x="3812225" y="1139175"/>
            <a:ext cx="548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82" name="Google Shape;182;p24"/>
          <p:cNvSpPr txBox="1"/>
          <p:nvPr/>
        </p:nvSpPr>
        <p:spPr>
          <a:xfrm>
            <a:off x="8115200" y="1139175"/>
            <a:ext cx="548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83" name="Google Shape;183;p24"/>
          <p:cNvSpPr txBox="1"/>
          <p:nvPr/>
        </p:nvSpPr>
        <p:spPr>
          <a:xfrm>
            <a:off x="162575" y="4489575"/>
            <a:ext cx="83604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7) GN2 trained 10M event dataset: A) tracks with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&gt; 500 MeV,</a:t>
            </a:r>
            <a:r>
              <a:rPr lang="en" sz="1200">
                <a:solidFill>
                  <a:schemeClr val="dk1"/>
                </a:solidFill>
              </a:rPr>
              <a:t> B) tracks </a:t>
            </a:r>
            <a:r>
              <a:rPr lang="en" sz="1200">
                <a:solidFill>
                  <a:schemeClr val="dk1"/>
                </a:solidFill>
              </a:rPr>
              <a:t>with 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&gt; 100 MeV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5"/>
          <p:cNvSpPr txBox="1"/>
          <p:nvPr>
            <p:ph type="title"/>
          </p:nvPr>
        </p:nvSpPr>
        <p:spPr>
          <a:xfrm>
            <a:off x="0" y="-62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Track Cuts:</a:t>
            </a:r>
            <a:endParaRPr b="1"/>
          </a:p>
        </p:txBody>
      </p:sp>
      <p:sp>
        <p:nvSpPr>
          <p:cNvPr id="189" name="Google Shape;189;p25"/>
          <p:cNvSpPr txBox="1"/>
          <p:nvPr/>
        </p:nvSpPr>
        <p:spPr>
          <a:xfrm>
            <a:off x="2012675" y="0"/>
            <a:ext cx="9960000" cy="2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baseline="30000" lang="en" sz="800">
                <a:solidFill>
                  <a:schemeClr val="dk1"/>
                </a:solidFill>
              </a:rPr>
              <a:t>1</a:t>
            </a:r>
            <a:r>
              <a:rPr b="1" lang="en" sz="800" u="sng">
                <a:solidFill>
                  <a:schemeClr val="hlink"/>
                </a:solidFill>
                <a:hlinkClick r:id="rId3"/>
              </a:rPr>
              <a:t>Low‑pT Tracking in High Pile‑Up Environments with EventIndex</a:t>
            </a:r>
            <a:endParaRPr b="1" sz="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</p:txBody>
      </p:sp>
      <p:graphicFrame>
        <p:nvGraphicFramePr>
          <p:cNvPr id="190" name="Google Shape;190;p25"/>
          <p:cNvGraphicFramePr/>
          <p:nvPr/>
        </p:nvGraphicFramePr>
        <p:xfrm>
          <a:off x="2858700" y="1007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{9FAF2371-B0C6-48FD-89A3-9F5B28E1C4EA}</a:tableStyleId>
              </a:tblPr>
              <a:tblGrid>
                <a:gridCol w="608075"/>
                <a:gridCol w="608075"/>
                <a:gridCol w="608075"/>
                <a:gridCol w="608075"/>
              </a:tblGrid>
              <a:tr h="822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 Cut Applied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Number of  </a:t>
                      </a:r>
                      <a:endParaRPr b="1" sz="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Low-p</a:t>
                      </a:r>
                      <a:r>
                        <a:rPr b="1" baseline="-25000" lang="en" sz="700"/>
                        <a:t>T </a:t>
                      </a:r>
                      <a:r>
                        <a:rPr b="1" lang="en" sz="700"/>
                        <a:t>Tracks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Number of  Tracks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Percent of Low-p</a:t>
                      </a:r>
                      <a:r>
                        <a:rPr b="1" baseline="-25000" lang="en" sz="700"/>
                        <a:t>T</a:t>
                      </a:r>
                      <a:r>
                        <a:rPr b="1" lang="en" sz="700"/>
                        <a:t> passing </a:t>
                      </a:r>
                      <a:endParaRPr b="1" sz="700"/>
                    </a:p>
                  </a:txBody>
                  <a:tcPr marT="91425" marB="91425" marR="91425" marL="91425" anchor="ctr"/>
                </a:tc>
              </a:tr>
              <a:tr h="390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No Cuts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127,673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629,946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%100</a:t>
                      </a:r>
                      <a:endParaRPr b="1" sz="700"/>
                    </a:p>
                  </a:txBody>
                  <a:tcPr marT="91425" marB="91425" marR="91425" marL="91425" anchor="ctr"/>
                </a:tc>
              </a:tr>
              <a:tr h="404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p</a:t>
                      </a:r>
                      <a:r>
                        <a:rPr b="1" baseline="-25000" lang="en" sz="700">
                          <a:solidFill>
                            <a:schemeClr val="dk1"/>
                          </a:solidFill>
                        </a:rPr>
                        <a:t>T</a:t>
                      </a:r>
                      <a:endParaRPr b="1" baseline="-25000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127,673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629,946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%100</a:t>
                      </a:r>
                      <a:endParaRPr b="1" sz="7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404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dk1"/>
                          </a:solidFill>
                        </a:rPr>
                        <a:t>𝛔</a:t>
                      </a:r>
                      <a:r>
                        <a:rPr baseline="-25000" lang="en" sz="700">
                          <a:solidFill>
                            <a:schemeClr val="dk1"/>
                          </a:solidFill>
                        </a:rPr>
                        <a:t>d0</a:t>
                      </a:r>
                      <a:r>
                        <a:rPr lang="en" sz="700">
                          <a:solidFill>
                            <a:schemeClr val="dk1"/>
                          </a:solidFill>
                        </a:rPr>
                        <a:t> + </a:t>
                      </a: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p</a:t>
                      </a:r>
                      <a:r>
                        <a:rPr b="1" baseline="-25000" lang="en" sz="700">
                          <a:solidFill>
                            <a:schemeClr val="dk1"/>
                          </a:solidFill>
                        </a:rPr>
                        <a:t>T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123,517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556,693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~%97</a:t>
                      </a:r>
                      <a:endParaRPr b="1" sz="7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404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dk1"/>
                          </a:solidFill>
                        </a:rPr>
                        <a:t>      |𝜼|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123,517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556,693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~%97</a:t>
                      </a:r>
                      <a:endParaRPr b="1" sz="7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390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SCT Holes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123,517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556,693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~%97</a:t>
                      </a:r>
                      <a:endParaRPr b="1" sz="7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539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Pixel Holes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106,491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504,196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~%83</a:t>
                      </a:r>
                      <a:endParaRPr b="1" sz="700"/>
                    </a:p>
                  </a:txBody>
                  <a:tcPr marT="91425" marB="91425" marR="91425" marL="91425" anchor="ctr"/>
                </a:tc>
              </a:tr>
              <a:tr h="728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Pixel Hits + Dead Modules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99,543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        </a:t>
                      </a:r>
                      <a:endParaRPr b="1" sz="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>
                          <a:solidFill>
                            <a:schemeClr val="dk1"/>
                          </a:solidFill>
                        </a:rPr>
                        <a:t>   499,112</a:t>
                      </a:r>
                      <a:endParaRPr b="1" sz="7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700"/>
                        <a:t>~%83</a:t>
                      </a:r>
                      <a:endParaRPr b="1" sz="700"/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sp>
        <p:nvSpPr>
          <p:cNvPr id="191" name="Google Shape;191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92" name="Google Shape;192;p25"/>
          <p:cNvGraphicFramePr/>
          <p:nvPr/>
        </p:nvGraphicFramePr>
        <p:xfrm>
          <a:off x="173825" y="969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{9FAF2371-B0C6-48FD-89A3-9F5B28E1C4EA}</a:tableStyleId>
              </a:tblPr>
              <a:tblGrid>
                <a:gridCol w="612950"/>
                <a:gridCol w="612950"/>
                <a:gridCol w="612950"/>
              </a:tblGrid>
              <a:tr h="407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p</a:t>
                      </a:r>
                      <a:r>
                        <a:rPr b="1" baseline="-25000" lang="en" sz="600"/>
                        <a:t>T</a:t>
                      </a:r>
                      <a:r>
                        <a:rPr b="1" lang="en" sz="600"/>
                        <a:t> min.</a:t>
                      </a:r>
                      <a:endParaRPr b="1" sz="6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600">
                        <a:solidFill>
                          <a:srgbClr val="FF99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9900"/>
                          </a:solidFill>
                        </a:rPr>
                        <a:t>   </a:t>
                      </a: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100 MeV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  &gt; 100 MeV 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29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|𝜼| </a:t>
                      </a:r>
                      <a:r>
                        <a:rPr b="1" lang="en" sz="600"/>
                        <a:t>max.</a:t>
                      </a:r>
                      <a:endParaRPr b="1" sz="6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2.5</a:t>
                      </a:r>
                      <a:endParaRPr b="1" sz="6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2.5</a:t>
                      </a:r>
                      <a:endParaRPr b="1" sz="600"/>
                    </a:p>
                  </a:txBody>
                  <a:tcPr marT="91425" marB="91425" marR="91425" marL="91425" anchor="ctr"/>
                </a:tc>
              </a:tr>
              <a:tr h="29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d</a:t>
                      </a:r>
                      <a:r>
                        <a:rPr b="1" baseline="-25000" lang="en" sz="600"/>
                        <a:t>0 </a:t>
                      </a:r>
                      <a:r>
                        <a:rPr b="1" lang="en" sz="600"/>
                        <a:t>max.</a:t>
                      </a:r>
                      <a:endParaRPr b="1" sz="6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5.0</a:t>
                      </a:r>
                      <a:endParaRPr b="1" sz="6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N/A</a:t>
                      </a:r>
                      <a:endParaRPr b="1" sz="600"/>
                    </a:p>
                  </a:txBody>
                  <a:tcPr marT="91425" marB="91425" marR="91425" marL="91425" anchor="ctr"/>
                </a:tc>
              </a:tr>
              <a:tr h="407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𝛔</a:t>
                      </a:r>
                      <a:r>
                        <a:rPr b="1" baseline="-25000" lang="en" sz="600">
                          <a:solidFill>
                            <a:schemeClr val="dk1"/>
                          </a:solidFill>
                        </a:rPr>
                        <a:t>d0 </a:t>
                      </a:r>
                      <a:endParaRPr b="1" sz="600"/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N/A</a:t>
                      </a:r>
                      <a:endParaRPr b="1" sz="600"/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&lt; 3.0 for pT &gt; 250 MeV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Z</a:t>
                      </a:r>
                      <a:r>
                        <a:rPr b="1" baseline="-25000" lang="en" sz="600"/>
                        <a:t>0</a:t>
                      </a:r>
                      <a:r>
                        <a:rPr b="1" lang="en" sz="600"/>
                        <a:t> max.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5.0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N/A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Si hits min.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6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N/A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7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Si shared max.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1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N/A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7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Si holes max.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2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N/A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7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Pixel holes max.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1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0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SCT Holes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N/A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 ≤ 2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4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Pixel Hits + Dead Modules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/>
                        <a:t>N/A</a:t>
                      </a:r>
                      <a:endParaRPr b="1" sz="6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chemeClr val="dk1"/>
                          </a:solidFill>
                        </a:rPr>
                        <a:t> ≤ 4</a:t>
                      </a:r>
                      <a:endParaRPr b="1" sz="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93" name="Google Shape;193;p25"/>
          <p:cNvGraphicFramePr/>
          <p:nvPr/>
        </p:nvGraphicFramePr>
        <p:xfrm>
          <a:off x="5857575" y="217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{9FAF2371-B0C6-48FD-89A3-9F5B28E1C4EA}</a:tableStyleId>
              </a:tblPr>
              <a:tblGrid>
                <a:gridCol w="1253425"/>
                <a:gridCol w="680725"/>
                <a:gridCol w="680725"/>
              </a:tblGrid>
              <a:tr h="58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p</a:t>
                      </a:r>
                      <a:r>
                        <a:rPr b="1" baseline="-25000" lang="en" sz="800"/>
                        <a:t>T</a:t>
                      </a:r>
                      <a:r>
                        <a:rPr b="1" lang="en" sz="800"/>
                        <a:t> min.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FF9900"/>
                          </a:solidFill>
                        </a:rPr>
                        <a:t>  </a:t>
                      </a:r>
                      <a:r>
                        <a:rPr b="1" lang="en" sz="800">
                          <a:solidFill>
                            <a:schemeClr val="dk1"/>
                          </a:solidFill>
                        </a:rPr>
                        <a:t>500 MeV</a:t>
                      </a:r>
                      <a:endParaRPr b="1" sz="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FF9900"/>
                          </a:solidFill>
                        </a:rPr>
                        <a:t>   </a:t>
                      </a:r>
                      <a:r>
                        <a:rPr b="1" lang="en" sz="800">
                          <a:solidFill>
                            <a:schemeClr val="dk1"/>
                          </a:solidFill>
                        </a:rPr>
                        <a:t>500 MeV</a:t>
                      </a:r>
                      <a:endParaRPr b="1" sz="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69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</a:rPr>
                        <a:t>|𝜼| </a:t>
                      </a:r>
                      <a:r>
                        <a:rPr b="1" lang="en" sz="800"/>
                        <a:t>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2.5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2.5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d</a:t>
                      </a:r>
                      <a:r>
                        <a:rPr b="1" baseline="-25000" lang="en" sz="800"/>
                        <a:t>0 </a:t>
                      </a:r>
                      <a:r>
                        <a:rPr b="1" lang="en" sz="800"/>
                        <a:t>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5.0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5.0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Z</a:t>
                      </a:r>
                      <a:r>
                        <a:rPr b="1" baseline="-25000" lang="en" sz="800"/>
                        <a:t>0</a:t>
                      </a:r>
                      <a:r>
                        <a:rPr b="1" lang="en" sz="800"/>
                        <a:t> 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5.0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5.0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Si hits min.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8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8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Si shared 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1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999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Si holes 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2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2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Pixel holes 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1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1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  <p:sp>
        <p:nvSpPr>
          <p:cNvPr id="194" name="Google Shape;194;p25"/>
          <p:cNvSpPr txBox="1"/>
          <p:nvPr/>
        </p:nvSpPr>
        <p:spPr>
          <a:xfrm>
            <a:off x="0" y="327175"/>
            <a:ext cx="2524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Table 2A): Low-pT Track Cuts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 A) TDD, B) Python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95" name="Google Shape;195;p25"/>
          <p:cNvSpPr txBox="1"/>
          <p:nvPr/>
        </p:nvSpPr>
        <p:spPr>
          <a:xfrm>
            <a:off x="5739153" y="1165213"/>
            <a:ext cx="27333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Table 2C): Standard</a:t>
            </a:r>
            <a:r>
              <a:rPr lang="en" sz="1200">
                <a:solidFill>
                  <a:schemeClr val="dk1"/>
                </a:solidFill>
              </a:rPr>
              <a:t> Track Cuts TDD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lphaUcParenR"/>
            </a:pPr>
            <a:r>
              <a:rPr lang="en" sz="1200">
                <a:solidFill>
                  <a:schemeClr val="dk1"/>
                </a:solidFill>
              </a:rPr>
              <a:t>r22default-track-cuts.json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lphaUcParenR"/>
            </a:pPr>
            <a:r>
              <a:rPr lang="en" sz="1200">
                <a:solidFill>
                  <a:schemeClr val="dk1"/>
                </a:solidFill>
              </a:rPr>
              <a:t>r22loose-track-cuts.json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96" name="Google Shape;196;p25"/>
          <p:cNvSpPr txBox="1"/>
          <p:nvPr/>
        </p:nvSpPr>
        <p:spPr>
          <a:xfrm>
            <a:off x="2904850" y="477425"/>
            <a:ext cx="2231400" cy="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Table 2B): </a:t>
            </a:r>
            <a:r>
              <a:rPr lang="en" sz="1200">
                <a:solidFill>
                  <a:schemeClr val="dk1"/>
                </a:solidFill>
              </a:rPr>
              <a:t>Low-pT Tracks Passing Cuts in Python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97" name="Google Shape;197;p25"/>
          <p:cNvSpPr txBox="1"/>
          <p:nvPr/>
        </p:nvSpPr>
        <p:spPr>
          <a:xfrm>
            <a:off x="891950" y="649675"/>
            <a:ext cx="402600" cy="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98" name="Google Shape;198;p25"/>
          <p:cNvSpPr txBox="1"/>
          <p:nvPr/>
        </p:nvSpPr>
        <p:spPr>
          <a:xfrm>
            <a:off x="7198650" y="1830575"/>
            <a:ext cx="402600" cy="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99" name="Google Shape;199;p25"/>
          <p:cNvSpPr txBox="1"/>
          <p:nvPr/>
        </p:nvSpPr>
        <p:spPr>
          <a:xfrm>
            <a:off x="1572450" y="649675"/>
            <a:ext cx="402600" cy="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00" name="Google Shape;200;p25"/>
          <p:cNvSpPr txBox="1"/>
          <p:nvPr/>
        </p:nvSpPr>
        <p:spPr>
          <a:xfrm>
            <a:off x="7950725" y="1830575"/>
            <a:ext cx="402600" cy="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b="1" lang="en"/>
              <a:t>Kinematics Study Low-p</a:t>
            </a:r>
            <a:r>
              <a:rPr b="1" baseline="-25000" lang="en"/>
              <a:t>T</a:t>
            </a:r>
            <a:r>
              <a:rPr b="1" lang="en"/>
              <a:t> Tracks:  Cut Applied on p</a:t>
            </a:r>
            <a:r>
              <a:rPr b="1" baseline="-25000" lang="en"/>
              <a:t>T</a:t>
            </a:r>
            <a:r>
              <a:rPr b="1" lang="en"/>
              <a:t> </a:t>
            </a:r>
            <a:endParaRPr/>
          </a:p>
        </p:txBody>
      </p:sp>
      <p:pic>
        <p:nvPicPr>
          <p:cNvPr id="206" name="Google Shape;20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300" y="759725"/>
            <a:ext cx="4210200" cy="328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175" y="729100"/>
            <a:ext cx="4388600" cy="334675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6"/>
          <p:cNvSpPr/>
          <p:nvPr/>
        </p:nvSpPr>
        <p:spPr>
          <a:xfrm>
            <a:off x="4307400" y="2116350"/>
            <a:ext cx="529200" cy="45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6"/>
          <p:cNvSpPr txBox="1"/>
          <p:nvPr/>
        </p:nvSpPr>
        <p:spPr>
          <a:xfrm>
            <a:off x="3613450" y="1630675"/>
            <a:ext cx="529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10" name="Google Shape;210;p26"/>
          <p:cNvSpPr txBox="1"/>
          <p:nvPr/>
        </p:nvSpPr>
        <p:spPr>
          <a:xfrm>
            <a:off x="8278000" y="1630675"/>
            <a:ext cx="529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11" name="Google Shape;211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2" name="Google Shape;212;p26"/>
          <p:cNvSpPr txBox="1"/>
          <p:nvPr/>
        </p:nvSpPr>
        <p:spPr>
          <a:xfrm>
            <a:off x="162575" y="4489575"/>
            <a:ext cx="83604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8) GN2 trained 10M event dataset containing </a:t>
            </a:r>
            <a:r>
              <a:rPr lang="en" sz="1200">
                <a:solidFill>
                  <a:schemeClr val="dk1"/>
                </a:solidFill>
              </a:rPr>
              <a:t>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</a:t>
            </a:r>
            <a:r>
              <a:rPr lang="en" sz="1200">
                <a:solidFill>
                  <a:schemeClr val="dk1"/>
                </a:solidFill>
              </a:rPr>
              <a:t>: A) 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no cuts applied</a:t>
            </a:r>
            <a:r>
              <a:rPr lang="en" sz="1200">
                <a:solidFill>
                  <a:schemeClr val="dk1"/>
                </a:solidFill>
              </a:rPr>
              <a:t>, B) cuts on 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applied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7"/>
          <p:cNvSpPr/>
          <p:nvPr/>
        </p:nvSpPr>
        <p:spPr>
          <a:xfrm>
            <a:off x="4307400" y="3130863"/>
            <a:ext cx="529200" cy="45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7"/>
          <p:cNvSpPr/>
          <p:nvPr/>
        </p:nvSpPr>
        <p:spPr>
          <a:xfrm>
            <a:off x="4307400" y="1281788"/>
            <a:ext cx="529200" cy="45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8677" y="2296051"/>
            <a:ext cx="2730299" cy="2125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8675" y="308925"/>
            <a:ext cx="2813136" cy="212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73125" y="2268287"/>
            <a:ext cx="2730300" cy="2180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59575" y="343525"/>
            <a:ext cx="2730290" cy="205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7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0000"/>
              <a:buFont typeface="Arial"/>
              <a:buNone/>
            </a:pPr>
            <a:r>
              <a:rPr b="1" lang="en"/>
              <a:t>Kinematics Study Low-p</a:t>
            </a:r>
            <a:r>
              <a:rPr b="1" baseline="-25000" lang="en"/>
              <a:t>T</a:t>
            </a:r>
            <a:r>
              <a:rPr b="1" lang="en"/>
              <a:t> Tracks:</a:t>
            </a:r>
            <a:r>
              <a:rPr b="1" lang="en"/>
              <a:t>  p</a:t>
            </a:r>
            <a:r>
              <a:rPr b="1" baseline="-25000" lang="en"/>
              <a:t>T</a:t>
            </a:r>
            <a:r>
              <a:rPr b="1" lang="en"/>
              <a:t> + </a:t>
            </a:r>
            <a:r>
              <a:rPr lang="en" sz="2750"/>
              <a:t>𝛔</a:t>
            </a:r>
            <a:r>
              <a:rPr baseline="-25000" lang="en" sz="2750"/>
              <a:t>d0</a:t>
            </a:r>
            <a:r>
              <a:rPr b="1" lang="en" sz="2750"/>
              <a:t> </a:t>
            </a:r>
            <a:endParaRPr sz="2750"/>
          </a:p>
        </p:txBody>
      </p:sp>
      <p:sp>
        <p:nvSpPr>
          <p:cNvPr id="224" name="Google Shape;224;p27"/>
          <p:cNvSpPr txBox="1"/>
          <p:nvPr/>
        </p:nvSpPr>
        <p:spPr>
          <a:xfrm>
            <a:off x="2855100" y="939000"/>
            <a:ext cx="7719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(9A)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25" name="Google Shape;225;p27"/>
          <p:cNvSpPr txBox="1"/>
          <p:nvPr/>
        </p:nvSpPr>
        <p:spPr>
          <a:xfrm>
            <a:off x="2900625" y="2852025"/>
            <a:ext cx="824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(10A)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26" name="Google Shape;226;p27"/>
          <p:cNvSpPr txBox="1"/>
          <p:nvPr/>
        </p:nvSpPr>
        <p:spPr>
          <a:xfrm>
            <a:off x="7274050" y="879500"/>
            <a:ext cx="690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(9B)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27" name="Google Shape;227;p27"/>
          <p:cNvSpPr txBox="1"/>
          <p:nvPr/>
        </p:nvSpPr>
        <p:spPr>
          <a:xfrm>
            <a:off x="7139875" y="2852025"/>
            <a:ext cx="824700" cy="4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(10B)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28" name="Google Shape;22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9" name="Google Shape;229;p27"/>
          <p:cNvSpPr txBox="1"/>
          <p:nvPr/>
        </p:nvSpPr>
        <p:spPr>
          <a:xfrm>
            <a:off x="162575" y="4489575"/>
            <a:ext cx="83604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9) GN2 trained 10M event dataset containing </a:t>
            </a:r>
            <a:r>
              <a:rPr lang="en" sz="1200">
                <a:solidFill>
                  <a:schemeClr val="dk1"/>
                </a:solidFill>
              </a:rPr>
              <a:t>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</a:t>
            </a:r>
            <a:r>
              <a:rPr lang="en" sz="1200">
                <a:solidFill>
                  <a:schemeClr val="dk1"/>
                </a:solidFill>
              </a:rPr>
              <a:t>: A) 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no cuts applied, B) cuts on d</a:t>
            </a:r>
            <a:r>
              <a:rPr baseline="-25000" lang="en" sz="1200">
                <a:solidFill>
                  <a:schemeClr val="dk1"/>
                </a:solidFill>
              </a:rPr>
              <a:t>0 </a:t>
            </a:r>
            <a:r>
              <a:rPr lang="en" sz="1200">
                <a:solidFill>
                  <a:schemeClr val="dk1"/>
                </a:solidFill>
              </a:rPr>
              <a:t>applied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30" name="Google Shape;230;p27"/>
          <p:cNvSpPr txBox="1"/>
          <p:nvPr/>
        </p:nvSpPr>
        <p:spPr>
          <a:xfrm>
            <a:off x="162575" y="4765050"/>
            <a:ext cx="83604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10) GN2 trained 10M event dataset containing </a:t>
            </a:r>
            <a:r>
              <a:rPr lang="en" sz="1200">
                <a:solidFill>
                  <a:schemeClr val="dk1"/>
                </a:solidFill>
              </a:rPr>
              <a:t>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</a:t>
            </a:r>
            <a:r>
              <a:rPr lang="en" sz="1200">
                <a:solidFill>
                  <a:schemeClr val="dk1"/>
                </a:solidFill>
              </a:rPr>
              <a:t>: A) 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no cuts applied, B) cuts on sigma d</a:t>
            </a:r>
            <a:r>
              <a:rPr baseline="-25000" lang="en" sz="1200">
                <a:solidFill>
                  <a:schemeClr val="dk1"/>
                </a:solidFill>
              </a:rPr>
              <a:t>0 </a:t>
            </a:r>
            <a:r>
              <a:rPr lang="en" sz="1200">
                <a:solidFill>
                  <a:schemeClr val="dk1"/>
                </a:solidFill>
              </a:rPr>
              <a:t>applied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50850"/>
            <a:ext cx="4593901" cy="344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8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0000"/>
              <a:buFont typeface="Arial"/>
              <a:buNone/>
            </a:pPr>
            <a:r>
              <a:rPr b="1" lang="en"/>
              <a:t>Kinematics Study Low-p</a:t>
            </a:r>
            <a:r>
              <a:rPr b="1" baseline="-25000" lang="en"/>
              <a:t>T</a:t>
            </a:r>
            <a:r>
              <a:rPr b="1" lang="en"/>
              <a:t> Tracks:</a:t>
            </a:r>
            <a:r>
              <a:rPr b="1" lang="en"/>
              <a:t> </a:t>
            </a:r>
            <a:r>
              <a:rPr b="1" lang="en" sz="2750"/>
              <a:t> </a:t>
            </a:r>
            <a:r>
              <a:rPr lang="en" sz="2750"/>
              <a:t>|𝜼|</a:t>
            </a:r>
            <a:endParaRPr sz="2750"/>
          </a:p>
        </p:txBody>
      </p:sp>
      <p:pic>
        <p:nvPicPr>
          <p:cNvPr id="237" name="Google Shape;237;p28"/>
          <p:cNvPicPr preferRelativeResize="0"/>
          <p:nvPr/>
        </p:nvPicPr>
        <p:blipFill rotWithShape="1">
          <a:blip r:embed="rId4">
            <a:alphaModFix/>
          </a:blip>
          <a:srcRect b="0" l="0" r="5419" t="0"/>
          <a:stretch/>
        </p:blipFill>
        <p:spPr>
          <a:xfrm>
            <a:off x="4762775" y="769375"/>
            <a:ext cx="4345049" cy="342004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8"/>
          <p:cNvSpPr/>
          <p:nvPr/>
        </p:nvSpPr>
        <p:spPr>
          <a:xfrm>
            <a:off x="4233575" y="2251700"/>
            <a:ext cx="529200" cy="45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8"/>
          <p:cNvSpPr txBox="1"/>
          <p:nvPr/>
        </p:nvSpPr>
        <p:spPr>
          <a:xfrm>
            <a:off x="3092025" y="1300675"/>
            <a:ext cx="529200" cy="3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40" name="Google Shape;240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1" name="Google Shape;241;p28"/>
          <p:cNvSpPr txBox="1"/>
          <p:nvPr/>
        </p:nvSpPr>
        <p:spPr>
          <a:xfrm>
            <a:off x="391800" y="4570800"/>
            <a:ext cx="83604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11) GN2 trained 10M event dataset containing </a:t>
            </a:r>
            <a:r>
              <a:rPr lang="en" sz="1200">
                <a:solidFill>
                  <a:schemeClr val="dk1"/>
                </a:solidFill>
              </a:rPr>
              <a:t>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</a:t>
            </a:r>
            <a:r>
              <a:rPr lang="en" sz="1200">
                <a:solidFill>
                  <a:schemeClr val="dk1"/>
                </a:solidFill>
              </a:rPr>
              <a:t>: A) 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no cuts applied, B) cuts on |η| </a:t>
            </a:r>
            <a:r>
              <a:rPr baseline="-25000" lang="en" sz="12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applied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42" name="Google Shape;242;p28"/>
          <p:cNvSpPr txBox="1"/>
          <p:nvPr/>
        </p:nvSpPr>
        <p:spPr>
          <a:xfrm>
            <a:off x="7860150" y="1184725"/>
            <a:ext cx="529200" cy="3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9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b="1" lang="en"/>
              <a:t>Kinematics Study Low-p</a:t>
            </a:r>
            <a:r>
              <a:rPr b="1" baseline="-25000" lang="en"/>
              <a:t>T</a:t>
            </a:r>
            <a:r>
              <a:rPr b="1" lang="en"/>
              <a:t> Tracks:</a:t>
            </a:r>
            <a:r>
              <a:rPr b="1" lang="en"/>
              <a:t>  Number of SCT Holes </a:t>
            </a:r>
            <a:endParaRPr/>
          </a:p>
        </p:txBody>
      </p:sp>
      <p:pic>
        <p:nvPicPr>
          <p:cNvPr id="248" name="Google Shape;248;p29"/>
          <p:cNvPicPr preferRelativeResize="0"/>
          <p:nvPr/>
        </p:nvPicPr>
        <p:blipFill rotWithShape="1">
          <a:blip r:embed="rId3">
            <a:alphaModFix/>
          </a:blip>
          <a:srcRect b="0" l="1370" r="0" t="0"/>
          <a:stretch/>
        </p:blipFill>
        <p:spPr>
          <a:xfrm>
            <a:off x="4896175" y="673450"/>
            <a:ext cx="4288850" cy="334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725100"/>
            <a:ext cx="4348424" cy="3348217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9"/>
          <p:cNvSpPr/>
          <p:nvPr/>
        </p:nvSpPr>
        <p:spPr>
          <a:xfrm>
            <a:off x="4420600" y="2138913"/>
            <a:ext cx="529200" cy="45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9"/>
          <p:cNvSpPr txBox="1"/>
          <p:nvPr/>
        </p:nvSpPr>
        <p:spPr>
          <a:xfrm>
            <a:off x="3676325" y="1630675"/>
            <a:ext cx="529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8278000" y="1630675"/>
            <a:ext cx="529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53" name="Google Shape;25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4" name="Google Shape;254;p29"/>
          <p:cNvSpPr txBox="1"/>
          <p:nvPr/>
        </p:nvSpPr>
        <p:spPr>
          <a:xfrm>
            <a:off x="505000" y="4427675"/>
            <a:ext cx="83604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12) GN2 trained 10M event dataset containing </a:t>
            </a:r>
            <a:r>
              <a:rPr lang="en" sz="1200">
                <a:solidFill>
                  <a:schemeClr val="dk1"/>
                </a:solidFill>
              </a:rPr>
              <a:t>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</a:t>
            </a:r>
            <a:r>
              <a:rPr lang="en" sz="1200">
                <a:solidFill>
                  <a:schemeClr val="dk1"/>
                </a:solidFill>
              </a:rPr>
              <a:t>: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 A) 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no cuts applied, B) cuts on number of SCT holes </a:t>
            </a:r>
            <a:r>
              <a:rPr baseline="-25000" lang="en" sz="12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applied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0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b="1" lang="en"/>
              <a:t>Kinematics Study Low-p</a:t>
            </a:r>
            <a:r>
              <a:rPr b="1" baseline="-25000" lang="en"/>
              <a:t>T</a:t>
            </a:r>
            <a:r>
              <a:rPr b="1" lang="en"/>
              <a:t> Tracks:</a:t>
            </a:r>
            <a:r>
              <a:rPr b="1" lang="en"/>
              <a:t>  Number of Pixel Holes</a:t>
            </a:r>
            <a:endParaRPr/>
          </a:p>
        </p:txBody>
      </p:sp>
      <p:sp>
        <p:nvSpPr>
          <p:cNvPr id="260" name="Google Shape;260;p30"/>
          <p:cNvSpPr/>
          <p:nvPr/>
        </p:nvSpPr>
        <p:spPr>
          <a:xfrm>
            <a:off x="4363525" y="2192388"/>
            <a:ext cx="529200" cy="45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1" name="Google Shape;26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5275" y="845975"/>
            <a:ext cx="4088725" cy="3148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899675"/>
            <a:ext cx="4128724" cy="314824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0"/>
          <p:cNvSpPr txBox="1"/>
          <p:nvPr/>
        </p:nvSpPr>
        <p:spPr>
          <a:xfrm>
            <a:off x="3399650" y="2070825"/>
            <a:ext cx="529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64" name="Google Shape;264;p30"/>
          <p:cNvSpPr txBox="1"/>
          <p:nvPr/>
        </p:nvSpPr>
        <p:spPr>
          <a:xfrm>
            <a:off x="8340900" y="2070825"/>
            <a:ext cx="529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65" name="Google Shape;265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6" name="Google Shape;266;p30"/>
          <p:cNvSpPr txBox="1"/>
          <p:nvPr/>
        </p:nvSpPr>
        <p:spPr>
          <a:xfrm>
            <a:off x="391800" y="4374900"/>
            <a:ext cx="83604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11) GN2 trained 10M event dataset containing </a:t>
            </a:r>
            <a:r>
              <a:rPr lang="en" sz="1200">
                <a:solidFill>
                  <a:schemeClr val="dk1"/>
                </a:solidFill>
              </a:rPr>
              <a:t>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</a:t>
            </a:r>
            <a:r>
              <a:rPr lang="en" sz="1200">
                <a:solidFill>
                  <a:schemeClr val="dk1"/>
                </a:solidFill>
              </a:rPr>
              <a:t>: 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A) 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no cuts applied, B) cuts on number of Pixel holes</a:t>
            </a:r>
            <a:r>
              <a:rPr baseline="-25000" lang="en" sz="12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applied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1"/>
          <p:cNvSpPr/>
          <p:nvPr/>
        </p:nvSpPr>
        <p:spPr>
          <a:xfrm>
            <a:off x="5522850" y="1272588"/>
            <a:ext cx="529200" cy="45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31"/>
          <p:cNvSpPr/>
          <p:nvPr/>
        </p:nvSpPr>
        <p:spPr>
          <a:xfrm>
            <a:off x="5558988" y="3543963"/>
            <a:ext cx="529200" cy="45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3" name="Google Shape;27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2937" y="2695625"/>
            <a:ext cx="2951576" cy="231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2925" y="269300"/>
            <a:ext cx="2879304" cy="230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1"/>
          <p:cNvPicPr preferRelativeResize="0"/>
          <p:nvPr/>
        </p:nvPicPr>
        <p:blipFill rotWithShape="1">
          <a:blip r:embed="rId5">
            <a:alphaModFix/>
          </a:blip>
          <a:srcRect b="0" l="0" r="5535" t="0"/>
          <a:stretch/>
        </p:blipFill>
        <p:spPr>
          <a:xfrm>
            <a:off x="6292675" y="2695625"/>
            <a:ext cx="2806200" cy="231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1"/>
          <p:cNvPicPr preferRelativeResize="0"/>
          <p:nvPr/>
        </p:nvPicPr>
        <p:blipFill rotWithShape="1">
          <a:blip r:embed="rId6">
            <a:alphaModFix/>
          </a:blip>
          <a:srcRect b="0" l="0" r="-2997" t="0"/>
          <a:stretch/>
        </p:blipFill>
        <p:spPr>
          <a:xfrm>
            <a:off x="6292663" y="349075"/>
            <a:ext cx="2890178" cy="230245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1"/>
          <p:cNvSpPr txBox="1"/>
          <p:nvPr/>
        </p:nvSpPr>
        <p:spPr>
          <a:xfrm>
            <a:off x="8472450" y="1150000"/>
            <a:ext cx="671700" cy="4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(12B)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78" name="Google Shape;278;p31"/>
          <p:cNvSpPr txBox="1"/>
          <p:nvPr/>
        </p:nvSpPr>
        <p:spPr>
          <a:xfrm>
            <a:off x="8550900" y="3329900"/>
            <a:ext cx="5931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(13B)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79" name="Google Shape;279;p31"/>
          <p:cNvSpPr txBox="1"/>
          <p:nvPr/>
        </p:nvSpPr>
        <p:spPr>
          <a:xfrm>
            <a:off x="4653100" y="1203100"/>
            <a:ext cx="5931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(12A)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80" name="Google Shape;280;p31"/>
          <p:cNvSpPr txBox="1"/>
          <p:nvPr/>
        </p:nvSpPr>
        <p:spPr>
          <a:xfrm>
            <a:off x="4652975" y="3329900"/>
            <a:ext cx="5931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(13A)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81" name="Google Shape;281;p31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b="1" lang="en" sz="2000"/>
              <a:t>Kinematics Study Low-p</a:t>
            </a:r>
            <a:r>
              <a:rPr b="1" baseline="-25000" lang="en" sz="2000"/>
              <a:t>T</a:t>
            </a:r>
            <a:r>
              <a:rPr b="1" lang="en" sz="2000"/>
              <a:t> Tracks:</a:t>
            </a:r>
            <a:r>
              <a:rPr b="1" lang="en" sz="2000"/>
              <a:t> Number of Pixel Hits + Number of Dead Modules                                                                             </a:t>
            </a:r>
            <a:endParaRPr/>
          </a:p>
        </p:txBody>
      </p:sp>
      <p:sp>
        <p:nvSpPr>
          <p:cNvPr id="282" name="Google Shape;28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3" name="Google Shape;283;p31"/>
          <p:cNvSpPr txBox="1"/>
          <p:nvPr/>
        </p:nvSpPr>
        <p:spPr>
          <a:xfrm>
            <a:off x="-449050" y="1496225"/>
            <a:ext cx="2951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12) GN2 trained 10M event dataset containing </a:t>
            </a:r>
            <a:r>
              <a:rPr lang="en" sz="1200">
                <a:solidFill>
                  <a:schemeClr val="dk1"/>
                </a:solidFill>
              </a:rPr>
              <a:t>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</a:t>
            </a:r>
            <a:r>
              <a:rPr lang="en" sz="1200">
                <a:solidFill>
                  <a:schemeClr val="dk1"/>
                </a:solidFill>
              </a:rPr>
              <a:t>: 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A) 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no cuts applied,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B) cuts on number of dead modules</a:t>
            </a:r>
            <a:r>
              <a:rPr baseline="-25000" lang="en" sz="12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applied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Fig. 13) GN2 trained 10M event dataset containing 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tracks: 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A) 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no cuts applied,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B) cuts on number of Pixel hits</a:t>
            </a:r>
            <a:r>
              <a:rPr baseline="-25000" lang="en" sz="12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applied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75450" y="4661425"/>
            <a:ext cx="8702400" cy="7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en" sz="700">
                <a:solidFill>
                  <a:srgbClr val="000000"/>
                </a:solidFill>
              </a:rPr>
              <a:t>1</a:t>
            </a:r>
            <a:r>
              <a:rPr b="1" lang="en" sz="700" u="sng">
                <a:solidFill>
                  <a:schemeClr val="hlink"/>
                </a:solidFill>
                <a:hlinkClick r:id="rId3"/>
              </a:rPr>
              <a:t>Low‑pT Tracking in High Pile‑Up Environments with EventIndex</a:t>
            </a:r>
            <a:endParaRPr baseline="30000" sz="7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700">
                <a:solidFill>
                  <a:srgbClr val="000000"/>
                </a:solidFill>
              </a:rPr>
              <a:t>2</a:t>
            </a:r>
            <a:r>
              <a:rPr b="1" lang="en" sz="700" u="sng">
                <a:solidFill>
                  <a:schemeClr val="hlink"/>
                </a:solidFill>
                <a:hlinkClick r:id="rId4"/>
              </a:rPr>
              <a:t>Fast 𝒃-tagging at the high-level trigger of the ATLAS experiment in LHC Run 3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baseline="30000" lang="en" sz="700">
                <a:solidFill>
                  <a:schemeClr val="dk1"/>
                </a:solidFill>
              </a:rPr>
              <a:t>3</a:t>
            </a:r>
            <a:r>
              <a:rPr b="1" lang="en" sz="700" u="sng">
                <a:solidFill>
                  <a:schemeClr val="hlink"/>
                </a:solidFill>
                <a:hlinkClick r:id="rId5"/>
              </a:rPr>
              <a:t>Transforming jet flavour tagging at ATLAS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0" y="0"/>
            <a:ext cx="63381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Introduction: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0" y="377375"/>
            <a:ext cx="9072000" cy="14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Can low-p</a:t>
            </a:r>
            <a:r>
              <a:rPr b="1" baseline="-25000" lang="en" sz="1800">
                <a:solidFill>
                  <a:schemeClr val="dk1"/>
                </a:solidFill>
              </a:rPr>
              <a:t>T </a:t>
            </a:r>
            <a:r>
              <a:rPr b="1" lang="en" sz="1800">
                <a:solidFill>
                  <a:schemeClr val="dk1"/>
                </a:solidFill>
              </a:rPr>
              <a:t>tracks provide additional, useful information to improve flavour </a:t>
            </a:r>
            <a:r>
              <a:rPr b="1" lang="en" sz="1800">
                <a:solidFill>
                  <a:schemeClr val="dk1"/>
                </a:solidFill>
              </a:rPr>
              <a:t>tagging</a:t>
            </a:r>
            <a:r>
              <a:rPr b="1" lang="en" sz="1800">
                <a:solidFill>
                  <a:schemeClr val="dk1"/>
                </a:solidFill>
              </a:rPr>
              <a:t> efficiency and background rejection?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This investigation consists of two parts</a:t>
            </a:r>
            <a:r>
              <a:rPr baseline="30000" lang="en" sz="1800">
                <a:solidFill>
                  <a:schemeClr val="dk1"/>
                </a:solidFill>
              </a:rPr>
              <a:t>1-3</a:t>
            </a:r>
            <a:r>
              <a:rPr lang="en" sz="1800">
                <a:solidFill>
                  <a:schemeClr val="dk1"/>
                </a:solidFill>
              </a:rPr>
              <a:t>: </a:t>
            </a:r>
            <a:endParaRPr sz="1800">
              <a:solidFill>
                <a:schemeClr val="dk1"/>
              </a:solidFill>
            </a:endParaRPr>
          </a:p>
          <a:p>
            <a:pPr indent="-342900" lvl="0" marL="9144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Kinematics study </a:t>
            </a:r>
            <a:endParaRPr sz="1800">
              <a:solidFill>
                <a:schemeClr val="dk1"/>
              </a:solidFill>
            </a:endParaRPr>
          </a:p>
          <a:p>
            <a:pPr indent="-342900" lvl="0" marL="9144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Machine Learning Study </a:t>
            </a:r>
            <a:endParaRPr sz="12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highlight>
                  <a:schemeClr val="lt1"/>
                </a:highlight>
              </a:rPr>
              <a:t>Special tracking algorithm exist that allow for the reconstruction of low-p</a:t>
            </a:r>
            <a:r>
              <a:rPr baseline="-25000" lang="en" sz="1800">
                <a:solidFill>
                  <a:schemeClr val="dk1"/>
                </a:solidFill>
                <a:highlight>
                  <a:schemeClr val="lt1"/>
                </a:highlight>
              </a:rPr>
              <a:t>T</a:t>
            </a:r>
            <a:r>
              <a:rPr lang="en" sz="1800">
                <a:solidFill>
                  <a:schemeClr val="dk1"/>
                </a:solidFill>
                <a:highlight>
                  <a:schemeClr val="lt1"/>
                </a:highlight>
              </a:rPr>
              <a:t> tracks </a:t>
            </a:r>
            <a:endParaRPr sz="18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highlight>
                  <a:schemeClr val="lt1"/>
                </a:highlight>
              </a:rPr>
              <a:t>(100 MeV &lt; p</a:t>
            </a:r>
            <a:r>
              <a:rPr baseline="-25000" lang="en" sz="1800">
                <a:solidFill>
                  <a:schemeClr val="dk1"/>
                </a:solidFill>
                <a:highlight>
                  <a:schemeClr val="lt1"/>
                </a:highlight>
              </a:rPr>
              <a:t>T </a:t>
            </a:r>
            <a:r>
              <a:rPr lang="en" sz="1800">
                <a:solidFill>
                  <a:schemeClr val="dk1"/>
                </a:solidFill>
                <a:highlight>
                  <a:schemeClr val="lt1"/>
                </a:highlight>
              </a:rPr>
              <a:t>&lt; 500 MeV)</a:t>
            </a:r>
            <a:r>
              <a:rPr baseline="30000" lang="en" sz="1800">
                <a:solidFill>
                  <a:schemeClr val="dk1"/>
                </a:solidFill>
                <a:highlight>
                  <a:schemeClr val="lt1"/>
                </a:highlight>
              </a:rPr>
              <a:t>1</a:t>
            </a:r>
            <a:endParaRPr baseline="30000" sz="18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highlight>
                  <a:schemeClr val="lt1"/>
                </a:highlight>
              </a:rPr>
              <a:t>GN2 is a transformer based graphic neural network used to tag jets by taking in track information and outputs classification information based on underlying jet physics</a:t>
            </a:r>
            <a:r>
              <a:rPr baseline="30000" lang="en" sz="1800">
                <a:solidFill>
                  <a:schemeClr val="dk1"/>
                </a:solidFill>
                <a:highlight>
                  <a:schemeClr val="lt1"/>
                </a:highlight>
              </a:rPr>
              <a:t>1-3</a:t>
            </a:r>
            <a:endParaRPr baseline="30000" sz="18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2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b="1" lang="en" sz="2400"/>
              <a:t>Kinematics Study Low-p</a:t>
            </a:r>
            <a:r>
              <a:rPr b="1" baseline="-25000" lang="en" sz="2400"/>
              <a:t>T</a:t>
            </a:r>
            <a:r>
              <a:rPr b="1" lang="en" sz="2400"/>
              <a:t> Tracks:</a:t>
            </a:r>
            <a:r>
              <a:rPr b="1" lang="en" sz="2400"/>
              <a:t>Number of Low-p</a:t>
            </a:r>
            <a:r>
              <a:rPr b="1" baseline="-25000" lang="en" sz="2400"/>
              <a:t>T</a:t>
            </a:r>
            <a:r>
              <a:rPr b="1" lang="en" sz="2400"/>
              <a:t> Tracks per Jet</a:t>
            </a:r>
            <a:r>
              <a:rPr b="1" lang="en"/>
              <a:t>                                                      </a:t>
            </a:r>
            <a:endParaRPr/>
          </a:p>
        </p:txBody>
      </p:sp>
      <p:pic>
        <p:nvPicPr>
          <p:cNvPr id="289" name="Google Shape;28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550" y="698563"/>
            <a:ext cx="4120449" cy="326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2"/>
          <p:cNvSpPr/>
          <p:nvPr/>
        </p:nvSpPr>
        <p:spPr>
          <a:xfrm>
            <a:off x="4420988" y="2344038"/>
            <a:ext cx="529200" cy="45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1" name="Google Shape;291;p32"/>
          <p:cNvPicPr preferRelativeResize="0"/>
          <p:nvPr/>
        </p:nvPicPr>
        <p:blipFill rotWithShape="1">
          <a:blip r:embed="rId4">
            <a:alphaModFix/>
          </a:blip>
          <a:srcRect b="0" l="0" r="2704" t="0"/>
          <a:stretch/>
        </p:blipFill>
        <p:spPr>
          <a:xfrm>
            <a:off x="5045175" y="656150"/>
            <a:ext cx="4098825" cy="339672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3" name="Google Shape;293;p32"/>
          <p:cNvSpPr txBox="1"/>
          <p:nvPr/>
        </p:nvSpPr>
        <p:spPr>
          <a:xfrm rot="-5400000">
            <a:off x="3850888" y="1294800"/>
            <a:ext cx="1959000" cy="1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44746"/>
                </a:solidFill>
              </a:rPr>
              <a:t>Number of Jets</a:t>
            </a:r>
            <a:endParaRPr sz="1200">
              <a:solidFill>
                <a:srgbClr val="444746"/>
              </a:solidFill>
            </a:endParaRPr>
          </a:p>
        </p:txBody>
      </p:sp>
      <p:sp>
        <p:nvSpPr>
          <p:cNvPr id="294" name="Google Shape;294;p32"/>
          <p:cNvSpPr txBox="1"/>
          <p:nvPr/>
        </p:nvSpPr>
        <p:spPr>
          <a:xfrm rot="-5400000">
            <a:off x="-909762" y="1419825"/>
            <a:ext cx="1959000" cy="1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44746"/>
                </a:solidFill>
              </a:rPr>
              <a:t>Number of Jets</a:t>
            </a:r>
            <a:endParaRPr sz="1200">
              <a:solidFill>
                <a:srgbClr val="444746"/>
              </a:solidFill>
            </a:endParaRPr>
          </a:p>
        </p:txBody>
      </p:sp>
      <p:sp>
        <p:nvSpPr>
          <p:cNvPr id="295" name="Google Shape;295;p32"/>
          <p:cNvSpPr txBox="1"/>
          <p:nvPr/>
        </p:nvSpPr>
        <p:spPr>
          <a:xfrm>
            <a:off x="391800" y="4374900"/>
            <a:ext cx="83604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14) GN2 trained 10M event dataset containing 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tracks: 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A) number of low-p</a:t>
            </a:r>
            <a:r>
              <a:rPr baseline="-25000" lang="en" sz="1200">
                <a:solidFill>
                  <a:schemeClr val="dk1"/>
                </a:solidFill>
              </a:rPr>
              <a:t>T</a:t>
            </a:r>
            <a:r>
              <a:rPr lang="en" sz="1200">
                <a:solidFill>
                  <a:schemeClr val="dk1"/>
                </a:solidFill>
              </a:rPr>
              <a:t> tracks with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no cuts applied, B) number of 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 with cuts</a:t>
            </a:r>
            <a:r>
              <a:rPr baseline="-25000" lang="en" sz="12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applied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96" name="Google Shape;296;p32"/>
          <p:cNvSpPr txBox="1"/>
          <p:nvPr/>
        </p:nvSpPr>
        <p:spPr>
          <a:xfrm>
            <a:off x="3757450" y="1006325"/>
            <a:ext cx="529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97" name="Google Shape;297;p32"/>
          <p:cNvSpPr txBox="1"/>
          <p:nvPr/>
        </p:nvSpPr>
        <p:spPr>
          <a:xfrm>
            <a:off x="8552425" y="944050"/>
            <a:ext cx="529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Procedure and Dataset: Track Cuts</a:t>
            </a:r>
            <a:endParaRPr b="1"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277250" y="1347175"/>
            <a:ext cx="3785400" cy="233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Reconstruct 10M tt̄ events with 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tracking information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Apply selections on low-p</a:t>
            </a:r>
            <a:r>
              <a:rPr baseline="-25000" lang="en" sz="1200">
                <a:solidFill>
                  <a:schemeClr val="dk1"/>
                </a:solidFill>
              </a:rPr>
              <a:t>T</a:t>
            </a:r>
            <a:r>
              <a:rPr lang="en" sz="1200">
                <a:solidFill>
                  <a:schemeClr val="dk1"/>
                </a:solidFill>
              </a:rPr>
              <a:t> tracks to reduce fakes  </a:t>
            </a:r>
            <a:endParaRPr baseline="-25000"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Reproduce results previously reported on standard tracks with GN2</a:t>
            </a:r>
            <a:r>
              <a:rPr baseline="30000" lang="en" sz="1200">
                <a:solidFill>
                  <a:schemeClr val="dk1"/>
                </a:solidFill>
              </a:rPr>
              <a:t>1</a:t>
            </a:r>
            <a:r>
              <a:rPr lang="en" sz="1200">
                <a:solidFill>
                  <a:schemeClr val="dk1"/>
                </a:solidFill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Prepare GN2 algorithm for inclusion 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 by removing auxiliary tasks</a:t>
            </a:r>
            <a:r>
              <a:rPr baseline="30000" lang="en" sz="1200">
                <a:solidFill>
                  <a:schemeClr val="dk1"/>
                </a:solidFill>
              </a:rPr>
              <a:t>1</a:t>
            </a:r>
            <a:r>
              <a:rPr lang="en" sz="1200">
                <a:solidFill>
                  <a:schemeClr val="dk1"/>
                </a:solidFill>
              </a:rPr>
              <a:t>  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Re-train GN2 with low-p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Compare performance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0" y="4839100"/>
            <a:ext cx="81744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en" sz="800">
                <a:solidFill>
                  <a:schemeClr val="dk1"/>
                </a:solidFill>
              </a:rPr>
              <a:t>1</a:t>
            </a:r>
            <a:r>
              <a:rPr b="1" lang="en" sz="800" u="sng">
                <a:solidFill>
                  <a:schemeClr val="hlink"/>
                </a:solidFill>
                <a:hlinkClick r:id="rId3"/>
              </a:rPr>
              <a:t>Transforming jet flavour tagging at ATLAS</a:t>
            </a:r>
            <a:endParaRPr b="1" sz="800">
              <a:solidFill>
                <a:schemeClr val="dk1"/>
              </a:solidFill>
            </a:endParaRPr>
          </a:p>
        </p:txBody>
      </p:sp>
      <p:sp>
        <p:nvSpPr>
          <p:cNvPr id="74" name="Google Shape;7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75" name="Google Shape;75;p15"/>
          <p:cNvGraphicFramePr/>
          <p:nvPr/>
        </p:nvGraphicFramePr>
        <p:xfrm>
          <a:off x="4572000" y="1265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{9FAF2371-B0C6-48FD-89A3-9F5B28E1C4EA}</a:tableStyleId>
              </a:tblPr>
              <a:tblGrid>
                <a:gridCol w="1253425"/>
                <a:gridCol w="680725"/>
              </a:tblGrid>
              <a:tr h="58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p</a:t>
                      </a:r>
                      <a:r>
                        <a:rPr b="1" baseline="-25000" lang="en" sz="800"/>
                        <a:t>T</a:t>
                      </a:r>
                      <a:r>
                        <a:rPr b="1" lang="en" sz="800"/>
                        <a:t> min.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FF9900"/>
                          </a:solidFill>
                        </a:rPr>
                        <a:t>  </a:t>
                      </a:r>
                      <a:r>
                        <a:rPr b="1" lang="en" sz="800">
                          <a:solidFill>
                            <a:srgbClr val="FF0000"/>
                          </a:solidFill>
                        </a:rPr>
                        <a:t>500 MeV</a:t>
                      </a:r>
                      <a:endParaRPr b="1" sz="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9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</a:rPr>
                        <a:t>|𝜼| </a:t>
                      </a:r>
                      <a:r>
                        <a:rPr b="1" lang="en" sz="800"/>
                        <a:t>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2.5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d</a:t>
                      </a:r>
                      <a:r>
                        <a:rPr b="1" baseline="-25000" lang="en" sz="800"/>
                        <a:t>0 </a:t>
                      </a:r>
                      <a:r>
                        <a:rPr b="1" lang="en" sz="800"/>
                        <a:t>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5.0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Z</a:t>
                      </a:r>
                      <a:r>
                        <a:rPr b="1" baseline="-25000" lang="en" sz="800"/>
                        <a:t>0</a:t>
                      </a:r>
                      <a:r>
                        <a:rPr b="1" lang="en" sz="800"/>
                        <a:t> 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5.0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Si hits min.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FF0000"/>
                          </a:solidFill>
                        </a:rPr>
                        <a:t>8</a:t>
                      </a:r>
                      <a:endParaRPr b="1" sz="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Si shared 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1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Si holes 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2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Pixel holes max.</a:t>
                      </a:r>
                      <a:endParaRPr b="1" sz="800"/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1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5"/>
          <p:cNvSpPr txBox="1"/>
          <p:nvPr>
            <p:ph type="title"/>
          </p:nvPr>
        </p:nvSpPr>
        <p:spPr>
          <a:xfrm>
            <a:off x="4187999" y="946725"/>
            <a:ext cx="2516100" cy="46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Table 1A) Standard Track Cuts </a:t>
            </a:r>
            <a:endParaRPr sz="1000"/>
          </a:p>
        </p:txBody>
      </p:sp>
      <p:graphicFrame>
        <p:nvGraphicFramePr>
          <p:cNvPr id="77" name="Google Shape;77;p15"/>
          <p:cNvGraphicFramePr/>
          <p:nvPr/>
        </p:nvGraphicFramePr>
        <p:xfrm>
          <a:off x="7183500" y="375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{9FAF2371-B0C6-48FD-89A3-9F5B28E1C4EA}</a:tableStyleId>
              </a:tblPr>
              <a:tblGrid>
                <a:gridCol w="756075"/>
                <a:gridCol w="756075"/>
              </a:tblGrid>
              <a:tr h="41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p</a:t>
                      </a:r>
                      <a:r>
                        <a:rPr b="1" baseline="-25000" lang="en" sz="800"/>
                        <a:t>T</a:t>
                      </a:r>
                      <a:r>
                        <a:rPr b="1" lang="en" sz="800"/>
                        <a:t> min.</a:t>
                      </a:r>
                      <a:endParaRPr b="1" sz="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FF99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FF9900"/>
                          </a:solidFill>
                        </a:rPr>
                        <a:t>  </a:t>
                      </a:r>
                      <a:r>
                        <a:rPr b="1" lang="en" sz="8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b="1" lang="en" sz="800">
                          <a:solidFill>
                            <a:srgbClr val="FF0000"/>
                          </a:solidFill>
                        </a:rPr>
                        <a:t>100 MeV</a:t>
                      </a:r>
                      <a:endParaRPr b="1" sz="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29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chemeClr val="dk1"/>
                          </a:solidFill>
                        </a:rPr>
                        <a:t>|𝜼| </a:t>
                      </a:r>
                      <a:r>
                        <a:rPr b="1" lang="en" sz="800"/>
                        <a:t>max.</a:t>
                      </a:r>
                      <a:endParaRPr b="1" sz="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2.5</a:t>
                      </a:r>
                      <a:endParaRPr b="1" sz="800"/>
                    </a:p>
                  </a:txBody>
                  <a:tcPr marT="91425" marB="91425" marR="91425" marL="91425" anchor="ctr"/>
                </a:tc>
              </a:tr>
              <a:tr h="29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d</a:t>
                      </a:r>
                      <a:r>
                        <a:rPr b="1" baseline="-25000" lang="en" sz="800"/>
                        <a:t>0 </a:t>
                      </a:r>
                      <a:r>
                        <a:rPr b="1" lang="en" sz="800"/>
                        <a:t>max.</a:t>
                      </a:r>
                      <a:endParaRPr b="1" sz="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5.0</a:t>
                      </a:r>
                      <a:endParaRPr b="1" sz="800"/>
                    </a:p>
                  </a:txBody>
                  <a:tcPr marT="91425" marB="91425" marR="91425" marL="91425" anchor="ctr"/>
                </a:tc>
              </a:tr>
              <a:tr h="41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chemeClr val="dk1"/>
                          </a:solidFill>
                        </a:rPr>
                        <a:t>𝛔</a:t>
                      </a:r>
                      <a:r>
                        <a:rPr b="1" baseline="-25000" lang="en" sz="800">
                          <a:solidFill>
                            <a:schemeClr val="dk1"/>
                          </a:solidFill>
                        </a:rPr>
                        <a:t>d0 </a:t>
                      </a:r>
                      <a:endParaRPr b="1" sz="800"/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FF0000"/>
                          </a:solidFill>
                        </a:rPr>
                        <a:t>&lt; 3.0 for pT &gt; 250 MeV</a:t>
                      </a:r>
                      <a:endParaRPr b="1" sz="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7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Z</a:t>
                      </a:r>
                      <a:r>
                        <a:rPr b="1" baseline="-25000" lang="en" sz="800"/>
                        <a:t>0</a:t>
                      </a:r>
                      <a:r>
                        <a:rPr b="1" lang="en" sz="800"/>
                        <a:t> max.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5.0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9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Si hits min.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FF0000"/>
                          </a:solidFill>
                        </a:rPr>
                        <a:t>6</a:t>
                      </a:r>
                      <a:endParaRPr b="1" sz="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Si shared max.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1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Si holes max.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2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Pixel holes max.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1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9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SCT Holes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rgbClr val="FF0000"/>
                          </a:solidFill>
                        </a:rPr>
                        <a:t> ≤ 2</a:t>
                      </a:r>
                      <a:endParaRPr b="1" sz="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5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Pixel Hits + Dead Modules</a:t>
                      </a:r>
                      <a:endParaRPr b="1" sz="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800">
                          <a:solidFill>
                            <a:srgbClr val="FF0000"/>
                          </a:solidFill>
                        </a:rPr>
                        <a:t> ≤ 4</a:t>
                      </a:r>
                      <a:endParaRPr b="1" sz="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8" name="Google Shape;78;p15"/>
          <p:cNvSpPr txBox="1"/>
          <p:nvPr>
            <p:ph type="title"/>
          </p:nvPr>
        </p:nvSpPr>
        <p:spPr>
          <a:xfrm>
            <a:off x="6627891" y="53700"/>
            <a:ext cx="2516100" cy="46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Table 1B) Low-p</a:t>
            </a:r>
            <a:r>
              <a:rPr baseline="-25000" lang="en" sz="1000"/>
              <a:t>T</a:t>
            </a:r>
            <a:r>
              <a:rPr lang="en" sz="1000"/>
              <a:t> Track Cuts </a:t>
            </a:r>
            <a:endParaRPr sz="1000"/>
          </a:p>
        </p:txBody>
      </p:sp>
      <p:sp>
        <p:nvSpPr>
          <p:cNvPr id="79" name="Google Shape;79;p15"/>
          <p:cNvSpPr txBox="1"/>
          <p:nvPr/>
        </p:nvSpPr>
        <p:spPr>
          <a:xfrm>
            <a:off x="0" y="4291225"/>
            <a:ext cx="7363500" cy="5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D</a:t>
            </a:r>
            <a:r>
              <a:rPr lang="en" sz="1200">
                <a:solidFill>
                  <a:schemeClr val="dk1"/>
                </a:solidFill>
              </a:rPr>
              <a:t>ataset: </a:t>
            </a:r>
            <a:r>
              <a:rPr b="1" lang="en" sz="100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mc23_13p6TeV.601229.PhPy8EG_A14_ttbar_hdamp258p75_SingleLep.recon.AOD.e8514_e8528_s4162_s4114_r16553</a:t>
            </a:r>
            <a:endParaRPr b="1"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/>
        </p:nvSpPr>
        <p:spPr>
          <a:xfrm>
            <a:off x="3952100" y="4710175"/>
            <a:ext cx="5012700" cy="2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Fig. 1 Number of clean low-p</a:t>
            </a:r>
            <a:r>
              <a:rPr baseline="-25000" lang="en" sz="1200">
                <a:solidFill>
                  <a:schemeClr val="dk1"/>
                </a:solidFill>
              </a:rPr>
              <a:t>T</a:t>
            </a:r>
            <a:r>
              <a:rPr lang="en" sz="1200">
                <a:solidFill>
                  <a:schemeClr val="dk1"/>
                </a:solidFill>
              </a:rPr>
              <a:t> tracks per number of Jet 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16"/>
          <p:cNvSpPr txBox="1"/>
          <p:nvPr>
            <p:ph type="title"/>
          </p:nvPr>
        </p:nvSpPr>
        <p:spPr>
          <a:xfrm>
            <a:off x="0" y="0"/>
            <a:ext cx="9712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/>
              <a:t>Kinematics Study Low-p</a:t>
            </a:r>
            <a:r>
              <a:rPr b="1" baseline="-25000" lang="en" sz="2000"/>
              <a:t>T</a:t>
            </a:r>
            <a:r>
              <a:rPr b="1" lang="en" sz="2000"/>
              <a:t> Tracks: Number of Jets Containing Low-p</a:t>
            </a:r>
            <a:r>
              <a:rPr b="1" baseline="-25000" lang="en" sz="2000"/>
              <a:t>T</a:t>
            </a:r>
            <a:r>
              <a:rPr b="1" lang="en" sz="2000"/>
              <a:t> Tracks </a:t>
            </a:r>
            <a:endParaRPr sz="2000"/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1625" y="409300"/>
            <a:ext cx="5794050" cy="432487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/>
        </p:nvSpPr>
        <p:spPr>
          <a:xfrm>
            <a:off x="180500" y="2151288"/>
            <a:ext cx="2388300" cy="8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*Low-p</a:t>
            </a:r>
            <a:r>
              <a:rPr baseline="-25000" lang="en" sz="1800">
                <a:solidFill>
                  <a:schemeClr val="dk1"/>
                </a:solidFill>
              </a:rPr>
              <a:t>T</a:t>
            </a:r>
            <a:r>
              <a:rPr lang="en" sz="1800">
                <a:solidFill>
                  <a:schemeClr val="dk1"/>
                </a:solidFill>
              </a:rPr>
              <a:t> jets contain more low-p</a:t>
            </a:r>
            <a:r>
              <a:rPr baseline="-25000" lang="en" sz="1800">
                <a:solidFill>
                  <a:schemeClr val="dk1"/>
                </a:solidFill>
              </a:rPr>
              <a:t>T </a:t>
            </a:r>
            <a:r>
              <a:rPr lang="en" sz="1800">
                <a:solidFill>
                  <a:schemeClr val="dk1"/>
                </a:solidFill>
              </a:rPr>
              <a:t>tracks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idx="4294967295" type="title"/>
          </p:nvPr>
        </p:nvSpPr>
        <p:spPr>
          <a:xfrm>
            <a:off x="0" y="0"/>
            <a:ext cx="966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Reproduced GN2 Trained </a:t>
            </a:r>
            <a:r>
              <a:rPr b="1" lang="en" sz="2200"/>
              <a:t>10M Events: p</a:t>
            </a:r>
            <a:r>
              <a:rPr b="1" baseline="-25000" lang="en" sz="2200"/>
              <a:t>T</a:t>
            </a:r>
            <a:r>
              <a:rPr b="1" lang="en" sz="2200"/>
              <a:t> &gt; 500 MeV</a:t>
            </a:r>
            <a:endParaRPr b="1" sz="2200"/>
          </a:p>
        </p:txBody>
      </p:sp>
      <p:sp>
        <p:nvSpPr>
          <p:cNvPr id="94" name="Google Shape;94;p17"/>
          <p:cNvSpPr txBox="1"/>
          <p:nvPr/>
        </p:nvSpPr>
        <p:spPr>
          <a:xfrm>
            <a:off x="0" y="4018030"/>
            <a:ext cx="8754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Figs. 2 GN2 trained 10M event dataset containing tracks with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b="1" lang="en" sz="1200" u="sng">
                <a:solidFill>
                  <a:schemeClr val="dk1"/>
                </a:solidFill>
              </a:rPr>
              <a:t>p</a:t>
            </a:r>
            <a:r>
              <a:rPr b="1" baseline="-25000" lang="en" sz="1200" u="sng">
                <a:solidFill>
                  <a:schemeClr val="dk1"/>
                </a:solidFill>
              </a:rPr>
              <a:t>T </a:t>
            </a:r>
            <a:r>
              <a:rPr b="1" lang="en" sz="1200" u="sng">
                <a:solidFill>
                  <a:schemeClr val="dk1"/>
                </a:solidFill>
              </a:rPr>
              <a:t>&gt; 500 MeV</a:t>
            </a:r>
            <a:r>
              <a:rPr baseline="30000" lang="en" sz="1200">
                <a:solidFill>
                  <a:schemeClr val="dk1"/>
                </a:solidFill>
              </a:rPr>
              <a:t>1</a:t>
            </a:r>
            <a:r>
              <a:rPr lang="en" sz="1200">
                <a:solidFill>
                  <a:schemeClr val="dk1"/>
                </a:solidFill>
              </a:rPr>
              <a:t>: A) b-jets, B) c-jets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95" name="Google Shape;9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6" name="Google Shape;96;p17"/>
          <p:cNvSpPr txBox="1"/>
          <p:nvPr/>
        </p:nvSpPr>
        <p:spPr>
          <a:xfrm>
            <a:off x="0" y="4929300"/>
            <a:ext cx="52689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baseline="30000" lang="en" sz="700">
                <a:solidFill>
                  <a:schemeClr val="dk1"/>
                </a:solidFill>
              </a:rPr>
              <a:t>1</a:t>
            </a:r>
            <a:r>
              <a:rPr b="1" lang="en" sz="700" u="sng">
                <a:solidFill>
                  <a:schemeClr val="hlink"/>
                </a:solidFill>
                <a:hlinkClick r:id="rId3"/>
              </a:rPr>
              <a:t>Transforming jet flavour tagging at ATLAS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779700" y="4411613"/>
            <a:ext cx="77376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*Reproduced GN2 re-training on standard p</a:t>
            </a:r>
            <a:r>
              <a:rPr baseline="-25000" lang="en" sz="1200">
                <a:solidFill>
                  <a:schemeClr val="dk1"/>
                </a:solidFill>
              </a:rPr>
              <a:t>T </a:t>
            </a:r>
            <a:r>
              <a:rPr lang="en" sz="1200">
                <a:solidFill>
                  <a:schemeClr val="dk1"/>
                </a:solidFill>
              </a:rPr>
              <a:t>tracks are in reasonable agreement with those previously reported (shown here by the ‘+’ markers) in literature</a:t>
            </a:r>
            <a:r>
              <a:rPr baseline="30000" lang="en" sz="1200">
                <a:solidFill>
                  <a:schemeClr val="dk1"/>
                </a:solidFill>
              </a:rPr>
              <a:t>1</a:t>
            </a:r>
            <a:endParaRPr baseline="30000" sz="1200">
              <a:solidFill>
                <a:schemeClr val="dk1"/>
              </a:solidFill>
            </a:endParaRPr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725100"/>
            <a:ext cx="4177800" cy="309491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/>
        </p:nvSpPr>
        <p:spPr>
          <a:xfrm>
            <a:off x="3742950" y="1595400"/>
            <a:ext cx="459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100" name="Google Shape;10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82600" y="725100"/>
            <a:ext cx="4177799" cy="310351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7"/>
          <p:cNvSpPr txBox="1"/>
          <p:nvPr/>
        </p:nvSpPr>
        <p:spPr>
          <a:xfrm>
            <a:off x="8013450" y="1595400"/>
            <a:ext cx="459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/>
          <p:nvPr>
            <p:ph idx="4294967295" type="title"/>
          </p:nvPr>
        </p:nvSpPr>
        <p:spPr>
          <a:xfrm>
            <a:off x="0" y="0"/>
            <a:ext cx="966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GN2 Trained NTuple 10M Events: p</a:t>
            </a:r>
            <a:r>
              <a:rPr b="1" baseline="-25000" lang="en" sz="1800"/>
              <a:t>T</a:t>
            </a:r>
            <a:r>
              <a:rPr b="1" lang="en" sz="1800"/>
              <a:t> &gt; 500 MeV with Auxiliary Tasks Removed </a:t>
            </a:r>
            <a:endParaRPr b="1" sz="1800"/>
          </a:p>
        </p:txBody>
      </p:sp>
      <p:sp>
        <p:nvSpPr>
          <p:cNvPr id="107" name="Google Shape;107;p18"/>
          <p:cNvSpPr txBox="1"/>
          <p:nvPr/>
        </p:nvSpPr>
        <p:spPr>
          <a:xfrm>
            <a:off x="-26701" y="4028000"/>
            <a:ext cx="91974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Figs. 3 GN2 trained 10M event dataset with tracks with</a:t>
            </a:r>
            <a:r>
              <a:rPr b="1" lang="en" sz="1200">
                <a:solidFill>
                  <a:srgbClr val="FF0000"/>
                </a:solidFill>
              </a:rPr>
              <a:t> </a:t>
            </a:r>
            <a:r>
              <a:rPr b="1" lang="en" sz="1200" u="sng">
                <a:solidFill>
                  <a:schemeClr val="dk1"/>
                </a:solidFill>
              </a:rPr>
              <a:t>p</a:t>
            </a:r>
            <a:r>
              <a:rPr b="1" baseline="-25000" lang="en" sz="1200" u="sng">
                <a:solidFill>
                  <a:schemeClr val="dk1"/>
                </a:solidFill>
              </a:rPr>
              <a:t>T </a:t>
            </a:r>
            <a:r>
              <a:rPr b="1" lang="en" sz="1200" u="sng">
                <a:solidFill>
                  <a:schemeClr val="dk1"/>
                </a:solidFill>
              </a:rPr>
              <a:t>&gt; 500 MeV</a:t>
            </a:r>
            <a:r>
              <a:rPr baseline="30000" lang="en" sz="1200">
                <a:solidFill>
                  <a:schemeClr val="dk1"/>
                </a:solidFill>
              </a:rPr>
              <a:t>1</a:t>
            </a:r>
            <a:r>
              <a:rPr lang="en" sz="1200">
                <a:solidFill>
                  <a:schemeClr val="dk1"/>
                </a:solidFill>
              </a:rPr>
              <a:t> and auxiliary truth tasks removed: A) b-jets, B) c-jets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08" name="Google Shape;10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9" name="Google Shape;109;p18"/>
          <p:cNvSpPr txBox="1"/>
          <p:nvPr/>
        </p:nvSpPr>
        <p:spPr>
          <a:xfrm>
            <a:off x="0" y="4929300"/>
            <a:ext cx="52689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en" sz="700">
                <a:solidFill>
                  <a:schemeClr val="dk1"/>
                </a:solidFill>
              </a:rPr>
              <a:t>1</a:t>
            </a:r>
            <a:r>
              <a:rPr b="1" lang="en" sz="700" u="sng">
                <a:solidFill>
                  <a:schemeClr val="hlink"/>
                </a:solidFill>
                <a:hlinkClick r:id="rId3"/>
              </a:rPr>
              <a:t>Transforming jet flavour tagging at ATLAS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663400" y="4411614"/>
            <a:ext cx="79881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*Removing auxiliary tasks in GN2 results in a mild decrease in performance as expected and reported in literature</a:t>
            </a:r>
            <a:r>
              <a:rPr baseline="30000" lang="en" sz="1200">
                <a:solidFill>
                  <a:schemeClr val="dk1"/>
                </a:solidFill>
              </a:rPr>
              <a:t>1</a:t>
            </a:r>
            <a:endParaRPr baseline="30000" sz="1200">
              <a:solidFill>
                <a:schemeClr val="dk1"/>
              </a:solidFill>
            </a:endParaRPr>
          </a:p>
        </p:txBody>
      </p:sp>
      <p:pic>
        <p:nvPicPr>
          <p:cNvPr id="111" name="Google Shape;11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2850" y="513387"/>
            <a:ext cx="4509400" cy="3362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88639"/>
            <a:ext cx="4509400" cy="336051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8"/>
          <p:cNvSpPr txBox="1"/>
          <p:nvPr/>
        </p:nvSpPr>
        <p:spPr>
          <a:xfrm>
            <a:off x="8141600" y="1416425"/>
            <a:ext cx="459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3704775" y="1416425"/>
            <a:ext cx="459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idx="4294967295" type="title"/>
          </p:nvPr>
        </p:nvSpPr>
        <p:spPr>
          <a:xfrm>
            <a:off x="0" y="0"/>
            <a:ext cx="966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GN2 Trained NTuple 10M Events: B-Jet Efficiency vs. Background Rejection Ratio Rates</a:t>
            </a:r>
            <a:endParaRPr b="1" sz="1800"/>
          </a:p>
        </p:txBody>
      </p:sp>
      <p:sp>
        <p:nvSpPr>
          <p:cNvPr id="120" name="Google Shape;12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1" name="Google Shape;121;p19"/>
          <p:cNvSpPr txBox="1"/>
          <p:nvPr/>
        </p:nvSpPr>
        <p:spPr>
          <a:xfrm>
            <a:off x="135750" y="4842500"/>
            <a:ext cx="52689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en" sz="700">
                <a:solidFill>
                  <a:schemeClr val="dk1"/>
                </a:solidFill>
              </a:rPr>
              <a:t>1</a:t>
            </a:r>
            <a:r>
              <a:rPr b="1" lang="en" sz="700" u="sng">
                <a:solidFill>
                  <a:schemeClr val="hlink"/>
                </a:solidFill>
                <a:hlinkClick r:id="rId3"/>
              </a:rPr>
              <a:t>Transforming jet flavour tagging at ATLAS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2" name="Google Shape;122;p19"/>
          <p:cNvSpPr txBox="1"/>
          <p:nvPr/>
        </p:nvSpPr>
        <p:spPr>
          <a:xfrm>
            <a:off x="2193150" y="2999825"/>
            <a:ext cx="1932300" cy="11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23" name="Google Shape;12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750" y="764175"/>
            <a:ext cx="3978121" cy="3469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9"/>
          <p:cNvSpPr txBox="1"/>
          <p:nvPr/>
        </p:nvSpPr>
        <p:spPr>
          <a:xfrm>
            <a:off x="135761" y="4278400"/>
            <a:ext cx="8615700" cy="3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Figs. 4 GN2 trained 10M event dataset of b-efficiency vs background rejection rate ratios on tracks with </a:t>
            </a:r>
            <a:r>
              <a:rPr b="1" lang="en" sz="1200" u="sng">
                <a:solidFill>
                  <a:schemeClr val="dk1"/>
                </a:solidFill>
              </a:rPr>
              <a:t>p</a:t>
            </a:r>
            <a:r>
              <a:rPr b="1" baseline="-25000" lang="en" sz="1200" u="sng">
                <a:solidFill>
                  <a:schemeClr val="dk1"/>
                </a:solidFill>
              </a:rPr>
              <a:t>T</a:t>
            </a:r>
            <a:r>
              <a:rPr b="1" lang="en" sz="1200" u="sng">
                <a:solidFill>
                  <a:schemeClr val="dk1"/>
                </a:solidFill>
              </a:rPr>
              <a:t> &gt; 100 MeV</a:t>
            </a:r>
            <a:r>
              <a:rPr lang="en" sz="1200">
                <a:solidFill>
                  <a:schemeClr val="dk1"/>
                </a:solidFill>
              </a:rPr>
              <a:t> :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(A) all jet p</a:t>
            </a:r>
            <a:r>
              <a:rPr baseline="-25000" lang="en" sz="1200">
                <a:solidFill>
                  <a:schemeClr val="dk1"/>
                </a:solidFill>
              </a:rPr>
              <a:t>T</a:t>
            </a:r>
            <a:r>
              <a:rPr lang="en" sz="1200">
                <a:solidFill>
                  <a:schemeClr val="dk1"/>
                </a:solidFill>
              </a:rPr>
              <a:t> included  B) jet p</a:t>
            </a:r>
            <a:r>
              <a:rPr baseline="-25000" lang="en" sz="1200">
                <a:solidFill>
                  <a:schemeClr val="dk1"/>
                </a:solidFill>
              </a:rPr>
              <a:t>T</a:t>
            </a:r>
            <a:r>
              <a:rPr lang="en" sz="1200">
                <a:solidFill>
                  <a:schemeClr val="dk1"/>
                </a:solidFill>
              </a:rPr>
              <a:t> &lt; 30 GeV</a:t>
            </a:r>
            <a:r>
              <a:rPr baseline="30000" lang="en" sz="1200">
                <a:solidFill>
                  <a:schemeClr val="dk1"/>
                </a:solidFill>
              </a:rPr>
              <a:t>1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 The ratio is defined as: ratio = jets containing low-p</a:t>
            </a:r>
            <a:r>
              <a:rPr baseline="-25000" lang="en" sz="1200">
                <a:solidFill>
                  <a:schemeClr val="dk1"/>
                </a:solidFill>
              </a:rPr>
              <a:t>T</a:t>
            </a:r>
            <a:r>
              <a:rPr lang="en" sz="1200">
                <a:solidFill>
                  <a:schemeClr val="dk1"/>
                </a:solidFill>
              </a:rPr>
              <a:t> tracks / jets containing only standard tracks. 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3335225" y="1335975"/>
            <a:ext cx="459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7656100" y="1335975"/>
            <a:ext cx="459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127" name="Google Shape;127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41750" y="764175"/>
            <a:ext cx="3932550" cy="3469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/>
          <p:nvPr/>
        </p:nvSpPr>
        <p:spPr>
          <a:xfrm>
            <a:off x="1164450" y="369900"/>
            <a:ext cx="5742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9" name="Google Shape;129;p19"/>
          <p:cNvSpPr txBox="1"/>
          <p:nvPr/>
        </p:nvSpPr>
        <p:spPr>
          <a:xfrm>
            <a:off x="7656100" y="1335975"/>
            <a:ext cx="459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414650" y="505650"/>
            <a:ext cx="82206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Rejection ratio &lt; 1.0 indicates worsening performance, rejection ratio &gt; 1.0 indicates improved performance.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6" name="Google Shape;136;p20"/>
          <p:cNvSpPr txBox="1"/>
          <p:nvPr/>
        </p:nvSpPr>
        <p:spPr>
          <a:xfrm>
            <a:off x="0" y="4887225"/>
            <a:ext cx="52689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en" sz="700">
                <a:solidFill>
                  <a:schemeClr val="dk1"/>
                </a:solidFill>
              </a:rPr>
              <a:t>1</a:t>
            </a:r>
            <a:r>
              <a:rPr b="1" lang="en" sz="700" u="sng">
                <a:solidFill>
                  <a:schemeClr val="hlink"/>
                </a:solidFill>
                <a:hlinkClick r:id="rId3"/>
              </a:rPr>
              <a:t>Transforming jet flavour tagging at ATLAS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7" name="Google Shape;137;p20"/>
          <p:cNvSpPr txBox="1"/>
          <p:nvPr/>
        </p:nvSpPr>
        <p:spPr>
          <a:xfrm>
            <a:off x="2193150" y="2999825"/>
            <a:ext cx="1932300" cy="11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38" name="Google Shape;13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2300" y="572473"/>
            <a:ext cx="4278850" cy="3839527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0"/>
          <p:cNvSpPr txBox="1"/>
          <p:nvPr/>
        </p:nvSpPr>
        <p:spPr>
          <a:xfrm>
            <a:off x="-78925" y="4302026"/>
            <a:ext cx="8830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Figs. 5 GN2 trained 10M event dataset of c-efficiency vs background rejection rate ratios</a:t>
            </a:r>
            <a:r>
              <a:rPr lang="en" sz="1200">
                <a:solidFill>
                  <a:schemeClr val="dk1"/>
                </a:solidFill>
              </a:rPr>
              <a:t> on tracks with </a:t>
            </a:r>
            <a:r>
              <a:rPr b="1" lang="en" sz="1200" u="sng">
                <a:solidFill>
                  <a:schemeClr val="dk1"/>
                </a:solidFill>
              </a:rPr>
              <a:t>p</a:t>
            </a:r>
            <a:r>
              <a:rPr b="1" baseline="-25000" lang="en" sz="1200" u="sng">
                <a:solidFill>
                  <a:schemeClr val="dk1"/>
                </a:solidFill>
              </a:rPr>
              <a:t>T</a:t>
            </a:r>
            <a:r>
              <a:rPr b="1" lang="en" sz="1200" u="sng">
                <a:solidFill>
                  <a:schemeClr val="dk1"/>
                </a:solidFill>
              </a:rPr>
              <a:t> &gt; 100 MeV</a:t>
            </a:r>
            <a:r>
              <a:rPr lang="en" sz="1200">
                <a:solidFill>
                  <a:schemeClr val="dk1"/>
                </a:solidFill>
              </a:rPr>
              <a:t>: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 all jet p</a:t>
            </a:r>
            <a:r>
              <a:rPr baseline="-25000" lang="en" sz="1200">
                <a:solidFill>
                  <a:schemeClr val="dk1"/>
                </a:solidFill>
              </a:rPr>
              <a:t>T</a:t>
            </a:r>
            <a:r>
              <a:rPr lang="en" sz="1200">
                <a:solidFill>
                  <a:schemeClr val="dk1"/>
                </a:solidFill>
              </a:rPr>
              <a:t> included  B) jet </a:t>
            </a:r>
            <a:r>
              <a:rPr lang="en" sz="1200">
                <a:solidFill>
                  <a:schemeClr val="dk1"/>
                </a:solidFill>
              </a:rPr>
              <a:t>p</a:t>
            </a:r>
            <a:r>
              <a:rPr baseline="-25000" lang="en" sz="1200">
                <a:solidFill>
                  <a:schemeClr val="dk1"/>
                </a:solidFill>
              </a:rPr>
              <a:t>T</a:t>
            </a:r>
            <a:r>
              <a:rPr lang="en" sz="1200">
                <a:solidFill>
                  <a:schemeClr val="dk1"/>
                </a:solidFill>
              </a:rPr>
              <a:t> &lt; 30 GeV</a:t>
            </a:r>
            <a:r>
              <a:rPr baseline="30000" lang="en" sz="1200">
                <a:solidFill>
                  <a:schemeClr val="dk1"/>
                </a:solidFill>
              </a:rPr>
              <a:t>1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 The ratio is defined as: ratio = jets containing low-p</a:t>
            </a:r>
            <a:r>
              <a:rPr baseline="-25000" lang="en" sz="1200">
                <a:solidFill>
                  <a:schemeClr val="dk1"/>
                </a:solidFill>
              </a:rPr>
              <a:t>T</a:t>
            </a:r>
            <a:r>
              <a:rPr lang="en" sz="1200">
                <a:solidFill>
                  <a:schemeClr val="dk1"/>
                </a:solidFill>
              </a:rPr>
              <a:t> tracks / jets containing only standard tracks.  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40" name="Google Shape;140;p20"/>
          <p:cNvSpPr txBox="1"/>
          <p:nvPr>
            <p:ph idx="4294967295" type="title"/>
          </p:nvPr>
        </p:nvSpPr>
        <p:spPr>
          <a:xfrm>
            <a:off x="-259200" y="0"/>
            <a:ext cx="966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GN2 Trained NTuple 10M Events: C-Jet Efficiency vs. Background Rejection Ratio Rates </a:t>
            </a:r>
            <a:endParaRPr b="1" sz="1800"/>
          </a:p>
        </p:txBody>
      </p:sp>
      <p:sp>
        <p:nvSpPr>
          <p:cNvPr id="141" name="Google Shape;141;p20"/>
          <p:cNvSpPr txBox="1"/>
          <p:nvPr/>
        </p:nvSpPr>
        <p:spPr>
          <a:xfrm>
            <a:off x="8255425" y="1407375"/>
            <a:ext cx="459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(B)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142" name="Google Shape;14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6113" y="606288"/>
            <a:ext cx="4349865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0"/>
          <p:cNvSpPr txBox="1"/>
          <p:nvPr/>
        </p:nvSpPr>
        <p:spPr>
          <a:xfrm>
            <a:off x="3666450" y="1407375"/>
            <a:ext cx="459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(A)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691975" y="358275"/>
            <a:ext cx="82206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Rejection ratio &lt; 1.0 indicates worsening performance, rejection ratio &gt; 1.0 indicates improved performance.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0" name="Google Shape;150;p21"/>
          <p:cNvSpPr txBox="1"/>
          <p:nvPr/>
        </p:nvSpPr>
        <p:spPr>
          <a:xfrm>
            <a:off x="0" y="0"/>
            <a:ext cx="90213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Conclusion</a:t>
            </a:r>
            <a:r>
              <a:rPr b="1" lang="en" sz="1800">
                <a:solidFill>
                  <a:schemeClr val="dk1"/>
                </a:solidFill>
              </a:rPr>
              <a:t>: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        </a:t>
            </a:r>
            <a:r>
              <a:rPr lang="en" sz="1800">
                <a:solidFill>
                  <a:schemeClr val="dk1"/>
                </a:solidFill>
              </a:rPr>
              <a:t>*GN2 performance of Tau-jets rejection shows dramatic improvement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 (up to ~50%) with the inclusion of low-p</a:t>
            </a:r>
            <a:r>
              <a:rPr baseline="-25000" lang="en" sz="1800">
                <a:solidFill>
                  <a:schemeClr val="dk1"/>
                </a:solidFill>
              </a:rPr>
              <a:t>T</a:t>
            </a:r>
            <a:r>
              <a:rPr lang="en" sz="1800">
                <a:solidFill>
                  <a:schemeClr val="dk1"/>
                </a:solidFill>
              </a:rPr>
              <a:t> tracking information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*Heavy flavour rejection results are varying and depend on jet p</a:t>
            </a:r>
            <a:r>
              <a:rPr baseline="-25000" lang="en" sz="1800">
                <a:solidFill>
                  <a:schemeClr val="dk1"/>
                </a:solidFill>
              </a:rPr>
              <a:t>T </a:t>
            </a:r>
            <a:r>
              <a:rPr lang="en" sz="1800">
                <a:solidFill>
                  <a:schemeClr val="dk1"/>
                </a:solidFill>
              </a:rPr>
              <a:t>cuts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Why do the heavy flavour results vary? Some hypotheses on performance results: </a:t>
            </a:r>
            <a:endParaRPr sz="1800">
              <a:solidFill>
                <a:schemeClr val="dk1"/>
              </a:solidFill>
            </a:endParaRPr>
          </a:p>
          <a:p>
            <a:pPr indent="-342900" lvl="0" marL="137160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Presence of Fake Tracks</a:t>
            </a:r>
            <a:endParaRPr sz="1800">
              <a:solidFill>
                <a:schemeClr val="dk1"/>
              </a:solidFill>
            </a:endParaRPr>
          </a:p>
          <a:p>
            <a:pPr indent="-342900" lvl="0" marL="13716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Exclusion of Auxiliary Tasks</a:t>
            </a:r>
            <a:r>
              <a:rPr baseline="30000" lang="en" sz="1800">
                <a:solidFill>
                  <a:schemeClr val="dk1"/>
                </a:solidFill>
              </a:rPr>
              <a:t>3</a:t>
            </a:r>
            <a:endParaRPr sz="1800">
              <a:solidFill>
                <a:schemeClr val="dk1"/>
              </a:solidFill>
            </a:endParaRPr>
          </a:p>
          <a:p>
            <a:pPr indent="-342900" lvl="0" marL="13716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Model Interpretation: e.g. noise</a:t>
            </a:r>
            <a:r>
              <a:rPr baseline="30000" lang="en" sz="1800">
                <a:solidFill>
                  <a:schemeClr val="dk1"/>
                </a:solidFill>
              </a:rPr>
              <a:t>1,2</a:t>
            </a:r>
            <a:r>
              <a:rPr lang="en" sz="1800">
                <a:solidFill>
                  <a:schemeClr val="dk1"/>
                </a:solidFill>
              </a:rPr>
              <a:t>, uneven data distribution</a:t>
            </a:r>
            <a:r>
              <a:rPr baseline="30000" lang="en" sz="1800">
                <a:solidFill>
                  <a:schemeClr val="dk1"/>
                </a:solidFill>
              </a:rPr>
              <a:t>1,2</a:t>
            </a:r>
            <a:endParaRPr sz="1800">
              <a:solidFill>
                <a:schemeClr val="dk1"/>
              </a:solidFill>
            </a:endParaRPr>
          </a:p>
          <a:p>
            <a:pPr indent="0" lvl="0" marL="1371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51" name="Google Shape;151;p21"/>
          <p:cNvSpPr txBox="1"/>
          <p:nvPr/>
        </p:nvSpPr>
        <p:spPr>
          <a:xfrm>
            <a:off x="0" y="4572750"/>
            <a:ext cx="8702400" cy="7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en" sz="700">
                <a:solidFill>
                  <a:srgbClr val="000000"/>
                </a:solidFill>
              </a:rPr>
              <a:t>1</a:t>
            </a:r>
            <a:r>
              <a:rPr b="1" lang="en" sz="700" u="sng">
                <a:solidFill>
                  <a:schemeClr val="hlink"/>
                </a:solidFill>
                <a:hlinkClick r:id="rId3"/>
              </a:rPr>
              <a:t>Generative Adversarial Networks</a:t>
            </a:r>
            <a:endParaRPr baseline="30000" sz="7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700">
                <a:solidFill>
                  <a:srgbClr val="000000"/>
                </a:solidFill>
              </a:rPr>
              <a:t>2</a:t>
            </a:r>
            <a:r>
              <a:rPr b="1" lang="en" sz="700" u="sng">
                <a:solidFill>
                  <a:schemeClr val="hlink"/>
                </a:solidFill>
                <a:hlinkClick r:id="rId4"/>
              </a:rPr>
              <a:t>Denoising Diffusion Probabilistic Models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baseline="30000" lang="en" sz="700">
                <a:solidFill>
                  <a:schemeClr val="dk1"/>
                </a:solidFill>
              </a:rPr>
              <a:t>3</a:t>
            </a:r>
            <a:r>
              <a:rPr b="1" lang="en" sz="700" u="sng">
                <a:solidFill>
                  <a:schemeClr val="hlink"/>
                </a:solidFill>
                <a:hlinkClick r:id="rId5"/>
              </a:rPr>
              <a:t>Transforming jet flavour tagging at ATLAS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baseline="30000" lang="en" sz="700">
                <a:solidFill>
                  <a:schemeClr val="dk1"/>
                </a:solidFill>
              </a:rPr>
              <a:t>4</a:t>
            </a:r>
            <a:r>
              <a:rPr b="1" lang="en" sz="7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Low‑pT Tracking in High Pile‑Up Environments with EventIndex</a:t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